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63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509515"/>
            <a:ext cx="9143999" cy="633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3999" cy="737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452359" y="4573522"/>
            <a:ext cx="1435607" cy="53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899" y="814568"/>
            <a:ext cx="7658201" cy="617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hlink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509515"/>
            <a:ext cx="9143999" cy="633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3999" cy="737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509515"/>
            <a:ext cx="9143999" cy="6339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3999" cy="7376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100" y="165918"/>
            <a:ext cx="8089798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100" y="831257"/>
            <a:ext cx="8089798" cy="3523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27500" y="4769435"/>
            <a:ext cx="136525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g"/><Relationship Id="rId4" Type="http://schemas.openxmlformats.org/officeDocument/2006/relationships/image" Target="../media/image5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jp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jpg"/><Relationship Id="rId7" Type="http://schemas.openxmlformats.org/officeDocument/2006/relationships/image" Target="../media/image66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jpg"/><Relationship Id="rId5" Type="http://schemas.openxmlformats.org/officeDocument/2006/relationships/image" Target="../media/image64.png"/><Relationship Id="rId4" Type="http://schemas.openxmlformats.org/officeDocument/2006/relationships/image" Target="../media/image6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jpg"/><Relationship Id="rId4" Type="http://schemas.openxmlformats.org/officeDocument/2006/relationships/image" Target="../media/image7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81.jp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jpg"/><Relationship Id="rId5" Type="http://schemas.openxmlformats.org/officeDocument/2006/relationships/image" Target="../media/image85.jpg"/><Relationship Id="rId4" Type="http://schemas.openxmlformats.org/officeDocument/2006/relationships/image" Target="../media/image84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jpg"/><Relationship Id="rId4" Type="http://schemas.openxmlformats.org/officeDocument/2006/relationships/image" Target="../media/image90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jpg"/><Relationship Id="rId7" Type="http://schemas.openxmlformats.org/officeDocument/2006/relationships/image" Target="../media/image2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jpg"/><Relationship Id="rId4" Type="http://schemas.openxmlformats.org/officeDocument/2006/relationships/image" Target="../media/image25.jpg"/><Relationship Id="rId9" Type="http://schemas.openxmlformats.org/officeDocument/2006/relationships/image" Target="../media/image3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99703" y="3152775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60">
                <a:moveTo>
                  <a:pt x="87249" y="0"/>
                </a:moveTo>
                <a:lnTo>
                  <a:pt x="0" y="88011"/>
                </a:lnTo>
                <a:lnTo>
                  <a:pt x="88011" y="175260"/>
                </a:lnTo>
                <a:lnTo>
                  <a:pt x="175260" y="87249"/>
                </a:lnTo>
                <a:lnTo>
                  <a:pt x="87249" y="0"/>
                </a:lnTo>
                <a:close/>
              </a:path>
            </a:pathLst>
          </a:custGeom>
          <a:solidFill>
            <a:srgbClr val="E9E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7690" y="2811145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60">
                <a:moveTo>
                  <a:pt x="87249" y="0"/>
                </a:moveTo>
                <a:lnTo>
                  <a:pt x="0" y="88011"/>
                </a:lnTo>
                <a:lnTo>
                  <a:pt x="88011" y="175260"/>
                </a:lnTo>
                <a:lnTo>
                  <a:pt x="175260" y="87249"/>
                </a:lnTo>
                <a:lnTo>
                  <a:pt x="87249" y="0"/>
                </a:lnTo>
                <a:close/>
              </a:path>
            </a:pathLst>
          </a:custGeom>
          <a:solidFill>
            <a:srgbClr val="E9E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49140" rIns="0" bIns="0" rtlCol="0">
            <a:spAutoFit/>
          </a:bodyPr>
          <a:lstStyle/>
          <a:p>
            <a:pPr marL="580390">
              <a:lnSpc>
                <a:spcPct val="100000"/>
              </a:lnSpc>
            </a:pPr>
            <a:r>
              <a:rPr sz="3600" b="1" dirty="0">
                <a:solidFill>
                  <a:srgbClr val="1556AD"/>
                </a:solidFill>
                <a:latin typeface="微软雅黑"/>
                <a:cs typeface="微软雅黑"/>
              </a:rPr>
              <a:t>A</a:t>
            </a:r>
            <a:r>
              <a:rPr sz="3600" b="1" spc="5" dirty="0">
                <a:solidFill>
                  <a:srgbClr val="1556AD"/>
                </a:solidFill>
                <a:latin typeface="微软雅黑"/>
                <a:cs typeface="微软雅黑"/>
              </a:rPr>
              <a:t>I</a:t>
            </a:r>
            <a:r>
              <a:rPr sz="3600" b="1" spc="-150" dirty="0">
                <a:solidFill>
                  <a:srgbClr val="1556AD"/>
                </a:solidFill>
                <a:latin typeface="微软雅黑"/>
                <a:cs typeface="微软雅黑"/>
              </a:rPr>
              <a:t>O</a:t>
            </a:r>
            <a:r>
              <a:rPr sz="3600" b="1" spc="5" dirty="0">
                <a:solidFill>
                  <a:srgbClr val="1556AD"/>
                </a:solidFill>
                <a:latin typeface="微软雅黑"/>
                <a:cs typeface="微软雅黑"/>
              </a:rPr>
              <a:t>T</a:t>
            </a:r>
            <a:r>
              <a:rPr sz="3600" b="1" dirty="0">
                <a:solidFill>
                  <a:srgbClr val="1556AD"/>
                </a:solidFill>
                <a:latin typeface="微软雅黑"/>
                <a:cs typeface="微软雅黑"/>
              </a:rPr>
              <a:t>技术挑战与</a:t>
            </a:r>
            <a:r>
              <a:rPr sz="3600" b="1" spc="-5" dirty="0">
                <a:solidFill>
                  <a:srgbClr val="1556AD"/>
                </a:solidFill>
                <a:latin typeface="微软雅黑"/>
                <a:cs typeface="微软雅黑"/>
              </a:rPr>
              <a:t>RISC-V</a:t>
            </a:r>
            <a:r>
              <a:rPr sz="3600" b="1" spc="15" dirty="0">
                <a:solidFill>
                  <a:srgbClr val="1556AD"/>
                </a:solidFill>
                <a:latin typeface="微软雅黑"/>
                <a:cs typeface="微软雅黑"/>
              </a:rPr>
              <a:t> </a:t>
            </a:r>
            <a:r>
              <a:rPr sz="3600" b="1" dirty="0">
                <a:solidFill>
                  <a:srgbClr val="1556AD"/>
                </a:solidFill>
                <a:latin typeface="微软雅黑"/>
                <a:cs typeface="微软雅黑"/>
              </a:rPr>
              <a:t>处理器机遇</a:t>
            </a:r>
            <a:endParaRPr sz="3600" dirty="0">
              <a:latin typeface="微软雅黑"/>
              <a:cs typeface="微软雅黑"/>
            </a:endParaRPr>
          </a:p>
          <a:p>
            <a:pPr marL="3246120" marR="59690" indent="-2611120">
              <a:lnSpc>
                <a:spcPct val="150100"/>
              </a:lnSpc>
              <a:spcBef>
                <a:spcPts val="295"/>
              </a:spcBef>
            </a:pPr>
            <a:r>
              <a:rPr sz="2400" b="1" dirty="0">
                <a:solidFill>
                  <a:srgbClr val="1556AD"/>
                </a:solidFill>
                <a:latin typeface="微软雅黑"/>
                <a:cs typeface="微软雅黑"/>
              </a:rPr>
              <a:t>A</a:t>
            </a:r>
            <a:r>
              <a:rPr sz="2400" b="1" spc="-5" dirty="0">
                <a:solidFill>
                  <a:srgbClr val="1556AD"/>
                </a:solidFill>
                <a:latin typeface="微软雅黑"/>
                <a:cs typeface="微软雅黑"/>
              </a:rPr>
              <a:t>I</a:t>
            </a:r>
            <a:r>
              <a:rPr sz="2400" b="1" spc="-110" dirty="0">
                <a:solidFill>
                  <a:srgbClr val="1556AD"/>
                </a:solidFill>
                <a:latin typeface="微软雅黑"/>
                <a:cs typeface="微软雅黑"/>
              </a:rPr>
              <a:t>O</a:t>
            </a:r>
            <a:r>
              <a:rPr sz="2400" b="1" dirty="0">
                <a:solidFill>
                  <a:srgbClr val="1556AD"/>
                </a:solidFill>
                <a:latin typeface="微软雅黑"/>
                <a:cs typeface="微软雅黑"/>
              </a:rPr>
              <a:t>T</a:t>
            </a:r>
            <a:r>
              <a:rPr sz="2400" b="1" spc="-5" dirty="0">
                <a:solidFill>
                  <a:srgbClr val="1556AD"/>
                </a:solidFill>
                <a:latin typeface="微软雅黑"/>
                <a:cs typeface="微软雅黑"/>
              </a:rPr>
              <a:t> </a:t>
            </a:r>
            <a:r>
              <a:rPr sz="2400" b="1" spc="-20" dirty="0">
                <a:solidFill>
                  <a:srgbClr val="1556AD"/>
                </a:solidFill>
                <a:latin typeface="微软雅黑"/>
                <a:cs typeface="微软雅黑"/>
              </a:rPr>
              <a:t>t</a:t>
            </a:r>
            <a:r>
              <a:rPr sz="2400" b="1" spc="-5" dirty="0">
                <a:solidFill>
                  <a:srgbClr val="1556AD"/>
                </a:solidFill>
                <a:latin typeface="微软雅黑"/>
                <a:cs typeface="微软雅黑"/>
              </a:rPr>
              <a:t>e</a:t>
            </a:r>
            <a:r>
              <a:rPr sz="2400" b="1" spc="-15" dirty="0">
                <a:solidFill>
                  <a:srgbClr val="1556AD"/>
                </a:solidFill>
                <a:latin typeface="微软雅黑"/>
                <a:cs typeface="微软雅黑"/>
              </a:rPr>
              <a:t>c</a:t>
            </a:r>
            <a:r>
              <a:rPr sz="2400" b="1" spc="-5" dirty="0">
                <a:solidFill>
                  <a:srgbClr val="1556AD"/>
                </a:solidFill>
                <a:latin typeface="微软雅黑"/>
                <a:cs typeface="微软雅黑"/>
              </a:rPr>
              <a:t>hnical</a:t>
            </a:r>
            <a:r>
              <a:rPr sz="2400" b="1" spc="-10" dirty="0">
                <a:solidFill>
                  <a:srgbClr val="1556AD"/>
                </a:solidFill>
                <a:latin typeface="微软雅黑"/>
                <a:cs typeface="微软雅黑"/>
              </a:rPr>
              <a:t> </a:t>
            </a:r>
            <a:r>
              <a:rPr sz="2400" b="1" spc="-5" dirty="0">
                <a:solidFill>
                  <a:srgbClr val="1556AD"/>
                </a:solidFill>
                <a:latin typeface="微软雅黑"/>
                <a:cs typeface="微软雅黑"/>
              </a:rPr>
              <a:t>chall</a:t>
            </a:r>
            <a:r>
              <a:rPr sz="2400" b="1" spc="-20" dirty="0">
                <a:solidFill>
                  <a:srgbClr val="1556AD"/>
                </a:solidFill>
                <a:latin typeface="微软雅黑"/>
                <a:cs typeface="微软雅黑"/>
              </a:rPr>
              <a:t>e</a:t>
            </a:r>
            <a:r>
              <a:rPr sz="2400" b="1" spc="-5" dirty="0">
                <a:solidFill>
                  <a:srgbClr val="1556AD"/>
                </a:solidFill>
                <a:latin typeface="微软雅黑"/>
                <a:cs typeface="微软雅黑"/>
              </a:rPr>
              <a:t>nges</a:t>
            </a:r>
            <a:r>
              <a:rPr sz="2400" b="1" spc="15" dirty="0">
                <a:solidFill>
                  <a:srgbClr val="1556AD"/>
                </a:solidFill>
                <a:latin typeface="微软雅黑"/>
                <a:cs typeface="微软雅黑"/>
              </a:rPr>
              <a:t> </a:t>
            </a:r>
            <a:r>
              <a:rPr sz="2400" b="1" spc="-5" dirty="0">
                <a:solidFill>
                  <a:srgbClr val="1556AD"/>
                </a:solidFill>
                <a:latin typeface="微软雅黑"/>
                <a:cs typeface="微软雅黑"/>
              </a:rPr>
              <a:t>a</a:t>
            </a:r>
            <a:r>
              <a:rPr sz="2400" b="1" dirty="0">
                <a:solidFill>
                  <a:srgbClr val="1556AD"/>
                </a:solidFill>
                <a:latin typeface="微软雅黑"/>
                <a:cs typeface="微软雅黑"/>
              </a:rPr>
              <a:t>n</a:t>
            </a:r>
            <a:r>
              <a:rPr sz="2400" b="1" spc="-5" dirty="0">
                <a:solidFill>
                  <a:srgbClr val="1556AD"/>
                </a:solidFill>
                <a:latin typeface="微软雅黑"/>
                <a:cs typeface="微软雅黑"/>
              </a:rPr>
              <a:t>d</a:t>
            </a:r>
            <a:r>
              <a:rPr sz="2400" b="1" spc="-10" dirty="0">
                <a:solidFill>
                  <a:srgbClr val="1556AD"/>
                </a:solidFill>
                <a:latin typeface="微软雅黑"/>
                <a:cs typeface="微软雅黑"/>
              </a:rPr>
              <a:t> </a:t>
            </a:r>
            <a:r>
              <a:rPr sz="2400" b="1" spc="-5" dirty="0">
                <a:solidFill>
                  <a:srgbClr val="1556AD"/>
                </a:solidFill>
                <a:latin typeface="微软雅黑"/>
                <a:cs typeface="微软雅黑"/>
              </a:rPr>
              <a:t>RIS</a:t>
            </a:r>
            <a:r>
              <a:rPr sz="2400" b="1" spc="15" dirty="0">
                <a:solidFill>
                  <a:srgbClr val="1556AD"/>
                </a:solidFill>
                <a:latin typeface="微软雅黑"/>
                <a:cs typeface="微软雅黑"/>
              </a:rPr>
              <a:t>C</a:t>
            </a:r>
            <a:r>
              <a:rPr sz="2400" b="1" spc="-10" dirty="0">
                <a:solidFill>
                  <a:srgbClr val="1556AD"/>
                </a:solidFill>
                <a:latin typeface="微软雅黑"/>
                <a:cs typeface="微软雅黑"/>
              </a:rPr>
              <a:t>-</a:t>
            </a:r>
            <a:r>
              <a:rPr sz="2400" b="1" spc="-5" dirty="0">
                <a:solidFill>
                  <a:srgbClr val="1556AD"/>
                </a:solidFill>
                <a:latin typeface="微软雅黑"/>
                <a:cs typeface="微软雅黑"/>
              </a:rPr>
              <a:t>V</a:t>
            </a:r>
            <a:r>
              <a:rPr sz="2400" b="1" spc="-10" dirty="0">
                <a:solidFill>
                  <a:srgbClr val="1556AD"/>
                </a:solidFill>
                <a:latin typeface="微软雅黑"/>
                <a:cs typeface="微软雅黑"/>
              </a:rPr>
              <a:t> </a:t>
            </a:r>
            <a:r>
              <a:rPr sz="2400" b="1" spc="-5" dirty="0">
                <a:solidFill>
                  <a:srgbClr val="1556AD"/>
                </a:solidFill>
                <a:latin typeface="微软雅黑"/>
                <a:cs typeface="微软雅黑"/>
              </a:rPr>
              <a:t>p</a:t>
            </a:r>
            <a:r>
              <a:rPr sz="2400" b="1" spc="-20" dirty="0">
                <a:solidFill>
                  <a:srgbClr val="1556AD"/>
                </a:solidFill>
                <a:latin typeface="微软雅黑"/>
                <a:cs typeface="微软雅黑"/>
              </a:rPr>
              <a:t>r</a:t>
            </a:r>
            <a:r>
              <a:rPr sz="2400" b="1" spc="-10" dirty="0">
                <a:solidFill>
                  <a:srgbClr val="1556AD"/>
                </a:solidFill>
                <a:latin typeface="微软雅黑"/>
                <a:cs typeface="微软雅黑"/>
              </a:rPr>
              <a:t>o</a:t>
            </a:r>
            <a:r>
              <a:rPr sz="2400" b="1" spc="-15" dirty="0">
                <a:solidFill>
                  <a:srgbClr val="1556AD"/>
                </a:solidFill>
                <a:latin typeface="微软雅黑"/>
                <a:cs typeface="微软雅黑"/>
              </a:rPr>
              <a:t>c</a:t>
            </a:r>
            <a:r>
              <a:rPr sz="2400" b="1" spc="-10" dirty="0">
                <a:solidFill>
                  <a:srgbClr val="1556AD"/>
                </a:solidFill>
                <a:latin typeface="微软雅黑"/>
                <a:cs typeface="微软雅黑"/>
              </a:rPr>
              <a:t>essor </a:t>
            </a:r>
            <a:r>
              <a:rPr sz="2400" b="1" spc="-5" dirty="0">
                <a:solidFill>
                  <a:srgbClr val="1556AD"/>
                </a:solidFill>
                <a:latin typeface="微软雅黑"/>
                <a:cs typeface="微软雅黑"/>
              </a:rPr>
              <a:t>oppo</a:t>
            </a:r>
            <a:r>
              <a:rPr sz="2400" b="1" spc="65" dirty="0">
                <a:solidFill>
                  <a:srgbClr val="1556AD"/>
                </a:solidFill>
                <a:latin typeface="微软雅黑"/>
                <a:cs typeface="微软雅黑"/>
              </a:rPr>
              <a:t>r</a:t>
            </a:r>
            <a:r>
              <a:rPr sz="2400" b="1" spc="-5" dirty="0">
                <a:solidFill>
                  <a:srgbClr val="1556AD"/>
                </a:solidFill>
                <a:latin typeface="微软雅黑"/>
                <a:cs typeface="微软雅黑"/>
              </a:rPr>
              <a:t>t</a:t>
            </a:r>
            <a:r>
              <a:rPr sz="2400" b="1" spc="5" dirty="0">
                <a:solidFill>
                  <a:srgbClr val="1556AD"/>
                </a:solidFill>
                <a:latin typeface="微软雅黑"/>
                <a:cs typeface="微软雅黑"/>
              </a:rPr>
              <a:t>u</a:t>
            </a:r>
            <a:r>
              <a:rPr sz="2400" b="1" spc="-5" dirty="0">
                <a:solidFill>
                  <a:srgbClr val="1556AD"/>
                </a:solidFill>
                <a:latin typeface="微软雅黑"/>
                <a:cs typeface="微软雅黑"/>
              </a:rPr>
              <a:t>nities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6865" y="3574476"/>
            <a:ext cx="2209165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b="1" spc="-5" dirty="0" smtClean="0">
                <a:solidFill>
                  <a:srgbClr val="1556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李东江</a:t>
            </a:r>
            <a:endParaRPr b="1" spc="-5" dirty="0">
              <a:solidFill>
                <a:srgbClr val="1556A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1500" spc="-5" dirty="0">
                <a:solidFill>
                  <a:srgbClr val="1556AD"/>
                </a:solidFill>
                <a:latin typeface="微软雅黑"/>
                <a:cs typeface="微软雅黑"/>
              </a:rPr>
              <a:t>2020</a:t>
            </a:r>
            <a:r>
              <a:rPr sz="1500" spc="-5" dirty="0" smtClean="0">
                <a:solidFill>
                  <a:srgbClr val="1556AD"/>
                </a:solidFill>
                <a:latin typeface="微软雅黑"/>
                <a:cs typeface="微软雅黑"/>
              </a:rPr>
              <a:t>年</a:t>
            </a:r>
            <a:r>
              <a:rPr lang="en-US" sz="1500" spc="-10" dirty="0" smtClean="0">
                <a:solidFill>
                  <a:srgbClr val="1556AD"/>
                </a:solidFill>
                <a:latin typeface="微软雅黑"/>
                <a:cs typeface="微软雅黑"/>
              </a:rPr>
              <a:t>9</a:t>
            </a:r>
            <a:r>
              <a:rPr sz="1500" dirty="0" smtClean="0">
                <a:solidFill>
                  <a:srgbClr val="1556AD"/>
                </a:solidFill>
                <a:latin typeface="微软雅黑"/>
                <a:cs typeface="微软雅黑"/>
              </a:rPr>
              <a:t>月</a:t>
            </a:r>
            <a:endParaRPr sz="15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10" dirty="0"/>
              <a:t>IO</a:t>
            </a:r>
            <a:r>
              <a:rPr spc="0" dirty="0"/>
              <a:t>T</a:t>
            </a:r>
            <a:r>
              <a:rPr spc="-5" dirty="0">
                <a:latin typeface="微软雅黑"/>
                <a:cs typeface="微软雅黑"/>
              </a:rPr>
              <a:t>系统安全的目标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0997" y="935691"/>
            <a:ext cx="4093210" cy="325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80" marR="48260" indent="-132715">
              <a:lnSpc>
                <a:spcPct val="100600"/>
              </a:lnSpc>
            </a:pPr>
            <a:r>
              <a:rPr sz="1800" spc="400" dirty="0">
                <a:latin typeface="Microsoft Sans Serif"/>
                <a:cs typeface="Microsoft Sans Serif"/>
              </a:rPr>
              <a:t>▪</a:t>
            </a:r>
            <a:r>
              <a:rPr sz="1800" spc="10" dirty="0">
                <a:latin typeface="Arial Unicode MS"/>
                <a:cs typeface="Arial Unicode MS"/>
              </a:rPr>
              <a:t>物联网</a:t>
            </a:r>
            <a:r>
              <a:rPr sz="1800" dirty="0">
                <a:latin typeface="Arial Unicode MS"/>
                <a:cs typeface="Arial Unicode MS"/>
              </a:rPr>
              <a:t>安全性旨</a:t>
            </a:r>
            <a:r>
              <a:rPr sz="1800" spc="5" dirty="0">
                <a:latin typeface="Arial Unicode MS"/>
                <a:cs typeface="Arial Unicode MS"/>
              </a:rPr>
              <a:t>在</a:t>
            </a:r>
            <a:r>
              <a:rPr sz="1800" dirty="0">
                <a:latin typeface="微软雅黑"/>
                <a:cs typeface="微软雅黑"/>
              </a:rPr>
              <a:t>保护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代码</a:t>
            </a:r>
            <a:r>
              <a:rPr sz="1800" b="1" dirty="0">
                <a:latin typeface="微软雅黑"/>
                <a:cs typeface="微软雅黑"/>
              </a:rPr>
              <a:t>、</a:t>
            </a:r>
            <a:r>
              <a:rPr sz="1800" b="1" dirty="0">
                <a:solidFill>
                  <a:srgbClr val="00AF50"/>
                </a:solidFill>
                <a:latin typeface="微软雅黑"/>
                <a:cs typeface="微软雅黑"/>
              </a:rPr>
              <a:t>数据</a:t>
            </a:r>
            <a:r>
              <a:rPr sz="1800" dirty="0">
                <a:latin typeface="微软雅黑"/>
                <a:cs typeface="微软雅黑"/>
              </a:rPr>
              <a:t>和</a:t>
            </a:r>
            <a:r>
              <a:rPr sz="1800" b="1" dirty="0">
                <a:solidFill>
                  <a:srgbClr val="0000FF"/>
                </a:solidFill>
                <a:latin typeface="微软雅黑"/>
                <a:cs typeface="微软雅黑"/>
              </a:rPr>
              <a:t>系 统功能</a:t>
            </a:r>
            <a:endParaRPr sz="1800">
              <a:latin typeface="微软雅黑"/>
              <a:cs typeface="微软雅黑"/>
            </a:endParaRPr>
          </a:p>
          <a:p>
            <a:pPr marL="283845">
              <a:lnSpc>
                <a:spcPct val="100000"/>
              </a:lnSpc>
              <a:spcBef>
                <a:spcPts val="490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微软雅黑"/>
                <a:cs typeface="微软雅黑"/>
              </a:rPr>
              <a:t>代码保护</a:t>
            </a:r>
            <a:r>
              <a:rPr sz="1800" spc="5" dirty="0">
                <a:latin typeface="Arial Unicode MS"/>
                <a:cs typeface="Arial Unicode MS"/>
              </a:rPr>
              <a:t>是保证</a:t>
            </a:r>
            <a:r>
              <a:rPr sz="1800" dirty="0">
                <a:latin typeface="Arial Unicode MS"/>
                <a:cs typeface="Arial Unicode MS"/>
              </a:rPr>
              <a:t>固件</a:t>
            </a:r>
            <a:r>
              <a:rPr sz="1800" spc="-10" dirty="0">
                <a:latin typeface="Arial Unicode MS"/>
                <a:cs typeface="Arial Unicode MS"/>
              </a:rPr>
              <a:t>知</a:t>
            </a:r>
            <a:r>
              <a:rPr sz="1800" dirty="0">
                <a:latin typeface="Arial Unicode MS"/>
                <a:cs typeface="Arial Unicode MS"/>
              </a:rPr>
              <a:t>识产</a:t>
            </a:r>
            <a:r>
              <a:rPr sz="1800" spc="-10" dirty="0">
                <a:latin typeface="Arial Unicode MS"/>
                <a:cs typeface="Arial Unicode MS"/>
              </a:rPr>
              <a:t>权</a:t>
            </a:r>
            <a:r>
              <a:rPr sz="1800" dirty="0">
                <a:latin typeface="Arial Unicode MS"/>
                <a:cs typeface="Arial Unicode MS"/>
              </a:rPr>
              <a:t>及其代</a:t>
            </a:r>
            <a:endParaRPr sz="1800">
              <a:latin typeface="Arial Unicode MS"/>
              <a:cs typeface="Arial Unicode MS"/>
            </a:endParaRPr>
          </a:p>
          <a:p>
            <a:pPr marL="414655">
              <a:lnSpc>
                <a:spcPct val="100000"/>
              </a:lnSpc>
            </a:pPr>
            <a:r>
              <a:rPr sz="1800" spc="10" dirty="0">
                <a:latin typeface="Arial Unicode MS"/>
                <a:cs typeface="Arial Unicode MS"/>
              </a:rPr>
              <a:t>码的完</a:t>
            </a:r>
            <a:r>
              <a:rPr sz="1800" dirty="0">
                <a:latin typeface="Arial Unicode MS"/>
                <a:cs typeface="Arial Unicode MS"/>
              </a:rPr>
              <a:t>整性</a:t>
            </a:r>
            <a:endParaRPr sz="1800">
              <a:latin typeface="Arial Unicode MS"/>
              <a:cs typeface="Arial Unicode MS"/>
            </a:endParaRPr>
          </a:p>
          <a:p>
            <a:pPr marL="414655" marR="8255" indent="-131445" algn="just">
              <a:lnSpc>
                <a:spcPts val="2150"/>
              </a:lnSpc>
              <a:spcBef>
                <a:spcPts val="580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50"/>
                </a:solidFill>
                <a:latin typeface="微软雅黑"/>
                <a:cs typeface="微软雅黑"/>
              </a:rPr>
              <a:t>数据保护</a:t>
            </a:r>
            <a:r>
              <a:rPr sz="1800" spc="10" dirty="0">
                <a:latin typeface="Arial Unicode MS"/>
                <a:cs typeface="Arial Unicode MS"/>
              </a:rPr>
              <a:t>是保证</a:t>
            </a:r>
            <a:r>
              <a:rPr sz="1800" dirty="0">
                <a:latin typeface="Arial Unicode MS"/>
                <a:cs typeface="Arial Unicode MS"/>
              </a:rPr>
              <a:t>用户数据的机密性并 </a:t>
            </a:r>
            <a:r>
              <a:rPr sz="1800" spc="10" dirty="0">
                <a:latin typeface="Arial Unicode MS"/>
                <a:cs typeface="Arial Unicode MS"/>
              </a:rPr>
              <a:t>避免身</a:t>
            </a:r>
            <a:r>
              <a:rPr sz="1800" dirty="0">
                <a:latin typeface="Arial Unicode MS"/>
                <a:cs typeface="Arial Unicode MS"/>
              </a:rPr>
              <a:t>份盗用</a:t>
            </a:r>
            <a:endParaRPr sz="1800">
              <a:latin typeface="Arial Unicode MS"/>
              <a:cs typeface="Arial Unicode MS"/>
            </a:endParaRPr>
          </a:p>
          <a:p>
            <a:pPr marL="414655" marR="5080" indent="-131445" algn="just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微软雅黑"/>
                <a:cs typeface="微软雅黑"/>
              </a:rPr>
              <a:t>物联网资产</a:t>
            </a:r>
            <a:r>
              <a:rPr sz="1800" spc="10" dirty="0">
                <a:latin typeface="Arial Unicode MS"/>
                <a:cs typeface="Arial Unicode MS"/>
              </a:rPr>
              <a:t>保护，</a:t>
            </a:r>
            <a:r>
              <a:rPr sz="1800" dirty="0">
                <a:latin typeface="Arial Unicode MS"/>
                <a:cs typeface="Arial Unicode MS"/>
              </a:rPr>
              <a:t>比如健康数据和位 </a:t>
            </a:r>
            <a:r>
              <a:rPr sz="1800" spc="10" dirty="0">
                <a:latin typeface="Arial Unicode MS"/>
                <a:cs typeface="Arial Unicode MS"/>
              </a:rPr>
              <a:t>置信息</a:t>
            </a:r>
            <a:r>
              <a:rPr sz="1800" dirty="0">
                <a:latin typeface="Arial Unicode MS"/>
                <a:cs typeface="Arial Unicode MS"/>
              </a:rPr>
              <a:t>，用户账号和密码，交易记录 </a:t>
            </a:r>
            <a:r>
              <a:rPr sz="1800" spc="10" dirty="0">
                <a:latin typeface="Arial Unicode MS"/>
                <a:cs typeface="Arial Unicode MS"/>
              </a:rPr>
              <a:t>和密钥</a:t>
            </a:r>
            <a:r>
              <a:rPr sz="1800" dirty="0">
                <a:latin typeface="Arial Unicode MS"/>
                <a:cs typeface="Arial Unicode MS"/>
              </a:rPr>
              <a:t>，以及设备和用户身份等</a:t>
            </a:r>
            <a:endParaRPr sz="1800">
              <a:latin typeface="Arial Unicode MS"/>
              <a:cs typeface="Arial Unicode MS"/>
            </a:endParaRPr>
          </a:p>
          <a:p>
            <a:pPr marL="283845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微软雅黑"/>
                <a:cs typeface="微软雅黑"/>
              </a:rPr>
              <a:t>系统功能安全</a:t>
            </a:r>
            <a:r>
              <a:rPr sz="1800" spc="10" dirty="0">
                <a:latin typeface="Arial Unicode MS"/>
                <a:cs typeface="Arial Unicode MS"/>
              </a:rPr>
              <a:t>应受到</a:t>
            </a:r>
            <a:r>
              <a:rPr sz="1800" dirty="0">
                <a:latin typeface="Arial Unicode MS"/>
                <a:cs typeface="Arial Unicode MS"/>
              </a:rPr>
              <a:t>重视，以避免设</a:t>
            </a:r>
            <a:endParaRPr sz="1800">
              <a:latin typeface="Arial Unicode MS"/>
              <a:cs typeface="Arial Unicode MS"/>
            </a:endParaRPr>
          </a:p>
          <a:p>
            <a:pPr marL="414655">
              <a:lnSpc>
                <a:spcPct val="100000"/>
              </a:lnSpc>
            </a:pPr>
            <a:r>
              <a:rPr sz="1800" spc="5" dirty="0">
                <a:latin typeface="Arial Unicode MS"/>
                <a:cs typeface="Arial Unicode MS"/>
              </a:rPr>
              <a:t>备故障</a:t>
            </a:r>
            <a:r>
              <a:rPr sz="1800" dirty="0">
                <a:latin typeface="Arial Unicode MS"/>
                <a:cs typeface="Arial Unicode MS"/>
              </a:rPr>
              <a:t>及服</a:t>
            </a:r>
            <a:r>
              <a:rPr sz="1800" spc="-10" dirty="0">
                <a:latin typeface="Arial Unicode MS"/>
                <a:cs typeface="Arial Unicode MS"/>
              </a:rPr>
              <a:t>务</a:t>
            </a:r>
            <a:r>
              <a:rPr sz="1800" dirty="0">
                <a:latin typeface="Arial Unicode MS"/>
                <a:cs typeface="Arial Unicode MS"/>
              </a:rPr>
              <a:t>故障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61788" y="1568196"/>
            <a:ext cx="3529584" cy="2083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5392" y="1851660"/>
            <a:ext cx="361188" cy="350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92695" y="3147060"/>
            <a:ext cx="361188" cy="352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1328" y="2258567"/>
            <a:ext cx="361188" cy="350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8768" y="2243327"/>
            <a:ext cx="361188" cy="350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</a:pPr>
            <a:r>
              <a:rPr spc="-10" dirty="0"/>
              <a:t>IO</a:t>
            </a:r>
            <a:r>
              <a:rPr dirty="0"/>
              <a:t>T</a:t>
            </a:r>
            <a:r>
              <a:rPr spc="-5" dirty="0">
                <a:latin typeface="微软雅黑"/>
                <a:cs typeface="微软雅黑"/>
              </a:rPr>
              <a:t>安全架构关键技术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136" y="811972"/>
            <a:ext cx="7129780" cy="445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10"/>
              </a:lnSpc>
            </a:pPr>
            <a:r>
              <a:rPr sz="1600" spc="-5" dirty="0">
                <a:latin typeface="微软雅黑"/>
                <a:cs typeface="微软雅黑"/>
              </a:rPr>
              <a:t>构建安全物联网架构是为了应对多</a:t>
            </a:r>
            <a:r>
              <a:rPr sz="1600" spc="0" dirty="0">
                <a:latin typeface="微软雅黑"/>
                <a:cs typeface="微软雅黑"/>
              </a:rPr>
              <a:t>种</a:t>
            </a:r>
            <a:r>
              <a:rPr sz="1600" spc="-5" dirty="0">
                <a:latin typeface="微软雅黑"/>
                <a:cs typeface="微软雅黑"/>
              </a:rPr>
              <a:t>形式</a:t>
            </a:r>
            <a:r>
              <a:rPr sz="1600" spc="0" dirty="0">
                <a:latin typeface="微软雅黑"/>
                <a:cs typeface="微软雅黑"/>
              </a:rPr>
              <a:t>的</a:t>
            </a:r>
            <a:r>
              <a:rPr sz="1600" spc="-5" dirty="0">
                <a:latin typeface="微软雅黑"/>
                <a:cs typeface="微软雅黑"/>
              </a:rPr>
              <a:t>攻击</a:t>
            </a:r>
            <a:r>
              <a:rPr sz="1600" spc="0" dirty="0">
                <a:latin typeface="微软雅黑"/>
                <a:cs typeface="微软雅黑"/>
              </a:rPr>
              <a:t>，</a:t>
            </a:r>
            <a:r>
              <a:rPr sz="1600" spc="-5" dirty="0">
                <a:latin typeface="微软雅黑"/>
                <a:cs typeface="微软雅黑"/>
              </a:rPr>
              <a:t>安全</a:t>
            </a:r>
            <a:r>
              <a:rPr sz="1600" spc="0" dirty="0">
                <a:latin typeface="微软雅黑"/>
                <a:cs typeface="微软雅黑"/>
              </a:rPr>
              <a:t>架</a:t>
            </a:r>
            <a:r>
              <a:rPr sz="1600" spc="-5" dirty="0">
                <a:latin typeface="微软雅黑"/>
                <a:cs typeface="微软雅黑"/>
              </a:rPr>
              <a:t>构必</a:t>
            </a:r>
            <a:r>
              <a:rPr sz="1600" spc="0" dirty="0">
                <a:latin typeface="微软雅黑"/>
                <a:cs typeface="微软雅黑"/>
              </a:rPr>
              <a:t>须</a:t>
            </a:r>
            <a:r>
              <a:rPr sz="1600" spc="-5" dirty="0">
                <a:latin typeface="微软雅黑"/>
                <a:cs typeface="微软雅黑"/>
              </a:rPr>
              <a:t>在系</a:t>
            </a:r>
            <a:r>
              <a:rPr sz="1600" spc="0" dirty="0">
                <a:latin typeface="微软雅黑"/>
                <a:cs typeface="微软雅黑"/>
              </a:rPr>
              <a:t>统</a:t>
            </a:r>
            <a:r>
              <a:rPr sz="1600" spc="-5" dirty="0">
                <a:latin typeface="微软雅黑"/>
                <a:cs typeface="微软雅黑"/>
              </a:rPr>
              <a:t>中实</a:t>
            </a:r>
            <a:r>
              <a:rPr sz="1600" spc="0" dirty="0">
                <a:latin typeface="微软雅黑"/>
                <a:cs typeface="微软雅黑"/>
              </a:rPr>
              <a:t>现</a:t>
            </a:r>
            <a:r>
              <a:rPr sz="1600" spc="-5" dirty="0">
                <a:latin typeface="微软雅黑"/>
                <a:cs typeface="微软雅黑"/>
              </a:rPr>
              <a:t>多 种类型的安全机制，应在设备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硬件</a:t>
            </a:r>
            <a:r>
              <a:rPr sz="1600" b="1" spc="0" dirty="0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软件</a:t>
            </a:r>
            <a:r>
              <a:rPr sz="1600" spc="0" dirty="0">
                <a:latin typeface="Arial Unicode MS"/>
                <a:cs typeface="Arial Unicode MS"/>
              </a:rPr>
              <a:t>两</a:t>
            </a:r>
            <a:r>
              <a:rPr sz="1600" spc="-5" dirty="0">
                <a:latin typeface="微软雅黑"/>
                <a:cs typeface="微软雅黑"/>
              </a:rPr>
              <a:t>个方</a:t>
            </a:r>
            <a:r>
              <a:rPr sz="1600" spc="0" dirty="0">
                <a:latin typeface="微软雅黑"/>
                <a:cs typeface="微软雅黑"/>
              </a:rPr>
              <a:t>面</a:t>
            </a:r>
            <a:r>
              <a:rPr sz="1600" spc="-5" dirty="0">
                <a:latin typeface="微软雅黑"/>
                <a:cs typeface="微软雅黑"/>
              </a:rPr>
              <a:t>考虑</a:t>
            </a:r>
            <a:r>
              <a:rPr sz="1600" spc="0" dirty="0">
                <a:latin typeface="微软雅黑"/>
                <a:cs typeface="微软雅黑"/>
              </a:rPr>
              <a:t>整</a:t>
            </a:r>
            <a:r>
              <a:rPr sz="1600" spc="-5" dirty="0">
                <a:latin typeface="微软雅黑"/>
                <a:cs typeface="微软雅黑"/>
              </a:rPr>
              <a:t>体安</a:t>
            </a:r>
            <a:r>
              <a:rPr sz="1600" spc="0" dirty="0">
                <a:latin typeface="微软雅黑"/>
                <a:cs typeface="微软雅黑"/>
              </a:rPr>
              <a:t>全</a:t>
            </a:r>
            <a:r>
              <a:rPr sz="1600" spc="-5" dirty="0">
                <a:latin typeface="微软雅黑"/>
                <a:cs typeface="微软雅黑"/>
              </a:rPr>
              <a:t>性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1639" y="1527047"/>
            <a:ext cx="2601595" cy="508000"/>
          </a:xfrm>
          <a:custGeom>
            <a:avLst/>
            <a:gdLst/>
            <a:ahLst/>
            <a:cxnLst/>
            <a:rect l="l" t="t" r="r" b="b"/>
            <a:pathLst>
              <a:path w="2601595" h="508000">
                <a:moveTo>
                  <a:pt x="0" y="507491"/>
                </a:moveTo>
                <a:lnTo>
                  <a:pt x="2601467" y="507491"/>
                </a:lnTo>
                <a:lnTo>
                  <a:pt x="2601467" y="0"/>
                </a:lnTo>
                <a:lnTo>
                  <a:pt x="0" y="0"/>
                </a:lnTo>
                <a:lnTo>
                  <a:pt x="0" y="50749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44111" y="1370075"/>
            <a:ext cx="652272" cy="705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18788" y="1382267"/>
            <a:ext cx="502920" cy="26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98035" y="1499628"/>
            <a:ext cx="482346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29227" y="1600195"/>
            <a:ext cx="203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1826" y="1664006"/>
            <a:ext cx="16306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安全芯片和安全技术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73351" y="2321051"/>
            <a:ext cx="2898775" cy="506095"/>
          </a:xfrm>
          <a:custGeom>
            <a:avLst/>
            <a:gdLst/>
            <a:ahLst/>
            <a:cxnLst/>
            <a:rect l="l" t="t" r="r" b="b"/>
            <a:pathLst>
              <a:path w="2898775" h="506094">
                <a:moveTo>
                  <a:pt x="0" y="505968"/>
                </a:moveTo>
                <a:lnTo>
                  <a:pt x="2898648" y="505968"/>
                </a:lnTo>
                <a:lnTo>
                  <a:pt x="2898648" y="0"/>
                </a:lnTo>
                <a:lnTo>
                  <a:pt x="0" y="0"/>
                </a:lnTo>
                <a:lnTo>
                  <a:pt x="0" y="50596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79976" y="2119883"/>
            <a:ext cx="652272" cy="708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4652" y="2130551"/>
            <a:ext cx="502920" cy="268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14088" y="2237244"/>
            <a:ext cx="479285" cy="511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46421" y="2338701"/>
            <a:ext cx="2000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Verdana"/>
                <a:cs typeface="Verdana"/>
              </a:rPr>
              <a:t>B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97200" y="2435667"/>
            <a:ext cx="12420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安全通信技术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91639" y="3113532"/>
            <a:ext cx="3477895" cy="508000"/>
          </a:xfrm>
          <a:custGeom>
            <a:avLst/>
            <a:gdLst/>
            <a:ahLst/>
            <a:cxnLst/>
            <a:rect l="l" t="t" r="r" b="b"/>
            <a:pathLst>
              <a:path w="3477895" h="508000">
                <a:moveTo>
                  <a:pt x="0" y="507492"/>
                </a:moveTo>
                <a:lnTo>
                  <a:pt x="3477767" y="507492"/>
                </a:lnTo>
                <a:lnTo>
                  <a:pt x="3477767" y="0"/>
                </a:lnTo>
                <a:lnTo>
                  <a:pt x="0" y="0"/>
                </a:lnTo>
                <a:lnTo>
                  <a:pt x="0" y="507492"/>
                </a:lnTo>
                <a:close/>
              </a:path>
            </a:pathLst>
          </a:custGeom>
          <a:solidFill>
            <a:srgbClr val="307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5464" y="2898648"/>
            <a:ext cx="672084" cy="7117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31664" y="2910839"/>
            <a:ext cx="518160" cy="2682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69764" y="3019056"/>
            <a:ext cx="471690" cy="5112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01209" y="3119877"/>
            <a:ext cx="1911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Verdana"/>
                <a:cs typeface="Verdana"/>
              </a:rPr>
              <a:t>C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04541" y="3228538"/>
            <a:ext cx="18529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安全引导和升级技术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91639" y="3922776"/>
            <a:ext cx="3976370" cy="506095"/>
          </a:xfrm>
          <a:custGeom>
            <a:avLst/>
            <a:gdLst/>
            <a:ahLst/>
            <a:cxnLst/>
            <a:rect l="l" t="t" r="r" b="b"/>
            <a:pathLst>
              <a:path w="3976370" h="506095">
                <a:moveTo>
                  <a:pt x="0" y="505968"/>
                </a:moveTo>
                <a:lnTo>
                  <a:pt x="3976116" y="505968"/>
                </a:lnTo>
                <a:lnTo>
                  <a:pt x="3976116" y="0"/>
                </a:lnTo>
                <a:lnTo>
                  <a:pt x="0" y="0"/>
                </a:lnTo>
                <a:lnTo>
                  <a:pt x="0" y="505968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23915" y="3768852"/>
            <a:ext cx="649224" cy="7178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98591" y="3781044"/>
            <a:ext cx="499872" cy="2712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67171" y="3921252"/>
            <a:ext cx="496062" cy="5112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698997" y="4022416"/>
            <a:ext cx="2152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44773" y="4032565"/>
            <a:ext cx="205232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安全工具、软件和服务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99378" y="1535430"/>
            <a:ext cx="1108075" cy="1442085"/>
          </a:xfrm>
          <a:custGeom>
            <a:avLst/>
            <a:gdLst/>
            <a:ahLst/>
            <a:cxnLst/>
            <a:rect l="l" t="t" r="r" b="b"/>
            <a:pathLst>
              <a:path w="1108075" h="1442085">
                <a:moveTo>
                  <a:pt x="924941" y="0"/>
                </a:moveTo>
                <a:lnTo>
                  <a:pt x="194437" y="0"/>
                </a:lnTo>
                <a:lnTo>
                  <a:pt x="179462" y="605"/>
                </a:lnTo>
                <a:lnTo>
                  <a:pt x="136722" y="9312"/>
                </a:lnTo>
                <a:lnTo>
                  <a:pt x="98247" y="27367"/>
                </a:lnTo>
                <a:lnTo>
                  <a:pt x="65309" y="53498"/>
                </a:lnTo>
                <a:lnTo>
                  <a:pt x="39178" y="86436"/>
                </a:lnTo>
                <a:lnTo>
                  <a:pt x="21123" y="124911"/>
                </a:lnTo>
                <a:lnTo>
                  <a:pt x="12416" y="167651"/>
                </a:lnTo>
                <a:lnTo>
                  <a:pt x="11811" y="182625"/>
                </a:lnTo>
                <a:lnTo>
                  <a:pt x="11811" y="922274"/>
                </a:lnTo>
                <a:lnTo>
                  <a:pt x="17119" y="966153"/>
                </a:lnTo>
                <a:lnTo>
                  <a:pt x="32199" y="1006190"/>
                </a:lnTo>
                <a:lnTo>
                  <a:pt x="55780" y="1041115"/>
                </a:lnTo>
                <a:lnTo>
                  <a:pt x="86590" y="1069656"/>
                </a:lnTo>
                <a:lnTo>
                  <a:pt x="123360" y="1090545"/>
                </a:lnTo>
                <a:lnTo>
                  <a:pt x="164819" y="1102509"/>
                </a:lnTo>
                <a:lnTo>
                  <a:pt x="194437" y="1104900"/>
                </a:lnTo>
                <a:lnTo>
                  <a:pt x="0" y="1442085"/>
                </a:lnTo>
                <a:lnTo>
                  <a:pt x="468375" y="1104900"/>
                </a:lnTo>
                <a:lnTo>
                  <a:pt x="924941" y="1104900"/>
                </a:lnTo>
                <a:lnTo>
                  <a:pt x="939915" y="1104294"/>
                </a:lnTo>
                <a:lnTo>
                  <a:pt x="982655" y="1095587"/>
                </a:lnTo>
                <a:lnTo>
                  <a:pt x="1021130" y="1077532"/>
                </a:lnTo>
                <a:lnTo>
                  <a:pt x="1054068" y="1051401"/>
                </a:lnTo>
                <a:lnTo>
                  <a:pt x="1080199" y="1018463"/>
                </a:lnTo>
                <a:lnTo>
                  <a:pt x="1098254" y="979988"/>
                </a:lnTo>
                <a:lnTo>
                  <a:pt x="1106961" y="937248"/>
                </a:lnTo>
                <a:lnTo>
                  <a:pt x="1107567" y="922274"/>
                </a:lnTo>
                <a:lnTo>
                  <a:pt x="1107567" y="182625"/>
                </a:lnTo>
                <a:lnTo>
                  <a:pt x="1102258" y="138746"/>
                </a:lnTo>
                <a:lnTo>
                  <a:pt x="1087178" y="98709"/>
                </a:lnTo>
                <a:lnTo>
                  <a:pt x="1063597" y="63784"/>
                </a:lnTo>
                <a:lnTo>
                  <a:pt x="1032787" y="35243"/>
                </a:lnTo>
                <a:lnTo>
                  <a:pt x="996017" y="14354"/>
                </a:lnTo>
                <a:lnTo>
                  <a:pt x="954558" y="2390"/>
                </a:lnTo>
                <a:lnTo>
                  <a:pt x="939915" y="605"/>
                </a:lnTo>
                <a:lnTo>
                  <a:pt x="92494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99378" y="1535430"/>
            <a:ext cx="1108075" cy="1442085"/>
          </a:xfrm>
          <a:custGeom>
            <a:avLst/>
            <a:gdLst/>
            <a:ahLst/>
            <a:cxnLst/>
            <a:rect l="l" t="t" r="r" b="b"/>
            <a:pathLst>
              <a:path w="1108075" h="1442085">
                <a:moveTo>
                  <a:pt x="11811" y="182625"/>
                </a:moveTo>
                <a:lnTo>
                  <a:pt x="17119" y="138746"/>
                </a:lnTo>
                <a:lnTo>
                  <a:pt x="32199" y="98709"/>
                </a:lnTo>
                <a:lnTo>
                  <a:pt x="55780" y="63784"/>
                </a:lnTo>
                <a:lnTo>
                  <a:pt x="86590" y="35243"/>
                </a:lnTo>
                <a:lnTo>
                  <a:pt x="123360" y="14354"/>
                </a:lnTo>
                <a:lnTo>
                  <a:pt x="164819" y="2390"/>
                </a:lnTo>
                <a:lnTo>
                  <a:pt x="194437" y="0"/>
                </a:lnTo>
                <a:lnTo>
                  <a:pt x="468375" y="0"/>
                </a:lnTo>
                <a:lnTo>
                  <a:pt x="924941" y="0"/>
                </a:lnTo>
                <a:lnTo>
                  <a:pt x="939915" y="605"/>
                </a:lnTo>
                <a:lnTo>
                  <a:pt x="982655" y="9312"/>
                </a:lnTo>
                <a:lnTo>
                  <a:pt x="1021130" y="27367"/>
                </a:lnTo>
                <a:lnTo>
                  <a:pt x="1054068" y="53498"/>
                </a:lnTo>
                <a:lnTo>
                  <a:pt x="1080199" y="86436"/>
                </a:lnTo>
                <a:lnTo>
                  <a:pt x="1098254" y="124911"/>
                </a:lnTo>
                <a:lnTo>
                  <a:pt x="1106961" y="167651"/>
                </a:lnTo>
                <a:lnTo>
                  <a:pt x="1107567" y="182625"/>
                </a:lnTo>
                <a:lnTo>
                  <a:pt x="1107567" y="644525"/>
                </a:lnTo>
                <a:lnTo>
                  <a:pt x="1107567" y="920750"/>
                </a:lnTo>
                <a:lnTo>
                  <a:pt x="1107567" y="922274"/>
                </a:lnTo>
                <a:lnTo>
                  <a:pt x="1106961" y="937248"/>
                </a:lnTo>
                <a:lnTo>
                  <a:pt x="1098254" y="979988"/>
                </a:lnTo>
                <a:lnTo>
                  <a:pt x="1080199" y="1018463"/>
                </a:lnTo>
                <a:lnTo>
                  <a:pt x="1054068" y="1051401"/>
                </a:lnTo>
                <a:lnTo>
                  <a:pt x="1021130" y="1077532"/>
                </a:lnTo>
                <a:lnTo>
                  <a:pt x="982655" y="1095587"/>
                </a:lnTo>
                <a:lnTo>
                  <a:pt x="939915" y="1104294"/>
                </a:lnTo>
                <a:lnTo>
                  <a:pt x="924941" y="1104900"/>
                </a:lnTo>
                <a:lnTo>
                  <a:pt x="468375" y="1104900"/>
                </a:lnTo>
                <a:lnTo>
                  <a:pt x="0" y="1442085"/>
                </a:lnTo>
                <a:lnTo>
                  <a:pt x="194437" y="1104900"/>
                </a:lnTo>
                <a:lnTo>
                  <a:pt x="179462" y="1104294"/>
                </a:lnTo>
                <a:lnTo>
                  <a:pt x="164819" y="1102509"/>
                </a:lnTo>
                <a:lnTo>
                  <a:pt x="123360" y="1090545"/>
                </a:lnTo>
                <a:lnTo>
                  <a:pt x="86590" y="1069656"/>
                </a:lnTo>
                <a:lnTo>
                  <a:pt x="55780" y="1041115"/>
                </a:lnTo>
                <a:lnTo>
                  <a:pt x="32199" y="1006190"/>
                </a:lnTo>
                <a:lnTo>
                  <a:pt x="17119" y="966153"/>
                </a:lnTo>
                <a:lnTo>
                  <a:pt x="11811" y="922274"/>
                </a:lnTo>
                <a:lnTo>
                  <a:pt x="11811" y="920750"/>
                </a:lnTo>
                <a:lnTo>
                  <a:pt x="11811" y="644525"/>
                </a:lnTo>
                <a:lnTo>
                  <a:pt x="11811" y="182625"/>
                </a:lnTo>
                <a:close/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993638" y="1657780"/>
            <a:ext cx="534670" cy="88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 algn="ctr">
              <a:lnSpc>
                <a:spcPct val="100000"/>
              </a:lnSpc>
            </a:pPr>
            <a:r>
              <a:rPr sz="2000" dirty="0">
                <a:solidFill>
                  <a:srgbClr val="0000FF"/>
                </a:solidFill>
                <a:latin typeface="微软雅黑"/>
                <a:cs typeface="微软雅黑"/>
              </a:rPr>
              <a:t>I</a:t>
            </a:r>
            <a:r>
              <a:rPr sz="2000" spc="-100" dirty="0">
                <a:solidFill>
                  <a:srgbClr val="0000FF"/>
                </a:solidFill>
                <a:latin typeface="微软雅黑"/>
                <a:cs typeface="微软雅黑"/>
              </a:rPr>
              <a:t>O</a:t>
            </a:r>
            <a:r>
              <a:rPr sz="2000" dirty="0">
                <a:solidFill>
                  <a:srgbClr val="0000FF"/>
                </a:solidFill>
                <a:latin typeface="微软雅黑"/>
                <a:cs typeface="微软雅黑"/>
              </a:rPr>
              <a:t>T</a:t>
            </a:r>
            <a:endParaRPr sz="2000">
              <a:latin typeface="微软雅黑"/>
              <a:cs typeface="微软雅黑"/>
            </a:endParaRPr>
          </a:p>
          <a:p>
            <a:pPr marL="12700" marR="5080" algn="ctr">
              <a:lnSpc>
                <a:spcPct val="100000"/>
              </a:lnSpc>
            </a:pPr>
            <a:r>
              <a:rPr sz="2000" dirty="0">
                <a:solidFill>
                  <a:srgbClr val="0000FF"/>
                </a:solidFill>
                <a:latin typeface="微软雅黑"/>
                <a:cs typeface="微软雅黑"/>
              </a:rPr>
              <a:t>安全 架构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484364" y="2112264"/>
            <a:ext cx="1435607" cy="8229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58000" y="2130551"/>
            <a:ext cx="523240" cy="242570"/>
          </a:xfrm>
          <a:custGeom>
            <a:avLst/>
            <a:gdLst/>
            <a:ahLst/>
            <a:cxnLst/>
            <a:rect l="l" t="t" r="r" b="b"/>
            <a:pathLst>
              <a:path w="523240" h="242569">
                <a:moveTo>
                  <a:pt x="121157" y="0"/>
                </a:moveTo>
                <a:lnTo>
                  <a:pt x="0" y="121158"/>
                </a:lnTo>
                <a:lnTo>
                  <a:pt x="121157" y="242316"/>
                </a:lnTo>
                <a:lnTo>
                  <a:pt x="121157" y="181737"/>
                </a:lnTo>
                <a:lnTo>
                  <a:pt x="522731" y="181737"/>
                </a:lnTo>
                <a:lnTo>
                  <a:pt x="522731" y="60579"/>
                </a:lnTo>
                <a:lnTo>
                  <a:pt x="121157" y="60579"/>
                </a:lnTo>
                <a:lnTo>
                  <a:pt x="1211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82256" y="1546860"/>
            <a:ext cx="1537716" cy="495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28003" y="0"/>
            <a:ext cx="1412748" cy="707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43571" y="0"/>
            <a:ext cx="1900427" cy="2276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1911" y="68580"/>
            <a:ext cx="1373123" cy="1374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5247" y="510540"/>
            <a:ext cx="2031492" cy="2029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19188" y="2595372"/>
            <a:ext cx="620267" cy="620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90917" y="1700910"/>
            <a:ext cx="1293495" cy="1293495"/>
          </a:xfrm>
          <a:custGeom>
            <a:avLst/>
            <a:gdLst/>
            <a:ahLst/>
            <a:cxnLst/>
            <a:rect l="l" t="t" r="r" b="b"/>
            <a:pathLst>
              <a:path w="1293495" h="1293495">
                <a:moveTo>
                  <a:pt x="643889" y="0"/>
                </a:moveTo>
                <a:lnTo>
                  <a:pt x="0" y="649224"/>
                </a:lnTo>
                <a:lnTo>
                  <a:pt x="649224" y="1293114"/>
                </a:lnTo>
                <a:lnTo>
                  <a:pt x="1293113" y="643889"/>
                </a:lnTo>
                <a:lnTo>
                  <a:pt x="643889" y="0"/>
                </a:lnTo>
                <a:close/>
              </a:path>
            </a:pathLst>
          </a:custGeom>
          <a:solidFill>
            <a:srgbClr val="155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91807" y="247561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231648" y="0"/>
                </a:moveTo>
                <a:lnTo>
                  <a:pt x="0" y="233552"/>
                </a:lnTo>
                <a:lnTo>
                  <a:pt x="233552" y="465200"/>
                </a:lnTo>
                <a:lnTo>
                  <a:pt x="465200" y="231647"/>
                </a:lnTo>
                <a:lnTo>
                  <a:pt x="231648" y="0"/>
                </a:lnTo>
                <a:close/>
              </a:path>
            </a:pathLst>
          </a:custGeom>
          <a:solidFill>
            <a:srgbClr val="BCCF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33314" y="1351280"/>
            <a:ext cx="628650" cy="627380"/>
          </a:xfrm>
          <a:custGeom>
            <a:avLst/>
            <a:gdLst/>
            <a:ahLst/>
            <a:cxnLst/>
            <a:rect l="l" t="t" r="r" b="b"/>
            <a:pathLst>
              <a:path w="628650" h="627380">
                <a:moveTo>
                  <a:pt x="283845" y="0"/>
                </a:moveTo>
                <a:lnTo>
                  <a:pt x="0" y="291084"/>
                </a:lnTo>
                <a:lnTo>
                  <a:pt x="344677" y="627126"/>
                </a:lnTo>
                <a:lnTo>
                  <a:pt x="628523" y="336169"/>
                </a:lnTo>
                <a:lnTo>
                  <a:pt x="283845" y="0"/>
                </a:lnTo>
                <a:close/>
              </a:path>
            </a:pathLst>
          </a:custGeom>
          <a:solidFill>
            <a:srgbClr val="BCCF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72347" y="2847720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79958" y="0"/>
                </a:moveTo>
                <a:lnTo>
                  <a:pt x="0" y="181483"/>
                </a:lnTo>
                <a:lnTo>
                  <a:pt x="181482" y="361569"/>
                </a:lnTo>
                <a:lnTo>
                  <a:pt x="361442" y="180086"/>
                </a:lnTo>
                <a:lnTo>
                  <a:pt x="179958" y="0"/>
                </a:lnTo>
                <a:close/>
              </a:path>
            </a:pathLst>
          </a:custGeom>
          <a:solidFill>
            <a:srgbClr val="E9E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99703" y="3152775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60">
                <a:moveTo>
                  <a:pt x="87249" y="0"/>
                </a:moveTo>
                <a:lnTo>
                  <a:pt x="0" y="88011"/>
                </a:lnTo>
                <a:lnTo>
                  <a:pt x="88011" y="175260"/>
                </a:lnTo>
                <a:lnTo>
                  <a:pt x="175260" y="87249"/>
                </a:lnTo>
                <a:lnTo>
                  <a:pt x="87249" y="0"/>
                </a:lnTo>
                <a:close/>
              </a:path>
            </a:pathLst>
          </a:custGeom>
          <a:solidFill>
            <a:srgbClr val="E9E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76696" y="1804161"/>
            <a:ext cx="1129665" cy="1129665"/>
          </a:xfrm>
          <a:custGeom>
            <a:avLst/>
            <a:gdLst/>
            <a:ahLst/>
            <a:cxnLst/>
            <a:rect l="l" t="t" r="r" b="b"/>
            <a:pathLst>
              <a:path w="1129665" h="1129664">
                <a:moveTo>
                  <a:pt x="573913" y="0"/>
                </a:moveTo>
                <a:lnTo>
                  <a:pt x="0" y="563371"/>
                </a:lnTo>
                <a:lnTo>
                  <a:pt x="555625" y="1129283"/>
                </a:lnTo>
                <a:lnTo>
                  <a:pt x="1129537" y="565912"/>
                </a:lnTo>
                <a:lnTo>
                  <a:pt x="573913" y="0"/>
                </a:lnTo>
                <a:close/>
              </a:path>
            </a:pathLst>
          </a:custGeom>
          <a:solidFill>
            <a:srgbClr val="91A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61736" y="240703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231648" y="0"/>
                </a:moveTo>
                <a:lnTo>
                  <a:pt x="0" y="233552"/>
                </a:lnTo>
                <a:lnTo>
                  <a:pt x="233552" y="465200"/>
                </a:lnTo>
                <a:lnTo>
                  <a:pt x="465200" y="231648"/>
                </a:lnTo>
                <a:lnTo>
                  <a:pt x="231648" y="0"/>
                </a:lnTo>
                <a:close/>
              </a:path>
            </a:pathLst>
          </a:custGeom>
          <a:solidFill>
            <a:srgbClr val="BCCF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17690" y="2811145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60">
                <a:moveTo>
                  <a:pt x="87249" y="0"/>
                </a:moveTo>
                <a:lnTo>
                  <a:pt x="0" y="88011"/>
                </a:lnTo>
                <a:lnTo>
                  <a:pt x="88011" y="175260"/>
                </a:lnTo>
                <a:lnTo>
                  <a:pt x="175260" y="87249"/>
                </a:lnTo>
                <a:lnTo>
                  <a:pt x="87249" y="0"/>
                </a:lnTo>
                <a:close/>
              </a:path>
            </a:pathLst>
          </a:custGeom>
          <a:solidFill>
            <a:srgbClr val="E9E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7868" y="2933700"/>
            <a:ext cx="4320540" cy="468572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72000" rIns="0" bIns="72000" rtlCol="0">
            <a:spAutoFit/>
          </a:bodyPr>
          <a:lstStyle/>
          <a:p>
            <a:pPr marL="40767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微软雅黑"/>
                <a:cs typeface="微软雅黑"/>
              </a:rPr>
              <a:t>R</a:t>
            </a:r>
            <a:r>
              <a:rPr sz="2100" b="1" spc="5" dirty="0">
                <a:solidFill>
                  <a:srgbClr val="FFFFFF"/>
                </a:solidFill>
                <a:latin typeface="微软雅黑"/>
                <a:cs typeface="微软雅黑"/>
              </a:rPr>
              <a:t>I</a:t>
            </a:r>
            <a:r>
              <a:rPr sz="2100" b="1" dirty="0">
                <a:solidFill>
                  <a:srgbClr val="FFFFFF"/>
                </a:solidFill>
                <a:latin typeface="微软雅黑"/>
                <a:cs typeface="微软雅黑"/>
              </a:rPr>
              <a:t>S</a:t>
            </a:r>
            <a:r>
              <a:rPr sz="2100" b="1" spc="-10" dirty="0">
                <a:solidFill>
                  <a:srgbClr val="FFFFFF"/>
                </a:solidFill>
                <a:latin typeface="微软雅黑"/>
                <a:cs typeface="微软雅黑"/>
              </a:rPr>
              <a:t>C-</a:t>
            </a:r>
            <a:r>
              <a:rPr sz="2100" b="1" spc="-5" dirty="0">
                <a:solidFill>
                  <a:srgbClr val="FFFFFF"/>
                </a:solidFill>
                <a:latin typeface="微软雅黑"/>
                <a:cs typeface="微软雅黑"/>
              </a:rPr>
              <a:t>V </a:t>
            </a:r>
            <a:r>
              <a:rPr sz="2100" b="1" dirty="0">
                <a:solidFill>
                  <a:srgbClr val="FFFFFF"/>
                </a:solidFill>
                <a:latin typeface="微软雅黑"/>
                <a:cs typeface="微软雅黑"/>
              </a:rPr>
              <a:t>架构、So</a:t>
            </a:r>
            <a:r>
              <a:rPr sz="2100" b="1" spc="-5" dirty="0">
                <a:solidFill>
                  <a:srgbClr val="FFFFFF"/>
                </a:solidFill>
                <a:latin typeface="微软雅黑"/>
                <a:cs typeface="微软雅黑"/>
              </a:rPr>
              <a:t>C</a:t>
            </a:r>
            <a:r>
              <a:rPr sz="2100" b="1" dirty="0">
                <a:solidFill>
                  <a:srgbClr val="FFFFFF"/>
                </a:solidFill>
                <a:latin typeface="微软雅黑"/>
                <a:cs typeface="微软雅黑"/>
              </a:rPr>
              <a:t>和平台技术</a:t>
            </a:r>
            <a:endParaRPr sz="2100" dirty="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9971" y="4769435"/>
            <a:ext cx="11112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87196" y="1758703"/>
            <a:ext cx="2793943" cy="781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微软雅黑"/>
                <a:cs typeface="微软雅黑"/>
              </a:rPr>
              <a:t>什么是</a:t>
            </a:r>
            <a:r>
              <a:rPr spc="-10" dirty="0"/>
              <a:t>RIS</a:t>
            </a:r>
            <a:r>
              <a:rPr spc="-5" dirty="0"/>
              <a:t>C-V</a:t>
            </a:r>
            <a:r>
              <a:rPr spc="15" dirty="0"/>
              <a:t> </a:t>
            </a:r>
            <a:r>
              <a:rPr spc="-5"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4863" y="1004208"/>
            <a:ext cx="4953635" cy="267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60" dirty="0">
                <a:latin typeface="Microsoft Sans Serif"/>
                <a:cs typeface="Microsoft Sans Serif"/>
              </a:rPr>
              <a:t>▪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b="0" spc="40" dirty="0">
                <a:latin typeface="Microsoft MHei"/>
                <a:cs typeface="Microsoft MHei"/>
              </a:rPr>
              <a:t>R</a:t>
            </a:r>
            <a:r>
              <a:rPr sz="1600" b="0" spc="0" dirty="0">
                <a:latin typeface="Microsoft MHei"/>
                <a:cs typeface="Microsoft MHei"/>
              </a:rPr>
              <a:t>I</a:t>
            </a:r>
            <a:r>
              <a:rPr sz="1600" b="0" spc="35" dirty="0">
                <a:latin typeface="Microsoft MHei"/>
                <a:cs typeface="Microsoft MHei"/>
              </a:rPr>
              <a:t>S</a:t>
            </a:r>
            <a:r>
              <a:rPr sz="1600" b="0" spc="90" dirty="0">
                <a:latin typeface="Microsoft MHei"/>
                <a:cs typeface="Microsoft MHei"/>
              </a:rPr>
              <a:t>C</a:t>
            </a:r>
            <a:r>
              <a:rPr sz="1600" b="0" spc="50" dirty="0">
                <a:latin typeface="Microsoft MHei"/>
                <a:cs typeface="Microsoft MHei"/>
              </a:rPr>
              <a:t>-</a:t>
            </a:r>
            <a:r>
              <a:rPr sz="1600" b="0" spc="60" dirty="0">
                <a:latin typeface="Microsoft MHei"/>
                <a:cs typeface="Microsoft MHei"/>
              </a:rPr>
              <a:t>V</a:t>
            </a:r>
            <a:r>
              <a:rPr sz="1600" b="0" spc="5" dirty="0">
                <a:latin typeface="Microsoft MHei"/>
                <a:cs typeface="Microsoft MHei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是一种</a:t>
            </a:r>
            <a:r>
              <a:rPr sz="1600" b="1" spc="-5" dirty="0">
                <a:solidFill>
                  <a:srgbClr val="3BB5FF"/>
                </a:solidFill>
                <a:latin typeface="微软雅黑"/>
                <a:cs typeface="微软雅黑"/>
              </a:rPr>
              <a:t>开源指令集架构</a:t>
            </a:r>
            <a:r>
              <a:rPr sz="1600" spc="0" dirty="0">
                <a:latin typeface="Arial Unicode MS"/>
                <a:cs typeface="Arial Unicode MS"/>
              </a:rPr>
              <a:t>，它不是一款</a:t>
            </a:r>
            <a:r>
              <a:rPr sz="1600" b="0" spc="55" dirty="0">
                <a:latin typeface="Microsoft MHei"/>
                <a:cs typeface="Microsoft MHei"/>
              </a:rPr>
              <a:t>CP</a:t>
            </a:r>
            <a:r>
              <a:rPr sz="1600" b="0" spc="70" dirty="0">
                <a:latin typeface="Microsoft MHei"/>
                <a:cs typeface="Microsoft MHei"/>
              </a:rPr>
              <a:t>U</a:t>
            </a:r>
            <a:r>
              <a:rPr sz="1600" spc="0" dirty="0">
                <a:latin typeface="Arial Unicode MS"/>
                <a:cs typeface="Arial Unicode MS"/>
              </a:rPr>
              <a:t>芯片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165" dirty="0">
                <a:latin typeface="Microsoft Sans Serif"/>
                <a:cs typeface="Microsoft Sans Serif"/>
              </a:rPr>
              <a:t>▪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一</a:t>
            </a:r>
            <a:r>
              <a:rPr sz="1600" spc="0" dirty="0">
                <a:latin typeface="Arial Unicode MS"/>
                <a:cs typeface="Arial Unicode MS"/>
              </a:rPr>
              <a:t>个</a:t>
            </a:r>
            <a:r>
              <a:rPr sz="1600" b="0" spc="85" dirty="0">
                <a:latin typeface="Microsoft MHei"/>
                <a:cs typeface="Microsoft MHei"/>
              </a:rPr>
              <a:t>C</a:t>
            </a:r>
            <a:r>
              <a:rPr sz="1600" b="0" spc="60" dirty="0">
                <a:latin typeface="Microsoft MHei"/>
                <a:cs typeface="Microsoft MHei"/>
              </a:rPr>
              <a:t>PU</a:t>
            </a:r>
            <a:r>
              <a:rPr sz="1600" spc="-5" dirty="0">
                <a:latin typeface="Arial Unicode MS"/>
                <a:cs typeface="Arial Unicode MS"/>
              </a:rPr>
              <a:t>支</a:t>
            </a:r>
            <a:r>
              <a:rPr sz="1600" dirty="0">
                <a:latin typeface="Arial Unicode MS"/>
                <a:cs typeface="Arial Unicode MS"/>
              </a:rPr>
              <a:t>持</a:t>
            </a:r>
            <a:r>
              <a:rPr sz="1600" spc="-10" dirty="0">
                <a:latin typeface="Arial Unicode MS"/>
                <a:cs typeface="Arial Unicode MS"/>
              </a:rPr>
              <a:t>的</a:t>
            </a:r>
            <a:r>
              <a:rPr sz="1600" b="1" spc="-10" dirty="0">
                <a:solidFill>
                  <a:srgbClr val="FF0000"/>
                </a:solidFill>
                <a:latin typeface="微软雅黑"/>
                <a:cs typeface="微软雅黑"/>
              </a:rPr>
              <a:t>指令和指令编码</a:t>
            </a:r>
            <a:r>
              <a:rPr sz="1600" dirty="0">
                <a:latin typeface="Arial Unicode MS"/>
                <a:cs typeface="Arial Unicode MS"/>
              </a:rPr>
              <a:t>就是这个</a:t>
            </a:r>
            <a:r>
              <a:rPr sz="1600" b="0" spc="65" dirty="0">
                <a:latin typeface="Microsoft MHei"/>
                <a:cs typeface="Microsoft MHei"/>
              </a:rPr>
              <a:t>CP</a:t>
            </a:r>
            <a:r>
              <a:rPr sz="1600" b="0" spc="45" dirty="0">
                <a:latin typeface="Microsoft MHei"/>
                <a:cs typeface="Microsoft MHei"/>
              </a:rPr>
              <a:t>U</a:t>
            </a:r>
            <a:r>
              <a:rPr sz="1600" spc="0" dirty="0">
                <a:latin typeface="Arial Unicode MS"/>
                <a:cs typeface="Arial Unicode MS"/>
              </a:rPr>
              <a:t>的</a:t>
            </a:r>
            <a:r>
              <a:rPr sz="1600" spc="-5" dirty="0">
                <a:latin typeface="Arial Unicode MS"/>
                <a:cs typeface="Arial Unicode MS"/>
              </a:rPr>
              <a:t>指令</a:t>
            </a:r>
            <a:endParaRPr sz="1600">
              <a:latin typeface="Arial Unicode MS"/>
              <a:cs typeface="Arial Unicode MS"/>
            </a:endParaRPr>
          </a:p>
          <a:p>
            <a:pPr marL="144780">
              <a:lnSpc>
                <a:spcPct val="100000"/>
              </a:lnSpc>
            </a:pPr>
            <a:r>
              <a:rPr sz="1600" spc="0" dirty="0">
                <a:latin typeface="Arial Unicode MS"/>
                <a:cs typeface="Arial Unicode MS"/>
              </a:rPr>
              <a:t>集（称</a:t>
            </a:r>
            <a:r>
              <a:rPr sz="1600" dirty="0">
                <a:latin typeface="Arial Unicode MS"/>
                <a:cs typeface="Arial Unicode MS"/>
              </a:rPr>
              <a:t>为</a:t>
            </a:r>
            <a:r>
              <a:rPr sz="1600" b="0" spc="0" dirty="0">
                <a:latin typeface="Microsoft MHei"/>
                <a:cs typeface="Microsoft MHei"/>
              </a:rPr>
              <a:t>I</a:t>
            </a:r>
            <a:r>
              <a:rPr sz="1600" b="0" spc="35" dirty="0">
                <a:latin typeface="Microsoft MHei"/>
                <a:cs typeface="Microsoft MHei"/>
              </a:rPr>
              <a:t>S</a:t>
            </a:r>
            <a:r>
              <a:rPr sz="1600" b="0" spc="60" dirty="0">
                <a:latin typeface="Microsoft MHei"/>
                <a:cs typeface="Microsoft MHei"/>
              </a:rPr>
              <a:t>A</a:t>
            </a:r>
            <a:r>
              <a:rPr sz="1600" b="0" spc="15" dirty="0">
                <a:latin typeface="Microsoft MHei"/>
                <a:cs typeface="Microsoft MHei"/>
              </a:rPr>
              <a:t>)</a:t>
            </a:r>
            <a:endParaRPr sz="1600">
              <a:latin typeface="Microsoft MHei"/>
              <a:cs typeface="Microsoft MHei"/>
            </a:endParaRPr>
          </a:p>
          <a:p>
            <a:pPr marL="414655" marR="52705" indent="-131445" algn="just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latin typeface="Arial"/>
                <a:cs typeface="Arial"/>
              </a:rPr>
              <a:t>-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指令集在软</a:t>
            </a:r>
            <a:r>
              <a:rPr sz="1600" spc="-5" dirty="0">
                <a:latin typeface="Arial Unicode MS"/>
                <a:cs typeface="Arial Unicode MS"/>
              </a:rPr>
              <a:t>件和</a:t>
            </a:r>
            <a:r>
              <a:rPr sz="1600" spc="0" dirty="0">
                <a:latin typeface="Arial Unicode MS"/>
                <a:cs typeface="Arial Unicode MS"/>
              </a:rPr>
              <a:t>硬</a:t>
            </a:r>
            <a:r>
              <a:rPr sz="1600" spc="-5" dirty="0">
                <a:latin typeface="Arial Unicode MS"/>
                <a:cs typeface="Arial Unicode MS"/>
              </a:rPr>
              <a:t>件设</a:t>
            </a:r>
            <a:r>
              <a:rPr sz="1600" spc="0" dirty="0">
                <a:latin typeface="Arial Unicode MS"/>
                <a:cs typeface="Arial Unicode MS"/>
              </a:rPr>
              <a:t>计</a:t>
            </a:r>
            <a:r>
              <a:rPr sz="1600" spc="-5" dirty="0">
                <a:latin typeface="Arial Unicode MS"/>
                <a:cs typeface="Arial Unicode MS"/>
              </a:rPr>
              <a:t>者之</a:t>
            </a:r>
            <a:r>
              <a:rPr sz="1600" spc="0" dirty="0">
                <a:latin typeface="Arial Unicode MS"/>
                <a:cs typeface="Arial Unicode MS"/>
              </a:rPr>
              <a:t>间</a:t>
            </a:r>
            <a:r>
              <a:rPr sz="1600" spc="-5" dirty="0">
                <a:latin typeface="Arial Unicode MS"/>
                <a:cs typeface="Arial Unicode MS"/>
              </a:rPr>
              <a:t>提供</a:t>
            </a:r>
            <a:r>
              <a:rPr sz="1600" spc="0" dirty="0">
                <a:latin typeface="Arial Unicode MS"/>
                <a:cs typeface="Arial Unicode MS"/>
              </a:rPr>
              <a:t>了</a:t>
            </a:r>
            <a:r>
              <a:rPr sz="1600" spc="-5" dirty="0">
                <a:latin typeface="Arial Unicode MS"/>
                <a:cs typeface="Arial Unicode MS"/>
              </a:rPr>
              <a:t>一个</a:t>
            </a:r>
            <a:r>
              <a:rPr sz="1600" spc="0" dirty="0">
                <a:latin typeface="Arial Unicode MS"/>
                <a:cs typeface="Arial Unicode MS"/>
              </a:rPr>
              <a:t>接</a:t>
            </a:r>
            <a:r>
              <a:rPr sz="1600" spc="-5" dirty="0">
                <a:latin typeface="Arial Unicode MS"/>
                <a:cs typeface="Arial Unicode MS"/>
              </a:rPr>
              <a:t>口。 </a:t>
            </a:r>
            <a:r>
              <a:rPr sz="1600" spc="0" dirty="0">
                <a:latin typeface="Arial Unicode MS"/>
                <a:cs typeface="Arial Unicode MS"/>
              </a:rPr>
              <a:t>不同</a:t>
            </a:r>
            <a:r>
              <a:rPr sz="1600" dirty="0">
                <a:latin typeface="Arial Unicode MS"/>
                <a:cs typeface="Arial Unicode MS"/>
              </a:rPr>
              <a:t>的</a:t>
            </a:r>
            <a:r>
              <a:rPr sz="1600" b="0" spc="80" dirty="0">
                <a:latin typeface="Microsoft MHei"/>
                <a:cs typeface="Microsoft MHei"/>
              </a:rPr>
              <a:t>C</a:t>
            </a:r>
            <a:r>
              <a:rPr sz="1600" b="0" spc="55" dirty="0">
                <a:latin typeface="Microsoft MHei"/>
                <a:cs typeface="Microsoft MHei"/>
              </a:rPr>
              <a:t>P</a:t>
            </a:r>
            <a:r>
              <a:rPr sz="1600" b="0" spc="45" dirty="0">
                <a:latin typeface="Microsoft MHei"/>
                <a:cs typeface="Microsoft MHei"/>
              </a:rPr>
              <a:t>U</a:t>
            </a:r>
            <a:r>
              <a:rPr sz="1600" spc="0" dirty="0">
                <a:latin typeface="Arial Unicode MS"/>
                <a:cs typeface="Arial Unicode MS"/>
              </a:rPr>
              <a:t>家</a:t>
            </a:r>
            <a:r>
              <a:rPr sz="1600" spc="-5" dirty="0">
                <a:latin typeface="Arial Unicode MS"/>
                <a:cs typeface="Arial Unicode MS"/>
              </a:rPr>
              <a:t>族：</a:t>
            </a:r>
            <a:r>
              <a:rPr sz="1600" b="0" spc="50" dirty="0">
                <a:latin typeface="Microsoft MHei"/>
                <a:cs typeface="Microsoft MHei"/>
              </a:rPr>
              <a:t>X</a:t>
            </a:r>
            <a:r>
              <a:rPr sz="1600" b="0" spc="35" dirty="0">
                <a:latin typeface="Microsoft MHei"/>
                <a:cs typeface="Microsoft MHei"/>
              </a:rPr>
              <a:t>8</a:t>
            </a:r>
            <a:r>
              <a:rPr sz="1600" b="0" spc="40" dirty="0">
                <a:latin typeface="Microsoft MHei"/>
                <a:cs typeface="Microsoft MHei"/>
              </a:rPr>
              <a:t>6</a:t>
            </a:r>
            <a:r>
              <a:rPr sz="1600" spc="-5" dirty="0">
                <a:latin typeface="Arial Unicode MS"/>
                <a:cs typeface="Arial Unicode MS"/>
              </a:rPr>
              <a:t>、</a:t>
            </a:r>
            <a:r>
              <a:rPr sz="1600" b="0" spc="40" dirty="0">
                <a:latin typeface="Microsoft MHei"/>
                <a:cs typeface="Microsoft MHei"/>
              </a:rPr>
              <a:t>Po</a:t>
            </a:r>
            <a:r>
              <a:rPr sz="1600" b="0" spc="65" dirty="0">
                <a:latin typeface="Microsoft MHei"/>
                <a:cs typeface="Microsoft MHei"/>
              </a:rPr>
              <a:t>w</a:t>
            </a:r>
            <a:r>
              <a:rPr sz="1600" b="0" spc="45" dirty="0">
                <a:latin typeface="Microsoft MHei"/>
                <a:cs typeface="Microsoft MHei"/>
              </a:rPr>
              <a:t>e</a:t>
            </a:r>
            <a:r>
              <a:rPr sz="1600" b="0" spc="30" dirty="0">
                <a:latin typeface="Microsoft MHei"/>
                <a:cs typeface="Microsoft MHei"/>
              </a:rPr>
              <a:t>r</a:t>
            </a:r>
            <a:r>
              <a:rPr sz="1600" b="0" spc="55" dirty="0">
                <a:latin typeface="Microsoft MHei"/>
                <a:cs typeface="Microsoft MHei"/>
              </a:rPr>
              <a:t>P</a:t>
            </a:r>
            <a:r>
              <a:rPr sz="1600" b="0" spc="75" dirty="0">
                <a:latin typeface="Microsoft MHei"/>
                <a:cs typeface="Microsoft MHei"/>
              </a:rPr>
              <a:t>C</a:t>
            </a:r>
            <a:r>
              <a:rPr sz="1600" spc="-5" dirty="0">
                <a:latin typeface="Arial Unicode MS"/>
                <a:cs typeface="Arial Unicode MS"/>
              </a:rPr>
              <a:t>和</a:t>
            </a:r>
            <a:r>
              <a:rPr sz="1600" b="0" spc="70" dirty="0">
                <a:latin typeface="Microsoft MHei"/>
                <a:cs typeface="Microsoft MHei"/>
              </a:rPr>
              <a:t>A</a:t>
            </a:r>
            <a:r>
              <a:rPr sz="1600" b="0" spc="30" dirty="0">
                <a:latin typeface="Microsoft MHei"/>
                <a:cs typeface="Microsoft MHei"/>
              </a:rPr>
              <a:t>R</a:t>
            </a:r>
            <a:r>
              <a:rPr sz="1600" b="0" spc="55" dirty="0">
                <a:latin typeface="Microsoft MHei"/>
                <a:cs typeface="Microsoft MHei"/>
              </a:rPr>
              <a:t>M</a:t>
            </a:r>
            <a:r>
              <a:rPr sz="1600" spc="-5" dirty="0">
                <a:latin typeface="Arial Unicode MS"/>
                <a:cs typeface="Arial Unicode MS"/>
              </a:rPr>
              <a:t>，都</a:t>
            </a:r>
            <a:r>
              <a:rPr sz="1600" spc="0" dirty="0">
                <a:latin typeface="Arial Unicode MS"/>
                <a:cs typeface="Arial Unicode MS"/>
              </a:rPr>
              <a:t>有</a:t>
            </a:r>
            <a:r>
              <a:rPr sz="1600" spc="-5" dirty="0">
                <a:latin typeface="Arial Unicode MS"/>
                <a:cs typeface="Arial Unicode MS"/>
              </a:rPr>
              <a:t>不 </a:t>
            </a:r>
            <a:r>
              <a:rPr sz="1600" spc="0" dirty="0">
                <a:latin typeface="Arial Unicode MS"/>
                <a:cs typeface="Arial Unicode MS"/>
              </a:rPr>
              <a:t>同的</a:t>
            </a:r>
            <a:r>
              <a:rPr sz="1600" b="0" spc="0" dirty="0">
                <a:latin typeface="Microsoft MHei"/>
                <a:cs typeface="Microsoft MHei"/>
              </a:rPr>
              <a:t>I</a:t>
            </a:r>
            <a:r>
              <a:rPr sz="1600" b="0" spc="35" dirty="0">
                <a:latin typeface="Microsoft MHei"/>
                <a:cs typeface="Microsoft MHei"/>
              </a:rPr>
              <a:t>S</a:t>
            </a:r>
            <a:r>
              <a:rPr sz="1600" b="0" spc="75" dirty="0">
                <a:latin typeface="Microsoft MHei"/>
                <a:cs typeface="Microsoft MHei"/>
              </a:rPr>
              <a:t>A</a:t>
            </a:r>
            <a:r>
              <a:rPr sz="1600" spc="0" dirty="0">
                <a:latin typeface="Arial Unicode MS"/>
                <a:cs typeface="Arial Unicode MS"/>
              </a:rPr>
              <a:t>，</a:t>
            </a:r>
            <a:r>
              <a:rPr sz="1600" b="1" spc="-10" dirty="0">
                <a:solidFill>
                  <a:srgbClr val="0000FF"/>
                </a:solidFill>
                <a:latin typeface="微软雅黑"/>
                <a:cs typeface="微软雅黑"/>
              </a:rPr>
              <a:t>RIS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C</a:t>
            </a:r>
            <a:r>
              <a:rPr sz="1600" b="1" spc="-10" dirty="0">
                <a:solidFill>
                  <a:srgbClr val="0000FF"/>
                </a:solidFill>
                <a:latin typeface="微软雅黑"/>
                <a:cs typeface="微软雅黑"/>
              </a:rPr>
              <a:t>-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V</a:t>
            </a:r>
            <a:r>
              <a:rPr sz="1600" b="1" spc="-25" dirty="0">
                <a:solidFill>
                  <a:srgbClr val="0000FF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是其中唯一的开源ISA</a:t>
            </a:r>
            <a:endParaRPr sz="1600">
              <a:latin typeface="微软雅黑"/>
              <a:cs typeface="微软雅黑"/>
            </a:endParaRPr>
          </a:p>
          <a:p>
            <a:pPr marL="144780" marR="5080" indent="-132715">
              <a:lnSpc>
                <a:spcPct val="100000"/>
              </a:lnSpc>
              <a:spcBef>
                <a:spcPts val="490"/>
              </a:spcBef>
            </a:pPr>
            <a:r>
              <a:rPr sz="1600" spc="160" dirty="0">
                <a:latin typeface="Microsoft Sans Serif"/>
                <a:cs typeface="Microsoft Sans Serif"/>
              </a:rPr>
              <a:t>▪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b="0" spc="40" dirty="0">
                <a:latin typeface="Microsoft MHei"/>
                <a:cs typeface="Microsoft MHei"/>
              </a:rPr>
              <a:t>R</a:t>
            </a:r>
            <a:r>
              <a:rPr sz="1600" b="0" spc="0" dirty="0">
                <a:latin typeface="Microsoft MHei"/>
                <a:cs typeface="Microsoft MHei"/>
              </a:rPr>
              <a:t>I</a:t>
            </a:r>
            <a:r>
              <a:rPr sz="1600" b="0" spc="35" dirty="0">
                <a:latin typeface="Microsoft MHei"/>
                <a:cs typeface="Microsoft MHei"/>
              </a:rPr>
              <a:t>S</a:t>
            </a:r>
            <a:r>
              <a:rPr sz="1600" b="0" spc="90" dirty="0">
                <a:latin typeface="Microsoft MHei"/>
                <a:cs typeface="Microsoft MHei"/>
              </a:rPr>
              <a:t>C</a:t>
            </a:r>
            <a:r>
              <a:rPr sz="1600" b="0" spc="50" dirty="0">
                <a:latin typeface="Microsoft MHei"/>
                <a:cs typeface="Microsoft MHei"/>
              </a:rPr>
              <a:t>-</a:t>
            </a:r>
            <a:r>
              <a:rPr sz="1600" b="0" spc="60" dirty="0">
                <a:latin typeface="Microsoft MHei"/>
                <a:cs typeface="Microsoft MHei"/>
              </a:rPr>
              <a:t>V</a:t>
            </a:r>
            <a:r>
              <a:rPr sz="1600" b="0" spc="5" dirty="0">
                <a:latin typeface="Microsoft MHei"/>
                <a:cs typeface="Microsoft MHei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起源于加州</a:t>
            </a:r>
            <a:r>
              <a:rPr sz="1600" spc="-5" dirty="0">
                <a:latin typeface="Arial Unicode MS"/>
                <a:cs typeface="Arial Unicode MS"/>
              </a:rPr>
              <a:t>大</a:t>
            </a:r>
            <a:r>
              <a:rPr sz="1600" spc="0" dirty="0">
                <a:latin typeface="Arial Unicode MS"/>
                <a:cs typeface="Arial Unicode MS"/>
              </a:rPr>
              <a:t>学</a:t>
            </a:r>
            <a:r>
              <a:rPr sz="1600" spc="-5" dirty="0">
                <a:latin typeface="Arial Unicode MS"/>
                <a:cs typeface="Arial Unicode MS"/>
              </a:rPr>
              <a:t>伯克</a:t>
            </a:r>
            <a:r>
              <a:rPr sz="1600" spc="0" dirty="0">
                <a:latin typeface="Arial Unicode MS"/>
                <a:cs typeface="Arial Unicode MS"/>
              </a:rPr>
              <a:t>利</a:t>
            </a:r>
            <a:r>
              <a:rPr sz="1600" spc="-5" dirty="0">
                <a:latin typeface="Arial Unicode MS"/>
                <a:cs typeface="Arial Unicode MS"/>
              </a:rPr>
              <a:t>分校</a:t>
            </a:r>
            <a:r>
              <a:rPr sz="1600" spc="0" dirty="0">
                <a:latin typeface="Arial Unicode MS"/>
                <a:cs typeface="Arial Unicode MS"/>
              </a:rPr>
              <a:t>，</a:t>
            </a:r>
            <a:r>
              <a:rPr sz="1600" spc="-5" dirty="0">
                <a:latin typeface="Arial Unicode MS"/>
                <a:cs typeface="Arial Unicode MS"/>
              </a:rPr>
              <a:t>采用</a:t>
            </a:r>
            <a:r>
              <a:rPr sz="1600" spc="0" dirty="0">
                <a:latin typeface="Arial Unicode MS"/>
                <a:cs typeface="Arial Unicode MS"/>
              </a:rPr>
              <a:t>开源</a:t>
            </a:r>
            <a:r>
              <a:rPr sz="1600" b="0" spc="35" dirty="0">
                <a:latin typeface="Microsoft MHei"/>
                <a:cs typeface="Microsoft MHei"/>
              </a:rPr>
              <a:t>B</a:t>
            </a:r>
            <a:r>
              <a:rPr sz="1600" b="0" spc="40" dirty="0">
                <a:latin typeface="Microsoft MHei"/>
                <a:cs typeface="Microsoft MHei"/>
              </a:rPr>
              <a:t>S</a:t>
            </a:r>
            <a:r>
              <a:rPr sz="1600" b="0" spc="60" dirty="0">
                <a:latin typeface="Microsoft MHei"/>
                <a:cs typeface="Microsoft MHei"/>
              </a:rPr>
              <a:t>D</a:t>
            </a:r>
            <a:r>
              <a:rPr sz="1600" b="0" spc="5" dirty="0">
                <a:latin typeface="Microsoft MHei"/>
                <a:cs typeface="Microsoft MHei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授 权</a:t>
            </a:r>
            <a:r>
              <a:rPr sz="1600" spc="35" dirty="0">
                <a:latin typeface="Arial Unicode MS"/>
                <a:cs typeface="Arial Unicode MS"/>
              </a:rPr>
              <a:t> </a:t>
            </a:r>
            <a:r>
              <a:rPr sz="1600" b="0" spc="40" dirty="0">
                <a:latin typeface="Microsoft MHei"/>
                <a:cs typeface="Microsoft MHei"/>
              </a:rPr>
              <a:t>,</a:t>
            </a:r>
            <a:r>
              <a:rPr sz="1600" spc="0" dirty="0">
                <a:latin typeface="Arial Unicode MS"/>
                <a:cs typeface="Arial Unicode MS"/>
              </a:rPr>
              <a:t>任何企业</a:t>
            </a:r>
            <a:r>
              <a:rPr sz="1600" spc="-5" dirty="0">
                <a:latin typeface="Arial Unicode MS"/>
                <a:cs typeface="Arial Unicode MS"/>
              </a:rPr>
              <a:t>、高</a:t>
            </a:r>
            <a:r>
              <a:rPr sz="1600" spc="0" dirty="0">
                <a:latin typeface="Arial Unicode MS"/>
                <a:cs typeface="Arial Unicode MS"/>
              </a:rPr>
              <a:t>校</a:t>
            </a:r>
            <a:r>
              <a:rPr sz="1600" spc="-5" dirty="0">
                <a:latin typeface="Arial Unicode MS"/>
                <a:cs typeface="Arial Unicode MS"/>
              </a:rPr>
              <a:t>和个</a:t>
            </a:r>
            <a:r>
              <a:rPr sz="1600" spc="0" dirty="0">
                <a:latin typeface="Arial Unicode MS"/>
                <a:cs typeface="Arial Unicode MS"/>
              </a:rPr>
              <a:t>人</a:t>
            </a:r>
            <a:r>
              <a:rPr sz="1600" spc="-5" dirty="0">
                <a:latin typeface="Arial Unicode MS"/>
                <a:cs typeface="Arial Unicode MS"/>
              </a:rPr>
              <a:t>都可</a:t>
            </a:r>
            <a:r>
              <a:rPr sz="1600" spc="0" dirty="0">
                <a:latin typeface="Arial Unicode MS"/>
                <a:cs typeface="Arial Unicode MS"/>
              </a:rPr>
              <a:t>以</a:t>
            </a:r>
            <a:r>
              <a:rPr sz="1600" spc="-5" dirty="0">
                <a:latin typeface="Arial Unicode MS"/>
                <a:cs typeface="Arial Unicode MS"/>
              </a:rPr>
              <a:t>遵</a:t>
            </a:r>
            <a:r>
              <a:rPr sz="1600" spc="-20" dirty="0">
                <a:latin typeface="Arial Unicode MS"/>
                <a:cs typeface="Arial Unicode MS"/>
              </a:rPr>
              <a:t>循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R</a:t>
            </a:r>
            <a:r>
              <a:rPr sz="1600" b="1" dirty="0">
                <a:solidFill>
                  <a:srgbClr val="00AF50"/>
                </a:solidFill>
                <a:latin typeface="微软雅黑"/>
                <a:cs typeface="微软雅黑"/>
              </a:rPr>
              <a:t>I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S</a:t>
            </a:r>
            <a:r>
              <a:rPr sz="1600" b="1" dirty="0">
                <a:solidFill>
                  <a:srgbClr val="00AF50"/>
                </a:solidFill>
                <a:latin typeface="微软雅黑"/>
                <a:cs typeface="微软雅黑"/>
              </a:rPr>
              <a:t>C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-V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架构指 南</a:t>
            </a:r>
            <a:r>
              <a:rPr sz="1600" spc="0" dirty="0">
                <a:latin typeface="Arial Unicode MS"/>
                <a:cs typeface="Arial Unicode MS"/>
              </a:rPr>
              <a:t>设计自己</a:t>
            </a:r>
            <a:r>
              <a:rPr sz="1600" spc="-5" dirty="0">
                <a:latin typeface="Arial Unicode MS"/>
                <a:cs typeface="Arial Unicode MS"/>
              </a:rPr>
              <a:t>的</a:t>
            </a:r>
            <a:r>
              <a:rPr sz="1600" b="0" spc="80" dirty="0">
                <a:latin typeface="Microsoft MHei"/>
                <a:cs typeface="Microsoft MHei"/>
              </a:rPr>
              <a:t>C</a:t>
            </a:r>
            <a:r>
              <a:rPr sz="1600" b="0" spc="45" dirty="0">
                <a:latin typeface="Microsoft MHei"/>
                <a:cs typeface="Microsoft MHei"/>
              </a:rPr>
              <a:t>PU</a:t>
            </a:r>
            <a:endParaRPr sz="1600">
              <a:latin typeface="Microsoft MHei"/>
              <a:cs typeface="Microsoft MHei"/>
            </a:endParaRPr>
          </a:p>
          <a:p>
            <a:pPr marL="144780" indent="-132080">
              <a:lnSpc>
                <a:spcPct val="100000"/>
              </a:lnSpc>
              <a:spcBef>
                <a:spcPts val="505"/>
              </a:spcBef>
              <a:buFont typeface="Microsoft Sans Serif"/>
              <a:buChar char="▪"/>
              <a:tabLst>
                <a:tab pos="145415" algn="l"/>
              </a:tabLst>
            </a:pPr>
            <a:r>
              <a:rPr sz="1600" spc="0" dirty="0">
                <a:latin typeface="Arial Unicode MS"/>
                <a:cs typeface="Arial Unicode MS"/>
              </a:rPr>
              <a:t>计算机界泰</a:t>
            </a:r>
            <a:r>
              <a:rPr sz="1600" spc="-5" dirty="0">
                <a:latin typeface="Arial Unicode MS"/>
                <a:cs typeface="Arial Unicode MS"/>
              </a:rPr>
              <a:t>斗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b="0" spc="70" dirty="0">
                <a:latin typeface="Microsoft MHei"/>
                <a:cs typeface="Microsoft MHei"/>
              </a:rPr>
              <a:t>D</a:t>
            </a:r>
            <a:r>
              <a:rPr sz="1600" b="0" spc="60" dirty="0">
                <a:latin typeface="Microsoft MHei"/>
                <a:cs typeface="Microsoft MHei"/>
              </a:rPr>
              <a:t>a</a:t>
            </a:r>
            <a:r>
              <a:rPr sz="1600" b="0" spc="40" dirty="0">
                <a:latin typeface="Microsoft MHei"/>
                <a:cs typeface="Microsoft MHei"/>
              </a:rPr>
              <a:t>v</a:t>
            </a:r>
            <a:r>
              <a:rPr sz="1600" b="0" spc="-15" dirty="0">
                <a:latin typeface="Microsoft MHei"/>
                <a:cs typeface="Microsoft MHei"/>
              </a:rPr>
              <a:t>i</a:t>
            </a:r>
            <a:r>
              <a:rPr sz="1600" b="0" spc="45" dirty="0">
                <a:latin typeface="Microsoft MHei"/>
                <a:cs typeface="Microsoft MHei"/>
              </a:rPr>
              <a:t>d</a:t>
            </a:r>
            <a:r>
              <a:rPr sz="1600" b="0" spc="10" dirty="0">
                <a:latin typeface="Microsoft MHei"/>
                <a:cs typeface="Microsoft MHei"/>
              </a:rPr>
              <a:t> </a:t>
            </a:r>
            <a:r>
              <a:rPr sz="1600" b="0" spc="55" dirty="0">
                <a:latin typeface="Microsoft MHei"/>
                <a:cs typeface="Microsoft MHei"/>
              </a:rPr>
              <a:t>P</a:t>
            </a:r>
            <a:r>
              <a:rPr sz="1600" b="0" spc="60" dirty="0">
                <a:latin typeface="Microsoft MHei"/>
                <a:cs typeface="Microsoft MHei"/>
              </a:rPr>
              <a:t>a</a:t>
            </a:r>
            <a:r>
              <a:rPr sz="1600" b="0" dirty="0">
                <a:latin typeface="Microsoft MHei"/>
                <a:cs typeface="Microsoft MHei"/>
              </a:rPr>
              <a:t>t</a:t>
            </a:r>
            <a:r>
              <a:rPr sz="1600" b="0" spc="5" dirty="0">
                <a:latin typeface="Microsoft MHei"/>
                <a:cs typeface="Microsoft MHei"/>
              </a:rPr>
              <a:t>t</a:t>
            </a:r>
            <a:r>
              <a:rPr sz="1600" b="0" spc="45" dirty="0">
                <a:latin typeface="Microsoft MHei"/>
                <a:cs typeface="Microsoft MHei"/>
              </a:rPr>
              <a:t>e</a:t>
            </a:r>
            <a:r>
              <a:rPr sz="1600" b="0" spc="30" dirty="0">
                <a:latin typeface="Microsoft MHei"/>
                <a:cs typeface="Microsoft MHei"/>
              </a:rPr>
              <a:t>r</a:t>
            </a:r>
            <a:r>
              <a:rPr sz="1600" b="0" spc="20" dirty="0">
                <a:latin typeface="Microsoft MHei"/>
                <a:cs typeface="Microsoft MHei"/>
              </a:rPr>
              <a:t>s</a:t>
            </a:r>
            <a:r>
              <a:rPr sz="1600" b="0" spc="50" dirty="0">
                <a:latin typeface="Microsoft MHei"/>
                <a:cs typeface="Microsoft MHei"/>
              </a:rPr>
              <a:t>o</a:t>
            </a:r>
            <a:r>
              <a:rPr sz="1600" b="0" spc="40" dirty="0">
                <a:latin typeface="Microsoft MHei"/>
                <a:cs typeface="Microsoft MHei"/>
              </a:rPr>
              <a:t>n</a:t>
            </a:r>
            <a:r>
              <a:rPr sz="1600" b="0" spc="10" dirty="0">
                <a:latin typeface="Microsoft MHei"/>
                <a:cs typeface="Microsoft MHei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大力支持</a:t>
            </a:r>
            <a:r>
              <a:rPr sz="1600" b="0" spc="40" dirty="0">
                <a:latin typeface="Microsoft MHei"/>
                <a:cs typeface="Microsoft MHei"/>
              </a:rPr>
              <a:t>R</a:t>
            </a:r>
            <a:r>
              <a:rPr sz="1600" b="0" spc="5" dirty="0">
                <a:latin typeface="Microsoft MHei"/>
                <a:cs typeface="Microsoft MHei"/>
              </a:rPr>
              <a:t>I</a:t>
            </a:r>
            <a:r>
              <a:rPr sz="1600" b="0" spc="25" dirty="0">
                <a:latin typeface="Microsoft MHei"/>
                <a:cs typeface="Microsoft MHei"/>
              </a:rPr>
              <a:t>S</a:t>
            </a:r>
            <a:r>
              <a:rPr sz="1600" b="0" spc="85" dirty="0">
                <a:latin typeface="Microsoft MHei"/>
                <a:cs typeface="Microsoft MHei"/>
              </a:rPr>
              <a:t>C</a:t>
            </a:r>
            <a:r>
              <a:rPr sz="1600" b="0" spc="45" dirty="0">
                <a:latin typeface="Microsoft MHei"/>
                <a:cs typeface="Microsoft MHei"/>
              </a:rPr>
              <a:t>-</a:t>
            </a:r>
            <a:r>
              <a:rPr sz="1600" b="0" spc="60" dirty="0">
                <a:latin typeface="Microsoft MHei"/>
                <a:cs typeface="Microsoft MHei"/>
              </a:rPr>
              <a:t>V</a:t>
            </a:r>
            <a:endParaRPr sz="1600">
              <a:latin typeface="Microsoft MHei"/>
              <a:cs typeface="Microsoft M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21096" y="1203979"/>
            <a:ext cx="3131405" cy="2058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42432" y="3435096"/>
            <a:ext cx="3096895" cy="43307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0" rIns="0" bIns="0" rtlCol="0">
            <a:spAutoFit/>
          </a:bodyPr>
          <a:lstStyle/>
          <a:p>
            <a:pPr marR="68580" algn="ctr">
              <a:lnSpc>
                <a:spcPct val="100000"/>
              </a:lnSpc>
            </a:pPr>
            <a:r>
              <a:rPr sz="1100" dirty="0">
                <a:latin typeface="微软雅黑"/>
                <a:cs typeface="微软雅黑"/>
              </a:rPr>
              <a:t>主要开发人员：</a:t>
            </a:r>
            <a:r>
              <a:rPr sz="1100" spc="-60" dirty="0">
                <a:latin typeface="微软雅黑"/>
                <a:cs typeface="微软雅黑"/>
              </a:rPr>
              <a:t> </a:t>
            </a:r>
            <a:r>
              <a:rPr sz="1100" spc="-5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rste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sa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微软雅黑"/>
                <a:cs typeface="微软雅黑"/>
              </a:rPr>
              <a:t>教授（中</a:t>
            </a:r>
            <a:r>
              <a:rPr sz="1100" spc="-35" dirty="0">
                <a:latin typeface="微软雅黑"/>
                <a:cs typeface="微软雅黑"/>
              </a:rPr>
              <a:t> </a:t>
            </a:r>
            <a:r>
              <a:rPr sz="1100" dirty="0">
                <a:latin typeface="微软雅黑"/>
                <a:cs typeface="微软雅黑"/>
              </a:rPr>
              <a:t>）、</a:t>
            </a:r>
            <a:endParaRPr sz="1100">
              <a:latin typeface="微软雅黑"/>
              <a:cs typeface="微软雅黑"/>
            </a:endParaRPr>
          </a:p>
          <a:p>
            <a:pPr marR="88900" algn="ctr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-5" dirty="0">
                <a:latin typeface="Arial"/>
                <a:cs typeface="Arial"/>
              </a:rPr>
              <a:t>d</a:t>
            </a:r>
            <a:r>
              <a:rPr sz="1100" dirty="0">
                <a:latin typeface="Arial"/>
                <a:cs typeface="Arial"/>
              </a:rPr>
              <a:t>rew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35" dirty="0">
                <a:latin typeface="Arial"/>
                <a:cs typeface="Arial"/>
              </a:rPr>
              <a:t>W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rm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微软雅黑"/>
                <a:cs typeface="微软雅黑"/>
              </a:rPr>
              <a:t>（右）和</a:t>
            </a:r>
            <a:r>
              <a:rPr sz="1100" spc="-40" dirty="0">
                <a:latin typeface="微软雅黑"/>
                <a:cs typeface="微软雅黑"/>
              </a:rPr>
              <a:t> </a:t>
            </a:r>
            <a:r>
              <a:rPr sz="1100" spc="-5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u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sup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</a:t>
            </a:r>
            <a:r>
              <a:rPr sz="1100" dirty="0">
                <a:latin typeface="Arial"/>
                <a:cs typeface="Arial"/>
              </a:rPr>
              <a:t>e </a:t>
            </a:r>
            <a:r>
              <a:rPr sz="1100" dirty="0">
                <a:latin typeface="微软雅黑"/>
                <a:cs typeface="微软雅黑"/>
              </a:rPr>
              <a:t>（左）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RIS</a:t>
            </a:r>
            <a:r>
              <a:rPr dirty="0"/>
              <a:t>C</a:t>
            </a:r>
            <a:r>
              <a:rPr spc="-5" dirty="0"/>
              <a:t>-V</a:t>
            </a:r>
            <a:r>
              <a:rPr spc="10" dirty="0"/>
              <a:t> </a:t>
            </a:r>
            <a:r>
              <a:rPr spc="-5" dirty="0">
                <a:latin typeface="微软雅黑"/>
                <a:cs typeface="微软雅黑"/>
              </a:rPr>
              <a:t>的发展历程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5505" y="932326"/>
            <a:ext cx="7874000" cy="231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80" marR="5080" indent="-132715">
              <a:lnSpc>
                <a:spcPct val="100000"/>
              </a:lnSpc>
            </a:pPr>
            <a:r>
              <a:rPr sz="1600" spc="160" dirty="0">
                <a:latin typeface="Microsoft Sans Serif"/>
                <a:cs typeface="Microsoft Sans Serif"/>
              </a:rPr>
              <a:t>▪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在经过多年</a:t>
            </a:r>
            <a:r>
              <a:rPr sz="1600" spc="-5" dirty="0">
                <a:latin typeface="Arial Unicode MS"/>
                <a:cs typeface="Arial Unicode MS"/>
              </a:rPr>
              <a:t>的研</a:t>
            </a:r>
            <a:r>
              <a:rPr sz="1600" spc="0" dirty="0">
                <a:latin typeface="Arial Unicode MS"/>
                <a:cs typeface="Arial Unicode MS"/>
              </a:rPr>
              <a:t>究</a:t>
            </a:r>
            <a:r>
              <a:rPr sz="1600" spc="-5" dirty="0">
                <a:latin typeface="Arial Unicode MS"/>
                <a:cs typeface="Arial Unicode MS"/>
              </a:rPr>
              <a:t>以及</a:t>
            </a:r>
            <a:r>
              <a:rPr sz="1600" spc="0" dirty="0">
                <a:latin typeface="Arial Unicode MS"/>
                <a:cs typeface="Arial Unicode MS"/>
              </a:rPr>
              <a:t>使</a:t>
            </a:r>
            <a:r>
              <a:rPr sz="1600" spc="-15" dirty="0">
                <a:latin typeface="Arial Unicode MS"/>
                <a:cs typeface="Arial Unicode MS"/>
              </a:rPr>
              <a:t>用</a:t>
            </a:r>
            <a:r>
              <a:rPr sz="1600" b="0" spc="50" dirty="0">
                <a:latin typeface="Microsoft MHei"/>
                <a:cs typeface="Microsoft MHei"/>
              </a:rPr>
              <a:t>M</a:t>
            </a:r>
            <a:r>
              <a:rPr sz="1600" b="0" spc="20" dirty="0">
                <a:latin typeface="Microsoft MHei"/>
                <a:cs typeface="Microsoft MHei"/>
              </a:rPr>
              <a:t>IP</a:t>
            </a:r>
            <a:r>
              <a:rPr sz="1600" b="0" spc="40" dirty="0">
                <a:latin typeface="Microsoft MHei"/>
                <a:cs typeface="Microsoft MHei"/>
              </a:rPr>
              <a:t>S</a:t>
            </a:r>
            <a:r>
              <a:rPr sz="1600" spc="-5" dirty="0">
                <a:latin typeface="Arial Unicode MS"/>
                <a:cs typeface="Arial Unicode MS"/>
              </a:rPr>
              <a:t>，</a:t>
            </a:r>
            <a:r>
              <a:rPr sz="1600" b="0" spc="35" dirty="0">
                <a:latin typeface="Microsoft MHei"/>
                <a:cs typeface="Microsoft MHei"/>
              </a:rPr>
              <a:t>S</a:t>
            </a:r>
            <a:r>
              <a:rPr sz="1600" b="0" spc="50" dirty="0">
                <a:latin typeface="Microsoft MHei"/>
                <a:cs typeface="Microsoft MHei"/>
              </a:rPr>
              <a:t>P</a:t>
            </a:r>
            <a:r>
              <a:rPr sz="1600" b="0" spc="65" dirty="0">
                <a:latin typeface="Microsoft MHei"/>
                <a:cs typeface="Microsoft MHei"/>
              </a:rPr>
              <a:t>A</a:t>
            </a:r>
            <a:r>
              <a:rPr sz="1600" b="0" spc="50" dirty="0">
                <a:latin typeface="Microsoft MHei"/>
                <a:cs typeface="Microsoft MHei"/>
              </a:rPr>
              <a:t>R</a:t>
            </a:r>
            <a:r>
              <a:rPr sz="1600" b="0" spc="65" dirty="0">
                <a:latin typeface="Microsoft MHei"/>
                <a:cs typeface="Microsoft MHei"/>
              </a:rPr>
              <a:t>C</a:t>
            </a:r>
            <a:r>
              <a:rPr sz="1600" spc="-5" dirty="0">
                <a:latin typeface="Arial Unicode MS"/>
                <a:cs typeface="Arial Unicode MS"/>
              </a:rPr>
              <a:t>和</a:t>
            </a:r>
            <a:r>
              <a:rPr sz="1600" b="0" spc="25" dirty="0">
                <a:latin typeface="Microsoft MHei"/>
                <a:cs typeface="Microsoft MHei"/>
              </a:rPr>
              <a:t>x</a:t>
            </a:r>
            <a:r>
              <a:rPr sz="1600" b="0" spc="35" dirty="0">
                <a:latin typeface="Microsoft MHei"/>
                <a:cs typeface="Microsoft MHei"/>
              </a:rPr>
              <a:t>8</a:t>
            </a:r>
            <a:r>
              <a:rPr sz="1600" b="0" spc="40" dirty="0">
                <a:latin typeface="Microsoft MHei"/>
                <a:cs typeface="Microsoft MHei"/>
              </a:rPr>
              <a:t>6</a:t>
            </a:r>
            <a:r>
              <a:rPr sz="1600" spc="-5" dirty="0">
                <a:latin typeface="Arial Unicode MS"/>
                <a:cs typeface="Arial Unicode MS"/>
              </a:rPr>
              <a:t>的研</a:t>
            </a:r>
            <a:r>
              <a:rPr sz="1600" spc="0" dirty="0">
                <a:latin typeface="Arial Unicode MS"/>
                <a:cs typeface="Arial Unicode MS"/>
              </a:rPr>
              <a:t>究</a:t>
            </a:r>
            <a:r>
              <a:rPr sz="1600" spc="-5" dirty="0">
                <a:latin typeface="Arial Unicode MS"/>
                <a:cs typeface="Arial Unicode MS"/>
              </a:rPr>
              <a:t>项目</a:t>
            </a:r>
            <a:r>
              <a:rPr sz="1600" spc="0" dirty="0">
                <a:latin typeface="Arial Unicode MS"/>
                <a:cs typeface="Arial Unicode MS"/>
              </a:rPr>
              <a:t>之</a:t>
            </a:r>
            <a:r>
              <a:rPr sz="1600" spc="-5" dirty="0">
                <a:latin typeface="Arial Unicode MS"/>
                <a:cs typeface="Arial Unicode MS"/>
              </a:rPr>
              <a:t>后，</a:t>
            </a:r>
            <a:r>
              <a:rPr sz="1600" b="0" spc="30" dirty="0">
                <a:latin typeface="Microsoft MHei"/>
                <a:cs typeface="Microsoft MHei"/>
              </a:rPr>
              <a:t>2010</a:t>
            </a:r>
            <a:r>
              <a:rPr sz="1600" spc="-5" dirty="0">
                <a:latin typeface="Arial Unicode MS"/>
                <a:cs typeface="Arial Unicode MS"/>
              </a:rPr>
              <a:t>年</a:t>
            </a:r>
            <a:r>
              <a:rPr sz="1600" b="1" spc="-5" dirty="0">
                <a:solidFill>
                  <a:srgbClr val="3BB5FF"/>
                </a:solidFill>
                <a:latin typeface="微软雅黑"/>
                <a:cs typeface="微软雅黑"/>
              </a:rPr>
              <a:t>加州大学伯克 利分</a:t>
            </a:r>
            <a:r>
              <a:rPr sz="1600" b="1" spc="-10" dirty="0">
                <a:solidFill>
                  <a:srgbClr val="3BB5FF"/>
                </a:solidFill>
                <a:latin typeface="微软雅黑"/>
                <a:cs typeface="微软雅黑"/>
              </a:rPr>
              <a:t>校</a:t>
            </a:r>
            <a:r>
              <a:rPr sz="1600" spc="0" dirty="0">
                <a:latin typeface="Arial Unicode MS"/>
                <a:cs typeface="Arial Unicode MS"/>
              </a:rPr>
              <a:t>的架构小组选</a:t>
            </a:r>
            <a:r>
              <a:rPr sz="1600" spc="-5" dirty="0">
                <a:latin typeface="Arial Unicode MS"/>
                <a:cs typeface="Arial Unicode MS"/>
              </a:rPr>
              <a:t>择</a:t>
            </a:r>
            <a:r>
              <a:rPr sz="1600" b="0" spc="0" dirty="0">
                <a:latin typeface="Microsoft MHei"/>
                <a:cs typeface="Microsoft MHei"/>
              </a:rPr>
              <a:t>I</a:t>
            </a:r>
            <a:r>
              <a:rPr sz="1600" b="0" spc="35" dirty="0">
                <a:latin typeface="Microsoft MHei"/>
                <a:cs typeface="Microsoft MHei"/>
              </a:rPr>
              <a:t>S</a:t>
            </a:r>
            <a:r>
              <a:rPr sz="1600" b="0" spc="60" dirty="0">
                <a:latin typeface="Microsoft MHei"/>
                <a:cs typeface="Microsoft MHei"/>
              </a:rPr>
              <a:t>A</a:t>
            </a:r>
            <a:r>
              <a:rPr sz="1600" spc="0" dirty="0">
                <a:latin typeface="Arial Unicode MS"/>
                <a:cs typeface="Arial Unicode MS"/>
              </a:rPr>
              <a:t>进</a:t>
            </a:r>
            <a:r>
              <a:rPr sz="1600" spc="-5" dirty="0">
                <a:latin typeface="Arial Unicode MS"/>
                <a:cs typeface="Arial Unicode MS"/>
              </a:rPr>
              <a:t>行下</a:t>
            </a:r>
            <a:r>
              <a:rPr sz="1600" spc="0" dirty="0">
                <a:latin typeface="Arial Unicode MS"/>
                <a:cs typeface="Arial Unicode MS"/>
              </a:rPr>
              <a:t>一</a:t>
            </a:r>
            <a:r>
              <a:rPr sz="1600" spc="-5" dirty="0">
                <a:latin typeface="Arial Unicode MS"/>
                <a:cs typeface="Arial Unicode MS"/>
              </a:rPr>
              <a:t>个研</a:t>
            </a:r>
            <a:r>
              <a:rPr sz="1600" spc="0" dirty="0">
                <a:latin typeface="Arial Unicode MS"/>
                <a:cs typeface="Arial Unicode MS"/>
              </a:rPr>
              <a:t>究</a:t>
            </a:r>
            <a:r>
              <a:rPr sz="1600" spc="-5" dirty="0">
                <a:latin typeface="Arial Unicode MS"/>
                <a:cs typeface="Arial Unicode MS"/>
              </a:rPr>
              <a:t>项目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600" spc="160" dirty="0">
                <a:latin typeface="Microsoft Sans Serif"/>
                <a:cs typeface="Microsoft Sans Serif"/>
              </a:rPr>
              <a:t>▪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当时项目评</a:t>
            </a:r>
            <a:r>
              <a:rPr sz="1600" spc="-5" dirty="0">
                <a:latin typeface="Arial Unicode MS"/>
                <a:cs typeface="Arial Unicode MS"/>
              </a:rPr>
              <a:t>估，</a:t>
            </a:r>
            <a:r>
              <a:rPr sz="1600" spc="0" dirty="0">
                <a:latin typeface="Arial Unicode MS"/>
                <a:cs typeface="Arial Unicode MS"/>
              </a:rPr>
              <a:t>显</a:t>
            </a:r>
            <a:r>
              <a:rPr sz="1600" spc="-5" dirty="0">
                <a:latin typeface="Arial Unicode MS"/>
                <a:cs typeface="Arial Unicode MS"/>
              </a:rPr>
              <a:t>而易</a:t>
            </a:r>
            <a:r>
              <a:rPr sz="1600" dirty="0">
                <a:latin typeface="Arial Unicode MS"/>
                <a:cs typeface="Arial Unicode MS"/>
              </a:rPr>
              <a:t>见</a:t>
            </a:r>
            <a:r>
              <a:rPr sz="1600" spc="-5" dirty="0">
                <a:latin typeface="Arial Unicode MS"/>
                <a:cs typeface="Arial Unicode MS"/>
              </a:rPr>
              <a:t>的选</a:t>
            </a:r>
            <a:r>
              <a:rPr sz="1600" spc="0" dirty="0">
                <a:latin typeface="Arial Unicode MS"/>
                <a:cs typeface="Arial Unicode MS"/>
              </a:rPr>
              <a:t>择</a:t>
            </a:r>
            <a:r>
              <a:rPr sz="1600" spc="-5" dirty="0">
                <a:latin typeface="Arial Unicode MS"/>
                <a:cs typeface="Arial Unicode MS"/>
              </a:rPr>
              <a:t>：</a:t>
            </a: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x86和ARM</a:t>
            </a:r>
            <a:endParaRPr sz="1600">
              <a:latin typeface="微软雅黑"/>
              <a:cs typeface="微软雅黑"/>
            </a:endParaRPr>
          </a:p>
          <a:p>
            <a:pPr marL="283845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latin typeface="Arial"/>
                <a:cs typeface="Arial"/>
              </a:rPr>
              <a:t>-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结论：</a:t>
            </a:r>
            <a:r>
              <a:rPr sz="1600" b="0" spc="25" dirty="0">
                <a:latin typeface="Microsoft MHei"/>
                <a:cs typeface="Microsoft MHei"/>
              </a:rPr>
              <a:t>x</a:t>
            </a:r>
            <a:r>
              <a:rPr sz="1600" b="0" spc="35" dirty="0">
                <a:latin typeface="Microsoft MHei"/>
                <a:cs typeface="Microsoft MHei"/>
              </a:rPr>
              <a:t>8</a:t>
            </a:r>
            <a:r>
              <a:rPr sz="1600" b="0" spc="40" dirty="0">
                <a:latin typeface="Microsoft MHei"/>
                <a:cs typeface="Microsoft MHei"/>
              </a:rPr>
              <a:t>6</a:t>
            </a:r>
            <a:r>
              <a:rPr sz="1600" b="0" spc="50" dirty="0">
                <a:latin typeface="Microsoft MHei"/>
                <a:cs typeface="Microsoft MHei"/>
              </a:rPr>
              <a:t>-</a:t>
            </a:r>
            <a:r>
              <a:rPr sz="1600" spc="-5" dirty="0">
                <a:latin typeface="Arial Unicode MS"/>
                <a:cs typeface="Arial Unicode MS"/>
              </a:rPr>
              <a:t>复杂</a:t>
            </a:r>
            <a:r>
              <a:rPr sz="1600" spc="0" dirty="0">
                <a:latin typeface="Arial Unicode MS"/>
                <a:cs typeface="Arial Unicode MS"/>
              </a:rPr>
              <a:t>和</a:t>
            </a:r>
            <a:r>
              <a:rPr sz="1600" b="0" spc="25" dirty="0">
                <a:latin typeface="Microsoft MHei"/>
                <a:cs typeface="Microsoft MHei"/>
              </a:rPr>
              <a:t>IP</a:t>
            </a:r>
            <a:r>
              <a:rPr sz="1600" spc="-5" dirty="0">
                <a:latin typeface="Arial Unicode MS"/>
                <a:cs typeface="Arial Unicode MS"/>
              </a:rPr>
              <a:t>问</a:t>
            </a:r>
            <a:r>
              <a:rPr sz="1600" spc="0" dirty="0">
                <a:latin typeface="Arial Unicode MS"/>
                <a:cs typeface="Arial Unicode MS"/>
              </a:rPr>
              <a:t>题</a:t>
            </a:r>
            <a:r>
              <a:rPr sz="1600" spc="-5" dirty="0">
                <a:latin typeface="Arial Unicode MS"/>
                <a:cs typeface="Arial Unicode MS"/>
              </a:rPr>
              <a:t>；</a:t>
            </a:r>
            <a:r>
              <a:rPr sz="1600" b="0" spc="70" dirty="0">
                <a:latin typeface="Microsoft MHei"/>
                <a:cs typeface="Microsoft MHei"/>
              </a:rPr>
              <a:t>A</a:t>
            </a:r>
            <a:r>
              <a:rPr sz="1600" b="0" spc="30" dirty="0">
                <a:latin typeface="Microsoft MHei"/>
                <a:cs typeface="Microsoft MHei"/>
              </a:rPr>
              <a:t>R</a:t>
            </a:r>
            <a:r>
              <a:rPr sz="1600" b="0" spc="55" dirty="0">
                <a:latin typeface="Microsoft MHei"/>
                <a:cs typeface="Microsoft MHei"/>
              </a:rPr>
              <a:t>M</a:t>
            </a:r>
            <a:r>
              <a:rPr sz="1600" b="0" spc="40" dirty="0">
                <a:latin typeface="Microsoft MHei"/>
                <a:cs typeface="Microsoft MHei"/>
              </a:rPr>
              <a:t>-</a:t>
            </a:r>
            <a:r>
              <a:rPr sz="1600" spc="-5" dirty="0">
                <a:latin typeface="Arial Unicode MS"/>
                <a:cs typeface="Arial Unicode MS"/>
              </a:rPr>
              <a:t>复</a:t>
            </a:r>
            <a:r>
              <a:rPr sz="1600" spc="0" dirty="0">
                <a:latin typeface="Arial Unicode MS"/>
                <a:cs typeface="Arial Unicode MS"/>
              </a:rPr>
              <a:t>杂</a:t>
            </a:r>
            <a:r>
              <a:rPr sz="1600" spc="-5" dirty="0">
                <a:latin typeface="Arial Unicode MS"/>
                <a:cs typeface="Arial Unicode MS"/>
              </a:rPr>
              <a:t>和</a:t>
            </a:r>
            <a:r>
              <a:rPr sz="1600" b="0" spc="15" dirty="0">
                <a:latin typeface="Microsoft MHei"/>
                <a:cs typeface="Microsoft MHei"/>
              </a:rPr>
              <a:t>I</a:t>
            </a:r>
            <a:r>
              <a:rPr sz="1600" b="0" spc="30" dirty="0">
                <a:latin typeface="Microsoft MHei"/>
                <a:cs typeface="Microsoft MHei"/>
              </a:rPr>
              <a:t>P</a:t>
            </a:r>
            <a:r>
              <a:rPr sz="1600" spc="0" dirty="0">
                <a:latin typeface="Arial Unicode MS"/>
                <a:cs typeface="Arial Unicode MS"/>
              </a:rPr>
              <a:t>问</a:t>
            </a:r>
            <a:r>
              <a:rPr sz="1600" spc="-5" dirty="0">
                <a:latin typeface="Arial Unicode MS"/>
                <a:cs typeface="Arial Unicode MS"/>
              </a:rPr>
              <a:t>题，</a:t>
            </a:r>
            <a:r>
              <a:rPr sz="1600" b="0" spc="30" dirty="0">
                <a:latin typeface="Microsoft MHei"/>
                <a:cs typeface="Microsoft MHei"/>
              </a:rPr>
              <a:t>2010</a:t>
            </a:r>
            <a:r>
              <a:rPr sz="1600" spc="0" dirty="0">
                <a:latin typeface="Arial Unicode MS"/>
                <a:cs typeface="Arial Unicode MS"/>
              </a:rPr>
              <a:t>年</a:t>
            </a:r>
            <a:r>
              <a:rPr sz="1600" spc="-5" dirty="0">
                <a:latin typeface="Arial Unicode MS"/>
                <a:cs typeface="Arial Unicode MS"/>
              </a:rPr>
              <a:t>时候</a:t>
            </a:r>
            <a:r>
              <a:rPr sz="1600" spc="0" dirty="0">
                <a:latin typeface="Arial Unicode MS"/>
                <a:cs typeface="Arial Unicode MS"/>
              </a:rPr>
              <a:t>没</a:t>
            </a:r>
            <a:r>
              <a:rPr sz="1600" spc="-5" dirty="0">
                <a:latin typeface="Arial Unicode MS"/>
                <a:cs typeface="Arial Unicode MS"/>
              </a:rPr>
              <a:t>有</a:t>
            </a:r>
            <a:r>
              <a:rPr sz="1600" b="0" spc="35" dirty="0">
                <a:latin typeface="Microsoft MHei"/>
                <a:cs typeface="Microsoft MHei"/>
              </a:rPr>
              <a:t>64</a:t>
            </a:r>
            <a:r>
              <a:rPr sz="1600" spc="-5" dirty="0">
                <a:latin typeface="Arial Unicode MS"/>
                <a:cs typeface="Arial Unicode MS"/>
              </a:rPr>
              <a:t>位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600" spc="160" dirty="0">
                <a:latin typeface="Microsoft Sans Serif"/>
                <a:cs typeface="Microsoft Sans Serif"/>
              </a:rPr>
              <a:t>▪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b="0" spc="50" dirty="0">
                <a:latin typeface="Microsoft MHei"/>
                <a:cs typeface="Microsoft MHei"/>
              </a:rPr>
              <a:t>20</a:t>
            </a:r>
            <a:r>
              <a:rPr sz="1600" b="0" spc="20" dirty="0">
                <a:latin typeface="Microsoft MHei"/>
                <a:cs typeface="Microsoft MHei"/>
              </a:rPr>
              <a:t>1</a:t>
            </a:r>
            <a:r>
              <a:rPr sz="1600" b="0" spc="40" dirty="0">
                <a:latin typeface="Microsoft MHei"/>
                <a:cs typeface="Microsoft MHei"/>
              </a:rPr>
              <a:t>0</a:t>
            </a:r>
            <a:r>
              <a:rPr sz="1600" spc="-5" dirty="0">
                <a:latin typeface="Arial Unicode MS"/>
                <a:cs typeface="Arial Unicode MS"/>
              </a:rPr>
              <a:t>年</a:t>
            </a:r>
            <a:r>
              <a:rPr sz="1600" spc="0" dirty="0">
                <a:latin typeface="Arial Unicode MS"/>
                <a:cs typeface="Arial Unicode MS"/>
              </a:rPr>
              <a:t>夏</a:t>
            </a:r>
            <a:r>
              <a:rPr sz="1600" spc="-5" dirty="0">
                <a:latin typeface="Arial Unicode MS"/>
                <a:cs typeface="Arial Unicode MS"/>
              </a:rPr>
              <a:t>季启</a:t>
            </a:r>
            <a:r>
              <a:rPr sz="1600" spc="0" dirty="0">
                <a:latin typeface="Arial Unicode MS"/>
                <a:cs typeface="Arial Unicode MS"/>
              </a:rPr>
              <a:t>动</a:t>
            </a:r>
            <a:r>
              <a:rPr sz="1600" spc="20" dirty="0">
                <a:latin typeface="Arial Unicode MS"/>
                <a:cs typeface="Arial Unicode MS"/>
              </a:rPr>
              <a:t>了“</a:t>
            </a:r>
            <a:r>
              <a:rPr sz="1600" spc="-15" dirty="0">
                <a:latin typeface="Arial Unicode MS"/>
                <a:cs typeface="Arial Unicode MS"/>
              </a:rPr>
              <a:t> </a:t>
            </a:r>
            <a:r>
              <a:rPr sz="1600" b="0" spc="50" dirty="0">
                <a:latin typeface="Microsoft MHei"/>
                <a:cs typeface="Microsoft MHei"/>
              </a:rPr>
              <a:t>3</a:t>
            </a:r>
            <a:r>
              <a:rPr sz="1600" spc="0" dirty="0">
                <a:latin typeface="Arial Unicode MS"/>
                <a:cs typeface="Arial Unicode MS"/>
              </a:rPr>
              <a:t>个月项</a:t>
            </a:r>
            <a:r>
              <a:rPr sz="1600" spc="-5" dirty="0">
                <a:latin typeface="Arial Unicode MS"/>
                <a:cs typeface="Arial Unicode MS"/>
              </a:rPr>
              <a:t>目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30" dirty="0">
                <a:latin typeface="Arial Unicode MS"/>
                <a:cs typeface="Arial Unicode MS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目标</a:t>
            </a:r>
            <a:r>
              <a:rPr sz="1600" spc="45" dirty="0">
                <a:solidFill>
                  <a:srgbClr val="0000FF"/>
                </a:solidFill>
                <a:latin typeface="Arial Unicode MS"/>
                <a:cs typeface="Arial Unicode MS"/>
              </a:rPr>
              <a:t>”</a:t>
            </a:r>
            <a:r>
              <a:rPr sz="1600" spc="5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开发纯净版ISA“</a:t>
            </a:r>
            <a:endParaRPr sz="1600">
              <a:latin typeface="微软雅黑"/>
              <a:cs typeface="微软雅黑"/>
            </a:endParaRPr>
          </a:p>
          <a:p>
            <a:pPr marL="283845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latin typeface="Arial"/>
                <a:cs typeface="Arial"/>
              </a:rPr>
              <a:t>-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设计师</a:t>
            </a:r>
            <a:r>
              <a:rPr sz="1600" spc="-5" dirty="0">
                <a:latin typeface="Arial Unicode MS"/>
                <a:cs typeface="Arial Unicode MS"/>
              </a:rPr>
              <a:t>：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b="0" spc="70" dirty="0">
                <a:latin typeface="Microsoft MHei"/>
                <a:cs typeface="Microsoft MHei"/>
              </a:rPr>
              <a:t>A</a:t>
            </a:r>
            <a:r>
              <a:rPr sz="1600" b="0" spc="50" dirty="0">
                <a:latin typeface="Microsoft MHei"/>
                <a:cs typeface="Microsoft MHei"/>
              </a:rPr>
              <a:t>n</a:t>
            </a:r>
            <a:r>
              <a:rPr sz="1600" b="0" spc="45" dirty="0">
                <a:latin typeface="Microsoft MHei"/>
                <a:cs typeface="Microsoft MHei"/>
              </a:rPr>
              <a:t>d</a:t>
            </a:r>
            <a:r>
              <a:rPr sz="1600" b="0" spc="30" dirty="0">
                <a:latin typeface="Microsoft MHei"/>
                <a:cs typeface="Microsoft MHei"/>
              </a:rPr>
              <a:t>r</a:t>
            </a:r>
            <a:r>
              <a:rPr sz="1600" b="0" spc="55" dirty="0">
                <a:latin typeface="Microsoft MHei"/>
                <a:cs typeface="Microsoft MHei"/>
              </a:rPr>
              <a:t>e</a:t>
            </a:r>
            <a:r>
              <a:rPr sz="1600" b="0" spc="45" dirty="0">
                <a:latin typeface="Microsoft MHei"/>
                <a:cs typeface="Microsoft MHei"/>
              </a:rPr>
              <a:t>w</a:t>
            </a:r>
            <a:r>
              <a:rPr sz="1600" b="0" spc="10" dirty="0">
                <a:latin typeface="Microsoft MHei"/>
                <a:cs typeface="Microsoft MHei"/>
              </a:rPr>
              <a:t> </a:t>
            </a:r>
            <a:r>
              <a:rPr sz="1600" b="0" spc="85" dirty="0">
                <a:latin typeface="Microsoft MHei"/>
                <a:cs typeface="Microsoft MHei"/>
              </a:rPr>
              <a:t>W</a:t>
            </a:r>
            <a:r>
              <a:rPr sz="1600" b="0" spc="60" dirty="0">
                <a:latin typeface="Microsoft MHei"/>
                <a:cs typeface="Microsoft MHei"/>
              </a:rPr>
              <a:t>a</a:t>
            </a:r>
            <a:r>
              <a:rPr sz="1600" b="0" spc="10" dirty="0">
                <a:latin typeface="Microsoft MHei"/>
                <a:cs typeface="Microsoft MHei"/>
              </a:rPr>
              <a:t>t</a:t>
            </a:r>
            <a:r>
              <a:rPr sz="1600" b="0" spc="45" dirty="0">
                <a:latin typeface="Microsoft MHei"/>
                <a:cs typeface="Microsoft MHei"/>
              </a:rPr>
              <a:t>e</a:t>
            </a:r>
            <a:r>
              <a:rPr sz="1600" b="0" spc="30" dirty="0">
                <a:latin typeface="Microsoft MHei"/>
                <a:cs typeface="Microsoft MHei"/>
              </a:rPr>
              <a:t>r</a:t>
            </a:r>
            <a:r>
              <a:rPr sz="1600" b="0" spc="50" dirty="0">
                <a:latin typeface="Microsoft MHei"/>
                <a:cs typeface="Microsoft MHei"/>
              </a:rPr>
              <a:t>man</a:t>
            </a:r>
            <a:r>
              <a:rPr sz="1600" b="0" dirty="0">
                <a:latin typeface="Microsoft MHei"/>
                <a:cs typeface="Microsoft MHei"/>
              </a:rPr>
              <a:t> </a:t>
            </a:r>
            <a:r>
              <a:rPr sz="1600" b="0" spc="30" dirty="0">
                <a:latin typeface="Microsoft MHei"/>
                <a:cs typeface="Microsoft MHei"/>
              </a:rPr>
              <a:t>,</a:t>
            </a:r>
            <a:r>
              <a:rPr sz="1600" b="0" spc="65" dirty="0">
                <a:latin typeface="Microsoft MHei"/>
                <a:cs typeface="Microsoft MHei"/>
              </a:rPr>
              <a:t> </a:t>
            </a:r>
            <a:r>
              <a:rPr sz="1600" b="0" spc="70" dirty="0">
                <a:latin typeface="Microsoft MHei"/>
                <a:cs typeface="Microsoft MHei"/>
              </a:rPr>
              <a:t>Y</a:t>
            </a:r>
            <a:r>
              <a:rPr sz="1600" b="0" spc="50" dirty="0">
                <a:latin typeface="Microsoft MHei"/>
                <a:cs typeface="Microsoft MHei"/>
              </a:rPr>
              <a:t>un</a:t>
            </a:r>
            <a:r>
              <a:rPr sz="1600" b="0" spc="20" dirty="0">
                <a:latin typeface="Microsoft MHei"/>
                <a:cs typeface="Microsoft MHei"/>
              </a:rPr>
              <a:t>s</a:t>
            </a:r>
            <a:r>
              <a:rPr sz="1600" b="0" spc="50" dirty="0">
                <a:latin typeface="Microsoft MHei"/>
                <a:cs typeface="Microsoft MHei"/>
              </a:rPr>
              <a:t>u</a:t>
            </a:r>
            <a:r>
              <a:rPr sz="1600" b="0" spc="45" dirty="0">
                <a:latin typeface="Microsoft MHei"/>
                <a:cs typeface="Microsoft MHei"/>
              </a:rPr>
              <a:t>p</a:t>
            </a:r>
            <a:r>
              <a:rPr sz="1600" b="0" spc="5" dirty="0">
                <a:latin typeface="Microsoft MHei"/>
                <a:cs typeface="Microsoft MHei"/>
              </a:rPr>
              <a:t> </a:t>
            </a:r>
            <a:r>
              <a:rPr sz="1600" b="0" spc="50" dirty="0">
                <a:latin typeface="Microsoft MHei"/>
                <a:cs typeface="Microsoft MHei"/>
              </a:rPr>
              <a:t>L</a:t>
            </a:r>
            <a:r>
              <a:rPr sz="1600" b="0" spc="55" dirty="0">
                <a:latin typeface="Microsoft MHei"/>
                <a:cs typeface="Microsoft MHei"/>
              </a:rPr>
              <a:t>ee</a:t>
            </a:r>
            <a:r>
              <a:rPr sz="1600" b="0" spc="30" dirty="0">
                <a:latin typeface="Microsoft MHei"/>
                <a:cs typeface="Microsoft MHei"/>
              </a:rPr>
              <a:t>,</a:t>
            </a:r>
            <a:r>
              <a:rPr sz="1600" b="0" spc="5" dirty="0">
                <a:latin typeface="Microsoft MHei"/>
                <a:cs typeface="Microsoft MHei"/>
              </a:rPr>
              <a:t> </a:t>
            </a:r>
            <a:r>
              <a:rPr sz="1600" b="0" spc="70" dirty="0">
                <a:latin typeface="Microsoft MHei"/>
                <a:cs typeface="Microsoft MHei"/>
              </a:rPr>
              <a:t>D</a:t>
            </a:r>
            <a:r>
              <a:rPr sz="1600" b="0" spc="60" dirty="0">
                <a:latin typeface="Microsoft MHei"/>
                <a:cs typeface="Microsoft MHei"/>
              </a:rPr>
              <a:t>a</a:t>
            </a:r>
            <a:r>
              <a:rPr sz="1600" b="0" spc="40" dirty="0">
                <a:latin typeface="Microsoft MHei"/>
                <a:cs typeface="Microsoft MHei"/>
              </a:rPr>
              <a:t>v</a:t>
            </a:r>
            <a:r>
              <a:rPr sz="1600" b="0" spc="-15" dirty="0">
                <a:latin typeface="Microsoft MHei"/>
                <a:cs typeface="Microsoft MHei"/>
              </a:rPr>
              <a:t>i</a:t>
            </a:r>
            <a:r>
              <a:rPr sz="1600" b="0" spc="45" dirty="0">
                <a:latin typeface="Microsoft MHei"/>
                <a:cs typeface="Microsoft MHei"/>
              </a:rPr>
              <a:t>d</a:t>
            </a:r>
            <a:r>
              <a:rPr sz="1600" b="0" spc="10" dirty="0">
                <a:latin typeface="Microsoft MHei"/>
                <a:cs typeface="Microsoft MHei"/>
              </a:rPr>
              <a:t> </a:t>
            </a:r>
            <a:r>
              <a:rPr sz="1600" b="0" spc="55" dirty="0">
                <a:latin typeface="Microsoft MHei"/>
                <a:cs typeface="Microsoft MHei"/>
              </a:rPr>
              <a:t>P</a:t>
            </a:r>
            <a:r>
              <a:rPr sz="1600" b="0" spc="60" dirty="0">
                <a:latin typeface="Microsoft MHei"/>
                <a:cs typeface="Microsoft MHei"/>
              </a:rPr>
              <a:t>a</a:t>
            </a:r>
            <a:r>
              <a:rPr sz="1600" b="0" dirty="0">
                <a:latin typeface="Microsoft MHei"/>
                <a:cs typeface="Microsoft MHei"/>
              </a:rPr>
              <a:t>t</a:t>
            </a:r>
            <a:r>
              <a:rPr sz="1600" b="0" spc="5" dirty="0">
                <a:latin typeface="Microsoft MHei"/>
                <a:cs typeface="Microsoft MHei"/>
              </a:rPr>
              <a:t>t</a:t>
            </a:r>
            <a:r>
              <a:rPr sz="1600" b="0" spc="45" dirty="0">
                <a:latin typeface="Microsoft MHei"/>
                <a:cs typeface="Microsoft MHei"/>
              </a:rPr>
              <a:t>e</a:t>
            </a:r>
            <a:r>
              <a:rPr sz="1600" b="0" spc="30" dirty="0">
                <a:latin typeface="Microsoft MHei"/>
                <a:cs typeface="Microsoft MHei"/>
              </a:rPr>
              <a:t>r</a:t>
            </a:r>
            <a:r>
              <a:rPr sz="1600" b="0" spc="20" dirty="0">
                <a:latin typeface="Microsoft MHei"/>
                <a:cs typeface="Microsoft MHei"/>
              </a:rPr>
              <a:t>s</a:t>
            </a:r>
            <a:r>
              <a:rPr sz="1600" b="0" spc="50" dirty="0">
                <a:latin typeface="Microsoft MHei"/>
                <a:cs typeface="Microsoft MHei"/>
              </a:rPr>
              <a:t>o</a:t>
            </a:r>
            <a:r>
              <a:rPr sz="1600" b="0" spc="45" dirty="0">
                <a:latin typeface="Microsoft MHei"/>
                <a:cs typeface="Microsoft MHei"/>
              </a:rPr>
              <a:t>n</a:t>
            </a:r>
            <a:r>
              <a:rPr sz="1600" b="0" spc="20" dirty="0">
                <a:latin typeface="Microsoft MHei"/>
                <a:cs typeface="Microsoft MHei"/>
              </a:rPr>
              <a:t>,</a:t>
            </a:r>
            <a:r>
              <a:rPr sz="1600" b="0" spc="30" dirty="0">
                <a:latin typeface="Microsoft MHei"/>
                <a:cs typeface="Microsoft MHei"/>
              </a:rPr>
              <a:t> </a:t>
            </a:r>
            <a:r>
              <a:rPr sz="1600" b="0" spc="25" dirty="0">
                <a:latin typeface="Microsoft MHei"/>
                <a:cs typeface="Microsoft MHei"/>
              </a:rPr>
              <a:t>K</a:t>
            </a:r>
            <a:r>
              <a:rPr sz="1600" b="0" spc="30" dirty="0">
                <a:latin typeface="Microsoft MHei"/>
                <a:cs typeface="Microsoft MHei"/>
              </a:rPr>
              <a:t>r</a:t>
            </a:r>
            <a:r>
              <a:rPr sz="1600" b="0" spc="25" dirty="0">
                <a:latin typeface="Microsoft MHei"/>
                <a:cs typeface="Microsoft MHei"/>
              </a:rPr>
              <a:t>s</a:t>
            </a:r>
            <a:r>
              <a:rPr sz="1600" b="0" spc="10" dirty="0">
                <a:latin typeface="Microsoft MHei"/>
                <a:cs typeface="Microsoft MHei"/>
              </a:rPr>
              <a:t>t</a:t>
            </a:r>
            <a:r>
              <a:rPr sz="1600" b="0" spc="45" dirty="0">
                <a:latin typeface="Microsoft MHei"/>
                <a:cs typeface="Microsoft MHei"/>
              </a:rPr>
              <a:t>e</a:t>
            </a:r>
            <a:r>
              <a:rPr sz="1600" b="0" dirty="0">
                <a:latin typeface="Microsoft MHei"/>
                <a:cs typeface="Microsoft MHei"/>
              </a:rPr>
              <a:t> </a:t>
            </a:r>
            <a:r>
              <a:rPr sz="1600" b="0" spc="70" dirty="0">
                <a:latin typeface="Microsoft MHei"/>
                <a:cs typeface="Microsoft MHei"/>
              </a:rPr>
              <a:t>A</a:t>
            </a:r>
            <a:r>
              <a:rPr sz="1600" b="0" spc="25" dirty="0">
                <a:latin typeface="Microsoft MHei"/>
                <a:cs typeface="Microsoft MHei"/>
              </a:rPr>
              <a:t>s</a:t>
            </a:r>
            <a:r>
              <a:rPr sz="1600" b="0" spc="60" dirty="0">
                <a:latin typeface="Microsoft MHei"/>
                <a:cs typeface="Microsoft MHei"/>
              </a:rPr>
              <a:t>a</a:t>
            </a:r>
            <a:r>
              <a:rPr sz="1600" b="0" spc="50" dirty="0">
                <a:latin typeface="Microsoft MHei"/>
                <a:cs typeface="Microsoft MHei"/>
              </a:rPr>
              <a:t>no</a:t>
            </a:r>
            <a:r>
              <a:rPr sz="1600" b="0" spc="40" dirty="0">
                <a:latin typeface="Microsoft MHei"/>
                <a:cs typeface="Microsoft MHei"/>
              </a:rPr>
              <a:t>v</a:t>
            </a:r>
            <a:r>
              <a:rPr sz="1600" b="0" spc="-15" dirty="0">
                <a:latin typeface="Microsoft MHei"/>
                <a:cs typeface="Microsoft MHei"/>
              </a:rPr>
              <a:t>i</a:t>
            </a:r>
            <a:r>
              <a:rPr sz="1600" b="0" spc="40" dirty="0">
                <a:latin typeface="Microsoft MHei"/>
                <a:cs typeface="Microsoft MHei"/>
              </a:rPr>
              <a:t>c</a:t>
            </a:r>
            <a:endParaRPr sz="1600">
              <a:latin typeface="Microsoft MHei"/>
              <a:cs typeface="Microsoft MHe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165" dirty="0">
                <a:latin typeface="Microsoft Sans Serif"/>
                <a:cs typeface="Microsoft Sans Serif"/>
              </a:rPr>
              <a:t>▪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四年后</a:t>
            </a:r>
            <a:r>
              <a:rPr sz="1600" spc="-5" dirty="0">
                <a:latin typeface="Arial Unicode MS"/>
                <a:cs typeface="Arial Unicode MS"/>
              </a:rPr>
              <a:t>，</a:t>
            </a:r>
            <a:r>
              <a:rPr sz="1600" b="0" spc="30" dirty="0">
                <a:latin typeface="Microsoft MHei"/>
                <a:cs typeface="Microsoft MHei"/>
              </a:rPr>
              <a:t>2014</a:t>
            </a:r>
            <a:r>
              <a:rPr sz="1600" dirty="0">
                <a:latin typeface="Arial Unicode MS"/>
                <a:cs typeface="Arial Unicode MS"/>
              </a:rPr>
              <a:t>年</a:t>
            </a:r>
            <a:r>
              <a:rPr sz="1600" b="0" spc="40" dirty="0">
                <a:latin typeface="Microsoft MHei"/>
                <a:cs typeface="Microsoft MHei"/>
              </a:rPr>
              <a:t>5</a:t>
            </a:r>
            <a:r>
              <a:rPr sz="1600" spc="-5" dirty="0">
                <a:latin typeface="Arial Unicode MS"/>
                <a:cs typeface="Arial Unicode MS"/>
              </a:rPr>
              <a:t>月</a:t>
            </a:r>
            <a:r>
              <a:rPr sz="1600" spc="-10" dirty="0">
                <a:latin typeface="Arial Unicode MS"/>
                <a:cs typeface="Arial Unicode MS"/>
              </a:rPr>
              <a:t>，</a:t>
            </a:r>
            <a:r>
              <a:rPr sz="1600" dirty="0">
                <a:latin typeface="Arial Unicode MS"/>
                <a:cs typeface="Arial Unicode MS"/>
              </a:rPr>
              <a:t>发</a:t>
            </a:r>
            <a:r>
              <a:rPr sz="1600" spc="-5" dirty="0">
                <a:latin typeface="Arial Unicode MS"/>
                <a:cs typeface="Arial Unicode MS"/>
              </a:rPr>
              <a:t>布</a:t>
            </a:r>
            <a:r>
              <a:rPr sz="1600" spc="-10" dirty="0">
                <a:latin typeface="Arial Unicode MS"/>
                <a:cs typeface="Arial Unicode MS"/>
              </a:rPr>
              <a:t>了</a:t>
            </a:r>
            <a:r>
              <a:rPr sz="1600" dirty="0">
                <a:latin typeface="Arial Unicode MS"/>
                <a:cs typeface="Arial Unicode MS"/>
              </a:rPr>
              <a:t>基</a:t>
            </a:r>
            <a:r>
              <a:rPr sz="1600" spc="-5" dirty="0">
                <a:latin typeface="Arial Unicode MS"/>
                <a:cs typeface="Arial Unicode MS"/>
              </a:rPr>
              <a:t>本</a:t>
            </a:r>
            <a:r>
              <a:rPr sz="1600" spc="-10" dirty="0">
                <a:latin typeface="Arial Unicode MS"/>
                <a:cs typeface="Arial Unicode MS"/>
              </a:rPr>
              <a:t>用</a:t>
            </a:r>
            <a:r>
              <a:rPr sz="1600" dirty="0">
                <a:latin typeface="Arial Unicode MS"/>
                <a:cs typeface="Arial Unicode MS"/>
              </a:rPr>
              <a:t>户</a:t>
            </a:r>
            <a:r>
              <a:rPr sz="1600" spc="-5" dirty="0">
                <a:latin typeface="Arial Unicode MS"/>
                <a:cs typeface="Arial Unicode MS"/>
              </a:rPr>
              <a:t>规</a:t>
            </a:r>
            <a:r>
              <a:rPr sz="1600" dirty="0">
                <a:latin typeface="Arial Unicode MS"/>
                <a:cs typeface="Arial Unicode MS"/>
              </a:rPr>
              <a:t>范</a:t>
            </a:r>
            <a:r>
              <a:rPr sz="1600" b="0" spc="45" dirty="0">
                <a:latin typeface="Microsoft MHei"/>
                <a:cs typeface="Microsoft MHei"/>
              </a:rPr>
              <a:t>-</a:t>
            </a:r>
            <a:r>
              <a:rPr sz="1600" b="0" dirty="0">
                <a:latin typeface="Microsoft MHei"/>
                <a:cs typeface="Microsoft MHei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在此过程中</a:t>
            </a:r>
            <a:r>
              <a:rPr sz="1600" spc="-5" dirty="0">
                <a:latin typeface="Arial Unicode MS"/>
                <a:cs typeface="Arial Unicode MS"/>
              </a:rPr>
              <a:t>有</a:t>
            </a:r>
            <a:r>
              <a:rPr sz="1600" dirty="0">
                <a:latin typeface="Arial Unicode MS"/>
                <a:cs typeface="Arial Unicode MS"/>
              </a:rPr>
              <a:t>许</a:t>
            </a:r>
            <a:r>
              <a:rPr sz="1600" spc="-5" dirty="0">
                <a:latin typeface="Arial Unicode MS"/>
                <a:cs typeface="Arial Unicode MS"/>
              </a:rPr>
              <a:t>多</a:t>
            </a:r>
            <a:r>
              <a:rPr sz="1600" spc="-10" dirty="0">
                <a:latin typeface="Arial Unicode MS"/>
                <a:cs typeface="Arial Unicode MS"/>
              </a:rPr>
              <a:t>流</a:t>
            </a:r>
            <a:r>
              <a:rPr sz="1600" dirty="0">
                <a:latin typeface="Arial Unicode MS"/>
                <a:cs typeface="Arial Unicode MS"/>
              </a:rPr>
              <a:t>片</a:t>
            </a:r>
            <a:r>
              <a:rPr sz="1600" spc="-5" dirty="0">
                <a:latin typeface="Arial Unicode MS"/>
                <a:cs typeface="Arial Unicode MS"/>
              </a:rPr>
              <a:t>和</a:t>
            </a:r>
            <a:r>
              <a:rPr sz="1600" spc="-10" dirty="0">
                <a:latin typeface="Arial Unicode MS"/>
                <a:cs typeface="Arial Unicode MS"/>
              </a:rPr>
              <a:t>一</a:t>
            </a:r>
            <a:r>
              <a:rPr sz="1600" dirty="0">
                <a:latin typeface="Arial Unicode MS"/>
                <a:cs typeface="Arial Unicode MS"/>
              </a:rPr>
              <a:t>些</a:t>
            </a:r>
            <a:r>
              <a:rPr sz="1600" spc="-5" dirty="0">
                <a:latin typeface="Arial Unicode MS"/>
                <a:cs typeface="Arial Unicode MS"/>
              </a:rPr>
              <a:t>论文</a:t>
            </a:r>
            <a:endParaRPr sz="1600">
              <a:latin typeface="Arial Unicode MS"/>
              <a:cs typeface="Arial Unicode MS"/>
            </a:endParaRPr>
          </a:p>
          <a:p>
            <a:pPr marL="144780" indent="-132080">
              <a:lnSpc>
                <a:spcPct val="100000"/>
              </a:lnSpc>
              <a:spcBef>
                <a:spcPts val="495"/>
              </a:spcBef>
              <a:buFont typeface="Microsoft Sans Serif"/>
              <a:buChar char="▪"/>
              <a:tabLst>
                <a:tab pos="145415" algn="l"/>
              </a:tabLst>
            </a:pPr>
            <a:r>
              <a:rPr sz="1600" spc="0" dirty="0">
                <a:latin typeface="Arial Unicode MS"/>
                <a:cs typeface="Arial Unicode MS"/>
              </a:rPr>
              <a:t>名称</a:t>
            </a:r>
            <a:r>
              <a:rPr sz="1600" b="0" spc="40" dirty="0">
                <a:latin typeface="Microsoft MHei"/>
                <a:cs typeface="Microsoft MHei"/>
              </a:rPr>
              <a:t>R</a:t>
            </a:r>
            <a:r>
              <a:rPr sz="1600" b="0" spc="0" dirty="0">
                <a:latin typeface="Microsoft MHei"/>
                <a:cs typeface="Microsoft MHei"/>
              </a:rPr>
              <a:t>I</a:t>
            </a:r>
            <a:r>
              <a:rPr sz="1600" b="0" spc="35" dirty="0">
                <a:latin typeface="Microsoft MHei"/>
                <a:cs typeface="Microsoft MHei"/>
              </a:rPr>
              <a:t>S</a:t>
            </a:r>
            <a:r>
              <a:rPr sz="1600" b="0" spc="85" dirty="0">
                <a:latin typeface="Microsoft MHei"/>
                <a:cs typeface="Microsoft MHei"/>
              </a:rPr>
              <a:t>C</a:t>
            </a:r>
            <a:r>
              <a:rPr sz="1600" b="0" spc="40" dirty="0">
                <a:latin typeface="Microsoft MHei"/>
                <a:cs typeface="Microsoft MHei"/>
              </a:rPr>
              <a:t>-</a:t>
            </a:r>
            <a:r>
              <a:rPr sz="1600" b="0" spc="60" dirty="0">
                <a:latin typeface="Microsoft MHei"/>
                <a:cs typeface="Microsoft MHei"/>
              </a:rPr>
              <a:t>V</a:t>
            </a:r>
            <a:r>
              <a:rPr sz="1600" spc="0" dirty="0">
                <a:latin typeface="Arial Unicode MS"/>
                <a:cs typeface="Arial Unicode MS"/>
              </a:rPr>
              <a:t>（</a:t>
            </a:r>
            <a:r>
              <a:rPr sz="1600" spc="-5" dirty="0">
                <a:latin typeface="Arial Unicode MS"/>
                <a:cs typeface="Arial Unicode MS"/>
              </a:rPr>
              <a:t>发音</a:t>
            </a:r>
            <a:r>
              <a:rPr sz="1600" spc="0" dirty="0">
                <a:latin typeface="Arial Unicode MS"/>
                <a:cs typeface="Arial Unicode MS"/>
              </a:rPr>
              <a:t>为</a:t>
            </a:r>
            <a:r>
              <a:rPr sz="1600" spc="40" dirty="0">
                <a:latin typeface="Arial Unicode MS"/>
                <a:cs typeface="Arial Unicode MS"/>
              </a:rPr>
              <a:t>“</a:t>
            </a:r>
            <a:r>
              <a:rPr sz="1600" spc="45" dirty="0">
                <a:latin typeface="Arial Unicode MS"/>
                <a:cs typeface="Arial Unicode MS"/>
              </a:rPr>
              <a:t>r</a:t>
            </a:r>
            <a:r>
              <a:rPr sz="1600" spc="-15" dirty="0">
                <a:latin typeface="Arial Unicode MS"/>
                <a:cs typeface="Arial Unicode MS"/>
              </a:rPr>
              <a:t>i</a:t>
            </a:r>
            <a:r>
              <a:rPr sz="1600" spc="-135" dirty="0">
                <a:latin typeface="Arial Unicode MS"/>
                <a:cs typeface="Arial Unicode MS"/>
              </a:rPr>
              <a:t>s</a:t>
            </a:r>
            <a:r>
              <a:rPr sz="1600" spc="-40" dirty="0">
                <a:latin typeface="Arial Unicode MS"/>
                <a:cs typeface="Arial Unicode MS"/>
              </a:rPr>
              <a:t>k</a:t>
            </a:r>
            <a:r>
              <a:rPr sz="1600" b="0" spc="40" dirty="0">
                <a:latin typeface="Microsoft MHei"/>
                <a:cs typeface="Microsoft MHei"/>
              </a:rPr>
              <a:t>-</a:t>
            </a:r>
            <a:r>
              <a:rPr sz="1600" spc="20" dirty="0">
                <a:latin typeface="Arial Unicode MS"/>
                <a:cs typeface="Arial Unicode MS"/>
              </a:rPr>
              <a:t>f</a:t>
            </a:r>
            <a:r>
              <a:rPr sz="1600" spc="-5" dirty="0">
                <a:latin typeface="Arial Unicode MS"/>
                <a:cs typeface="Arial Unicode MS"/>
              </a:rPr>
              <a:t>i</a:t>
            </a:r>
            <a:r>
              <a:rPr sz="1600" spc="-20" dirty="0">
                <a:latin typeface="Arial Unicode MS"/>
                <a:cs typeface="Arial Unicode MS"/>
              </a:rPr>
              <a:t>ve</a:t>
            </a:r>
            <a:r>
              <a:rPr sz="1600" spc="45" dirty="0">
                <a:latin typeface="Arial Unicode MS"/>
                <a:cs typeface="Arial Unicode MS"/>
              </a:rPr>
              <a:t>”</a:t>
            </a:r>
            <a:r>
              <a:rPr sz="1600" spc="-5" dirty="0">
                <a:latin typeface="Arial Unicode MS"/>
                <a:cs typeface="Arial Unicode MS"/>
              </a:rPr>
              <a:t>）</a:t>
            </a:r>
            <a:r>
              <a:rPr sz="1600" spc="0" dirty="0">
                <a:latin typeface="Arial Unicode MS"/>
                <a:cs typeface="Arial Unicode MS"/>
              </a:rPr>
              <a:t>代</a:t>
            </a:r>
            <a:r>
              <a:rPr sz="1600" spc="-5" dirty="0">
                <a:latin typeface="Arial Unicode MS"/>
                <a:cs typeface="Arial Unicode MS"/>
              </a:rPr>
              <a:t>表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第五代伯克利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R</a:t>
            </a:r>
            <a:r>
              <a:rPr sz="1600" b="1" dirty="0">
                <a:solidFill>
                  <a:srgbClr val="00AF50"/>
                </a:solidFill>
                <a:latin typeface="微软雅黑"/>
                <a:cs typeface="微软雅黑"/>
              </a:rPr>
              <a:t>I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SC</a:t>
            </a:r>
            <a:r>
              <a:rPr sz="1600" b="1" spc="15" dirty="0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ISA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60347" y="3476277"/>
            <a:ext cx="6262185" cy="896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</a:pPr>
            <a:r>
              <a:rPr spc="-10" dirty="0"/>
              <a:t>RIS</a:t>
            </a:r>
            <a:r>
              <a:rPr dirty="0"/>
              <a:t>C</a:t>
            </a:r>
            <a:r>
              <a:rPr spc="-5" dirty="0"/>
              <a:t>-</a:t>
            </a:r>
            <a:r>
              <a:rPr dirty="0"/>
              <a:t>V</a:t>
            </a:r>
            <a:r>
              <a:rPr spc="-5" dirty="0">
                <a:latin typeface="微软雅黑"/>
                <a:cs typeface="微软雅黑"/>
              </a:rPr>
              <a:t>指令集介绍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7100" y="800881"/>
            <a:ext cx="8491220" cy="1000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60" dirty="0">
                <a:latin typeface="Microsoft Sans Serif"/>
                <a:cs typeface="Microsoft Sans Serif"/>
              </a:rPr>
              <a:t>▪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b="0" spc="40" dirty="0">
                <a:latin typeface="Microsoft MHei"/>
                <a:cs typeface="Microsoft MHei"/>
              </a:rPr>
              <a:t>R</a:t>
            </a:r>
            <a:r>
              <a:rPr sz="1600" b="0" spc="0" dirty="0">
                <a:latin typeface="Microsoft MHei"/>
                <a:cs typeface="Microsoft MHei"/>
              </a:rPr>
              <a:t>I</a:t>
            </a:r>
            <a:r>
              <a:rPr sz="1600" b="0" spc="35" dirty="0">
                <a:latin typeface="Microsoft MHei"/>
                <a:cs typeface="Microsoft MHei"/>
              </a:rPr>
              <a:t>S</a:t>
            </a:r>
            <a:r>
              <a:rPr sz="1600" b="0" spc="85" dirty="0">
                <a:latin typeface="Microsoft MHei"/>
                <a:cs typeface="Microsoft MHei"/>
              </a:rPr>
              <a:t>C</a:t>
            </a:r>
            <a:r>
              <a:rPr sz="1600" b="0" spc="50" dirty="0">
                <a:latin typeface="Microsoft MHei"/>
                <a:cs typeface="Microsoft MHei"/>
              </a:rPr>
              <a:t>-</a:t>
            </a:r>
            <a:r>
              <a:rPr sz="1600" b="0" spc="75" dirty="0">
                <a:latin typeface="Microsoft MHei"/>
                <a:cs typeface="Microsoft MHei"/>
              </a:rPr>
              <a:t>V</a:t>
            </a:r>
            <a:r>
              <a:rPr sz="1600" spc="-5" dirty="0">
                <a:latin typeface="Arial Unicode MS"/>
                <a:cs typeface="Arial Unicode MS"/>
              </a:rPr>
              <a:t>的指</a:t>
            </a:r>
            <a:r>
              <a:rPr sz="1600" spc="0" dirty="0">
                <a:latin typeface="Arial Unicode MS"/>
                <a:cs typeface="Arial Unicode MS"/>
              </a:rPr>
              <a:t>令</a:t>
            </a:r>
            <a:r>
              <a:rPr sz="1600" spc="-5" dirty="0">
                <a:latin typeface="Arial Unicode MS"/>
                <a:cs typeface="Arial Unicode MS"/>
              </a:rPr>
              <a:t>集是</a:t>
            </a:r>
            <a:r>
              <a:rPr sz="1600" b="1" spc="-5" dirty="0">
                <a:solidFill>
                  <a:srgbClr val="00AFEF"/>
                </a:solidFill>
                <a:latin typeface="微软雅黑"/>
                <a:cs typeface="微软雅黑"/>
              </a:rPr>
              <a:t>模块化</a:t>
            </a:r>
            <a:r>
              <a:rPr sz="1600" spc="0" dirty="0">
                <a:latin typeface="Arial Unicode MS"/>
                <a:cs typeface="Arial Unicode MS"/>
              </a:rPr>
              <a:t>的组</a:t>
            </a:r>
            <a:r>
              <a:rPr sz="1600" spc="-5" dirty="0">
                <a:latin typeface="Arial Unicode MS"/>
                <a:cs typeface="Arial Unicode MS"/>
              </a:rPr>
              <a:t>织</a:t>
            </a:r>
            <a:r>
              <a:rPr sz="1600" spc="5" dirty="0">
                <a:latin typeface="Arial Unicode MS"/>
                <a:cs typeface="Arial Unicode MS"/>
              </a:rPr>
              <a:t>方</a:t>
            </a:r>
            <a:r>
              <a:rPr sz="1600" spc="-5" dirty="0">
                <a:latin typeface="Arial Unicode MS"/>
                <a:cs typeface="Arial Unicode MS"/>
              </a:rPr>
              <a:t>式，</a:t>
            </a:r>
            <a:r>
              <a:rPr sz="1600" spc="0" dirty="0">
                <a:latin typeface="Arial Unicode MS"/>
                <a:cs typeface="Arial Unicode MS"/>
              </a:rPr>
              <a:t>每</a:t>
            </a:r>
            <a:r>
              <a:rPr sz="1600" spc="-5" dirty="0">
                <a:latin typeface="Arial Unicode MS"/>
                <a:cs typeface="Arial Unicode MS"/>
              </a:rPr>
              <a:t>个模</a:t>
            </a:r>
            <a:r>
              <a:rPr sz="1600" spc="0" dirty="0">
                <a:latin typeface="Arial Unicode MS"/>
                <a:cs typeface="Arial Unicode MS"/>
              </a:rPr>
              <a:t>块</a:t>
            </a:r>
            <a:r>
              <a:rPr sz="1600" spc="-5" dirty="0">
                <a:latin typeface="Arial Unicode MS"/>
                <a:cs typeface="Arial Unicode MS"/>
              </a:rPr>
              <a:t>使用</a:t>
            </a:r>
            <a:r>
              <a:rPr sz="1600" spc="0" dirty="0">
                <a:latin typeface="Arial Unicode MS"/>
                <a:cs typeface="Arial Unicode MS"/>
              </a:rPr>
              <a:t>一</a:t>
            </a:r>
            <a:r>
              <a:rPr sz="1600" spc="-5" dirty="0">
                <a:latin typeface="Arial Unicode MS"/>
                <a:cs typeface="Arial Unicode MS"/>
              </a:rPr>
              <a:t>个英</a:t>
            </a:r>
            <a:r>
              <a:rPr sz="1600" spc="0" dirty="0">
                <a:latin typeface="Arial Unicode MS"/>
                <a:cs typeface="Arial Unicode MS"/>
              </a:rPr>
              <a:t>文</a:t>
            </a:r>
            <a:r>
              <a:rPr sz="1600" spc="-5" dirty="0">
                <a:latin typeface="Arial Unicode MS"/>
                <a:cs typeface="Arial Unicode MS"/>
              </a:rPr>
              <a:t>字母</a:t>
            </a:r>
            <a:r>
              <a:rPr sz="1600" spc="0" dirty="0">
                <a:latin typeface="Arial Unicode MS"/>
                <a:cs typeface="Arial Unicode MS"/>
              </a:rPr>
              <a:t>来</a:t>
            </a:r>
            <a:r>
              <a:rPr sz="1600" spc="-5" dirty="0">
                <a:latin typeface="Arial Unicode MS"/>
                <a:cs typeface="Arial Unicode MS"/>
              </a:rPr>
              <a:t>表示</a:t>
            </a:r>
            <a:endParaRPr sz="1600">
              <a:latin typeface="Arial Unicode MS"/>
              <a:cs typeface="Arial Unicode MS"/>
            </a:endParaRPr>
          </a:p>
          <a:p>
            <a:pPr marL="144780" marR="5080" indent="-132715" algn="just">
              <a:lnSpc>
                <a:spcPct val="100000"/>
              </a:lnSpc>
              <a:spcBef>
                <a:spcPts val="500"/>
              </a:spcBef>
            </a:pPr>
            <a:r>
              <a:rPr sz="1600" spc="165" dirty="0">
                <a:latin typeface="Microsoft Sans Serif"/>
                <a:cs typeface="Microsoft Sans Serif"/>
              </a:rPr>
              <a:t>▪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b="0" spc="45" dirty="0">
                <a:latin typeface="Microsoft MHei"/>
                <a:cs typeface="Microsoft MHei"/>
              </a:rPr>
              <a:t>R</a:t>
            </a:r>
            <a:r>
              <a:rPr sz="1600" b="0" spc="0" dirty="0">
                <a:latin typeface="Microsoft MHei"/>
                <a:cs typeface="Microsoft MHei"/>
              </a:rPr>
              <a:t>I</a:t>
            </a:r>
            <a:r>
              <a:rPr sz="1600" b="0" spc="40" dirty="0">
                <a:latin typeface="Microsoft MHei"/>
                <a:cs typeface="Microsoft MHei"/>
              </a:rPr>
              <a:t>S</a:t>
            </a:r>
            <a:r>
              <a:rPr sz="1600" b="0" spc="90" dirty="0">
                <a:latin typeface="Microsoft MHei"/>
                <a:cs typeface="Microsoft MHei"/>
              </a:rPr>
              <a:t>C</a:t>
            </a:r>
            <a:r>
              <a:rPr sz="1600" b="0" spc="50" dirty="0">
                <a:latin typeface="Microsoft MHei"/>
                <a:cs typeface="Microsoft MHei"/>
              </a:rPr>
              <a:t>-</a:t>
            </a:r>
            <a:r>
              <a:rPr sz="1600" b="0" spc="75" dirty="0">
                <a:latin typeface="Microsoft MHei"/>
                <a:cs typeface="Microsoft MHei"/>
              </a:rPr>
              <a:t>V</a:t>
            </a:r>
            <a:r>
              <a:rPr sz="1600" spc="-5" dirty="0">
                <a:latin typeface="Arial Unicode MS"/>
                <a:cs typeface="Arial Unicode MS"/>
              </a:rPr>
              <a:t>最</a:t>
            </a:r>
            <a:r>
              <a:rPr sz="1600" spc="-10" dirty="0">
                <a:latin typeface="Arial Unicode MS"/>
                <a:cs typeface="Arial Unicode MS"/>
              </a:rPr>
              <a:t>基</a:t>
            </a:r>
            <a:r>
              <a:rPr sz="1600" dirty="0">
                <a:latin typeface="Arial Unicode MS"/>
                <a:cs typeface="Arial Unicode MS"/>
              </a:rPr>
              <a:t>本</a:t>
            </a:r>
            <a:r>
              <a:rPr sz="1600" spc="-5" dirty="0">
                <a:latin typeface="Arial Unicode MS"/>
                <a:cs typeface="Arial Unicode MS"/>
              </a:rPr>
              <a:t>、</a:t>
            </a:r>
            <a:r>
              <a:rPr sz="1600" spc="-10" dirty="0">
                <a:latin typeface="Arial Unicode MS"/>
                <a:cs typeface="Arial Unicode MS"/>
              </a:rPr>
              <a:t>也</a:t>
            </a:r>
            <a:r>
              <a:rPr sz="1600" dirty="0">
                <a:latin typeface="Arial Unicode MS"/>
                <a:cs typeface="Arial Unicode MS"/>
              </a:rPr>
              <a:t>是</a:t>
            </a:r>
            <a:r>
              <a:rPr sz="1600" spc="-5" dirty="0">
                <a:latin typeface="Arial Unicode MS"/>
                <a:cs typeface="Arial Unicode MS"/>
              </a:rPr>
              <a:t>唯</a:t>
            </a:r>
            <a:r>
              <a:rPr sz="1600" spc="-10" dirty="0">
                <a:latin typeface="Arial Unicode MS"/>
                <a:cs typeface="Arial Unicode MS"/>
              </a:rPr>
              <a:t>一</a:t>
            </a:r>
            <a:r>
              <a:rPr sz="1600" dirty="0">
                <a:latin typeface="Arial Unicode MS"/>
                <a:cs typeface="Arial Unicode MS"/>
              </a:rPr>
              <a:t>强</a:t>
            </a:r>
            <a:r>
              <a:rPr sz="1600" spc="-5" dirty="0">
                <a:latin typeface="Arial Unicode MS"/>
                <a:cs typeface="Arial Unicode MS"/>
              </a:rPr>
              <a:t>制</a:t>
            </a:r>
            <a:r>
              <a:rPr sz="1600" spc="-10" dirty="0">
                <a:latin typeface="Arial Unicode MS"/>
                <a:cs typeface="Arial Unicode MS"/>
              </a:rPr>
              <a:t>要</a:t>
            </a:r>
            <a:r>
              <a:rPr sz="1600" dirty="0">
                <a:latin typeface="Arial Unicode MS"/>
                <a:cs typeface="Arial Unicode MS"/>
              </a:rPr>
              <a:t>求</a:t>
            </a:r>
            <a:r>
              <a:rPr sz="1600" spc="-5" dirty="0">
                <a:latin typeface="Arial Unicode MS"/>
                <a:cs typeface="Arial Unicode MS"/>
              </a:rPr>
              <a:t>实</a:t>
            </a:r>
            <a:r>
              <a:rPr sz="1600" spc="-10" dirty="0">
                <a:latin typeface="Arial Unicode MS"/>
                <a:cs typeface="Arial Unicode MS"/>
              </a:rPr>
              <a:t>现</a:t>
            </a:r>
            <a:r>
              <a:rPr sz="1600" dirty="0">
                <a:latin typeface="Arial Unicode MS"/>
                <a:cs typeface="Arial Unicode MS"/>
              </a:rPr>
              <a:t>的</a:t>
            </a:r>
            <a:r>
              <a:rPr sz="1600" spc="-5" dirty="0">
                <a:latin typeface="Arial Unicode MS"/>
                <a:cs typeface="Arial Unicode MS"/>
              </a:rPr>
              <a:t>指</a:t>
            </a:r>
            <a:r>
              <a:rPr sz="1600" spc="-10" dirty="0">
                <a:latin typeface="Arial Unicode MS"/>
                <a:cs typeface="Arial Unicode MS"/>
              </a:rPr>
              <a:t>令</a:t>
            </a:r>
            <a:r>
              <a:rPr sz="1600" dirty="0">
                <a:latin typeface="Arial Unicode MS"/>
                <a:cs typeface="Arial Unicode MS"/>
              </a:rPr>
              <a:t>集</a:t>
            </a:r>
            <a:r>
              <a:rPr sz="1600" spc="-5" dirty="0">
                <a:latin typeface="Arial Unicode MS"/>
                <a:cs typeface="Arial Unicode MS"/>
              </a:rPr>
              <a:t>是由</a:t>
            </a:r>
            <a:r>
              <a:rPr sz="1600" spc="5" dirty="0">
                <a:latin typeface="Arial Unicode MS"/>
                <a:cs typeface="Arial Unicode MS"/>
              </a:rPr>
              <a:t> </a:t>
            </a:r>
            <a:r>
              <a:rPr sz="1600" b="0" spc="-5" dirty="0">
                <a:solidFill>
                  <a:srgbClr val="FF0000"/>
                </a:solidFill>
                <a:latin typeface="Microsoft MHei"/>
                <a:cs typeface="Microsoft MHei"/>
              </a:rPr>
              <a:t>I</a:t>
            </a:r>
            <a:r>
              <a:rPr sz="1600" b="0" spc="40" dirty="0">
                <a:solidFill>
                  <a:srgbClr val="FF0000"/>
                </a:solidFill>
                <a:latin typeface="Microsoft MHei"/>
                <a:cs typeface="Microsoft MHei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字母表示的</a:t>
            </a:r>
            <a:r>
              <a:rPr sz="1600" spc="-5" dirty="0">
                <a:latin typeface="Arial Unicode MS"/>
                <a:cs typeface="Arial Unicode MS"/>
              </a:rPr>
              <a:t>整</a:t>
            </a:r>
            <a:r>
              <a:rPr sz="1600" spc="-10" dirty="0">
                <a:latin typeface="Arial Unicode MS"/>
                <a:cs typeface="Arial Unicode MS"/>
              </a:rPr>
              <a:t>数</a:t>
            </a:r>
            <a:r>
              <a:rPr sz="1600" dirty="0">
                <a:latin typeface="Arial Unicode MS"/>
                <a:cs typeface="Arial Unicode MS"/>
              </a:rPr>
              <a:t>指</a:t>
            </a:r>
            <a:r>
              <a:rPr sz="1600" spc="-5" dirty="0">
                <a:latin typeface="Arial Unicode MS"/>
                <a:cs typeface="Arial Unicode MS"/>
              </a:rPr>
              <a:t>令</a:t>
            </a:r>
            <a:r>
              <a:rPr sz="1600" spc="-10" dirty="0">
                <a:latin typeface="Arial Unicode MS"/>
                <a:cs typeface="Arial Unicode MS"/>
              </a:rPr>
              <a:t>子</a:t>
            </a:r>
            <a:r>
              <a:rPr sz="1600" dirty="0">
                <a:latin typeface="Arial Unicode MS"/>
                <a:cs typeface="Arial Unicode MS"/>
              </a:rPr>
              <a:t>集</a:t>
            </a:r>
            <a:r>
              <a:rPr sz="1600" spc="-5" dirty="0">
                <a:latin typeface="Arial Unicode MS"/>
                <a:cs typeface="Arial Unicode MS"/>
              </a:rPr>
              <a:t>。</a:t>
            </a:r>
            <a:r>
              <a:rPr sz="1600" spc="-10" dirty="0">
                <a:latin typeface="Arial Unicode MS"/>
                <a:cs typeface="Arial Unicode MS"/>
              </a:rPr>
              <a:t>使</a:t>
            </a:r>
            <a:r>
              <a:rPr sz="1600" dirty="0">
                <a:latin typeface="Arial Unicode MS"/>
                <a:cs typeface="Arial Unicode MS"/>
              </a:rPr>
              <a:t>用</a:t>
            </a:r>
            <a:r>
              <a:rPr sz="1600" spc="-5" dirty="0">
                <a:latin typeface="Arial Unicode MS"/>
                <a:cs typeface="Arial Unicode MS"/>
              </a:rPr>
              <a:t>该</a:t>
            </a:r>
            <a:r>
              <a:rPr sz="1600" spc="-10" dirty="0">
                <a:latin typeface="Arial Unicode MS"/>
                <a:cs typeface="Arial Unicode MS"/>
              </a:rPr>
              <a:t>整</a:t>
            </a:r>
            <a:r>
              <a:rPr sz="1600" spc="-5" dirty="0">
                <a:latin typeface="Arial Unicode MS"/>
                <a:cs typeface="Arial Unicode MS"/>
              </a:rPr>
              <a:t>数 </a:t>
            </a:r>
            <a:r>
              <a:rPr sz="1600" spc="0" dirty="0">
                <a:latin typeface="Arial Unicode MS"/>
                <a:cs typeface="Arial Unicode MS"/>
              </a:rPr>
              <a:t>指令子集，</a:t>
            </a:r>
            <a:r>
              <a:rPr sz="1600" spc="-5" dirty="0">
                <a:latin typeface="Arial Unicode MS"/>
                <a:cs typeface="Arial Unicode MS"/>
              </a:rPr>
              <a:t>便能</a:t>
            </a:r>
            <a:r>
              <a:rPr sz="1600" spc="0" dirty="0">
                <a:latin typeface="Arial Unicode MS"/>
                <a:cs typeface="Arial Unicode MS"/>
              </a:rPr>
              <a:t>够</a:t>
            </a:r>
            <a:r>
              <a:rPr sz="1600" spc="-5" dirty="0">
                <a:latin typeface="Arial Unicode MS"/>
                <a:cs typeface="Arial Unicode MS"/>
              </a:rPr>
              <a:t>实现</a:t>
            </a:r>
            <a:r>
              <a:rPr sz="1600" spc="0" dirty="0">
                <a:latin typeface="Arial Unicode MS"/>
                <a:cs typeface="Arial Unicode MS"/>
              </a:rPr>
              <a:t>完</a:t>
            </a:r>
            <a:r>
              <a:rPr sz="1600" spc="-5" dirty="0">
                <a:latin typeface="Arial Unicode MS"/>
                <a:cs typeface="Arial Unicode MS"/>
              </a:rPr>
              <a:t>整的</a:t>
            </a:r>
            <a:r>
              <a:rPr sz="1600" spc="0" dirty="0">
                <a:latin typeface="Arial Unicode MS"/>
                <a:cs typeface="Arial Unicode MS"/>
              </a:rPr>
              <a:t>软</a:t>
            </a:r>
            <a:r>
              <a:rPr sz="1600" spc="-5" dirty="0">
                <a:latin typeface="Arial Unicode MS"/>
                <a:cs typeface="Arial Unicode MS"/>
              </a:rPr>
              <a:t>件编</a:t>
            </a:r>
            <a:r>
              <a:rPr sz="1600" spc="0" dirty="0">
                <a:latin typeface="Arial Unicode MS"/>
                <a:cs typeface="Arial Unicode MS"/>
              </a:rPr>
              <a:t>译</a:t>
            </a:r>
            <a:r>
              <a:rPr sz="1600" spc="-5" dirty="0">
                <a:latin typeface="Arial Unicode MS"/>
                <a:cs typeface="Arial Unicode MS"/>
              </a:rPr>
              <a:t>器。</a:t>
            </a:r>
            <a:r>
              <a:rPr sz="1600" spc="0" dirty="0">
                <a:latin typeface="Arial Unicode MS"/>
                <a:cs typeface="Arial Unicode MS"/>
              </a:rPr>
              <a:t>其</a:t>
            </a:r>
            <a:r>
              <a:rPr sz="1600" spc="-5" dirty="0">
                <a:latin typeface="Arial Unicode MS"/>
                <a:cs typeface="Arial Unicode MS"/>
              </a:rPr>
              <a:t>他的</a:t>
            </a:r>
            <a:r>
              <a:rPr sz="1600" spc="0" dirty="0">
                <a:latin typeface="Arial Unicode MS"/>
                <a:cs typeface="Arial Unicode MS"/>
              </a:rPr>
              <a:t>指</a:t>
            </a:r>
            <a:r>
              <a:rPr sz="1600" spc="-5" dirty="0">
                <a:latin typeface="Arial Unicode MS"/>
                <a:cs typeface="Arial Unicode MS"/>
              </a:rPr>
              <a:t>令子</a:t>
            </a:r>
            <a:r>
              <a:rPr sz="1600" spc="0" dirty="0">
                <a:latin typeface="Arial Unicode MS"/>
                <a:cs typeface="Arial Unicode MS"/>
              </a:rPr>
              <a:t>集</a:t>
            </a:r>
            <a:r>
              <a:rPr sz="1600" spc="-5" dirty="0">
                <a:latin typeface="Arial Unicode MS"/>
                <a:cs typeface="Arial Unicode MS"/>
              </a:rPr>
              <a:t>部分</a:t>
            </a:r>
            <a:r>
              <a:rPr sz="1600" spc="0" dirty="0">
                <a:latin typeface="Arial Unicode MS"/>
                <a:cs typeface="Arial Unicode MS"/>
              </a:rPr>
              <a:t>均</a:t>
            </a:r>
            <a:r>
              <a:rPr sz="1600" spc="-5" dirty="0">
                <a:latin typeface="Arial Unicode MS"/>
                <a:cs typeface="Arial Unicode MS"/>
              </a:rPr>
              <a:t>为可</a:t>
            </a:r>
            <a:r>
              <a:rPr sz="1600" spc="0" dirty="0">
                <a:latin typeface="Arial Unicode MS"/>
                <a:cs typeface="Arial Unicode MS"/>
              </a:rPr>
              <a:t>选</a:t>
            </a:r>
            <a:r>
              <a:rPr sz="1600" spc="-5" dirty="0">
                <a:latin typeface="Arial Unicode MS"/>
                <a:cs typeface="Arial Unicode MS"/>
              </a:rPr>
              <a:t>的模</a:t>
            </a:r>
            <a:r>
              <a:rPr sz="1600" spc="0" dirty="0">
                <a:latin typeface="Arial Unicode MS"/>
                <a:cs typeface="Arial Unicode MS"/>
              </a:rPr>
              <a:t>块</a:t>
            </a:r>
            <a:r>
              <a:rPr sz="1600" spc="-5" dirty="0">
                <a:latin typeface="Arial Unicode MS"/>
                <a:cs typeface="Arial Unicode MS"/>
              </a:rPr>
              <a:t>，其</a:t>
            </a:r>
            <a:r>
              <a:rPr sz="1600" spc="0" dirty="0">
                <a:latin typeface="Arial Unicode MS"/>
                <a:cs typeface="Arial Unicode MS"/>
              </a:rPr>
              <a:t>代</a:t>
            </a:r>
            <a:r>
              <a:rPr sz="1600" spc="-5" dirty="0">
                <a:latin typeface="Arial Unicode MS"/>
                <a:cs typeface="Arial Unicode MS"/>
              </a:rPr>
              <a:t>表性的 </a:t>
            </a:r>
            <a:r>
              <a:rPr sz="1600" spc="0" dirty="0">
                <a:latin typeface="Arial Unicode MS"/>
                <a:cs typeface="Arial Unicode MS"/>
              </a:rPr>
              <a:t>模块包括</a:t>
            </a:r>
            <a:r>
              <a:rPr sz="1600" b="1" spc="-10" dirty="0">
                <a:solidFill>
                  <a:srgbClr val="FF0000"/>
                </a:solidFill>
                <a:latin typeface="微软雅黑"/>
                <a:cs typeface="微软雅黑"/>
              </a:rPr>
              <a:t>M/A</a:t>
            </a:r>
            <a:r>
              <a:rPr sz="1600" b="1" dirty="0">
                <a:solidFill>
                  <a:srgbClr val="FF0000"/>
                </a:solidFill>
                <a:latin typeface="微软雅黑"/>
                <a:cs typeface="微软雅黑"/>
              </a:rPr>
              <a:t>/</a:t>
            </a:r>
            <a:r>
              <a:rPr sz="1600" b="1" spc="-10" dirty="0">
                <a:solidFill>
                  <a:srgbClr val="FF0000"/>
                </a:solidFill>
                <a:latin typeface="微软雅黑"/>
                <a:cs typeface="微软雅黑"/>
              </a:rPr>
              <a:t>F/D</a:t>
            </a: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/</a:t>
            </a:r>
            <a:r>
              <a:rPr sz="1600" b="1" dirty="0">
                <a:solidFill>
                  <a:srgbClr val="FF0000"/>
                </a:solidFill>
                <a:latin typeface="微软雅黑"/>
                <a:cs typeface="微软雅黑"/>
              </a:rPr>
              <a:t>C</a:t>
            </a: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，</a:t>
            </a:r>
            <a:r>
              <a:rPr sz="1600" spc="0" dirty="0">
                <a:latin typeface="Arial Unicode MS"/>
                <a:cs typeface="Arial Unicode MS"/>
              </a:rPr>
              <a:t>比</a:t>
            </a:r>
            <a:r>
              <a:rPr sz="1600" spc="-5" dirty="0">
                <a:latin typeface="Arial Unicode MS"/>
                <a:cs typeface="Arial Unicode MS"/>
              </a:rPr>
              <a:t>如</a:t>
            </a:r>
            <a:r>
              <a:rPr sz="1600" spc="20" dirty="0">
                <a:latin typeface="Arial Unicode MS"/>
                <a:cs typeface="Arial Unicode MS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微软雅黑"/>
                <a:cs typeface="微软雅黑"/>
              </a:rPr>
              <a:t>RV32I</a:t>
            </a:r>
            <a:r>
              <a:rPr sz="1600" b="1" dirty="0">
                <a:solidFill>
                  <a:srgbClr val="FF0000"/>
                </a:solidFill>
                <a:latin typeface="微软雅黑"/>
                <a:cs typeface="微软雅黑"/>
              </a:rPr>
              <a:t>M</a:t>
            </a: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AC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100" y="4157335"/>
            <a:ext cx="455930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微软雅黑"/>
                <a:cs typeface="微软雅黑"/>
              </a:rPr>
              <a:t>指令集文档”和“特权</a:t>
            </a:r>
            <a:r>
              <a:rPr sz="1100" b="1" spc="-15" dirty="0">
                <a:latin typeface="微软雅黑"/>
                <a:cs typeface="微软雅黑"/>
              </a:rPr>
              <a:t>架</a:t>
            </a:r>
            <a:r>
              <a:rPr sz="1100" b="1" dirty="0">
                <a:latin typeface="微软雅黑"/>
                <a:cs typeface="微软雅黑"/>
              </a:rPr>
              <a:t>构文档</a:t>
            </a:r>
            <a:endParaRPr sz="1100">
              <a:latin typeface="微软雅黑"/>
              <a:cs typeface="微软雅黑"/>
            </a:endParaRPr>
          </a:p>
          <a:p>
            <a:pPr marL="283845">
              <a:lnSpc>
                <a:spcPct val="100000"/>
              </a:lnSpc>
              <a:spcBef>
                <a:spcPts val="505"/>
              </a:spcBef>
            </a:pPr>
            <a:r>
              <a:rPr sz="1100" dirty="0">
                <a:latin typeface="Arial"/>
                <a:cs typeface="Arial"/>
              </a:rPr>
              <a:t>- 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微软雅黑"/>
                <a:cs typeface="微软雅黑"/>
              </a:rPr>
              <a:t>The</a:t>
            </a:r>
            <a:r>
              <a:rPr sz="1100" spc="-30" dirty="0">
                <a:latin typeface="微软雅黑"/>
                <a:cs typeface="微软雅黑"/>
              </a:rPr>
              <a:t> </a:t>
            </a:r>
            <a:r>
              <a:rPr sz="1100" dirty="0">
                <a:latin typeface="微软雅黑"/>
                <a:cs typeface="微软雅黑"/>
              </a:rPr>
              <a:t>RIS</a:t>
            </a:r>
            <a:r>
              <a:rPr sz="1100" spc="5" dirty="0">
                <a:latin typeface="微软雅黑"/>
                <a:cs typeface="微软雅黑"/>
              </a:rPr>
              <a:t>C</a:t>
            </a:r>
            <a:r>
              <a:rPr sz="1100" dirty="0">
                <a:latin typeface="微软雅黑"/>
                <a:cs typeface="微软雅黑"/>
              </a:rPr>
              <a:t>-V</a:t>
            </a:r>
            <a:r>
              <a:rPr sz="1100" spc="-5" dirty="0">
                <a:latin typeface="微软雅黑"/>
                <a:cs typeface="微软雅黑"/>
              </a:rPr>
              <a:t> </a:t>
            </a:r>
            <a:r>
              <a:rPr sz="1100" dirty="0">
                <a:latin typeface="微软雅黑"/>
                <a:cs typeface="微软雅黑"/>
              </a:rPr>
              <a:t>Ins</a:t>
            </a:r>
            <a:r>
              <a:rPr sz="1100" spc="-5" dirty="0">
                <a:latin typeface="微软雅黑"/>
                <a:cs typeface="微软雅黑"/>
              </a:rPr>
              <a:t>t</a:t>
            </a:r>
            <a:r>
              <a:rPr sz="1100" dirty="0">
                <a:latin typeface="微软雅黑"/>
                <a:cs typeface="微软雅黑"/>
              </a:rPr>
              <a:t>ruct</a:t>
            </a:r>
            <a:r>
              <a:rPr sz="1100" spc="-10" dirty="0">
                <a:latin typeface="微软雅黑"/>
                <a:cs typeface="微软雅黑"/>
              </a:rPr>
              <a:t>io</a:t>
            </a:r>
            <a:r>
              <a:rPr sz="1100" dirty="0">
                <a:latin typeface="微软雅黑"/>
                <a:cs typeface="微软雅黑"/>
              </a:rPr>
              <a:t>n</a:t>
            </a:r>
            <a:r>
              <a:rPr sz="1100" spc="-10" dirty="0">
                <a:latin typeface="微软雅黑"/>
                <a:cs typeface="微软雅黑"/>
              </a:rPr>
              <a:t> </a:t>
            </a:r>
            <a:r>
              <a:rPr sz="1100" spc="-5" dirty="0">
                <a:latin typeface="微软雅黑"/>
                <a:cs typeface="微软雅黑"/>
              </a:rPr>
              <a:t>Se</a:t>
            </a:r>
            <a:r>
              <a:rPr sz="1100" dirty="0">
                <a:latin typeface="微软雅黑"/>
                <a:cs typeface="微软雅黑"/>
              </a:rPr>
              <a:t>t</a:t>
            </a:r>
            <a:r>
              <a:rPr sz="1100" spc="-10" dirty="0">
                <a:latin typeface="微软雅黑"/>
                <a:cs typeface="微软雅黑"/>
              </a:rPr>
              <a:t> </a:t>
            </a:r>
            <a:r>
              <a:rPr sz="1100" dirty="0">
                <a:latin typeface="微软雅黑"/>
                <a:cs typeface="微软雅黑"/>
              </a:rPr>
              <a:t>Manual</a:t>
            </a:r>
            <a:r>
              <a:rPr sz="1100" spc="-20" dirty="0">
                <a:latin typeface="微软雅黑"/>
                <a:cs typeface="微软雅黑"/>
              </a:rPr>
              <a:t> </a:t>
            </a:r>
            <a:r>
              <a:rPr sz="1100" spc="-5" dirty="0">
                <a:latin typeface="微软雅黑"/>
                <a:cs typeface="微软雅黑"/>
              </a:rPr>
              <a:t>V</a:t>
            </a:r>
            <a:r>
              <a:rPr sz="1100" spc="-10" dirty="0">
                <a:latin typeface="微软雅黑"/>
                <a:cs typeface="微软雅黑"/>
              </a:rPr>
              <a:t>ol</a:t>
            </a:r>
            <a:r>
              <a:rPr sz="1100" dirty="0">
                <a:latin typeface="微软雅黑"/>
                <a:cs typeface="微软雅黑"/>
              </a:rPr>
              <a:t>ume</a:t>
            </a:r>
            <a:r>
              <a:rPr sz="1100" spc="-20" dirty="0">
                <a:latin typeface="微软雅黑"/>
                <a:cs typeface="微软雅黑"/>
              </a:rPr>
              <a:t> </a:t>
            </a:r>
            <a:r>
              <a:rPr sz="1100" dirty="0">
                <a:latin typeface="微软雅黑"/>
                <a:cs typeface="微软雅黑"/>
              </a:rPr>
              <a:t>I:</a:t>
            </a:r>
            <a:r>
              <a:rPr sz="1100" spc="-5" dirty="0">
                <a:latin typeface="微软雅黑"/>
                <a:cs typeface="微软雅黑"/>
              </a:rPr>
              <a:t> </a:t>
            </a:r>
            <a:r>
              <a:rPr sz="1100" dirty="0">
                <a:latin typeface="微软雅黑"/>
                <a:cs typeface="微软雅黑"/>
              </a:rPr>
              <a:t>Unpr</a:t>
            </a:r>
            <a:r>
              <a:rPr sz="1100" spc="-5" dirty="0">
                <a:latin typeface="微软雅黑"/>
                <a:cs typeface="微软雅黑"/>
              </a:rPr>
              <a:t>iv</a:t>
            </a:r>
            <a:r>
              <a:rPr sz="1100" spc="-10" dirty="0">
                <a:latin typeface="微软雅黑"/>
                <a:cs typeface="微软雅黑"/>
              </a:rPr>
              <a:t>il</a:t>
            </a:r>
            <a:r>
              <a:rPr sz="1100" spc="-5" dirty="0">
                <a:latin typeface="微软雅黑"/>
                <a:cs typeface="微软雅黑"/>
              </a:rPr>
              <a:t>ege</a:t>
            </a:r>
            <a:r>
              <a:rPr sz="1100" dirty="0">
                <a:latin typeface="微软雅黑"/>
                <a:cs typeface="微软雅黑"/>
              </a:rPr>
              <a:t>d</a:t>
            </a:r>
            <a:r>
              <a:rPr sz="1100" spc="-25" dirty="0">
                <a:latin typeface="微软雅黑"/>
                <a:cs typeface="微软雅黑"/>
              </a:rPr>
              <a:t> </a:t>
            </a:r>
            <a:r>
              <a:rPr sz="1100" dirty="0">
                <a:latin typeface="微软雅黑"/>
                <a:cs typeface="微软雅黑"/>
              </a:rPr>
              <a:t>ISA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372" y="4619176"/>
            <a:ext cx="473392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- 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微软雅黑"/>
                <a:cs typeface="微软雅黑"/>
              </a:rPr>
              <a:t>T</a:t>
            </a:r>
            <a:r>
              <a:rPr sz="1100" dirty="0">
                <a:latin typeface="微软雅黑"/>
                <a:cs typeface="微软雅黑"/>
              </a:rPr>
              <a:t>he</a:t>
            </a:r>
            <a:r>
              <a:rPr sz="1100" spc="-30" dirty="0">
                <a:latin typeface="微软雅黑"/>
                <a:cs typeface="微软雅黑"/>
              </a:rPr>
              <a:t> </a:t>
            </a:r>
            <a:r>
              <a:rPr sz="1100" dirty="0">
                <a:latin typeface="微软雅黑"/>
                <a:cs typeface="微软雅黑"/>
              </a:rPr>
              <a:t>R</a:t>
            </a:r>
            <a:r>
              <a:rPr sz="1100" spc="-5" dirty="0">
                <a:latin typeface="微软雅黑"/>
                <a:cs typeface="微软雅黑"/>
              </a:rPr>
              <a:t>IS</a:t>
            </a:r>
            <a:r>
              <a:rPr sz="1100" spc="5" dirty="0">
                <a:latin typeface="微软雅黑"/>
                <a:cs typeface="微软雅黑"/>
              </a:rPr>
              <a:t>C</a:t>
            </a:r>
            <a:r>
              <a:rPr sz="1100" dirty="0">
                <a:latin typeface="微软雅黑"/>
                <a:cs typeface="微软雅黑"/>
              </a:rPr>
              <a:t>-V</a:t>
            </a:r>
            <a:r>
              <a:rPr sz="1100" spc="-10" dirty="0">
                <a:latin typeface="微软雅黑"/>
                <a:cs typeface="微软雅黑"/>
              </a:rPr>
              <a:t> </a:t>
            </a:r>
            <a:r>
              <a:rPr sz="1100" dirty="0">
                <a:latin typeface="微软雅黑"/>
                <a:cs typeface="微软雅黑"/>
              </a:rPr>
              <a:t>Ins</a:t>
            </a:r>
            <a:r>
              <a:rPr sz="1100" spc="-5" dirty="0">
                <a:latin typeface="微软雅黑"/>
                <a:cs typeface="微软雅黑"/>
              </a:rPr>
              <a:t>t</a:t>
            </a:r>
            <a:r>
              <a:rPr sz="1100" dirty="0">
                <a:latin typeface="微软雅黑"/>
                <a:cs typeface="微软雅黑"/>
              </a:rPr>
              <a:t>ruc</a:t>
            </a:r>
            <a:r>
              <a:rPr sz="1100" spc="-10" dirty="0">
                <a:latin typeface="微软雅黑"/>
                <a:cs typeface="微软雅黑"/>
              </a:rPr>
              <a:t>tio</a:t>
            </a:r>
            <a:r>
              <a:rPr sz="1100" dirty="0">
                <a:latin typeface="微软雅黑"/>
                <a:cs typeface="微软雅黑"/>
              </a:rPr>
              <a:t>n</a:t>
            </a:r>
            <a:r>
              <a:rPr sz="1100" spc="-15" dirty="0">
                <a:latin typeface="微软雅黑"/>
                <a:cs typeface="微软雅黑"/>
              </a:rPr>
              <a:t> </a:t>
            </a:r>
            <a:r>
              <a:rPr sz="1100" spc="-5" dirty="0">
                <a:latin typeface="微软雅黑"/>
                <a:cs typeface="微软雅黑"/>
              </a:rPr>
              <a:t>S</a:t>
            </a:r>
            <a:r>
              <a:rPr sz="1100" spc="-10" dirty="0">
                <a:latin typeface="微软雅黑"/>
                <a:cs typeface="微软雅黑"/>
              </a:rPr>
              <a:t>e</a:t>
            </a:r>
            <a:r>
              <a:rPr sz="1100" dirty="0">
                <a:latin typeface="微软雅黑"/>
                <a:cs typeface="微软雅黑"/>
              </a:rPr>
              <a:t>t</a:t>
            </a:r>
            <a:r>
              <a:rPr sz="1100" spc="-10" dirty="0">
                <a:latin typeface="微软雅黑"/>
                <a:cs typeface="微软雅黑"/>
              </a:rPr>
              <a:t> </a:t>
            </a:r>
            <a:r>
              <a:rPr sz="1100" dirty="0">
                <a:latin typeface="微软雅黑"/>
                <a:cs typeface="微软雅黑"/>
              </a:rPr>
              <a:t>Manual</a:t>
            </a:r>
            <a:r>
              <a:rPr sz="1100" spc="-25" dirty="0">
                <a:latin typeface="微软雅黑"/>
                <a:cs typeface="微软雅黑"/>
              </a:rPr>
              <a:t> </a:t>
            </a:r>
            <a:r>
              <a:rPr sz="1100" spc="-5" dirty="0">
                <a:latin typeface="微软雅黑"/>
                <a:cs typeface="微软雅黑"/>
              </a:rPr>
              <a:t>V</a:t>
            </a:r>
            <a:r>
              <a:rPr sz="1100" spc="-10" dirty="0">
                <a:latin typeface="微软雅黑"/>
                <a:cs typeface="微软雅黑"/>
              </a:rPr>
              <a:t>ol</a:t>
            </a:r>
            <a:r>
              <a:rPr sz="1100" dirty="0">
                <a:latin typeface="微软雅黑"/>
                <a:cs typeface="微软雅黑"/>
              </a:rPr>
              <a:t>ume</a:t>
            </a:r>
            <a:r>
              <a:rPr sz="1100" spc="-20" dirty="0">
                <a:latin typeface="微软雅黑"/>
                <a:cs typeface="微软雅黑"/>
              </a:rPr>
              <a:t> </a:t>
            </a:r>
            <a:r>
              <a:rPr sz="1100" dirty="0">
                <a:latin typeface="微软雅黑"/>
                <a:cs typeface="微软雅黑"/>
              </a:rPr>
              <a:t>II:</a:t>
            </a:r>
            <a:r>
              <a:rPr sz="1100" spc="-10" dirty="0">
                <a:latin typeface="微软雅黑"/>
                <a:cs typeface="微软雅黑"/>
              </a:rPr>
              <a:t> P</a:t>
            </a:r>
            <a:r>
              <a:rPr sz="1100" dirty="0">
                <a:latin typeface="微软雅黑"/>
                <a:cs typeface="微软雅黑"/>
              </a:rPr>
              <a:t>r</a:t>
            </a:r>
            <a:r>
              <a:rPr sz="1100" spc="-10" dirty="0">
                <a:latin typeface="微软雅黑"/>
                <a:cs typeface="微软雅黑"/>
              </a:rPr>
              <a:t>i</a:t>
            </a:r>
            <a:r>
              <a:rPr sz="1100" spc="-5" dirty="0">
                <a:latin typeface="微软雅黑"/>
                <a:cs typeface="微软雅黑"/>
              </a:rPr>
              <a:t>v</a:t>
            </a:r>
            <a:r>
              <a:rPr sz="1100" spc="-10" dirty="0">
                <a:latin typeface="微软雅黑"/>
                <a:cs typeface="微软雅黑"/>
              </a:rPr>
              <a:t>il</a:t>
            </a:r>
            <a:r>
              <a:rPr sz="1100" spc="-5" dirty="0">
                <a:latin typeface="微软雅黑"/>
                <a:cs typeface="微软雅黑"/>
              </a:rPr>
              <a:t>e</a:t>
            </a:r>
            <a:r>
              <a:rPr sz="1100" dirty="0">
                <a:latin typeface="微软雅黑"/>
                <a:cs typeface="微软雅黑"/>
              </a:rPr>
              <a:t>g</a:t>
            </a:r>
            <a:r>
              <a:rPr sz="1100" spc="-5" dirty="0">
                <a:latin typeface="微软雅黑"/>
                <a:cs typeface="微软雅黑"/>
              </a:rPr>
              <a:t>e</a:t>
            </a:r>
            <a:r>
              <a:rPr sz="1100" dirty="0">
                <a:latin typeface="微软雅黑"/>
                <a:cs typeface="微软雅黑"/>
              </a:rPr>
              <a:t>d</a:t>
            </a:r>
            <a:r>
              <a:rPr sz="1100" spc="-5" dirty="0">
                <a:latin typeface="微软雅黑"/>
                <a:cs typeface="微软雅黑"/>
              </a:rPr>
              <a:t> </a:t>
            </a:r>
            <a:r>
              <a:rPr sz="1100" dirty="0">
                <a:latin typeface="微软雅黑"/>
                <a:cs typeface="微软雅黑"/>
              </a:rPr>
              <a:t>Ar</a:t>
            </a:r>
            <a:r>
              <a:rPr sz="1100" spc="-5" dirty="0">
                <a:latin typeface="微软雅黑"/>
                <a:cs typeface="微软雅黑"/>
              </a:rPr>
              <a:t>c</a:t>
            </a:r>
            <a:r>
              <a:rPr sz="1100" dirty="0">
                <a:latin typeface="微软雅黑"/>
                <a:cs typeface="微软雅黑"/>
              </a:rPr>
              <a:t>h</a:t>
            </a:r>
            <a:r>
              <a:rPr sz="1100" spc="-5" dirty="0">
                <a:latin typeface="微软雅黑"/>
                <a:cs typeface="微软雅黑"/>
              </a:rPr>
              <a:t>itec</a:t>
            </a:r>
            <a:r>
              <a:rPr sz="1100" spc="-10" dirty="0">
                <a:latin typeface="微软雅黑"/>
                <a:cs typeface="微软雅黑"/>
              </a:rPr>
              <a:t>t</a:t>
            </a:r>
            <a:r>
              <a:rPr sz="1100" spc="-5" dirty="0">
                <a:latin typeface="微软雅黑"/>
                <a:cs typeface="微软雅黑"/>
              </a:rPr>
              <a:t>ure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2560" y="4697502"/>
            <a:ext cx="11112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9160" y="1923288"/>
            <a:ext cx="7164324" cy="2167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</a:pPr>
            <a:r>
              <a:rPr spc="-5" dirty="0">
                <a:solidFill>
                  <a:srgbClr val="FF0000"/>
                </a:solidFill>
                <a:latin typeface="微软雅黑"/>
                <a:cs typeface="微软雅黑"/>
              </a:rPr>
              <a:t>开源</a:t>
            </a:r>
            <a:r>
              <a:rPr spc="-5" dirty="0">
                <a:latin typeface="微软雅黑"/>
                <a:cs typeface="微软雅黑"/>
              </a:rPr>
              <a:t>的</a:t>
            </a:r>
            <a:r>
              <a:rPr spc="-10" dirty="0"/>
              <a:t>RIS</a:t>
            </a:r>
            <a:r>
              <a:rPr spc="-5" dirty="0"/>
              <a:t>C-</a:t>
            </a:r>
            <a:r>
              <a:rPr dirty="0"/>
              <a:t>V</a:t>
            </a:r>
            <a:r>
              <a:rPr spc="-5" dirty="0">
                <a:latin typeface="微软雅黑"/>
                <a:cs typeface="微软雅黑"/>
              </a:rPr>
              <a:t>架构处理器</a:t>
            </a:r>
            <a:r>
              <a:rPr spc="-15" dirty="0">
                <a:latin typeface="微软雅黑"/>
                <a:cs typeface="微软雅黑"/>
              </a:rPr>
              <a:t>核</a:t>
            </a:r>
            <a:r>
              <a:rPr b="0" spc="-5" dirty="0">
                <a:latin typeface="微软雅黑"/>
                <a:cs typeface="微软雅黑"/>
              </a:rPr>
              <a:t>（</a:t>
            </a:r>
            <a:r>
              <a:rPr spc="-10" dirty="0">
                <a:solidFill>
                  <a:srgbClr val="FF0000"/>
                </a:solidFill>
              </a:rPr>
              <a:t>Cor</a:t>
            </a:r>
            <a:r>
              <a:rPr spc="0" dirty="0">
                <a:solidFill>
                  <a:srgbClr val="FF0000"/>
                </a:solidFill>
              </a:rPr>
              <a:t>e</a:t>
            </a:r>
            <a:r>
              <a:rPr b="0" spc="-5" dirty="0">
                <a:latin typeface="微软雅黑"/>
                <a:cs typeface="微软雅黑"/>
              </a:rPr>
              <a:t>）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0011" y="768907"/>
            <a:ext cx="6553834" cy="330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80" indent="-132080">
              <a:lnSpc>
                <a:spcPct val="100000"/>
              </a:lnSpc>
              <a:buClr>
                <a:srgbClr val="000000"/>
              </a:buClr>
              <a:buFont typeface="Microsoft Sans Serif"/>
              <a:buChar char="▪"/>
              <a:tabLst>
                <a:tab pos="145415" algn="l"/>
              </a:tabLst>
            </a:pPr>
            <a:r>
              <a:rPr sz="1600" b="1" spc="-10" dirty="0">
                <a:solidFill>
                  <a:srgbClr val="FF0000"/>
                </a:solidFill>
                <a:latin typeface="微软雅黑"/>
                <a:cs typeface="微软雅黑"/>
              </a:rPr>
              <a:t>R</a:t>
            </a:r>
            <a:r>
              <a:rPr sz="1600" b="1" spc="-15" dirty="0">
                <a:solidFill>
                  <a:srgbClr val="FF0000"/>
                </a:solidFill>
                <a:latin typeface="微软雅黑"/>
                <a:cs typeface="微软雅黑"/>
              </a:rPr>
              <a:t>o</a:t>
            </a: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ck</a:t>
            </a:r>
            <a:r>
              <a:rPr sz="1600" b="1" spc="-20" dirty="0">
                <a:solidFill>
                  <a:srgbClr val="FF0000"/>
                </a:solidFill>
                <a:latin typeface="微软雅黑"/>
                <a:cs typeface="微软雅黑"/>
              </a:rPr>
              <a:t>e</a:t>
            </a: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t</a:t>
            </a:r>
            <a:r>
              <a:rPr sz="1600" b="1" spc="1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微软雅黑"/>
                <a:cs typeface="微软雅黑"/>
              </a:rPr>
              <a:t>Co</a:t>
            </a:r>
            <a:r>
              <a:rPr sz="1600" b="1" spc="-15" dirty="0">
                <a:solidFill>
                  <a:srgbClr val="FF0000"/>
                </a:solidFill>
                <a:latin typeface="微软雅黑"/>
                <a:cs typeface="微软雅黑"/>
              </a:rPr>
              <a:t>r</a:t>
            </a: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e</a:t>
            </a:r>
            <a:endParaRPr sz="1600">
              <a:latin typeface="微软雅黑"/>
              <a:cs typeface="微软雅黑"/>
            </a:endParaRPr>
          </a:p>
          <a:p>
            <a:pPr marL="283845">
              <a:lnSpc>
                <a:spcPct val="100000"/>
              </a:lnSpc>
              <a:spcBef>
                <a:spcPts val="495"/>
              </a:spcBef>
            </a:pPr>
            <a:r>
              <a:rPr sz="1600" spc="-5" dirty="0">
                <a:latin typeface="Arial"/>
                <a:cs typeface="Arial"/>
              </a:rPr>
              <a:t>-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伯克利开发</a:t>
            </a:r>
            <a:r>
              <a:rPr sz="1600" spc="-5" dirty="0">
                <a:latin typeface="Arial Unicode MS"/>
                <a:cs typeface="Arial Unicode MS"/>
              </a:rPr>
              <a:t>，经</a:t>
            </a:r>
            <a:r>
              <a:rPr sz="1600" spc="0" dirty="0">
                <a:latin typeface="Arial Unicode MS"/>
                <a:cs typeface="Arial Unicode MS"/>
              </a:rPr>
              <a:t>典</a:t>
            </a:r>
            <a:r>
              <a:rPr sz="1600" dirty="0">
                <a:latin typeface="Arial Unicode MS"/>
                <a:cs typeface="Arial Unicode MS"/>
              </a:rPr>
              <a:t>的</a:t>
            </a:r>
            <a:r>
              <a:rPr sz="1600" b="0" spc="45" dirty="0">
                <a:latin typeface="Microsoft MHei"/>
                <a:cs typeface="Microsoft MHei"/>
              </a:rPr>
              <a:t>R</a:t>
            </a:r>
            <a:r>
              <a:rPr sz="1600" b="0" spc="55" dirty="0">
                <a:latin typeface="Microsoft MHei"/>
                <a:cs typeface="Microsoft MHei"/>
              </a:rPr>
              <a:t>V</a:t>
            </a:r>
            <a:r>
              <a:rPr sz="1600" b="0" spc="30" dirty="0">
                <a:latin typeface="Microsoft MHei"/>
                <a:cs typeface="Microsoft MHei"/>
              </a:rPr>
              <a:t>6</a:t>
            </a:r>
            <a:r>
              <a:rPr sz="1600" b="0" spc="40" dirty="0">
                <a:latin typeface="Microsoft MHei"/>
                <a:cs typeface="Microsoft MHei"/>
              </a:rPr>
              <a:t>4</a:t>
            </a:r>
            <a:r>
              <a:rPr sz="1600" b="0" spc="-5" dirty="0">
                <a:latin typeface="Microsoft MHei"/>
                <a:cs typeface="Microsoft MHei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设计</a:t>
            </a:r>
            <a:endParaRPr sz="1600">
              <a:latin typeface="Arial Unicode MS"/>
              <a:cs typeface="Arial Unicode MS"/>
            </a:endParaRPr>
          </a:p>
          <a:p>
            <a:pPr marL="144780" indent="-132080">
              <a:lnSpc>
                <a:spcPct val="100000"/>
              </a:lnSpc>
              <a:spcBef>
                <a:spcPts val="515"/>
              </a:spcBef>
              <a:buClr>
                <a:srgbClr val="000000"/>
              </a:buClr>
              <a:buFont typeface="Microsoft Sans Serif"/>
              <a:buChar char="▪"/>
              <a:tabLst>
                <a:tab pos="145415" algn="l"/>
              </a:tabLst>
            </a:pP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Z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e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r</a:t>
            </a:r>
            <a:r>
              <a:rPr sz="1600" b="1" spc="-15" dirty="0">
                <a:solidFill>
                  <a:srgbClr val="00AF50"/>
                </a:solidFill>
                <a:latin typeface="微软雅黑"/>
                <a:cs typeface="微软雅黑"/>
              </a:rPr>
              <a:t>o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-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r</a:t>
            </a:r>
            <a:r>
              <a:rPr sz="1600" b="1" spc="-15" dirty="0">
                <a:solidFill>
                  <a:srgbClr val="00AF50"/>
                </a:solidFill>
                <a:latin typeface="微软雅黑"/>
                <a:cs typeface="微软雅黑"/>
              </a:rPr>
              <a:t>i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s</a:t>
            </a:r>
            <a:r>
              <a:rPr sz="1600" b="1" dirty="0">
                <a:solidFill>
                  <a:srgbClr val="00AF50"/>
                </a:solidFill>
                <a:latin typeface="微软雅黑"/>
                <a:cs typeface="微软雅黑"/>
              </a:rPr>
              <a:t>c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y</a:t>
            </a:r>
            <a:endParaRPr sz="1600">
              <a:latin typeface="微软雅黑"/>
              <a:cs typeface="微软雅黑"/>
            </a:endParaRPr>
          </a:p>
          <a:p>
            <a:pPr marL="283845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latin typeface="Arial"/>
                <a:cs typeface="Arial"/>
              </a:rPr>
              <a:t>-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苏黎世理工</a:t>
            </a:r>
            <a:r>
              <a:rPr sz="1600" spc="-5" dirty="0">
                <a:latin typeface="Arial Unicode MS"/>
                <a:cs typeface="Arial Unicode MS"/>
              </a:rPr>
              <a:t>，经</a:t>
            </a:r>
            <a:r>
              <a:rPr sz="1600" spc="0" dirty="0">
                <a:latin typeface="Arial Unicode MS"/>
                <a:cs typeface="Arial Unicode MS"/>
              </a:rPr>
              <a:t>典</a:t>
            </a:r>
            <a:r>
              <a:rPr sz="1600" dirty="0">
                <a:latin typeface="Arial Unicode MS"/>
                <a:cs typeface="Arial Unicode MS"/>
              </a:rPr>
              <a:t>的</a:t>
            </a:r>
            <a:r>
              <a:rPr sz="1600" b="0" spc="45" dirty="0">
                <a:latin typeface="Microsoft MHei"/>
                <a:cs typeface="Microsoft MHei"/>
              </a:rPr>
              <a:t>R</a:t>
            </a:r>
            <a:r>
              <a:rPr sz="1600" b="0" spc="55" dirty="0">
                <a:latin typeface="Microsoft MHei"/>
                <a:cs typeface="Microsoft MHei"/>
              </a:rPr>
              <a:t>V</a:t>
            </a:r>
            <a:r>
              <a:rPr sz="1600" b="0" spc="35" dirty="0">
                <a:latin typeface="Microsoft MHei"/>
                <a:cs typeface="Microsoft MHei"/>
              </a:rPr>
              <a:t>3</a:t>
            </a:r>
            <a:r>
              <a:rPr sz="1600" b="0" spc="40" dirty="0">
                <a:latin typeface="Microsoft MHei"/>
                <a:cs typeface="Microsoft MHei"/>
              </a:rPr>
              <a:t>2</a:t>
            </a:r>
            <a:r>
              <a:rPr sz="1600" b="0" spc="-5" dirty="0">
                <a:latin typeface="Microsoft MHei"/>
                <a:cs typeface="Microsoft MHei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设计</a:t>
            </a:r>
            <a:endParaRPr sz="1600">
              <a:latin typeface="Arial Unicode MS"/>
              <a:cs typeface="Arial Unicode MS"/>
            </a:endParaRPr>
          </a:p>
          <a:p>
            <a:pPr marL="144780" indent="-132080">
              <a:lnSpc>
                <a:spcPct val="100000"/>
              </a:lnSpc>
              <a:spcBef>
                <a:spcPts val="520"/>
              </a:spcBef>
              <a:buClr>
                <a:srgbClr val="000000"/>
              </a:buClr>
              <a:buFont typeface="Microsoft Sans Serif"/>
              <a:buChar char="▪"/>
              <a:tabLst>
                <a:tab pos="145415" algn="l"/>
              </a:tabLst>
            </a:pPr>
            <a:r>
              <a:rPr sz="1600" b="1" spc="-10" dirty="0">
                <a:solidFill>
                  <a:srgbClr val="00AFEF"/>
                </a:solidFill>
                <a:latin typeface="微软雅黑"/>
                <a:cs typeface="微软雅黑"/>
              </a:rPr>
              <a:t>R15</a:t>
            </a:r>
            <a:r>
              <a:rPr sz="1600" b="1" dirty="0">
                <a:solidFill>
                  <a:srgbClr val="00AFEF"/>
                </a:solidFill>
                <a:latin typeface="微软雅黑"/>
                <a:cs typeface="微软雅黑"/>
              </a:rPr>
              <a:t>C</a:t>
            </a:r>
            <a:r>
              <a:rPr sz="1600" b="1" spc="-5" dirty="0">
                <a:solidFill>
                  <a:srgbClr val="00AFEF"/>
                </a:solidFill>
                <a:latin typeface="微软雅黑"/>
                <a:cs typeface="微软雅黑"/>
              </a:rPr>
              <a:t>Y</a:t>
            </a:r>
            <a:endParaRPr sz="1600">
              <a:latin typeface="微软雅黑"/>
              <a:cs typeface="微软雅黑"/>
            </a:endParaRPr>
          </a:p>
          <a:p>
            <a:pPr marL="283845">
              <a:lnSpc>
                <a:spcPct val="100000"/>
              </a:lnSpc>
              <a:spcBef>
                <a:spcPts val="490"/>
              </a:spcBef>
            </a:pPr>
            <a:r>
              <a:rPr sz="1600" spc="-5" dirty="0">
                <a:latin typeface="Arial"/>
                <a:cs typeface="Arial"/>
              </a:rPr>
              <a:t>-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苏黎世理工</a:t>
            </a:r>
            <a:r>
              <a:rPr sz="1600" spc="-5" dirty="0">
                <a:latin typeface="Arial Unicode MS"/>
                <a:cs typeface="Arial Unicode MS"/>
              </a:rPr>
              <a:t>，可</a:t>
            </a:r>
            <a:r>
              <a:rPr sz="1600" spc="0" dirty="0">
                <a:latin typeface="Arial Unicode MS"/>
                <a:cs typeface="Arial Unicode MS"/>
              </a:rPr>
              <a:t>配</a:t>
            </a:r>
            <a:r>
              <a:rPr sz="1600" spc="-5" dirty="0">
                <a:latin typeface="Arial Unicode MS"/>
                <a:cs typeface="Arial Unicode MS"/>
              </a:rPr>
              <a:t>置</a:t>
            </a:r>
            <a:r>
              <a:rPr sz="1600" dirty="0">
                <a:latin typeface="Arial Unicode MS"/>
                <a:cs typeface="Arial Unicode MS"/>
              </a:rPr>
              <a:t>成</a:t>
            </a:r>
            <a:r>
              <a:rPr sz="1600" b="0" spc="40" dirty="0">
                <a:latin typeface="Microsoft MHei"/>
                <a:cs typeface="Microsoft MHei"/>
              </a:rPr>
              <a:t>R</a:t>
            </a:r>
            <a:r>
              <a:rPr sz="1600" b="0" spc="45" dirty="0">
                <a:latin typeface="Microsoft MHei"/>
                <a:cs typeface="Microsoft MHei"/>
              </a:rPr>
              <a:t>V32</a:t>
            </a:r>
            <a:r>
              <a:rPr sz="1600" b="0" spc="50" dirty="0">
                <a:latin typeface="Microsoft MHei"/>
                <a:cs typeface="Microsoft MHei"/>
              </a:rPr>
              <a:t>E</a:t>
            </a:r>
            <a:r>
              <a:rPr sz="1600" spc="-5" dirty="0">
                <a:latin typeface="Arial Unicode MS"/>
                <a:cs typeface="Arial Unicode MS"/>
              </a:rPr>
              <a:t>，</a:t>
            </a:r>
            <a:r>
              <a:rPr sz="1600" spc="0" dirty="0">
                <a:latin typeface="Arial Unicode MS"/>
                <a:cs typeface="Arial Unicode MS"/>
              </a:rPr>
              <a:t>面</a:t>
            </a:r>
            <a:r>
              <a:rPr sz="1600" spc="-5" dirty="0">
                <a:latin typeface="Arial Unicode MS"/>
                <a:cs typeface="Arial Unicode MS"/>
              </a:rPr>
              <a:t>向的</a:t>
            </a:r>
            <a:r>
              <a:rPr sz="1600" spc="0" dirty="0">
                <a:latin typeface="Arial Unicode MS"/>
                <a:cs typeface="Arial Unicode MS"/>
              </a:rPr>
              <a:t>是</a:t>
            </a:r>
            <a:r>
              <a:rPr sz="1600" spc="-5" dirty="0">
                <a:latin typeface="Arial Unicode MS"/>
                <a:cs typeface="Arial Unicode MS"/>
              </a:rPr>
              <a:t>超低</a:t>
            </a:r>
            <a:r>
              <a:rPr sz="1600" spc="0" dirty="0">
                <a:latin typeface="Arial Unicode MS"/>
                <a:cs typeface="Arial Unicode MS"/>
              </a:rPr>
              <a:t>功</a:t>
            </a:r>
            <a:r>
              <a:rPr sz="1600" spc="-5" dirty="0">
                <a:latin typeface="Arial Unicode MS"/>
                <a:cs typeface="Arial Unicode MS"/>
              </a:rPr>
              <a:t>耗、</a:t>
            </a:r>
            <a:r>
              <a:rPr sz="1600" spc="0" dirty="0">
                <a:latin typeface="Arial Unicode MS"/>
                <a:cs typeface="Arial Unicode MS"/>
              </a:rPr>
              <a:t>超</a:t>
            </a:r>
            <a:r>
              <a:rPr sz="1600" spc="-5" dirty="0">
                <a:latin typeface="Arial Unicode MS"/>
                <a:cs typeface="Arial Unicode MS"/>
              </a:rPr>
              <a:t>小面</a:t>
            </a:r>
            <a:r>
              <a:rPr sz="1600" spc="0" dirty="0">
                <a:latin typeface="Arial Unicode MS"/>
                <a:cs typeface="Arial Unicode MS"/>
              </a:rPr>
              <a:t>积</a:t>
            </a:r>
            <a:r>
              <a:rPr sz="1600" spc="-5" dirty="0">
                <a:latin typeface="Arial Unicode MS"/>
                <a:cs typeface="Arial Unicode MS"/>
              </a:rPr>
              <a:t>的场景</a:t>
            </a:r>
            <a:endParaRPr sz="1600">
              <a:latin typeface="Arial Unicode MS"/>
              <a:cs typeface="Arial Unicode MS"/>
            </a:endParaRPr>
          </a:p>
          <a:p>
            <a:pPr marL="144780" indent="-13208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Font typeface="Microsoft Sans Serif"/>
              <a:buChar char="▪"/>
              <a:tabLst>
                <a:tab pos="145415" algn="l"/>
              </a:tabLst>
            </a:pPr>
            <a:r>
              <a:rPr sz="1600" b="1" spc="-10" dirty="0">
                <a:solidFill>
                  <a:srgbClr val="FFC000"/>
                </a:solidFill>
                <a:latin typeface="微软雅黑"/>
                <a:cs typeface="微软雅黑"/>
              </a:rPr>
              <a:t>P</a:t>
            </a:r>
            <a:r>
              <a:rPr sz="1600" b="1" spc="-15" dirty="0">
                <a:solidFill>
                  <a:srgbClr val="FFC000"/>
                </a:solidFill>
                <a:latin typeface="微软雅黑"/>
                <a:cs typeface="微软雅黑"/>
              </a:rPr>
              <a:t>i</a:t>
            </a:r>
            <a:r>
              <a:rPr sz="1600" b="1" spc="-5" dirty="0">
                <a:solidFill>
                  <a:srgbClr val="FFC000"/>
                </a:solidFill>
                <a:latin typeface="微软雅黑"/>
                <a:cs typeface="微软雅黑"/>
              </a:rPr>
              <a:t>coRV32</a:t>
            </a:r>
            <a:endParaRPr sz="1600">
              <a:latin typeface="微软雅黑"/>
              <a:cs typeface="微软雅黑"/>
            </a:endParaRPr>
          </a:p>
          <a:p>
            <a:pPr marL="283845">
              <a:lnSpc>
                <a:spcPct val="100000"/>
              </a:lnSpc>
              <a:spcBef>
                <a:spcPts val="490"/>
              </a:spcBef>
            </a:pPr>
            <a:r>
              <a:rPr sz="1600" spc="-5" dirty="0">
                <a:latin typeface="Arial"/>
                <a:cs typeface="Arial"/>
              </a:rPr>
              <a:t>-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由</a:t>
            </a:r>
            <a:r>
              <a:rPr sz="1600" b="0" spc="85" dirty="0">
                <a:latin typeface="Microsoft MHei"/>
                <a:cs typeface="Microsoft MHei"/>
              </a:rPr>
              <a:t>C</a:t>
            </a:r>
            <a:r>
              <a:rPr sz="1600" b="0" spc="-5" dirty="0">
                <a:latin typeface="Microsoft MHei"/>
                <a:cs typeface="Microsoft MHei"/>
              </a:rPr>
              <a:t>li</a:t>
            </a:r>
            <a:r>
              <a:rPr sz="1600" b="0" spc="15" dirty="0">
                <a:latin typeface="Microsoft MHei"/>
                <a:cs typeface="Microsoft MHei"/>
              </a:rPr>
              <a:t>ff</a:t>
            </a:r>
            <a:r>
              <a:rPr sz="1600" b="0" spc="35" dirty="0">
                <a:latin typeface="Microsoft MHei"/>
                <a:cs typeface="Microsoft MHei"/>
              </a:rPr>
              <a:t>o</a:t>
            </a:r>
            <a:r>
              <a:rPr sz="1600" b="0" spc="25" dirty="0">
                <a:latin typeface="Microsoft MHei"/>
                <a:cs typeface="Microsoft MHei"/>
              </a:rPr>
              <a:t>r</a:t>
            </a:r>
            <a:r>
              <a:rPr sz="1600" b="0" spc="45" dirty="0">
                <a:latin typeface="Microsoft MHei"/>
                <a:cs typeface="Microsoft MHei"/>
              </a:rPr>
              <a:t>d</a:t>
            </a:r>
            <a:r>
              <a:rPr sz="1600" b="0" spc="-5" dirty="0">
                <a:latin typeface="Microsoft MHei"/>
                <a:cs typeface="Microsoft MHei"/>
              </a:rPr>
              <a:t> </a:t>
            </a:r>
            <a:r>
              <a:rPr sz="1600" b="0" spc="90" dirty="0">
                <a:latin typeface="Microsoft MHei"/>
                <a:cs typeface="Microsoft MHei"/>
              </a:rPr>
              <a:t>W</a:t>
            </a:r>
            <a:r>
              <a:rPr sz="1600" b="0" spc="60" dirty="0">
                <a:latin typeface="Microsoft MHei"/>
                <a:cs typeface="Microsoft MHei"/>
              </a:rPr>
              <a:t>o</a:t>
            </a:r>
            <a:r>
              <a:rPr sz="1600" b="0" spc="-5" dirty="0">
                <a:latin typeface="Microsoft MHei"/>
                <a:cs typeface="Microsoft MHei"/>
              </a:rPr>
              <a:t>l</a:t>
            </a:r>
            <a:r>
              <a:rPr sz="1600" b="0" spc="35" dirty="0">
                <a:latin typeface="Microsoft MHei"/>
                <a:cs typeface="Microsoft MHei"/>
              </a:rPr>
              <a:t>f</a:t>
            </a:r>
            <a:r>
              <a:rPr sz="1600" spc="-10" dirty="0">
                <a:latin typeface="Arial Unicode MS"/>
                <a:cs typeface="Arial Unicode MS"/>
              </a:rPr>
              <a:t>开发</a:t>
            </a:r>
            <a:r>
              <a:rPr sz="1600" b="0" spc="20" dirty="0">
                <a:latin typeface="Microsoft MHei"/>
                <a:cs typeface="Microsoft MHei"/>
              </a:rPr>
              <a:t>RI</a:t>
            </a:r>
            <a:r>
              <a:rPr sz="1600" b="0" spc="40" dirty="0">
                <a:latin typeface="Microsoft MHei"/>
                <a:cs typeface="Microsoft MHei"/>
              </a:rPr>
              <a:t>S</a:t>
            </a:r>
            <a:r>
              <a:rPr sz="1600" b="0" spc="75" dirty="0">
                <a:latin typeface="Microsoft MHei"/>
                <a:cs typeface="Microsoft MHei"/>
              </a:rPr>
              <a:t>C</a:t>
            </a:r>
            <a:r>
              <a:rPr sz="1600" b="0" spc="50" dirty="0">
                <a:latin typeface="Microsoft MHei"/>
                <a:cs typeface="Microsoft MHei"/>
              </a:rPr>
              <a:t>-</a:t>
            </a:r>
            <a:r>
              <a:rPr sz="1600" b="0" spc="60" dirty="0">
                <a:latin typeface="Microsoft MHei"/>
                <a:cs typeface="Microsoft MHei"/>
              </a:rPr>
              <a:t>V</a:t>
            </a:r>
            <a:r>
              <a:rPr sz="1600" b="0" spc="5" dirty="0">
                <a:latin typeface="Microsoft MHei"/>
                <a:cs typeface="Microsoft MHei"/>
              </a:rPr>
              <a:t> </a:t>
            </a:r>
            <a:r>
              <a:rPr sz="1600" b="0" spc="85" dirty="0">
                <a:latin typeface="Microsoft MHei"/>
                <a:cs typeface="Microsoft MHei"/>
              </a:rPr>
              <a:t>C</a:t>
            </a:r>
            <a:r>
              <a:rPr sz="1600" b="0" spc="60" dirty="0">
                <a:latin typeface="Microsoft MHei"/>
                <a:cs typeface="Microsoft MHei"/>
              </a:rPr>
              <a:t>o</a:t>
            </a:r>
            <a:r>
              <a:rPr sz="1600" b="0" spc="25" dirty="0">
                <a:latin typeface="Microsoft MHei"/>
                <a:cs typeface="Microsoft MHei"/>
              </a:rPr>
              <a:t>r</a:t>
            </a:r>
            <a:r>
              <a:rPr sz="1600" b="0" spc="60" dirty="0">
                <a:latin typeface="Microsoft MHei"/>
                <a:cs typeface="Microsoft MHei"/>
              </a:rPr>
              <a:t>e</a:t>
            </a:r>
            <a:r>
              <a:rPr sz="1600" dirty="0">
                <a:latin typeface="Arial Unicode MS"/>
                <a:cs typeface="Arial Unicode MS"/>
              </a:rPr>
              <a:t>，</a:t>
            </a:r>
            <a:r>
              <a:rPr sz="1600" spc="-5" dirty="0">
                <a:latin typeface="Arial Unicode MS"/>
                <a:cs typeface="Arial Unicode MS"/>
              </a:rPr>
              <a:t>重</a:t>
            </a:r>
            <a:r>
              <a:rPr sz="1600" spc="-10" dirty="0">
                <a:latin typeface="Arial Unicode MS"/>
                <a:cs typeface="Arial Unicode MS"/>
              </a:rPr>
              <a:t>点</a:t>
            </a:r>
            <a:r>
              <a:rPr sz="1600" dirty="0">
                <a:latin typeface="Arial Unicode MS"/>
                <a:cs typeface="Arial Unicode MS"/>
              </a:rPr>
              <a:t>在</a:t>
            </a:r>
            <a:r>
              <a:rPr sz="1600" spc="-5" dirty="0">
                <a:latin typeface="Arial Unicode MS"/>
                <a:cs typeface="Arial Unicode MS"/>
              </a:rPr>
              <a:t>于</a:t>
            </a:r>
            <a:r>
              <a:rPr sz="1600" spc="-10" dirty="0">
                <a:latin typeface="Arial Unicode MS"/>
                <a:cs typeface="Arial Unicode MS"/>
              </a:rPr>
              <a:t>追</a:t>
            </a:r>
            <a:r>
              <a:rPr sz="1600" dirty="0">
                <a:latin typeface="Arial Unicode MS"/>
                <a:cs typeface="Arial Unicode MS"/>
              </a:rPr>
              <a:t>求</a:t>
            </a:r>
            <a:r>
              <a:rPr sz="1600" spc="-5" dirty="0">
                <a:latin typeface="Arial Unicode MS"/>
                <a:cs typeface="Arial Unicode MS"/>
              </a:rPr>
              <a:t>面</a:t>
            </a:r>
            <a:r>
              <a:rPr sz="1600" spc="-10" dirty="0">
                <a:latin typeface="Arial Unicode MS"/>
                <a:cs typeface="Arial Unicode MS"/>
              </a:rPr>
              <a:t>积</a:t>
            </a:r>
            <a:r>
              <a:rPr sz="1600" dirty="0">
                <a:latin typeface="Arial Unicode MS"/>
                <a:cs typeface="Arial Unicode MS"/>
              </a:rPr>
              <a:t>和</a:t>
            </a:r>
            <a:r>
              <a:rPr sz="1600" spc="-5" dirty="0">
                <a:latin typeface="Arial Unicode MS"/>
                <a:cs typeface="Arial Unicode MS"/>
              </a:rPr>
              <a:t>频</a:t>
            </a:r>
            <a:r>
              <a:rPr sz="1600" spc="-10" dirty="0">
                <a:latin typeface="Arial Unicode MS"/>
                <a:cs typeface="Arial Unicode MS"/>
              </a:rPr>
              <a:t>率</a:t>
            </a:r>
            <a:r>
              <a:rPr sz="1600" dirty="0">
                <a:latin typeface="Arial Unicode MS"/>
                <a:cs typeface="Arial Unicode MS"/>
              </a:rPr>
              <a:t>的</a:t>
            </a:r>
            <a:r>
              <a:rPr sz="1600" spc="-5" dirty="0">
                <a:latin typeface="Arial Unicode MS"/>
                <a:cs typeface="Arial Unicode MS"/>
              </a:rPr>
              <a:t>优化</a:t>
            </a:r>
            <a:endParaRPr sz="1600">
              <a:latin typeface="Arial Unicode MS"/>
              <a:cs typeface="Arial Unicode MS"/>
            </a:endParaRPr>
          </a:p>
          <a:p>
            <a:pPr marL="144780" indent="-132080">
              <a:lnSpc>
                <a:spcPct val="100000"/>
              </a:lnSpc>
              <a:spcBef>
                <a:spcPts val="515"/>
              </a:spcBef>
              <a:buClr>
                <a:srgbClr val="000000"/>
              </a:buClr>
              <a:buFont typeface="Microsoft Sans Serif"/>
              <a:buChar char="▪"/>
              <a:tabLst>
                <a:tab pos="145415" algn="l"/>
              </a:tabLst>
            </a:pPr>
            <a:r>
              <a:rPr sz="1600" b="1" spc="-5" dirty="0">
                <a:solidFill>
                  <a:srgbClr val="001F5F"/>
                </a:solidFill>
                <a:latin typeface="微软雅黑"/>
                <a:cs typeface="微软雅黑"/>
              </a:rPr>
              <a:t>BOOM</a:t>
            </a:r>
            <a:endParaRPr sz="1600">
              <a:latin typeface="微软雅黑"/>
              <a:cs typeface="微软雅黑"/>
            </a:endParaRPr>
          </a:p>
          <a:p>
            <a:pPr marL="283845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latin typeface="Arial"/>
                <a:cs typeface="Arial"/>
              </a:rPr>
              <a:t>-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伯克利开发</a:t>
            </a:r>
            <a:r>
              <a:rPr sz="1600" spc="-5" dirty="0">
                <a:latin typeface="Arial Unicode MS"/>
                <a:cs typeface="Arial Unicode MS"/>
              </a:rPr>
              <a:t>，</a:t>
            </a:r>
            <a:r>
              <a:rPr sz="1600" dirty="0">
                <a:latin typeface="Arial Unicode MS"/>
                <a:cs typeface="Arial Unicode MS"/>
              </a:rPr>
              <a:t>与</a:t>
            </a:r>
            <a:r>
              <a:rPr sz="1600" b="0" spc="40" dirty="0">
                <a:latin typeface="Microsoft MHei"/>
                <a:cs typeface="Microsoft MHei"/>
              </a:rPr>
              <a:t>R</a:t>
            </a:r>
            <a:r>
              <a:rPr sz="1600" b="0" spc="50" dirty="0">
                <a:latin typeface="Microsoft MHei"/>
                <a:cs typeface="Microsoft MHei"/>
              </a:rPr>
              <a:t>o</a:t>
            </a:r>
            <a:r>
              <a:rPr sz="1600" b="0" spc="30" dirty="0">
                <a:latin typeface="Microsoft MHei"/>
                <a:cs typeface="Microsoft MHei"/>
              </a:rPr>
              <a:t>c</a:t>
            </a:r>
            <a:r>
              <a:rPr sz="1600" b="0" spc="20" dirty="0">
                <a:latin typeface="Microsoft MHei"/>
                <a:cs typeface="Microsoft MHei"/>
              </a:rPr>
              <a:t>k</a:t>
            </a:r>
            <a:r>
              <a:rPr sz="1600" b="0" spc="35" dirty="0">
                <a:latin typeface="Microsoft MHei"/>
                <a:cs typeface="Microsoft MHei"/>
              </a:rPr>
              <a:t>e</a:t>
            </a:r>
            <a:r>
              <a:rPr sz="1600" b="0" dirty="0">
                <a:latin typeface="Microsoft MHei"/>
                <a:cs typeface="Microsoft MHei"/>
              </a:rPr>
              <a:t>t</a:t>
            </a:r>
            <a:r>
              <a:rPr sz="1600" b="0" spc="-5" dirty="0">
                <a:latin typeface="Microsoft MHei"/>
                <a:cs typeface="Microsoft MHei"/>
              </a:rPr>
              <a:t> </a:t>
            </a:r>
            <a:r>
              <a:rPr sz="1600" b="0" spc="80" dirty="0">
                <a:latin typeface="Microsoft MHei"/>
                <a:cs typeface="Microsoft MHei"/>
              </a:rPr>
              <a:t>C</a:t>
            </a:r>
            <a:r>
              <a:rPr sz="1600" b="0" spc="65" dirty="0">
                <a:latin typeface="Microsoft MHei"/>
                <a:cs typeface="Microsoft MHei"/>
              </a:rPr>
              <a:t>o</a:t>
            </a:r>
            <a:r>
              <a:rPr sz="1600" b="0" spc="30" dirty="0">
                <a:latin typeface="Microsoft MHei"/>
                <a:cs typeface="Microsoft MHei"/>
              </a:rPr>
              <a:t>r</a:t>
            </a:r>
            <a:r>
              <a:rPr sz="1600" b="0" spc="70" dirty="0">
                <a:latin typeface="Microsoft MHei"/>
                <a:cs typeface="Microsoft MHei"/>
              </a:rPr>
              <a:t>e</a:t>
            </a:r>
            <a:r>
              <a:rPr sz="1600" spc="0" dirty="0">
                <a:latin typeface="Arial Unicode MS"/>
                <a:cs typeface="Arial Unicode MS"/>
              </a:rPr>
              <a:t>不</a:t>
            </a:r>
            <a:r>
              <a:rPr sz="1600" spc="-5" dirty="0">
                <a:latin typeface="Arial Unicode MS"/>
                <a:cs typeface="Arial Unicode MS"/>
              </a:rPr>
              <a:t>同</a:t>
            </a:r>
            <a:r>
              <a:rPr sz="1600" spc="0" dirty="0">
                <a:latin typeface="Arial Unicode MS"/>
                <a:cs typeface="Arial Unicode MS"/>
              </a:rPr>
              <a:t>的</a:t>
            </a:r>
            <a:r>
              <a:rPr sz="1600" spc="-5" dirty="0">
                <a:latin typeface="Arial Unicode MS"/>
                <a:cs typeface="Arial Unicode MS"/>
              </a:rPr>
              <a:t>是，</a:t>
            </a:r>
            <a:r>
              <a:rPr sz="1600" b="0" spc="45" dirty="0">
                <a:latin typeface="Microsoft MHei"/>
                <a:cs typeface="Microsoft MHei"/>
              </a:rPr>
              <a:t>B</a:t>
            </a:r>
            <a:r>
              <a:rPr sz="1600" b="0" spc="95" dirty="0">
                <a:latin typeface="Microsoft MHei"/>
                <a:cs typeface="Microsoft MHei"/>
              </a:rPr>
              <a:t>O</a:t>
            </a:r>
            <a:r>
              <a:rPr sz="1600" b="0" spc="90" dirty="0">
                <a:latin typeface="Microsoft MHei"/>
                <a:cs typeface="Microsoft MHei"/>
              </a:rPr>
              <a:t>O</a:t>
            </a:r>
            <a:r>
              <a:rPr sz="1600" b="0" spc="50" dirty="0">
                <a:latin typeface="Microsoft MHei"/>
                <a:cs typeface="Microsoft MHei"/>
              </a:rPr>
              <a:t>M</a:t>
            </a:r>
            <a:r>
              <a:rPr sz="1600" b="0" spc="5" dirty="0">
                <a:latin typeface="Microsoft MHei"/>
                <a:cs typeface="Microsoft MHei"/>
              </a:rPr>
              <a:t> </a:t>
            </a:r>
            <a:r>
              <a:rPr sz="1600" b="0" spc="80" dirty="0">
                <a:latin typeface="Microsoft MHei"/>
                <a:cs typeface="Microsoft MHei"/>
              </a:rPr>
              <a:t>C</a:t>
            </a:r>
            <a:r>
              <a:rPr sz="1600" b="0" spc="65" dirty="0">
                <a:latin typeface="Microsoft MHei"/>
                <a:cs typeface="Microsoft MHei"/>
              </a:rPr>
              <a:t>o</a:t>
            </a:r>
            <a:r>
              <a:rPr sz="1600" b="0" spc="30" dirty="0">
                <a:latin typeface="Microsoft MHei"/>
                <a:cs typeface="Microsoft MHei"/>
              </a:rPr>
              <a:t>r</a:t>
            </a:r>
            <a:r>
              <a:rPr sz="1600" b="0" spc="70" dirty="0">
                <a:latin typeface="Microsoft MHei"/>
                <a:cs typeface="Microsoft MHei"/>
              </a:rPr>
              <a:t>e</a:t>
            </a:r>
            <a:r>
              <a:rPr sz="1600" spc="0" dirty="0">
                <a:latin typeface="Arial Unicode MS"/>
                <a:cs typeface="Arial Unicode MS"/>
              </a:rPr>
              <a:t>面</a:t>
            </a:r>
            <a:r>
              <a:rPr sz="1600" spc="-5" dirty="0">
                <a:latin typeface="Arial Unicode MS"/>
                <a:cs typeface="Arial Unicode MS"/>
              </a:rPr>
              <a:t>向更</a:t>
            </a:r>
            <a:r>
              <a:rPr sz="1600" spc="0" dirty="0">
                <a:latin typeface="Arial Unicode MS"/>
                <a:cs typeface="Arial Unicode MS"/>
              </a:rPr>
              <a:t>高</a:t>
            </a:r>
            <a:r>
              <a:rPr sz="1600" spc="-5" dirty="0">
                <a:latin typeface="Arial Unicode MS"/>
                <a:cs typeface="Arial Unicode MS"/>
              </a:rPr>
              <a:t>的性能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ts val="2155"/>
              </a:lnSpc>
              <a:spcBef>
                <a:spcPts val="505"/>
              </a:spcBef>
            </a:pPr>
            <a:r>
              <a:rPr sz="1800" spc="185" dirty="0">
                <a:latin typeface="Microsoft Sans Serif"/>
                <a:cs typeface="Microsoft Sans Serif"/>
              </a:rPr>
              <a:t>▪ </a:t>
            </a:r>
            <a:r>
              <a:rPr sz="1800" spc="-20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微软雅黑"/>
                <a:cs typeface="微软雅黑"/>
              </a:rPr>
              <a:t>中国有</a:t>
            </a:r>
            <a:r>
              <a:rPr sz="1800" b="1" dirty="0">
                <a:solidFill>
                  <a:srgbClr val="A35229"/>
                </a:solidFill>
                <a:latin typeface="微软雅黑"/>
                <a:cs typeface="微软雅黑"/>
              </a:rPr>
              <a:t>蜂</a:t>
            </a:r>
            <a:r>
              <a:rPr sz="1800" b="1" spc="-5" dirty="0">
                <a:solidFill>
                  <a:srgbClr val="A35229"/>
                </a:solidFill>
                <a:latin typeface="微软雅黑"/>
                <a:cs typeface="微软雅黑"/>
              </a:rPr>
              <a:t>鸟E</a:t>
            </a:r>
            <a:r>
              <a:rPr sz="1800" b="1" dirty="0">
                <a:solidFill>
                  <a:srgbClr val="A35229"/>
                </a:solidFill>
                <a:latin typeface="微软雅黑"/>
                <a:cs typeface="微软雅黑"/>
              </a:rPr>
              <a:t>2</a:t>
            </a:r>
            <a:r>
              <a:rPr sz="1800" b="1" spc="-5" dirty="0">
                <a:solidFill>
                  <a:srgbClr val="A35229"/>
                </a:solidFill>
                <a:latin typeface="微软雅黑"/>
                <a:cs typeface="微软雅黑"/>
              </a:rPr>
              <a:t>0</a:t>
            </a:r>
            <a:r>
              <a:rPr sz="1800" b="1" spc="0" dirty="0">
                <a:solidFill>
                  <a:srgbClr val="A35229"/>
                </a:solidFill>
                <a:latin typeface="微软雅黑"/>
                <a:cs typeface="微软雅黑"/>
              </a:rPr>
              <a:t>0</a:t>
            </a:r>
            <a:r>
              <a:rPr sz="1800" dirty="0">
                <a:latin typeface="微软雅黑"/>
                <a:cs typeface="微软雅黑"/>
              </a:rPr>
              <a:t>和</a:t>
            </a:r>
            <a:r>
              <a:rPr sz="1800" b="1" spc="-5" dirty="0">
                <a:solidFill>
                  <a:srgbClr val="2D5CB8"/>
                </a:solidFill>
                <a:latin typeface="微软雅黑"/>
                <a:cs typeface="微软雅黑"/>
              </a:rPr>
              <a:t>W</a:t>
            </a:r>
            <a:r>
              <a:rPr sz="1800" b="1" spc="-10" dirty="0">
                <a:solidFill>
                  <a:srgbClr val="2D5CB8"/>
                </a:solidFill>
                <a:latin typeface="微软雅黑"/>
                <a:cs typeface="微软雅黑"/>
              </a:rPr>
              <a:t>u</a:t>
            </a:r>
            <a:r>
              <a:rPr sz="1800" b="1" dirty="0">
                <a:solidFill>
                  <a:srgbClr val="2D5CB8"/>
                </a:solidFill>
                <a:latin typeface="微软雅黑"/>
                <a:cs typeface="微软雅黑"/>
              </a:rPr>
              <a:t>J</a:t>
            </a:r>
            <a:r>
              <a:rPr sz="1800" b="1" spc="-5" dirty="0">
                <a:solidFill>
                  <a:srgbClr val="2D5CB8"/>
                </a:solidFill>
                <a:latin typeface="微软雅黑"/>
                <a:cs typeface="微软雅黑"/>
              </a:rPr>
              <a:t>ian1</a:t>
            </a:r>
            <a:r>
              <a:rPr sz="1800" b="1" dirty="0">
                <a:solidFill>
                  <a:srgbClr val="2D5CB8"/>
                </a:solidFill>
                <a:latin typeface="微软雅黑"/>
                <a:cs typeface="微软雅黑"/>
              </a:rPr>
              <a:t>0</a:t>
            </a:r>
            <a:r>
              <a:rPr sz="1800" b="1" spc="-5" dirty="0">
                <a:solidFill>
                  <a:srgbClr val="2D5CB8"/>
                </a:solidFill>
                <a:latin typeface="微软雅黑"/>
                <a:cs typeface="微软雅黑"/>
              </a:rPr>
              <a:t>0</a:t>
            </a:r>
            <a:r>
              <a:rPr sz="1800" b="1" spc="-10" dirty="0">
                <a:solidFill>
                  <a:srgbClr val="2D5CB8"/>
                </a:solidFill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开源项目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42276" y="800100"/>
            <a:ext cx="1007063" cy="929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07580" y="1990344"/>
            <a:ext cx="1473707" cy="492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87995" y="2718816"/>
            <a:ext cx="922020" cy="9220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6035" y="3866388"/>
            <a:ext cx="1799844" cy="454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</a:pPr>
            <a:r>
              <a:rPr spc="-5" dirty="0">
                <a:solidFill>
                  <a:srgbClr val="FF0000"/>
                </a:solidFill>
                <a:latin typeface="微软雅黑"/>
                <a:cs typeface="微软雅黑"/>
              </a:rPr>
              <a:t>商业</a:t>
            </a:r>
            <a:r>
              <a:rPr spc="-10" dirty="0"/>
              <a:t>RIS</a:t>
            </a:r>
            <a:r>
              <a:rPr spc="-5" dirty="0"/>
              <a:t>C-V</a:t>
            </a:r>
            <a:r>
              <a:rPr spc="20" dirty="0"/>
              <a:t> </a:t>
            </a:r>
            <a:r>
              <a:rPr spc="-5" dirty="0">
                <a:latin typeface="微软雅黑"/>
                <a:cs typeface="微软雅黑"/>
              </a:rPr>
              <a:t>处理器核</a:t>
            </a:r>
            <a:r>
              <a:rPr spc="15" dirty="0">
                <a:latin typeface="微软雅黑"/>
                <a:cs typeface="微软雅黑"/>
              </a:rPr>
              <a:t> </a:t>
            </a:r>
            <a:r>
              <a:rPr b="0" spc="-5" dirty="0">
                <a:latin typeface="微软雅黑"/>
                <a:cs typeface="微软雅黑"/>
              </a:rPr>
              <a:t>（</a:t>
            </a:r>
            <a:r>
              <a:rPr spc="-10" dirty="0">
                <a:solidFill>
                  <a:srgbClr val="FF0000"/>
                </a:solidFill>
              </a:rPr>
              <a:t>I</a:t>
            </a:r>
            <a:r>
              <a:rPr spc="-5" dirty="0">
                <a:solidFill>
                  <a:srgbClr val="FF0000"/>
                </a:solidFill>
              </a:rPr>
              <a:t>P </a:t>
            </a:r>
            <a:r>
              <a:rPr spc="-10" dirty="0">
                <a:solidFill>
                  <a:srgbClr val="FF0000"/>
                </a:solidFill>
              </a:rPr>
              <a:t>Co</a:t>
            </a:r>
            <a:r>
              <a:rPr dirty="0">
                <a:solidFill>
                  <a:srgbClr val="FF0000"/>
                </a:solidFill>
              </a:rPr>
              <a:t>r</a:t>
            </a:r>
            <a:r>
              <a:rPr spc="-5" dirty="0">
                <a:solidFill>
                  <a:srgbClr val="FF0000"/>
                </a:solidFill>
              </a:rPr>
              <a:t>e</a:t>
            </a:r>
            <a:r>
              <a:rPr spc="15" dirty="0">
                <a:solidFill>
                  <a:srgbClr val="FF0000"/>
                </a:solidFill>
              </a:rPr>
              <a:t> </a:t>
            </a:r>
            <a:r>
              <a:rPr b="0" spc="-5" dirty="0">
                <a:latin typeface="微软雅黑"/>
                <a:cs typeface="微软雅黑"/>
              </a:rPr>
              <a:t>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80" indent="-132080">
              <a:lnSpc>
                <a:spcPct val="100000"/>
              </a:lnSpc>
              <a:buClr>
                <a:srgbClr val="000000"/>
              </a:buClr>
              <a:buFont typeface="Microsoft Sans Serif"/>
              <a:buChar char="▪"/>
              <a:tabLst>
                <a:tab pos="145415" algn="l"/>
              </a:tabLst>
            </a:pP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Si</a:t>
            </a:r>
            <a:r>
              <a:rPr sz="1600" b="1" spc="-15" dirty="0">
                <a:solidFill>
                  <a:srgbClr val="FF0000"/>
                </a:solidFill>
                <a:latin typeface="微软雅黑"/>
                <a:cs typeface="微软雅黑"/>
              </a:rPr>
              <a:t>F</a:t>
            </a: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iv</a:t>
            </a:r>
            <a:r>
              <a:rPr sz="1600" b="1" spc="-10" dirty="0">
                <a:solidFill>
                  <a:srgbClr val="FF0000"/>
                </a:solidFill>
                <a:latin typeface="微软雅黑"/>
                <a:cs typeface="微软雅黑"/>
              </a:rPr>
              <a:t>e</a:t>
            </a: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（赛昉科技）</a:t>
            </a:r>
            <a:endParaRPr sz="1600">
              <a:latin typeface="微软雅黑"/>
              <a:cs typeface="微软雅黑"/>
            </a:endParaRPr>
          </a:p>
          <a:p>
            <a:pPr marL="283845">
              <a:lnSpc>
                <a:spcPct val="100000"/>
              </a:lnSpc>
              <a:spcBef>
                <a:spcPts val="500"/>
              </a:spcBef>
            </a:pPr>
            <a:r>
              <a:rPr sz="1600" spc="-5" dirty="0">
                <a:latin typeface="Arial"/>
                <a:cs typeface="Arial"/>
              </a:rPr>
              <a:t>-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E31/34,</a:t>
            </a:r>
            <a:r>
              <a:rPr sz="1600" spc="5" dirty="0">
                <a:latin typeface="微软雅黑"/>
                <a:cs typeface="微软雅黑"/>
              </a:rPr>
              <a:t> </a:t>
            </a:r>
            <a:r>
              <a:rPr sz="1600" spc="-10" dirty="0">
                <a:latin typeface="微软雅黑"/>
                <a:cs typeface="微软雅黑"/>
              </a:rPr>
              <a:t>S51/54</a:t>
            </a:r>
            <a:r>
              <a:rPr sz="1600" spc="-5" dirty="0">
                <a:latin typeface="微软雅黑"/>
                <a:cs typeface="微软雅黑"/>
              </a:rPr>
              <a:t>,</a:t>
            </a:r>
            <a:r>
              <a:rPr sz="1600" dirty="0">
                <a:latin typeface="微软雅黑"/>
                <a:cs typeface="微软雅黑"/>
              </a:rPr>
              <a:t> </a:t>
            </a:r>
            <a:r>
              <a:rPr sz="1600" spc="-15" dirty="0">
                <a:latin typeface="微软雅黑"/>
                <a:cs typeface="微软雅黑"/>
              </a:rPr>
              <a:t>U</a:t>
            </a:r>
            <a:r>
              <a:rPr sz="1600" spc="-10" dirty="0">
                <a:latin typeface="微软雅黑"/>
                <a:cs typeface="微软雅黑"/>
              </a:rPr>
              <a:t>54/5</a:t>
            </a:r>
            <a:r>
              <a:rPr sz="1600" dirty="0">
                <a:latin typeface="微软雅黑"/>
                <a:cs typeface="微软雅黑"/>
              </a:rPr>
              <a:t>4</a:t>
            </a:r>
            <a:r>
              <a:rPr sz="1600" spc="-5" dirty="0">
                <a:latin typeface="微软雅黑"/>
                <a:cs typeface="微软雅黑"/>
              </a:rPr>
              <a:t>-</a:t>
            </a:r>
            <a:r>
              <a:rPr sz="1600" spc="-10" dirty="0">
                <a:latin typeface="微软雅黑"/>
                <a:cs typeface="微软雅黑"/>
              </a:rPr>
              <a:t>M</a:t>
            </a:r>
            <a:r>
              <a:rPr sz="1600" spc="-5" dirty="0">
                <a:latin typeface="微软雅黑"/>
                <a:cs typeface="微软雅黑"/>
              </a:rPr>
              <a:t>C</a:t>
            </a:r>
            <a:r>
              <a:rPr sz="1600" spc="2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E76/</a:t>
            </a:r>
            <a:r>
              <a:rPr sz="1600" spc="-20" dirty="0">
                <a:latin typeface="微软雅黑"/>
                <a:cs typeface="微软雅黑"/>
              </a:rPr>
              <a:t>U</a:t>
            </a:r>
            <a:r>
              <a:rPr sz="1600" spc="-10" dirty="0">
                <a:latin typeface="微软雅黑"/>
                <a:cs typeface="微软雅黑"/>
              </a:rPr>
              <a:t>74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160" dirty="0">
                <a:latin typeface="Microsoft Sans Serif"/>
                <a:cs typeface="Microsoft Sans Serif"/>
              </a:rPr>
              <a:t>▪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An</a:t>
            </a:r>
            <a:r>
              <a:rPr sz="1600" b="1" spc="-15" dirty="0">
                <a:solidFill>
                  <a:srgbClr val="0000FF"/>
                </a:solidFill>
                <a:latin typeface="微软雅黑"/>
                <a:cs typeface="微软雅黑"/>
              </a:rPr>
              <a:t>d</a:t>
            </a:r>
            <a:r>
              <a:rPr sz="1600" b="1" spc="-10" dirty="0">
                <a:solidFill>
                  <a:srgbClr val="0000FF"/>
                </a:solidFill>
                <a:latin typeface="微软雅黑"/>
                <a:cs typeface="微软雅黑"/>
              </a:rPr>
              <a:t>e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s</a:t>
            </a:r>
            <a:r>
              <a:rPr sz="1600" b="1" spc="20" dirty="0">
                <a:solidFill>
                  <a:srgbClr val="0000FF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（台湾晶芯科技）</a:t>
            </a:r>
            <a:endParaRPr sz="1600">
              <a:latin typeface="微软雅黑"/>
              <a:cs typeface="微软雅黑"/>
            </a:endParaRPr>
          </a:p>
          <a:p>
            <a:pPr marL="283845">
              <a:lnSpc>
                <a:spcPct val="100000"/>
              </a:lnSpc>
              <a:spcBef>
                <a:spcPts val="490"/>
              </a:spcBef>
            </a:pPr>
            <a:r>
              <a:rPr sz="1600" spc="-5" dirty="0">
                <a:latin typeface="Arial"/>
                <a:cs typeface="Arial"/>
              </a:rPr>
              <a:t>-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AX</a:t>
            </a:r>
            <a:r>
              <a:rPr sz="1600" spc="-10" dirty="0">
                <a:latin typeface="微软雅黑"/>
                <a:cs typeface="微软雅黑"/>
              </a:rPr>
              <a:t>25,</a:t>
            </a:r>
            <a:r>
              <a:rPr sz="1600" dirty="0">
                <a:latin typeface="微软雅黑"/>
                <a:cs typeface="微软雅黑"/>
              </a:rPr>
              <a:t>A</a:t>
            </a:r>
            <a:r>
              <a:rPr sz="1600" spc="-10" dirty="0">
                <a:latin typeface="微软雅黑"/>
                <a:cs typeface="微软雅黑"/>
              </a:rPr>
              <a:t>25</a:t>
            </a:r>
            <a:r>
              <a:rPr sz="1600" spc="-5" dirty="0">
                <a:latin typeface="微软雅黑"/>
                <a:cs typeface="微软雅黑"/>
              </a:rPr>
              <a:t>,</a:t>
            </a:r>
            <a:r>
              <a:rPr sz="1600" spc="1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D25F,A</a:t>
            </a:r>
            <a:r>
              <a:rPr sz="1600" spc="-10" dirty="0">
                <a:latin typeface="微软雅黑"/>
                <a:cs typeface="微软雅黑"/>
              </a:rPr>
              <a:t>25MP,N22,N25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160" dirty="0">
                <a:latin typeface="Microsoft Sans Serif"/>
                <a:cs typeface="Microsoft Sans Serif"/>
              </a:rPr>
              <a:t>▪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芯来科技</a:t>
            </a:r>
            <a:endParaRPr sz="1600">
              <a:latin typeface="微软雅黑"/>
              <a:cs typeface="微软雅黑"/>
            </a:endParaRPr>
          </a:p>
          <a:p>
            <a:pPr marL="283845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latin typeface="Arial"/>
                <a:cs typeface="Arial"/>
              </a:rPr>
              <a:t>-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N2</a:t>
            </a:r>
            <a:r>
              <a:rPr sz="1600" spc="-15" dirty="0">
                <a:latin typeface="微软雅黑"/>
                <a:cs typeface="微软雅黑"/>
              </a:rPr>
              <a:t>0</a:t>
            </a:r>
            <a:r>
              <a:rPr sz="1600" spc="-10" dirty="0">
                <a:latin typeface="微软雅黑"/>
                <a:cs typeface="微软雅黑"/>
              </a:rPr>
              <a:t>0/300/600/900</a:t>
            </a:r>
            <a:r>
              <a:rPr sz="1600" spc="-5" dirty="0">
                <a:latin typeface="微软雅黑"/>
                <a:cs typeface="微软雅黑"/>
              </a:rPr>
              <a:t>,</a:t>
            </a:r>
            <a:r>
              <a:rPr sz="1600" spc="4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NX600/90</a:t>
            </a:r>
            <a:r>
              <a:rPr sz="1600" spc="-15" dirty="0">
                <a:latin typeface="微软雅黑"/>
                <a:cs typeface="微软雅黑"/>
              </a:rPr>
              <a:t>0</a:t>
            </a:r>
            <a:r>
              <a:rPr sz="1600" spc="-5" dirty="0">
                <a:latin typeface="微软雅黑"/>
                <a:cs typeface="微软雅黑"/>
              </a:rPr>
              <a:t>,</a:t>
            </a:r>
            <a:r>
              <a:rPr sz="1600" spc="-15" dirty="0">
                <a:latin typeface="微软雅黑"/>
                <a:cs typeface="微软雅黑"/>
              </a:rPr>
              <a:t>U</a:t>
            </a:r>
            <a:r>
              <a:rPr sz="1600" spc="-5" dirty="0">
                <a:latin typeface="微软雅黑"/>
                <a:cs typeface="微软雅黑"/>
              </a:rPr>
              <a:t>X600/900</a:t>
            </a:r>
            <a:endParaRPr sz="1600">
              <a:latin typeface="微软雅黑"/>
              <a:cs typeface="微软雅黑"/>
            </a:endParaRPr>
          </a:p>
          <a:p>
            <a:pPr marL="144780" indent="-132080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Font typeface="Microsoft Sans Serif"/>
              <a:buChar char="▪"/>
              <a:tabLst>
                <a:tab pos="145415" algn="l"/>
              </a:tabLst>
            </a:pPr>
            <a:r>
              <a:rPr sz="1600" b="1" spc="-5" dirty="0">
                <a:solidFill>
                  <a:srgbClr val="00AFEF"/>
                </a:solidFill>
                <a:latin typeface="微软雅黑"/>
                <a:cs typeface="微软雅黑"/>
              </a:rPr>
              <a:t>平头哥</a:t>
            </a:r>
            <a:r>
              <a:rPr sz="1600" b="1" spc="15" dirty="0">
                <a:solidFill>
                  <a:srgbClr val="00AFEF"/>
                </a:solidFill>
                <a:latin typeface="微软雅黑"/>
                <a:cs typeface="微软雅黑"/>
              </a:rPr>
              <a:t> </a:t>
            </a:r>
            <a:r>
              <a:rPr sz="1600" b="1" spc="-10" dirty="0">
                <a:solidFill>
                  <a:srgbClr val="00AFEF"/>
                </a:solidFill>
                <a:latin typeface="微软雅黑"/>
                <a:cs typeface="微软雅黑"/>
              </a:rPr>
              <a:t>T-</a:t>
            </a:r>
            <a:r>
              <a:rPr sz="1600" b="1" spc="-5" dirty="0">
                <a:solidFill>
                  <a:srgbClr val="00AFEF"/>
                </a:solidFill>
                <a:latin typeface="微软雅黑"/>
                <a:cs typeface="微软雅黑"/>
              </a:rPr>
              <a:t>head</a:t>
            </a:r>
            <a:endParaRPr sz="1600">
              <a:latin typeface="微软雅黑"/>
              <a:cs typeface="微软雅黑"/>
            </a:endParaRPr>
          </a:p>
          <a:p>
            <a:pPr marL="414655" lvl="1" indent="-130810">
              <a:lnSpc>
                <a:spcPct val="100000"/>
              </a:lnSpc>
              <a:spcBef>
                <a:spcPts val="500"/>
              </a:spcBef>
              <a:buFont typeface="Arial"/>
              <a:buChar char="-"/>
              <a:tabLst>
                <a:tab pos="415290" algn="l"/>
              </a:tabLst>
            </a:pPr>
            <a:r>
              <a:rPr sz="1600" spc="-5" dirty="0">
                <a:latin typeface="微软雅黑"/>
                <a:cs typeface="微软雅黑"/>
              </a:rPr>
              <a:t>Xu</a:t>
            </a:r>
            <a:r>
              <a:rPr sz="1600" dirty="0">
                <a:latin typeface="微软雅黑"/>
                <a:cs typeface="微软雅黑"/>
              </a:rPr>
              <a:t>a</a:t>
            </a:r>
            <a:r>
              <a:rPr sz="1600" spc="-10" dirty="0">
                <a:latin typeface="微软雅黑"/>
                <a:cs typeface="微软雅黑"/>
              </a:rPr>
              <a:t>nT</a:t>
            </a:r>
            <a:r>
              <a:rPr sz="1600" spc="-15" dirty="0">
                <a:latin typeface="微软雅黑"/>
                <a:cs typeface="微软雅黑"/>
              </a:rPr>
              <a:t>i</a:t>
            </a:r>
            <a:r>
              <a:rPr sz="1600" spc="-5" dirty="0">
                <a:latin typeface="微软雅黑"/>
                <a:cs typeface="微软雅黑"/>
              </a:rPr>
              <a:t>e</a:t>
            </a:r>
            <a:r>
              <a:rPr sz="1600" spc="2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C91</a:t>
            </a:r>
            <a:r>
              <a:rPr sz="1600" spc="-10" dirty="0">
                <a:latin typeface="微软雅黑"/>
                <a:cs typeface="微软雅黑"/>
              </a:rPr>
              <a:t>0</a:t>
            </a:r>
            <a:r>
              <a:rPr sz="1600" spc="-5" dirty="0">
                <a:latin typeface="微软雅黑"/>
                <a:cs typeface="微软雅黑"/>
              </a:rPr>
              <a:t>，Xu</a:t>
            </a:r>
            <a:r>
              <a:rPr sz="1600" dirty="0">
                <a:latin typeface="微软雅黑"/>
                <a:cs typeface="微软雅黑"/>
              </a:rPr>
              <a:t>a</a:t>
            </a:r>
            <a:r>
              <a:rPr sz="1600" spc="-10" dirty="0">
                <a:latin typeface="微软雅黑"/>
                <a:cs typeface="微软雅黑"/>
              </a:rPr>
              <a:t>nT</a:t>
            </a:r>
            <a:r>
              <a:rPr sz="1600" spc="-15" dirty="0">
                <a:latin typeface="微软雅黑"/>
                <a:cs typeface="微软雅黑"/>
              </a:rPr>
              <a:t>i</a:t>
            </a:r>
            <a:r>
              <a:rPr sz="1600" spc="-5" dirty="0">
                <a:latin typeface="微软雅黑"/>
                <a:cs typeface="微软雅黑"/>
              </a:rPr>
              <a:t>e</a:t>
            </a:r>
            <a:r>
              <a:rPr sz="1600" spc="40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E902</a:t>
            </a:r>
            <a:endParaRPr sz="1600">
              <a:latin typeface="微软雅黑"/>
              <a:cs typeface="微软雅黑"/>
            </a:endParaRPr>
          </a:p>
          <a:p>
            <a:pPr marL="144780" indent="-132080">
              <a:lnSpc>
                <a:spcPct val="100000"/>
              </a:lnSpc>
              <a:spcBef>
                <a:spcPts val="505"/>
              </a:spcBef>
              <a:buFont typeface="Microsoft Sans Serif"/>
              <a:buChar char="▪"/>
              <a:tabLst>
                <a:tab pos="145415" algn="l"/>
              </a:tabLst>
            </a:pPr>
            <a:r>
              <a:rPr sz="1600" spc="-10" dirty="0">
                <a:latin typeface="微软雅黑"/>
                <a:cs typeface="微软雅黑"/>
              </a:rPr>
              <a:t>SC</a:t>
            </a:r>
            <a:r>
              <a:rPr sz="1600" spc="-5" dirty="0">
                <a:latin typeface="微软雅黑"/>
                <a:cs typeface="微软雅黑"/>
              </a:rPr>
              <a:t>R1</a:t>
            </a:r>
            <a:r>
              <a:rPr sz="1600" spc="1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CORE</a:t>
            </a:r>
            <a:endParaRPr sz="1600">
              <a:latin typeface="微软雅黑"/>
              <a:cs typeface="微软雅黑"/>
            </a:endParaRPr>
          </a:p>
          <a:p>
            <a:pPr marL="414655" lvl="1" indent="-130810">
              <a:lnSpc>
                <a:spcPct val="100000"/>
              </a:lnSpc>
              <a:spcBef>
                <a:spcPts val="490"/>
              </a:spcBef>
              <a:buFont typeface="Arial"/>
              <a:buChar char="-"/>
              <a:tabLst>
                <a:tab pos="415290" algn="l"/>
              </a:tabLst>
            </a:pPr>
            <a:r>
              <a:rPr sz="1600" spc="-10" dirty="0">
                <a:latin typeface="微软雅黑"/>
                <a:cs typeface="微软雅黑"/>
              </a:rPr>
              <a:t>Synta</a:t>
            </a:r>
            <a:r>
              <a:rPr sz="1600" dirty="0">
                <a:latin typeface="微软雅黑"/>
                <a:cs typeface="微软雅黑"/>
              </a:rPr>
              <a:t>c</a:t>
            </a:r>
            <a:r>
              <a:rPr sz="1600" spc="-5" dirty="0">
                <a:latin typeface="微软雅黑"/>
                <a:cs typeface="微软雅黑"/>
              </a:rPr>
              <a:t>or</a:t>
            </a:r>
            <a:r>
              <a:rPr sz="1600" spc="-10" dirty="0">
                <a:latin typeface="微软雅黑"/>
                <a:cs typeface="微软雅黑"/>
              </a:rPr>
              <a:t>e公司使用V</a:t>
            </a:r>
            <a:r>
              <a:rPr sz="1600" spc="-15" dirty="0">
                <a:latin typeface="微软雅黑"/>
                <a:cs typeface="微软雅黑"/>
              </a:rPr>
              <a:t>e</a:t>
            </a:r>
            <a:r>
              <a:rPr sz="1600" spc="-5" dirty="0">
                <a:latin typeface="微软雅黑"/>
                <a:cs typeface="微软雅黑"/>
              </a:rPr>
              <a:t>ri</a:t>
            </a:r>
            <a:r>
              <a:rPr sz="1600" spc="-20" dirty="0">
                <a:latin typeface="微软雅黑"/>
                <a:cs typeface="微软雅黑"/>
              </a:rPr>
              <a:t>l</a:t>
            </a:r>
            <a:r>
              <a:rPr sz="1600" spc="-5" dirty="0">
                <a:latin typeface="微软雅黑"/>
                <a:cs typeface="微软雅黑"/>
              </a:rPr>
              <a:t>og</a:t>
            </a:r>
            <a:r>
              <a:rPr sz="1600" dirty="0">
                <a:latin typeface="微软雅黑"/>
                <a:cs typeface="微软雅黑"/>
              </a:rPr>
              <a:t>设</a:t>
            </a:r>
            <a:r>
              <a:rPr sz="1600" spc="-5" dirty="0">
                <a:latin typeface="微软雅黑"/>
                <a:cs typeface="微软雅黑"/>
              </a:rPr>
              <a:t>计</a:t>
            </a:r>
            <a:r>
              <a:rPr sz="1600" spc="-10" dirty="0">
                <a:latin typeface="微软雅黑"/>
                <a:cs typeface="微软雅黑"/>
              </a:rPr>
              <a:t>的</a:t>
            </a:r>
            <a:r>
              <a:rPr sz="1600" dirty="0">
                <a:latin typeface="微软雅黑"/>
                <a:cs typeface="微软雅黑"/>
              </a:rPr>
              <a:t>一</a:t>
            </a:r>
            <a:r>
              <a:rPr sz="1600" spc="-5" dirty="0">
                <a:latin typeface="微软雅黑"/>
                <a:cs typeface="微软雅黑"/>
              </a:rPr>
              <a:t>款</a:t>
            </a:r>
            <a:r>
              <a:rPr sz="1600" spc="-10" dirty="0">
                <a:latin typeface="微软雅黑"/>
                <a:cs typeface="微软雅黑"/>
              </a:rPr>
              <a:t>极</a:t>
            </a:r>
            <a:r>
              <a:rPr sz="1600" dirty="0">
                <a:latin typeface="微软雅黑"/>
                <a:cs typeface="微软雅黑"/>
              </a:rPr>
              <a:t>低</a:t>
            </a:r>
            <a:r>
              <a:rPr sz="1600" spc="-5" dirty="0">
                <a:latin typeface="微软雅黑"/>
                <a:cs typeface="微软雅黑"/>
              </a:rPr>
              <a:t>功</a:t>
            </a:r>
            <a:r>
              <a:rPr sz="1600" spc="-10" dirty="0">
                <a:latin typeface="微软雅黑"/>
                <a:cs typeface="微软雅黑"/>
              </a:rPr>
              <a:t>耗</a:t>
            </a:r>
            <a:r>
              <a:rPr sz="1600" dirty="0">
                <a:latin typeface="微软雅黑"/>
                <a:cs typeface="微软雅黑"/>
              </a:rPr>
              <a:t>开源</a:t>
            </a:r>
            <a:r>
              <a:rPr sz="1600" spc="0" dirty="0">
                <a:latin typeface="微软雅黑"/>
                <a:cs typeface="微软雅黑"/>
              </a:rPr>
              <a:t>R</a:t>
            </a:r>
            <a:r>
              <a:rPr sz="1600" spc="-5" dirty="0">
                <a:latin typeface="微软雅黑"/>
                <a:cs typeface="微软雅黑"/>
              </a:rPr>
              <a:t>IS</a:t>
            </a:r>
            <a:r>
              <a:rPr sz="1600" spc="-10" dirty="0">
                <a:latin typeface="微软雅黑"/>
                <a:cs typeface="微软雅黑"/>
              </a:rPr>
              <a:t>C</a:t>
            </a:r>
            <a:r>
              <a:rPr sz="1600" spc="-5" dirty="0">
                <a:latin typeface="微软雅黑"/>
                <a:cs typeface="微软雅黑"/>
              </a:rPr>
              <a:t>-V</a:t>
            </a:r>
            <a:endParaRPr sz="1600">
              <a:latin typeface="微软雅黑"/>
              <a:cs typeface="微软雅黑"/>
            </a:endParaRPr>
          </a:p>
          <a:p>
            <a:pPr marL="414655">
              <a:lnSpc>
                <a:spcPct val="100000"/>
              </a:lnSpc>
            </a:pPr>
            <a:r>
              <a:rPr sz="1600" spc="-5" dirty="0">
                <a:latin typeface="微软雅黑"/>
                <a:cs typeface="微软雅黑"/>
              </a:rPr>
              <a:t>处理器核</a:t>
            </a:r>
            <a:endParaRPr sz="1600">
              <a:latin typeface="微软雅黑"/>
              <a:cs typeface="微软雅黑"/>
            </a:endParaRPr>
          </a:p>
          <a:p>
            <a:pPr marL="144780" indent="-132080">
              <a:lnSpc>
                <a:spcPts val="1914"/>
              </a:lnSpc>
              <a:spcBef>
                <a:spcPts val="500"/>
              </a:spcBef>
              <a:buFont typeface="Microsoft Sans Serif"/>
              <a:buChar char="▪"/>
              <a:tabLst>
                <a:tab pos="145415" algn="l"/>
              </a:tabLst>
            </a:pPr>
            <a:r>
              <a:rPr sz="1600" spc="-5" dirty="0">
                <a:latin typeface="微软雅黑"/>
                <a:cs typeface="微软雅黑"/>
              </a:rPr>
              <a:t>商业IP</a:t>
            </a:r>
            <a:r>
              <a:rPr sz="1600" spc="1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公司有自己IP</a:t>
            </a:r>
            <a:r>
              <a:rPr sz="1600" spc="20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Core</a:t>
            </a:r>
            <a:r>
              <a:rPr sz="1600" spc="20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开发平台</a:t>
            </a:r>
            <a:r>
              <a:rPr sz="1600" spc="1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（P</a:t>
            </a:r>
            <a:r>
              <a:rPr sz="1600" spc="-15" dirty="0">
                <a:latin typeface="微软雅黑"/>
                <a:cs typeface="微软雅黑"/>
              </a:rPr>
              <a:t>l</a:t>
            </a:r>
            <a:r>
              <a:rPr sz="1600" spc="-5" dirty="0">
                <a:latin typeface="微软雅黑"/>
                <a:cs typeface="微软雅黑"/>
              </a:rPr>
              <a:t>atf</a:t>
            </a:r>
            <a:r>
              <a:rPr sz="1600" dirty="0">
                <a:latin typeface="微软雅黑"/>
                <a:cs typeface="微软雅黑"/>
              </a:rPr>
              <a:t>o</a:t>
            </a:r>
            <a:r>
              <a:rPr sz="1600" spc="-5" dirty="0">
                <a:latin typeface="微软雅黑"/>
                <a:cs typeface="微软雅黑"/>
              </a:rPr>
              <a:t>r</a:t>
            </a:r>
            <a:r>
              <a:rPr sz="1600" spc="0" dirty="0">
                <a:latin typeface="微软雅黑"/>
                <a:cs typeface="微软雅黑"/>
              </a:rPr>
              <a:t>m</a:t>
            </a:r>
            <a:r>
              <a:rPr sz="1600" spc="-5" dirty="0">
                <a:latin typeface="微软雅黑"/>
                <a:cs typeface="微软雅黑"/>
              </a:rPr>
              <a:t>）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16623" y="1796795"/>
            <a:ext cx="1819655" cy="1075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16623" y="2964179"/>
            <a:ext cx="1728216" cy="6156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3555" y="800100"/>
            <a:ext cx="1982724" cy="6614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59880" y="3835908"/>
            <a:ext cx="1821179" cy="507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  <a:latin typeface="微软雅黑"/>
                <a:cs typeface="微软雅黑"/>
              </a:rPr>
              <a:t>开源</a:t>
            </a:r>
            <a:r>
              <a:rPr spc="-10" dirty="0"/>
              <a:t>RIS</a:t>
            </a:r>
            <a:r>
              <a:rPr spc="-5" dirty="0"/>
              <a:t>C-V</a:t>
            </a:r>
            <a:r>
              <a:rPr spc="20" dirty="0"/>
              <a:t> </a:t>
            </a:r>
            <a:r>
              <a:rPr spc="-5" dirty="0">
                <a:latin typeface="微软雅黑"/>
                <a:cs typeface="微软雅黑"/>
              </a:rPr>
              <a:t>处理器</a:t>
            </a:r>
            <a:r>
              <a:rPr spc="-5" dirty="0"/>
              <a:t>SoC</a:t>
            </a:r>
            <a:r>
              <a:rPr spc="20" dirty="0"/>
              <a:t> </a:t>
            </a:r>
            <a:r>
              <a:rPr spc="-5" dirty="0">
                <a:latin typeface="微软雅黑"/>
                <a:cs typeface="微软雅黑"/>
              </a:rPr>
              <a:t>平台</a:t>
            </a:r>
            <a:r>
              <a:rPr b="0" spc="-5" dirty="0">
                <a:latin typeface="微软雅黑"/>
                <a:cs typeface="微软雅黑"/>
              </a:rPr>
              <a:t>（</a:t>
            </a:r>
            <a:r>
              <a:rPr spc="-10" dirty="0">
                <a:solidFill>
                  <a:srgbClr val="FF0000"/>
                </a:solidFill>
              </a:rPr>
              <a:t>Platfor</a:t>
            </a:r>
            <a:r>
              <a:rPr spc="-5" dirty="0">
                <a:solidFill>
                  <a:srgbClr val="FF0000"/>
                </a:solidFill>
              </a:rPr>
              <a:t>m</a:t>
            </a:r>
            <a:r>
              <a:rPr b="0" spc="-5" dirty="0">
                <a:latin typeface="微软雅黑"/>
                <a:cs typeface="微软雅黑"/>
              </a:rPr>
              <a:t>）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8759" y="886860"/>
            <a:ext cx="3781425" cy="207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80" indent="-132080">
              <a:lnSpc>
                <a:spcPct val="100000"/>
              </a:lnSpc>
              <a:buFont typeface="Microsoft Sans Serif"/>
              <a:buChar char="▪"/>
              <a:tabLst>
                <a:tab pos="145415" algn="l"/>
              </a:tabLst>
            </a:pPr>
            <a:r>
              <a:rPr sz="1600" b="0" spc="65" dirty="0">
                <a:latin typeface="Microsoft MHei"/>
                <a:cs typeface="Microsoft MHei"/>
              </a:rPr>
              <a:t>E</a:t>
            </a:r>
            <a:r>
              <a:rPr sz="1600" b="0" spc="50" dirty="0">
                <a:latin typeface="Microsoft MHei"/>
                <a:cs typeface="Microsoft MHei"/>
              </a:rPr>
              <a:t>T</a:t>
            </a:r>
            <a:r>
              <a:rPr sz="1600" b="0" spc="55" dirty="0">
                <a:latin typeface="Microsoft MHei"/>
                <a:cs typeface="Microsoft MHei"/>
              </a:rPr>
              <a:t>H</a:t>
            </a:r>
            <a:r>
              <a:rPr sz="1600" b="0" spc="25" dirty="0">
                <a:latin typeface="Microsoft MHei"/>
                <a:cs typeface="Microsoft MHei"/>
              </a:rPr>
              <a:t> </a:t>
            </a:r>
            <a:r>
              <a:rPr sz="1600" b="0" spc="75" dirty="0">
                <a:latin typeface="Microsoft MHei"/>
                <a:cs typeface="Microsoft MHei"/>
              </a:rPr>
              <a:t>Z</a:t>
            </a:r>
            <a:r>
              <a:rPr sz="1600" b="0" spc="50" dirty="0">
                <a:latin typeface="Microsoft MHei"/>
                <a:cs typeface="Microsoft MHei"/>
              </a:rPr>
              <a:t>u</a:t>
            </a:r>
            <a:r>
              <a:rPr sz="1600" b="0" spc="30" dirty="0">
                <a:latin typeface="Microsoft MHei"/>
                <a:cs typeface="Microsoft MHei"/>
              </a:rPr>
              <a:t>r</a:t>
            </a:r>
            <a:r>
              <a:rPr sz="1600" b="0" dirty="0">
                <a:latin typeface="Microsoft MHei"/>
                <a:cs typeface="Microsoft MHei"/>
              </a:rPr>
              <a:t>i</a:t>
            </a:r>
            <a:r>
              <a:rPr sz="1600" b="0" spc="30" dirty="0">
                <a:latin typeface="Microsoft MHei"/>
                <a:cs typeface="Microsoft MHei"/>
              </a:rPr>
              <a:t>c</a:t>
            </a:r>
            <a:r>
              <a:rPr sz="1600" b="0" spc="45" dirty="0">
                <a:latin typeface="Microsoft MHei"/>
                <a:cs typeface="Microsoft MHei"/>
              </a:rPr>
              <a:t>h</a:t>
            </a:r>
            <a:r>
              <a:rPr sz="1600" b="0" spc="20" dirty="0">
                <a:latin typeface="Microsoft MHei"/>
                <a:cs typeface="Microsoft MHe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微软雅黑"/>
                <a:cs typeface="微软雅黑"/>
              </a:rPr>
              <a:t>P</a:t>
            </a:r>
            <a:r>
              <a:rPr sz="1600" b="1" spc="-15" dirty="0">
                <a:solidFill>
                  <a:srgbClr val="FF0000"/>
                </a:solidFill>
                <a:latin typeface="微软雅黑"/>
                <a:cs typeface="微软雅黑"/>
              </a:rPr>
              <a:t>U</a:t>
            </a: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LP</a:t>
            </a:r>
            <a:r>
              <a:rPr sz="1600" b="1" spc="-15" dirty="0">
                <a:solidFill>
                  <a:srgbClr val="FF0000"/>
                </a:solidFill>
                <a:latin typeface="微软雅黑"/>
                <a:cs typeface="微软雅黑"/>
              </a:rPr>
              <a:t>i</a:t>
            </a: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no</a:t>
            </a:r>
            <a:endParaRPr sz="1600">
              <a:latin typeface="微软雅黑"/>
              <a:cs typeface="微软雅黑"/>
            </a:endParaRPr>
          </a:p>
          <a:p>
            <a:pPr marL="535305" lvl="1" indent="-251460">
              <a:lnSpc>
                <a:spcPct val="100000"/>
              </a:lnSpc>
              <a:spcBef>
                <a:spcPts val="500"/>
              </a:spcBef>
              <a:buFont typeface="Arial"/>
              <a:buChar char="-"/>
              <a:tabLst>
                <a:tab pos="535940" algn="l"/>
              </a:tabLst>
            </a:pPr>
            <a:r>
              <a:rPr sz="1600" b="0" spc="80" dirty="0">
                <a:latin typeface="Microsoft MHei"/>
                <a:cs typeface="Microsoft MHei"/>
              </a:rPr>
              <a:t>C</a:t>
            </a:r>
            <a:r>
              <a:rPr sz="1600" b="0" spc="65" dirty="0">
                <a:latin typeface="Microsoft MHei"/>
                <a:cs typeface="Microsoft MHei"/>
              </a:rPr>
              <a:t>o</a:t>
            </a:r>
            <a:r>
              <a:rPr sz="1600" b="0" spc="30" dirty="0">
                <a:latin typeface="Microsoft MHei"/>
                <a:cs typeface="Microsoft MHei"/>
              </a:rPr>
              <a:t>r</a:t>
            </a:r>
            <a:r>
              <a:rPr sz="1600" b="0" spc="55" dirty="0">
                <a:latin typeface="Microsoft MHei"/>
                <a:cs typeface="Microsoft MHei"/>
              </a:rPr>
              <a:t>e</a:t>
            </a:r>
            <a:r>
              <a:rPr sz="1600" spc="-5" dirty="0">
                <a:latin typeface="Arial Unicode MS"/>
                <a:cs typeface="Arial Unicode MS"/>
              </a:rPr>
              <a:t>：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b="0" spc="40" dirty="0">
                <a:latin typeface="Microsoft MHei"/>
                <a:cs typeface="Microsoft MHei"/>
              </a:rPr>
              <a:t>R</a:t>
            </a:r>
            <a:r>
              <a:rPr sz="1600" b="0" spc="0" dirty="0">
                <a:latin typeface="Microsoft MHei"/>
                <a:cs typeface="Microsoft MHei"/>
              </a:rPr>
              <a:t>I</a:t>
            </a:r>
            <a:r>
              <a:rPr sz="1600" b="0" spc="50" dirty="0">
                <a:latin typeface="Microsoft MHei"/>
                <a:cs typeface="Microsoft MHei"/>
              </a:rPr>
              <a:t>5</a:t>
            </a:r>
            <a:r>
              <a:rPr sz="1600" b="0" spc="80" dirty="0">
                <a:latin typeface="Microsoft MHei"/>
                <a:cs typeface="Microsoft MHei"/>
              </a:rPr>
              <a:t>C</a:t>
            </a:r>
            <a:r>
              <a:rPr sz="1600" b="0" spc="55" dirty="0">
                <a:latin typeface="Microsoft MHei"/>
                <a:cs typeface="Microsoft MHei"/>
              </a:rPr>
              <a:t>Y</a:t>
            </a:r>
            <a:r>
              <a:rPr sz="1600" b="0" spc="30" dirty="0">
                <a:latin typeface="Microsoft MHei"/>
                <a:cs typeface="Microsoft MHei"/>
              </a:rPr>
              <a:t>,</a:t>
            </a:r>
            <a:r>
              <a:rPr sz="1600" b="0" spc="5" dirty="0">
                <a:latin typeface="Microsoft MHei"/>
                <a:cs typeface="Microsoft MHei"/>
              </a:rPr>
              <a:t> </a:t>
            </a:r>
            <a:r>
              <a:rPr sz="1600" b="0" spc="75" dirty="0">
                <a:latin typeface="Microsoft MHei"/>
                <a:cs typeface="Microsoft MHei"/>
              </a:rPr>
              <a:t>Z</a:t>
            </a:r>
            <a:r>
              <a:rPr sz="1600" b="0" spc="55" dirty="0">
                <a:latin typeface="Microsoft MHei"/>
                <a:cs typeface="Microsoft MHei"/>
              </a:rPr>
              <a:t>e</a:t>
            </a:r>
            <a:r>
              <a:rPr sz="1600" b="0" spc="30" dirty="0">
                <a:latin typeface="Microsoft MHei"/>
                <a:cs typeface="Microsoft MHei"/>
              </a:rPr>
              <a:t>r</a:t>
            </a:r>
            <a:r>
              <a:rPr sz="1600" b="0" spc="80" dirty="0">
                <a:latin typeface="Microsoft MHei"/>
                <a:cs typeface="Microsoft MHei"/>
              </a:rPr>
              <a:t>o</a:t>
            </a:r>
            <a:r>
              <a:rPr sz="1600" b="0" spc="50" dirty="0">
                <a:latin typeface="Microsoft MHei"/>
                <a:cs typeface="Microsoft MHei"/>
              </a:rPr>
              <a:t>-</a:t>
            </a:r>
            <a:r>
              <a:rPr sz="1600" b="0" spc="5" dirty="0">
                <a:latin typeface="Microsoft MHei"/>
                <a:cs typeface="Microsoft MHei"/>
              </a:rPr>
              <a:t>ri</a:t>
            </a:r>
            <a:r>
              <a:rPr sz="1600" b="0" spc="15" dirty="0">
                <a:latin typeface="Microsoft MHei"/>
                <a:cs typeface="Microsoft MHei"/>
              </a:rPr>
              <a:t>s</a:t>
            </a:r>
            <a:r>
              <a:rPr sz="1600" b="0" dirty="0">
                <a:latin typeface="Microsoft MHei"/>
                <a:cs typeface="Microsoft MHei"/>
              </a:rPr>
              <a:t>k</a:t>
            </a:r>
            <a:r>
              <a:rPr sz="1600" b="0" spc="30" dirty="0">
                <a:latin typeface="Microsoft MHei"/>
                <a:cs typeface="Microsoft MHei"/>
              </a:rPr>
              <a:t>y</a:t>
            </a:r>
            <a:endParaRPr sz="1600">
              <a:latin typeface="Microsoft MHei"/>
              <a:cs typeface="Microsoft MHei"/>
            </a:endParaRPr>
          </a:p>
          <a:p>
            <a:pPr marL="144780" indent="-132080">
              <a:lnSpc>
                <a:spcPct val="100000"/>
              </a:lnSpc>
              <a:spcBef>
                <a:spcPts val="515"/>
              </a:spcBef>
              <a:buClr>
                <a:srgbClr val="000000"/>
              </a:buClr>
              <a:buFont typeface="Microsoft Sans Serif"/>
              <a:buChar char="▪"/>
              <a:tabLst>
                <a:tab pos="145415" algn="l"/>
              </a:tabLst>
            </a:pP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Lo</a:t>
            </a:r>
            <a:r>
              <a:rPr sz="1600" b="1" spc="-15" dirty="0">
                <a:solidFill>
                  <a:srgbClr val="00AF50"/>
                </a:solidFill>
                <a:latin typeface="微软雅黑"/>
                <a:cs typeface="微软雅黑"/>
              </a:rPr>
              <a:t>w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R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ISC</a:t>
            </a:r>
            <a:endParaRPr sz="1600">
              <a:latin typeface="微软雅黑"/>
              <a:cs typeface="微软雅黑"/>
            </a:endParaRPr>
          </a:p>
          <a:p>
            <a:pPr marL="415290" lvl="1" indent="-131445">
              <a:lnSpc>
                <a:spcPct val="100000"/>
              </a:lnSpc>
              <a:spcBef>
                <a:spcPts val="480"/>
              </a:spcBef>
              <a:buFont typeface="Arial"/>
              <a:buChar char="-"/>
              <a:tabLst>
                <a:tab pos="415925" algn="l"/>
              </a:tabLst>
            </a:pPr>
            <a:r>
              <a:rPr sz="1600" b="0" spc="80" dirty="0">
                <a:latin typeface="Microsoft MHei"/>
                <a:cs typeface="Microsoft MHei"/>
              </a:rPr>
              <a:t>C</a:t>
            </a:r>
            <a:r>
              <a:rPr sz="1600" b="0" spc="65" dirty="0">
                <a:latin typeface="Microsoft MHei"/>
                <a:cs typeface="Microsoft MHei"/>
              </a:rPr>
              <a:t>o</a:t>
            </a:r>
            <a:r>
              <a:rPr sz="1600" b="0" spc="30" dirty="0">
                <a:latin typeface="Microsoft MHei"/>
                <a:cs typeface="Microsoft MHei"/>
              </a:rPr>
              <a:t>r</a:t>
            </a:r>
            <a:r>
              <a:rPr sz="1600" b="0" spc="45" dirty="0">
                <a:latin typeface="Microsoft MHei"/>
                <a:cs typeface="Microsoft MHei"/>
              </a:rPr>
              <a:t>e</a:t>
            </a:r>
            <a:r>
              <a:rPr sz="1600" b="0" spc="25" dirty="0">
                <a:latin typeface="Microsoft MHei"/>
                <a:cs typeface="Microsoft MHei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：</a:t>
            </a:r>
            <a:r>
              <a:rPr sz="1600" b="0" spc="40" dirty="0">
                <a:latin typeface="Microsoft MHei"/>
                <a:cs typeface="Microsoft MHei"/>
              </a:rPr>
              <a:t>R</a:t>
            </a:r>
            <a:r>
              <a:rPr sz="1600" b="0" spc="70" dirty="0">
                <a:latin typeface="Microsoft MHei"/>
                <a:cs typeface="Microsoft MHei"/>
              </a:rPr>
              <a:t>V</a:t>
            </a:r>
            <a:r>
              <a:rPr sz="1600" b="0" spc="50" dirty="0">
                <a:latin typeface="Microsoft MHei"/>
                <a:cs typeface="Microsoft MHei"/>
              </a:rPr>
              <a:t>3</a:t>
            </a:r>
            <a:r>
              <a:rPr sz="1600" b="0" spc="25" dirty="0">
                <a:latin typeface="Microsoft MHei"/>
                <a:cs typeface="Microsoft MHei"/>
              </a:rPr>
              <a:t>2IM</a:t>
            </a:r>
            <a:endParaRPr sz="1600">
              <a:latin typeface="Microsoft MHei"/>
              <a:cs typeface="Microsoft MHei"/>
            </a:endParaRPr>
          </a:p>
          <a:p>
            <a:pPr marL="144780" indent="-132080">
              <a:lnSpc>
                <a:spcPct val="100000"/>
              </a:lnSpc>
              <a:spcBef>
                <a:spcPts val="515"/>
              </a:spcBef>
              <a:buClr>
                <a:srgbClr val="000000"/>
              </a:buClr>
              <a:buFont typeface="Microsoft Sans Serif"/>
              <a:buChar char="▪"/>
              <a:tabLst>
                <a:tab pos="145415" algn="l"/>
              </a:tabLst>
            </a:pPr>
            <a:r>
              <a:rPr sz="1600" b="1" spc="-10" dirty="0">
                <a:solidFill>
                  <a:srgbClr val="0000FF"/>
                </a:solidFill>
                <a:latin typeface="微软雅黑"/>
                <a:cs typeface="微软雅黑"/>
              </a:rPr>
              <a:t>Rock</a:t>
            </a:r>
            <a:r>
              <a:rPr sz="1600" b="1" spc="-15" dirty="0">
                <a:solidFill>
                  <a:srgbClr val="0000FF"/>
                </a:solidFill>
                <a:latin typeface="微软雅黑"/>
                <a:cs typeface="微软雅黑"/>
              </a:rPr>
              <a:t>e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t</a:t>
            </a:r>
            <a:r>
              <a:rPr sz="1600" b="1" spc="10" dirty="0">
                <a:solidFill>
                  <a:srgbClr val="0000FF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Chip</a:t>
            </a:r>
            <a:endParaRPr sz="1600">
              <a:latin typeface="微软雅黑"/>
              <a:cs typeface="微软雅黑"/>
            </a:endParaRPr>
          </a:p>
          <a:p>
            <a:pPr marL="283845">
              <a:lnSpc>
                <a:spcPct val="100000"/>
              </a:lnSpc>
              <a:spcBef>
                <a:spcPts val="490"/>
              </a:spcBef>
            </a:pPr>
            <a:r>
              <a:rPr sz="1600" spc="-5" dirty="0">
                <a:latin typeface="Arial"/>
                <a:cs typeface="Arial"/>
              </a:rPr>
              <a:t>-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基于</a:t>
            </a:r>
            <a:r>
              <a:rPr sz="1600" b="0" spc="80" dirty="0">
                <a:latin typeface="Microsoft MHei"/>
                <a:cs typeface="Microsoft MHei"/>
              </a:rPr>
              <a:t>C</a:t>
            </a:r>
            <a:r>
              <a:rPr sz="1600" b="0" spc="50" dirty="0">
                <a:latin typeface="Microsoft MHei"/>
                <a:cs typeface="Microsoft MHei"/>
              </a:rPr>
              <a:t>h</a:t>
            </a:r>
            <a:r>
              <a:rPr sz="1600" b="0" spc="-15" dirty="0">
                <a:latin typeface="Microsoft MHei"/>
                <a:cs typeface="Microsoft MHei"/>
              </a:rPr>
              <a:t>i</a:t>
            </a:r>
            <a:r>
              <a:rPr sz="1600" b="0" spc="25" dirty="0">
                <a:latin typeface="Microsoft MHei"/>
                <a:cs typeface="Microsoft MHei"/>
              </a:rPr>
              <a:t>s</a:t>
            </a:r>
            <a:r>
              <a:rPr sz="1600" b="0" spc="45" dirty="0">
                <a:latin typeface="Microsoft MHei"/>
                <a:cs typeface="Microsoft MHei"/>
              </a:rPr>
              <a:t>e</a:t>
            </a:r>
            <a:r>
              <a:rPr sz="1600" b="0" spc="-10" dirty="0">
                <a:latin typeface="Microsoft MHei"/>
                <a:cs typeface="Microsoft MHei"/>
              </a:rPr>
              <a:t>l</a:t>
            </a:r>
            <a:r>
              <a:rPr sz="1600" spc="-5" dirty="0">
                <a:latin typeface="Arial Unicode MS"/>
                <a:cs typeface="Arial Unicode MS"/>
              </a:rPr>
              <a:t>语言</a:t>
            </a:r>
            <a:r>
              <a:rPr sz="1600" spc="0" dirty="0">
                <a:latin typeface="Arial Unicode MS"/>
                <a:cs typeface="Arial Unicode MS"/>
              </a:rPr>
              <a:t>开</a:t>
            </a:r>
            <a:r>
              <a:rPr sz="1600" spc="-5" dirty="0">
                <a:latin typeface="Arial Unicode MS"/>
                <a:cs typeface="Arial Unicode MS"/>
              </a:rPr>
              <a:t>发</a:t>
            </a:r>
            <a:r>
              <a:rPr sz="1600" spc="0" dirty="0">
                <a:latin typeface="Arial Unicode MS"/>
                <a:cs typeface="Arial Unicode MS"/>
              </a:rPr>
              <a:t>的</a:t>
            </a:r>
            <a:r>
              <a:rPr sz="1600" spc="-5" dirty="0">
                <a:latin typeface="Arial Unicode MS"/>
                <a:cs typeface="Arial Unicode MS"/>
              </a:rPr>
              <a:t>开源</a:t>
            </a:r>
            <a:r>
              <a:rPr sz="1600" b="0" spc="35" dirty="0">
                <a:latin typeface="Microsoft MHei"/>
                <a:cs typeface="Microsoft MHei"/>
              </a:rPr>
              <a:t>S</a:t>
            </a:r>
            <a:r>
              <a:rPr sz="1600" b="0" spc="50" dirty="0">
                <a:latin typeface="Microsoft MHei"/>
                <a:cs typeface="Microsoft MHei"/>
              </a:rPr>
              <a:t>o</a:t>
            </a:r>
            <a:r>
              <a:rPr sz="1600" b="0" spc="85" dirty="0">
                <a:latin typeface="Microsoft MHei"/>
                <a:cs typeface="Microsoft MHei"/>
              </a:rPr>
              <a:t>C</a:t>
            </a:r>
            <a:r>
              <a:rPr sz="1600" spc="-5" dirty="0">
                <a:latin typeface="Arial Unicode MS"/>
                <a:cs typeface="Arial Unicode MS"/>
              </a:rPr>
              <a:t>生</a:t>
            </a:r>
            <a:r>
              <a:rPr sz="1600" spc="0" dirty="0">
                <a:latin typeface="Arial Unicode MS"/>
                <a:cs typeface="Arial Unicode MS"/>
              </a:rPr>
              <a:t>成</a:t>
            </a:r>
            <a:r>
              <a:rPr sz="1600" spc="-5" dirty="0">
                <a:latin typeface="Arial Unicode MS"/>
                <a:cs typeface="Arial Unicode MS"/>
              </a:rPr>
              <a:t>器</a:t>
            </a:r>
            <a:endParaRPr sz="1600">
              <a:latin typeface="Arial Unicode MS"/>
              <a:cs typeface="Arial Unicode MS"/>
            </a:endParaRPr>
          </a:p>
          <a:p>
            <a:pPr marL="415290" lvl="1" indent="-131445">
              <a:lnSpc>
                <a:spcPct val="100000"/>
              </a:lnSpc>
              <a:spcBef>
                <a:spcPts val="490"/>
              </a:spcBef>
              <a:buFont typeface="Arial"/>
              <a:buChar char="-"/>
              <a:tabLst>
                <a:tab pos="415925" algn="l"/>
              </a:tabLst>
            </a:pPr>
            <a:r>
              <a:rPr sz="1600" b="0" spc="85" dirty="0">
                <a:latin typeface="Microsoft MHei"/>
                <a:cs typeface="Microsoft MHei"/>
              </a:rPr>
              <a:t>C</a:t>
            </a:r>
            <a:r>
              <a:rPr sz="1600" b="0" spc="60" dirty="0">
                <a:latin typeface="Microsoft MHei"/>
                <a:cs typeface="Microsoft MHei"/>
              </a:rPr>
              <a:t>o</a:t>
            </a:r>
            <a:r>
              <a:rPr sz="1600" b="0" spc="25" dirty="0">
                <a:latin typeface="Microsoft MHei"/>
                <a:cs typeface="Microsoft MHei"/>
              </a:rPr>
              <a:t>r</a:t>
            </a:r>
            <a:r>
              <a:rPr sz="1600" b="0" spc="55" dirty="0">
                <a:latin typeface="Microsoft MHei"/>
                <a:cs typeface="Microsoft MHei"/>
              </a:rPr>
              <a:t>e</a:t>
            </a:r>
            <a:r>
              <a:rPr sz="1600" b="0" spc="30" dirty="0">
                <a:latin typeface="Microsoft MHei"/>
                <a:cs typeface="Microsoft MHei"/>
              </a:rPr>
              <a:t>:</a:t>
            </a:r>
            <a:r>
              <a:rPr sz="1600" b="0" spc="15" dirty="0">
                <a:latin typeface="Microsoft MHei"/>
                <a:cs typeface="Microsoft MHei"/>
              </a:rPr>
              <a:t> </a:t>
            </a:r>
            <a:r>
              <a:rPr sz="1600" b="0" spc="45" dirty="0">
                <a:latin typeface="Microsoft MHei"/>
                <a:cs typeface="Microsoft MHei"/>
              </a:rPr>
              <a:t>R</a:t>
            </a:r>
            <a:r>
              <a:rPr sz="1600" b="0" spc="60" dirty="0">
                <a:latin typeface="Microsoft MHei"/>
                <a:cs typeface="Microsoft MHei"/>
              </a:rPr>
              <a:t>o</a:t>
            </a:r>
            <a:r>
              <a:rPr sz="1600" b="0" spc="25" dirty="0">
                <a:latin typeface="Microsoft MHei"/>
                <a:cs typeface="Microsoft MHei"/>
              </a:rPr>
              <a:t>ck</a:t>
            </a:r>
            <a:r>
              <a:rPr sz="1600" b="0" spc="40" dirty="0">
                <a:latin typeface="Microsoft MHei"/>
                <a:cs typeface="Microsoft MHei"/>
              </a:rPr>
              <a:t>e</a:t>
            </a:r>
            <a:r>
              <a:rPr sz="1600" b="0" dirty="0">
                <a:latin typeface="Microsoft MHei"/>
                <a:cs typeface="Microsoft MHei"/>
              </a:rPr>
              <a:t>t</a:t>
            </a:r>
            <a:r>
              <a:rPr sz="1600" b="0" spc="-5" dirty="0">
                <a:latin typeface="Microsoft MHei"/>
                <a:cs typeface="Microsoft MHei"/>
              </a:rPr>
              <a:t> </a:t>
            </a:r>
            <a:r>
              <a:rPr sz="1600" b="0" spc="50" dirty="0">
                <a:latin typeface="Microsoft MHei"/>
                <a:cs typeface="Microsoft MHei"/>
              </a:rPr>
              <a:t>c</a:t>
            </a:r>
            <a:r>
              <a:rPr sz="1600" b="0" spc="60" dirty="0">
                <a:latin typeface="Microsoft MHei"/>
                <a:cs typeface="Microsoft MHei"/>
              </a:rPr>
              <a:t>o</a:t>
            </a:r>
            <a:r>
              <a:rPr sz="1600" b="0" spc="25" dirty="0">
                <a:latin typeface="Microsoft MHei"/>
                <a:cs typeface="Microsoft MHei"/>
              </a:rPr>
              <a:t>r</a:t>
            </a:r>
            <a:r>
              <a:rPr sz="1600" b="0" spc="55" dirty="0">
                <a:latin typeface="Microsoft MHei"/>
                <a:cs typeface="Microsoft MHei"/>
              </a:rPr>
              <a:t>e</a:t>
            </a:r>
            <a:r>
              <a:rPr sz="1600" b="0" spc="40" dirty="0">
                <a:latin typeface="Microsoft MHei"/>
                <a:cs typeface="Microsoft MHei"/>
              </a:rPr>
              <a:t>/Bo</a:t>
            </a:r>
            <a:r>
              <a:rPr sz="1600" b="0" spc="55" dirty="0">
                <a:latin typeface="Microsoft MHei"/>
                <a:cs typeface="Microsoft MHei"/>
              </a:rPr>
              <a:t>o</a:t>
            </a:r>
            <a:r>
              <a:rPr sz="1600" b="0" spc="70" dirty="0">
                <a:latin typeface="Microsoft MHei"/>
                <a:cs typeface="Microsoft MHei"/>
              </a:rPr>
              <a:t>m</a:t>
            </a:r>
            <a:endParaRPr sz="1600">
              <a:latin typeface="Microsoft MHei"/>
              <a:cs typeface="Microsoft M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779" y="3378709"/>
            <a:ext cx="1523034" cy="617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5460" y="3147071"/>
            <a:ext cx="986962" cy="1024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8447" y="806195"/>
            <a:ext cx="3657600" cy="2436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2671" y="3110483"/>
            <a:ext cx="1565148" cy="1441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12023" y="3430523"/>
            <a:ext cx="954024" cy="9951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12179" y="3614928"/>
            <a:ext cx="1548383" cy="4739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06851" y="3451859"/>
            <a:ext cx="719327" cy="4008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60291" y="1188719"/>
            <a:ext cx="937260" cy="216535"/>
          </a:xfrm>
          <a:custGeom>
            <a:avLst/>
            <a:gdLst/>
            <a:ahLst/>
            <a:cxnLst/>
            <a:rect l="l" t="t" r="r" b="b"/>
            <a:pathLst>
              <a:path w="937260" h="216534">
                <a:moveTo>
                  <a:pt x="829056" y="0"/>
                </a:moveTo>
                <a:lnTo>
                  <a:pt x="829056" y="54101"/>
                </a:lnTo>
                <a:lnTo>
                  <a:pt x="0" y="54101"/>
                </a:lnTo>
                <a:lnTo>
                  <a:pt x="0" y="162305"/>
                </a:lnTo>
                <a:lnTo>
                  <a:pt x="829056" y="162305"/>
                </a:lnTo>
                <a:lnTo>
                  <a:pt x="829056" y="216407"/>
                </a:lnTo>
                <a:lnTo>
                  <a:pt x="937260" y="108203"/>
                </a:lnTo>
                <a:lnTo>
                  <a:pt x="82905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  <a:latin typeface="微软雅黑"/>
                <a:cs typeface="微软雅黑"/>
              </a:rPr>
              <a:t>开源</a:t>
            </a:r>
            <a:r>
              <a:rPr spc="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pc="-10" dirty="0"/>
              <a:t>RIS</a:t>
            </a:r>
            <a:r>
              <a:rPr spc="-5" dirty="0"/>
              <a:t>C-V</a:t>
            </a:r>
            <a:r>
              <a:rPr spc="20" dirty="0"/>
              <a:t> </a:t>
            </a:r>
            <a:r>
              <a:rPr spc="-5" dirty="0">
                <a:latin typeface="微软雅黑"/>
                <a:cs typeface="微软雅黑"/>
              </a:rPr>
              <a:t>嵌入式处理</a:t>
            </a:r>
            <a:r>
              <a:rPr spc="-15" dirty="0">
                <a:latin typeface="微软雅黑"/>
                <a:cs typeface="微软雅黑"/>
              </a:rPr>
              <a:t>器</a:t>
            </a:r>
            <a:r>
              <a:rPr b="0" spc="-5" dirty="0">
                <a:latin typeface="微软雅黑"/>
                <a:cs typeface="微软雅黑"/>
              </a:rPr>
              <a:t>（</a:t>
            </a:r>
            <a:r>
              <a:rPr spc="-5" dirty="0">
                <a:solidFill>
                  <a:srgbClr val="FF0000"/>
                </a:solidFill>
              </a:rPr>
              <a:t>SoC</a:t>
            </a:r>
            <a:r>
              <a:rPr spc="3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C</a:t>
            </a:r>
            <a:r>
              <a:rPr spc="-10" dirty="0">
                <a:solidFill>
                  <a:srgbClr val="FF0000"/>
                </a:solidFill>
              </a:rPr>
              <a:t>or</a:t>
            </a:r>
            <a:r>
              <a:rPr dirty="0">
                <a:solidFill>
                  <a:srgbClr val="FF0000"/>
                </a:solidFill>
              </a:rPr>
              <a:t>e</a:t>
            </a:r>
            <a:r>
              <a:rPr b="0" spc="-5" dirty="0">
                <a:latin typeface="微软雅黑"/>
                <a:cs typeface="微软雅黑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127" y="4796562"/>
            <a:ext cx="11112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900" y="781450"/>
            <a:ext cx="3795395" cy="157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80" indent="-132080">
              <a:lnSpc>
                <a:spcPct val="100000"/>
              </a:lnSpc>
              <a:buClr>
                <a:srgbClr val="000000"/>
              </a:buClr>
              <a:buFont typeface="Microsoft Sans Serif"/>
              <a:buChar char="▪"/>
              <a:tabLst>
                <a:tab pos="145415" algn="l"/>
              </a:tabLst>
            </a:pPr>
            <a:r>
              <a:rPr sz="1600" b="1" spc="-10" dirty="0">
                <a:solidFill>
                  <a:srgbClr val="00AFEF"/>
                </a:solidFill>
                <a:latin typeface="微软雅黑"/>
                <a:cs typeface="微软雅黑"/>
              </a:rPr>
              <a:t>F</a:t>
            </a:r>
            <a:r>
              <a:rPr sz="1600" b="1" spc="-15" dirty="0">
                <a:solidFill>
                  <a:srgbClr val="00AFEF"/>
                </a:solidFill>
                <a:latin typeface="微软雅黑"/>
                <a:cs typeface="微软雅黑"/>
              </a:rPr>
              <a:t>r</a:t>
            </a:r>
            <a:r>
              <a:rPr sz="1600" b="1" spc="-10" dirty="0">
                <a:solidFill>
                  <a:srgbClr val="00AFEF"/>
                </a:solidFill>
                <a:latin typeface="微软雅黑"/>
                <a:cs typeface="微软雅黑"/>
              </a:rPr>
              <a:t>eedo</a:t>
            </a:r>
            <a:r>
              <a:rPr sz="1600" b="1" spc="-5" dirty="0">
                <a:solidFill>
                  <a:srgbClr val="00AFEF"/>
                </a:solidFill>
                <a:latin typeface="微软雅黑"/>
                <a:cs typeface="微软雅黑"/>
              </a:rPr>
              <a:t>m</a:t>
            </a:r>
            <a:r>
              <a:rPr sz="1600" b="1" spc="35" dirty="0">
                <a:solidFill>
                  <a:srgbClr val="00AFEF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00AFEF"/>
                </a:solidFill>
                <a:latin typeface="微软雅黑"/>
                <a:cs typeface="微软雅黑"/>
              </a:rPr>
              <a:t>E310-</a:t>
            </a:r>
            <a:r>
              <a:rPr sz="1600" b="1" spc="10" dirty="0">
                <a:solidFill>
                  <a:srgbClr val="00AFEF"/>
                </a:solidFill>
                <a:latin typeface="微软雅黑"/>
                <a:cs typeface="微软雅黑"/>
              </a:rPr>
              <a:t> </a:t>
            </a:r>
            <a:r>
              <a:rPr sz="1600" b="0" spc="35" dirty="0">
                <a:latin typeface="Microsoft MHei"/>
                <a:cs typeface="Microsoft MHei"/>
              </a:rPr>
              <a:t>S</a:t>
            </a:r>
            <a:r>
              <a:rPr sz="1600" b="0" dirty="0">
                <a:latin typeface="Microsoft MHei"/>
                <a:cs typeface="Microsoft MHei"/>
              </a:rPr>
              <a:t>i</a:t>
            </a:r>
            <a:r>
              <a:rPr sz="1600" b="0" spc="50" dirty="0">
                <a:latin typeface="Microsoft MHei"/>
                <a:cs typeface="Microsoft MHei"/>
              </a:rPr>
              <a:t>F</a:t>
            </a:r>
            <a:r>
              <a:rPr sz="1600" b="0" dirty="0">
                <a:latin typeface="Microsoft MHei"/>
                <a:cs typeface="Microsoft MHei"/>
              </a:rPr>
              <a:t>i</a:t>
            </a:r>
            <a:r>
              <a:rPr sz="1600" b="0" spc="40" dirty="0">
                <a:latin typeface="Microsoft MHei"/>
                <a:cs typeface="Microsoft MHei"/>
              </a:rPr>
              <a:t>v</a:t>
            </a:r>
            <a:r>
              <a:rPr sz="1600" b="0" spc="45" dirty="0">
                <a:latin typeface="Microsoft MHei"/>
                <a:cs typeface="Microsoft MHei"/>
              </a:rPr>
              <a:t>e</a:t>
            </a:r>
            <a:r>
              <a:rPr sz="1600" b="0" dirty="0">
                <a:latin typeface="Microsoft MHei"/>
                <a:cs typeface="Microsoft MHei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的</a:t>
            </a:r>
            <a:r>
              <a:rPr sz="1600" spc="35" dirty="0">
                <a:latin typeface="Arial Unicode MS"/>
                <a:cs typeface="Arial Unicode MS"/>
              </a:rPr>
              <a:t> </a:t>
            </a:r>
            <a:r>
              <a:rPr sz="1600" b="0" spc="40" dirty="0">
                <a:latin typeface="Microsoft MHei"/>
                <a:cs typeface="Microsoft MHei"/>
              </a:rPr>
              <a:t>R</a:t>
            </a:r>
            <a:r>
              <a:rPr sz="1600" b="0" spc="70" dirty="0">
                <a:latin typeface="Microsoft MHei"/>
                <a:cs typeface="Microsoft MHei"/>
              </a:rPr>
              <a:t>V</a:t>
            </a:r>
            <a:r>
              <a:rPr sz="1600" b="0" spc="50" dirty="0">
                <a:latin typeface="Microsoft MHei"/>
                <a:cs typeface="Microsoft MHei"/>
              </a:rPr>
              <a:t>3</a:t>
            </a:r>
            <a:r>
              <a:rPr sz="1600" b="0" spc="40" dirty="0">
                <a:latin typeface="Microsoft MHei"/>
                <a:cs typeface="Microsoft MHei"/>
              </a:rPr>
              <a:t>2</a:t>
            </a:r>
            <a:r>
              <a:rPr sz="1600" b="0" spc="5" dirty="0">
                <a:latin typeface="Microsoft MHei"/>
                <a:cs typeface="Microsoft MHei"/>
              </a:rPr>
              <a:t> </a:t>
            </a:r>
            <a:r>
              <a:rPr sz="1600" b="0" spc="80" dirty="0">
                <a:latin typeface="Microsoft MHei"/>
                <a:cs typeface="Microsoft MHei"/>
              </a:rPr>
              <a:t>C</a:t>
            </a:r>
            <a:r>
              <a:rPr sz="1600" b="0" spc="65" dirty="0">
                <a:latin typeface="Microsoft MHei"/>
                <a:cs typeface="Microsoft MHei"/>
              </a:rPr>
              <a:t>o</a:t>
            </a:r>
            <a:r>
              <a:rPr sz="1600" b="0" spc="30" dirty="0">
                <a:latin typeface="Microsoft MHei"/>
                <a:cs typeface="Microsoft MHei"/>
              </a:rPr>
              <a:t>r</a:t>
            </a:r>
            <a:r>
              <a:rPr sz="1600" b="0" spc="45" dirty="0">
                <a:latin typeface="Microsoft MHei"/>
                <a:cs typeface="Microsoft MHei"/>
              </a:rPr>
              <a:t>e</a:t>
            </a:r>
            <a:endParaRPr sz="1600">
              <a:latin typeface="Microsoft MHei"/>
              <a:cs typeface="Microsoft MHei"/>
            </a:endParaRPr>
          </a:p>
          <a:p>
            <a:pPr marL="414655" marR="5080" indent="-131445">
              <a:lnSpc>
                <a:spcPct val="100000"/>
              </a:lnSpc>
              <a:spcBef>
                <a:spcPts val="509"/>
              </a:spcBef>
            </a:pPr>
            <a:r>
              <a:rPr sz="1400" dirty="0">
                <a:latin typeface="Arial"/>
                <a:cs typeface="Arial"/>
              </a:rPr>
              <a:t>-</a:t>
            </a:r>
            <a:r>
              <a:rPr sz="1400" spc="175" dirty="0">
                <a:latin typeface="Arial"/>
                <a:cs typeface="Arial"/>
              </a:rPr>
              <a:t> </a:t>
            </a:r>
            <a:r>
              <a:rPr sz="1400" b="0" spc="45" dirty="0">
                <a:latin typeface="Microsoft MHei"/>
                <a:cs typeface="Microsoft MHei"/>
              </a:rPr>
              <a:t>F</a:t>
            </a:r>
            <a:r>
              <a:rPr sz="1400" b="0" spc="35" dirty="0">
                <a:latin typeface="Microsoft MHei"/>
                <a:cs typeface="Microsoft MHei"/>
              </a:rPr>
              <a:t>r</a:t>
            </a:r>
            <a:r>
              <a:rPr sz="1400" b="0" spc="40" dirty="0">
                <a:latin typeface="Microsoft MHei"/>
                <a:cs typeface="Microsoft MHei"/>
              </a:rPr>
              <a:t>e</a:t>
            </a:r>
            <a:r>
              <a:rPr sz="1400" b="0" spc="35" dirty="0">
                <a:latin typeface="Microsoft MHei"/>
                <a:cs typeface="Microsoft MHei"/>
              </a:rPr>
              <a:t>e</a:t>
            </a:r>
            <a:r>
              <a:rPr sz="1400" b="0" spc="50" dirty="0">
                <a:latin typeface="Microsoft MHei"/>
                <a:cs typeface="Microsoft MHei"/>
              </a:rPr>
              <a:t>dom</a:t>
            </a:r>
            <a:r>
              <a:rPr sz="1400" b="0" spc="-20" dirty="0">
                <a:latin typeface="Microsoft MHei"/>
                <a:cs typeface="Microsoft MHei"/>
              </a:rPr>
              <a:t> </a:t>
            </a:r>
            <a:r>
              <a:rPr sz="1400" b="0" spc="55" dirty="0">
                <a:latin typeface="Microsoft MHei"/>
                <a:cs typeface="Microsoft MHei"/>
              </a:rPr>
              <a:t>E</a:t>
            </a:r>
            <a:r>
              <a:rPr sz="1400" b="0" spc="45" dirty="0">
                <a:latin typeface="Microsoft MHei"/>
                <a:cs typeface="Microsoft MHei"/>
              </a:rPr>
              <a:t>3</a:t>
            </a:r>
            <a:r>
              <a:rPr sz="1400" b="0" spc="25" dirty="0">
                <a:latin typeface="Microsoft MHei"/>
                <a:cs typeface="Microsoft MHei"/>
              </a:rPr>
              <a:t>1</a:t>
            </a:r>
            <a:r>
              <a:rPr sz="1400" b="0" spc="45" dirty="0">
                <a:latin typeface="Microsoft MHei"/>
                <a:cs typeface="Microsoft MHei"/>
              </a:rPr>
              <a:t>0</a:t>
            </a:r>
            <a:r>
              <a:rPr sz="1400" spc="-15" dirty="0">
                <a:latin typeface="Arial Unicode MS"/>
                <a:cs typeface="Arial Unicode MS"/>
              </a:rPr>
              <a:t>是</a:t>
            </a:r>
            <a:r>
              <a:rPr sz="1400" b="0" spc="35" dirty="0">
                <a:latin typeface="Microsoft MHei"/>
                <a:cs typeface="Microsoft MHei"/>
              </a:rPr>
              <a:t>F</a:t>
            </a:r>
            <a:r>
              <a:rPr sz="1400" b="0" spc="20" dirty="0">
                <a:latin typeface="Microsoft MHei"/>
                <a:cs typeface="Microsoft MHei"/>
              </a:rPr>
              <a:t>r</a:t>
            </a:r>
            <a:r>
              <a:rPr sz="1400" b="0" spc="40" dirty="0">
                <a:latin typeface="Microsoft MHei"/>
                <a:cs typeface="Microsoft MHei"/>
              </a:rPr>
              <a:t>e</a:t>
            </a:r>
            <a:r>
              <a:rPr sz="1400" b="0" spc="45" dirty="0">
                <a:latin typeface="Microsoft MHei"/>
                <a:cs typeface="Microsoft MHei"/>
              </a:rPr>
              <a:t>e</a:t>
            </a:r>
            <a:r>
              <a:rPr sz="1400" b="0" spc="35" dirty="0">
                <a:latin typeface="Microsoft MHei"/>
                <a:cs typeface="Microsoft MHei"/>
              </a:rPr>
              <a:t>d</a:t>
            </a:r>
            <a:r>
              <a:rPr sz="1400" b="0" spc="55" dirty="0">
                <a:latin typeface="Microsoft MHei"/>
                <a:cs typeface="Microsoft MHei"/>
              </a:rPr>
              <a:t>om</a:t>
            </a:r>
            <a:r>
              <a:rPr sz="1400" b="0" spc="-10" dirty="0">
                <a:latin typeface="Microsoft MHei"/>
                <a:cs typeface="Microsoft MHei"/>
              </a:rPr>
              <a:t> </a:t>
            </a:r>
            <a:r>
              <a:rPr sz="1400" b="0" spc="50" dirty="0">
                <a:latin typeface="Microsoft MHei"/>
                <a:cs typeface="Microsoft MHei"/>
              </a:rPr>
              <a:t>e</a:t>
            </a:r>
            <a:r>
              <a:rPr sz="1400" b="0" spc="35" dirty="0">
                <a:latin typeface="Microsoft MHei"/>
                <a:cs typeface="Microsoft MHei"/>
              </a:rPr>
              <a:t>ve</a:t>
            </a:r>
            <a:r>
              <a:rPr sz="1400" b="0" spc="30" dirty="0">
                <a:latin typeface="Microsoft MHei"/>
                <a:cs typeface="Microsoft MHei"/>
              </a:rPr>
              <a:t>r</a:t>
            </a:r>
            <a:r>
              <a:rPr sz="1400" b="0" spc="25" dirty="0">
                <a:latin typeface="Microsoft MHei"/>
                <a:cs typeface="Microsoft MHei"/>
              </a:rPr>
              <a:t>y</a:t>
            </a:r>
            <a:r>
              <a:rPr sz="1400" b="0" spc="35" dirty="0">
                <a:latin typeface="Microsoft MHei"/>
                <a:cs typeface="Microsoft MHei"/>
              </a:rPr>
              <a:t>w</a:t>
            </a:r>
            <a:r>
              <a:rPr sz="1400" b="0" spc="40" dirty="0">
                <a:latin typeface="Microsoft MHei"/>
                <a:cs typeface="Microsoft MHei"/>
              </a:rPr>
              <a:t>h</a:t>
            </a:r>
            <a:r>
              <a:rPr sz="1400" b="0" spc="35" dirty="0">
                <a:latin typeface="Microsoft MHei"/>
                <a:cs typeface="Microsoft MHei"/>
              </a:rPr>
              <a:t>e</a:t>
            </a:r>
            <a:r>
              <a:rPr sz="1400" b="0" spc="15" dirty="0">
                <a:latin typeface="Microsoft MHei"/>
                <a:cs typeface="Microsoft MHei"/>
              </a:rPr>
              <a:t>r</a:t>
            </a:r>
            <a:r>
              <a:rPr sz="1400" b="0" spc="50" dirty="0">
                <a:latin typeface="Microsoft MHei"/>
                <a:cs typeface="Microsoft MHei"/>
              </a:rPr>
              <a:t>e</a:t>
            </a:r>
            <a:r>
              <a:rPr sz="1400" dirty="0">
                <a:latin typeface="Arial Unicode MS"/>
                <a:cs typeface="Arial Unicode MS"/>
              </a:rPr>
              <a:t>的子 </a:t>
            </a:r>
            <a:r>
              <a:rPr sz="1400" spc="10" dirty="0">
                <a:latin typeface="Arial Unicode MS"/>
                <a:cs typeface="Arial Unicode MS"/>
              </a:rPr>
              <a:t>系</a:t>
            </a:r>
            <a:r>
              <a:rPr sz="1400" dirty="0">
                <a:latin typeface="Arial Unicode MS"/>
                <a:cs typeface="Arial Unicode MS"/>
              </a:rPr>
              <a:t>列</a:t>
            </a:r>
            <a:r>
              <a:rPr sz="1400" spc="5" dirty="0">
                <a:latin typeface="Arial Unicode MS"/>
                <a:cs typeface="Arial Unicode MS"/>
              </a:rPr>
              <a:t> </a:t>
            </a:r>
            <a:r>
              <a:rPr sz="1400" b="0" spc="55" dirty="0">
                <a:latin typeface="Microsoft MHei"/>
                <a:cs typeface="Microsoft MHei"/>
              </a:rPr>
              <a:t>E</a:t>
            </a:r>
            <a:r>
              <a:rPr sz="1400" b="0" spc="45" dirty="0">
                <a:latin typeface="Microsoft MHei"/>
                <a:cs typeface="Microsoft MHei"/>
              </a:rPr>
              <a:t>3</a:t>
            </a:r>
            <a:r>
              <a:rPr sz="1400" b="0" spc="35" dirty="0">
                <a:latin typeface="Microsoft MHei"/>
                <a:cs typeface="Microsoft MHei"/>
              </a:rPr>
              <a:t>0</a:t>
            </a:r>
            <a:r>
              <a:rPr sz="1400" b="0" spc="40" dirty="0">
                <a:latin typeface="Microsoft MHei"/>
                <a:cs typeface="Microsoft MHei"/>
              </a:rPr>
              <a:t>0</a:t>
            </a:r>
            <a:r>
              <a:rPr sz="1400" dirty="0">
                <a:latin typeface="Arial Unicode MS"/>
                <a:cs typeface="Arial Unicode MS"/>
              </a:rPr>
              <a:t>的</a:t>
            </a:r>
            <a:r>
              <a:rPr sz="1400" spc="-15" dirty="0">
                <a:latin typeface="Arial Unicode MS"/>
                <a:cs typeface="Arial Unicode MS"/>
              </a:rPr>
              <a:t>一</a:t>
            </a:r>
            <a:r>
              <a:rPr sz="1400" dirty="0">
                <a:latin typeface="Arial Unicode MS"/>
                <a:cs typeface="Arial Unicode MS"/>
              </a:rPr>
              <a:t>个流</a:t>
            </a:r>
            <a:r>
              <a:rPr sz="1400" spc="-15" dirty="0">
                <a:latin typeface="Arial Unicode MS"/>
                <a:cs typeface="Arial Unicode MS"/>
              </a:rPr>
              <a:t>片</a:t>
            </a:r>
            <a:r>
              <a:rPr sz="1400" dirty="0">
                <a:latin typeface="Arial Unicode MS"/>
                <a:cs typeface="Arial Unicode MS"/>
              </a:rPr>
              <a:t>实例</a:t>
            </a:r>
            <a:r>
              <a:rPr sz="1400" spc="-15" dirty="0">
                <a:latin typeface="Arial Unicode MS"/>
                <a:cs typeface="Arial Unicode MS"/>
              </a:rPr>
              <a:t>，</a:t>
            </a:r>
            <a:r>
              <a:rPr sz="1400" dirty="0">
                <a:latin typeface="Arial Unicode MS"/>
                <a:cs typeface="Arial Unicode MS"/>
              </a:rPr>
              <a:t>目标</a:t>
            </a:r>
            <a:r>
              <a:rPr sz="1400" spc="-15" dirty="0">
                <a:latin typeface="Arial Unicode MS"/>
                <a:cs typeface="Arial Unicode MS"/>
              </a:rPr>
              <a:t>应</a:t>
            </a:r>
            <a:r>
              <a:rPr sz="1400" dirty="0">
                <a:latin typeface="Arial Unicode MS"/>
                <a:cs typeface="Arial Unicode MS"/>
              </a:rPr>
              <a:t>用场合 </a:t>
            </a:r>
            <a:r>
              <a:rPr sz="1400" spc="10" dirty="0">
                <a:latin typeface="Arial Unicode MS"/>
                <a:cs typeface="Arial Unicode MS"/>
              </a:rPr>
              <a:t>是</a:t>
            </a:r>
            <a:r>
              <a:rPr sz="1400" b="0" spc="60" dirty="0">
                <a:latin typeface="Microsoft MHei"/>
                <a:cs typeface="Microsoft MHei"/>
              </a:rPr>
              <a:t>M</a:t>
            </a:r>
            <a:r>
              <a:rPr sz="1400" b="0" spc="55" dirty="0">
                <a:latin typeface="Microsoft MHei"/>
                <a:cs typeface="Microsoft MHei"/>
              </a:rPr>
              <a:t>CU</a:t>
            </a:r>
            <a:r>
              <a:rPr sz="1400" spc="-5" dirty="0">
                <a:latin typeface="Arial Unicode MS"/>
                <a:cs typeface="Arial Unicode MS"/>
              </a:rPr>
              <a:t>和</a:t>
            </a:r>
            <a:r>
              <a:rPr sz="1400" b="0" spc="40" dirty="0">
                <a:latin typeface="Microsoft MHei"/>
                <a:cs typeface="Microsoft MHei"/>
              </a:rPr>
              <a:t>IO</a:t>
            </a:r>
            <a:r>
              <a:rPr sz="1400" b="0" spc="35" dirty="0">
                <a:latin typeface="Microsoft MHei"/>
                <a:cs typeface="Microsoft MHei"/>
              </a:rPr>
              <a:t>T</a:t>
            </a:r>
            <a:r>
              <a:rPr sz="1400" dirty="0">
                <a:latin typeface="Arial Unicode MS"/>
                <a:cs typeface="Arial Unicode MS"/>
              </a:rPr>
              <a:t>，处理器</a:t>
            </a:r>
            <a:r>
              <a:rPr sz="1400" spc="-20" dirty="0">
                <a:latin typeface="Arial Unicode MS"/>
                <a:cs typeface="Arial Unicode MS"/>
              </a:rPr>
              <a:t> </a:t>
            </a:r>
            <a:r>
              <a:rPr sz="1400" b="0" spc="70" dirty="0">
                <a:latin typeface="Microsoft MHei"/>
                <a:cs typeface="Microsoft MHei"/>
              </a:rPr>
              <a:t>C</a:t>
            </a:r>
            <a:r>
              <a:rPr sz="1400" b="0" spc="50" dirty="0">
                <a:latin typeface="Microsoft MHei"/>
                <a:cs typeface="Microsoft MHei"/>
              </a:rPr>
              <a:t>o</a:t>
            </a:r>
            <a:r>
              <a:rPr sz="1400" b="0" spc="20" dirty="0">
                <a:latin typeface="Microsoft MHei"/>
                <a:cs typeface="Microsoft MHei"/>
              </a:rPr>
              <a:t>r</a:t>
            </a:r>
            <a:r>
              <a:rPr sz="1400" b="0" spc="40" dirty="0">
                <a:latin typeface="Microsoft MHei"/>
                <a:cs typeface="Microsoft MHei"/>
              </a:rPr>
              <a:t>e</a:t>
            </a:r>
            <a:r>
              <a:rPr sz="1400" b="0" dirty="0">
                <a:latin typeface="Microsoft MHei"/>
                <a:cs typeface="Microsoft MHei"/>
              </a:rPr>
              <a:t> </a:t>
            </a:r>
            <a:r>
              <a:rPr sz="1400" spc="10" dirty="0">
                <a:latin typeface="Arial Unicode MS"/>
                <a:cs typeface="Arial Unicode MS"/>
              </a:rPr>
              <a:t>是</a:t>
            </a:r>
            <a:r>
              <a:rPr sz="1400" b="0" spc="55" dirty="0">
                <a:latin typeface="Microsoft MHei"/>
                <a:cs typeface="Microsoft MHei"/>
              </a:rPr>
              <a:t>E</a:t>
            </a:r>
            <a:r>
              <a:rPr sz="1400" b="0" spc="45" dirty="0">
                <a:latin typeface="Microsoft MHei"/>
                <a:cs typeface="Microsoft MHei"/>
              </a:rPr>
              <a:t>3</a:t>
            </a:r>
            <a:r>
              <a:rPr sz="1400" b="0" spc="20" dirty="0">
                <a:latin typeface="Microsoft MHei"/>
                <a:cs typeface="Microsoft MHei"/>
              </a:rPr>
              <a:t>1,</a:t>
            </a:r>
            <a:r>
              <a:rPr sz="1400" spc="-15" dirty="0">
                <a:latin typeface="Arial Unicode MS"/>
                <a:cs typeface="Arial Unicode MS"/>
              </a:rPr>
              <a:t>支持 </a:t>
            </a:r>
            <a:r>
              <a:rPr sz="1400" b="0" spc="35" dirty="0">
                <a:latin typeface="Microsoft MHei"/>
                <a:cs typeface="Microsoft MHei"/>
              </a:rPr>
              <a:t>R</a:t>
            </a:r>
            <a:r>
              <a:rPr sz="1400" b="0" spc="60" dirty="0">
                <a:latin typeface="Microsoft MHei"/>
                <a:cs typeface="Microsoft MHei"/>
              </a:rPr>
              <a:t>V</a:t>
            </a:r>
            <a:r>
              <a:rPr sz="1400" b="0" spc="30" dirty="0">
                <a:latin typeface="Microsoft MHei"/>
                <a:cs typeface="Microsoft MHei"/>
              </a:rPr>
              <a:t>32IM</a:t>
            </a:r>
            <a:r>
              <a:rPr sz="1400" b="0" spc="45" dirty="0">
                <a:latin typeface="Microsoft MHei"/>
                <a:cs typeface="Microsoft MHei"/>
              </a:rPr>
              <a:t>A</a:t>
            </a:r>
            <a:r>
              <a:rPr sz="1400" b="0" spc="70" dirty="0">
                <a:latin typeface="Microsoft MHei"/>
                <a:cs typeface="Microsoft MHei"/>
              </a:rPr>
              <a:t>C</a:t>
            </a:r>
            <a:r>
              <a:rPr sz="1400" spc="-15" dirty="0">
                <a:latin typeface="Arial Unicode MS"/>
                <a:cs typeface="Arial Unicode MS"/>
              </a:rPr>
              <a:t>指</a:t>
            </a:r>
            <a:r>
              <a:rPr sz="1400" dirty="0">
                <a:latin typeface="Arial Unicode MS"/>
                <a:cs typeface="Arial Unicode MS"/>
              </a:rPr>
              <a:t>令集</a:t>
            </a:r>
            <a:r>
              <a:rPr sz="1400" spc="-15" dirty="0">
                <a:latin typeface="Arial Unicode MS"/>
                <a:cs typeface="Arial Unicode MS"/>
              </a:rPr>
              <a:t>。</a:t>
            </a:r>
            <a:r>
              <a:rPr sz="1400" dirty="0">
                <a:latin typeface="Arial Unicode MS"/>
                <a:cs typeface="Arial Unicode MS"/>
              </a:rPr>
              <a:t>采用</a:t>
            </a:r>
            <a:r>
              <a:rPr sz="1400" b="0" dirty="0">
                <a:latin typeface="Microsoft MHei"/>
                <a:cs typeface="Microsoft MHei"/>
              </a:rPr>
              <a:t>1</a:t>
            </a:r>
            <a:r>
              <a:rPr sz="1400" b="0" spc="35" dirty="0">
                <a:latin typeface="Microsoft MHei"/>
                <a:cs typeface="Microsoft MHei"/>
              </a:rPr>
              <a:t>8</a:t>
            </a:r>
            <a:r>
              <a:rPr sz="1400" b="0" spc="40" dirty="0">
                <a:latin typeface="Microsoft MHei"/>
                <a:cs typeface="Microsoft MHei"/>
              </a:rPr>
              <a:t>0</a:t>
            </a:r>
            <a:r>
              <a:rPr sz="1400" b="0" spc="30" dirty="0">
                <a:latin typeface="Microsoft MHei"/>
                <a:cs typeface="Microsoft MHei"/>
              </a:rPr>
              <a:t>n</a:t>
            </a:r>
            <a:r>
              <a:rPr sz="1400" b="0" spc="50" dirty="0">
                <a:latin typeface="Microsoft MHei"/>
                <a:cs typeface="Microsoft MHei"/>
              </a:rPr>
              <a:t>m</a:t>
            </a:r>
            <a:r>
              <a:rPr sz="1400" dirty="0">
                <a:latin typeface="Arial Unicode MS"/>
                <a:cs typeface="Arial Unicode MS"/>
              </a:rPr>
              <a:t>工艺</a:t>
            </a:r>
            <a:r>
              <a:rPr sz="1400" spc="-15" dirty="0">
                <a:latin typeface="Arial Unicode MS"/>
                <a:cs typeface="Arial Unicode MS"/>
              </a:rPr>
              <a:t>流</a:t>
            </a:r>
            <a:r>
              <a:rPr sz="1400" dirty="0">
                <a:latin typeface="Arial Unicode MS"/>
                <a:cs typeface="Arial Unicode MS"/>
              </a:rPr>
              <a:t>片成 </a:t>
            </a:r>
            <a:r>
              <a:rPr sz="1400" spc="10" dirty="0">
                <a:latin typeface="Arial Unicode MS"/>
                <a:cs typeface="Arial Unicode MS"/>
              </a:rPr>
              <a:t>功，</a:t>
            </a:r>
            <a:r>
              <a:rPr sz="1400" dirty="0">
                <a:latin typeface="Arial Unicode MS"/>
                <a:cs typeface="Arial Unicode MS"/>
              </a:rPr>
              <a:t>主频</a:t>
            </a:r>
            <a:r>
              <a:rPr sz="1400" spc="-10" dirty="0">
                <a:latin typeface="Arial Unicode MS"/>
                <a:cs typeface="Arial Unicode MS"/>
              </a:rPr>
              <a:t>可</a:t>
            </a:r>
            <a:r>
              <a:rPr sz="1400" dirty="0">
                <a:latin typeface="Arial Unicode MS"/>
                <a:cs typeface="Arial Unicode MS"/>
              </a:rPr>
              <a:t>以达</a:t>
            </a:r>
            <a:r>
              <a:rPr sz="1400" spc="-20" dirty="0">
                <a:latin typeface="Arial Unicode MS"/>
                <a:cs typeface="Arial Unicode MS"/>
              </a:rPr>
              <a:t>到</a:t>
            </a:r>
            <a:r>
              <a:rPr sz="1400" b="0" spc="35" dirty="0">
                <a:latin typeface="Microsoft MHei"/>
                <a:cs typeface="Microsoft MHei"/>
              </a:rPr>
              <a:t>32</a:t>
            </a:r>
            <a:r>
              <a:rPr sz="1400" b="0" spc="25" dirty="0">
                <a:latin typeface="Microsoft MHei"/>
                <a:cs typeface="Microsoft MHei"/>
              </a:rPr>
              <a:t>0</a:t>
            </a:r>
            <a:r>
              <a:rPr sz="1400" b="0" spc="45" dirty="0">
                <a:latin typeface="Microsoft MHei"/>
                <a:cs typeface="Microsoft MHei"/>
              </a:rPr>
              <a:t>M</a:t>
            </a:r>
            <a:r>
              <a:rPr sz="1400" dirty="0">
                <a:latin typeface="Arial Unicode MS"/>
                <a:cs typeface="Arial Unicode MS"/>
              </a:rPr>
              <a:t>以上</a:t>
            </a:r>
            <a:r>
              <a:rPr sz="1400" spc="-10" dirty="0">
                <a:latin typeface="Arial Unicode MS"/>
                <a:cs typeface="Arial Unicode MS"/>
              </a:rPr>
              <a:t>，</a:t>
            </a:r>
            <a:r>
              <a:rPr sz="1400" dirty="0">
                <a:latin typeface="Arial Unicode MS"/>
                <a:cs typeface="Arial Unicode MS"/>
              </a:rPr>
              <a:t>芯片</a:t>
            </a:r>
            <a:r>
              <a:rPr sz="1400" spc="-10" dirty="0">
                <a:latin typeface="Arial Unicode MS"/>
                <a:cs typeface="Arial Unicode MS"/>
              </a:rPr>
              <a:t>有</a:t>
            </a:r>
            <a:r>
              <a:rPr sz="1400" dirty="0">
                <a:latin typeface="Arial Unicode MS"/>
                <a:cs typeface="Arial Unicode MS"/>
              </a:rPr>
              <a:t>目前 </a:t>
            </a:r>
            <a:r>
              <a:rPr sz="1400" spc="10" dirty="0">
                <a:latin typeface="Arial Unicode MS"/>
                <a:cs typeface="Arial Unicode MS"/>
              </a:rPr>
              <a:t>三个</a:t>
            </a:r>
            <a:r>
              <a:rPr sz="1400" dirty="0">
                <a:latin typeface="Arial Unicode MS"/>
                <a:cs typeface="Arial Unicode MS"/>
              </a:rPr>
              <a:t>型号</a:t>
            </a:r>
            <a:r>
              <a:rPr sz="1400" spc="-15" dirty="0">
                <a:latin typeface="Arial Unicode MS"/>
                <a:cs typeface="Arial Unicode MS"/>
              </a:rPr>
              <a:t>，</a:t>
            </a:r>
            <a:r>
              <a:rPr sz="1400" b="1" dirty="0">
                <a:solidFill>
                  <a:srgbClr val="00AFEF"/>
                </a:solidFill>
                <a:latin typeface="微软雅黑"/>
                <a:cs typeface="微软雅黑"/>
              </a:rPr>
              <a:t>既有</a:t>
            </a:r>
            <a:r>
              <a:rPr sz="1400" b="1" spc="-10" dirty="0">
                <a:solidFill>
                  <a:srgbClr val="00AFEF"/>
                </a:solidFill>
                <a:latin typeface="微软雅黑"/>
                <a:cs typeface="微软雅黑"/>
              </a:rPr>
              <a:t>C</a:t>
            </a:r>
            <a:r>
              <a:rPr sz="1400" b="1" spc="-5" dirty="0">
                <a:solidFill>
                  <a:srgbClr val="00AFEF"/>
                </a:solidFill>
                <a:latin typeface="微软雅黑"/>
                <a:cs typeface="微软雅黑"/>
              </a:rPr>
              <a:t>o</a:t>
            </a:r>
            <a:r>
              <a:rPr sz="1400" b="1" spc="-10" dirty="0">
                <a:solidFill>
                  <a:srgbClr val="00AFEF"/>
                </a:solidFill>
                <a:latin typeface="微软雅黑"/>
                <a:cs typeface="微软雅黑"/>
              </a:rPr>
              <a:t>r</a:t>
            </a:r>
            <a:r>
              <a:rPr sz="1400" b="1" dirty="0">
                <a:solidFill>
                  <a:srgbClr val="00AFEF"/>
                </a:solidFill>
                <a:latin typeface="微软雅黑"/>
                <a:cs typeface="微软雅黑"/>
              </a:rPr>
              <a:t>e</a:t>
            </a:r>
            <a:r>
              <a:rPr sz="1400" b="1" spc="-50" dirty="0">
                <a:solidFill>
                  <a:srgbClr val="00AFEF"/>
                </a:solidFill>
                <a:latin typeface="微软雅黑"/>
                <a:cs typeface="微软雅黑"/>
              </a:rPr>
              <a:t> </a:t>
            </a:r>
            <a:r>
              <a:rPr sz="1400" b="1" dirty="0">
                <a:solidFill>
                  <a:srgbClr val="00AFEF"/>
                </a:solidFill>
                <a:latin typeface="微软雅黑"/>
                <a:cs typeface="微软雅黑"/>
              </a:rPr>
              <a:t>还有</a:t>
            </a:r>
            <a:r>
              <a:rPr sz="1400" b="1" spc="-10" dirty="0">
                <a:solidFill>
                  <a:srgbClr val="00AFEF"/>
                </a:solidFill>
                <a:latin typeface="微软雅黑"/>
                <a:cs typeface="微软雅黑"/>
              </a:rPr>
              <a:t> </a:t>
            </a:r>
            <a:r>
              <a:rPr sz="1400" b="1" dirty="0">
                <a:solidFill>
                  <a:srgbClr val="00AFEF"/>
                </a:solidFill>
                <a:latin typeface="微软雅黑"/>
                <a:cs typeface="微软雅黑"/>
              </a:rPr>
              <a:t>工程样片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5734" y="860444"/>
            <a:ext cx="3504565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60" dirty="0">
                <a:latin typeface="Microsoft Sans Serif"/>
                <a:cs typeface="Microsoft Sans Serif"/>
              </a:rPr>
              <a:t>▪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蜂鸟</a:t>
            </a:r>
            <a:r>
              <a:rPr sz="1600" b="1" spc="-10" dirty="0">
                <a:solidFill>
                  <a:srgbClr val="0000FF"/>
                </a:solidFill>
                <a:latin typeface="微软雅黑"/>
                <a:cs typeface="微软雅黑"/>
              </a:rPr>
              <a:t>E20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0</a:t>
            </a:r>
            <a:r>
              <a:rPr sz="1600" b="1" spc="10" dirty="0">
                <a:solidFill>
                  <a:srgbClr val="0000FF"/>
                </a:solidFill>
                <a:latin typeface="微软雅黑"/>
                <a:cs typeface="微软雅黑"/>
              </a:rPr>
              <a:t> </a:t>
            </a:r>
            <a:r>
              <a:rPr sz="1600" b="0" spc="45" dirty="0">
                <a:latin typeface="Microsoft MHei"/>
                <a:cs typeface="Microsoft MHei"/>
              </a:rPr>
              <a:t>-</a:t>
            </a:r>
            <a:r>
              <a:rPr sz="1600" b="0" spc="35" dirty="0">
                <a:latin typeface="Microsoft MHei"/>
                <a:cs typeface="Microsoft MHei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芯来科技胡</a:t>
            </a:r>
            <a:r>
              <a:rPr sz="1600" spc="-5" dirty="0">
                <a:latin typeface="Arial Unicode MS"/>
                <a:cs typeface="Arial Unicode MS"/>
              </a:rPr>
              <a:t>振波</a:t>
            </a:r>
            <a:r>
              <a:rPr sz="1600" spc="0" dirty="0">
                <a:latin typeface="Arial Unicode MS"/>
                <a:cs typeface="Arial Unicode MS"/>
              </a:rPr>
              <a:t>开</a:t>
            </a:r>
            <a:r>
              <a:rPr sz="1600" spc="-5" dirty="0">
                <a:latin typeface="Arial Unicode MS"/>
                <a:cs typeface="Arial Unicode MS"/>
              </a:rPr>
              <a:t>源项目</a:t>
            </a:r>
            <a:endParaRPr sz="1600">
              <a:latin typeface="Arial Unicode MS"/>
              <a:cs typeface="Arial Unicode MS"/>
            </a:endParaRPr>
          </a:p>
          <a:p>
            <a:pPr marL="283845">
              <a:lnSpc>
                <a:spcPct val="100000"/>
              </a:lnSpc>
              <a:spcBef>
                <a:spcPts val="500"/>
              </a:spcBef>
            </a:pPr>
            <a:r>
              <a:rPr sz="1600" spc="-5" dirty="0">
                <a:latin typeface="Arial"/>
                <a:cs typeface="Arial"/>
              </a:rPr>
              <a:t>-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国内知名度</a:t>
            </a:r>
            <a:r>
              <a:rPr sz="1600" spc="-5" dirty="0">
                <a:latin typeface="Arial Unicode MS"/>
                <a:cs typeface="Arial Unicode MS"/>
              </a:rPr>
              <a:t>非常</a:t>
            </a:r>
            <a:r>
              <a:rPr sz="1600" spc="0" dirty="0">
                <a:latin typeface="Arial Unicode MS"/>
                <a:cs typeface="Arial Unicode MS"/>
              </a:rPr>
              <a:t>高</a:t>
            </a:r>
            <a:r>
              <a:rPr sz="1600" spc="-5" dirty="0">
                <a:latin typeface="Arial Unicode MS"/>
                <a:cs typeface="Arial Unicode MS"/>
              </a:rPr>
              <a:t>的开</a:t>
            </a:r>
            <a:r>
              <a:rPr sz="1600" spc="10" dirty="0">
                <a:latin typeface="Arial Unicode MS"/>
                <a:cs typeface="Arial Unicode MS"/>
              </a:rPr>
              <a:t>源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软核S</a:t>
            </a:r>
            <a:r>
              <a:rPr sz="1600" b="1" spc="-15" dirty="0">
                <a:solidFill>
                  <a:srgbClr val="0000FF"/>
                </a:solidFill>
                <a:latin typeface="微软雅黑"/>
                <a:cs typeface="微软雅黑"/>
              </a:rPr>
              <a:t>o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C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12335" y="1563624"/>
            <a:ext cx="3997394" cy="2304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3939" y="2606045"/>
            <a:ext cx="2150116" cy="16596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92695" y="2979420"/>
            <a:ext cx="1133855" cy="1293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100" y="165918"/>
            <a:ext cx="8089798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pc="-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节提要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52898" y="4756024"/>
            <a:ext cx="6794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0967" y="1087624"/>
            <a:ext cx="4608830" cy="514738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72000" rIns="0" bIns="72000" rtlCol="0" anchor="ctr">
            <a:spAutoFit/>
          </a:bodyPr>
          <a:lstStyle/>
          <a:p>
            <a:pPr marL="35687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A</a:t>
            </a:r>
            <a:r>
              <a:rPr sz="2400" b="1" spc="-5" dirty="0">
                <a:solidFill>
                  <a:srgbClr val="FFFFFF"/>
                </a:solidFill>
                <a:latin typeface="微软雅黑"/>
                <a:cs typeface="微软雅黑"/>
              </a:rPr>
              <a:t>I</a:t>
            </a:r>
            <a:r>
              <a:rPr sz="2400" b="1" spc="-110" dirty="0">
                <a:solidFill>
                  <a:srgbClr val="FFFFFF"/>
                </a:solidFill>
                <a:latin typeface="微软雅黑"/>
                <a:cs typeface="微软雅黑"/>
              </a:rPr>
              <a:t>O</a:t>
            </a: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T</a:t>
            </a:r>
            <a:r>
              <a:rPr sz="2400" b="1" spc="-10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时代嵌入式技术的挑战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0967" y="2123374"/>
            <a:ext cx="4608830" cy="514738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72000" rIns="0" bIns="72000" rtlCol="0" anchor="ctr">
            <a:spAutoFit/>
          </a:bodyPr>
          <a:lstStyle/>
          <a:p>
            <a:pPr marL="21844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微软雅黑"/>
                <a:cs typeface="微软雅黑"/>
              </a:rPr>
              <a:t>RIS</a:t>
            </a:r>
            <a:r>
              <a:rPr sz="2400" b="1" spc="5" dirty="0">
                <a:solidFill>
                  <a:srgbClr val="FFFFFF"/>
                </a:solidFill>
                <a:latin typeface="微软雅黑"/>
                <a:cs typeface="微软雅黑"/>
              </a:rPr>
              <a:t>C</a:t>
            </a:r>
            <a:r>
              <a:rPr sz="2400" b="1" spc="-10" dirty="0">
                <a:solidFill>
                  <a:srgbClr val="FFFFFF"/>
                </a:solidFill>
                <a:latin typeface="微软雅黑"/>
                <a:cs typeface="微软雅黑"/>
              </a:rPr>
              <a:t>-</a:t>
            </a:r>
            <a:r>
              <a:rPr sz="2400" b="1" spc="-5" dirty="0">
                <a:solidFill>
                  <a:srgbClr val="FFFFFF"/>
                </a:solidFill>
                <a:latin typeface="微软雅黑"/>
                <a:cs typeface="微软雅黑"/>
              </a:rPr>
              <a:t>V</a:t>
            </a:r>
            <a:r>
              <a:rPr sz="2400" b="1" spc="-10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架构、</a:t>
            </a:r>
            <a:r>
              <a:rPr sz="2400" b="1" spc="-5" dirty="0">
                <a:solidFill>
                  <a:srgbClr val="FFFFFF"/>
                </a:solidFill>
                <a:latin typeface="微软雅黑"/>
                <a:cs typeface="微软雅黑"/>
              </a:rPr>
              <a:t>So</a:t>
            </a: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C和平台技术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0967" y="3212081"/>
            <a:ext cx="4752340" cy="514738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72000" rIns="0" bIns="72000" rtlCol="0" anchor="ctr">
            <a:spAutoFit/>
          </a:bodyPr>
          <a:lstStyle/>
          <a:p>
            <a:pPr marL="90805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微软雅黑"/>
                <a:cs typeface="微软雅黑"/>
              </a:rPr>
              <a:t>RISC</a:t>
            </a:r>
            <a:r>
              <a:rPr sz="2400" b="1" spc="-10" dirty="0">
                <a:solidFill>
                  <a:srgbClr val="FFFFFF"/>
                </a:solidFill>
                <a:latin typeface="微软雅黑"/>
                <a:cs typeface="微软雅黑"/>
              </a:rPr>
              <a:t>-</a:t>
            </a: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V</a:t>
            </a:r>
            <a:r>
              <a:rPr sz="2400" b="1" spc="-10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微软雅黑"/>
                <a:cs typeface="微软雅黑"/>
              </a:rPr>
              <a:t>处理器生态</a:t>
            </a: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和A</a:t>
            </a:r>
            <a:r>
              <a:rPr sz="2400" b="1" spc="-10" dirty="0">
                <a:solidFill>
                  <a:srgbClr val="FFFFFF"/>
                </a:solidFill>
                <a:latin typeface="微软雅黑"/>
                <a:cs typeface="微软雅黑"/>
              </a:rPr>
              <a:t>I</a:t>
            </a:r>
            <a:r>
              <a:rPr sz="2400" b="1" spc="-110" dirty="0">
                <a:solidFill>
                  <a:srgbClr val="FFFFFF"/>
                </a:solidFill>
                <a:latin typeface="微软雅黑"/>
                <a:cs typeface="微软雅黑"/>
              </a:rPr>
              <a:t>O</a:t>
            </a: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T</a:t>
            </a:r>
            <a:r>
              <a:rPr sz="2400" b="1" spc="-10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微软雅黑"/>
                <a:cs typeface="微软雅黑"/>
              </a:rPr>
              <a:t>开发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8" name="Oval 7">
            <a:hlinkClick r:id="rId2" action="ppaction://hlinksldjump"/>
          </p:cNvPr>
          <p:cNvSpPr>
            <a:spLocks noChangeAspect="1" noChangeArrowheads="1"/>
          </p:cNvSpPr>
          <p:nvPr/>
        </p:nvSpPr>
        <p:spPr bwMode="gray">
          <a:xfrm>
            <a:off x="1752600" y="1103375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2D86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1</a:t>
            </a:r>
            <a:endParaRPr kumimoji="0"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Oval 7">
            <a:hlinkClick r:id="rId2" action="ppaction://hlinksldjump"/>
          </p:cNvPr>
          <p:cNvSpPr>
            <a:spLocks noChangeAspect="1" noChangeArrowheads="1"/>
          </p:cNvSpPr>
          <p:nvPr/>
        </p:nvSpPr>
        <p:spPr bwMode="gray">
          <a:xfrm>
            <a:off x="1752600" y="2101193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2D86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2</a:t>
            </a:r>
            <a:endParaRPr kumimoji="0"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Oval 7">
            <a:hlinkClick r:id="rId2" action="ppaction://hlinksldjump"/>
          </p:cNvPr>
          <p:cNvSpPr>
            <a:spLocks noChangeAspect="1" noChangeArrowheads="1"/>
          </p:cNvSpPr>
          <p:nvPr/>
        </p:nvSpPr>
        <p:spPr bwMode="gray">
          <a:xfrm>
            <a:off x="1752600" y="3216847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2D86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3</a:t>
            </a:r>
            <a:endParaRPr kumimoji="0"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</a:pPr>
            <a:r>
              <a:rPr spc="-5" dirty="0">
                <a:solidFill>
                  <a:srgbClr val="FF0000"/>
                </a:solidFill>
                <a:latin typeface="微软雅黑"/>
                <a:cs typeface="微软雅黑"/>
              </a:rPr>
              <a:t>商业</a:t>
            </a:r>
            <a:r>
              <a:rPr spc="-10" dirty="0"/>
              <a:t>RIS</a:t>
            </a:r>
            <a:r>
              <a:rPr spc="-5" dirty="0"/>
              <a:t>C-V</a:t>
            </a:r>
            <a:r>
              <a:rPr spc="20" dirty="0"/>
              <a:t> </a:t>
            </a:r>
            <a:r>
              <a:rPr spc="-5" dirty="0">
                <a:latin typeface="微软雅黑"/>
                <a:cs typeface="微软雅黑"/>
              </a:rPr>
              <a:t>嵌入式处理器</a:t>
            </a:r>
            <a:r>
              <a:rPr b="0" spc="-5" dirty="0">
                <a:latin typeface="微软雅黑"/>
                <a:cs typeface="微软雅黑"/>
              </a:rPr>
              <a:t>（</a:t>
            </a:r>
            <a:r>
              <a:rPr spc="-5" dirty="0">
                <a:solidFill>
                  <a:srgbClr val="FF0000"/>
                </a:solidFill>
              </a:rPr>
              <a:t>So</a:t>
            </a:r>
            <a:r>
              <a:rPr spc="-10" dirty="0">
                <a:solidFill>
                  <a:srgbClr val="FF0000"/>
                </a:solidFill>
              </a:rPr>
              <a:t>C</a:t>
            </a:r>
            <a:r>
              <a:rPr b="0" spc="-5" dirty="0">
                <a:latin typeface="微软雅黑"/>
                <a:cs typeface="微软雅黑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7100" y="802682"/>
            <a:ext cx="6015990" cy="308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60" dirty="0">
                <a:latin typeface="Microsoft Sans Serif"/>
                <a:cs typeface="Microsoft Sans Serif"/>
              </a:rPr>
              <a:t>▪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微软雅黑"/>
                <a:cs typeface="微软雅黑"/>
              </a:rPr>
              <a:t>GD32VF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103</a:t>
            </a:r>
            <a:endParaRPr sz="1600">
              <a:latin typeface="微软雅黑"/>
              <a:cs typeface="微软雅黑"/>
            </a:endParaRPr>
          </a:p>
          <a:p>
            <a:pPr marL="283845">
              <a:lnSpc>
                <a:spcPct val="100000"/>
              </a:lnSpc>
              <a:spcBef>
                <a:spcPts val="500"/>
              </a:spcBef>
            </a:pPr>
            <a:r>
              <a:rPr sz="1600" spc="-5" dirty="0">
                <a:latin typeface="Arial"/>
                <a:cs typeface="Arial"/>
              </a:rPr>
              <a:t>-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兆易开发基于芯</a:t>
            </a:r>
            <a:r>
              <a:rPr sz="1600" spc="-25" dirty="0">
                <a:latin typeface="微软雅黑"/>
                <a:cs typeface="微软雅黑"/>
              </a:rPr>
              <a:t>来</a:t>
            </a:r>
            <a:r>
              <a:rPr sz="1600" spc="-15" dirty="0">
                <a:latin typeface="微软雅黑"/>
                <a:cs typeface="微软雅黑"/>
              </a:rPr>
              <a:t>B</a:t>
            </a:r>
            <a:r>
              <a:rPr sz="1600" spc="-10" dirty="0">
                <a:latin typeface="微软雅黑"/>
                <a:cs typeface="微软雅黑"/>
              </a:rPr>
              <a:t>umbl</a:t>
            </a:r>
            <a:r>
              <a:rPr sz="1600" spc="-5" dirty="0">
                <a:latin typeface="微软雅黑"/>
                <a:cs typeface="微软雅黑"/>
              </a:rPr>
              <a:t>e</a:t>
            </a:r>
            <a:r>
              <a:rPr sz="1600" spc="0" dirty="0">
                <a:latin typeface="微软雅黑"/>
                <a:cs typeface="微软雅黑"/>
              </a:rPr>
              <a:t>b</a:t>
            </a:r>
            <a:r>
              <a:rPr sz="1600" spc="-5" dirty="0">
                <a:latin typeface="微软雅黑"/>
                <a:cs typeface="微软雅黑"/>
              </a:rPr>
              <a:t>ee</a:t>
            </a:r>
            <a:r>
              <a:rPr sz="1600" spc="50" dirty="0">
                <a:latin typeface="微软雅黑"/>
                <a:cs typeface="微软雅黑"/>
              </a:rPr>
              <a:t> </a:t>
            </a:r>
            <a:r>
              <a:rPr sz="1600" spc="-10" dirty="0">
                <a:latin typeface="微软雅黑"/>
                <a:cs typeface="微软雅黑"/>
              </a:rPr>
              <a:t>大黄蜂核（</a:t>
            </a:r>
            <a:r>
              <a:rPr sz="1600" spc="-5" dirty="0">
                <a:latin typeface="微软雅黑"/>
                <a:cs typeface="微软雅黑"/>
              </a:rPr>
              <a:t>RV32IMA</a:t>
            </a:r>
            <a:r>
              <a:rPr sz="1600" spc="-10" dirty="0">
                <a:latin typeface="微软雅黑"/>
                <a:cs typeface="微软雅黑"/>
              </a:rPr>
              <a:t>C）芯片</a:t>
            </a:r>
            <a:endParaRPr sz="1600">
              <a:latin typeface="微软雅黑"/>
              <a:cs typeface="微软雅黑"/>
            </a:endParaRPr>
          </a:p>
          <a:p>
            <a:pPr marL="144780" indent="-13208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Font typeface="Microsoft Sans Serif"/>
              <a:buChar char="▪"/>
              <a:tabLst>
                <a:tab pos="145415" algn="l"/>
              </a:tabLst>
            </a:pP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K</a:t>
            </a:r>
            <a:r>
              <a:rPr sz="1600" b="1" spc="-15" dirty="0">
                <a:solidFill>
                  <a:srgbClr val="00AF50"/>
                </a:solidFill>
                <a:latin typeface="微软雅黑"/>
                <a:cs typeface="微软雅黑"/>
              </a:rPr>
              <a:t>e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n</a:t>
            </a:r>
            <a:r>
              <a:rPr sz="1600" b="1" spc="-15" dirty="0">
                <a:solidFill>
                  <a:srgbClr val="00AF50"/>
                </a:solidFill>
                <a:latin typeface="微软雅黑"/>
                <a:cs typeface="微软雅黑"/>
              </a:rPr>
              <a:t>d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r</a:t>
            </a:r>
            <a:r>
              <a:rPr sz="1600" b="1" spc="-15" dirty="0">
                <a:solidFill>
                  <a:srgbClr val="00AF50"/>
                </a:solidFill>
                <a:latin typeface="微软雅黑"/>
                <a:cs typeface="微软雅黑"/>
              </a:rPr>
              <a:t>y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te</a:t>
            </a:r>
            <a:r>
              <a:rPr sz="1600" b="1" spc="60" dirty="0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K210</a:t>
            </a:r>
            <a:endParaRPr sz="1600">
              <a:latin typeface="微软雅黑"/>
              <a:cs typeface="微软雅黑"/>
            </a:endParaRPr>
          </a:p>
          <a:p>
            <a:pPr marL="414655" marR="96520" lvl="1" indent="-130810">
              <a:lnSpc>
                <a:spcPct val="100000"/>
              </a:lnSpc>
              <a:spcBef>
                <a:spcPts val="490"/>
              </a:spcBef>
              <a:buFont typeface="Arial"/>
              <a:buChar char="-"/>
              <a:tabLst>
                <a:tab pos="415290" algn="l"/>
              </a:tabLst>
            </a:pPr>
            <a:r>
              <a:rPr sz="1600" spc="-10" dirty="0">
                <a:latin typeface="微软雅黑"/>
                <a:cs typeface="微软雅黑"/>
              </a:rPr>
              <a:t>K21</a:t>
            </a:r>
            <a:r>
              <a:rPr sz="1600" spc="-5" dirty="0">
                <a:latin typeface="微软雅黑"/>
                <a:cs typeface="微软雅黑"/>
              </a:rPr>
              <a:t>0</a:t>
            </a:r>
            <a:r>
              <a:rPr sz="1600" spc="10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包含</a:t>
            </a:r>
            <a:r>
              <a:rPr sz="1600" spc="1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RISC</a:t>
            </a:r>
            <a:r>
              <a:rPr sz="1600" dirty="0">
                <a:latin typeface="微软雅黑"/>
                <a:cs typeface="微软雅黑"/>
              </a:rPr>
              <a:t>-</a:t>
            </a:r>
            <a:r>
              <a:rPr sz="1600" spc="-5" dirty="0">
                <a:latin typeface="微软雅黑"/>
                <a:cs typeface="微软雅黑"/>
              </a:rPr>
              <a:t>V</a:t>
            </a:r>
            <a:r>
              <a:rPr sz="1600" spc="15" dirty="0">
                <a:latin typeface="微软雅黑"/>
                <a:cs typeface="微软雅黑"/>
              </a:rPr>
              <a:t> </a:t>
            </a:r>
            <a:r>
              <a:rPr sz="1600" spc="-10" dirty="0">
                <a:latin typeface="微软雅黑"/>
                <a:cs typeface="微软雅黑"/>
              </a:rPr>
              <a:t>6</a:t>
            </a:r>
            <a:r>
              <a:rPr sz="1600" spc="-5" dirty="0">
                <a:latin typeface="微软雅黑"/>
                <a:cs typeface="微软雅黑"/>
              </a:rPr>
              <a:t>4</a:t>
            </a:r>
            <a:r>
              <a:rPr sz="1600" spc="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位双核</a:t>
            </a:r>
            <a:r>
              <a:rPr sz="1600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CP</a:t>
            </a:r>
            <a:r>
              <a:rPr sz="1600" spc="-15" dirty="0">
                <a:latin typeface="微软雅黑"/>
                <a:cs typeface="微软雅黑"/>
              </a:rPr>
              <a:t>U</a:t>
            </a:r>
            <a:r>
              <a:rPr sz="1600" spc="-5" dirty="0">
                <a:latin typeface="微软雅黑"/>
                <a:cs typeface="微软雅黑"/>
              </a:rPr>
              <a:t>（R</a:t>
            </a:r>
            <a:r>
              <a:rPr sz="1600" dirty="0">
                <a:latin typeface="微软雅黑"/>
                <a:cs typeface="微软雅黑"/>
              </a:rPr>
              <a:t>o</a:t>
            </a:r>
            <a:r>
              <a:rPr sz="1600" spc="-10" dirty="0">
                <a:latin typeface="微软雅黑"/>
                <a:cs typeface="微软雅黑"/>
              </a:rPr>
              <a:t>cke</a:t>
            </a:r>
            <a:r>
              <a:rPr sz="1600" spc="-5" dirty="0">
                <a:latin typeface="微软雅黑"/>
                <a:cs typeface="微软雅黑"/>
              </a:rPr>
              <a:t>t</a:t>
            </a:r>
            <a:r>
              <a:rPr sz="1600" spc="55" dirty="0">
                <a:latin typeface="微软雅黑"/>
                <a:cs typeface="微软雅黑"/>
              </a:rPr>
              <a:t> </a:t>
            </a:r>
            <a:r>
              <a:rPr sz="1600" spc="-10" dirty="0">
                <a:latin typeface="微软雅黑"/>
                <a:cs typeface="微软雅黑"/>
              </a:rPr>
              <a:t>c</a:t>
            </a:r>
            <a:r>
              <a:rPr sz="1600" dirty="0">
                <a:latin typeface="微软雅黑"/>
                <a:cs typeface="微软雅黑"/>
              </a:rPr>
              <a:t>o</a:t>
            </a:r>
            <a:r>
              <a:rPr sz="1600" spc="-5" dirty="0">
                <a:latin typeface="微软雅黑"/>
                <a:cs typeface="微软雅黑"/>
              </a:rPr>
              <a:t>re），每个核 心内置独立</a:t>
            </a:r>
            <a:r>
              <a:rPr sz="1600" spc="10" dirty="0">
                <a:latin typeface="微软雅黑"/>
                <a:cs typeface="微软雅黑"/>
              </a:rPr>
              <a:t> </a:t>
            </a:r>
            <a:r>
              <a:rPr sz="1600" spc="-10" dirty="0">
                <a:latin typeface="微软雅黑"/>
                <a:cs typeface="微软雅黑"/>
              </a:rPr>
              <a:t>FP</a:t>
            </a:r>
            <a:r>
              <a:rPr sz="1600" spc="-5" dirty="0">
                <a:latin typeface="微软雅黑"/>
                <a:cs typeface="微软雅黑"/>
              </a:rPr>
              <a:t>U</a:t>
            </a:r>
            <a:r>
              <a:rPr sz="1600" spc="1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,</a:t>
            </a:r>
            <a:r>
              <a:rPr sz="1600" spc="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是一个典型</a:t>
            </a:r>
            <a:r>
              <a:rPr sz="1600" spc="20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AIOT </a:t>
            </a:r>
            <a:r>
              <a:rPr sz="1600" spc="-10" dirty="0">
                <a:latin typeface="微软雅黑"/>
                <a:cs typeface="微软雅黑"/>
              </a:rPr>
              <a:t>S</a:t>
            </a:r>
            <a:r>
              <a:rPr sz="1600" dirty="0">
                <a:latin typeface="微软雅黑"/>
                <a:cs typeface="微软雅黑"/>
              </a:rPr>
              <a:t>o</a:t>
            </a:r>
            <a:r>
              <a:rPr sz="1600" spc="-5" dirty="0">
                <a:latin typeface="微软雅黑"/>
                <a:cs typeface="微软雅黑"/>
              </a:rPr>
              <a:t>C</a:t>
            </a:r>
            <a:endParaRPr sz="1600">
              <a:latin typeface="微软雅黑"/>
              <a:cs typeface="微软雅黑"/>
            </a:endParaRPr>
          </a:p>
          <a:p>
            <a:pPr marL="144780" indent="-13208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Font typeface="Microsoft Sans Serif"/>
              <a:buChar char="▪"/>
              <a:tabLst>
                <a:tab pos="145415" algn="l"/>
              </a:tabLst>
            </a:pPr>
            <a:r>
              <a:rPr sz="1600" b="1" spc="-10" dirty="0">
                <a:solidFill>
                  <a:srgbClr val="FF0000"/>
                </a:solidFill>
                <a:latin typeface="微软雅黑"/>
                <a:cs typeface="微软雅黑"/>
              </a:rPr>
              <a:t>NX</a:t>
            </a: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P</a:t>
            </a:r>
            <a:r>
              <a:rPr sz="1600" b="1" spc="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微软雅黑"/>
                <a:cs typeface="微软雅黑"/>
              </a:rPr>
              <a:t>RV32M1</a:t>
            </a:r>
            <a:endParaRPr sz="1600">
              <a:latin typeface="微软雅黑"/>
              <a:cs typeface="微软雅黑"/>
            </a:endParaRPr>
          </a:p>
          <a:p>
            <a:pPr marL="414655" lvl="1" indent="-130810">
              <a:lnSpc>
                <a:spcPct val="100000"/>
              </a:lnSpc>
              <a:spcBef>
                <a:spcPts val="505"/>
              </a:spcBef>
              <a:buFont typeface="Arial"/>
              <a:buChar char="-"/>
              <a:tabLst>
                <a:tab pos="415290" algn="l"/>
              </a:tabLst>
            </a:pPr>
            <a:r>
              <a:rPr sz="1600" spc="-5" dirty="0">
                <a:latin typeface="微软雅黑"/>
                <a:cs typeface="微软雅黑"/>
              </a:rPr>
              <a:t>集成</a:t>
            </a:r>
            <a:r>
              <a:rPr sz="1600" spc="-10" dirty="0">
                <a:latin typeface="微软雅黑"/>
                <a:cs typeface="微软雅黑"/>
              </a:rPr>
              <a:t>了</a:t>
            </a:r>
            <a:r>
              <a:rPr sz="1600" spc="-5" dirty="0">
                <a:latin typeface="微软雅黑"/>
                <a:cs typeface="微软雅黑"/>
              </a:rPr>
              <a:t>4个</a:t>
            </a:r>
            <a:r>
              <a:rPr sz="1600" spc="-10" dirty="0">
                <a:latin typeface="微软雅黑"/>
                <a:cs typeface="微软雅黑"/>
              </a:rPr>
              <a:t>c</a:t>
            </a:r>
            <a:r>
              <a:rPr sz="1600" dirty="0">
                <a:latin typeface="微软雅黑"/>
                <a:cs typeface="微软雅黑"/>
              </a:rPr>
              <a:t>o</a:t>
            </a:r>
            <a:r>
              <a:rPr sz="1600" spc="-5" dirty="0">
                <a:latin typeface="微软雅黑"/>
                <a:cs typeface="微软雅黑"/>
              </a:rPr>
              <a:t>res:</a:t>
            </a:r>
            <a:r>
              <a:rPr sz="1600" spc="1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RIS</a:t>
            </a:r>
            <a:r>
              <a:rPr sz="1600" dirty="0">
                <a:latin typeface="微软雅黑"/>
                <a:cs typeface="微软雅黑"/>
              </a:rPr>
              <a:t>C-</a:t>
            </a:r>
            <a:r>
              <a:rPr sz="1600" spc="-5" dirty="0">
                <a:latin typeface="微软雅黑"/>
                <a:cs typeface="微软雅黑"/>
              </a:rPr>
              <a:t>V</a:t>
            </a:r>
            <a:r>
              <a:rPr sz="1600" spc="1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RI5CY</a:t>
            </a:r>
            <a:r>
              <a:rPr sz="1600" spc="20" dirty="0">
                <a:latin typeface="微软雅黑"/>
                <a:cs typeface="微软雅黑"/>
              </a:rPr>
              <a:t> </a:t>
            </a:r>
            <a:r>
              <a:rPr sz="1600" spc="-10" dirty="0">
                <a:latin typeface="微软雅黑"/>
                <a:cs typeface="微软雅黑"/>
              </a:rPr>
              <a:t>c</a:t>
            </a:r>
            <a:r>
              <a:rPr sz="1600" dirty="0">
                <a:latin typeface="微软雅黑"/>
                <a:cs typeface="微软雅黑"/>
              </a:rPr>
              <a:t>o</a:t>
            </a:r>
            <a:r>
              <a:rPr sz="1600" spc="-5" dirty="0">
                <a:latin typeface="微软雅黑"/>
                <a:cs typeface="微软雅黑"/>
              </a:rPr>
              <a:t>re, </a:t>
            </a:r>
            <a:r>
              <a:rPr sz="1600" dirty="0">
                <a:latin typeface="微软雅黑"/>
                <a:cs typeface="微软雅黑"/>
              </a:rPr>
              <a:t>R</a:t>
            </a:r>
            <a:r>
              <a:rPr sz="1600" spc="-5" dirty="0">
                <a:latin typeface="微软雅黑"/>
                <a:cs typeface="微软雅黑"/>
              </a:rPr>
              <a:t>IS</a:t>
            </a:r>
            <a:r>
              <a:rPr sz="1600" dirty="0">
                <a:latin typeface="微软雅黑"/>
                <a:cs typeface="微软雅黑"/>
              </a:rPr>
              <a:t>C-</a:t>
            </a:r>
            <a:r>
              <a:rPr sz="1600" spc="-5" dirty="0">
                <a:latin typeface="微软雅黑"/>
                <a:cs typeface="微软雅黑"/>
              </a:rPr>
              <a:t>V</a:t>
            </a:r>
            <a:r>
              <a:rPr sz="1600" spc="15" dirty="0">
                <a:latin typeface="微软雅黑"/>
                <a:cs typeface="微软雅黑"/>
              </a:rPr>
              <a:t> </a:t>
            </a:r>
            <a:r>
              <a:rPr sz="1600" spc="-10" dirty="0">
                <a:latin typeface="微软雅黑"/>
                <a:cs typeface="微软雅黑"/>
              </a:rPr>
              <a:t>Z</a:t>
            </a:r>
            <a:r>
              <a:rPr sz="1600" spc="-5" dirty="0">
                <a:latin typeface="微软雅黑"/>
                <a:cs typeface="微软雅黑"/>
              </a:rPr>
              <a:t>ER</a:t>
            </a:r>
            <a:r>
              <a:rPr sz="1600" spc="-10" dirty="0">
                <a:latin typeface="微软雅黑"/>
                <a:cs typeface="微软雅黑"/>
              </a:rPr>
              <a:t>O</a:t>
            </a:r>
            <a:r>
              <a:rPr sz="1600" dirty="0">
                <a:latin typeface="微软雅黑"/>
                <a:cs typeface="微软雅黑"/>
              </a:rPr>
              <a:t>-</a:t>
            </a:r>
            <a:r>
              <a:rPr sz="1600" spc="-5" dirty="0">
                <a:latin typeface="微软雅黑"/>
                <a:cs typeface="微软雅黑"/>
              </a:rPr>
              <a:t>RISCY</a:t>
            </a:r>
            <a:endParaRPr sz="1600">
              <a:latin typeface="微软雅黑"/>
              <a:cs typeface="微软雅黑"/>
            </a:endParaRPr>
          </a:p>
          <a:p>
            <a:pPr marL="414655">
              <a:lnSpc>
                <a:spcPct val="100000"/>
              </a:lnSpc>
            </a:pPr>
            <a:r>
              <a:rPr sz="1600" spc="-10" dirty="0">
                <a:latin typeface="微软雅黑"/>
                <a:cs typeface="微软雅黑"/>
              </a:rPr>
              <a:t>c</a:t>
            </a:r>
            <a:r>
              <a:rPr sz="1600" dirty="0">
                <a:latin typeface="微软雅黑"/>
                <a:cs typeface="微软雅黑"/>
              </a:rPr>
              <a:t>o</a:t>
            </a:r>
            <a:r>
              <a:rPr sz="1600" spc="-5" dirty="0">
                <a:latin typeface="微软雅黑"/>
                <a:cs typeface="微软雅黑"/>
              </a:rPr>
              <a:t>re, </a:t>
            </a:r>
            <a:r>
              <a:rPr sz="1600" dirty="0">
                <a:latin typeface="微软雅黑"/>
                <a:cs typeface="微软雅黑"/>
              </a:rPr>
              <a:t>A</a:t>
            </a:r>
            <a:r>
              <a:rPr sz="1600" spc="-5" dirty="0">
                <a:latin typeface="微软雅黑"/>
                <a:cs typeface="微软雅黑"/>
              </a:rPr>
              <a:t>RM</a:t>
            </a:r>
            <a:r>
              <a:rPr sz="1600" spc="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Cor</a:t>
            </a:r>
            <a:r>
              <a:rPr sz="1600" dirty="0">
                <a:latin typeface="微软雅黑"/>
                <a:cs typeface="微软雅黑"/>
              </a:rPr>
              <a:t>t</a:t>
            </a:r>
            <a:r>
              <a:rPr sz="1600" spc="-15" dirty="0">
                <a:latin typeface="微软雅黑"/>
                <a:cs typeface="微软雅黑"/>
              </a:rPr>
              <a:t>e</a:t>
            </a:r>
            <a:r>
              <a:rPr sz="1600" spc="-10" dirty="0">
                <a:latin typeface="微软雅黑"/>
                <a:cs typeface="微软雅黑"/>
              </a:rPr>
              <a:t>xM</a:t>
            </a:r>
            <a:r>
              <a:rPr sz="1600" spc="-5" dirty="0">
                <a:latin typeface="微软雅黑"/>
                <a:cs typeface="微软雅黑"/>
              </a:rPr>
              <a:t>4</a:t>
            </a:r>
            <a:r>
              <a:rPr sz="1600" spc="30" dirty="0">
                <a:latin typeface="微软雅黑"/>
                <a:cs typeface="微软雅黑"/>
              </a:rPr>
              <a:t> </a:t>
            </a:r>
            <a:r>
              <a:rPr sz="1600" spc="-10" dirty="0">
                <a:latin typeface="微软雅黑"/>
                <a:cs typeface="微软雅黑"/>
              </a:rPr>
              <a:t>c</a:t>
            </a:r>
            <a:r>
              <a:rPr sz="1600" dirty="0">
                <a:latin typeface="微软雅黑"/>
                <a:cs typeface="微软雅黑"/>
              </a:rPr>
              <a:t>o</a:t>
            </a:r>
            <a:r>
              <a:rPr sz="1600" spc="-5" dirty="0">
                <a:latin typeface="微软雅黑"/>
                <a:cs typeface="微软雅黑"/>
              </a:rPr>
              <a:t>re</a:t>
            </a:r>
            <a:r>
              <a:rPr sz="1600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和</a:t>
            </a:r>
            <a:r>
              <a:rPr sz="1600" spc="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A</a:t>
            </a:r>
            <a:r>
              <a:rPr sz="1600" dirty="0">
                <a:latin typeface="微软雅黑"/>
                <a:cs typeface="微软雅黑"/>
              </a:rPr>
              <a:t>R</a:t>
            </a:r>
            <a:r>
              <a:rPr sz="1600" spc="-5" dirty="0">
                <a:latin typeface="微软雅黑"/>
                <a:cs typeface="微软雅黑"/>
              </a:rPr>
              <a:t>M</a:t>
            </a:r>
            <a:r>
              <a:rPr sz="1600" spc="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Cor</a:t>
            </a:r>
            <a:r>
              <a:rPr sz="1600" dirty="0">
                <a:latin typeface="微软雅黑"/>
                <a:cs typeface="微软雅黑"/>
              </a:rPr>
              <a:t>t</a:t>
            </a:r>
            <a:r>
              <a:rPr sz="1600" spc="-15" dirty="0">
                <a:latin typeface="微软雅黑"/>
                <a:cs typeface="微软雅黑"/>
              </a:rPr>
              <a:t>e</a:t>
            </a:r>
            <a:r>
              <a:rPr sz="1600" dirty="0">
                <a:latin typeface="微软雅黑"/>
                <a:cs typeface="微软雅黑"/>
              </a:rPr>
              <a:t>x-</a:t>
            </a:r>
            <a:r>
              <a:rPr sz="1600" spc="-5" dirty="0">
                <a:latin typeface="微软雅黑"/>
                <a:cs typeface="微软雅黑"/>
              </a:rPr>
              <a:t>M0+</a:t>
            </a:r>
            <a:r>
              <a:rPr sz="1600" spc="20" dirty="0">
                <a:latin typeface="微软雅黑"/>
                <a:cs typeface="微软雅黑"/>
              </a:rPr>
              <a:t> </a:t>
            </a:r>
            <a:r>
              <a:rPr sz="1600" spc="-10" dirty="0">
                <a:latin typeface="微软雅黑"/>
                <a:cs typeface="微软雅黑"/>
              </a:rPr>
              <a:t>c</a:t>
            </a:r>
            <a:r>
              <a:rPr sz="1600" dirty="0">
                <a:latin typeface="微软雅黑"/>
                <a:cs typeface="微软雅黑"/>
              </a:rPr>
              <a:t>o</a:t>
            </a:r>
            <a:r>
              <a:rPr sz="1600" spc="-5" dirty="0">
                <a:latin typeface="微软雅黑"/>
                <a:cs typeface="微软雅黑"/>
              </a:rPr>
              <a:t>re</a:t>
            </a:r>
            <a:endParaRPr sz="1600">
              <a:latin typeface="微软雅黑"/>
              <a:cs typeface="微软雅黑"/>
            </a:endParaRPr>
          </a:p>
          <a:p>
            <a:pPr marL="144780" indent="-132080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Font typeface="Microsoft Sans Serif"/>
              <a:buChar char="▪"/>
              <a:tabLst>
                <a:tab pos="145415" algn="l"/>
              </a:tabLst>
            </a:pPr>
            <a:r>
              <a:rPr sz="1600" b="1" spc="-10" dirty="0">
                <a:solidFill>
                  <a:srgbClr val="3BB5FF"/>
                </a:solidFill>
                <a:latin typeface="微软雅黑"/>
                <a:cs typeface="微软雅黑"/>
              </a:rPr>
              <a:t>Micr</a:t>
            </a:r>
            <a:r>
              <a:rPr sz="1600" b="1" spc="-15" dirty="0">
                <a:solidFill>
                  <a:srgbClr val="3BB5FF"/>
                </a:solidFill>
                <a:latin typeface="微软雅黑"/>
                <a:cs typeface="微软雅黑"/>
              </a:rPr>
              <a:t>o</a:t>
            </a:r>
            <a:r>
              <a:rPr sz="1600" b="1" spc="-5" dirty="0">
                <a:solidFill>
                  <a:srgbClr val="3BB5FF"/>
                </a:solidFill>
                <a:latin typeface="微软雅黑"/>
                <a:cs typeface="微软雅黑"/>
              </a:rPr>
              <a:t>chip</a:t>
            </a:r>
            <a:r>
              <a:rPr sz="1600" b="1" spc="20" dirty="0">
                <a:solidFill>
                  <a:srgbClr val="3BB5FF"/>
                </a:solidFill>
                <a:latin typeface="微软雅黑"/>
                <a:cs typeface="微软雅黑"/>
              </a:rPr>
              <a:t> </a:t>
            </a:r>
            <a:r>
              <a:rPr sz="1600" b="1" spc="-10" dirty="0">
                <a:solidFill>
                  <a:srgbClr val="3BB5FF"/>
                </a:solidFill>
                <a:latin typeface="微软雅黑"/>
                <a:cs typeface="微软雅黑"/>
              </a:rPr>
              <a:t>P</a:t>
            </a:r>
            <a:r>
              <a:rPr sz="1600" b="1" spc="-15" dirty="0">
                <a:solidFill>
                  <a:srgbClr val="3BB5FF"/>
                </a:solidFill>
                <a:latin typeface="微软雅黑"/>
                <a:cs typeface="微软雅黑"/>
              </a:rPr>
              <a:t>o</a:t>
            </a:r>
            <a:r>
              <a:rPr sz="1600" b="1" spc="-5" dirty="0">
                <a:solidFill>
                  <a:srgbClr val="3BB5FF"/>
                </a:solidFill>
                <a:latin typeface="微软雅黑"/>
                <a:cs typeface="微软雅黑"/>
              </a:rPr>
              <a:t>la</a:t>
            </a:r>
            <a:r>
              <a:rPr sz="1600" b="1" spc="-15" dirty="0">
                <a:solidFill>
                  <a:srgbClr val="3BB5FF"/>
                </a:solidFill>
                <a:latin typeface="微软雅黑"/>
                <a:cs typeface="微软雅黑"/>
              </a:rPr>
              <a:t>r</a:t>
            </a:r>
            <a:r>
              <a:rPr sz="1600" b="1" spc="-10" dirty="0">
                <a:solidFill>
                  <a:srgbClr val="3BB5FF"/>
                </a:solidFill>
                <a:latin typeface="微软雅黑"/>
                <a:cs typeface="微软雅黑"/>
              </a:rPr>
              <a:t>F</a:t>
            </a:r>
            <a:r>
              <a:rPr sz="1600" b="1" spc="-15" dirty="0">
                <a:solidFill>
                  <a:srgbClr val="3BB5FF"/>
                </a:solidFill>
                <a:latin typeface="微软雅黑"/>
                <a:cs typeface="微软雅黑"/>
              </a:rPr>
              <a:t>i</a:t>
            </a:r>
            <a:r>
              <a:rPr sz="1600" b="1" spc="-5" dirty="0">
                <a:solidFill>
                  <a:srgbClr val="3BB5FF"/>
                </a:solidFill>
                <a:latin typeface="微软雅黑"/>
                <a:cs typeface="微软雅黑"/>
              </a:rPr>
              <a:t>re</a:t>
            </a:r>
            <a:r>
              <a:rPr sz="1600" b="1" spc="40" dirty="0">
                <a:solidFill>
                  <a:srgbClr val="3BB5FF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3BB5FF"/>
                </a:solidFill>
                <a:latin typeface="微软雅黑"/>
                <a:cs typeface="微软雅黑"/>
              </a:rPr>
              <a:t>S</a:t>
            </a:r>
            <a:r>
              <a:rPr sz="1600" b="1" spc="-15" dirty="0">
                <a:solidFill>
                  <a:srgbClr val="3BB5FF"/>
                </a:solidFill>
                <a:latin typeface="微软雅黑"/>
                <a:cs typeface="微软雅黑"/>
              </a:rPr>
              <a:t>o</a:t>
            </a:r>
            <a:r>
              <a:rPr sz="1600" b="1" spc="-5" dirty="0">
                <a:solidFill>
                  <a:srgbClr val="3BB5FF"/>
                </a:solidFill>
                <a:latin typeface="微软雅黑"/>
                <a:cs typeface="微软雅黑"/>
              </a:rPr>
              <a:t>C</a:t>
            </a:r>
            <a:endParaRPr sz="1600">
              <a:latin typeface="微软雅黑"/>
              <a:cs typeface="微软雅黑"/>
            </a:endParaRPr>
          </a:p>
          <a:p>
            <a:pPr marL="414655" lvl="1" indent="-130810">
              <a:lnSpc>
                <a:spcPct val="100000"/>
              </a:lnSpc>
              <a:spcBef>
                <a:spcPts val="500"/>
              </a:spcBef>
              <a:buFont typeface="Arial"/>
              <a:buChar char="-"/>
              <a:tabLst>
                <a:tab pos="415290" algn="l"/>
              </a:tabLst>
            </a:pPr>
            <a:r>
              <a:rPr sz="1600" spc="-5" dirty="0">
                <a:latin typeface="微软雅黑"/>
                <a:cs typeface="微软雅黑"/>
              </a:rPr>
              <a:t>低成</a:t>
            </a:r>
            <a:r>
              <a:rPr sz="1600" spc="-10" dirty="0">
                <a:latin typeface="微软雅黑"/>
                <a:cs typeface="微软雅黑"/>
              </a:rPr>
              <a:t>本</a:t>
            </a:r>
            <a:r>
              <a:rPr sz="1600" spc="-5" dirty="0">
                <a:latin typeface="微软雅黑"/>
                <a:cs typeface="微软雅黑"/>
              </a:rPr>
              <a:t>,</a:t>
            </a:r>
            <a:r>
              <a:rPr sz="1600" spc="15" dirty="0">
                <a:latin typeface="微软雅黑"/>
                <a:cs typeface="微软雅黑"/>
              </a:rPr>
              <a:t> </a:t>
            </a:r>
            <a:r>
              <a:rPr sz="1600" spc="-10" dirty="0">
                <a:latin typeface="微软雅黑"/>
                <a:cs typeface="微软雅黑"/>
              </a:rPr>
              <a:t>多核</a:t>
            </a:r>
            <a:r>
              <a:rPr sz="1600" spc="-5" dirty="0">
                <a:latin typeface="微软雅黑"/>
                <a:cs typeface="微软雅黑"/>
              </a:rPr>
              <a:t>RIS</a:t>
            </a:r>
            <a:r>
              <a:rPr sz="1600" spc="-10" dirty="0">
                <a:latin typeface="微软雅黑"/>
                <a:cs typeface="微软雅黑"/>
              </a:rPr>
              <a:t>C</a:t>
            </a:r>
            <a:r>
              <a:rPr sz="1600" spc="-5" dirty="0">
                <a:latin typeface="微软雅黑"/>
                <a:cs typeface="微软雅黑"/>
              </a:rPr>
              <a:t>-V</a:t>
            </a:r>
            <a:r>
              <a:rPr sz="1600" spc="25" dirty="0">
                <a:latin typeface="微软雅黑"/>
                <a:cs typeface="微软雅黑"/>
              </a:rPr>
              <a:t> </a:t>
            </a:r>
            <a:r>
              <a:rPr sz="1600" spc="-10" dirty="0">
                <a:latin typeface="微软雅黑"/>
                <a:cs typeface="微软雅黑"/>
              </a:rPr>
              <a:t>S</a:t>
            </a:r>
            <a:r>
              <a:rPr sz="1600" spc="-5" dirty="0">
                <a:latin typeface="微软雅黑"/>
                <a:cs typeface="微软雅黑"/>
              </a:rPr>
              <a:t>oC</a:t>
            </a:r>
            <a:r>
              <a:rPr sz="1600" spc="-10" dirty="0">
                <a:latin typeface="微软雅黑"/>
                <a:cs typeface="微软雅黑"/>
              </a:rPr>
              <a:t> FPG</a:t>
            </a:r>
            <a:r>
              <a:rPr sz="1600" dirty="0">
                <a:latin typeface="微软雅黑"/>
                <a:cs typeface="微软雅黑"/>
              </a:rPr>
              <a:t>A</a:t>
            </a:r>
            <a:r>
              <a:rPr sz="1600" spc="-10" dirty="0">
                <a:latin typeface="微软雅黑"/>
                <a:cs typeface="微软雅黑"/>
              </a:rPr>
              <a:t>，4</a:t>
            </a:r>
            <a:r>
              <a:rPr sz="1600" spc="-5" dirty="0">
                <a:latin typeface="微软雅黑"/>
                <a:cs typeface="微软雅黑"/>
              </a:rPr>
              <a:t>个</a:t>
            </a:r>
            <a:r>
              <a:rPr sz="1600" spc="15" dirty="0">
                <a:latin typeface="微软雅黑"/>
                <a:cs typeface="微软雅黑"/>
              </a:rPr>
              <a:t> </a:t>
            </a:r>
            <a:r>
              <a:rPr sz="1600" spc="-10" dirty="0">
                <a:latin typeface="微软雅黑"/>
                <a:cs typeface="微软雅黑"/>
              </a:rPr>
              <a:t>64</a:t>
            </a:r>
            <a:r>
              <a:rPr sz="1600" spc="-5" dirty="0">
                <a:latin typeface="微软雅黑"/>
                <a:cs typeface="微软雅黑"/>
              </a:rPr>
              <a:t>-b</a:t>
            </a:r>
            <a:r>
              <a:rPr sz="1600" spc="-15" dirty="0">
                <a:latin typeface="微软雅黑"/>
                <a:cs typeface="微软雅黑"/>
              </a:rPr>
              <a:t>i</a:t>
            </a:r>
            <a:r>
              <a:rPr sz="1600" spc="-5" dirty="0">
                <a:latin typeface="微软雅黑"/>
                <a:cs typeface="微软雅黑"/>
              </a:rPr>
              <a:t>t</a:t>
            </a:r>
            <a:r>
              <a:rPr sz="1600" spc="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RV64GC</a:t>
            </a:r>
            <a:r>
              <a:rPr sz="1600" spc="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RISC-V</a:t>
            </a:r>
            <a:endParaRPr sz="1600">
              <a:latin typeface="微软雅黑"/>
              <a:cs typeface="微软雅黑"/>
            </a:endParaRPr>
          </a:p>
          <a:p>
            <a:pPr marL="159385" algn="ctr">
              <a:lnSpc>
                <a:spcPts val="1914"/>
              </a:lnSpc>
            </a:pPr>
            <a:r>
              <a:rPr sz="1600" spc="-10" dirty="0">
                <a:latin typeface="微软雅黑"/>
                <a:cs typeface="微软雅黑"/>
              </a:rPr>
              <a:t>c</a:t>
            </a:r>
            <a:r>
              <a:rPr sz="1600" dirty="0">
                <a:latin typeface="微软雅黑"/>
                <a:cs typeface="微软雅黑"/>
              </a:rPr>
              <a:t>o</a:t>
            </a:r>
            <a:r>
              <a:rPr sz="1600" spc="-5" dirty="0">
                <a:latin typeface="微软雅黑"/>
                <a:cs typeface="微软雅黑"/>
              </a:rPr>
              <a:t>res 可运行</a:t>
            </a:r>
            <a:r>
              <a:rPr sz="1600" spc="-10" dirty="0">
                <a:latin typeface="微软雅黑"/>
                <a:cs typeface="微软雅黑"/>
              </a:rPr>
              <a:t>L</a:t>
            </a:r>
            <a:r>
              <a:rPr sz="1600" spc="-15" dirty="0">
                <a:latin typeface="微软雅黑"/>
                <a:cs typeface="微软雅黑"/>
              </a:rPr>
              <a:t>i</a:t>
            </a:r>
            <a:r>
              <a:rPr sz="1600" spc="-10" dirty="0">
                <a:latin typeface="微软雅黑"/>
                <a:cs typeface="微软雅黑"/>
              </a:rPr>
              <a:t>nux</a:t>
            </a:r>
            <a:r>
              <a:rPr sz="1600" spc="-5" dirty="0">
                <a:latin typeface="微软雅黑"/>
                <a:cs typeface="微软雅黑"/>
              </a:rPr>
              <a:t>,</a:t>
            </a:r>
            <a:r>
              <a:rPr sz="1600" spc="50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一个单核</a:t>
            </a:r>
            <a:r>
              <a:rPr sz="1600" spc="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RV64IMAC</a:t>
            </a:r>
            <a:r>
              <a:rPr sz="1600" spc="40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做rea</a:t>
            </a:r>
            <a:r>
              <a:rPr sz="1600" spc="-10" dirty="0">
                <a:latin typeface="微软雅黑"/>
                <a:cs typeface="微软雅黑"/>
              </a:rPr>
              <a:t>l</a:t>
            </a:r>
            <a:r>
              <a:rPr sz="1600" dirty="0">
                <a:latin typeface="微软雅黑"/>
                <a:cs typeface="微软雅黑"/>
              </a:rPr>
              <a:t>-</a:t>
            </a:r>
            <a:r>
              <a:rPr sz="1600" spc="-5" dirty="0">
                <a:latin typeface="微软雅黑"/>
                <a:cs typeface="微软雅黑"/>
              </a:rPr>
              <a:t>time</a:t>
            </a:r>
            <a:r>
              <a:rPr sz="1600" spc="2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任务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99476" y="1046988"/>
            <a:ext cx="877824" cy="865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35723" y="2444495"/>
            <a:ext cx="877824" cy="877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4952" y="987552"/>
            <a:ext cx="877824" cy="897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09204" y="2456688"/>
            <a:ext cx="768096" cy="8229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spc="-10" dirty="0"/>
              <a:t>or</a:t>
            </a:r>
            <a:r>
              <a:rPr spc="-5" dirty="0"/>
              <a:t>e</a:t>
            </a:r>
            <a:r>
              <a:rPr spc="15" dirty="0"/>
              <a:t> </a:t>
            </a:r>
            <a:r>
              <a:rPr spc="-5" dirty="0">
                <a:latin typeface="微软雅黑"/>
                <a:cs typeface="微软雅黑"/>
              </a:rPr>
              <a:t>、</a:t>
            </a:r>
            <a:r>
              <a:rPr spc="-10" dirty="0"/>
              <a:t>Platfor</a:t>
            </a:r>
            <a:r>
              <a:rPr spc="-5" dirty="0"/>
              <a:t>m</a:t>
            </a:r>
            <a:r>
              <a:rPr spc="-5" dirty="0">
                <a:latin typeface="微软雅黑"/>
                <a:cs typeface="微软雅黑"/>
              </a:rPr>
              <a:t>和</a:t>
            </a:r>
            <a:r>
              <a:rPr spc="-5" dirty="0"/>
              <a:t>So</a:t>
            </a:r>
            <a:r>
              <a:rPr spc="-10" dirty="0"/>
              <a:t>C</a:t>
            </a:r>
            <a:r>
              <a:rPr spc="-5" dirty="0">
                <a:latin typeface="微软雅黑"/>
                <a:cs typeface="微软雅黑"/>
              </a:rPr>
              <a:t>软核和</a:t>
            </a:r>
            <a:r>
              <a:rPr spc="-5" dirty="0"/>
              <a:t>SoC</a:t>
            </a:r>
            <a:r>
              <a:rPr spc="45" dirty="0"/>
              <a:t> </a:t>
            </a:r>
            <a:r>
              <a:rPr spc="-5" dirty="0">
                <a:latin typeface="微软雅黑"/>
                <a:cs typeface="微软雅黑"/>
              </a:rPr>
              <a:t>芯片的选择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8759" y="888414"/>
            <a:ext cx="6282690" cy="304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80" indent="-132080">
              <a:lnSpc>
                <a:spcPct val="100000"/>
              </a:lnSpc>
              <a:buClr>
                <a:srgbClr val="000000"/>
              </a:buClr>
              <a:buFont typeface="Microsoft Sans Serif"/>
              <a:buChar char="▪"/>
              <a:tabLst>
                <a:tab pos="145415" algn="l"/>
              </a:tabLst>
            </a:pP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芯片设计者可选</a:t>
            </a:r>
            <a:r>
              <a:rPr sz="1600" b="1" spc="-25" dirty="0">
                <a:solidFill>
                  <a:srgbClr val="FF0000"/>
                </a:solidFill>
                <a:latin typeface="微软雅黑"/>
                <a:cs typeface="微软雅黑"/>
              </a:rPr>
              <a:t>择</a:t>
            </a:r>
            <a:r>
              <a:rPr sz="1600" b="1" spc="-10" dirty="0">
                <a:solidFill>
                  <a:srgbClr val="FF0000"/>
                </a:solidFill>
                <a:latin typeface="微软雅黑"/>
                <a:cs typeface="微软雅黑"/>
              </a:rPr>
              <a:t>R</a:t>
            </a: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IS</a:t>
            </a:r>
            <a:r>
              <a:rPr sz="1600" b="1" dirty="0">
                <a:solidFill>
                  <a:srgbClr val="FF0000"/>
                </a:solidFill>
                <a:latin typeface="微软雅黑"/>
                <a:cs typeface="微软雅黑"/>
              </a:rPr>
              <a:t>C</a:t>
            </a:r>
            <a:r>
              <a:rPr sz="1600" b="1" spc="-10" dirty="0">
                <a:solidFill>
                  <a:srgbClr val="FF0000"/>
                </a:solidFill>
                <a:latin typeface="微软雅黑"/>
                <a:cs typeface="微软雅黑"/>
              </a:rPr>
              <a:t>-</a:t>
            </a: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V</a:t>
            </a:r>
            <a:r>
              <a:rPr sz="1600" b="1" spc="3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微软雅黑"/>
                <a:cs typeface="微软雅黑"/>
              </a:rPr>
              <a:t>Co</a:t>
            </a:r>
            <a:r>
              <a:rPr sz="1600" b="1" spc="-15" dirty="0">
                <a:solidFill>
                  <a:srgbClr val="FF0000"/>
                </a:solidFill>
                <a:latin typeface="微软雅黑"/>
                <a:cs typeface="微软雅黑"/>
              </a:rPr>
              <a:t>r</a:t>
            </a: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e</a:t>
            </a:r>
            <a:r>
              <a:rPr sz="1600" b="1" spc="1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微软雅黑"/>
                <a:cs typeface="微软雅黑"/>
              </a:rPr>
              <a:t>和</a:t>
            </a: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S</a:t>
            </a:r>
            <a:r>
              <a:rPr sz="1600" b="1" spc="-15" dirty="0">
                <a:solidFill>
                  <a:srgbClr val="FF0000"/>
                </a:solidFill>
                <a:latin typeface="微软雅黑"/>
                <a:cs typeface="微软雅黑"/>
              </a:rPr>
              <a:t>o</a:t>
            </a: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C</a:t>
            </a:r>
            <a:r>
              <a:rPr sz="1600" b="1" spc="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b="1" spc="-15" dirty="0">
                <a:solidFill>
                  <a:srgbClr val="FF0000"/>
                </a:solidFill>
                <a:latin typeface="微软雅黑"/>
                <a:cs typeface="微软雅黑"/>
              </a:rPr>
              <a:t>P</a:t>
            </a:r>
            <a:r>
              <a:rPr sz="1600" b="1" spc="-10" dirty="0">
                <a:solidFill>
                  <a:srgbClr val="FF0000"/>
                </a:solidFill>
                <a:latin typeface="微软雅黑"/>
                <a:cs typeface="微软雅黑"/>
              </a:rPr>
              <a:t>l</a:t>
            </a: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atf</a:t>
            </a:r>
            <a:r>
              <a:rPr sz="1600" b="1" spc="-15" dirty="0">
                <a:solidFill>
                  <a:srgbClr val="FF0000"/>
                </a:solidFill>
                <a:latin typeface="微软雅黑"/>
                <a:cs typeface="微软雅黑"/>
              </a:rPr>
              <a:t>or</a:t>
            </a: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m</a:t>
            </a:r>
            <a:r>
              <a:rPr sz="1600" b="1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b="1" spc="3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微软雅黑"/>
                <a:cs typeface="微软雅黑"/>
              </a:rPr>
              <a:t>构建自己的芯片</a:t>
            </a:r>
            <a:endParaRPr sz="1600">
              <a:latin typeface="微软雅黑"/>
              <a:cs typeface="微软雅黑"/>
            </a:endParaRPr>
          </a:p>
          <a:p>
            <a:pPr marL="415290" marR="196215" lvl="1" indent="-131445">
              <a:lnSpc>
                <a:spcPct val="100000"/>
              </a:lnSpc>
              <a:spcBef>
                <a:spcPts val="495"/>
              </a:spcBef>
              <a:buFont typeface="Arial"/>
              <a:buChar char="-"/>
              <a:tabLst>
                <a:tab pos="415925" algn="l"/>
              </a:tabLst>
            </a:pPr>
            <a:r>
              <a:rPr sz="1600" spc="0" dirty="0">
                <a:latin typeface="Arial Unicode MS"/>
                <a:cs typeface="Arial Unicode MS"/>
              </a:rPr>
              <a:t>比如使</a:t>
            </a:r>
            <a:r>
              <a:rPr sz="1600" spc="-5" dirty="0">
                <a:latin typeface="Arial Unicode MS"/>
                <a:cs typeface="Arial Unicode MS"/>
              </a:rPr>
              <a:t>用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b="0" spc="55" dirty="0">
                <a:latin typeface="Microsoft MHei"/>
                <a:cs typeface="Microsoft MHei"/>
              </a:rPr>
              <a:t>P</a:t>
            </a:r>
            <a:r>
              <a:rPr sz="1600" b="0" spc="50" dirty="0">
                <a:latin typeface="Microsoft MHei"/>
                <a:cs typeface="Microsoft MHei"/>
              </a:rPr>
              <a:t>UL</a:t>
            </a:r>
            <a:r>
              <a:rPr sz="1600" b="0" spc="55" dirty="0">
                <a:latin typeface="Microsoft MHei"/>
                <a:cs typeface="Microsoft MHei"/>
              </a:rPr>
              <a:t>P</a:t>
            </a:r>
            <a:r>
              <a:rPr sz="1600" b="0" spc="-15" dirty="0">
                <a:latin typeface="Microsoft MHei"/>
                <a:cs typeface="Microsoft MHei"/>
              </a:rPr>
              <a:t>i</a:t>
            </a:r>
            <a:r>
              <a:rPr sz="1600" b="0" spc="40" dirty="0">
                <a:latin typeface="Microsoft MHei"/>
                <a:cs typeface="Microsoft MHei"/>
              </a:rPr>
              <a:t>n</a:t>
            </a:r>
            <a:r>
              <a:rPr sz="1600" b="0" spc="45" dirty="0">
                <a:latin typeface="Microsoft MHei"/>
                <a:cs typeface="Microsoft MHei"/>
              </a:rPr>
              <a:t>o</a:t>
            </a:r>
            <a:r>
              <a:rPr sz="1600" b="0" spc="15" dirty="0">
                <a:latin typeface="Microsoft MHei"/>
                <a:cs typeface="Microsoft MHei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平台开</a:t>
            </a:r>
            <a:r>
              <a:rPr sz="1600" spc="-5" dirty="0">
                <a:latin typeface="Arial Unicode MS"/>
                <a:cs typeface="Arial Unicode MS"/>
              </a:rPr>
              <a:t>发</a:t>
            </a:r>
            <a:r>
              <a:rPr sz="1600" spc="5" dirty="0">
                <a:latin typeface="Arial Unicode MS"/>
                <a:cs typeface="Arial Unicode MS"/>
              </a:rPr>
              <a:t> </a:t>
            </a:r>
            <a:r>
              <a:rPr sz="1600" b="0" spc="35" dirty="0">
                <a:latin typeface="Microsoft MHei"/>
                <a:cs typeface="Microsoft MHei"/>
              </a:rPr>
              <a:t>S</a:t>
            </a:r>
            <a:r>
              <a:rPr sz="1600" b="0" spc="65" dirty="0">
                <a:latin typeface="Microsoft MHei"/>
                <a:cs typeface="Microsoft MHei"/>
              </a:rPr>
              <a:t>o</a:t>
            </a:r>
            <a:r>
              <a:rPr sz="1600" b="0" spc="75" dirty="0">
                <a:latin typeface="Microsoft MHei"/>
                <a:cs typeface="Microsoft MHei"/>
              </a:rPr>
              <a:t>C</a:t>
            </a:r>
            <a:r>
              <a:rPr sz="1600" b="0" spc="25" dirty="0">
                <a:latin typeface="Microsoft MHei"/>
                <a:cs typeface="Microsoft MHei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芯片，内核</a:t>
            </a:r>
            <a:r>
              <a:rPr sz="1600" spc="-5" dirty="0">
                <a:latin typeface="Arial Unicode MS"/>
                <a:cs typeface="Arial Unicode MS"/>
              </a:rPr>
              <a:t>使用</a:t>
            </a:r>
            <a:r>
              <a:rPr sz="1600" spc="5" dirty="0">
                <a:latin typeface="Arial Unicode MS"/>
                <a:cs typeface="Arial Unicode MS"/>
              </a:rPr>
              <a:t> </a:t>
            </a:r>
            <a:r>
              <a:rPr sz="1600" b="0" spc="40" dirty="0">
                <a:latin typeface="Microsoft MHei"/>
                <a:cs typeface="Microsoft MHei"/>
              </a:rPr>
              <a:t>R</a:t>
            </a:r>
            <a:r>
              <a:rPr sz="1600" b="0" spc="0" dirty="0">
                <a:latin typeface="Microsoft MHei"/>
                <a:cs typeface="Microsoft MHei"/>
              </a:rPr>
              <a:t>I</a:t>
            </a:r>
            <a:r>
              <a:rPr sz="1600" b="0" spc="50" dirty="0">
                <a:latin typeface="Microsoft MHei"/>
                <a:cs typeface="Microsoft MHei"/>
              </a:rPr>
              <a:t>5</a:t>
            </a:r>
            <a:r>
              <a:rPr sz="1600" b="0" spc="80" dirty="0">
                <a:latin typeface="Microsoft MHei"/>
                <a:cs typeface="Microsoft MHei"/>
              </a:rPr>
              <a:t>C</a:t>
            </a:r>
            <a:r>
              <a:rPr sz="1600" b="0" spc="55" dirty="0">
                <a:latin typeface="Microsoft MHei"/>
                <a:cs typeface="Microsoft MHei"/>
              </a:rPr>
              <a:t>Y</a:t>
            </a:r>
            <a:r>
              <a:rPr sz="1600" b="0" spc="30" dirty="0">
                <a:latin typeface="Microsoft MHei"/>
                <a:cs typeface="Microsoft MHei"/>
              </a:rPr>
              <a:t>,</a:t>
            </a:r>
            <a:r>
              <a:rPr sz="1600" b="0" spc="5" dirty="0">
                <a:latin typeface="Microsoft MHei"/>
                <a:cs typeface="Microsoft MHei"/>
              </a:rPr>
              <a:t> </a:t>
            </a:r>
            <a:r>
              <a:rPr sz="1600" b="0" spc="75" dirty="0">
                <a:latin typeface="Microsoft MHei"/>
                <a:cs typeface="Microsoft MHei"/>
              </a:rPr>
              <a:t>Z</a:t>
            </a:r>
            <a:r>
              <a:rPr sz="1600" b="0" spc="55" dirty="0">
                <a:latin typeface="Microsoft MHei"/>
                <a:cs typeface="Microsoft MHei"/>
              </a:rPr>
              <a:t>e</a:t>
            </a:r>
            <a:r>
              <a:rPr sz="1600" b="0" spc="30" dirty="0">
                <a:latin typeface="Microsoft MHei"/>
                <a:cs typeface="Microsoft MHei"/>
              </a:rPr>
              <a:t>r</a:t>
            </a:r>
            <a:r>
              <a:rPr sz="1600" b="0" spc="80" dirty="0">
                <a:latin typeface="Microsoft MHei"/>
                <a:cs typeface="Microsoft MHei"/>
              </a:rPr>
              <a:t>o</a:t>
            </a:r>
            <a:r>
              <a:rPr sz="1600" b="0" spc="45" dirty="0">
                <a:latin typeface="Microsoft MHei"/>
                <a:cs typeface="Microsoft MHei"/>
              </a:rPr>
              <a:t>-</a:t>
            </a:r>
            <a:r>
              <a:rPr sz="1600" b="0" spc="30" dirty="0">
                <a:latin typeface="Microsoft MHei"/>
                <a:cs typeface="Microsoft MHei"/>
              </a:rPr>
              <a:t> r</a:t>
            </a:r>
            <a:r>
              <a:rPr sz="1600" b="0" dirty="0">
                <a:latin typeface="Microsoft MHei"/>
                <a:cs typeface="Microsoft MHei"/>
              </a:rPr>
              <a:t>i</a:t>
            </a:r>
            <a:r>
              <a:rPr sz="1600" b="0" spc="25" dirty="0">
                <a:latin typeface="Microsoft MHei"/>
                <a:cs typeface="Microsoft MHei"/>
              </a:rPr>
              <a:t>s</a:t>
            </a:r>
            <a:r>
              <a:rPr sz="1600" b="0" spc="20" dirty="0">
                <a:latin typeface="Microsoft MHei"/>
                <a:cs typeface="Microsoft MHei"/>
              </a:rPr>
              <a:t>k</a:t>
            </a:r>
            <a:r>
              <a:rPr sz="1600" b="0" spc="30" dirty="0">
                <a:latin typeface="Microsoft MHei"/>
                <a:cs typeface="Microsoft MHei"/>
              </a:rPr>
              <a:t>y</a:t>
            </a:r>
            <a:r>
              <a:rPr sz="1600" spc="0" dirty="0">
                <a:latin typeface="Arial Unicode MS"/>
                <a:cs typeface="Arial Unicode MS"/>
              </a:rPr>
              <a:t>，</a:t>
            </a:r>
            <a:r>
              <a:rPr sz="1600" spc="-5" dirty="0">
                <a:latin typeface="Arial Unicode MS"/>
                <a:cs typeface="Arial Unicode MS"/>
              </a:rPr>
              <a:t>国内</a:t>
            </a:r>
            <a:r>
              <a:rPr sz="1600" spc="0" dirty="0">
                <a:latin typeface="Arial Unicode MS"/>
                <a:cs typeface="Arial Unicode MS"/>
              </a:rPr>
              <a:t>企</a:t>
            </a:r>
            <a:r>
              <a:rPr sz="1600" spc="-5" dirty="0">
                <a:latin typeface="Arial Unicode MS"/>
                <a:cs typeface="Arial Unicode MS"/>
              </a:rPr>
              <a:t>业</a:t>
            </a:r>
            <a:r>
              <a:rPr sz="1600" spc="0" dirty="0">
                <a:latin typeface="Arial Unicode MS"/>
                <a:cs typeface="Arial Unicode MS"/>
              </a:rPr>
              <a:t>和</a:t>
            </a:r>
            <a:r>
              <a:rPr sz="1600" spc="-5" dirty="0">
                <a:latin typeface="Arial Unicode MS"/>
                <a:cs typeface="Arial Unicode MS"/>
              </a:rPr>
              <a:t>高校</a:t>
            </a:r>
            <a:r>
              <a:rPr sz="1600" spc="0" dirty="0">
                <a:latin typeface="Arial Unicode MS"/>
                <a:cs typeface="Arial Unicode MS"/>
              </a:rPr>
              <a:t>研</a:t>
            </a:r>
            <a:r>
              <a:rPr sz="1600" spc="-5" dirty="0">
                <a:latin typeface="Arial Unicode MS"/>
                <a:cs typeface="Arial Unicode MS"/>
              </a:rPr>
              <a:t>究项</a:t>
            </a:r>
            <a:r>
              <a:rPr sz="1600" spc="0" dirty="0">
                <a:latin typeface="Arial Unicode MS"/>
                <a:cs typeface="Arial Unicode MS"/>
              </a:rPr>
              <a:t>目</a:t>
            </a:r>
            <a:r>
              <a:rPr sz="1600" spc="-5" dirty="0">
                <a:latin typeface="Arial Unicode MS"/>
                <a:cs typeface="Arial Unicode MS"/>
              </a:rPr>
              <a:t>在用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600" spc="160" dirty="0">
                <a:latin typeface="Microsoft Sans Serif"/>
                <a:cs typeface="Microsoft Sans Serif"/>
              </a:rPr>
              <a:t>▪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嵌入式和物联网系统开发者可以使用</a:t>
            </a:r>
            <a:r>
              <a:rPr sz="1600" b="1" spc="30" dirty="0">
                <a:solidFill>
                  <a:srgbClr val="0000FF"/>
                </a:solidFill>
                <a:latin typeface="微软雅黑"/>
                <a:cs typeface="微软雅黑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微软雅黑"/>
                <a:cs typeface="微软雅黑"/>
              </a:rPr>
              <a:t>R</a:t>
            </a:r>
            <a:r>
              <a:rPr sz="1600" b="1" dirty="0">
                <a:solidFill>
                  <a:srgbClr val="0000FF"/>
                </a:solidFill>
                <a:latin typeface="微软雅黑"/>
                <a:cs typeface="微软雅黑"/>
              </a:rPr>
              <a:t>I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S</a:t>
            </a:r>
            <a:r>
              <a:rPr sz="1600" b="1" dirty="0">
                <a:solidFill>
                  <a:srgbClr val="0000FF"/>
                </a:solidFill>
                <a:latin typeface="微软雅黑"/>
                <a:cs typeface="微软雅黑"/>
              </a:rPr>
              <a:t>C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-V SoC</a:t>
            </a:r>
            <a:r>
              <a:rPr sz="1600" b="1" dirty="0">
                <a:solidFill>
                  <a:srgbClr val="0000FF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芯片</a:t>
            </a:r>
            <a:endParaRPr sz="1600">
              <a:latin typeface="微软雅黑"/>
              <a:cs typeface="微软雅黑"/>
            </a:endParaRPr>
          </a:p>
          <a:p>
            <a:pPr marL="283845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latin typeface="Arial"/>
                <a:cs typeface="Arial"/>
              </a:rPr>
              <a:t>-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比如，选</a:t>
            </a:r>
            <a:r>
              <a:rPr sz="1600" spc="-10" dirty="0">
                <a:latin typeface="Arial Unicode MS"/>
                <a:cs typeface="Arial Unicode MS"/>
              </a:rPr>
              <a:t>择</a:t>
            </a:r>
            <a:r>
              <a:rPr sz="1600" b="0" spc="40" dirty="0">
                <a:latin typeface="Microsoft MHei"/>
                <a:cs typeface="Microsoft MHei"/>
              </a:rPr>
              <a:t>GD32VF10</a:t>
            </a:r>
            <a:r>
              <a:rPr sz="1600" b="0" spc="45" dirty="0">
                <a:latin typeface="Microsoft MHei"/>
                <a:cs typeface="Microsoft MHei"/>
              </a:rPr>
              <a:t>3</a:t>
            </a:r>
            <a:r>
              <a:rPr sz="1600" b="0" spc="10" dirty="0">
                <a:latin typeface="Microsoft MHei"/>
                <a:cs typeface="Microsoft MHei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系</a:t>
            </a:r>
            <a:r>
              <a:rPr sz="1600" spc="-5" dirty="0">
                <a:latin typeface="Arial Unicode MS"/>
                <a:cs typeface="Arial Unicode MS"/>
              </a:rPr>
              <a:t>列</a:t>
            </a:r>
            <a:r>
              <a:rPr sz="1600" spc="20" dirty="0">
                <a:latin typeface="Arial Unicode MS"/>
                <a:cs typeface="Arial Unicode MS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芯片做嵌入</a:t>
            </a:r>
            <a:r>
              <a:rPr sz="1600" spc="-5" dirty="0">
                <a:latin typeface="Arial Unicode MS"/>
                <a:cs typeface="Arial Unicode MS"/>
              </a:rPr>
              <a:t>式</a:t>
            </a:r>
            <a:r>
              <a:rPr sz="1600" dirty="0">
                <a:latin typeface="Arial Unicode MS"/>
                <a:cs typeface="Arial Unicode MS"/>
              </a:rPr>
              <a:t>项</a:t>
            </a:r>
            <a:r>
              <a:rPr sz="1600" spc="-5" dirty="0">
                <a:latin typeface="Arial Unicode MS"/>
                <a:cs typeface="Arial Unicode MS"/>
              </a:rPr>
              <a:t>目</a:t>
            </a:r>
            <a:r>
              <a:rPr sz="1600" spc="-10" dirty="0">
                <a:latin typeface="Arial Unicode MS"/>
                <a:cs typeface="Arial Unicode MS"/>
              </a:rPr>
              <a:t>开</a:t>
            </a:r>
            <a:r>
              <a:rPr sz="1600" dirty="0">
                <a:latin typeface="Arial Unicode MS"/>
                <a:cs typeface="Arial Unicode MS"/>
              </a:rPr>
              <a:t>发</a:t>
            </a:r>
            <a:r>
              <a:rPr sz="1600" spc="-5" dirty="0">
                <a:latin typeface="Arial Unicode MS"/>
                <a:cs typeface="Arial Unicode MS"/>
              </a:rPr>
              <a:t>，</a:t>
            </a:r>
            <a:r>
              <a:rPr sz="1600" spc="-10" dirty="0">
                <a:latin typeface="Arial Unicode MS"/>
                <a:cs typeface="Arial Unicode MS"/>
              </a:rPr>
              <a:t>在</a:t>
            </a:r>
            <a:r>
              <a:rPr sz="1600" dirty="0">
                <a:latin typeface="Arial Unicode MS"/>
                <a:cs typeface="Arial Unicode MS"/>
              </a:rPr>
              <a:t>某</a:t>
            </a:r>
            <a:r>
              <a:rPr sz="1600" spc="-5" dirty="0">
                <a:latin typeface="Arial Unicode MS"/>
                <a:cs typeface="Arial Unicode MS"/>
              </a:rPr>
              <a:t>些</a:t>
            </a:r>
            <a:r>
              <a:rPr sz="1600" spc="-10" dirty="0">
                <a:latin typeface="Arial Unicode MS"/>
                <a:cs typeface="Arial Unicode MS"/>
              </a:rPr>
              <a:t>应</a:t>
            </a:r>
            <a:r>
              <a:rPr sz="1600" spc="-5" dirty="0">
                <a:latin typeface="Arial Unicode MS"/>
                <a:cs typeface="Arial Unicode MS"/>
              </a:rPr>
              <a:t>用</a:t>
            </a:r>
            <a:endParaRPr sz="1600">
              <a:latin typeface="Arial Unicode MS"/>
              <a:cs typeface="Arial Unicode MS"/>
            </a:endParaRPr>
          </a:p>
          <a:p>
            <a:pPr marL="415290">
              <a:lnSpc>
                <a:spcPct val="100000"/>
              </a:lnSpc>
            </a:pPr>
            <a:r>
              <a:rPr sz="1600" spc="0" dirty="0">
                <a:latin typeface="Arial Unicode MS"/>
                <a:cs typeface="Arial Unicode MS"/>
              </a:rPr>
              <a:t>上性价比或</a:t>
            </a:r>
            <a:r>
              <a:rPr sz="1600" spc="-5" dirty="0">
                <a:latin typeface="Arial Unicode MS"/>
                <a:cs typeface="Arial Unicode MS"/>
              </a:rPr>
              <a:t>许优</a:t>
            </a:r>
            <a:r>
              <a:rPr sz="1600" spc="5" dirty="0">
                <a:latin typeface="Arial Unicode MS"/>
                <a:cs typeface="Arial Unicode MS"/>
              </a:rPr>
              <a:t>于</a:t>
            </a:r>
            <a:r>
              <a:rPr sz="1600" b="0" spc="35" dirty="0">
                <a:latin typeface="Microsoft MHei"/>
                <a:cs typeface="Microsoft MHei"/>
              </a:rPr>
              <a:t>AR</a:t>
            </a:r>
            <a:r>
              <a:rPr sz="1600" b="0" spc="60" dirty="0">
                <a:latin typeface="Microsoft MHei"/>
                <a:cs typeface="Microsoft MHei"/>
              </a:rPr>
              <a:t>M</a:t>
            </a:r>
            <a:r>
              <a:rPr sz="1600" b="0" spc="15" dirty="0">
                <a:latin typeface="Microsoft MHei"/>
                <a:cs typeface="Microsoft MHei"/>
              </a:rPr>
              <a:t> </a:t>
            </a:r>
            <a:r>
              <a:rPr sz="1600" b="0" spc="80" dirty="0">
                <a:latin typeface="Microsoft MHei"/>
                <a:cs typeface="Microsoft MHei"/>
              </a:rPr>
              <a:t>C</a:t>
            </a:r>
            <a:r>
              <a:rPr sz="1600" b="0" spc="65" dirty="0">
                <a:latin typeface="Microsoft MHei"/>
                <a:cs typeface="Microsoft MHei"/>
              </a:rPr>
              <a:t>M</a:t>
            </a:r>
            <a:r>
              <a:rPr sz="1600" b="0" spc="45" dirty="0">
                <a:latin typeface="Microsoft MHei"/>
                <a:cs typeface="Microsoft MHei"/>
              </a:rPr>
              <a:t>3</a:t>
            </a:r>
            <a:r>
              <a:rPr sz="1600" spc="0" dirty="0">
                <a:latin typeface="Arial Unicode MS"/>
                <a:cs typeface="Arial Unicode MS"/>
              </a:rPr>
              <a:t>芯</a:t>
            </a:r>
            <a:r>
              <a:rPr sz="1600" spc="-5" dirty="0">
                <a:latin typeface="Arial Unicode MS"/>
                <a:cs typeface="Arial Unicode MS"/>
              </a:rPr>
              <a:t>片，</a:t>
            </a:r>
            <a:r>
              <a:rPr sz="1600" spc="0" dirty="0">
                <a:latin typeface="Arial Unicode MS"/>
                <a:cs typeface="Arial Unicode MS"/>
              </a:rPr>
              <a:t>开</a:t>
            </a:r>
            <a:r>
              <a:rPr sz="1600" spc="-5" dirty="0">
                <a:latin typeface="Arial Unicode MS"/>
                <a:cs typeface="Arial Unicode MS"/>
              </a:rPr>
              <a:t>发板</a:t>
            </a:r>
            <a:r>
              <a:rPr sz="1600" spc="5" dirty="0">
                <a:latin typeface="Arial Unicode MS"/>
                <a:cs typeface="Arial Unicode MS"/>
              </a:rPr>
              <a:t>有</a:t>
            </a:r>
            <a:r>
              <a:rPr sz="1600" b="0" spc="40" dirty="0">
                <a:latin typeface="Microsoft MHei"/>
                <a:cs typeface="Microsoft MHei"/>
              </a:rPr>
              <a:t>5</a:t>
            </a:r>
            <a:r>
              <a:rPr sz="1600" spc="-5" dirty="0">
                <a:latin typeface="Arial Unicode MS"/>
                <a:cs typeface="Arial Unicode MS"/>
              </a:rPr>
              <a:t>种以上</a:t>
            </a:r>
            <a:endParaRPr sz="1600">
              <a:latin typeface="Arial Unicode MS"/>
              <a:cs typeface="Arial Unicode MS"/>
            </a:endParaRPr>
          </a:p>
          <a:p>
            <a:pPr marL="144780" marR="107314" indent="-132715">
              <a:lnSpc>
                <a:spcPct val="100000"/>
              </a:lnSpc>
              <a:spcBef>
                <a:spcPts val="515"/>
              </a:spcBef>
            </a:pPr>
            <a:r>
              <a:rPr sz="1600" spc="160" dirty="0">
                <a:latin typeface="Microsoft Sans Serif"/>
                <a:cs typeface="Microsoft Sans Serif"/>
              </a:rPr>
              <a:t>▪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高校和研究机构可以选择开</a:t>
            </a:r>
            <a:r>
              <a:rPr sz="1600" b="1" spc="-30" dirty="0">
                <a:solidFill>
                  <a:srgbClr val="00AF50"/>
                </a:solidFill>
                <a:latin typeface="微软雅黑"/>
                <a:cs typeface="微软雅黑"/>
              </a:rPr>
              <a:t>源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R</a:t>
            </a:r>
            <a:r>
              <a:rPr sz="1600" b="1" dirty="0">
                <a:solidFill>
                  <a:srgbClr val="00AF50"/>
                </a:solidFill>
                <a:latin typeface="微软雅黑"/>
                <a:cs typeface="微软雅黑"/>
              </a:rPr>
              <a:t>I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S</a:t>
            </a:r>
            <a:r>
              <a:rPr sz="1600" b="1" dirty="0">
                <a:solidFill>
                  <a:srgbClr val="00AF50"/>
                </a:solidFill>
                <a:latin typeface="微软雅黑"/>
                <a:cs typeface="微软雅黑"/>
              </a:rPr>
              <a:t>C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-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V</a:t>
            </a:r>
            <a:r>
              <a:rPr sz="1600" b="1" spc="45" dirty="0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C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o</a:t>
            </a:r>
            <a:r>
              <a:rPr sz="1600" b="1" spc="-15" dirty="0">
                <a:solidFill>
                  <a:srgbClr val="00AF50"/>
                </a:solidFill>
                <a:latin typeface="微软雅黑"/>
                <a:cs typeface="微软雅黑"/>
              </a:rPr>
              <a:t>r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e</a:t>
            </a:r>
            <a:r>
              <a:rPr sz="1600" b="1" spc="15" dirty="0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或者</a:t>
            </a:r>
            <a:r>
              <a:rPr sz="1600" b="1" spc="15" dirty="0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S</a:t>
            </a:r>
            <a:r>
              <a:rPr sz="1600" b="1" spc="-15" dirty="0">
                <a:solidFill>
                  <a:srgbClr val="00AF50"/>
                </a:solidFill>
                <a:latin typeface="微软雅黑"/>
                <a:cs typeface="微软雅黑"/>
              </a:rPr>
              <a:t>o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C</a:t>
            </a:r>
            <a:r>
              <a:rPr sz="1600" b="1" spc="5" dirty="0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软核在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F</a:t>
            </a:r>
            <a:r>
              <a:rPr sz="1600" b="1" spc="-15" dirty="0">
                <a:solidFill>
                  <a:srgbClr val="00AF50"/>
                </a:solidFill>
                <a:latin typeface="微软雅黑"/>
                <a:cs typeface="微软雅黑"/>
              </a:rPr>
              <a:t>P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GA 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平台上进行计算机体系架构</a:t>
            </a:r>
            <a:r>
              <a:rPr sz="1600" b="1" spc="-30" dirty="0">
                <a:solidFill>
                  <a:srgbClr val="00AF50"/>
                </a:solidFill>
                <a:latin typeface="微软雅黑"/>
                <a:cs typeface="微软雅黑"/>
              </a:rPr>
              <a:t>、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O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S</a:t>
            </a:r>
            <a:r>
              <a:rPr sz="1600" b="1" spc="65" dirty="0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和编译技术教学和研究工作</a:t>
            </a:r>
            <a:endParaRPr sz="1600">
              <a:latin typeface="微软雅黑"/>
              <a:cs typeface="微软雅黑"/>
            </a:endParaRPr>
          </a:p>
          <a:p>
            <a:pPr marL="415290" lvl="1" indent="-131445">
              <a:lnSpc>
                <a:spcPct val="100000"/>
              </a:lnSpc>
              <a:spcBef>
                <a:spcPts val="490"/>
              </a:spcBef>
              <a:buFont typeface="Arial"/>
              <a:buChar char="-"/>
              <a:tabLst>
                <a:tab pos="415925" algn="l"/>
              </a:tabLst>
            </a:pPr>
            <a:r>
              <a:rPr sz="1600" dirty="0">
                <a:latin typeface="Arial Unicode MS"/>
                <a:cs typeface="Arial Unicode MS"/>
              </a:rPr>
              <a:t>比如，</a:t>
            </a:r>
            <a:r>
              <a:rPr sz="1600" b="0" spc="65" dirty="0">
                <a:latin typeface="Microsoft MHei"/>
                <a:cs typeface="Microsoft MHei"/>
              </a:rPr>
              <a:t>A</a:t>
            </a:r>
            <a:r>
              <a:rPr sz="1600" b="0" spc="25" dirty="0">
                <a:latin typeface="Microsoft MHei"/>
                <a:cs typeface="Microsoft MHei"/>
              </a:rPr>
              <a:t>r</a:t>
            </a:r>
            <a:r>
              <a:rPr sz="1600" b="0" spc="15" dirty="0">
                <a:latin typeface="Microsoft MHei"/>
                <a:cs typeface="Microsoft MHei"/>
              </a:rPr>
              <a:t>ty</a:t>
            </a:r>
            <a:r>
              <a:rPr sz="1600" b="0" dirty="0">
                <a:latin typeface="Microsoft MHei"/>
                <a:cs typeface="Microsoft MHei"/>
              </a:rPr>
              <a:t> </a:t>
            </a:r>
            <a:r>
              <a:rPr sz="1600" b="0" spc="45" dirty="0">
                <a:latin typeface="Microsoft MHei"/>
                <a:cs typeface="Microsoft MHei"/>
              </a:rPr>
              <a:t>F</a:t>
            </a:r>
            <a:r>
              <a:rPr sz="1600" b="0" spc="60" dirty="0">
                <a:latin typeface="Microsoft MHei"/>
                <a:cs typeface="Microsoft MHei"/>
              </a:rPr>
              <a:t>P</a:t>
            </a:r>
            <a:r>
              <a:rPr sz="1600" b="0" spc="70" dirty="0">
                <a:latin typeface="Microsoft MHei"/>
                <a:cs typeface="Microsoft MHei"/>
              </a:rPr>
              <a:t>G</a:t>
            </a:r>
            <a:r>
              <a:rPr sz="1600" b="0" spc="65" dirty="0">
                <a:latin typeface="Microsoft MHei"/>
                <a:cs typeface="Microsoft MHei"/>
              </a:rPr>
              <a:t>A</a:t>
            </a:r>
            <a:r>
              <a:rPr sz="1600" b="0" spc="10" dirty="0">
                <a:latin typeface="Microsoft MHei"/>
                <a:cs typeface="Microsoft MHei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开发板上实</a:t>
            </a:r>
            <a:r>
              <a:rPr sz="1600" spc="-5" dirty="0">
                <a:latin typeface="Arial Unicode MS"/>
                <a:cs typeface="Arial Unicode MS"/>
              </a:rPr>
              <a:t>现</a:t>
            </a:r>
            <a:r>
              <a:rPr sz="1600" spc="0" dirty="0">
                <a:latin typeface="Arial Unicode MS"/>
                <a:cs typeface="Arial Unicode MS"/>
              </a:rPr>
              <a:t>一</a:t>
            </a:r>
            <a:r>
              <a:rPr sz="1600" spc="-5" dirty="0">
                <a:latin typeface="Arial Unicode MS"/>
                <a:cs typeface="Arial Unicode MS"/>
              </a:rPr>
              <a:t>个</a:t>
            </a:r>
            <a:r>
              <a:rPr sz="1600" spc="-15" dirty="0">
                <a:latin typeface="Arial Unicode MS"/>
                <a:cs typeface="Arial Unicode MS"/>
              </a:rPr>
              <a:t> </a:t>
            </a:r>
            <a:r>
              <a:rPr sz="1600" b="0" spc="40" dirty="0">
                <a:latin typeface="Microsoft MHei"/>
                <a:cs typeface="Microsoft MHei"/>
              </a:rPr>
              <a:t>S</a:t>
            </a:r>
            <a:r>
              <a:rPr sz="1600" b="0" spc="-5" dirty="0">
                <a:latin typeface="Microsoft MHei"/>
                <a:cs typeface="Microsoft MHei"/>
              </a:rPr>
              <a:t>i</a:t>
            </a:r>
            <a:r>
              <a:rPr sz="1600" b="0" spc="45" dirty="0">
                <a:latin typeface="Microsoft MHei"/>
                <a:cs typeface="Microsoft MHei"/>
              </a:rPr>
              <a:t>F</a:t>
            </a:r>
            <a:r>
              <a:rPr sz="1600" b="0" spc="-15" dirty="0">
                <a:latin typeface="Microsoft MHei"/>
                <a:cs typeface="Microsoft MHei"/>
              </a:rPr>
              <a:t>i</a:t>
            </a:r>
            <a:r>
              <a:rPr sz="1600" b="0" spc="40" dirty="0">
                <a:latin typeface="Microsoft MHei"/>
                <a:cs typeface="Microsoft MHei"/>
              </a:rPr>
              <a:t>v</a:t>
            </a:r>
            <a:r>
              <a:rPr sz="1600" b="0" spc="45" dirty="0">
                <a:latin typeface="Microsoft MHei"/>
                <a:cs typeface="Microsoft MHei"/>
              </a:rPr>
              <a:t>e</a:t>
            </a:r>
            <a:r>
              <a:rPr sz="1600" b="0" spc="15" dirty="0">
                <a:latin typeface="Microsoft MHei"/>
                <a:cs typeface="Microsoft MHei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开源</a:t>
            </a:r>
            <a:r>
              <a:rPr sz="1600" b="0" spc="45" dirty="0">
                <a:latin typeface="Microsoft MHei"/>
                <a:cs typeface="Microsoft MHei"/>
              </a:rPr>
              <a:t>F</a:t>
            </a:r>
            <a:r>
              <a:rPr sz="1600" b="0" spc="25" dirty="0">
                <a:latin typeface="Microsoft MHei"/>
                <a:cs typeface="Microsoft MHei"/>
              </a:rPr>
              <a:t>r</a:t>
            </a:r>
            <a:r>
              <a:rPr sz="1600" b="0" spc="45" dirty="0">
                <a:latin typeface="Microsoft MHei"/>
                <a:cs typeface="Microsoft MHei"/>
              </a:rPr>
              <a:t>eeed</a:t>
            </a:r>
            <a:r>
              <a:rPr sz="1600" b="0" spc="60" dirty="0">
                <a:latin typeface="Microsoft MHei"/>
                <a:cs typeface="Microsoft MHei"/>
              </a:rPr>
              <a:t>om</a:t>
            </a:r>
            <a:r>
              <a:rPr sz="1600" b="0" spc="15" dirty="0">
                <a:latin typeface="Microsoft MHei"/>
                <a:cs typeface="Microsoft MHei"/>
              </a:rPr>
              <a:t> </a:t>
            </a:r>
            <a:r>
              <a:rPr sz="1600" b="0" spc="65" dirty="0">
                <a:latin typeface="Microsoft MHei"/>
                <a:cs typeface="Microsoft MHei"/>
              </a:rPr>
              <a:t>E</a:t>
            </a:r>
            <a:r>
              <a:rPr sz="1600" b="0" spc="50" dirty="0">
                <a:latin typeface="Microsoft MHei"/>
                <a:cs typeface="Microsoft MHei"/>
              </a:rPr>
              <a:t>3</a:t>
            </a:r>
            <a:r>
              <a:rPr sz="1600" b="0" spc="20" dirty="0">
                <a:latin typeface="Microsoft MHei"/>
                <a:cs typeface="Microsoft MHei"/>
              </a:rPr>
              <a:t>1</a:t>
            </a:r>
            <a:r>
              <a:rPr sz="1600" b="0" spc="45" dirty="0">
                <a:latin typeface="Microsoft MHei"/>
                <a:cs typeface="Microsoft MHei"/>
              </a:rPr>
              <a:t>0</a:t>
            </a:r>
            <a:endParaRPr sz="1600">
              <a:latin typeface="Microsoft MHei"/>
              <a:cs typeface="Microsoft MHei"/>
            </a:endParaRPr>
          </a:p>
          <a:p>
            <a:pPr marL="415290">
              <a:lnSpc>
                <a:spcPct val="100000"/>
              </a:lnSpc>
            </a:pPr>
            <a:r>
              <a:rPr sz="1600" b="0" spc="65" dirty="0">
                <a:latin typeface="Microsoft MHei"/>
                <a:cs typeface="Microsoft MHei"/>
              </a:rPr>
              <a:t>M</a:t>
            </a:r>
            <a:r>
              <a:rPr sz="1600" b="0" spc="80" dirty="0">
                <a:latin typeface="Microsoft MHei"/>
                <a:cs typeface="Microsoft MHei"/>
              </a:rPr>
              <a:t>C</a:t>
            </a:r>
            <a:r>
              <a:rPr sz="1600" b="0" spc="45" dirty="0">
                <a:latin typeface="Microsoft MHei"/>
                <a:cs typeface="Microsoft MHei"/>
              </a:rPr>
              <a:t>U</a:t>
            </a:r>
            <a:r>
              <a:rPr sz="1600" b="0" spc="30" dirty="0">
                <a:latin typeface="Microsoft MHei"/>
                <a:cs typeface="Microsoft MHei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并有相应</a:t>
            </a:r>
            <a:r>
              <a:rPr sz="1600" spc="-5" dirty="0">
                <a:latin typeface="Arial Unicode MS"/>
                <a:cs typeface="Arial Unicode MS"/>
              </a:rPr>
              <a:t>软</a:t>
            </a:r>
            <a:r>
              <a:rPr sz="1600" spc="0" dirty="0">
                <a:latin typeface="Arial Unicode MS"/>
                <a:cs typeface="Arial Unicode MS"/>
              </a:rPr>
              <a:t>件</a:t>
            </a:r>
            <a:r>
              <a:rPr sz="1600" spc="-5" dirty="0">
                <a:latin typeface="Arial Unicode MS"/>
                <a:cs typeface="Arial Unicode MS"/>
              </a:rPr>
              <a:t>工具</a:t>
            </a:r>
            <a:r>
              <a:rPr sz="1600" spc="0" dirty="0">
                <a:latin typeface="Arial Unicode MS"/>
                <a:cs typeface="Arial Unicode MS"/>
              </a:rPr>
              <a:t>链</a:t>
            </a:r>
            <a:r>
              <a:rPr sz="1600" spc="-5" dirty="0">
                <a:latin typeface="Arial Unicode MS"/>
                <a:cs typeface="Arial Unicode MS"/>
              </a:rPr>
              <a:t>支持</a:t>
            </a:r>
            <a:endParaRPr sz="1600">
              <a:latin typeface="Arial Unicode MS"/>
              <a:cs typeface="Arial Unicode MS"/>
            </a:endParaRPr>
          </a:p>
          <a:p>
            <a:pPr marL="415290" lvl="1" indent="-131445">
              <a:lnSpc>
                <a:spcPct val="100000"/>
              </a:lnSpc>
              <a:spcBef>
                <a:spcPts val="490"/>
              </a:spcBef>
              <a:buFont typeface="Arial"/>
              <a:buChar char="-"/>
              <a:tabLst>
                <a:tab pos="415925" algn="l"/>
              </a:tabLst>
            </a:pPr>
            <a:r>
              <a:rPr sz="1600" spc="0" dirty="0">
                <a:latin typeface="Arial Unicode MS"/>
                <a:cs typeface="Arial Unicode MS"/>
              </a:rPr>
              <a:t>比如，</a:t>
            </a:r>
            <a:r>
              <a:rPr sz="1600" b="0" spc="55" dirty="0">
                <a:latin typeface="Microsoft MHei"/>
                <a:cs typeface="Microsoft MHei"/>
              </a:rPr>
              <a:t>T</a:t>
            </a:r>
            <a:r>
              <a:rPr sz="1600" b="0" spc="50" dirty="0">
                <a:latin typeface="Microsoft MHei"/>
                <a:cs typeface="Microsoft MHei"/>
              </a:rPr>
              <a:t>-</a:t>
            </a:r>
            <a:r>
              <a:rPr sz="1600" b="0" spc="60" dirty="0">
                <a:latin typeface="Microsoft MHei"/>
                <a:cs typeface="Microsoft MHei"/>
              </a:rPr>
              <a:t>H</a:t>
            </a:r>
            <a:r>
              <a:rPr sz="1600" b="0" spc="45" dirty="0">
                <a:latin typeface="Microsoft MHei"/>
                <a:cs typeface="Microsoft MHei"/>
              </a:rPr>
              <a:t>ead</a:t>
            </a:r>
            <a:r>
              <a:rPr sz="1600" b="0" spc="10" dirty="0">
                <a:latin typeface="Microsoft MHei"/>
                <a:cs typeface="Microsoft MHei"/>
              </a:rPr>
              <a:t> </a:t>
            </a:r>
            <a:r>
              <a:rPr sz="1600" b="0" spc="45" dirty="0">
                <a:latin typeface="Microsoft MHei"/>
                <a:cs typeface="Microsoft MHei"/>
              </a:rPr>
              <a:t>F</a:t>
            </a:r>
            <a:r>
              <a:rPr sz="1600" b="0" spc="55" dirty="0">
                <a:latin typeface="Microsoft MHei"/>
                <a:cs typeface="Microsoft MHei"/>
              </a:rPr>
              <a:t>P</a:t>
            </a:r>
            <a:r>
              <a:rPr sz="1600" b="0" spc="60" dirty="0">
                <a:latin typeface="Microsoft MHei"/>
                <a:cs typeface="Microsoft MHei"/>
              </a:rPr>
              <a:t>G</a:t>
            </a:r>
            <a:r>
              <a:rPr sz="1600" b="0" spc="65" dirty="0">
                <a:latin typeface="Microsoft MHei"/>
                <a:cs typeface="Microsoft MHei"/>
              </a:rPr>
              <a:t>A</a:t>
            </a:r>
            <a:r>
              <a:rPr sz="1600" b="0" spc="25" dirty="0">
                <a:latin typeface="Microsoft MHei"/>
                <a:cs typeface="Microsoft MHei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平台实</a:t>
            </a:r>
            <a:r>
              <a:rPr sz="1600" spc="-5" dirty="0">
                <a:latin typeface="Arial Unicode MS"/>
                <a:cs typeface="Arial Unicode MS"/>
              </a:rPr>
              <a:t>现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一个开</a:t>
            </a:r>
            <a:r>
              <a:rPr sz="1600" spc="-5" dirty="0">
                <a:latin typeface="Arial Unicode MS"/>
                <a:cs typeface="Arial Unicode MS"/>
              </a:rPr>
              <a:t>源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b="0" spc="50" dirty="0">
                <a:latin typeface="Microsoft MHei"/>
                <a:cs typeface="Microsoft MHei"/>
              </a:rPr>
              <a:t>wu</a:t>
            </a:r>
            <a:r>
              <a:rPr sz="1600" b="0" dirty="0">
                <a:latin typeface="Microsoft MHei"/>
                <a:cs typeface="Microsoft MHei"/>
              </a:rPr>
              <a:t>ji</a:t>
            </a:r>
            <a:r>
              <a:rPr sz="1600" b="0" spc="60" dirty="0">
                <a:latin typeface="Microsoft MHei"/>
                <a:cs typeface="Microsoft MHei"/>
              </a:rPr>
              <a:t>a</a:t>
            </a:r>
            <a:r>
              <a:rPr sz="1600" b="0" spc="40" dirty="0">
                <a:latin typeface="Microsoft MHei"/>
                <a:cs typeface="Microsoft MHei"/>
              </a:rPr>
              <a:t>n</a:t>
            </a:r>
            <a:r>
              <a:rPr sz="1600" b="0" dirty="0">
                <a:latin typeface="Microsoft MHei"/>
                <a:cs typeface="Microsoft MHei"/>
              </a:rPr>
              <a:t> </a:t>
            </a:r>
            <a:r>
              <a:rPr sz="1600" b="0" spc="15" dirty="0">
                <a:latin typeface="Microsoft MHei"/>
                <a:cs typeface="Microsoft MHei"/>
              </a:rPr>
              <a:t>1</a:t>
            </a:r>
            <a:r>
              <a:rPr sz="1600" b="0" spc="50" dirty="0">
                <a:latin typeface="Microsoft MHei"/>
                <a:cs typeface="Microsoft MHei"/>
              </a:rPr>
              <a:t>0</a:t>
            </a:r>
            <a:r>
              <a:rPr sz="1600" b="0" spc="40" dirty="0">
                <a:latin typeface="Microsoft MHei"/>
                <a:cs typeface="Microsoft MHei"/>
              </a:rPr>
              <a:t>0</a:t>
            </a:r>
            <a:r>
              <a:rPr sz="1600" b="0" spc="15" dirty="0">
                <a:latin typeface="Microsoft MHei"/>
                <a:cs typeface="Microsoft MHei"/>
              </a:rPr>
              <a:t> </a:t>
            </a:r>
            <a:r>
              <a:rPr sz="1600" b="0" spc="65" dirty="0">
                <a:latin typeface="Microsoft MHei"/>
                <a:cs typeface="Microsoft MHei"/>
              </a:rPr>
              <a:t>M</a:t>
            </a:r>
            <a:r>
              <a:rPr sz="1600" b="0" spc="80" dirty="0">
                <a:latin typeface="Microsoft MHei"/>
                <a:cs typeface="Microsoft MHei"/>
              </a:rPr>
              <a:t>C</a:t>
            </a:r>
            <a:r>
              <a:rPr sz="1600" b="0" spc="45" dirty="0">
                <a:latin typeface="Microsoft MHei"/>
                <a:cs typeface="Microsoft MHei"/>
              </a:rPr>
              <a:t>U</a:t>
            </a:r>
            <a:r>
              <a:rPr sz="1600" b="0" spc="35" dirty="0">
                <a:latin typeface="Microsoft MHei"/>
                <a:cs typeface="Microsoft MHei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开发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59880" y="1370075"/>
            <a:ext cx="2311907" cy="1871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7411" y="870203"/>
            <a:ext cx="559307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54011" y="3075432"/>
            <a:ext cx="1859279" cy="1197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28003" y="0"/>
            <a:ext cx="1412748" cy="707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43571" y="0"/>
            <a:ext cx="1900427" cy="2276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1911" y="68580"/>
            <a:ext cx="1373123" cy="1374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5247" y="510540"/>
            <a:ext cx="2031492" cy="2029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19188" y="2595372"/>
            <a:ext cx="620267" cy="620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90917" y="1700910"/>
            <a:ext cx="1293495" cy="1293495"/>
          </a:xfrm>
          <a:custGeom>
            <a:avLst/>
            <a:gdLst/>
            <a:ahLst/>
            <a:cxnLst/>
            <a:rect l="l" t="t" r="r" b="b"/>
            <a:pathLst>
              <a:path w="1293495" h="1293495">
                <a:moveTo>
                  <a:pt x="643889" y="0"/>
                </a:moveTo>
                <a:lnTo>
                  <a:pt x="0" y="649224"/>
                </a:lnTo>
                <a:lnTo>
                  <a:pt x="649224" y="1293114"/>
                </a:lnTo>
                <a:lnTo>
                  <a:pt x="1293113" y="643889"/>
                </a:lnTo>
                <a:lnTo>
                  <a:pt x="643889" y="0"/>
                </a:lnTo>
                <a:close/>
              </a:path>
            </a:pathLst>
          </a:custGeom>
          <a:solidFill>
            <a:srgbClr val="155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91807" y="247561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231648" y="0"/>
                </a:moveTo>
                <a:lnTo>
                  <a:pt x="0" y="233552"/>
                </a:lnTo>
                <a:lnTo>
                  <a:pt x="233552" y="465200"/>
                </a:lnTo>
                <a:lnTo>
                  <a:pt x="465200" y="231647"/>
                </a:lnTo>
                <a:lnTo>
                  <a:pt x="231648" y="0"/>
                </a:lnTo>
                <a:close/>
              </a:path>
            </a:pathLst>
          </a:custGeom>
          <a:solidFill>
            <a:srgbClr val="BCCF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33314" y="1351280"/>
            <a:ext cx="628650" cy="627380"/>
          </a:xfrm>
          <a:custGeom>
            <a:avLst/>
            <a:gdLst/>
            <a:ahLst/>
            <a:cxnLst/>
            <a:rect l="l" t="t" r="r" b="b"/>
            <a:pathLst>
              <a:path w="628650" h="627380">
                <a:moveTo>
                  <a:pt x="283845" y="0"/>
                </a:moveTo>
                <a:lnTo>
                  <a:pt x="0" y="291084"/>
                </a:lnTo>
                <a:lnTo>
                  <a:pt x="344677" y="627126"/>
                </a:lnTo>
                <a:lnTo>
                  <a:pt x="628523" y="336169"/>
                </a:lnTo>
                <a:lnTo>
                  <a:pt x="283845" y="0"/>
                </a:lnTo>
                <a:close/>
              </a:path>
            </a:pathLst>
          </a:custGeom>
          <a:solidFill>
            <a:srgbClr val="BCCF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72347" y="2847720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79958" y="0"/>
                </a:moveTo>
                <a:lnTo>
                  <a:pt x="0" y="181483"/>
                </a:lnTo>
                <a:lnTo>
                  <a:pt x="181482" y="361569"/>
                </a:lnTo>
                <a:lnTo>
                  <a:pt x="361442" y="180086"/>
                </a:lnTo>
                <a:lnTo>
                  <a:pt x="179958" y="0"/>
                </a:lnTo>
                <a:close/>
              </a:path>
            </a:pathLst>
          </a:custGeom>
          <a:solidFill>
            <a:srgbClr val="E9E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99703" y="3152775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60">
                <a:moveTo>
                  <a:pt x="87249" y="0"/>
                </a:moveTo>
                <a:lnTo>
                  <a:pt x="0" y="88011"/>
                </a:lnTo>
                <a:lnTo>
                  <a:pt x="88011" y="175260"/>
                </a:lnTo>
                <a:lnTo>
                  <a:pt x="175260" y="87249"/>
                </a:lnTo>
                <a:lnTo>
                  <a:pt x="87249" y="0"/>
                </a:lnTo>
                <a:close/>
              </a:path>
            </a:pathLst>
          </a:custGeom>
          <a:solidFill>
            <a:srgbClr val="E9E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76696" y="1804161"/>
            <a:ext cx="1129665" cy="1129665"/>
          </a:xfrm>
          <a:custGeom>
            <a:avLst/>
            <a:gdLst/>
            <a:ahLst/>
            <a:cxnLst/>
            <a:rect l="l" t="t" r="r" b="b"/>
            <a:pathLst>
              <a:path w="1129665" h="1129664">
                <a:moveTo>
                  <a:pt x="573913" y="0"/>
                </a:moveTo>
                <a:lnTo>
                  <a:pt x="0" y="563371"/>
                </a:lnTo>
                <a:lnTo>
                  <a:pt x="555625" y="1129283"/>
                </a:lnTo>
                <a:lnTo>
                  <a:pt x="1129537" y="565912"/>
                </a:lnTo>
                <a:lnTo>
                  <a:pt x="573913" y="0"/>
                </a:lnTo>
                <a:close/>
              </a:path>
            </a:pathLst>
          </a:custGeom>
          <a:solidFill>
            <a:srgbClr val="91A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61736" y="240703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231648" y="0"/>
                </a:moveTo>
                <a:lnTo>
                  <a:pt x="0" y="233552"/>
                </a:lnTo>
                <a:lnTo>
                  <a:pt x="233552" y="465200"/>
                </a:lnTo>
                <a:lnTo>
                  <a:pt x="465200" y="231648"/>
                </a:lnTo>
                <a:lnTo>
                  <a:pt x="231648" y="0"/>
                </a:lnTo>
                <a:close/>
              </a:path>
            </a:pathLst>
          </a:custGeom>
          <a:solidFill>
            <a:srgbClr val="BCCF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17690" y="2811145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60">
                <a:moveTo>
                  <a:pt x="87249" y="0"/>
                </a:moveTo>
                <a:lnTo>
                  <a:pt x="0" y="88011"/>
                </a:lnTo>
                <a:lnTo>
                  <a:pt x="88011" y="175260"/>
                </a:lnTo>
                <a:lnTo>
                  <a:pt x="175260" y="87249"/>
                </a:lnTo>
                <a:lnTo>
                  <a:pt x="87249" y="0"/>
                </a:lnTo>
                <a:close/>
              </a:path>
            </a:pathLst>
          </a:custGeom>
          <a:solidFill>
            <a:srgbClr val="E9E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9955" y="2933700"/>
            <a:ext cx="4852670" cy="468572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72000" rIns="0" bIns="72000" rtlCol="0">
            <a:spAutoFit/>
          </a:bodyPr>
          <a:lstStyle/>
          <a:p>
            <a:pPr marL="374015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微软雅黑"/>
                <a:cs typeface="微软雅黑"/>
              </a:rPr>
              <a:t>RIS</a:t>
            </a:r>
            <a:r>
              <a:rPr sz="2100" b="1" dirty="0">
                <a:solidFill>
                  <a:srgbClr val="FFFFFF"/>
                </a:solidFill>
                <a:latin typeface="微软雅黑"/>
                <a:cs typeface="微软雅黑"/>
              </a:rPr>
              <a:t>C</a:t>
            </a:r>
            <a:r>
              <a:rPr sz="2100" b="1" spc="-10" dirty="0">
                <a:solidFill>
                  <a:srgbClr val="FFFFFF"/>
                </a:solidFill>
                <a:latin typeface="微软雅黑"/>
                <a:cs typeface="微软雅黑"/>
              </a:rPr>
              <a:t>-</a:t>
            </a:r>
            <a:r>
              <a:rPr sz="2100" b="1" spc="-5" dirty="0">
                <a:solidFill>
                  <a:srgbClr val="FFFFFF"/>
                </a:solidFill>
                <a:latin typeface="微软雅黑"/>
                <a:cs typeface="微软雅黑"/>
              </a:rPr>
              <a:t>V </a:t>
            </a:r>
            <a:r>
              <a:rPr sz="2100" b="1" dirty="0">
                <a:solidFill>
                  <a:srgbClr val="FFFFFF"/>
                </a:solidFill>
                <a:latin typeface="微软雅黑"/>
                <a:cs typeface="微软雅黑"/>
              </a:rPr>
              <a:t>处理器生态</a:t>
            </a:r>
            <a:r>
              <a:rPr sz="2100" b="1" spc="-10" dirty="0">
                <a:solidFill>
                  <a:srgbClr val="FFFFFF"/>
                </a:solidFill>
                <a:latin typeface="微软雅黑"/>
                <a:cs typeface="微软雅黑"/>
              </a:rPr>
              <a:t>和</a:t>
            </a:r>
            <a:r>
              <a:rPr sz="2100" b="1" dirty="0">
                <a:solidFill>
                  <a:srgbClr val="FFFFFF"/>
                </a:solidFill>
                <a:latin typeface="微软雅黑"/>
                <a:cs typeface="微软雅黑"/>
              </a:rPr>
              <a:t>A</a:t>
            </a:r>
            <a:r>
              <a:rPr sz="2100" b="1" spc="5" dirty="0">
                <a:solidFill>
                  <a:srgbClr val="FFFFFF"/>
                </a:solidFill>
                <a:latin typeface="微软雅黑"/>
                <a:cs typeface="微软雅黑"/>
              </a:rPr>
              <a:t>I</a:t>
            </a:r>
            <a:r>
              <a:rPr sz="2100" b="1" spc="-100" dirty="0">
                <a:solidFill>
                  <a:srgbClr val="FFFFFF"/>
                </a:solidFill>
                <a:latin typeface="微软雅黑"/>
                <a:cs typeface="微软雅黑"/>
              </a:rPr>
              <a:t>O</a:t>
            </a:r>
            <a:r>
              <a:rPr sz="2100" b="1" dirty="0">
                <a:solidFill>
                  <a:srgbClr val="FFFFFF"/>
                </a:solidFill>
                <a:latin typeface="微软雅黑"/>
                <a:cs typeface="微软雅黑"/>
              </a:rPr>
              <a:t>T</a:t>
            </a:r>
            <a:r>
              <a:rPr sz="2100" b="1" spc="-15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2100" b="1" dirty="0">
                <a:solidFill>
                  <a:srgbClr val="FFFFFF"/>
                </a:solidFill>
                <a:latin typeface="微软雅黑"/>
                <a:cs typeface="微软雅黑"/>
              </a:rPr>
              <a:t>开发</a:t>
            </a:r>
            <a:endParaRPr sz="210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31747" y="1459991"/>
            <a:ext cx="3016695" cy="8473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62455" y="2307345"/>
            <a:ext cx="2066210" cy="4236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39971" y="4769435"/>
            <a:ext cx="11112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latin typeface="Arial"/>
                <a:cs typeface="Arial"/>
              </a:rPr>
              <a:t>22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ct val="100000"/>
              </a:lnSpc>
            </a:pPr>
            <a:r>
              <a:rPr spc="-10" dirty="0"/>
              <a:t>RISC</a:t>
            </a:r>
            <a:r>
              <a:rPr spc="-5" dirty="0"/>
              <a:t>-</a:t>
            </a:r>
            <a:r>
              <a:rPr dirty="0"/>
              <a:t>V</a:t>
            </a:r>
            <a:r>
              <a:rPr spc="-5" dirty="0">
                <a:latin typeface="微软雅黑"/>
                <a:cs typeface="微软雅黑"/>
              </a:rPr>
              <a:t>为</a:t>
            </a:r>
            <a:r>
              <a:rPr dirty="0">
                <a:latin typeface="微软雅黑"/>
                <a:cs typeface="微软雅黑"/>
              </a:rPr>
              <a:t> </a:t>
            </a:r>
            <a:r>
              <a:rPr dirty="0"/>
              <a:t>AIOT </a:t>
            </a:r>
            <a:r>
              <a:rPr spc="-5" dirty="0">
                <a:latin typeface="微软雅黑"/>
                <a:cs typeface="微软雅黑"/>
              </a:rPr>
              <a:t>嵌入式开发带来什么？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4434" rIns="0" bIns="0" rtlCol="0">
            <a:spAutoFit/>
          </a:bodyPr>
          <a:lstStyle/>
          <a:p>
            <a:pPr marL="101600">
              <a:lnSpc>
                <a:spcPct val="100000"/>
              </a:lnSpc>
            </a:pPr>
            <a:r>
              <a:rPr spc="185" dirty="0">
                <a:latin typeface="Microsoft Sans Serif"/>
                <a:cs typeface="Microsoft Sans Serif"/>
              </a:rPr>
              <a:t>▪</a:t>
            </a:r>
            <a:r>
              <a:rPr spc="-260" dirty="0">
                <a:latin typeface="Microsoft Sans Serif"/>
                <a:cs typeface="Microsoft Sans Serif"/>
              </a:rPr>
              <a:t> </a:t>
            </a:r>
            <a:r>
              <a:rPr b="0" spc="50" dirty="0">
                <a:latin typeface="Microsoft MHei"/>
                <a:cs typeface="Microsoft MHei"/>
              </a:rPr>
              <a:t>R</a:t>
            </a:r>
            <a:r>
              <a:rPr b="0" spc="0" dirty="0">
                <a:latin typeface="Microsoft MHei"/>
                <a:cs typeface="Microsoft MHei"/>
              </a:rPr>
              <a:t>I</a:t>
            </a:r>
            <a:r>
              <a:rPr b="0" spc="40" dirty="0">
                <a:latin typeface="Microsoft MHei"/>
                <a:cs typeface="Microsoft MHei"/>
              </a:rPr>
              <a:t>S</a:t>
            </a:r>
            <a:r>
              <a:rPr b="0" spc="95" dirty="0">
                <a:latin typeface="Microsoft MHei"/>
                <a:cs typeface="Microsoft MHei"/>
              </a:rPr>
              <a:t>C</a:t>
            </a:r>
            <a:r>
              <a:rPr b="0" spc="60" dirty="0">
                <a:latin typeface="Microsoft MHei"/>
                <a:cs typeface="Microsoft MHei"/>
              </a:rPr>
              <a:t>-</a:t>
            </a:r>
            <a:r>
              <a:rPr b="0" spc="70" dirty="0">
                <a:latin typeface="Microsoft MHei"/>
                <a:cs typeface="Microsoft MHei"/>
              </a:rPr>
              <a:t>V</a:t>
            </a:r>
            <a:r>
              <a:rPr dirty="0"/>
              <a:t>最大的优势是</a:t>
            </a:r>
            <a:r>
              <a:rPr b="1" dirty="0">
                <a:solidFill>
                  <a:srgbClr val="FF0000"/>
                </a:solidFill>
                <a:latin typeface="微软雅黑"/>
                <a:cs typeface="微软雅黑"/>
              </a:rPr>
              <a:t>开源和免费</a:t>
            </a:r>
          </a:p>
          <a:p>
            <a:pPr marL="372745">
              <a:lnSpc>
                <a:spcPct val="100000"/>
              </a:lnSpc>
              <a:spcBef>
                <a:spcPts val="505"/>
              </a:spcBef>
            </a:pPr>
            <a:r>
              <a:rPr dirty="0">
                <a:latin typeface="Arial"/>
                <a:cs typeface="Arial"/>
              </a:rPr>
              <a:t>-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10" dirty="0"/>
              <a:t>开源是</a:t>
            </a:r>
            <a:r>
              <a:rPr dirty="0"/>
              <a:t>新的经济方式，是成功的商业之道，</a:t>
            </a:r>
            <a:r>
              <a:rPr spc="10" dirty="0"/>
              <a:t> 学习最</a:t>
            </a:r>
            <a:r>
              <a:rPr dirty="0"/>
              <a:t>好的</a:t>
            </a:r>
            <a:r>
              <a:rPr spc="5" dirty="0"/>
              <a:t>途</a:t>
            </a:r>
            <a:r>
              <a:rPr dirty="0"/>
              <a:t>径</a:t>
            </a:r>
          </a:p>
          <a:p>
            <a:pPr marL="372745">
              <a:lnSpc>
                <a:spcPct val="100000"/>
              </a:lnSpc>
              <a:spcBef>
                <a:spcPts val="490"/>
              </a:spcBef>
            </a:pPr>
            <a:r>
              <a:rPr dirty="0">
                <a:latin typeface="Arial"/>
                <a:cs typeface="Arial"/>
              </a:rPr>
              <a:t>-</a:t>
            </a:r>
            <a:r>
              <a:rPr spc="-70" dirty="0">
                <a:latin typeface="Arial"/>
                <a:cs typeface="Arial"/>
              </a:rPr>
              <a:t> </a:t>
            </a:r>
            <a:r>
              <a:rPr b="0" spc="0" dirty="0">
                <a:latin typeface="Microsoft MHei"/>
                <a:cs typeface="Microsoft MHei"/>
              </a:rPr>
              <a:t>I</a:t>
            </a:r>
            <a:r>
              <a:rPr b="0" spc="50" dirty="0">
                <a:latin typeface="Microsoft MHei"/>
                <a:cs typeface="Microsoft MHei"/>
              </a:rPr>
              <a:t>S</a:t>
            </a:r>
            <a:r>
              <a:rPr b="0" spc="75" dirty="0">
                <a:latin typeface="Microsoft MHei"/>
                <a:cs typeface="Microsoft MHei"/>
              </a:rPr>
              <a:t>A</a:t>
            </a:r>
            <a:r>
              <a:rPr spc="5" dirty="0"/>
              <a:t>开</a:t>
            </a:r>
            <a:r>
              <a:rPr dirty="0"/>
              <a:t>源意</a:t>
            </a:r>
            <a:r>
              <a:rPr spc="-10" dirty="0"/>
              <a:t>味</a:t>
            </a:r>
            <a:r>
              <a:rPr dirty="0"/>
              <a:t>着开</a:t>
            </a:r>
            <a:r>
              <a:rPr spc="-10" dirty="0"/>
              <a:t>发</a:t>
            </a:r>
            <a:r>
              <a:rPr dirty="0"/>
              <a:t>者可</a:t>
            </a:r>
            <a:r>
              <a:rPr spc="-10" dirty="0"/>
              <a:t>以</a:t>
            </a:r>
            <a:r>
              <a:rPr dirty="0"/>
              <a:t>针对</a:t>
            </a:r>
            <a:r>
              <a:rPr spc="-10" dirty="0"/>
              <a:t>特</a:t>
            </a:r>
            <a:r>
              <a:rPr dirty="0"/>
              <a:t>定应</a:t>
            </a:r>
            <a:r>
              <a:rPr spc="-10" dirty="0"/>
              <a:t>用</a:t>
            </a:r>
            <a:r>
              <a:rPr dirty="0"/>
              <a:t>场景</a:t>
            </a:r>
            <a:r>
              <a:rPr spc="-10" dirty="0"/>
              <a:t>，</a:t>
            </a:r>
            <a:r>
              <a:rPr dirty="0"/>
              <a:t>创造</a:t>
            </a:r>
            <a:r>
              <a:rPr spc="-10" dirty="0"/>
              <a:t>自</a:t>
            </a:r>
            <a:r>
              <a:rPr dirty="0"/>
              <a:t>己的</a:t>
            </a:r>
            <a:r>
              <a:rPr spc="-10" dirty="0"/>
              <a:t>芯</a:t>
            </a:r>
            <a:r>
              <a:rPr dirty="0"/>
              <a:t>片架构</a:t>
            </a:r>
          </a:p>
          <a:p>
            <a:pPr marL="372745">
              <a:lnSpc>
                <a:spcPct val="100000"/>
              </a:lnSpc>
              <a:spcBef>
                <a:spcPts val="505"/>
              </a:spcBef>
            </a:pPr>
            <a:r>
              <a:rPr dirty="0">
                <a:latin typeface="Arial"/>
                <a:cs typeface="Arial"/>
              </a:rPr>
              <a:t>-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10" dirty="0"/>
              <a:t>免费可</a:t>
            </a:r>
            <a:r>
              <a:rPr dirty="0"/>
              <a:t>以降低入门的门槛</a:t>
            </a:r>
            <a:r>
              <a:rPr spc="5" dirty="0"/>
              <a:t>，</a:t>
            </a:r>
            <a:r>
              <a:rPr b="1" dirty="0">
                <a:solidFill>
                  <a:srgbClr val="FF0000"/>
                </a:solidFill>
                <a:latin typeface="微软雅黑"/>
                <a:cs typeface="微软雅黑"/>
              </a:rPr>
              <a:t>让草根开发者进入芯片设计</a:t>
            </a:r>
          </a:p>
          <a:p>
            <a:pPr marL="101600">
              <a:lnSpc>
                <a:spcPct val="100000"/>
              </a:lnSpc>
              <a:spcBef>
                <a:spcPts val="500"/>
              </a:spcBef>
            </a:pPr>
            <a:r>
              <a:rPr spc="185" dirty="0">
                <a:latin typeface="Microsoft Sans Serif"/>
                <a:cs typeface="Microsoft Sans Serif"/>
              </a:rPr>
              <a:t>▪</a:t>
            </a:r>
            <a:r>
              <a:rPr spc="-260" dirty="0">
                <a:latin typeface="Microsoft Sans Serif"/>
                <a:cs typeface="Microsoft Sans Serif"/>
              </a:rPr>
              <a:t> </a:t>
            </a:r>
            <a:r>
              <a:rPr b="0" spc="50" dirty="0">
                <a:latin typeface="Microsoft MHei"/>
                <a:cs typeface="Microsoft MHei"/>
              </a:rPr>
              <a:t>R</a:t>
            </a:r>
            <a:r>
              <a:rPr b="0" spc="0" dirty="0">
                <a:latin typeface="Microsoft MHei"/>
                <a:cs typeface="Microsoft MHei"/>
              </a:rPr>
              <a:t>I</a:t>
            </a:r>
            <a:r>
              <a:rPr b="0" spc="40" dirty="0">
                <a:latin typeface="Microsoft MHei"/>
                <a:cs typeface="Microsoft MHei"/>
              </a:rPr>
              <a:t>S</a:t>
            </a:r>
            <a:r>
              <a:rPr b="0" spc="95" dirty="0">
                <a:latin typeface="Microsoft MHei"/>
                <a:cs typeface="Microsoft MHei"/>
              </a:rPr>
              <a:t>C</a:t>
            </a:r>
            <a:r>
              <a:rPr b="0" spc="60" dirty="0">
                <a:latin typeface="Microsoft MHei"/>
                <a:cs typeface="Microsoft MHei"/>
              </a:rPr>
              <a:t>-</a:t>
            </a:r>
            <a:r>
              <a:rPr b="0" spc="70" dirty="0">
                <a:latin typeface="Microsoft MHei"/>
                <a:cs typeface="Microsoft MHei"/>
              </a:rPr>
              <a:t>V</a:t>
            </a:r>
            <a:r>
              <a:rPr b="0" spc="10" dirty="0">
                <a:latin typeface="Microsoft MHei"/>
                <a:cs typeface="Microsoft MHei"/>
              </a:rPr>
              <a:t> </a:t>
            </a:r>
            <a:r>
              <a:rPr spc="10" dirty="0"/>
              <a:t>第二个</a:t>
            </a:r>
            <a:r>
              <a:rPr dirty="0"/>
              <a:t>优势</a:t>
            </a:r>
            <a:r>
              <a:rPr spc="5" dirty="0"/>
              <a:t>是</a:t>
            </a:r>
            <a:r>
              <a:rPr b="1" dirty="0">
                <a:solidFill>
                  <a:srgbClr val="00AF50"/>
                </a:solidFill>
                <a:latin typeface="微软雅黑"/>
                <a:cs typeface="微软雅黑"/>
              </a:rPr>
              <a:t>简单和灵活</a:t>
            </a:r>
          </a:p>
          <a:p>
            <a:pPr marL="372745">
              <a:lnSpc>
                <a:spcPct val="100000"/>
              </a:lnSpc>
              <a:spcBef>
                <a:spcPts val="490"/>
              </a:spcBef>
            </a:pPr>
            <a:r>
              <a:rPr dirty="0">
                <a:latin typeface="Arial"/>
                <a:cs typeface="Arial"/>
              </a:rPr>
              <a:t>-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10" dirty="0"/>
              <a:t>基础的</a:t>
            </a:r>
            <a:r>
              <a:rPr dirty="0"/>
              <a:t>指令集</a:t>
            </a:r>
            <a:r>
              <a:rPr spc="5" dirty="0"/>
              <a:t>有</a:t>
            </a:r>
            <a:r>
              <a:rPr b="0" spc="45" dirty="0">
                <a:latin typeface="Microsoft MHei"/>
                <a:cs typeface="Microsoft MHei"/>
              </a:rPr>
              <a:t>5</a:t>
            </a:r>
            <a:r>
              <a:rPr b="0" spc="55" dirty="0">
                <a:latin typeface="Microsoft MHei"/>
                <a:cs typeface="Microsoft MHei"/>
              </a:rPr>
              <a:t>0</a:t>
            </a:r>
            <a:r>
              <a:rPr dirty="0"/>
              <a:t>条，模块化的</a:t>
            </a:r>
            <a:r>
              <a:rPr b="0" spc="40" dirty="0">
                <a:latin typeface="Microsoft MHei"/>
                <a:cs typeface="Microsoft MHei"/>
              </a:rPr>
              <a:t>4</a:t>
            </a:r>
            <a:r>
              <a:rPr dirty="0"/>
              <a:t>个基本指令集让设计者开发出很简化的</a:t>
            </a:r>
          </a:p>
          <a:p>
            <a:pPr marL="503555">
              <a:lnSpc>
                <a:spcPct val="100000"/>
              </a:lnSpc>
              <a:spcBef>
                <a:spcPts val="15"/>
              </a:spcBef>
            </a:pPr>
            <a:r>
              <a:rPr b="0" spc="50" dirty="0">
                <a:latin typeface="Microsoft MHei"/>
                <a:cs typeface="Microsoft MHei"/>
              </a:rPr>
              <a:t>R</a:t>
            </a:r>
            <a:r>
              <a:rPr b="0" spc="0" dirty="0">
                <a:latin typeface="Microsoft MHei"/>
                <a:cs typeface="Microsoft MHei"/>
              </a:rPr>
              <a:t>I</a:t>
            </a:r>
            <a:r>
              <a:rPr b="0" spc="40" dirty="0">
                <a:latin typeface="Microsoft MHei"/>
                <a:cs typeface="Microsoft MHei"/>
              </a:rPr>
              <a:t>S</a:t>
            </a:r>
            <a:r>
              <a:rPr b="0" spc="95" dirty="0">
                <a:latin typeface="Microsoft MHei"/>
                <a:cs typeface="Microsoft MHei"/>
              </a:rPr>
              <a:t>C</a:t>
            </a:r>
            <a:r>
              <a:rPr b="0" spc="60" dirty="0">
                <a:latin typeface="Microsoft MHei"/>
                <a:cs typeface="Microsoft MHei"/>
              </a:rPr>
              <a:t>-</a:t>
            </a:r>
            <a:r>
              <a:rPr b="0" spc="70" dirty="0">
                <a:latin typeface="Microsoft MHei"/>
                <a:cs typeface="Microsoft MHei"/>
              </a:rPr>
              <a:t>V</a:t>
            </a:r>
            <a:r>
              <a:rPr b="0" spc="10" dirty="0">
                <a:latin typeface="Microsoft MHei"/>
                <a:cs typeface="Microsoft MHei"/>
              </a:rPr>
              <a:t> </a:t>
            </a:r>
            <a:r>
              <a:rPr b="0" spc="100" dirty="0">
                <a:latin typeface="Microsoft MHei"/>
                <a:cs typeface="Microsoft MHei"/>
              </a:rPr>
              <a:t>C</a:t>
            </a:r>
            <a:r>
              <a:rPr b="0" spc="65" dirty="0">
                <a:latin typeface="Microsoft MHei"/>
                <a:cs typeface="Microsoft MHei"/>
              </a:rPr>
              <a:t>P</a:t>
            </a:r>
            <a:r>
              <a:rPr b="0" spc="75" dirty="0">
                <a:latin typeface="Microsoft MHei"/>
                <a:cs typeface="Microsoft MHei"/>
              </a:rPr>
              <a:t>U</a:t>
            </a:r>
            <a:r>
              <a:rPr dirty="0"/>
              <a:t>，功耗可以很小，代码密度低，</a:t>
            </a:r>
            <a:r>
              <a:rPr b="1" dirty="0">
                <a:solidFill>
                  <a:srgbClr val="00AF50"/>
                </a:solidFill>
                <a:latin typeface="微软雅黑"/>
                <a:cs typeface="微软雅黑"/>
              </a:rPr>
              <a:t>覆</a:t>
            </a:r>
            <a:r>
              <a:rPr b="1" spc="-5" dirty="0">
                <a:solidFill>
                  <a:srgbClr val="00AF50"/>
                </a:solidFill>
                <a:latin typeface="微软雅黑"/>
                <a:cs typeface="微软雅黑"/>
              </a:rPr>
              <a:t>盖</a:t>
            </a:r>
            <a:r>
              <a:rPr b="1" dirty="0">
                <a:solidFill>
                  <a:srgbClr val="00AF50"/>
                </a:solidFill>
                <a:latin typeface="微软雅黑"/>
                <a:cs typeface="微软雅黑"/>
              </a:rPr>
              <a:t>51</a:t>
            </a:r>
            <a:r>
              <a:rPr b="1" spc="-15" dirty="0">
                <a:solidFill>
                  <a:srgbClr val="00AF50"/>
                </a:solidFill>
                <a:latin typeface="微软雅黑"/>
                <a:cs typeface="微软雅黑"/>
              </a:rPr>
              <a:t>-</a:t>
            </a:r>
            <a:r>
              <a:rPr b="1" dirty="0">
                <a:solidFill>
                  <a:srgbClr val="00AF50"/>
                </a:solidFill>
                <a:latin typeface="微软雅黑"/>
                <a:cs typeface="微软雅黑"/>
              </a:rPr>
              <a:t>ARM</a:t>
            </a:r>
            <a:r>
              <a:rPr b="1" spc="-35" dirty="0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b="1" dirty="0">
                <a:solidFill>
                  <a:srgbClr val="00AF50"/>
                </a:solidFill>
                <a:latin typeface="微软雅黑"/>
                <a:cs typeface="微软雅黑"/>
              </a:rPr>
              <a:t>A系列</a:t>
            </a:r>
            <a:r>
              <a:rPr b="1" spc="-10" dirty="0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b="1" dirty="0">
                <a:solidFill>
                  <a:srgbClr val="00AF50"/>
                </a:solidFill>
                <a:latin typeface="微软雅黑"/>
                <a:cs typeface="微软雅黑"/>
              </a:rPr>
              <a:t>处理器</a:t>
            </a:r>
          </a:p>
          <a:p>
            <a:pPr marL="101600">
              <a:lnSpc>
                <a:spcPct val="100000"/>
              </a:lnSpc>
              <a:spcBef>
                <a:spcPts val="490"/>
              </a:spcBef>
            </a:pPr>
            <a:r>
              <a:rPr spc="185" dirty="0">
                <a:latin typeface="Microsoft Sans Serif"/>
                <a:cs typeface="Microsoft Sans Serif"/>
              </a:rPr>
              <a:t>▪</a:t>
            </a:r>
            <a:r>
              <a:rPr spc="-260" dirty="0">
                <a:latin typeface="Microsoft Sans Serif"/>
                <a:cs typeface="Microsoft Sans Serif"/>
              </a:rPr>
              <a:t> </a:t>
            </a:r>
            <a:r>
              <a:rPr b="0" spc="50" dirty="0">
                <a:latin typeface="Microsoft MHei"/>
                <a:cs typeface="Microsoft MHei"/>
              </a:rPr>
              <a:t>R</a:t>
            </a:r>
            <a:r>
              <a:rPr b="0" spc="0" dirty="0">
                <a:latin typeface="Microsoft MHei"/>
                <a:cs typeface="Microsoft MHei"/>
              </a:rPr>
              <a:t>I</a:t>
            </a:r>
            <a:r>
              <a:rPr b="0" spc="40" dirty="0">
                <a:latin typeface="Microsoft MHei"/>
                <a:cs typeface="Microsoft MHei"/>
              </a:rPr>
              <a:t>S</a:t>
            </a:r>
            <a:r>
              <a:rPr b="0" spc="95" dirty="0">
                <a:latin typeface="Microsoft MHei"/>
                <a:cs typeface="Microsoft MHei"/>
              </a:rPr>
              <a:t>C</a:t>
            </a:r>
            <a:r>
              <a:rPr b="0" spc="60" dirty="0">
                <a:latin typeface="Microsoft MHei"/>
                <a:cs typeface="Microsoft MHei"/>
              </a:rPr>
              <a:t>-</a:t>
            </a:r>
            <a:r>
              <a:rPr b="0" spc="70" dirty="0">
                <a:latin typeface="Microsoft MHei"/>
                <a:cs typeface="Microsoft MHei"/>
              </a:rPr>
              <a:t>V</a:t>
            </a:r>
            <a:r>
              <a:rPr b="0" spc="10" dirty="0">
                <a:latin typeface="Microsoft MHei"/>
                <a:cs typeface="Microsoft MHei"/>
              </a:rPr>
              <a:t> </a:t>
            </a:r>
            <a:r>
              <a:rPr spc="10" dirty="0"/>
              <a:t>第三个</a:t>
            </a:r>
            <a:r>
              <a:rPr dirty="0"/>
              <a:t>优势</a:t>
            </a:r>
            <a:r>
              <a:rPr spc="5" dirty="0"/>
              <a:t>是</a:t>
            </a:r>
            <a:r>
              <a:rPr b="1" dirty="0">
                <a:solidFill>
                  <a:srgbClr val="00AFEF"/>
                </a:solidFill>
                <a:latin typeface="微软雅黑"/>
                <a:cs typeface="微软雅黑"/>
              </a:rPr>
              <a:t>高效和安全</a:t>
            </a:r>
          </a:p>
          <a:p>
            <a:pPr marL="372745">
              <a:lnSpc>
                <a:spcPct val="100000"/>
              </a:lnSpc>
              <a:spcBef>
                <a:spcPts val="500"/>
              </a:spcBef>
            </a:pPr>
            <a:r>
              <a:rPr dirty="0">
                <a:latin typeface="Arial"/>
                <a:cs typeface="Arial"/>
              </a:rPr>
              <a:t>-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10" dirty="0"/>
              <a:t>通过预</a:t>
            </a:r>
            <a:r>
              <a:rPr dirty="0"/>
              <a:t>留编码空间和用户指令支持扩展的指令集</a:t>
            </a:r>
          </a:p>
          <a:p>
            <a:pPr marL="372745">
              <a:lnSpc>
                <a:spcPct val="100000"/>
              </a:lnSpc>
              <a:spcBef>
                <a:spcPts val="500"/>
              </a:spcBef>
            </a:pPr>
            <a:r>
              <a:rPr dirty="0">
                <a:latin typeface="Arial"/>
                <a:cs typeface="Arial"/>
              </a:rPr>
              <a:t>-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5" dirty="0"/>
              <a:t>通过指</a:t>
            </a:r>
            <a:r>
              <a:rPr dirty="0"/>
              <a:t>令集</a:t>
            </a:r>
            <a:r>
              <a:rPr spc="-10" dirty="0"/>
              <a:t>扩</a:t>
            </a:r>
            <a:r>
              <a:rPr dirty="0"/>
              <a:t>展实现</a:t>
            </a:r>
            <a:r>
              <a:rPr b="1" spc="-5" dirty="0">
                <a:solidFill>
                  <a:srgbClr val="00AFEF"/>
                </a:solidFill>
                <a:latin typeface="微软雅黑"/>
                <a:cs typeface="微软雅黑"/>
              </a:rPr>
              <a:t>运算加速和物联网安全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</a:pPr>
            <a:r>
              <a:rPr spc="-10" dirty="0"/>
              <a:t>RIS</a:t>
            </a:r>
            <a:r>
              <a:rPr dirty="0"/>
              <a:t>C</a:t>
            </a:r>
            <a:r>
              <a:rPr spc="-5" dirty="0"/>
              <a:t>-V</a:t>
            </a:r>
            <a:r>
              <a:rPr spc="10" dirty="0"/>
              <a:t> </a:t>
            </a:r>
            <a:r>
              <a:rPr spc="-5" dirty="0">
                <a:latin typeface="微软雅黑"/>
                <a:cs typeface="微软雅黑"/>
              </a:rPr>
              <a:t>嵌入式软件生态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0997" y="802682"/>
            <a:ext cx="5995035" cy="3523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60" dirty="0">
                <a:latin typeface="Microsoft Sans Serif"/>
                <a:cs typeface="Microsoft Sans Serif"/>
              </a:rPr>
              <a:t>▪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solidFill>
                  <a:srgbClr val="006FB7"/>
                </a:solidFill>
                <a:latin typeface="微软雅黑"/>
                <a:cs typeface="微软雅黑"/>
              </a:rPr>
              <a:t>开源</a:t>
            </a:r>
            <a:r>
              <a:rPr sz="1600" b="1" spc="-10" dirty="0">
                <a:solidFill>
                  <a:srgbClr val="006FB7"/>
                </a:solidFill>
                <a:latin typeface="微软雅黑"/>
                <a:cs typeface="微软雅黑"/>
              </a:rPr>
              <a:t>G</a:t>
            </a:r>
            <a:r>
              <a:rPr sz="1600" b="1" spc="-5" dirty="0">
                <a:solidFill>
                  <a:srgbClr val="006FB7"/>
                </a:solidFill>
                <a:latin typeface="微软雅黑"/>
                <a:cs typeface="微软雅黑"/>
              </a:rPr>
              <a:t>NU</a:t>
            </a:r>
            <a:r>
              <a:rPr sz="1600" b="1" spc="10" dirty="0">
                <a:solidFill>
                  <a:srgbClr val="006FB7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006FB7"/>
                </a:solidFill>
                <a:latin typeface="微软雅黑"/>
                <a:cs typeface="微软雅黑"/>
              </a:rPr>
              <a:t>工具链支持</a:t>
            </a:r>
            <a:r>
              <a:rPr sz="1600" b="1" spc="15" dirty="0">
                <a:solidFill>
                  <a:srgbClr val="006FB7"/>
                </a:solidFill>
                <a:latin typeface="微软雅黑"/>
                <a:cs typeface="微软雅黑"/>
              </a:rPr>
              <a:t> </a:t>
            </a:r>
            <a:r>
              <a:rPr sz="1600" b="1" spc="-10" dirty="0">
                <a:solidFill>
                  <a:srgbClr val="006FB7"/>
                </a:solidFill>
                <a:latin typeface="微软雅黑"/>
                <a:cs typeface="微软雅黑"/>
              </a:rPr>
              <a:t>R</a:t>
            </a:r>
            <a:r>
              <a:rPr sz="1600" b="1" dirty="0">
                <a:solidFill>
                  <a:srgbClr val="006FB7"/>
                </a:solidFill>
                <a:latin typeface="微软雅黑"/>
                <a:cs typeface="微软雅黑"/>
              </a:rPr>
              <a:t>I</a:t>
            </a:r>
            <a:r>
              <a:rPr sz="1600" b="1" spc="-5" dirty="0">
                <a:solidFill>
                  <a:srgbClr val="006FB7"/>
                </a:solidFill>
                <a:latin typeface="微软雅黑"/>
                <a:cs typeface="微软雅黑"/>
              </a:rPr>
              <a:t>S</a:t>
            </a:r>
            <a:r>
              <a:rPr sz="1600" b="1" dirty="0">
                <a:solidFill>
                  <a:srgbClr val="006FB7"/>
                </a:solidFill>
                <a:latin typeface="微软雅黑"/>
                <a:cs typeface="微软雅黑"/>
              </a:rPr>
              <a:t>C</a:t>
            </a:r>
            <a:r>
              <a:rPr sz="1600" b="1" spc="-10" dirty="0">
                <a:solidFill>
                  <a:srgbClr val="006FB7"/>
                </a:solidFill>
                <a:latin typeface="微软雅黑"/>
                <a:cs typeface="微软雅黑"/>
              </a:rPr>
              <a:t>-</a:t>
            </a:r>
            <a:r>
              <a:rPr sz="1600" b="1" spc="-5" dirty="0">
                <a:solidFill>
                  <a:srgbClr val="006FB7"/>
                </a:solidFill>
                <a:latin typeface="微软雅黑"/>
                <a:cs typeface="微软雅黑"/>
              </a:rPr>
              <a:t>V</a:t>
            </a:r>
            <a:r>
              <a:rPr sz="1600" b="1" dirty="0">
                <a:solidFill>
                  <a:srgbClr val="006FB7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006FB7"/>
                </a:solidFill>
                <a:latin typeface="微软雅黑"/>
                <a:cs typeface="微软雅黑"/>
              </a:rPr>
              <a:t>：</a:t>
            </a:r>
            <a:endParaRPr sz="1600">
              <a:latin typeface="微软雅黑"/>
              <a:cs typeface="微软雅黑"/>
            </a:endParaRPr>
          </a:p>
          <a:p>
            <a:pPr marL="414655" indent="-130810">
              <a:lnSpc>
                <a:spcPct val="100000"/>
              </a:lnSpc>
              <a:spcBef>
                <a:spcPts val="490"/>
              </a:spcBef>
              <a:buFont typeface="Arial"/>
              <a:buChar char="-"/>
              <a:tabLst>
                <a:tab pos="415290" algn="l"/>
              </a:tabLst>
            </a:pPr>
            <a:r>
              <a:rPr sz="1600" b="0" spc="25" dirty="0">
                <a:latin typeface="Microsoft MHei"/>
                <a:cs typeface="Microsoft MHei"/>
              </a:rPr>
              <a:t>r</a:t>
            </a:r>
            <a:r>
              <a:rPr sz="1600" b="0" spc="-5" dirty="0">
                <a:latin typeface="Microsoft MHei"/>
                <a:cs typeface="Microsoft MHei"/>
              </a:rPr>
              <a:t>i</a:t>
            </a:r>
            <a:r>
              <a:rPr sz="1600" b="0" spc="25" dirty="0">
                <a:latin typeface="Microsoft MHei"/>
                <a:cs typeface="Microsoft MHei"/>
              </a:rPr>
              <a:t>s</a:t>
            </a:r>
            <a:r>
              <a:rPr sz="1600" b="0" spc="50" dirty="0">
                <a:latin typeface="Microsoft MHei"/>
                <a:cs typeface="Microsoft MHei"/>
              </a:rPr>
              <a:t>c</a:t>
            </a:r>
            <a:r>
              <a:rPr sz="1600" b="0" spc="35" dirty="0">
                <a:latin typeface="Microsoft MHei"/>
                <a:cs typeface="Microsoft MHei"/>
              </a:rPr>
              <a:t>v</a:t>
            </a:r>
            <a:r>
              <a:rPr sz="1600" b="0" spc="10" dirty="0">
                <a:latin typeface="Microsoft MHei"/>
                <a:cs typeface="Microsoft MHei"/>
              </a:rPr>
              <a:t> </a:t>
            </a:r>
            <a:r>
              <a:rPr sz="1600" b="0" spc="45" dirty="0">
                <a:latin typeface="Microsoft MHei"/>
                <a:cs typeface="Microsoft MHei"/>
              </a:rPr>
              <a:t>g</a:t>
            </a:r>
            <a:r>
              <a:rPr sz="1600" b="0" spc="50" dirty="0">
                <a:latin typeface="Microsoft MHei"/>
                <a:cs typeface="Microsoft MHei"/>
              </a:rPr>
              <a:t>c</a:t>
            </a:r>
            <a:r>
              <a:rPr sz="1600" b="0" spc="40" dirty="0">
                <a:latin typeface="Microsoft MHei"/>
                <a:cs typeface="Microsoft MHei"/>
              </a:rPr>
              <a:t>c</a:t>
            </a:r>
            <a:r>
              <a:rPr sz="1600" b="0" spc="20" dirty="0">
                <a:latin typeface="Microsoft MHei"/>
                <a:cs typeface="Microsoft MHei"/>
              </a:rPr>
              <a:t> </a:t>
            </a:r>
            <a:r>
              <a:rPr sz="1600" b="0" spc="70" dirty="0">
                <a:latin typeface="Microsoft MHei"/>
                <a:cs typeface="Microsoft MHei"/>
              </a:rPr>
              <a:t>G</a:t>
            </a:r>
            <a:r>
              <a:rPr sz="1600" b="0" spc="85" dirty="0">
                <a:latin typeface="Microsoft MHei"/>
                <a:cs typeface="Microsoft MHei"/>
              </a:rPr>
              <a:t>C</a:t>
            </a:r>
            <a:r>
              <a:rPr sz="1600" b="0" spc="80" dirty="0">
                <a:latin typeface="Microsoft MHei"/>
                <a:cs typeface="Microsoft MHei"/>
              </a:rPr>
              <a:t>C</a:t>
            </a:r>
            <a:r>
              <a:rPr sz="1600" b="0" spc="30" dirty="0">
                <a:latin typeface="Microsoft MHei"/>
                <a:cs typeface="Microsoft MHei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编译器</a:t>
            </a:r>
            <a:endParaRPr sz="1600">
              <a:latin typeface="Arial Unicode MS"/>
              <a:cs typeface="Arial Unicode MS"/>
            </a:endParaRPr>
          </a:p>
          <a:p>
            <a:pPr marL="414655" indent="-130810">
              <a:lnSpc>
                <a:spcPct val="100000"/>
              </a:lnSpc>
              <a:spcBef>
                <a:spcPts val="505"/>
              </a:spcBef>
              <a:buFont typeface="Arial"/>
              <a:buChar char="-"/>
              <a:tabLst>
                <a:tab pos="415290" algn="l"/>
              </a:tabLst>
            </a:pPr>
            <a:r>
              <a:rPr sz="1600" b="0" spc="30" dirty="0">
                <a:latin typeface="Microsoft MHei"/>
                <a:cs typeface="Microsoft MHei"/>
              </a:rPr>
              <a:t>r</a:t>
            </a:r>
            <a:r>
              <a:rPr sz="1600" b="0" dirty="0">
                <a:latin typeface="Microsoft MHei"/>
                <a:cs typeface="Microsoft MHei"/>
              </a:rPr>
              <a:t>i</a:t>
            </a:r>
            <a:r>
              <a:rPr sz="1600" b="0" spc="25" dirty="0">
                <a:latin typeface="Microsoft MHei"/>
                <a:cs typeface="Microsoft MHei"/>
              </a:rPr>
              <a:t>s</a:t>
            </a:r>
            <a:r>
              <a:rPr sz="1600" b="0" spc="50" dirty="0">
                <a:latin typeface="Microsoft MHei"/>
                <a:cs typeface="Microsoft MHei"/>
              </a:rPr>
              <a:t>c</a:t>
            </a:r>
            <a:r>
              <a:rPr sz="1600" b="0" spc="35" dirty="0">
                <a:latin typeface="Microsoft MHei"/>
                <a:cs typeface="Microsoft MHei"/>
              </a:rPr>
              <a:t>v</a:t>
            </a:r>
            <a:r>
              <a:rPr sz="1600" b="0" spc="5" dirty="0">
                <a:latin typeface="Microsoft MHei"/>
                <a:cs typeface="Microsoft MHei"/>
              </a:rPr>
              <a:t> </a:t>
            </a:r>
            <a:r>
              <a:rPr sz="1600" b="0" spc="45" dirty="0">
                <a:latin typeface="Microsoft MHei"/>
                <a:cs typeface="Microsoft MHei"/>
              </a:rPr>
              <a:t>b</a:t>
            </a:r>
            <a:r>
              <a:rPr sz="1600" b="0" dirty="0">
                <a:latin typeface="Microsoft MHei"/>
                <a:cs typeface="Microsoft MHei"/>
              </a:rPr>
              <a:t>i</a:t>
            </a:r>
            <a:r>
              <a:rPr sz="1600" b="0" spc="50" dirty="0">
                <a:latin typeface="Microsoft MHei"/>
                <a:cs typeface="Microsoft MHei"/>
              </a:rPr>
              <a:t>nu</a:t>
            </a:r>
            <a:r>
              <a:rPr sz="1600" b="0" spc="-5" dirty="0">
                <a:latin typeface="Microsoft MHei"/>
                <a:cs typeface="Microsoft MHei"/>
              </a:rPr>
              <a:t>t</a:t>
            </a:r>
            <a:r>
              <a:rPr sz="1600" b="0" dirty="0">
                <a:latin typeface="Microsoft MHei"/>
                <a:cs typeface="Microsoft MHei"/>
              </a:rPr>
              <a:t>i</a:t>
            </a:r>
            <a:r>
              <a:rPr sz="1600" b="0" spc="-15" dirty="0">
                <a:latin typeface="Microsoft MHei"/>
                <a:cs typeface="Microsoft MHei"/>
              </a:rPr>
              <a:t>l</a:t>
            </a:r>
            <a:r>
              <a:rPr sz="1600" b="0" spc="15" dirty="0">
                <a:latin typeface="Microsoft MHei"/>
                <a:cs typeface="Microsoft MHei"/>
              </a:rPr>
              <a:t>s </a:t>
            </a:r>
            <a:r>
              <a:rPr sz="1600" spc="0" dirty="0">
                <a:latin typeface="Arial Unicode MS"/>
                <a:cs typeface="Arial Unicode MS"/>
              </a:rPr>
              <a:t>：二进制</a:t>
            </a:r>
            <a:r>
              <a:rPr sz="1600" spc="-5" dirty="0">
                <a:latin typeface="Arial Unicode MS"/>
                <a:cs typeface="Arial Unicode MS"/>
              </a:rPr>
              <a:t>工具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链接</a:t>
            </a:r>
            <a:r>
              <a:rPr sz="1600" spc="-5" dirty="0">
                <a:latin typeface="Arial Unicode MS"/>
                <a:cs typeface="Arial Unicode MS"/>
              </a:rPr>
              <a:t>器</a:t>
            </a:r>
            <a:r>
              <a:rPr sz="1600" spc="25" dirty="0">
                <a:latin typeface="Arial Unicode MS"/>
                <a:cs typeface="Arial Unicode MS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汇编器等</a:t>
            </a:r>
            <a:endParaRPr sz="1600">
              <a:latin typeface="Arial Unicode MS"/>
              <a:cs typeface="Arial Unicode MS"/>
            </a:endParaRPr>
          </a:p>
          <a:p>
            <a:pPr marL="414655" indent="-130810">
              <a:lnSpc>
                <a:spcPct val="100000"/>
              </a:lnSpc>
              <a:spcBef>
                <a:spcPts val="490"/>
              </a:spcBef>
              <a:buFont typeface="Arial"/>
              <a:buChar char="-"/>
              <a:tabLst>
                <a:tab pos="415290" algn="l"/>
              </a:tabLst>
            </a:pPr>
            <a:r>
              <a:rPr sz="1600" b="0" spc="30" dirty="0">
                <a:latin typeface="Microsoft MHei"/>
                <a:cs typeface="Microsoft MHei"/>
              </a:rPr>
              <a:t>r</a:t>
            </a:r>
            <a:r>
              <a:rPr sz="1600" b="0" dirty="0">
                <a:latin typeface="Microsoft MHei"/>
                <a:cs typeface="Microsoft MHei"/>
              </a:rPr>
              <a:t>i</a:t>
            </a:r>
            <a:r>
              <a:rPr sz="1600" b="0" spc="25" dirty="0">
                <a:latin typeface="Microsoft MHei"/>
                <a:cs typeface="Microsoft MHei"/>
              </a:rPr>
              <a:t>s</a:t>
            </a:r>
            <a:r>
              <a:rPr sz="1600" b="0" spc="50" dirty="0">
                <a:latin typeface="Microsoft MHei"/>
                <a:cs typeface="Microsoft MHei"/>
              </a:rPr>
              <a:t>c</a:t>
            </a:r>
            <a:r>
              <a:rPr sz="1600" b="0" spc="35" dirty="0">
                <a:latin typeface="Microsoft MHei"/>
                <a:cs typeface="Microsoft MHei"/>
              </a:rPr>
              <a:t>v</a:t>
            </a:r>
            <a:r>
              <a:rPr sz="1600" b="0" spc="5" dirty="0">
                <a:latin typeface="Microsoft MHei"/>
                <a:cs typeface="Microsoft MHei"/>
              </a:rPr>
              <a:t> </a:t>
            </a:r>
            <a:r>
              <a:rPr sz="1600" b="0" spc="50" dirty="0">
                <a:latin typeface="Microsoft MHei"/>
                <a:cs typeface="Microsoft MHei"/>
              </a:rPr>
              <a:t>gd</a:t>
            </a:r>
            <a:r>
              <a:rPr sz="1600" b="0" spc="45" dirty="0">
                <a:latin typeface="Microsoft MHei"/>
                <a:cs typeface="Microsoft MHei"/>
              </a:rPr>
              <a:t>b </a:t>
            </a:r>
            <a:r>
              <a:rPr sz="1600" b="0" spc="75" dirty="0">
                <a:latin typeface="Microsoft MHei"/>
                <a:cs typeface="Microsoft MHei"/>
              </a:rPr>
              <a:t>G</a:t>
            </a:r>
            <a:r>
              <a:rPr sz="1600" b="0" spc="70" dirty="0">
                <a:latin typeface="Microsoft MHei"/>
                <a:cs typeface="Microsoft MHei"/>
              </a:rPr>
              <a:t>D</a:t>
            </a:r>
            <a:r>
              <a:rPr sz="1600" b="0" spc="40" dirty="0">
                <a:latin typeface="Microsoft MHei"/>
                <a:cs typeface="Microsoft MHei"/>
              </a:rPr>
              <a:t>B</a:t>
            </a:r>
            <a:r>
              <a:rPr sz="1600" b="0" spc="20" dirty="0">
                <a:latin typeface="Microsoft MHei"/>
                <a:cs typeface="Microsoft MHei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调试工具等</a:t>
            </a:r>
            <a:endParaRPr sz="1600">
              <a:latin typeface="Arial Unicode MS"/>
              <a:cs typeface="Arial Unicode MS"/>
            </a:endParaRPr>
          </a:p>
          <a:p>
            <a:pPr marL="283845">
              <a:lnSpc>
                <a:spcPct val="100000"/>
              </a:lnSpc>
              <a:spcBef>
                <a:spcPts val="515"/>
              </a:spcBef>
            </a:pPr>
            <a:r>
              <a:rPr sz="1600" spc="-5" dirty="0">
                <a:latin typeface="Arial"/>
                <a:cs typeface="Arial"/>
              </a:rPr>
              <a:t>-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Op</a:t>
            </a:r>
            <a:r>
              <a:rPr sz="1600" spc="-15" dirty="0">
                <a:latin typeface="微软雅黑"/>
                <a:cs typeface="微软雅黑"/>
              </a:rPr>
              <a:t>e</a:t>
            </a:r>
            <a:r>
              <a:rPr sz="1600" spc="-10" dirty="0">
                <a:latin typeface="微软雅黑"/>
                <a:cs typeface="微软雅黑"/>
              </a:rPr>
              <a:t>nOC</a:t>
            </a:r>
            <a:r>
              <a:rPr sz="1600" spc="-5" dirty="0">
                <a:latin typeface="微软雅黑"/>
                <a:cs typeface="微软雅黑"/>
              </a:rPr>
              <a:t>D</a:t>
            </a:r>
            <a:r>
              <a:rPr sz="1600" spc="4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– 运行于</a:t>
            </a:r>
            <a:r>
              <a:rPr sz="1600" spc="-10" dirty="0">
                <a:latin typeface="微软雅黑"/>
                <a:cs typeface="微软雅黑"/>
              </a:rPr>
              <a:t>P</a:t>
            </a:r>
            <a:r>
              <a:rPr sz="1600" spc="-5" dirty="0">
                <a:latin typeface="微软雅黑"/>
                <a:cs typeface="微软雅黑"/>
              </a:rPr>
              <a:t>C上的开源调试软件，</a:t>
            </a:r>
            <a:r>
              <a:rPr sz="1600" spc="0" dirty="0">
                <a:latin typeface="微软雅黑"/>
                <a:cs typeface="微软雅黑"/>
              </a:rPr>
              <a:t>控</a:t>
            </a:r>
            <a:r>
              <a:rPr sz="1600" spc="-5" dirty="0">
                <a:latin typeface="微软雅黑"/>
                <a:cs typeface="微软雅黑"/>
              </a:rPr>
              <a:t>制JT</a:t>
            </a:r>
            <a:r>
              <a:rPr sz="1600" dirty="0">
                <a:latin typeface="微软雅黑"/>
                <a:cs typeface="微软雅黑"/>
              </a:rPr>
              <a:t>A</a:t>
            </a:r>
            <a:r>
              <a:rPr sz="1600" spc="-5" dirty="0">
                <a:latin typeface="微软雅黑"/>
                <a:cs typeface="微软雅黑"/>
              </a:rPr>
              <a:t>G硬</a:t>
            </a:r>
            <a:r>
              <a:rPr sz="1600" spc="5" dirty="0">
                <a:latin typeface="微软雅黑"/>
                <a:cs typeface="微软雅黑"/>
              </a:rPr>
              <a:t>件</a:t>
            </a:r>
            <a:r>
              <a:rPr sz="1600" spc="-5" dirty="0">
                <a:latin typeface="微软雅黑"/>
                <a:cs typeface="微软雅黑"/>
              </a:rPr>
              <a:t>，</a:t>
            </a:r>
            <a:endParaRPr sz="1600">
              <a:latin typeface="微软雅黑"/>
              <a:cs typeface="微软雅黑"/>
            </a:endParaRPr>
          </a:p>
          <a:p>
            <a:pPr marL="414655">
              <a:lnSpc>
                <a:spcPct val="100000"/>
              </a:lnSpc>
            </a:pPr>
            <a:r>
              <a:rPr sz="1600" spc="-10" dirty="0">
                <a:latin typeface="微软雅黑"/>
                <a:cs typeface="微软雅黑"/>
              </a:rPr>
              <a:t>可以将它理解为一种</a:t>
            </a:r>
            <a:r>
              <a:rPr sz="1600" spc="-5" dirty="0">
                <a:latin typeface="微软雅黑"/>
                <a:cs typeface="微软雅黑"/>
              </a:rPr>
              <a:t>G</a:t>
            </a:r>
            <a:r>
              <a:rPr sz="1600" spc="-15" dirty="0">
                <a:latin typeface="微软雅黑"/>
                <a:cs typeface="微软雅黑"/>
              </a:rPr>
              <a:t>DB</a:t>
            </a:r>
            <a:r>
              <a:rPr sz="1600" spc="-5" dirty="0">
                <a:latin typeface="微软雅黑"/>
                <a:cs typeface="微软雅黑"/>
              </a:rPr>
              <a:t>服</a:t>
            </a:r>
            <a:r>
              <a:rPr sz="1600" spc="-10" dirty="0">
                <a:latin typeface="微软雅黑"/>
                <a:cs typeface="微软雅黑"/>
              </a:rPr>
              <a:t>务</a:t>
            </a:r>
            <a:r>
              <a:rPr sz="1600" dirty="0">
                <a:latin typeface="微软雅黑"/>
                <a:cs typeface="微软雅黑"/>
              </a:rPr>
              <a:t>程</a:t>
            </a:r>
            <a:r>
              <a:rPr sz="1600" spc="-5" dirty="0">
                <a:latin typeface="微软雅黑"/>
                <a:cs typeface="微软雅黑"/>
              </a:rPr>
              <a:t>序</a:t>
            </a:r>
            <a:endParaRPr sz="1600">
              <a:latin typeface="微软雅黑"/>
              <a:cs typeface="微软雅黑"/>
            </a:endParaRPr>
          </a:p>
          <a:p>
            <a:pPr marL="414655" indent="-130810">
              <a:lnSpc>
                <a:spcPct val="100000"/>
              </a:lnSpc>
              <a:spcBef>
                <a:spcPts val="505"/>
              </a:spcBef>
              <a:buFont typeface="Arial"/>
              <a:buChar char="-"/>
              <a:tabLst>
                <a:tab pos="415290" algn="l"/>
              </a:tabLst>
            </a:pPr>
            <a:r>
              <a:rPr sz="1600" spc="-5" dirty="0">
                <a:latin typeface="微软雅黑"/>
                <a:cs typeface="微软雅黑"/>
              </a:rPr>
              <a:t>如</a:t>
            </a:r>
            <a:r>
              <a:rPr sz="1600" spc="5" dirty="0">
                <a:latin typeface="微软雅黑"/>
                <a:cs typeface="微软雅黑"/>
              </a:rPr>
              <a:t> </a:t>
            </a:r>
            <a:r>
              <a:rPr sz="1600" spc="-10" dirty="0">
                <a:latin typeface="微软雅黑"/>
                <a:cs typeface="微软雅黑"/>
              </a:rPr>
              <a:t>SiFiv</a:t>
            </a:r>
            <a:r>
              <a:rPr sz="1600" spc="-5" dirty="0">
                <a:latin typeface="微软雅黑"/>
                <a:cs typeface="微软雅黑"/>
              </a:rPr>
              <a:t>e</a:t>
            </a:r>
            <a:r>
              <a:rPr sz="1600" spc="10" dirty="0">
                <a:latin typeface="微软雅黑"/>
                <a:cs typeface="微软雅黑"/>
              </a:rPr>
              <a:t> </a:t>
            </a:r>
            <a:r>
              <a:rPr sz="1600" spc="-10" dirty="0">
                <a:latin typeface="微软雅黑"/>
                <a:cs typeface="微软雅黑"/>
              </a:rPr>
              <a:t>F</a:t>
            </a:r>
            <a:r>
              <a:rPr sz="1600" dirty="0">
                <a:latin typeface="微软雅黑"/>
                <a:cs typeface="微软雅黑"/>
              </a:rPr>
              <a:t>r</a:t>
            </a:r>
            <a:r>
              <a:rPr sz="1600" spc="-15" dirty="0">
                <a:latin typeface="微软雅黑"/>
                <a:cs typeface="微软雅黑"/>
              </a:rPr>
              <a:t>ee</a:t>
            </a:r>
            <a:r>
              <a:rPr sz="1600" spc="-5" dirty="0">
                <a:latin typeface="微软雅黑"/>
                <a:cs typeface="微软雅黑"/>
              </a:rPr>
              <a:t>dom</a:t>
            </a:r>
            <a:r>
              <a:rPr sz="1600" spc="20" dirty="0">
                <a:latin typeface="微软雅黑"/>
                <a:cs typeface="微软雅黑"/>
              </a:rPr>
              <a:t> </a:t>
            </a:r>
            <a:r>
              <a:rPr sz="1600" spc="-10" dirty="0">
                <a:latin typeface="微软雅黑"/>
                <a:cs typeface="微软雅黑"/>
              </a:rPr>
              <a:t>S</a:t>
            </a:r>
            <a:r>
              <a:rPr sz="1600" dirty="0">
                <a:latin typeface="微软雅黑"/>
                <a:cs typeface="微软雅黑"/>
              </a:rPr>
              <a:t>t</a:t>
            </a:r>
            <a:r>
              <a:rPr sz="1600" spc="-10" dirty="0">
                <a:latin typeface="微软雅黑"/>
                <a:cs typeface="微软雅黑"/>
              </a:rPr>
              <a:t>udi</a:t>
            </a:r>
            <a:r>
              <a:rPr sz="1600" spc="-5" dirty="0">
                <a:latin typeface="微软雅黑"/>
                <a:cs typeface="微软雅黑"/>
              </a:rPr>
              <a:t>o</a:t>
            </a:r>
            <a:r>
              <a:rPr sz="1600" spc="30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And</a:t>
            </a:r>
            <a:r>
              <a:rPr sz="1600" spc="-15" dirty="0">
                <a:latin typeface="微软雅黑"/>
                <a:cs typeface="微软雅黑"/>
              </a:rPr>
              <a:t>e</a:t>
            </a:r>
            <a:r>
              <a:rPr sz="1600" spc="-5" dirty="0">
                <a:latin typeface="微软雅黑"/>
                <a:cs typeface="微软雅黑"/>
              </a:rPr>
              <a:t>s</a:t>
            </a:r>
            <a:r>
              <a:rPr sz="1600" spc="-10" dirty="0">
                <a:latin typeface="微软雅黑"/>
                <a:cs typeface="微软雅黑"/>
              </a:rPr>
              <a:t>Sigh</a:t>
            </a:r>
            <a:r>
              <a:rPr sz="1600" spc="-5" dirty="0">
                <a:latin typeface="微软雅黑"/>
                <a:cs typeface="微软雅黑"/>
              </a:rPr>
              <a:t>t</a:t>
            </a:r>
            <a:r>
              <a:rPr sz="1600" spc="30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和Nucl</a:t>
            </a:r>
            <a:r>
              <a:rPr sz="1600" spc="-15" dirty="0">
                <a:latin typeface="微软雅黑"/>
                <a:cs typeface="微软雅黑"/>
              </a:rPr>
              <a:t>e</a:t>
            </a:r>
            <a:r>
              <a:rPr sz="1600" spc="-5" dirty="0">
                <a:latin typeface="微软雅黑"/>
                <a:cs typeface="微软雅黑"/>
              </a:rPr>
              <a:t>i</a:t>
            </a:r>
            <a:r>
              <a:rPr sz="1600" spc="20" dirty="0">
                <a:latin typeface="微软雅黑"/>
                <a:cs typeface="微软雅黑"/>
              </a:rPr>
              <a:t> </a:t>
            </a:r>
            <a:r>
              <a:rPr sz="1600" spc="-10" dirty="0">
                <a:latin typeface="微软雅黑"/>
                <a:cs typeface="微软雅黑"/>
              </a:rPr>
              <a:t>S</a:t>
            </a:r>
            <a:r>
              <a:rPr sz="1600" dirty="0">
                <a:latin typeface="微软雅黑"/>
                <a:cs typeface="微软雅黑"/>
              </a:rPr>
              <a:t>t</a:t>
            </a:r>
            <a:r>
              <a:rPr sz="1600" spc="-10" dirty="0">
                <a:latin typeface="微软雅黑"/>
                <a:cs typeface="微软雅黑"/>
              </a:rPr>
              <a:t>udi</a:t>
            </a:r>
            <a:r>
              <a:rPr sz="1600" spc="-5" dirty="0">
                <a:latin typeface="微软雅黑"/>
                <a:cs typeface="微软雅黑"/>
              </a:rPr>
              <a:t>o</a:t>
            </a:r>
            <a:r>
              <a:rPr sz="1600" spc="20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I</a:t>
            </a:r>
            <a:r>
              <a:rPr sz="1600" spc="-10" dirty="0">
                <a:latin typeface="微软雅黑"/>
                <a:cs typeface="微软雅黑"/>
              </a:rPr>
              <a:t>D</a:t>
            </a:r>
            <a:r>
              <a:rPr sz="1600" spc="-5" dirty="0">
                <a:latin typeface="微软雅黑"/>
                <a:cs typeface="微软雅黑"/>
              </a:rPr>
              <a:t>E</a:t>
            </a:r>
            <a:endParaRPr sz="1600">
              <a:latin typeface="微软雅黑"/>
              <a:cs typeface="微软雅黑"/>
            </a:endParaRPr>
          </a:p>
          <a:p>
            <a:pPr marL="144780" indent="-132080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Font typeface="Microsoft Sans Serif"/>
              <a:buChar char="▪"/>
              <a:tabLst>
                <a:tab pos="145415" algn="l"/>
              </a:tabLst>
            </a:pP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SEGGER</a:t>
            </a:r>
            <a:r>
              <a:rPr sz="1600" b="1" spc="5" dirty="0">
                <a:solidFill>
                  <a:srgbClr val="0000FF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-</a:t>
            </a:r>
            <a:r>
              <a:rPr sz="1600" b="1" dirty="0">
                <a:solidFill>
                  <a:srgbClr val="0000FF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JL</a:t>
            </a:r>
            <a:r>
              <a:rPr sz="1600" b="1" dirty="0">
                <a:solidFill>
                  <a:srgbClr val="0000FF"/>
                </a:solidFill>
                <a:latin typeface="微软雅黑"/>
                <a:cs typeface="微软雅黑"/>
              </a:rPr>
              <a:t>I</a:t>
            </a:r>
            <a:r>
              <a:rPr sz="1600" b="1" spc="-10" dirty="0">
                <a:solidFill>
                  <a:srgbClr val="0000FF"/>
                </a:solidFill>
                <a:latin typeface="微软雅黑"/>
                <a:cs typeface="微软雅黑"/>
              </a:rPr>
              <a:t>N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K</a:t>
            </a:r>
            <a:r>
              <a:rPr sz="1600" b="1" dirty="0">
                <a:solidFill>
                  <a:srgbClr val="0000FF"/>
                </a:solidFill>
                <a:latin typeface="微软雅黑"/>
                <a:cs typeface="微软雅黑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微软雅黑"/>
                <a:cs typeface="微软雅黑"/>
              </a:rPr>
              <a:t>P</a:t>
            </a:r>
            <a:r>
              <a:rPr sz="1600" b="1" spc="-15" dirty="0">
                <a:solidFill>
                  <a:srgbClr val="0000FF"/>
                </a:solidFill>
                <a:latin typeface="微软雅黑"/>
                <a:cs typeface="微软雅黑"/>
              </a:rPr>
              <a:t>r</a:t>
            </a:r>
            <a:r>
              <a:rPr sz="1600" b="1" spc="-10" dirty="0">
                <a:solidFill>
                  <a:srgbClr val="0000FF"/>
                </a:solidFill>
                <a:latin typeface="微软雅黑"/>
                <a:cs typeface="微软雅黑"/>
              </a:rPr>
              <a:t>ob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e</a:t>
            </a:r>
            <a:r>
              <a:rPr sz="1600" b="1" spc="15" dirty="0">
                <a:solidFill>
                  <a:srgbClr val="0000FF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和</a:t>
            </a:r>
            <a:r>
              <a:rPr sz="1600" b="1" dirty="0">
                <a:solidFill>
                  <a:srgbClr val="0000FF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Em</a:t>
            </a:r>
            <a:r>
              <a:rPr sz="1600" b="1" dirty="0">
                <a:solidFill>
                  <a:srgbClr val="0000FF"/>
                </a:solidFill>
                <a:latin typeface="微软雅黑"/>
                <a:cs typeface="微软雅黑"/>
              </a:rPr>
              <a:t>b</a:t>
            </a:r>
            <a:r>
              <a:rPr sz="1600" b="1" spc="-10" dirty="0">
                <a:solidFill>
                  <a:srgbClr val="0000FF"/>
                </a:solidFill>
                <a:latin typeface="微软雅黑"/>
                <a:cs typeface="微软雅黑"/>
              </a:rPr>
              <a:t>edde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d</a:t>
            </a:r>
            <a:r>
              <a:rPr sz="1600" b="1" spc="30" dirty="0">
                <a:solidFill>
                  <a:srgbClr val="0000FF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Stu</a:t>
            </a:r>
            <a:r>
              <a:rPr sz="1600" b="1" spc="-20" dirty="0">
                <a:solidFill>
                  <a:srgbClr val="0000FF"/>
                </a:solidFill>
                <a:latin typeface="微软雅黑"/>
                <a:cs typeface="微软雅黑"/>
              </a:rPr>
              <a:t>d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io</a:t>
            </a:r>
            <a:r>
              <a:rPr sz="1600" b="1" spc="25" dirty="0">
                <a:solidFill>
                  <a:srgbClr val="0000FF"/>
                </a:solidFill>
                <a:latin typeface="微软雅黑"/>
                <a:cs typeface="微软雅黑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微软雅黑"/>
                <a:cs typeface="微软雅黑"/>
              </a:rPr>
              <a:t>R</a:t>
            </a:r>
            <a:r>
              <a:rPr sz="1600" b="1" dirty="0">
                <a:solidFill>
                  <a:srgbClr val="0000FF"/>
                </a:solidFill>
                <a:latin typeface="微软雅黑"/>
                <a:cs typeface="微软雅黑"/>
              </a:rPr>
              <a:t>I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S</a:t>
            </a:r>
            <a:r>
              <a:rPr sz="1600" b="1" spc="0" dirty="0">
                <a:solidFill>
                  <a:srgbClr val="0000FF"/>
                </a:solidFill>
                <a:latin typeface="微软雅黑"/>
                <a:cs typeface="微软雅黑"/>
              </a:rPr>
              <a:t>C</a:t>
            </a:r>
            <a:r>
              <a:rPr sz="1600" b="1" spc="-10" dirty="0">
                <a:solidFill>
                  <a:srgbClr val="0000FF"/>
                </a:solidFill>
                <a:latin typeface="微软雅黑"/>
                <a:cs typeface="微软雅黑"/>
              </a:rPr>
              <a:t>-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V </a:t>
            </a:r>
            <a:r>
              <a:rPr sz="1600" b="1" dirty="0">
                <a:solidFill>
                  <a:srgbClr val="0000FF"/>
                </a:solidFill>
                <a:latin typeface="微软雅黑"/>
                <a:cs typeface="微软雅黑"/>
              </a:rPr>
              <a:t>I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DE</a:t>
            </a:r>
            <a:endParaRPr sz="1600">
              <a:latin typeface="微软雅黑"/>
              <a:cs typeface="微软雅黑"/>
            </a:endParaRPr>
          </a:p>
          <a:p>
            <a:pPr marL="144780" indent="-13208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Font typeface="Microsoft Sans Serif"/>
              <a:buChar char="▪"/>
              <a:tabLst>
                <a:tab pos="145415" algn="l"/>
              </a:tabLst>
            </a:pP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IAR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-</a:t>
            </a:r>
            <a:r>
              <a:rPr sz="1600" b="1" dirty="0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IAR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Em</a:t>
            </a:r>
            <a:r>
              <a:rPr sz="1600" b="1" dirty="0">
                <a:solidFill>
                  <a:srgbClr val="00AF50"/>
                </a:solidFill>
                <a:latin typeface="微软雅黑"/>
                <a:cs typeface="微软雅黑"/>
              </a:rPr>
              <a:t>b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edde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d</a:t>
            </a:r>
            <a:r>
              <a:rPr sz="1600" b="1" spc="30" dirty="0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W</a:t>
            </a:r>
            <a:r>
              <a:rPr sz="1600" b="1" spc="-15" dirty="0">
                <a:solidFill>
                  <a:srgbClr val="00AF50"/>
                </a:solidFill>
                <a:latin typeface="微软雅黑"/>
                <a:cs typeface="微软雅黑"/>
              </a:rPr>
              <a:t>o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r</a:t>
            </a:r>
            <a:r>
              <a:rPr sz="1600" b="1" spc="-15" dirty="0">
                <a:solidFill>
                  <a:srgbClr val="00AF50"/>
                </a:solidFill>
                <a:latin typeface="微软雅黑"/>
                <a:cs typeface="微软雅黑"/>
              </a:rPr>
              <a:t>k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b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e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nch</a:t>
            </a:r>
            <a:r>
              <a:rPr sz="1600" b="1" spc="50" dirty="0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fo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r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RIS</a:t>
            </a:r>
            <a:r>
              <a:rPr sz="1600" b="1" dirty="0">
                <a:solidFill>
                  <a:srgbClr val="00AF50"/>
                </a:solidFill>
                <a:latin typeface="微软雅黑"/>
                <a:cs typeface="微软雅黑"/>
              </a:rPr>
              <a:t>C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-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V</a:t>
            </a:r>
            <a:endParaRPr sz="1600">
              <a:latin typeface="微软雅黑"/>
              <a:cs typeface="微软雅黑"/>
            </a:endParaRPr>
          </a:p>
          <a:p>
            <a:pPr marL="144780" indent="-13208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Font typeface="Microsoft Sans Serif"/>
              <a:buChar char="▪"/>
              <a:tabLst>
                <a:tab pos="145415" algn="l"/>
              </a:tabLst>
            </a:pP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Em</a:t>
            </a:r>
            <a:r>
              <a:rPr sz="1600" b="1" dirty="0">
                <a:solidFill>
                  <a:srgbClr val="FF0000"/>
                </a:solidFill>
                <a:latin typeface="微软雅黑"/>
                <a:cs typeface="微软雅黑"/>
              </a:rPr>
              <a:t>b</a:t>
            </a:r>
            <a:r>
              <a:rPr sz="1600" b="1" spc="-10" dirty="0">
                <a:solidFill>
                  <a:srgbClr val="FF0000"/>
                </a:solidFill>
                <a:latin typeface="微软雅黑"/>
                <a:cs typeface="微软雅黑"/>
              </a:rPr>
              <a:t>edde</a:t>
            </a: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d</a:t>
            </a:r>
            <a:r>
              <a:rPr sz="1600" b="1" spc="3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微软雅黑"/>
                <a:cs typeface="微软雅黑"/>
              </a:rPr>
              <a:t>OS</a:t>
            </a:r>
            <a:endParaRPr sz="1600">
              <a:latin typeface="微软雅黑"/>
              <a:cs typeface="微软雅黑"/>
            </a:endParaRPr>
          </a:p>
          <a:p>
            <a:pPr marL="414655" lvl="1" indent="-130810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Font typeface="Arial"/>
              <a:buChar char="-"/>
              <a:tabLst>
                <a:tab pos="415290" algn="l"/>
              </a:tabLst>
            </a:pPr>
            <a:r>
              <a:rPr sz="1600" b="1" spc="-10" dirty="0">
                <a:solidFill>
                  <a:srgbClr val="00AFEF"/>
                </a:solidFill>
                <a:latin typeface="微软雅黑"/>
                <a:cs typeface="微软雅黑"/>
              </a:rPr>
              <a:t>F</a:t>
            </a:r>
            <a:r>
              <a:rPr sz="1600" b="1" spc="-15" dirty="0">
                <a:solidFill>
                  <a:srgbClr val="00AFEF"/>
                </a:solidFill>
                <a:latin typeface="微软雅黑"/>
                <a:cs typeface="微软雅黑"/>
              </a:rPr>
              <a:t>r</a:t>
            </a:r>
            <a:r>
              <a:rPr sz="1600" b="1" spc="-10" dirty="0">
                <a:solidFill>
                  <a:srgbClr val="00AFEF"/>
                </a:solidFill>
                <a:latin typeface="微软雅黑"/>
                <a:cs typeface="微软雅黑"/>
              </a:rPr>
              <a:t>eeRTO</a:t>
            </a:r>
            <a:r>
              <a:rPr sz="1600" b="1" spc="-5" dirty="0">
                <a:solidFill>
                  <a:srgbClr val="00AFEF"/>
                </a:solidFill>
                <a:latin typeface="微软雅黑"/>
                <a:cs typeface="微软雅黑"/>
              </a:rPr>
              <a:t>S</a:t>
            </a:r>
            <a:r>
              <a:rPr sz="1600" spc="-5" dirty="0">
                <a:latin typeface="微软雅黑"/>
                <a:cs typeface="微软雅黑"/>
              </a:rPr>
              <a:t>、</a:t>
            </a:r>
            <a:r>
              <a:rPr sz="1600" b="1" spc="-5" dirty="0">
                <a:solidFill>
                  <a:srgbClr val="006FC0"/>
                </a:solidFill>
                <a:latin typeface="微软雅黑"/>
                <a:cs typeface="微软雅黑"/>
              </a:rPr>
              <a:t>Z</a:t>
            </a:r>
            <a:r>
              <a:rPr sz="1600" b="1" spc="-10" dirty="0">
                <a:solidFill>
                  <a:srgbClr val="006FC0"/>
                </a:solidFill>
                <a:latin typeface="微软雅黑"/>
                <a:cs typeface="微软雅黑"/>
              </a:rPr>
              <a:t>e</a:t>
            </a:r>
            <a:r>
              <a:rPr sz="1600" b="1" spc="-5" dirty="0">
                <a:solidFill>
                  <a:srgbClr val="006FC0"/>
                </a:solidFill>
                <a:latin typeface="微软雅黑"/>
                <a:cs typeface="微软雅黑"/>
              </a:rPr>
              <a:t>phyr</a:t>
            </a:r>
            <a:r>
              <a:rPr sz="1600" b="1" spc="50" dirty="0">
                <a:solidFill>
                  <a:srgbClr val="006FC0"/>
                </a:solidFill>
                <a:latin typeface="微软雅黑"/>
                <a:cs typeface="微软雅黑"/>
              </a:rPr>
              <a:t> </a:t>
            </a:r>
            <a:r>
              <a:rPr sz="1600" b="1" spc="-10" dirty="0">
                <a:solidFill>
                  <a:srgbClr val="006FC0"/>
                </a:solidFill>
                <a:latin typeface="微软雅黑"/>
                <a:cs typeface="微软雅黑"/>
              </a:rPr>
              <a:t>O</a:t>
            </a:r>
            <a:r>
              <a:rPr sz="1600" b="1" dirty="0">
                <a:solidFill>
                  <a:srgbClr val="006FC0"/>
                </a:solidFill>
                <a:latin typeface="微软雅黑"/>
                <a:cs typeface="微软雅黑"/>
              </a:rPr>
              <a:t>S</a:t>
            </a:r>
            <a:r>
              <a:rPr sz="1600" spc="-5" dirty="0">
                <a:latin typeface="微软雅黑"/>
                <a:cs typeface="微软雅黑"/>
              </a:rPr>
              <a:t>、</a:t>
            </a:r>
            <a:r>
              <a:rPr sz="1600" spc="5" dirty="0">
                <a:latin typeface="微软雅黑"/>
                <a:cs typeface="微软雅黑"/>
              </a:rPr>
              <a:t> </a:t>
            </a:r>
            <a:r>
              <a:rPr sz="1600" spc="-10" dirty="0">
                <a:latin typeface="微软雅黑"/>
                <a:cs typeface="微软雅黑"/>
              </a:rPr>
              <a:t>Threa</a:t>
            </a:r>
            <a:r>
              <a:rPr sz="1600" spc="-5" dirty="0">
                <a:latin typeface="微软雅黑"/>
                <a:cs typeface="微软雅黑"/>
              </a:rPr>
              <a:t>d</a:t>
            </a:r>
            <a:r>
              <a:rPr sz="1600" spc="30" dirty="0">
                <a:latin typeface="微软雅黑"/>
                <a:cs typeface="微软雅黑"/>
              </a:rPr>
              <a:t> </a:t>
            </a:r>
            <a:r>
              <a:rPr sz="1600" dirty="0">
                <a:latin typeface="微软雅黑"/>
                <a:cs typeface="微软雅黑"/>
              </a:rPr>
              <a:t>X</a:t>
            </a:r>
            <a:r>
              <a:rPr sz="1600" spc="-5" dirty="0">
                <a:latin typeface="微软雅黑"/>
                <a:cs typeface="微软雅黑"/>
              </a:rPr>
              <a:t>、</a:t>
            </a:r>
            <a:r>
              <a:rPr sz="1600" dirty="0">
                <a:latin typeface="微软雅黑"/>
                <a:cs typeface="微软雅黑"/>
              </a:rPr>
              <a:t>μ</a:t>
            </a:r>
            <a:r>
              <a:rPr sz="1600" spc="-5" dirty="0">
                <a:latin typeface="微软雅黑"/>
                <a:cs typeface="微软雅黑"/>
              </a:rPr>
              <a:t>C/OS、RIO</a:t>
            </a:r>
            <a:r>
              <a:rPr sz="1600" spc="-15" dirty="0">
                <a:latin typeface="微软雅黑"/>
                <a:cs typeface="微软雅黑"/>
              </a:rPr>
              <a:t>T</a:t>
            </a:r>
            <a:r>
              <a:rPr sz="1600" spc="-5" dirty="0">
                <a:latin typeface="微软雅黑"/>
                <a:cs typeface="微软雅黑"/>
              </a:rPr>
              <a:t>……</a:t>
            </a:r>
            <a:endParaRPr sz="1600">
              <a:latin typeface="微软雅黑"/>
              <a:cs typeface="微软雅黑"/>
            </a:endParaRPr>
          </a:p>
          <a:p>
            <a:pPr marL="414655" lvl="1" indent="-130810">
              <a:lnSpc>
                <a:spcPts val="1914"/>
              </a:lnSpc>
              <a:spcBef>
                <a:spcPts val="505"/>
              </a:spcBef>
              <a:buClr>
                <a:srgbClr val="000000"/>
              </a:buClr>
              <a:buFont typeface="Arial"/>
              <a:buChar char="-"/>
              <a:tabLst>
                <a:tab pos="415290" algn="l"/>
              </a:tabLst>
            </a:pPr>
            <a:r>
              <a:rPr sz="1600" b="1" spc="-5" dirty="0">
                <a:solidFill>
                  <a:srgbClr val="E3C041"/>
                </a:solidFill>
                <a:latin typeface="微软雅黑"/>
                <a:cs typeface="微软雅黑"/>
              </a:rPr>
              <a:t>R</a:t>
            </a:r>
            <a:r>
              <a:rPr sz="1600" b="1" spc="-10" dirty="0">
                <a:solidFill>
                  <a:srgbClr val="E3C041"/>
                </a:solidFill>
                <a:latin typeface="微软雅黑"/>
                <a:cs typeface="微软雅黑"/>
              </a:rPr>
              <a:t>T-Thre</a:t>
            </a:r>
            <a:r>
              <a:rPr sz="1600" b="1" spc="-5" dirty="0">
                <a:solidFill>
                  <a:srgbClr val="E3C041"/>
                </a:solidFill>
                <a:latin typeface="微软雅黑"/>
                <a:cs typeface="微软雅黑"/>
              </a:rPr>
              <a:t>a</a:t>
            </a:r>
            <a:r>
              <a:rPr sz="1600" b="1" spc="-10" dirty="0">
                <a:solidFill>
                  <a:srgbClr val="E3C041"/>
                </a:solidFill>
                <a:latin typeface="微软雅黑"/>
                <a:cs typeface="微软雅黑"/>
              </a:rPr>
              <a:t>d</a:t>
            </a:r>
            <a:r>
              <a:rPr sz="1600" spc="-5" dirty="0">
                <a:latin typeface="微软雅黑"/>
                <a:cs typeface="微软雅黑"/>
              </a:rPr>
              <a:t>、</a:t>
            </a:r>
            <a:r>
              <a:rPr sz="1600" spc="-10" dirty="0">
                <a:latin typeface="微软雅黑"/>
                <a:cs typeface="微软雅黑"/>
              </a:rPr>
              <a:t>Hu</a:t>
            </a:r>
            <a:r>
              <a:rPr sz="1600" dirty="0">
                <a:latin typeface="微软雅黑"/>
                <a:cs typeface="微软雅黑"/>
              </a:rPr>
              <a:t>a</a:t>
            </a:r>
            <a:r>
              <a:rPr sz="1600" spc="-5" dirty="0">
                <a:latin typeface="微软雅黑"/>
                <a:cs typeface="微软雅黑"/>
              </a:rPr>
              <a:t>wei</a:t>
            </a:r>
            <a:r>
              <a:rPr sz="1600" spc="50" dirty="0">
                <a:latin typeface="微软雅黑"/>
                <a:cs typeface="微软雅黑"/>
              </a:rPr>
              <a:t> </a:t>
            </a:r>
            <a:r>
              <a:rPr sz="1600" spc="-10" dirty="0">
                <a:latin typeface="微软雅黑"/>
                <a:cs typeface="微软雅黑"/>
              </a:rPr>
              <a:t>L</a:t>
            </a:r>
            <a:r>
              <a:rPr sz="1600" spc="-15" dirty="0">
                <a:latin typeface="微软雅黑"/>
                <a:cs typeface="微软雅黑"/>
              </a:rPr>
              <a:t>i</a:t>
            </a:r>
            <a:r>
              <a:rPr sz="1600" spc="-5" dirty="0">
                <a:latin typeface="微软雅黑"/>
                <a:cs typeface="微软雅黑"/>
              </a:rPr>
              <a:t>te</a:t>
            </a:r>
            <a:r>
              <a:rPr sz="1600" spc="-15" dirty="0">
                <a:latin typeface="微软雅黑"/>
                <a:cs typeface="微软雅黑"/>
              </a:rPr>
              <a:t>O</a:t>
            </a:r>
            <a:r>
              <a:rPr sz="1600" spc="-5" dirty="0">
                <a:latin typeface="微软雅黑"/>
                <a:cs typeface="微软雅黑"/>
              </a:rPr>
              <a:t>S、</a:t>
            </a:r>
            <a:r>
              <a:rPr sz="1600" spc="-10" dirty="0">
                <a:latin typeface="微软雅黑"/>
                <a:cs typeface="微软雅黑"/>
              </a:rPr>
              <a:t>Sy</a:t>
            </a:r>
            <a:r>
              <a:rPr sz="1600" spc="-15" dirty="0">
                <a:latin typeface="微软雅黑"/>
                <a:cs typeface="微软雅黑"/>
              </a:rPr>
              <a:t>l</a:t>
            </a:r>
            <a:r>
              <a:rPr sz="1600" dirty="0">
                <a:latin typeface="微软雅黑"/>
                <a:cs typeface="微软雅黑"/>
              </a:rPr>
              <a:t>i</a:t>
            </a:r>
            <a:r>
              <a:rPr sz="1600" spc="-5" dirty="0">
                <a:latin typeface="微软雅黑"/>
                <a:cs typeface="微软雅黑"/>
              </a:rPr>
              <a:t>x</a:t>
            </a:r>
            <a:r>
              <a:rPr sz="1600" spc="50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OS…..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28688" y="3977640"/>
            <a:ext cx="1403603" cy="498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0316" y="2459735"/>
            <a:ext cx="1179576" cy="470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83552" y="1571244"/>
            <a:ext cx="1179576" cy="5745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15200" y="646176"/>
            <a:ext cx="839724" cy="838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39356" y="3287267"/>
            <a:ext cx="1299972" cy="4907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100" y="178618"/>
            <a:ext cx="384810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</a:pPr>
            <a:r>
              <a:rPr sz="2800" b="1" spc="-10" dirty="0">
                <a:latin typeface="微软雅黑"/>
                <a:cs typeface="微软雅黑"/>
              </a:rPr>
              <a:t>RIS</a:t>
            </a:r>
            <a:r>
              <a:rPr sz="2800" b="1" dirty="0">
                <a:latin typeface="微软雅黑"/>
                <a:cs typeface="微软雅黑"/>
              </a:rPr>
              <a:t>C</a:t>
            </a:r>
            <a:r>
              <a:rPr sz="2800" b="1" spc="-5" dirty="0">
                <a:latin typeface="微软雅黑"/>
                <a:cs typeface="微软雅黑"/>
              </a:rPr>
              <a:t>-V</a:t>
            </a:r>
            <a:r>
              <a:rPr sz="2800" b="1" spc="10" dirty="0">
                <a:latin typeface="微软雅黑"/>
                <a:cs typeface="微软雅黑"/>
              </a:rPr>
              <a:t> </a:t>
            </a:r>
            <a:r>
              <a:rPr sz="2800" b="1" spc="-5" dirty="0">
                <a:latin typeface="微软雅黑"/>
                <a:cs typeface="微软雅黑"/>
              </a:rPr>
              <a:t>指令集扩展概述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165">
              <a:lnSpc>
                <a:spcPct val="102899"/>
              </a:lnSpc>
            </a:pPr>
            <a:r>
              <a:rPr b="0" spc="35" dirty="0">
                <a:latin typeface="Microsoft MHei"/>
                <a:cs typeface="Microsoft MHei"/>
              </a:rPr>
              <a:t>R</a:t>
            </a:r>
            <a:r>
              <a:rPr b="0" spc="0" dirty="0">
                <a:latin typeface="Microsoft MHei"/>
                <a:cs typeface="Microsoft MHei"/>
              </a:rPr>
              <a:t>I</a:t>
            </a:r>
            <a:r>
              <a:rPr b="0" spc="40" dirty="0">
                <a:latin typeface="Microsoft MHei"/>
                <a:cs typeface="Microsoft MHei"/>
              </a:rPr>
              <a:t>S</a:t>
            </a:r>
            <a:r>
              <a:rPr b="0" spc="70" dirty="0">
                <a:latin typeface="Microsoft MHei"/>
                <a:cs typeface="Microsoft MHei"/>
              </a:rPr>
              <a:t>C</a:t>
            </a:r>
            <a:r>
              <a:rPr b="0" spc="35" dirty="0">
                <a:latin typeface="Microsoft MHei"/>
                <a:cs typeface="Microsoft MHei"/>
              </a:rPr>
              <a:t>-</a:t>
            </a:r>
            <a:r>
              <a:rPr b="0" spc="55" dirty="0">
                <a:latin typeface="Microsoft MHei"/>
                <a:cs typeface="Microsoft MHei"/>
              </a:rPr>
              <a:t>V</a:t>
            </a:r>
            <a:r>
              <a:rPr b="0" spc="-15" dirty="0">
                <a:latin typeface="Microsoft MHei"/>
                <a:cs typeface="Microsoft MHei"/>
              </a:rPr>
              <a:t> </a:t>
            </a:r>
            <a:r>
              <a:rPr b="0" spc="0" dirty="0">
                <a:latin typeface="Microsoft MHei"/>
                <a:cs typeface="Microsoft MHei"/>
              </a:rPr>
              <a:t>I</a:t>
            </a:r>
            <a:r>
              <a:rPr b="0" spc="40" dirty="0">
                <a:latin typeface="Microsoft MHei"/>
                <a:cs typeface="Microsoft MHei"/>
              </a:rPr>
              <a:t>S</a:t>
            </a:r>
            <a:r>
              <a:rPr b="0" spc="60" dirty="0">
                <a:latin typeface="Microsoft MHei"/>
                <a:cs typeface="Microsoft MHei"/>
              </a:rPr>
              <a:t>A</a:t>
            </a:r>
            <a:r>
              <a:rPr b="0" spc="5" dirty="0">
                <a:latin typeface="Microsoft MHei"/>
                <a:cs typeface="Microsoft MHei"/>
              </a:rPr>
              <a:t> </a:t>
            </a:r>
            <a:r>
              <a:rPr spc="10" dirty="0"/>
              <a:t>以模</a:t>
            </a:r>
            <a:r>
              <a:rPr dirty="0"/>
              <a:t>块</a:t>
            </a:r>
            <a:r>
              <a:rPr spc="-15" dirty="0"/>
              <a:t>化</a:t>
            </a:r>
            <a:r>
              <a:rPr dirty="0"/>
              <a:t>方式</a:t>
            </a:r>
            <a:r>
              <a:rPr spc="-15" dirty="0"/>
              <a:t>设</a:t>
            </a:r>
            <a:r>
              <a:rPr dirty="0"/>
              <a:t>计，</a:t>
            </a:r>
            <a:r>
              <a:rPr b="0" spc="5" dirty="0">
                <a:latin typeface="Microsoft MHei"/>
                <a:cs typeface="Microsoft MHei"/>
              </a:rPr>
              <a:t>I</a:t>
            </a:r>
            <a:r>
              <a:rPr b="0" spc="10" dirty="0">
                <a:latin typeface="Microsoft MHei"/>
                <a:cs typeface="Microsoft MHei"/>
              </a:rPr>
              <a:t>S</a:t>
            </a:r>
            <a:r>
              <a:rPr b="0" spc="50" dirty="0">
                <a:latin typeface="Microsoft MHei"/>
                <a:cs typeface="Microsoft MHei"/>
              </a:rPr>
              <a:t>A</a:t>
            </a:r>
            <a:r>
              <a:rPr dirty="0"/>
              <a:t>具有</a:t>
            </a:r>
            <a:r>
              <a:rPr spc="-15" dirty="0"/>
              <a:t>可</a:t>
            </a:r>
            <a:r>
              <a:rPr dirty="0"/>
              <a:t>根据</a:t>
            </a:r>
            <a:r>
              <a:rPr spc="-15" dirty="0"/>
              <a:t>需</a:t>
            </a:r>
            <a:r>
              <a:rPr dirty="0"/>
              <a:t>要启</a:t>
            </a:r>
            <a:r>
              <a:rPr spc="-15" dirty="0"/>
              <a:t>用</a:t>
            </a:r>
            <a:r>
              <a:rPr dirty="0"/>
              <a:t>或禁</a:t>
            </a:r>
            <a:r>
              <a:rPr spc="-15" dirty="0"/>
              <a:t>用</a:t>
            </a:r>
            <a:r>
              <a:rPr dirty="0"/>
              <a:t>的几</a:t>
            </a:r>
            <a:r>
              <a:rPr spc="-15" dirty="0"/>
              <a:t>组</a:t>
            </a:r>
            <a:r>
              <a:rPr dirty="0"/>
              <a:t>指令</a:t>
            </a:r>
            <a:r>
              <a:rPr spc="-5" dirty="0"/>
              <a:t>（</a:t>
            </a:r>
            <a:r>
              <a:rPr b="0" spc="25" dirty="0">
                <a:latin typeface="Microsoft MHei"/>
                <a:cs typeface="Microsoft MHei"/>
              </a:rPr>
              <a:t>IS</a:t>
            </a:r>
            <a:r>
              <a:rPr b="0" spc="30" dirty="0">
                <a:latin typeface="Microsoft MHei"/>
                <a:cs typeface="Microsoft MHei"/>
              </a:rPr>
              <a:t>A</a:t>
            </a:r>
            <a:r>
              <a:rPr dirty="0"/>
              <a:t>扩展</a:t>
            </a:r>
            <a:r>
              <a:rPr spc="-15" dirty="0"/>
              <a:t>）</a:t>
            </a:r>
            <a:r>
              <a:rPr dirty="0"/>
              <a:t>，其中 </a:t>
            </a:r>
            <a:r>
              <a:rPr spc="10" dirty="0"/>
              <a:t>一组</a:t>
            </a:r>
            <a:r>
              <a:rPr spc="5" dirty="0"/>
              <a:t>很</a:t>
            </a:r>
            <a:r>
              <a:rPr dirty="0"/>
              <a:t>特</a:t>
            </a:r>
            <a:r>
              <a:rPr spc="5" dirty="0"/>
              <a:t>殊</a:t>
            </a:r>
            <a:r>
              <a:rPr spc="-20" dirty="0"/>
              <a:t> </a:t>
            </a:r>
            <a:r>
              <a:rPr spc="10" dirty="0"/>
              <a:t>，它</a:t>
            </a:r>
            <a:r>
              <a:rPr spc="5" dirty="0"/>
              <a:t>没</a:t>
            </a:r>
            <a:r>
              <a:rPr spc="-15" dirty="0"/>
              <a:t>有</a:t>
            </a:r>
            <a:r>
              <a:rPr spc="5" dirty="0"/>
              <a:t>预</a:t>
            </a:r>
            <a:r>
              <a:rPr dirty="0"/>
              <a:t>定</a:t>
            </a:r>
            <a:r>
              <a:rPr spc="-10" dirty="0"/>
              <a:t>义</a:t>
            </a:r>
            <a:r>
              <a:rPr spc="5" dirty="0"/>
              <a:t>的</a:t>
            </a:r>
            <a:r>
              <a:rPr dirty="0"/>
              <a:t>指</a:t>
            </a:r>
            <a:r>
              <a:rPr spc="-10" dirty="0"/>
              <a:t>令</a:t>
            </a:r>
            <a:r>
              <a:rPr spc="5" dirty="0"/>
              <a:t>，</a:t>
            </a:r>
            <a:r>
              <a:rPr dirty="0"/>
              <a:t>设</a:t>
            </a:r>
            <a:r>
              <a:rPr spc="-10" dirty="0"/>
              <a:t>计</a:t>
            </a:r>
            <a:r>
              <a:rPr spc="5" dirty="0"/>
              <a:t>人</a:t>
            </a:r>
            <a:r>
              <a:rPr dirty="0"/>
              <a:t>员</a:t>
            </a:r>
            <a:r>
              <a:rPr spc="-10" dirty="0"/>
              <a:t>可</a:t>
            </a:r>
            <a:r>
              <a:rPr spc="5" dirty="0"/>
              <a:t>以</a:t>
            </a:r>
            <a:r>
              <a:rPr dirty="0"/>
              <a:t>为</a:t>
            </a:r>
            <a:r>
              <a:rPr spc="-10" dirty="0"/>
              <a:t>他</a:t>
            </a:r>
            <a:r>
              <a:rPr spc="5" dirty="0"/>
              <a:t>们</a:t>
            </a:r>
            <a:r>
              <a:rPr dirty="0"/>
              <a:t>想</a:t>
            </a:r>
            <a:r>
              <a:rPr spc="-10" dirty="0"/>
              <a:t>要</a:t>
            </a:r>
            <a:r>
              <a:rPr spc="5" dirty="0"/>
              <a:t>加</a:t>
            </a:r>
            <a:r>
              <a:rPr dirty="0"/>
              <a:t>速</a:t>
            </a:r>
            <a:r>
              <a:rPr spc="-10" dirty="0"/>
              <a:t>应</a:t>
            </a:r>
            <a:r>
              <a:rPr spc="5" dirty="0"/>
              <a:t>用</a:t>
            </a:r>
            <a:r>
              <a:rPr dirty="0"/>
              <a:t>程</a:t>
            </a:r>
            <a:r>
              <a:rPr spc="-10" dirty="0"/>
              <a:t>序</a:t>
            </a:r>
            <a:r>
              <a:rPr spc="5" dirty="0"/>
              <a:t>添</a:t>
            </a:r>
            <a:r>
              <a:rPr dirty="0"/>
              <a:t>加</a:t>
            </a:r>
            <a:r>
              <a:rPr spc="-10" dirty="0"/>
              <a:t>所</a:t>
            </a:r>
            <a:r>
              <a:rPr spc="5" dirty="0"/>
              <a:t>需</a:t>
            </a:r>
            <a:r>
              <a:rPr dirty="0"/>
              <a:t>的</a:t>
            </a:r>
            <a:r>
              <a:rPr spc="-10" dirty="0"/>
              <a:t>任</a:t>
            </a:r>
            <a:r>
              <a:rPr spc="5" dirty="0"/>
              <a:t>何指</a:t>
            </a:r>
            <a:r>
              <a:rPr dirty="0"/>
              <a:t> </a:t>
            </a:r>
            <a:r>
              <a:rPr spc="10" dirty="0"/>
              <a:t>令，</a:t>
            </a:r>
            <a:r>
              <a:rPr dirty="0"/>
              <a:t>因为</a:t>
            </a:r>
            <a:r>
              <a:rPr spc="-15" dirty="0"/>
              <a:t>它</a:t>
            </a:r>
            <a:r>
              <a:rPr dirty="0"/>
              <a:t>不会</a:t>
            </a:r>
            <a:r>
              <a:rPr spc="-15" dirty="0"/>
              <a:t>破</a:t>
            </a:r>
            <a:r>
              <a:rPr dirty="0"/>
              <a:t>坏任</a:t>
            </a:r>
            <a:r>
              <a:rPr spc="-15" dirty="0"/>
              <a:t>何</a:t>
            </a:r>
            <a:r>
              <a:rPr dirty="0"/>
              <a:t>软件</a:t>
            </a:r>
            <a:r>
              <a:rPr spc="-15" dirty="0"/>
              <a:t>兼</a:t>
            </a:r>
            <a:r>
              <a:rPr dirty="0"/>
              <a:t>容性</a:t>
            </a:r>
            <a:r>
              <a:rPr spc="-15" dirty="0"/>
              <a:t>这</a:t>
            </a:r>
            <a:r>
              <a:rPr dirty="0"/>
              <a:t>是一</a:t>
            </a:r>
            <a:r>
              <a:rPr spc="-15" dirty="0"/>
              <a:t>项</a:t>
            </a:r>
            <a:r>
              <a:rPr dirty="0"/>
              <a:t>非常</a:t>
            </a:r>
            <a:r>
              <a:rPr spc="-15" dirty="0"/>
              <a:t>强</a:t>
            </a:r>
            <a:r>
              <a:rPr dirty="0"/>
              <a:t>大的</a:t>
            </a:r>
            <a:r>
              <a:rPr spc="-15" dirty="0"/>
              <a:t>功</a:t>
            </a:r>
            <a:r>
              <a:rPr dirty="0"/>
              <a:t>能，</a:t>
            </a:r>
            <a:r>
              <a:rPr spc="-15" dirty="0"/>
              <a:t>看</a:t>
            </a:r>
            <a:r>
              <a:rPr dirty="0"/>
              <a:t>下面</a:t>
            </a:r>
            <a:r>
              <a:rPr spc="-15" dirty="0"/>
              <a:t>芯</a:t>
            </a:r>
            <a:r>
              <a:rPr dirty="0"/>
              <a:t>来对</a:t>
            </a:r>
            <a:r>
              <a:rPr spc="-15" dirty="0"/>
              <a:t>扩</a:t>
            </a:r>
            <a:r>
              <a:rPr dirty="0"/>
              <a:t>展指</a:t>
            </a:r>
            <a:r>
              <a:rPr spc="-15" dirty="0"/>
              <a:t>令</a:t>
            </a:r>
            <a:r>
              <a:rPr dirty="0"/>
              <a:t>应用</a:t>
            </a:r>
            <a:r>
              <a:rPr spc="-15" dirty="0"/>
              <a:t>理</a:t>
            </a:r>
            <a:r>
              <a:rPr dirty="0"/>
              <a:t>解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8827" y="1563624"/>
            <a:ext cx="8342630" cy="3456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00760" algn="ctr">
              <a:lnSpc>
                <a:spcPct val="100000"/>
              </a:lnSpc>
            </a:pPr>
            <a:r>
              <a:rPr sz="600" dirty="0">
                <a:latin typeface="Arial"/>
                <a:cs typeface="Arial"/>
              </a:rPr>
              <a:t>25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8827" y="1563624"/>
            <a:ext cx="8342376" cy="3456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</a:pPr>
            <a:r>
              <a:rPr spc="-10" dirty="0"/>
              <a:t>RIS</a:t>
            </a:r>
            <a:r>
              <a:rPr dirty="0"/>
              <a:t>C</a:t>
            </a:r>
            <a:r>
              <a:rPr spc="-5" dirty="0"/>
              <a:t>-V</a:t>
            </a:r>
            <a:r>
              <a:rPr spc="10" dirty="0"/>
              <a:t> </a:t>
            </a:r>
            <a:r>
              <a:rPr spc="-5" dirty="0">
                <a:latin typeface="微软雅黑"/>
                <a:cs typeface="微软雅黑"/>
              </a:rPr>
              <a:t>架构</a:t>
            </a:r>
            <a:r>
              <a:rPr spc="15" dirty="0">
                <a:latin typeface="微软雅黑"/>
                <a:cs typeface="微软雅黑"/>
              </a:rPr>
              <a:t> </a:t>
            </a:r>
            <a:r>
              <a:rPr spc="-5" dirty="0"/>
              <a:t>AIOT</a:t>
            </a:r>
            <a:r>
              <a:rPr spc="-5" dirty="0">
                <a:latin typeface="微软雅黑"/>
                <a:cs typeface="微软雅黑"/>
              </a:rPr>
              <a:t>应用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2930" y="873144"/>
            <a:ext cx="3844925" cy="3206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80" marR="151765" indent="-132715">
              <a:lnSpc>
                <a:spcPct val="100000"/>
              </a:lnSpc>
            </a:pPr>
            <a:r>
              <a:rPr sz="1600" spc="160" dirty="0">
                <a:latin typeface="Microsoft Sans Serif"/>
                <a:cs typeface="Microsoft Sans Serif"/>
              </a:rPr>
              <a:t>▪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b="0" spc="25" dirty="0">
                <a:latin typeface="Microsoft MHei"/>
                <a:cs typeface="Microsoft MHei"/>
              </a:rPr>
              <a:t>K</a:t>
            </a:r>
            <a:r>
              <a:rPr sz="1600" b="0" spc="55" dirty="0">
                <a:latin typeface="Microsoft MHei"/>
                <a:cs typeface="Microsoft MHei"/>
              </a:rPr>
              <a:t>e</a:t>
            </a:r>
            <a:r>
              <a:rPr sz="1600" b="0" spc="50" dirty="0">
                <a:latin typeface="Microsoft MHei"/>
                <a:cs typeface="Microsoft MHei"/>
              </a:rPr>
              <a:t>n</a:t>
            </a:r>
            <a:r>
              <a:rPr sz="1600" b="0" spc="45" dirty="0">
                <a:latin typeface="Microsoft MHei"/>
                <a:cs typeface="Microsoft MHei"/>
              </a:rPr>
              <a:t>d</a:t>
            </a:r>
            <a:r>
              <a:rPr sz="1600" b="0" spc="30" dirty="0">
                <a:latin typeface="Microsoft MHei"/>
                <a:cs typeface="Microsoft MHei"/>
              </a:rPr>
              <a:t>r</a:t>
            </a:r>
            <a:r>
              <a:rPr sz="1600" b="0" spc="35" dirty="0">
                <a:latin typeface="Microsoft MHei"/>
                <a:cs typeface="Microsoft MHei"/>
              </a:rPr>
              <a:t>y</a:t>
            </a:r>
            <a:r>
              <a:rPr sz="1600" b="0" spc="25" dirty="0">
                <a:latin typeface="Microsoft MHei"/>
                <a:cs typeface="Microsoft MHei"/>
              </a:rPr>
              <a:t>te</a:t>
            </a:r>
            <a:r>
              <a:rPr sz="1600" b="0" spc="10" dirty="0">
                <a:latin typeface="Microsoft MHei"/>
                <a:cs typeface="Microsoft MHei"/>
              </a:rPr>
              <a:t> </a:t>
            </a:r>
            <a:r>
              <a:rPr sz="1600" b="0" spc="30" dirty="0">
                <a:latin typeface="Microsoft MHei"/>
                <a:cs typeface="Microsoft MHei"/>
              </a:rPr>
              <a:t>K</a:t>
            </a:r>
            <a:r>
              <a:rPr sz="1600" b="0" spc="50" dirty="0">
                <a:latin typeface="Microsoft MHei"/>
                <a:cs typeface="Microsoft MHei"/>
              </a:rPr>
              <a:t>2</a:t>
            </a:r>
            <a:r>
              <a:rPr sz="1600" b="0" spc="20" dirty="0">
                <a:latin typeface="Microsoft MHei"/>
                <a:cs typeface="Microsoft MHei"/>
              </a:rPr>
              <a:t>1</a:t>
            </a:r>
            <a:r>
              <a:rPr sz="1600" b="0" spc="40" dirty="0">
                <a:latin typeface="Microsoft MHei"/>
                <a:cs typeface="Microsoft MHei"/>
              </a:rPr>
              <a:t>0</a:t>
            </a:r>
            <a:r>
              <a:rPr sz="1600" spc="-5" dirty="0">
                <a:latin typeface="Arial Unicode MS"/>
                <a:cs typeface="Arial Unicode MS"/>
              </a:rPr>
              <a:t>集</a:t>
            </a:r>
            <a:r>
              <a:rPr sz="1600" spc="0" dirty="0">
                <a:latin typeface="Arial Unicode MS"/>
                <a:cs typeface="Arial Unicode MS"/>
              </a:rPr>
              <a:t>成</a:t>
            </a:r>
            <a:r>
              <a:rPr sz="1600" spc="-5" dirty="0">
                <a:latin typeface="Arial Unicode MS"/>
                <a:cs typeface="Arial Unicode MS"/>
              </a:rPr>
              <a:t>了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机器视觉和机器听 觉</a:t>
            </a:r>
            <a:r>
              <a:rPr sz="1600" spc="0" dirty="0">
                <a:latin typeface="Arial Unicode MS"/>
                <a:cs typeface="Arial Unicode MS"/>
              </a:rPr>
              <a:t>的</a:t>
            </a:r>
            <a:r>
              <a:rPr sz="1600" b="0" spc="35" dirty="0">
                <a:latin typeface="Microsoft MHei"/>
                <a:cs typeface="Microsoft MHei"/>
              </a:rPr>
              <a:t>S</a:t>
            </a:r>
            <a:r>
              <a:rPr sz="1600" b="0" spc="65" dirty="0">
                <a:latin typeface="Microsoft MHei"/>
                <a:cs typeface="Microsoft MHei"/>
              </a:rPr>
              <a:t>o</a:t>
            </a:r>
            <a:r>
              <a:rPr sz="1600" b="0" spc="85" dirty="0">
                <a:latin typeface="Microsoft MHei"/>
                <a:cs typeface="Microsoft MHei"/>
              </a:rPr>
              <a:t>C</a:t>
            </a:r>
            <a:r>
              <a:rPr sz="1600" spc="0" dirty="0">
                <a:latin typeface="Arial Unicode MS"/>
                <a:cs typeface="Arial Unicode MS"/>
              </a:rPr>
              <a:t>芯片</a:t>
            </a:r>
            <a:r>
              <a:rPr sz="1600" spc="-5" dirty="0">
                <a:latin typeface="Arial Unicode MS"/>
                <a:cs typeface="Arial Unicode MS"/>
              </a:rPr>
              <a:t>，</a:t>
            </a:r>
            <a:r>
              <a:rPr sz="1600" spc="5" dirty="0">
                <a:latin typeface="Arial Unicode MS"/>
                <a:cs typeface="Arial Unicode MS"/>
              </a:rPr>
              <a:t>采</a:t>
            </a:r>
            <a:r>
              <a:rPr sz="1600" spc="-5" dirty="0">
                <a:latin typeface="Arial Unicode MS"/>
                <a:cs typeface="Arial Unicode MS"/>
              </a:rPr>
              <a:t>用台</a:t>
            </a:r>
            <a:r>
              <a:rPr sz="1600" spc="0" dirty="0">
                <a:latin typeface="Arial Unicode MS"/>
                <a:cs typeface="Arial Unicode MS"/>
              </a:rPr>
              <a:t>积</a:t>
            </a:r>
            <a:r>
              <a:rPr sz="1600" spc="-15" dirty="0">
                <a:latin typeface="Arial Unicode MS"/>
                <a:cs typeface="Arial Unicode MS"/>
              </a:rPr>
              <a:t>电</a:t>
            </a:r>
            <a:r>
              <a:rPr sz="1600" b="0" spc="40" dirty="0">
                <a:latin typeface="Microsoft MHei"/>
                <a:cs typeface="Microsoft MHei"/>
              </a:rPr>
              <a:t>28n</a:t>
            </a:r>
            <a:r>
              <a:rPr sz="1600" b="0" spc="75" dirty="0">
                <a:latin typeface="Microsoft MHei"/>
                <a:cs typeface="Microsoft MHei"/>
              </a:rPr>
              <a:t>m</a:t>
            </a:r>
            <a:r>
              <a:rPr sz="1600" spc="-5" dirty="0">
                <a:latin typeface="Arial Unicode MS"/>
                <a:cs typeface="Arial Unicode MS"/>
              </a:rPr>
              <a:t>工艺，</a:t>
            </a:r>
            <a:endParaRPr sz="1600">
              <a:latin typeface="Arial Unicode MS"/>
              <a:cs typeface="Arial Unicode MS"/>
            </a:endParaRPr>
          </a:p>
          <a:p>
            <a:pPr marL="144780" marR="5080">
              <a:lnSpc>
                <a:spcPct val="100000"/>
              </a:lnSpc>
            </a:pPr>
            <a:r>
              <a:rPr sz="1600" spc="0" dirty="0">
                <a:latin typeface="Arial Unicode MS"/>
                <a:cs typeface="Arial Unicode MS"/>
              </a:rPr>
              <a:t>采用双核</a:t>
            </a:r>
            <a:r>
              <a:rPr sz="1600" b="0" spc="35" dirty="0">
                <a:latin typeface="Microsoft MHei"/>
                <a:cs typeface="Microsoft MHei"/>
              </a:rPr>
              <a:t>64</a:t>
            </a:r>
            <a:r>
              <a:rPr sz="1600" spc="0" dirty="0">
                <a:latin typeface="Arial Unicode MS"/>
                <a:cs typeface="Arial Unicode MS"/>
              </a:rPr>
              <a:t>位</a:t>
            </a:r>
            <a:r>
              <a:rPr sz="1600" spc="-5" dirty="0">
                <a:latin typeface="Arial Unicode MS"/>
                <a:cs typeface="Arial Unicode MS"/>
              </a:rPr>
              <a:t>处理</a:t>
            </a:r>
            <a:r>
              <a:rPr sz="1600" spc="0" dirty="0">
                <a:latin typeface="Arial Unicode MS"/>
                <a:cs typeface="Arial Unicode MS"/>
              </a:rPr>
              <a:t>器</a:t>
            </a:r>
            <a:r>
              <a:rPr sz="1600" spc="-5" dirty="0">
                <a:latin typeface="Arial Unicode MS"/>
                <a:cs typeface="Arial Unicode MS"/>
              </a:rPr>
              <a:t>，具</a:t>
            </a:r>
            <a:r>
              <a:rPr sz="1600" spc="0" dirty="0">
                <a:latin typeface="Arial Unicode MS"/>
                <a:cs typeface="Arial Unicode MS"/>
              </a:rPr>
              <a:t>有</a:t>
            </a:r>
            <a:r>
              <a:rPr sz="1600" spc="-5" dirty="0">
                <a:latin typeface="Arial Unicode MS"/>
                <a:cs typeface="Arial Unicode MS"/>
              </a:rPr>
              <a:t>更好</a:t>
            </a:r>
            <a:r>
              <a:rPr sz="1600" spc="0" dirty="0">
                <a:latin typeface="Arial Unicode MS"/>
                <a:cs typeface="Arial Unicode MS"/>
              </a:rPr>
              <a:t>的</a:t>
            </a:r>
            <a:r>
              <a:rPr sz="1600" spc="-5" dirty="0">
                <a:latin typeface="Arial Unicode MS"/>
                <a:cs typeface="Arial Unicode MS"/>
              </a:rPr>
              <a:t>功耗性 </a:t>
            </a:r>
            <a:r>
              <a:rPr sz="1600" spc="0" dirty="0">
                <a:latin typeface="Arial Unicode MS"/>
                <a:cs typeface="Arial Unicode MS"/>
              </a:rPr>
              <a:t>能、稳定性</a:t>
            </a:r>
            <a:r>
              <a:rPr sz="1600" spc="-5" dirty="0">
                <a:latin typeface="Arial Unicode MS"/>
                <a:cs typeface="Arial Unicode MS"/>
              </a:rPr>
              <a:t>和可</a:t>
            </a:r>
            <a:r>
              <a:rPr sz="1600" spc="0" dirty="0">
                <a:latin typeface="Arial Unicode MS"/>
                <a:cs typeface="Arial Unicode MS"/>
              </a:rPr>
              <a:t>靠</a:t>
            </a:r>
            <a:r>
              <a:rPr sz="1600" spc="-5" dirty="0">
                <a:latin typeface="Arial Unicode MS"/>
                <a:cs typeface="Arial Unicode MS"/>
              </a:rPr>
              <a:t>性</a:t>
            </a:r>
            <a:endParaRPr sz="1600">
              <a:latin typeface="Arial Unicode MS"/>
              <a:cs typeface="Arial Unicode MS"/>
            </a:endParaRPr>
          </a:p>
          <a:p>
            <a:pPr marL="144780" indent="-132080">
              <a:lnSpc>
                <a:spcPct val="100000"/>
              </a:lnSpc>
              <a:spcBef>
                <a:spcPts val="505"/>
              </a:spcBef>
              <a:buFont typeface="Microsoft Sans Serif"/>
              <a:buChar char="▪"/>
              <a:tabLst>
                <a:tab pos="145415" algn="l"/>
              </a:tabLst>
            </a:pPr>
            <a:r>
              <a:rPr sz="1600" b="0" spc="25" dirty="0">
                <a:latin typeface="Microsoft MHei"/>
                <a:cs typeface="Microsoft MHei"/>
              </a:rPr>
              <a:t>K</a:t>
            </a:r>
            <a:r>
              <a:rPr sz="1600" b="0" spc="55" dirty="0">
                <a:latin typeface="Microsoft MHei"/>
                <a:cs typeface="Microsoft MHei"/>
              </a:rPr>
              <a:t>e</a:t>
            </a:r>
            <a:r>
              <a:rPr sz="1600" b="0" spc="50" dirty="0">
                <a:latin typeface="Microsoft MHei"/>
                <a:cs typeface="Microsoft MHei"/>
              </a:rPr>
              <a:t>n</a:t>
            </a:r>
            <a:r>
              <a:rPr sz="1600" b="0" spc="45" dirty="0">
                <a:latin typeface="Microsoft MHei"/>
                <a:cs typeface="Microsoft MHei"/>
              </a:rPr>
              <a:t>d</a:t>
            </a:r>
            <a:r>
              <a:rPr sz="1600" b="0" spc="25" dirty="0">
                <a:latin typeface="Microsoft MHei"/>
                <a:cs typeface="Microsoft MHei"/>
              </a:rPr>
              <a:t>r</a:t>
            </a:r>
            <a:r>
              <a:rPr sz="1600" b="0" spc="35" dirty="0">
                <a:latin typeface="Microsoft MHei"/>
                <a:cs typeface="Microsoft MHei"/>
              </a:rPr>
              <a:t>y</a:t>
            </a:r>
            <a:r>
              <a:rPr sz="1600" b="0" spc="25" dirty="0">
                <a:latin typeface="Microsoft MHei"/>
                <a:cs typeface="Microsoft MHei"/>
              </a:rPr>
              <a:t>te</a:t>
            </a:r>
            <a:r>
              <a:rPr sz="1600" b="0" spc="10" dirty="0">
                <a:latin typeface="Microsoft MHei"/>
                <a:cs typeface="Microsoft MHei"/>
              </a:rPr>
              <a:t> </a:t>
            </a:r>
            <a:r>
              <a:rPr sz="1600" b="0" spc="30" dirty="0">
                <a:latin typeface="Microsoft MHei"/>
                <a:cs typeface="Microsoft MHei"/>
              </a:rPr>
              <a:t>K</a:t>
            </a:r>
            <a:r>
              <a:rPr sz="1600" b="0" spc="50" dirty="0">
                <a:latin typeface="Microsoft MHei"/>
                <a:cs typeface="Microsoft MHei"/>
              </a:rPr>
              <a:t>2</a:t>
            </a:r>
            <a:r>
              <a:rPr sz="1600" b="0" spc="25" dirty="0">
                <a:latin typeface="Microsoft MHei"/>
                <a:cs typeface="Microsoft MHei"/>
              </a:rPr>
              <a:t>1</a:t>
            </a:r>
            <a:r>
              <a:rPr sz="1600" b="0" spc="45" dirty="0">
                <a:latin typeface="Microsoft MHei"/>
                <a:cs typeface="Microsoft MHei"/>
              </a:rPr>
              <a:t>0</a:t>
            </a:r>
            <a:r>
              <a:rPr sz="1600" b="0" dirty="0">
                <a:latin typeface="Microsoft MHei"/>
                <a:cs typeface="Microsoft MHei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定位</a:t>
            </a:r>
            <a:r>
              <a:rPr sz="1600" spc="-5" dirty="0">
                <a:latin typeface="Arial Unicode MS"/>
                <a:cs typeface="Arial Unicode MS"/>
              </a:rPr>
              <a:t>于</a:t>
            </a:r>
            <a:r>
              <a:rPr sz="1600" spc="5" dirty="0">
                <a:latin typeface="Arial Unicode MS"/>
                <a:cs typeface="Arial Unicode MS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AI</a:t>
            </a:r>
            <a:r>
              <a:rPr sz="1600" b="1" spc="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与</a:t>
            </a:r>
            <a:r>
              <a:rPr sz="1600" b="1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微软雅黑"/>
                <a:cs typeface="微软雅黑"/>
              </a:rPr>
              <a:t>Io</a:t>
            </a: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T</a:t>
            </a:r>
            <a:r>
              <a:rPr sz="1600" b="1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微软雅黑"/>
                <a:cs typeface="微软雅黑"/>
              </a:rPr>
              <a:t>市场的</a:t>
            </a:r>
            <a:endParaRPr sz="1600">
              <a:latin typeface="微软雅黑"/>
              <a:cs typeface="微软雅黑"/>
            </a:endParaRPr>
          </a:p>
          <a:p>
            <a:pPr marL="14478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S</a:t>
            </a:r>
            <a:r>
              <a:rPr sz="1600" b="1" spc="-15" dirty="0">
                <a:solidFill>
                  <a:srgbClr val="FF0000"/>
                </a:solidFill>
                <a:latin typeface="微软雅黑"/>
                <a:cs typeface="微软雅黑"/>
              </a:rPr>
              <a:t>o</a:t>
            </a: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C</a:t>
            </a:r>
            <a:r>
              <a:rPr sz="1600" spc="0" dirty="0">
                <a:latin typeface="Arial Unicode MS"/>
                <a:cs typeface="Arial Unicode MS"/>
              </a:rPr>
              <a:t>，同时是使</a:t>
            </a:r>
            <a:r>
              <a:rPr sz="1600" spc="-5" dirty="0">
                <a:latin typeface="Arial Unicode MS"/>
                <a:cs typeface="Arial Unicode MS"/>
              </a:rPr>
              <a:t>用</a:t>
            </a:r>
            <a:r>
              <a:rPr sz="1600" spc="0" dirty="0">
                <a:latin typeface="Arial Unicode MS"/>
                <a:cs typeface="Arial Unicode MS"/>
              </a:rPr>
              <a:t>非</a:t>
            </a:r>
            <a:r>
              <a:rPr sz="1600" spc="-5" dirty="0">
                <a:latin typeface="Arial Unicode MS"/>
                <a:cs typeface="Arial Unicode MS"/>
              </a:rPr>
              <a:t>常方</a:t>
            </a:r>
            <a:r>
              <a:rPr sz="1600" spc="0" dirty="0">
                <a:latin typeface="Arial Unicode MS"/>
                <a:cs typeface="Arial Unicode MS"/>
              </a:rPr>
              <a:t>便</a:t>
            </a:r>
            <a:r>
              <a:rPr sz="1600" spc="-5" dirty="0">
                <a:latin typeface="Arial Unicode MS"/>
                <a:cs typeface="Arial Unicode MS"/>
              </a:rPr>
              <a:t>的</a:t>
            </a:r>
            <a:r>
              <a:rPr sz="1600" spc="5" dirty="0">
                <a:latin typeface="Arial Unicode MS"/>
                <a:cs typeface="Arial Unicode MS"/>
              </a:rPr>
              <a:t> </a:t>
            </a:r>
            <a:r>
              <a:rPr sz="1600" b="0" spc="65" dirty="0">
                <a:latin typeface="Microsoft MHei"/>
                <a:cs typeface="Microsoft MHei"/>
              </a:rPr>
              <a:t>M</a:t>
            </a:r>
            <a:r>
              <a:rPr sz="1600" b="0" spc="80" dirty="0">
                <a:latin typeface="Microsoft MHei"/>
                <a:cs typeface="Microsoft MHei"/>
              </a:rPr>
              <a:t>C</a:t>
            </a:r>
            <a:r>
              <a:rPr sz="1600" b="0" spc="45" dirty="0">
                <a:latin typeface="Microsoft MHei"/>
                <a:cs typeface="Microsoft MHei"/>
              </a:rPr>
              <a:t>U</a:t>
            </a:r>
            <a:endParaRPr sz="1600">
              <a:latin typeface="Microsoft MHei"/>
              <a:cs typeface="Microsoft MHei"/>
            </a:endParaRPr>
          </a:p>
          <a:p>
            <a:pPr marL="144780" indent="-132080">
              <a:lnSpc>
                <a:spcPct val="100000"/>
              </a:lnSpc>
              <a:spcBef>
                <a:spcPts val="505"/>
              </a:spcBef>
              <a:buFont typeface="Microsoft Sans Serif"/>
              <a:buChar char="▪"/>
              <a:tabLst>
                <a:tab pos="145415" algn="l"/>
              </a:tabLst>
            </a:pPr>
            <a:r>
              <a:rPr sz="1600" b="0" spc="25" dirty="0">
                <a:latin typeface="Microsoft MHei"/>
                <a:cs typeface="Microsoft MHei"/>
              </a:rPr>
              <a:t>K</a:t>
            </a:r>
            <a:r>
              <a:rPr sz="1600" b="0" spc="50" dirty="0">
                <a:latin typeface="Microsoft MHei"/>
                <a:cs typeface="Microsoft MHei"/>
              </a:rPr>
              <a:t>2</a:t>
            </a:r>
            <a:r>
              <a:rPr sz="1600" b="0" spc="15" dirty="0">
                <a:latin typeface="Microsoft MHei"/>
                <a:cs typeface="Microsoft MHei"/>
              </a:rPr>
              <a:t>1</a:t>
            </a:r>
            <a:r>
              <a:rPr sz="1600" b="0" spc="40" dirty="0">
                <a:latin typeface="Microsoft MHei"/>
                <a:cs typeface="Microsoft MHei"/>
              </a:rPr>
              <a:t>0</a:t>
            </a:r>
            <a:r>
              <a:rPr sz="1600" b="0" spc="10" dirty="0">
                <a:latin typeface="Microsoft MHei"/>
                <a:cs typeface="Microsoft MHei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是</a:t>
            </a:r>
            <a:r>
              <a:rPr sz="1600" spc="20" dirty="0">
                <a:latin typeface="Arial Unicode MS"/>
                <a:cs typeface="Arial Unicode MS"/>
              </a:rPr>
              <a:t> </a:t>
            </a:r>
            <a:r>
              <a:rPr sz="1600" spc="5" dirty="0">
                <a:latin typeface="Arial Unicode MS"/>
                <a:cs typeface="Arial Unicode MS"/>
              </a:rPr>
              <a:t>双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RV6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4</a:t>
            </a:r>
            <a:r>
              <a:rPr sz="1600" b="1" spc="15" dirty="0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G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C</a:t>
            </a:r>
            <a:r>
              <a:rPr sz="1600" b="1" dirty="0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sz="1600" b="0" spc="80" dirty="0">
                <a:latin typeface="Microsoft MHei"/>
                <a:cs typeface="Microsoft MHei"/>
              </a:rPr>
              <a:t>C</a:t>
            </a:r>
            <a:r>
              <a:rPr sz="1600" b="0" spc="65" dirty="0">
                <a:latin typeface="Microsoft MHei"/>
                <a:cs typeface="Microsoft MHei"/>
              </a:rPr>
              <a:t>o</a:t>
            </a:r>
            <a:r>
              <a:rPr sz="1600" b="0" spc="30" dirty="0">
                <a:latin typeface="Microsoft MHei"/>
                <a:cs typeface="Microsoft MHei"/>
              </a:rPr>
              <a:t>r</a:t>
            </a:r>
            <a:r>
              <a:rPr sz="1600" b="0" spc="45" dirty="0">
                <a:latin typeface="Microsoft MHei"/>
                <a:cs typeface="Microsoft MHei"/>
              </a:rPr>
              <a:t>e</a:t>
            </a:r>
            <a:r>
              <a:rPr sz="1600" b="0" spc="25" dirty="0">
                <a:latin typeface="Microsoft MHei"/>
                <a:cs typeface="Microsoft MHei"/>
              </a:rPr>
              <a:t> </a:t>
            </a:r>
            <a:r>
              <a:rPr sz="1600" b="0" spc="30" dirty="0">
                <a:latin typeface="Microsoft MHei"/>
                <a:cs typeface="Microsoft MHei"/>
              </a:rPr>
              <a:t>,</a:t>
            </a:r>
            <a:r>
              <a:rPr sz="1600" b="0" spc="40" dirty="0">
                <a:latin typeface="Microsoft MHei"/>
                <a:cs typeface="Microsoft MHei"/>
              </a:rPr>
              <a:t> 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MAF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D</a:t>
            </a:r>
            <a:r>
              <a:rPr sz="1600" b="1" dirty="0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sz="1600" b="0" spc="0" dirty="0">
                <a:latin typeface="Microsoft MHei"/>
                <a:cs typeface="Microsoft MHei"/>
              </a:rPr>
              <a:t>I</a:t>
            </a:r>
            <a:r>
              <a:rPr sz="1600" b="0" spc="35" dirty="0">
                <a:latin typeface="Microsoft MHei"/>
                <a:cs typeface="Microsoft MHei"/>
              </a:rPr>
              <a:t>S</a:t>
            </a:r>
            <a:r>
              <a:rPr sz="1600" b="0" spc="65" dirty="0">
                <a:latin typeface="Microsoft MHei"/>
                <a:cs typeface="Microsoft MHei"/>
              </a:rPr>
              <a:t>A</a:t>
            </a:r>
            <a:endParaRPr sz="1600">
              <a:latin typeface="Microsoft MHei"/>
              <a:cs typeface="Microsoft MHei"/>
            </a:endParaRPr>
          </a:p>
          <a:p>
            <a:pPr marL="144780">
              <a:lnSpc>
                <a:spcPct val="100000"/>
              </a:lnSpc>
            </a:pPr>
            <a:r>
              <a:rPr sz="1600" spc="0" dirty="0">
                <a:latin typeface="Arial Unicode MS"/>
                <a:cs typeface="Arial Unicode MS"/>
              </a:rPr>
              <a:t>指令标准扩展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600" spc="165" dirty="0">
                <a:latin typeface="Microsoft Sans Serif"/>
                <a:cs typeface="Microsoft Sans Serif"/>
              </a:rPr>
              <a:t>▪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solidFill>
                  <a:srgbClr val="00AFEF"/>
                </a:solidFill>
                <a:latin typeface="微软雅黑"/>
                <a:cs typeface="微软雅黑"/>
              </a:rPr>
              <a:t>K</a:t>
            </a:r>
            <a:r>
              <a:rPr sz="1600" b="1" spc="-15" dirty="0">
                <a:solidFill>
                  <a:srgbClr val="00AFEF"/>
                </a:solidFill>
                <a:latin typeface="微软雅黑"/>
                <a:cs typeface="微软雅黑"/>
              </a:rPr>
              <a:t>P</a:t>
            </a:r>
            <a:r>
              <a:rPr sz="1600" b="1" spc="-5" dirty="0">
                <a:solidFill>
                  <a:srgbClr val="00AFEF"/>
                </a:solidFill>
                <a:latin typeface="微软雅黑"/>
                <a:cs typeface="微软雅黑"/>
              </a:rPr>
              <a:t>U</a:t>
            </a:r>
            <a:r>
              <a:rPr sz="1600" b="1" spc="10" dirty="0">
                <a:solidFill>
                  <a:srgbClr val="00AFEF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是通用神经</a:t>
            </a:r>
            <a:r>
              <a:rPr sz="1600" spc="-5" dirty="0">
                <a:latin typeface="Arial Unicode MS"/>
                <a:cs typeface="Arial Unicode MS"/>
              </a:rPr>
              <a:t>网</a:t>
            </a:r>
            <a:r>
              <a:rPr sz="1600" spc="-10" dirty="0">
                <a:latin typeface="Arial Unicode MS"/>
                <a:cs typeface="Arial Unicode MS"/>
              </a:rPr>
              <a:t>络</a:t>
            </a:r>
            <a:r>
              <a:rPr sz="1600" dirty="0">
                <a:latin typeface="Arial Unicode MS"/>
                <a:cs typeface="Arial Unicode MS"/>
              </a:rPr>
              <a:t>处</a:t>
            </a:r>
            <a:r>
              <a:rPr sz="1600" spc="-5" dirty="0">
                <a:latin typeface="Arial Unicode MS"/>
                <a:cs typeface="Arial Unicode MS"/>
              </a:rPr>
              <a:t>理</a:t>
            </a:r>
            <a:r>
              <a:rPr sz="1600" spc="-10" dirty="0">
                <a:latin typeface="Arial Unicode MS"/>
                <a:cs typeface="Arial Unicode MS"/>
              </a:rPr>
              <a:t>器</a:t>
            </a:r>
            <a:r>
              <a:rPr sz="1600" dirty="0">
                <a:latin typeface="Arial Unicode MS"/>
                <a:cs typeface="Arial Unicode MS"/>
              </a:rPr>
              <a:t>，</a:t>
            </a:r>
            <a:r>
              <a:rPr sz="1600" spc="-5" dirty="0">
                <a:latin typeface="Arial Unicode MS"/>
                <a:cs typeface="Arial Unicode MS"/>
              </a:rPr>
              <a:t>内</a:t>
            </a:r>
            <a:r>
              <a:rPr sz="1600" spc="-10" dirty="0">
                <a:latin typeface="Arial Unicode MS"/>
                <a:cs typeface="Arial Unicode MS"/>
              </a:rPr>
              <a:t>置</a:t>
            </a:r>
            <a:r>
              <a:rPr sz="1600" dirty="0">
                <a:latin typeface="Arial Unicode MS"/>
                <a:cs typeface="Arial Unicode MS"/>
              </a:rPr>
              <a:t>卷</a:t>
            </a:r>
            <a:r>
              <a:rPr sz="1600" spc="-5" dirty="0">
                <a:latin typeface="Arial Unicode MS"/>
                <a:cs typeface="Arial Unicode MS"/>
              </a:rPr>
              <a:t>积</a:t>
            </a:r>
            <a:endParaRPr sz="1600">
              <a:latin typeface="Arial Unicode MS"/>
              <a:cs typeface="Arial Unicode MS"/>
            </a:endParaRPr>
          </a:p>
          <a:p>
            <a:pPr marL="144780">
              <a:lnSpc>
                <a:spcPct val="100000"/>
              </a:lnSpc>
            </a:pPr>
            <a:r>
              <a:rPr sz="1600" spc="0" dirty="0">
                <a:latin typeface="Arial Unicode MS"/>
                <a:cs typeface="Arial Unicode MS"/>
              </a:rPr>
              <a:t>、可以对人</a:t>
            </a:r>
            <a:r>
              <a:rPr sz="1600" spc="-5" dirty="0">
                <a:latin typeface="Arial Unicode MS"/>
                <a:cs typeface="Arial Unicode MS"/>
              </a:rPr>
              <a:t>脸或</a:t>
            </a:r>
            <a:r>
              <a:rPr sz="1600" spc="0" dirty="0">
                <a:latin typeface="Arial Unicode MS"/>
                <a:cs typeface="Arial Unicode MS"/>
              </a:rPr>
              <a:t>物</a:t>
            </a:r>
            <a:r>
              <a:rPr sz="1600" spc="-5" dirty="0">
                <a:latin typeface="Arial Unicode MS"/>
                <a:cs typeface="Arial Unicode MS"/>
              </a:rPr>
              <a:t>体进</a:t>
            </a:r>
            <a:r>
              <a:rPr sz="1600" spc="0" dirty="0">
                <a:latin typeface="Arial Unicode MS"/>
                <a:cs typeface="Arial Unicode MS"/>
              </a:rPr>
              <a:t>行</a:t>
            </a:r>
            <a:r>
              <a:rPr sz="1600" spc="-5" dirty="0">
                <a:latin typeface="Arial Unicode MS"/>
                <a:cs typeface="Arial Unicode MS"/>
              </a:rPr>
              <a:t>实时</a:t>
            </a:r>
            <a:r>
              <a:rPr sz="1600" spc="0" dirty="0">
                <a:latin typeface="Arial Unicode MS"/>
                <a:cs typeface="Arial Unicode MS"/>
              </a:rPr>
              <a:t>检</a:t>
            </a:r>
            <a:r>
              <a:rPr sz="1600" spc="-5" dirty="0">
                <a:latin typeface="Arial Unicode MS"/>
                <a:cs typeface="Arial Unicode MS"/>
              </a:rPr>
              <a:t>测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160" dirty="0">
                <a:latin typeface="Microsoft Sans Serif"/>
                <a:cs typeface="Microsoft Sans Serif"/>
              </a:rPr>
              <a:t>▪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b="1" spc="-10" dirty="0">
                <a:solidFill>
                  <a:srgbClr val="6F2F9F"/>
                </a:solidFill>
                <a:latin typeface="微软雅黑"/>
                <a:cs typeface="微软雅黑"/>
              </a:rPr>
              <a:t>FF</a:t>
            </a:r>
            <a:r>
              <a:rPr sz="1600" b="1" spc="-5" dirty="0">
                <a:solidFill>
                  <a:srgbClr val="6F2F9F"/>
                </a:solidFill>
                <a:latin typeface="微软雅黑"/>
                <a:cs typeface="微软雅黑"/>
              </a:rPr>
              <a:t>T</a:t>
            </a:r>
            <a:r>
              <a:rPr sz="1600" b="1" dirty="0">
                <a:solidFill>
                  <a:srgbClr val="6F2F9F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加速器是</a:t>
            </a:r>
            <a:r>
              <a:rPr sz="1600" spc="-5" dirty="0">
                <a:latin typeface="Arial Unicode MS"/>
                <a:cs typeface="Arial Unicode MS"/>
              </a:rPr>
              <a:t>用</a:t>
            </a:r>
            <a:r>
              <a:rPr sz="1600" spc="0" dirty="0">
                <a:latin typeface="Arial Unicode MS"/>
                <a:cs typeface="Arial Unicode MS"/>
              </a:rPr>
              <a:t>硬</a:t>
            </a:r>
            <a:r>
              <a:rPr sz="1600" spc="-5" dirty="0">
                <a:latin typeface="Arial Unicode MS"/>
                <a:cs typeface="Arial Unicode MS"/>
              </a:rPr>
              <a:t>件</a:t>
            </a:r>
            <a:r>
              <a:rPr sz="1600" spc="0" dirty="0">
                <a:latin typeface="Arial Unicode MS"/>
                <a:cs typeface="Arial Unicode MS"/>
              </a:rPr>
              <a:t>的</a:t>
            </a:r>
            <a:r>
              <a:rPr sz="1600" spc="-5" dirty="0">
                <a:latin typeface="Arial Unicode MS"/>
                <a:cs typeface="Arial Unicode MS"/>
              </a:rPr>
              <a:t>方式</a:t>
            </a:r>
            <a:r>
              <a:rPr sz="1600" spc="0" dirty="0">
                <a:latin typeface="Arial Unicode MS"/>
                <a:cs typeface="Arial Unicode MS"/>
              </a:rPr>
              <a:t>来</a:t>
            </a:r>
            <a:r>
              <a:rPr sz="1600" spc="-5" dirty="0">
                <a:latin typeface="Arial Unicode MS"/>
                <a:cs typeface="Arial Unicode MS"/>
              </a:rPr>
              <a:t>实现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ts val="1914"/>
              </a:lnSpc>
              <a:spcBef>
                <a:spcPts val="505"/>
              </a:spcBef>
            </a:pPr>
            <a:r>
              <a:rPr sz="1600" spc="160" dirty="0">
                <a:latin typeface="Microsoft Sans Serif"/>
                <a:cs typeface="Microsoft Sans Serif"/>
              </a:rPr>
              <a:t>▪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solidFill>
                  <a:srgbClr val="A35229"/>
                </a:solidFill>
                <a:latin typeface="微软雅黑"/>
                <a:cs typeface="微软雅黑"/>
              </a:rPr>
              <a:t>SHA256</a:t>
            </a:r>
            <a:r>
              <a:rPr sz="1600" b="1" spc="5" dirty="0">
                <a:solidFill>
                  <a:srgbClr val="A35229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加速器</a:t>
            </a:r>
            <a:r>
              <a:rPr sz="1600" spc="-5" dirty="0">
                <a:latin typeface="Arial Unicode MS"/>
                <a:cs typeface="Arial Unicode MS"/>
              </a:rPr>
              <a:t>是</a:t>
            </a:r>
            <a:r>
              <a:rPr sz="1600" spc="5" dirty="0">
                <a:latin typeface="Arial Unicode MS"/>
                <a:cs typeface="Arial Unicode MS"/>
              </a:rPr>
              <a:t> </a:t>
            </a:r>
            <a:r>
              <a:rPr sz="1600" b="0" spc="35" dirty="0">
                <a:latin typeface="Microsoft MHei"/>
                <a:cs typeface="Microsoft MHei"/>
              </a:rPr>
              <a:t>S</a:t>
            </a:r>
            <a:r>
              <a:rPr sz="1600" b="0" spc="60" dirty="0">
                <a:latin typeface="Microsoft MHei"/>
                <a:cs typeface="Microsoft MHei"/>
              </a:rPr>
              <a:t>H</a:t>
            </a:r>
            <a:r>
              <a:rPr sz="1600" b="0" spc="75" dirty="0">
                <a:latin typeface="Microsoft MHei"/>
                <a:cs typeface="Microsoft MHei"/>
              </a:rPr>
              <a:t>A</a:t>
            </a:r>
            <a:r>
              <a:rPr sz="1600" b="0" spc="50" dirty="0">
                <a:latin typeface="Microsoft MHei"/>
                <a:cs typeface="Microsoft MHei"/>
              </a:rPr>
              <a:t>-25</a:t>
            </a:r>
            <a:r>
              <a:rPr sz="1600" b="0" spc="40" dirty="0">
                <a:latin typeface="Microsoft MHei"/>
                <a:cs typeface="Microsoft MHei"/>
              </a:rPr>
              <a:t>6</a:t>
            </a:r>
            <a:r>
              <a:rPr sz="1600" b="0" spc="-5" dirty="0">
                <a:latin typeface="Microsoft MHei"/>
                <a:cs typeface="Microsoft MHei"/>
              </a:rPr>
              <a:t> </a:t>
            </a:r>
            <a:r>
              <a:rPr sz="1600" spc="0" dirty="0">
                <a:latin typeface="Arial Unicode MS"/>
                <a:cs typeface="Arial Unicode MS"/>
              </a:rPr>
              <a:t>的计算单元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62671" y="844296"/>
            <a:ext cx="1353312" cy="1024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62671" y="2165604"/>
            <a:ext cx="1278635" cy="1025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35823" y="3363467"/>
            <a:ext cx="1280159" cy="1008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88535" y="1011936"/>
            <a:ext cx="3197352" cy="3119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7100" y="193223"/>
            <a:ext cx="73596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</a:pPr>
            <a:r>
              <a:rPr sz="2800" b="1" spc="-5" dirty="0">
                <a:latin typeface="微软雅黑"/>
                <a:cs typeface="微软雅黑"/>
              </a:rPr>
              <a:t>结论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2899" y="876509"/>
            <a:ext cx="4647565" cy="231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0" spc="400" dirty="0">
                <a:latin typeface="Microsoft Sans Serif"/>
                <a:cs typeface="Microsoft Sans Serif"/>
              </a:rPr>
              <a:t>▪</a:t>
            </a:r>
            <a:r>
              <a:rPr sz="1800" b="0" spc="10" dirty="0">
                <a:latin typeface="Arial Unicode MS"/>
                <a:cs typeface="Arial Unicode MS"/>
              </a:rPr>
              <a:t>许多</a:t>
            </a:r>
            <a:r>
              <a:rPr sz="1800" b="0" dirty="0">
                <a:latin typeface="Arial Unicode MS"/>
                <a:cs typeface="Arial Unicode MS"/>
              </a:rPr>
              <a:t>新</a:t>
            </a:r>
            <a:r>
              <a:rPr sz="1800" b="0" spc="10" dirty="0">
                <a:latin typeface="Arial Unicode MS"/>
                <a:cs typeface="Arial Unicode MS"/>
              </a:rPr>
              <a:t> </a:t>
            </a:r>
            <a:r>
              <a:rPr sz="1800" b="0" spc="50" dirty="0">
                <a:latin typeface="Microsoft MHei"/>
                <a:cs typeface="Microsoft MHei"/>
              </a:rPr>
              <a:t>R</a:t>
            </a:r>
            <a:r>
              <a:rPr sz="1800" b="0" spc="0" dirty="0">
                <a:latin typeface="Microsoft MHei"/>
                <a:cs typeface="Microsoft MHei"/>
              </a:rPr>
              <a:t>I</a:t>
            </a:r>
            <a:r>
              <a:rPr sz="1800" b="0" spc="40" dirty="0">
                <a:latin typeface="Microsoft MHei"/>
                <a:cs typeface="Microsoft MHei"/>
              </a:rPr>
              <a:t>S</a:t>
            </a:r>
            <a:r>
              <a:rPr sz="1800" b="0" spc="95" dirty="0">
                <a:latin typeface="Microsoft MHei"/>
                <a:cs typeface="Microsoft MHei"/>
              </a:rPr>
              <a:t>C</a:t>
            </a:r>
            <a:r>
              <a:rPr sz="1800" b="0" spc="60" dirty="0">
                <a:latin typeface="Microsoft MHei"/>
                <a:cs typeface="Microsoft MHei"/>
              </a:rPr>
              <a:t>-</a:t>
            </a:r>
            <a:r>
              <a:rPr sz="1800" b="0" spc="70" dirty="0">
                <a:latin typeface="Microsoft MHei"/>
                <a:cs typeface="Microsoft MHei"/>
              </a:rPr>
              <a:t>V</a:t>
            </a:r>
            <a:r>
              <a:rPr sz="1800" b="0" dirty="0">
                <a:latin typeface="Microsoft MHei"/>
                <a:cs typeface="Microsoft MHei"/>
              </a:rPr>
              <a:t> </a:t>
            </a:r>
            <a:r>
              <a:rPr sz="1800" b="0" spc="10" dirty="0">
                <a:latin typeface="Arial Unicode MS"/>
                <a:cs typeface="Arial Unicode MS"/>
              </a:rPr>
              <a:t>芯片是</a:t>
            </a:r>
            <a:r>
              <a:rPr sz="1800" b="0" dirty="0">
                <a:latin typeface="Arial Unicode MS"/>
                <a:cs typeface="Arial Unicode MS"/>
              </a:rPr>
              <a:t>针对</a:t>
            </a:r>
            <a:r>
              <a:rPr sz="1800" b="0" spc="5" dirty="0">
                <a:latin typeface="Arial Unicode MS"/>
                <a:cs typeface="Arial Unicode MS"/>
              </a:rPr>
              <a:t> </a:t>
            </a:r>
            <a:r>
              <a:rPr sz="1800" dirty="0">
                <a:solidFill>
                  <a:srgbClr val="FF0000"/>
                </a:solidFill>
              </a:rPr>
              <a:t>AIoT</a:t>
            </a:r>
            <a:r>
              <a:rPr sz="1800" spc="-5" dirty="0">
                <a:solidFill>
                  <a:srgbClr val="FF0000"/>
                </a:solidFill>
              </a:rPr>
              <a:t> </a:t>
            </a:r>
            <a:r>
              <a:rPr sz="1800" dirty="0">
                <a:solidFill>
                  <a:srgbClr val="FF0000"/>
                </a:solidFill>
                <a:latin typeface="微软雅黑"/>
                <a:cs typeface="微软雅黑"/>
              </a:rPr>
              <a:t>应用型</a:t>
            </a:r>
            <a:r>
              <a:rPr sz="1800" dirty="0">
                <a:solidFill>
                  <a:srgbClr val="FF0000"/>
                </a:solidFill>
              </a:rPr>
              <a:t>SoC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899" y="1214837"/>
            <a:ext cx="7811134" cy="274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85" dirty="0">
                <a:latin typeface="Microsoft Sans Serif"/>
                <a:cs typeface="Microsoft Sans Serif"/>
              </a:rPr>
              <a:t>▪</a:t>
            </a:r>
            <a:r>
              <a:rPr sz="1800" spc="-260" dirty="0">
                <a:latin typeface="Microsoft Sans Serif"/>
                <a:cs typeface="Microsoft Sans Serif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微软雅黑"/>
                <a:cs typeface="微软雅黑"/>
              </a:rPr>
              <a:t>RIS</a:t>
            </a:r>
            <a:r>
              <a:rPr sz="1800" b="1" dirty="0">
                <a:solidFill>
                  <a:srgbClr val="0000FF"/>
                </a:solidFill>
                <a:latin typeface="微软雅黑"/>
                <a:cs typeface="微软雅黑"/>
              </a:rPr>
              <a:t>C</a:t>
            </a:r>
            <a:r>
              <a:rPr sz="1800" b="1" spc="-15" dirty="0">
                <a:solidFill>
                  <a:srgbClr val="0000FF"/>
                </a:solidFill>
                <a:latin typeface="微软雅黑"/>
                <a:cs typeface="微软雅黑"/>
              </a:rPr>
              <a:t>-</a:t>
            </a:r>
            <a:r>
              <a:rPr sz="1800" b="1" spc="-5" dirty="0">
                <a:solidFill>
                  <a:srgbClr val="0000FF"/>
                </a:solidFill>
                <a:latin typeface="微软雅黑"/>
                <a:cs typeface="微软雅黑"/>
              </a:rPr>
              <a:t>V</a:t>
            </a:r>
            <a:r>
              <a:rPr sz="1800" b="1" spc="20" dirty="0">
                <a:solidFill>
                  <a:srgbClr val="0000FF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0000FF"/>
                </a:solidFill>
                <a:latin typeface="微软雅黑"/>
                <a:cs typeface="微软雅黑"/>
              </a:rPr>
              <a:t>将与ARM</a:t>
            </a:r>
            <a:r>
              <a:rPr sz="1800" b="1" spc="-10" dirty="0">
                <a:solidFill>
                  <a:srgbClr val="0000FF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0000FF"/>
                </a:solidFill>
                <a:latin typeface="微软雅黑"/>
                <a:cs typeface="微软雅黑"/>
              </a:rPr>
              <a:t>同行发</a:t>
            </a:r>
            <a:r>
              <a:rPr sz="1800" b="1" spc="-10" dirty="0">
                <a:solidFill>
                  <a:srgbClr val="0000FF"/>
                </a:solidFill>
                <a:latin typeface="微软雅黑"/>
                <a:cs typeface="微软雅黑"/>
              </a:rPr>
              <a:t>展</a:t>
            </a:r>
            <a:r>
              <a:rPr sz="1800" spc="10" dirty="0">
                <a:latin typeface="Arial Unicode MS"/>
                <a:cs typeface="Arial Unicode MS"/>
              </a:rPr>
              <a:t>，一个</a:t>
            </a:r>
            <a:r>
              <a:rPr sz="1800" dirty="0">
                <a:latin typeface="Arial Unicode MS"/>
                <a:cs typeface="Arial Unicode MS"/>
              </a:rPr>
              <a:t>系统中同时使</a:t>
            </a:r>
            <a:r>
              <a:rPr sz="1800" spc="5" dirty="0">
                <a:latin typeface="Arial Unicode MS"/>
                <a:cs typeface="Arial Unicode MS"/>
              </a:rPr>
              <a:t>用</a:t>
            </a:r>
            <a:r>
              <a:rPr sz="1800" b="0" spc="45" dirty="0">
                <a:latin typeface="Microsoft MHei"/>
                <a:cs typeface="Microsoft MHei"/>
              </a:rPr>
              <a:t>AR</a:t>
            </a:r>
            <a:r>
              <a:rPr sz="1800" b="0" spc="75" dirty="0">
                <a:latin typeface="Microsoft MHei"/>
                <a:cs typeface="Microsoft MHei"/>
              </a:rPr>
              <a:t>M</a:t>
            </a:r>
            <a:r>
              <a:rPr sz="1800" dirty="0">
                <a:latin typeface="Arial Unicode MS"/>
                <a:cs typeface="Arial Unicode MS"/>
              </a:rPr>
              <a:t>和</a:t>
            </a:r>
            <a:r>
              <a:rPr sz="1800" b="0" spc="20" dirty="0">
                <a:latin typeface="Microsoft MHei"/>
                <a:cs typeface="Microsoft MHei"/>
              </a:rPr>
              <a:t>RI</a:t>
            </a:r>
            <a:r>
              <a:rPr sz="1800" b="0" spc="35" dirty="0">
                <a:latin typeface="Microsoft MHei"/>
                <a:cs typeface="Microsoft MHei"/>
              </a:rPr>
              <a:t>S</a:t>
            </a:r>
            <a:r>
              <a:rPr sz="1800" b="0" spc="95" dirty="0">
                <a:latin typeface="Microsoft MHei"/>
                <a:cs typeface="Microsoft MHei"/>
              </a:rPr>
              <a:t>C</a:t>
            </a:r>
            <a:r>
              <a:rPr sz="1800" b="0" spc="45" dirty="0">
                <a:latin typeface="Microsoft MHei"/>
                <a:cs typeface="Microsoft MHei"/>
              </a:rPr>
              <a:t>-</a:t>
            </a:r>
            <a:r>
              <a:rPr sz="1800" b="0" spc="70" dirty="0">
                <a:latin typeface="Microsoft MHei"/>
                <a:cs typeface="Microsoft MHei"/>
              </a:rPr>
              <a:t>V</a:t>
            </a:r>
            <a:endParaRPr sz="1800">
              <a:latin typeface="Microsoft MHei"/>
              <a:cs typeface="Microsoft MHe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spc="400" dirty="0">
                <a:latin typeface="Microsoft Sans Serif"/>
                <a:cs typeface="Microsoft Sans Serif"/>
              </a:rPr>
              <a:t>▪</a:t>
            </a:r>
            <a:r>
              <a:rPr sz="1800" spc="10" dirty="0">
                <a:latin typeface="Arial Unicode MS"/>
                <a:cs typeface="Arial Unicode MS"/>
              </a:rPr>
              <a:t>嵌入式</a:t>
            </a:r>
            <a:r>
              <a:rPr sz="1800" dirty="0">
                <a:latin typeface="Arial Unicode MS"/>
                <a:cs typeface="Arial Unicode MS"/>
              </a:rPr>
              <a:t>系统将</a:t>
            </a:r>
            <a:r>
              <a:rPr sz="1800" b="1" dirty="0">
                <a:solidFill>
                  <a:srgbClr val="00AF50"/>
                </a:solidFill>
                <a:latin typeface="微软雅黑"/>
                <a:cs typeface="微软雅黑"/>
              </a:rPr>
              <a:t>迎接</a:t>
            </a:r>
            <a:r>
              <a:rPr sz="1800" b="1" spc="-5" dirty="0">
                <a:solidFill>
                  <a:srgbClr val="00AF50"/>
                </a:solidFill>
                <a:latin typeface="微软雅黑"/>
                <a:cs typeface="微软雅黑"/>
              </a:rPr>
              <a:t>RISC</a:t>
            </a:r>
            <a:r>
              <a:rPr sz="1800" b="1" spc="-15" dirty="0">
                <a:solidFill>
                  <a:srgbClr val="00AF50"/>
                </a:solidFill>
                <a:latin typeface="微软雅黑"/>
                <a:cs typeface="微软雅黑"/>
              </a:rPr>
              <a:t>-</a:t>
            </a:r>
            <a:r>
              <a:rPr sz="1800" b="1" spc="-5" dirty="0">
                <a:solidFill>
                  <a:srgbClr val="00AF50"/>
                </a:solidFill>
                <a:latin typeface="微软雅黑"/>
                <a:cs typeface="微软雅黑"/>
              </a:rPr>
              <a:t>V</a:t>
            </a:r>
            <a:r>
              <a:rPr sz="1800" b="1" spc="-15" dirty="0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00AF50"/>
                </a:solidFill>
                <a:latin typeface="微软雅黑"/>
                <a:cs typeface="微软雅黑"/>
              </a:rPr>
              <a:t>时代</a:t>
            </a:r>
            <a:r>
              <a:rPr sz="1800" dirty="0">
                <a:latin typeface="Arial Unicode MS"/>
                <a:cs typeface="Arial Unicode MS"/>
              </a:rPr>
              <a:t>，</a:t>
            </a:r>
            <a:r>
              <a:rPr sz="1800" spc="25" dirty="0">
                <a:latin typeface="Arial Unicode MS"/>
                <a:cs typeface="Arial Unicode MS"/>
              </a:rPr>
              <a:t> </a:t>
            </a:r>
            <a:r>
              <a:rPr sz="1800" b="0" spc="0" dirty="0">
                <a:latin typeface="Microsoft MHei"/>
                <a:cs typeface="Microsoft MHei"/>
              </a:rPr>
              <a:t>I</a:t>
            </a:r>
            <a:r>
              <a:rPr sz="1800" b="0" spc="120" dirty="0">
                <a:latin typeface="Microsoft MHei"/>
                <a:cs typeface="Microsoft MHei"/>
              </a:rPr>
              <a:t>O</a:t>
            </a:r>
            <a:r>
              <a:rPr sz="1800" b="0" spc="75" dirty="0">
                <a:latin typeface="Microsoft MHei"/>
                <a:cs typeface="Microsoft MHei"/>
              </a:rPr>
              <a:t>T</a:t>
            </a:r>
            <a:r>
              <a:rPr sz="1800" dirty="0">
                <a:latin typeface="Arial Unicode MS"/>
                <a:cs typeface="Arial Unicode MS"/>
              </a:rPr>
              <a:t>和</a:t>
            </a:r>
            <a:r>
              <a:rPr sz="1800" spc="15" dirty="0">
                <a:latin typeface="Arial Unicode MS"/>
                <a:cs typeface="Arial Unicode MS"/>
              </a:rPr>
              <a:t> </a:t>
            </a:r>
            <a:r>
              <a:rPr sz="1800" b="0" spc="85" dirty="0">
                <a:latin typeface="Microsoft MHei"/>
                <a:cs typeface="Microsoft MHei"/>
              </a:rPr>
              <a:t>A</a:t>
            </a:r>
            <a:r>
              <a:rPr sz="1800" b="0" spc="0" dirty="0">
                <a:latin typeface="Microsoft MHei"/>
                <a:cs typeface="Microsoft MHei"/>
              </a:rPr>
              <a:t>I</a:t>
            </a:r>
            <a:r>
              <a:rPr sz="1800" b="0" spc="120" dirty="0">
                <a:latin typeface="Microsoft MHei"/>
                <a:cs typeface="Microsoft MHei"/>
              </a:rPr>
              <a:t>O</a:t>
            </a:r>
            <a:r>
              <a:rPr sz="1800" b="0" spc="60" dirty="0">
                <a:latin typeface="Microsoft MHei"/>
                <a:cs typeface="Microsoft MHei"/>
              </a:rPr>
              <a:t>T</a:t>
            </a:r>
            <a:r>
              <a:rPr sz="1800" b="0" spc="25" dirty="0">
                <a:latin typeface="Microsoft MHei"/>
                <a:cs typeface="Microsoft MHei"/>
              </a:rPr>
              <a:t> </a:t>
            </a:r>
            <a:r>
              <a:rPr sz="1800" spc="10" dirty="0">
                <a:latin typeface="Arial Unicode MS"/>
                <a:cs typeface="Arial Unicode MS"/>
              </a:rPr>
              <a:t>产品开</a:t>
            </a:r>
            <a:r>
              <a:rPr sz="1800" dirty="0">
                <a:latin typeface="Arial Unicode MS"/>
                <a:cs typeface="Arial Unicode MS"/>
              </a:rPr>
              <a:t>发是未来热点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800" spc="185" dirty="0">
                <a:latin typeface="Microsoft Sans Serif"/>
                <a:cs typeface="Microsoft Sans Serif"/>
              </a:rPr>
              <a:t>▪</a:t>
            </a:r>
            <a:r>
              <a:rPr sz="1800" spc="-265" dirty="0">
                <a:latin typeface="Microsoft Sans Serif"/>
                <a:cs typeface="Microsoft Sans Serif"/>
              </a:rPr>
              <a:t> </a:t>
            </a:r>
            <a:r>
              <a:rPr sz="1800" b="0" spc="45" dirty="0">
                <a:latin typeface="Microsoft MHei"/>
                <a:cs typeface="Microsoft MHei"/>
              </a:rPr>
              <a:t>R</a:t>
            </a:r>
            <a:r>
              <a:rPr sz="1800" b="0" spc="0" dirty="0">
                <a:latin typeface="Microsoft MHei"/>
                <a:cs typeface="Microsoft MHei"/>
              </a:rPr>
              <a:t>I</a:t>
            </a:r>
            <a:r>
              <a:rPr sz="1800" b="0" spc="60" dirty="0">
                <a:latin typeface="Microsoft MHei"/>
                <a:cs typeface="Microsoft MHei"/>
              </a:rPr>
              <a:t>S</a:t>
            </a:r>
            <a:r>
              <a:rPr sz="1800" b="0" spc="75" dirty="0">
                <a:latin typeface="Microsoft MHei"/>
                <a:cs typeface="Microsoft MHei"/>
              </a:rPr>
              <a:t>C</a:t>
            </a:r>
            <a:r>
              <a:rPr sz="1800" b="0" spc="60" dirty="0">
                <a:latin typeface="Microsoft MHei"/>
                <a:cs typeface="Microsoft MHei"/>
              </a:rPr>
              <a:t>-</a:t>
            </a:r>
            <a:r>
              <a:rPr sz="1800" b="0" spc="70" dirty="0">
                <a:latin typeface="Microsoft MHei"/>
                <a:cs typeface="Microsoft MHei"/>
              </a:rPr>
              <a:t>V</a:t>
            </a:r>
            <a:r>
              <a:rPr sz="1800" b="0" spc="10" dirty="0">
                <a:latin typeface="Microsoft MHei"/>
                <a:cs typeface="Microsoft MHei"/>
              </a:rPr>
              <a:t> </a:t>
            </a:r>
            <a:r>
              <a:rPr sz="1800" spc="5" dirty="0">
                <a:latin typeface="Arial Unicode MS"/>
                <a:cs typeface="Arial Unicode MS"/>
              </a:rPr>
              <a:t>非常适</a:t>
            </a:r>
            <a:r>
              <a:rPr sz="1800" dirty="0">
                <a:latin typeface="Arial Unicode MS"/>
                <a:cs typeface="Arial Unicode MS"/>
              </a:rPr>
              <a:t>合高</a:t>
            </a:r>
            <a:r>
              <a:rPr sz="1800" spc="-10" dirty="0">
                <a:latin typeface="Arial Unicode MS"/>
                <a:cs typeface="Arial Unicode MS"/>
              </a:rPr>
              <a:t>校</a:t>
            </a:r>
            <a:r>
              <a:rPr sz="1800" dirty="0">
                <a:latin typeface="Arial Unicode MS"/>
                <a:cs typeface="Arial Unicode MS"/>
              </a:rPr>
              <a:t>电子</a:t>
            </a:r>
            <a:r>
              <a:rPr sz="1800" spc="-10" dirty="0">
                <a:latin typeface="Arial Unicode MS"/>
                <a:cs typeface="Arial Unicode MS"/>
              </a:rPr>
              <a:t>信</a:t>
            </a:r>
            <a:r>
              <a:rPr sz="1800" dirty="0">
                <a:latin typeface="Arial Unicode MS"/>
                <a:cs typeface="Arial Unicode MS"/>
              </a:rPr>
              <a:t>息相关</a:t>
            </a:r>
            <a:r>
              <a:rPr sz="1800" b="1" spc="-5" dirty="0">
                <a:solidFill>
                  <a:srgbClr val="006FC0"/>
                </a:solidFill>
                <a:latin typeface="微软雅黑"/>
                <a:cs typeface="微软雅黑"/>
              </a:rPr>
              <a:t>研究项目和教育课</a:t>
            </a:r>
            <a:r>
              <a:rPr sz="1800" b="1" dirty="0">
                <a:solidFill>
                  <a:srgbClr val="006FC0"/>
                </a:solidFill>
                <a:latin typeface="微软雅黑"/>
                <a:cs typeface="微软雅黑"/>
              </a:rPr>
              <a:t>程</a:t>
            </a:r>
            <a:r>
              <a:rPr sz="1800" dirty="0">
                <a:latin typeface="Arial Unicode MS"/>
                <a:cs typeface="Arial Unicode MS"/>
              </a:rPr>
              <a:t>，一种全新开源硬件</a:t>
            </a:r>
            <a:endParaRPr sz="1800">
              <a:latin typeface="Arial Unicode MS"/>
              <a:cs typeface="Arial Unicode MS"/>
            </a:endParaRPr>
          </a:p>
          <a:p>
            <a:pPr marL="144780">
              <a:lnSpc>
                <a:spcPct val="100000"/>
              </a:lnSpc>
            </a:pPr>
            <a:r>
              <a:rPr sz="1800" spc="10" dirty="0">
                <a:latin typeface="Arial Unicode MS"/>
                <a:cs typeface="Arial Unicode MS"/>
              </a:rPr>
              <a:t>模式，</a:t>
            </a:r>
            <a:r>
              <a:rPr sz="1800" dirty="0">
                <a:latin typeface="Arial Unicode MS"/>
                <a:cs typeface="Arial Unicode MS"/>
              </a:rPr>
              <a:t>构建</a:t>
            </a:r>
            <a:r>
              <a:rPr sz="1800" spc="5" dirty="0">
                <a:latin typeface="Arial Unicode MS"/>
                <a:cs typeface="Arial Unicode MS"/>
              </a:rPr>
              <a:t>当</a:t>
            </a:r>
            <a:r>
              <a:rPr sz="1800" dirty="0">
                <a:latin typeface="Arial Unicode MS"/>
                <a:cs typeface="Arial Unicode MS"/>
              </a:rPr>
              <a:t>今社</a:t>
            </a:r>
            <a:r>
              <a:rPr sz="1800" spc="5" dirty="0">
                <a:latin typeface="Arial Unicode MS"/>
                <a:cs typeface="Arial Unicode MS"/>
              </a:rPr>
              <a:t>会</a:t>
            </a:r>
            <a:r>
              <a:rPr sz="1800" dirty="0">
                <a:latin typeface="Arial Unicode MS"/>
                <a:cs typeface="Arial Unicode MS"/>
              </a:rPr>
              <a:t>不可</a:t>
            </a:r>
            <a:r>
              <a:rPr sz="1800" spc="5" dirty="0">
                <a:latin typeface="Arial Unicode MS"/>
                <a:cs typeface="Arial Unicode MS"/>
              </a:rPr>
              <a:t>多</a:t>
            </a:r>
            <a:r>
              <a:rPr sz="1800" dirty="0">
                <a:latin typeface="Arial Unicode MS"/>
                <a:cs typeface="Arial Unicode MS"/>
              </a:rPr>
              <a:t>得</a:t>
            </a:r>
            <a:r>
              <a:rPr sz="1800" spc="-15" dirty="0">
                <a:latin typeface="Arial Unicode MS"/>
                <a:cs typeface="Arial Unicode MS"/>
              </a:rPr>
              <a:t>的</a:t>
            </a:r>
            <a:r>
              <a:rPr sz="1800" b="1" dirty="0">
                <a:solidFill>
                  <a:srgbClr val="00AFEF"/>
                </a:solidFill>
                <a:latin typeface="微软雅黑"/>
                <a:cs typeface="微软雅黑"/>
              </a:rPr>
              <a:t>合作创新环境</a:t>
            </a:r>
            <a:r>
              <a:rPr sz="1800" dirty="0">
                <a:latin typeface="Arial Unicode MS"/>
                <a:cs typeface="Arial Unicode MS"/>
              </a:rPr>
              <a:t>！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83845" marR="254635">
              <a:lnSpc>
                <a:spcPct val="100000"/>
              </a:lnSpc>
              <a:spcBef>
                <a:spcPts val="1035"/>
              </a:spcBef>
            </a:pPr>
            <a:r>
              <a:rPr sz="1800" dirty="0">
                <a:latin typeface="华文楷体"/>
                <a:cs typeface="华文楷体"/>
              </a:rPr>
              <a:t>“T</a:t>
            </a:r>
            <a:r>
              <a:rPr sz="1800" spc="-10" dirty="0">
                <a:latin typeface="华文楷体"/>
                <a:cs typeface="华文楷体"/>
              </a:rPr>
              <a:t>h</a:t>
            </a:r>
            <a:r>
              <a:rPr sz="1800" dirty="0">
                <a:latin typeface="华文楷体"/>
                <a:cs typeface="华文楷体"/>
              </a:rPr>
              <a:t>ere are </a:t>
            </a:r>
            <a:r>
              <a:rPr sz="1800" spc="-10" dirty="0">
                <a:latin typeface="华文楷体"/>
                <a:cs typeface="华文楷体"/>
              </a:rPr>
              <a:t>n</a:t>
            </a:r>
            <a:r>
              <a:rPr sz="1800" dirty="0">
                <a:latin typeface="华文楷体"/>
                <a:cs typeface="华文楷体"/>
              </a:rPr>
              <a:t>o</a:t>
            </a:r>
            <a:r>
              <a:rPr sz="1800" spc="-15" dirty="0">
                <a:latin typeface="华文楷体"/>
                <a:cs typeface="华文楷体"/>
              </a:rPr>
              <a:t> </a:t>
            </a:r>
            <a:r>
              <a:rPr sz="1800" dirty="0">
                <a:latin typeface="华文楷体"/>
                <a:cs typeface="华文楷体"/>
              </a:rPr>
              <a:t>s</a:t>
            </a:r>
            <a:r>
              <a:rPr sz="1800" spc="5" dirty="0">
                <a:latin typeface="华文楷体"/>
                <a:cs typeface="华文楷体"/>
              </a:rPr>
              <a:t>e</a:t>
            </a:r>
            <a:r>
              <a:rPr sz="1800" dirty="0">
                <a:latin typeface="华文楷体"/>
                <a:cs typeface="华文楷体"/>
              </a:rPr>
              <a:t>ri</a:t>
            </a:r>
            <a:r>
              <a:rPr sz="1800" spc="-10" dirty="0">
                <a:latin typeface="华文楷体"/>
                <a:cs typeface="华文楷体"/>
              </a:rPr>
              <a:t>ou</a:t>
            </a:r>
            <a:r>
              <a:rPr sz="1800" dirty="0">
                <a:latin typeface="华文楷体"/>
                <a:cs typeface="华文楷体"/>
              </a:rPr>
              <a:t>s</a:t>
            </a:r>
            <a:r>
              <a:rPr sz="1800" spc="15" dirty="0">
                <a:latin typeface="华文楷体"/>
                <a:cs typeface="华文楷体"/>
              </a:rPr>
              <a:t> </a:t>
            </a:r>
            <a:r>
              <a:rPr sz="1800" dirty="0">
                <a:latin typeface="华文楷体"/>
                <a:cs typeface="华文楷体"/>
              </a:rPr>
              <a:t>t</a:t>
            </a:r>
            <a:r>
              <a:rPr sz="1800" spc="5" dirty="0">
                <a:latin typeface="华文楷体"/>
                <a:cs typeface="华文楷体"/>
              </a:rPr>
              <a:t>e</a:t>
            </a:r>
            <a:r>
              <a:rPr sz="1800" dirty="0">
                <a:latin typeface="华文楷体"/>
                <a:cs typeface="华文楷体"/>
              </a:rPr>
              <a:t>ch</a:t>
            </a:r>
            <a:r>
              <a:rPr sz="1800" spc="-10" dirty="0">
                <a:latin typeface="华文楷体"/>
                <a:cs typeface="华文楷体"/>
              </a:rPr>
              <a:t>n</a:t>
            </a:r>
            <a:r>
              <a:rPr sz="1800" dirty="0">
                <a:latin typeface="华文楷体"/>
                <a:cs typeface="华文楷体"/>
              </a:rPr>
              <a:t>ical</a:t>
            </a:r>
            <a:r>
              <a:rPr sz="1800" spc="-20" dirty="0">
                <a:latin typeface="华文楷体"/>
                <a:cs typeface="华文楷体"/>
              </a:rPr>
              <a:t> </a:t>
            </a:r>
            <a:r>
              <a:rPr sz="1800" spc="-10" dirty="0">
                <a:latin typeface="华文楷体"/>
                <a:cs typeface="华文楷体"/>
              </a:rPr>
              <a:t>o</a:t>
            </a:r>
            <a:r>
              <a:rPr sz="1800" dirty="0">
                <a:latin typeface="华文楷体"/>
                <a:cs typeface="华文楷体"/>
              </a:rPr>
              <a:t>r</a:t>
            </a:r>
            <a:r>
              <a:rPr sz="1800" spc="5" dirty="0">
                <a:latin typeface="华文楷体"/>
                <a:cs typeface="华文楷体"/>
              </a:rPr>
              <a:t> </a:t>
            </a:r>
            <a:r>
              <a:rPr sz="1800" spc="-10" dirty="0">
                <a:latin typeface="华文楷体"/>
                <a:cs typeface="华文楷体"/>
              </a:rPr>
              <a:t>p</a:t>
            </a:r>
            <a:r>
              <a:rPr sz="1800" dirty="0">
                <a:latin typeface="华文楷体"/>
                <a:cs typeface="华文楷体"/>
              </a:rPr>
              <a:t>ra</a:t>
            </a:r>
            <a:r>
              <a:rPr sz="1800" spc="5" dirty="0">
                <a:latin typeface="华文楷体"/>
                <a:cs typeface="华文楷体"/>
              </a:rPr>
              <a:t>c</a:t>
            </a:r>
            <a:r>
              <a:rPr sz="1800" dirty="0">
                <a:latin typeface="华文楷体"/>
                <a:cs typeface="华文楷体"/>
              </a:rPr>
              <a:t>tical</a:t>
            </a:r>
            <a:r>
              <a:rPr sz="1800" spc="-30" dirty="0">
                <a:latin typeface="华文楷体"/>
                <a:cs typeface="华文楷体"/>
              </a:rPr>
              <a:t> </a:t>
            </a:r>
            <a:r>
              <a:rPr sz="1800" dirty="0">
                <a:latin typeface="华文楷体"/>
                <a:cs typeface="华文楷体"/>
              </a:rPr>
              <a:t>issues</a:t>
            </a:r>
            <a:r>
              <a:rPr sz="1800" spc="15" dirty="0">
                <a:latin typeface="华文楷体"/>
                <a:cs typeface="华文楷体"/>
              </a:rPr>
              <a:t> </a:t>
            </a:r>
            <a:r>
              <a:rPr sz="1800" dirty="0">
                <a:latin typeface="华文楷体"/>
                <a:cs typeface="华文楷体"/>
              </a:rPr>
              <a:t>with</a:t>
            </a:r>
            <a:r>
              <a:rPr sz="1800" spc="-10" dirty="0">
                <a:latin typeface="华文楷体"/>
                <a:cs typeface="华文楷体"/>
              </a:rPr>
              <a:t> </a:t>
            </a:r>
            <a:r>
              <a:rPr sz="1800" dirty="0">
                <a:latin typeface="华文楷体"/>
                <a:cs typeface="华文楷体"/>
              </a:rPr>
              <a:t>RIS</a:t>
            </a:r>
            <a:r>
              <a:rPr sz="1800" spc="15" dirty="0">
                <a:latin typeface="华文楷体"/>
                <a:cs typeface="华文楷体"/>
              </a:rPr>
              <a:t>C</a:t>
            </a:r>
            <a:r>
              <a:rPr sz="1800" dirty="0">
                <a:latin typeface="华文楷体"/>
                <a:cs typeface="华文楷体"/>
              </a:rPr>
              <a:t>-</a:t>
            </a:r>
            <a:r>
              <a:rPr sz="1800" spc="5" dirty="0">
                <a:latin typeface="华文楷体"/>
                <a:cs typeface="华文楷体"/>
              </a:rPr>
              <a:t>V</a:t>
            </a:r>
            <a:r>
              <a:rPr sz="1800" dirty="0">
                <a:latin typeface="华文楷体"/>
                <a:cs typeface="华文楷体"/>
              </a:rPr>
              <a:t>.</a:t>
            </a:r>
            <a:r>
              <a:rPr sz="1800" spc="-20" dirty="0">
                <a:latin typeface="华文楷体"/>
                <a:cs typeface="华文楷体"/>
              </a:rPr>
              <a:t> </a:t>
            </a:r>
            <a:r>
              <a:rPr sz="1800" dirty="0">
                <a:latin typeface="华文楷体"/>
                <a:cs typeface="华文楷体"/>
              </a:rPr>
              <a:t>It</a:t>
            </a:r>
            <a:r>
              <a:rPr sz="1800" spc="5" dirty="0">
                <a:latin typeface="华文楷体"/>
                <a:cs typeface="华文楷体"/>
              </a:rPr>
              <a:t> </a:t>
            </a:r>
            <a:r>
              <a:rPr sz="1800" dirty="0">
                <a:latin typeface="华文楷体"/>
                <a:cs typeface="华文楷体"/>
              </a:rPr>
              <a:t>wi</a:t>
            </a:r>
            <a:r>
              <a:rPr sz="1800" spc="-10" dirty="0">
                <a:latin typeface="华文楷体"/>
                <a:cs typeface="华文楷体"/>
              </a:rPr>
              <a:t>l</a:t>
            </a:r>
            <a:r>
              <a:rPr sz="1800" dirty="0">
                <a:latin typeface="华文楷体"/>
                <a:cs typeface="华文楷体"/>
              </a:rPr>
              <a:t>l </a:t>
            </a:r>
            <a:r>
              <a:rPr sz="1800" spc="5" dirty="0">
                <a:latin typeface="华文楷体"/>
                <a:cs typeface="华文楷体"/>
              </a:rPr>
              <a:t>e</a:t>
            </a:r>
            <a:r>
              <a:rPr sz="1800" dirty="0">
                <a:latin typeface="华文楷体"/>
                <a:cs typeface="华文楷体"/>
              </a:rPr>
              <a:t>ventual</a:t>
            </a:r>
            <a:r>
              <a:rPr sz="1800" spc="-10" dirty="0">
                <a:latin typeface="华文楷体"/>
                <a:cs typeface="华文楷体"/>
              </a:rPr>
              <a:t>l</a:t>
            </a:r>
            <a:r>
              <a:rPr sz="1800" dirty="0">
                <a:latin typeface="华文楷体"/>
                <a:cs typeface="华文楷体"/>
              </a:rPr>
              <a:t>y su</a:t>
            </a:r>
            <a:r>
              <a:rPr sz="1800" spc="-15" dirty="0">
                <a:latin typeface="华文楷体"/>
                <a:cs typeface="华文楷体"/>
              </a:rPr>
              <a:t>p</a:t>
            </a:r>
            <a:r>
              <a:rPr sz="1800" spc="-10" dirty="0">
                <a:latin typeface="华文楷体"/>
                <a:cs typeface="华文楷体"/>
              </a:rPr>
              <a:t>p</a:t>
            </a:r>
            <a:r>
              <a:rPr sz="1800" dirty="0">
                <a:latin typeface="华文楷体"/>
                <a:cs typeface="华文楷体"/>
              </a:rPr>
              <a:t>la</a:t>
            </a:r>
            <a:r>
              <a:rPr sz="1800" spc="-15" dirty="0">
                <a:latin typeface="华文楷体"/>
                <a:cs typeface="华文楷体"/>
              </a:rPr>
              <a:t>n</a:t>
            </a:r>
            <a:r>
              <a:rPr sz="1800" dirty="0">
                <a:latin typeface="华文楷体"/>
                <a:cs typeface="华文楷体"/>
              </a:rPr>
              <a:t>t</a:t>
            </a:r>
            <a:r>
              <a:rPr sz="1800" spc="5" dirty="0">
                <a:latin typeface="华文楷体"/>
                <a:cs typeface="华文楷体"/>
              </a:rPr>
              <a:t> </a:t>
            </a:r>
            <a:r>
              <a:rPr sz="1800" dirty="0">
                <a:latin typeface="华文楷体"/>
                <a:cs typeface="华文楷体"/>
              </a:rPr>
              <a:t>x86</a:t>
            </a:r>
            <a:r>
              <a:rPr sz="1800" spc="5" dirty="0">
                <a:latin typeface="华文楷体"/>
                <a:cs typeface="华文楷体"/>
              </a:rPr>
              <a:t> </a:t>
            </a:r>
            <a:r>
              <a:rPr sz="1800" dirty="0">
                <a:latin typeface="华文楷体"/>
                <a:cs typeface="华文楷体"/>
              </a:rPr>
              <a:t>a</a:t>
            </a:r>
            <a:r>
              <a:rPr sz="1800" spc="-10" dirty="0">
                <a:latin typeface="华文楷体"/>
                <a:cs typeface="华文楷体"/>
              </a:rPr>
              <a:t>n</a:t>
            </a:r>
            <a:r>
              <a:rPr sz="1800" dirty="0">
                <a:latin typeface="华文楷体"/>
                <a:cs typeface="华文楷体"/>
              </a:rPr>
              <a:t>d</a:t>
            </a:r>
            <a:r>
              <a:rPr sz="1800" spc="-10" dirty="0">
                <a:latin typeface="华文楷体"/>
                <a:cs typeface="华文楷体"/>
              </a:rPr>
              <a:t> </a:t>
            </a:r>
            <a:r>
              <a:rPr sz="1800" dirty="0">
                <a:latin typeface="华文楷体"/>
                <a:cs typeface="华文楷体"/>
              </a:rPr>
              <a:t>ARM as</a:t>
            </a:r>
            <a:r>
              <a:rPr sz="1800" spc="-10" dirty="0">
                <a:latin typeface="华文楷体"/>
                <a:cs typeface="华文楷体"/>
              </a:rPr>
              <a:t> </a:t>
            </a:r>
            <a:r>
              <a:rPr sz="1800" dirty="0">
                <a:latin typeface="华文楷体"/>
                <a:cs typeface="华文楷体"/>
              </a:rPr>
              <a:t>t</a:t>
            </a:r>
            <a:r>
              <a:rPr sz="1800" spc="-10" dirty="0">
                <a:latin typeface="华文楷体"/>
                <a:cs typeface="华文楷体"/>
              </a:rPr>
              <a:t>h</a:t>
            </a:r>
            <a:r>
              <a:rPr sz="1800" dirty="0">
                <a:latin typeface="华文楷体"/>
                <a:cs typeface="华文楷体"/>
              </a:rPr>
              <a:t>e</a:t>
            </a:r>
            <a:r>
              <a:rPr sz="1800" spc="-15" dirty="0">
                <a:latin typeface="华文楷体"/>
                <a:cs typeface="华文楷体"/>
              </a:rPr>
              <a:t> </a:t>
            </a:r>
            <a:r>
              <a:rPr sz="1800" spc="-10" dirty="0">
                <a:latin typeface="华文楷体"/>
                <a:cs typeface="华文楷体"/>
              </a:rPr>
              <a:t>p</a:t>
            </a:r>
            <a:r>
              <a:rPr sz="1800" dirty="0">
                <a:latin typeface="华文楷体"/>
                <a:cs typeface="华文楷体"/>
              </a:rPr>
              <a:t>rimary </a:t>
            </a:r>
            <a:r>
              <a:rPr sz="1800" spc="-10" dirty="0">
                <a:latin typeface="华文楷体"/>
                <a:cs typeface="华文楷体"/>
              </a:rPr>
              <a:t>in</a:t>
            </a:r>
            <a:r>
              <a:rPr sz="1800" dirty="0">
                <a:latin typeface="华文楷体"/>
                <a:cs typeface="华文楷体"/>
              </a:rPr>
              <a:t>structi</a:t>
            </a:r>
            <a:r>
              <a:rPr sz="1800" spc="-10" dirty="0">
                <a:latin typeface="华文楷体"/>
                <a:cs typeface="华文楷体"/>
              </a:rPr>
              <a:t>o</a:t>
            </a:r>
            <a:r>
              <a:rPr sz="1800" dirty="0">
                <a:latin typeface="华文楷体"/>
                <a:cs typeface="华文楷体"/>
              </a:rPr>
              <a:t>n</a:t>
            </a:r>
            <a:r>
              <a:rPr sz="1800" spc="-10" dirty="0">
                <a:latin typeface="华文楷体"/>
                <a:cs typeface="华文楷体"/>
              </a:rPr>
              <a:t> </a:t>
            </a:r>
            <a:r>
              <a:rPr sz="1800" spc="5" dirty="0">
                <a:latin typeface="华文楷体"/>
                <a:cs typeface="华文楷体"/>
              </a:rPr>
              <a:t>s</a:t>
            </a:r>
            <a:r>
              <a:rPr sz="1800" dirty="0">
                <a:latin typeface="华文楷体"/>
                <a:cs typeface="华文楷体"/>
              </a:rPr>
              <a:t>et</a:t>
            </a:r>
            <a:r>
              <a:rPr sz="1800" spc="-5" dirty="0">
                <a:latin typeface="华文楷体"/>
                <a:cs typeface="华文楷体"/>
              </a:rPr>
              <a:t> </a:t>
            </a:r>
            <a:r>
              <a:rPr sz="1800" spc="-10" dirty="0">
                <a:latin typeface="华文楷体"/>
                <a:cs typeface="华文楷体"/>
              </a:rPr>
              <a:t>fo</a:t>
            </a:r>
            <a:r>
              <a:rPr sz="1800" dirty="0">
                <a:latin typeface="华文楷体"/>
                <a:cs typeface="华文楷体"/>
              </a:rPr>
              <a:t>r</a:t>
            </a:r>
            <a:r>
              <a:rPr sz="1800" spc="15" dirty="0">
                <a:latin typeface="华文楷体"/>
                <a:cs typeface="华文楷体"/>
              </a:rPr>
              <a:t> </a:t>
            </a:r>
            <a:r>
              <a:rPr sz="1800" dirty="0">
                <a:latin typeface="华文楷体"/>
                <a:cs typeface="华文楷体"/>
              </a:rPr>
              <a:t>micr</a:t>
            </a:r>
            <a:r>
              <a:rPr sz="1800" spc="-10" dirty="0">
                <a:latin typeface="华文楷体"/>
                <a:cs typeface="华文楷体"/>
              </a:rPr>
              <a:t>op</a:t>
            </a:r>
            <a:r>
              <a:rPr sz="1800" dirty="0">
                <a:latin typeface="华文楷体"/>
                <a:cs typeface="华文楷体"/>
              </a:rPr>
              <a:t>r</a:t>
            </a:r>
            <a:r>
              <a:rPr sz="1800" spc="-10" dirty="0">
                <a:latin typeface="华文楷体"/>
                <a:cs typeface="华文楷体"/>
              </a:rPr>
              <a:t>o</a:t>
            </a:r>
            <a:r>
              <a:rPr sz="1800" dirty="0">
                <a:latin typeface="华文楷体"/>
                <a:cs typeface="华文楷体"/>
              </a:rPr>
              <a:t>c</a:t>
            </a:r>
            <a:r>
              <a:rPr sz="1800" spc="5" dirty="0">
                <a:latin typeface="华文楷体"/>
                <a:cs typeface="华文楷体"/>
              </a:rPr>
              <a:t>e</a:t>
            </a:r>
            <a:r>
              <a:rPr sz="1800" dirty="0">
                <a:latin typeface="华文楷体"/>
                <a:cs typeface="华文楷体"/>
              </a:rPr>
              <a:t>ssors.</a:t>
            </a:r>
            <a:r>
              <a:rPr sz="1800" spc="-10" dirty="0">
                <a:latin typeface="华文楷体"/>
                <a:cs typeface="华文楷体"/>
              </a:rPr>
              <a:t> </a:t>
            </a:r>
            <a:r>
              <a:rPr sz="1800" dirty="0">
                <a:latin typeface="华文楷体"/>
                <a:cs typeface="华文楷体"/>
              </a:rPr>
              <a:t>It</a:t>
            </a:r>
            <a:r>
              <a:rPr sz="1800" spc="-10" dirty="0">
                <a:latin typeface="华文楷体"/>
                <a:cs typeface="华文楷体"/>
              </a:rPr>
              <a:t> </a:t>
            </a:r>
            <a:r>
              <a:rPr sz="1800" dirty="0">
                <a:latin typeface="华文楷体"/>
                <a:cs typeface="华文楷体"/>
              </a:rPr>
              <a:t>w</a:t>
            </a:r>
            <a:r>
              <a:rPr sz="1800" spc="-10" dirty="0">
                <a:latin typeface="华文楷体"/>
                <a:cs typeface="华文楷体"/>
              </a:rPr>
              <a:t>i</a:t>
            </a:r>
            <a:r>
              <a:rPr sz="1800" dirty="0">
                <a:latin typeface="华文楷体"/>
                <a:cs typeface="华文楷体"/>
              </a:rPr>
              <a:t>ll </a:t>
            </a:r>
            <a:r>
              <a:rPr sz="1800" spc="-10" dirty="0">
                <a:latin typeface="华文楷体"/>
                <a:cs typeface="华文楷体"/>
              </a:rPr>
              <a:t>fun</a:t>
            </a:r>
            <a:r>
              <a:rPr sz="1800" dirty="0">
                <a:latin typeface="华文楷体"/>
                <a:cs typeface="华文楷体"/>
              </a:rPr>
              <a:t>dam</a:t>
            </a:r>
            <a:r>
              <a:rPr sz="1800" spc="5" dirty="0">
                <a:latin typeface="华文楷体"/>
                <a:cs typeface="华文楷体"/>
              </a:rPr>
              <a:t>e</a:t>
            </a:r>
            <a:r>
              <a:rPr sz="1800" spc="-10" dirty="0">
                <a:latin typeface="华文楷体"/>
                <a:cs typeface="华文楷体"/>
              </a:rPr>
              <a:t>n</a:t>
            </a:r>
            <a:r>
              <a:rPr sz="1800" dirty="0">
                <a:latin typeface="华文楷体"/>
                <a:cs typeface="华文楷体"/>
              </a:rPr>
              <a:t>tally</a:t>
            </a:r>
            <a:r>
              <a:rPr sz="1800" spc="-10" dirty="0">
                <a:latin typeface="华文楷体"/>
                <a:cs typeface="华文楷体"/>
              </a:rPr>
              <a:t> </a:t>
            </a:r>
            <a:r>
              <a:rPr sz="1800" dirty="0">
                <a:latin typeface="华文楷体"/>
                <a:cs typeface="华文楷体"/>
              </a:rPr>
              <a:t>cha</a:t>
            </a:r>
            <a:r>
              <a:rPr sz="1800" spc="-10" dirty="0">
                <a:latin typeface="华文楷体"/>
                <a:cs typeface="华文楷体"/>
              </a:rPr>
              <a:t>n</a:t>
            </a:r>
            <a:r>
              <a:rPr sz="1800" dirty="0">
                <a:latin typeface="华文楷体"/>
                <a:cs typeface="华文楷体"/>
              </a:rPr>
              <a:t>ge t</a:t>
            </a:r>
            <a:r>
              <a:rPr sz="1800" spc="-10" dirty="0">
                <a:latin typeface="华文楷体"/>
                <a:cs typeface="华文楷体"/>
              </a:rPr>
              <a:t>h</a:t>
            </a:r>
            <a:r>
              <a:rPr sz="1800" dirty="0">
                <a:latin typeface="华文楷体"/>
                <a:cs typeface="华文楷体"/>
              </a:rPr>
              <a:t>e comp</a:t>
            </a:r>
            <a:r>
              <a:rPr sz="1800" spc="-10" dirty="0">
                <a:latin typeface="华文楷体"/>
                <a:cs typeface="华文楷体"/>
              </a:rPr>
              <a:t>u</a:t>
            </a:r>
            <a:r>
              <a:rPr sz="1800" dirty="0">
                <a:latin typeface="华文楷体"/>
                <a:cs typeface="华文楷体"/>
              </a:rPr>
              <a:t>ti</a:t>
            </a:r>
            <a:r>
              <a:rPr sz="1800" spc="-10" dirty="0">
                <a:latin typeface="华文楷体"/>
                <a:cs typeface="华文楷体"/>
              </a:rPr>
              <a:t>n</a:t>
            </a:r>
            <a:r>
              <a:rPr sz="1800" dirty="0">
                <a:latin typeface="华文楷体"/>
                <a:cs typeface="华文楷体"/>
              </a:rPr>
              <a:t>g</a:t>
            </a:r>
            <a:r>
              <a:rPr sz="1800" spc="10" dirty="0">
                <a:latin typeface="华文楷体"/>
                <a:cs typeface="华文楷体"/>
              </a:rPr>
              <a:t> </a:t>
            </a:r>
            <a:r>
              <a:rPr sz="1800" dirty="0">
                <a:latin typeface="华文楷体"/>
                <a:cs typeface="华文楷体"/>
              </a:rPr>
              <a:t>w</a:t>
            </a:r>
            <a:r>
              <a:rPr sz="1800" spc="-10" dirty="0">
                <a:latin typeface="华文楷体"/>
                <a:cs typeface="华文楷体"/>
              </a:rPr>
              <a:t>o</a:t>
            </a:r>
            <a:r>
              <a:rPr sz="1800" dirty="0">
                <a:latin typeface="华文楷体"/>
                <a:cs typeface="华文楷体"/>
              </a:rPr>
              <a:t>rld.”</a:t>
            </a:r>
            <a:endParaRPr sz="1800">
              <a:latin typeface="华文楷体"/>
              <a:cs typeface="华文楷体"/>
            </a:endParaRPr>
          </a:p>
          <a:p>
            <a:pPr marL="3256279">
              <a:lnSpc>
                <a:spcPct val="100000"/>
              </a:lnSpc>
              <a:spcBef>
                <a:spcPts val="890"/>
              </a:spcBef>
            </a:pPr>
            <a:r>
              <a:rPr sz="1400" dirty="0">
                <a:latin typeface="华文楷体"/>
                <a:cs typeface="华文楷体"/>
              </a:rPr>
              <a:t>- 华盛顿大学计算机工</a:t>
            </a:r>
            <a:r>
              <a:rPr sz="1400" spc="-15" dirty="0">
                <a:latin typeface="华文楷体"/>
                <a:cs typeface="华文楷体"/>
              </a:rPr>
              <a:t>程</a:t>
            </a:r>
            <a:r>
              <a:rPr sz="1400" dirty="0">
                <a:latin typeface="华文楷体"/>
                <a:cs typeface="华文楷体"/>
              </a:rPr>
              <a:t>学院</a:t>
            </a:r>
            <a:r>
              <a:rPr sz="1400" spc="-35" dirty="0">
                <a:latin typeface="华文楷体"/>
                <a:cs typeface="华文楷体"/>
              </a:rPr>
              <a:t> </a:t>
            </a:r>
            <a:r>
              <a:rPr sz="1400" spc="-10" dirty="0">
                <a:latin typeface="华文楷体"/>
                <a:cs typeface="华文楷体"/>
              </a:rPr>
              <a:t>M</a:t>
            </a:r>
            <a:r>
              <a:rPr sz="1400" dirty="0">
                <a:latin typeface="华文楷体"/>
                <a:cs typeface="华文楷体"/>
              </a:rPr>
              <a:t>ich</a:t>
            </a:r>
            <a:r>
              <a:rPr sz="1400" spc="5" dirty="0">
                <a:latin typeface="华文楷体"/>
                <a:cs typeface="华文楷体"/>
              </a:rPr>
              <a:t>a</a:t>
            </a:r>
            <a:r>
              <a:rPr sz="1400" dirty="0">
                <a:latin typeface="华文楷体"/>
                <a:cs typeface="华文楷体"/>
              </a:rPr>
              <a:t>el</a:t>
            </a:r>
            <a:r>
              <a:rPr sz="1400" spc="-25" dirty="0">
                <a:latin typeface="华文楷体"/>
                <a:cs typeface="华文楷体"/>
              </a:rPr>
              <a:t> </a:t>
            </a:r>
            <a:r>
              <a:rPr sz="1400" dirty="0">
                <a:latin typeface="华文楷体"/>
                <a:cs typeface="华文楷体"/>
              </a:rPr>
              <a:t>T</a:t>
            </a:r>
            <a:r>
              <a:rPr sz="1400" spc="5" dirty="0">
                <a:latin typeface="华文楷体"/>
                <a:cs typeface="华文楷体"/>
              </a:rPr>
              <a:t>a</a:t>
            </a:r>
            <a:r>
              <a:rPr sz="1400" dirty="0">
                <a:latin typeface="华文楷体"/>
                <a:cs typeface="华文楷体"/>
              </a:rPr>
              <a:t>ylor</a:t>
            </a:r>
            <a:r>
              <a:rPr sz="1400" spc="-15" dirty="0">
                <a:latin typeface="华文楷体"/>
                <a:cs typeface="华文楷体"/>
              </a:rPr>
              <a:t> </a:t>
            </a:r>
            <a:r>
              <a:rPr sz="1400" dirty="0">
                <a:latin typeface="华文楷体"/>
                <a:cs typeface="华文楷体"/>
              </a:rPr>
              <a:t>教授</a:t>
            </a:r>
            <a:endParaRPr sz="1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94403" y="4251985"/>
            <a:ext cx="132080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" dirty="0">
                <a:latin typeface="Arial"/>
                <a:cs typeface="Arial"/>
              </a:rPr>
              <a:t>28</a:t>
            </a:r>
            <a:endParaRPr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67000" y="1962150"/>
            <a:ext cx="3119501" cy="615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8861" y="1962911"/>
            <a:ext cx="112395" cy="483870"/>
          </a:xfrm>
          <a:custGeom>
            <a:avLst/>
            <a:gdLst/>
            <a:ahLst/>
            <a:cxnLst/>
            <a:rect l="l" t="t" r="r" b="b"/>
            <a:pathLst>
              <a:path w="112395" h="483869">
                <a:moveTo>
                  <a:pt x="55813" y="381380"/>
                </a:moveTo>
                <a:lnTo>
                  <a:pt x="13024" y="399664"/>
                </a:lnTo>
                <a:lnTo>
                  <a:pt x="0" y="435706"/>
                </a:lnTo>
                <a:lnTo>
                  <a:pt x="2291" y="448007"/>
                </a:lnTo>
                <a:lnTo>
                  <a:pt x="36295" y="480442"/>
                </a:lnTo>
                <a:lnTo>
                  <a:pt x="66094" y="483292"/>
                </a:lnTo>
                <a:lnTo>
                  <a:pt x="77433" y="480005"/>
                </a:lnTo>
                <a:lnTo>
                  <a:pt x="107195" y="454114"/>
                </a:lnTo>
                <a:lnTo>
                  <a:pt x="112089" y="426932"/>
                </a:lnTo>
                <a:lnTo>
                  <a:pt x="109066" y="415494"/>
                </a:lnTo>
                <a:lnTo>
                  <a:pt x="81228" y="386730"/>
                </a:lnTo>
                <a:lnTo>
                  <a:pt x="55813" y="381380"/>
                </a:lnTo>
                <a:close/>
              </a:path>
              <a:path w="112395" h="483869">
                <a:moveTo>
                  <a:pt x="105089" y="0"/>
                </a:moveTo>
                <a:lnTo>
                  <a:pt x="6664" y="0"/>
                </a:lnTo>
                <a:lnTo>
                  <a:pt x="17459" y="331088"/>
                </a:lnTo>
                <a:lnTo>
                  <a:pt x="93659" y="331088"/>
                </a:lnTo>
                <a:lnTo>
                  <a:pt x="105089" y="0"/>
                </a:lnTo>
                <a:close/>
              </a:path>
            </a:pathLst>
          </a:custGeom>
          <a:solidFill>
            <a:srgbClr val="005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2825" y="1956942"/>
            <a:ext cx="125095" cy="496570"/>
          </a:xfrm>
          <a:custGeom>
            <a:avLst/>
            <a:gdLst/>
            <a:ahLst/>
            <a:cxnLst/>
            <a:rect l="l" t="t" r="r" b="b"/>
            <a:pathLst>
              <a:path w="125095" h="496569">
                <a:moveTo>
                  <a:pt x="62484" y="381381"/>
                </a:moveTo>
                <a:lnTo>
                  <a:pt x="61467" y="381381"/>
                </a:lnTo>
                <a:lnTo>
                  <a:pt x="50164" y="382270"/>
                </a:lnTo>
                <a:lnTo>
                  <a:pt x="49022" y="382524"/>
                </a:lnTo>
                <a:lnTo>
                  <a:pt x="38735" y="385445"/>
                </a:lnTo>
                <a:lnTo>
                  <a:pt x="38100" y="385572"/>
                </a:lnTo>
                <a:lnTo>
                  <a:pt x="37718" y="385825"/>
                </a:lnTo>
                <a:lnTo>
                  <a:pt x="28193" y="390398"/>
                </a:lnTo>
                <a:lnTo>
                  <a:pt x="27812" y="390651"/>
                </a:lnTo>
                <a:lnTo>
                  <a:pt x="27559" y="390906"/>
                </a:lnTo>
                <a:lnTo>
                  <a:pt x="27177" y="391033"/>
                </a:lnTo>
                <a:lnTo>
                  <a:pt x="18668" y="397637"/>
                </a:lnTo>
                <a:lnTo>
                  <a:pt x="4825" y="416179"/>
                </a:lnTo>
                <a:lnTo>
                  <a:pt x="4572" y="416560"/>
                </a:lnTo>
                <a:lnTo>
                  <a:pt x="1269" y="426847"/>
                </a:lnTo>
                <a:lnTo>
                  <a:pt x="1015" y="428117"/>
                </a:lnTo>
                <a:lnTo>
                  <a:pt x="0" y="438404"/>
                </a:lnTo>
                <a:lnTo>
                  <a:pt x="0" y="439674"/>
                </a:lnTo>
                <a:lnTo>
                  <a:pt x="1015" y="449834"/>
                </a:lnTo>
                <a:lnTo>
                  <a:pt x="1015" y="450215"/>
                </a:lnTo>
                <a:lnTo>
                  <a:pt x="1269" y="451104"/>
                </a:lnTo>
                <a:lnTo>
                  <a:pt x="4444" y="460756"/>
                </a:lnTo>
                <a:lnTo>
                  <a:pt x="4699" y="461263"/>
                </a:lnTo>
                <a:lnTo>
                  <a:pt x="4825" y="461645"/>
                </a:lnTo>
                <a:lnTo>
                  <a:pt x="9905" y="470154"/>
                </a:lnTo>
                <a:lnTo>
                  <a:pt x="10413" y="470916"/>
                </a:lnTo>
                <a:lnTo>
                  <a:pt x="10667" y="471170"/>
                </a:lnTo>
                <a:lnTo>
                  <a:pt x="17906" y="479171"/>
                </a:lnTo>
                <a:lnTo>
                  <a:pt x="18541" y="479806"/>
                </a:lnTo>
                <a:lnTo>
                  <a:pt x="27177" y="486410"/>
                </a:lnTo>
                <a:lnTo>
                  <a:pt x="27431" y="486663"/>
                </a:lnTo>
                <a:lnTo>
                  <a:pt x="28193" y="487172"/>
                </a:lnTo>
                <a:lnTo>
                  <a:pt x="37718" y="491744"/>
                </a:lnTo>
                <a:lnTo>
                  <a:pt x="38100" y="491998"/>
                </a:lnTo>
                <a:lnTo>
                  <a:pt x="38735" y="492251"/>
                </a:lnTo>
                <a:lnTo>
                  <a:pt x="49022" y="495046"/>
                </a:lnTo>
                <a:lnTo>
                  <a:pt x="50164" y="495300"/>
                </a:lnTo>
                <a:lnTo>
                  <a:pt x="61467" y="496188"/>
                </a:lnTo>
                <a:lnTo>
                  <a:pt x="62484" y="496188"/>
                </a:lnTo>
                <a:lnTo>
                  <a:pt x="86232" y="491744"/>
                </a:lnTo>
                <a:lnTo>
                  <a:pt x="95885" y="487172"/>
                </a:lnTo>
                <a:lnTo>
                  <a:pt x="96265" y="486918"/>
                </a:lnTo>
                <a:lnTo>
                  <a:pt x="96519" y="486791"/>
                </a:lnTo>
                <a:lnTo>
                  <a:pt x="96900" y="486537"/>
                </a:lnTo>
                <a:lnTo>
                  <a:pt x="100159" y="483997"/>
                </a:lnTo>
                <a:lnTo>
                  <a:pt x="61975" y="483997"/>
                </a:lnTo>
                <a:lnTo>
                  <a:pt x="51815" y="483108"/>
                </a:lnTo>
                <a:lnTo>
                  <a:pt x="15748" y="455930"/>
                </a:lnTo>
                <a:lnTo>
                  <a:pt x="12253" y="438404"/>
                </a:lnTo>
                <a:lnTo>
                  <a:pt x="13080" y="429895"/>
                </a:lnTo>
                <a:lnTo>
                  <a:pt x="42544" y="397001"/>
                </a:lnTo>
                <a:lnTo>
                  <a:pt x="61975" y="393573"/>
                </a:lnTo>
                <a:lnTo>
                  <a:pt x="100222" y="393573"/>
                </a:lnTo>
                <a:lnTo>
                  <a:pt x="96900" y="391033"/>
                </a:lnTo>
                <a:lnTo>
                  <a:pt x="96519" y="390779"/>
                </a:lnTo>
                <a:lnTo>
                  <a:pt x="96265" y="390651"/>
                </a:lnTo>
                <a:lnTo>
                  <a:pt x="95885" y="390398"/>
                </a:lnTo>
                <a:lnTo>
                  <a:pt x="86232" y="385825"/>
                </a:lnTo>
                <a:lnTo>
                  <a:pt x="85851" y="385572"/>
                </a:lnTo>
                <a:lnTo>
                  <a:pt x="85216" y="385445"/>
                </a:lnTo>
                <a:lnTo>
                  <a:pt x="74802" y="382524"/>
                </a:lnTo>
                <a:lnTo>
                  <a:pt x="73660" y="382270"/>
                </a:lnTo>
                <a:lnTo>
                  <a:pt x="62484" y="381381"/>
                </a:lnTo>
                <a:close/>
              </a:path>
              <a:path w="125095" h="496569">
                <a:moveTo>
                  <a:pt x="100222" y="393573"/>
                </a:moveTo>
                <a:lnTo>
                  <a:pt x="61975" y="393573"/>
                </a:lnTo>
                <a:lnTo>
                  <a:pt x="72136" y="394462"/>
                </a:lnTo>
                <a:lnTo>
                  <a:pt x="81406" y="397001"/>
                </a:lnTo>
                <a:lnTo>
                  <a:pt x="111505" y="430022"/>
                </a:lnTo>
                <a:lnTo>
                  <a:pt x="112332" y="438404"/>
                </a:lnTo>
                <a:lnTo>
                  <a:pt x="112331" y="439674"/>
                </a:lnTo>
                <a:lnTo>
                  <a:pt x="89915" y="476504"/>
                </a:lnTo>
                <a:lnTo>
                  <a:pt x="61975" y="483997"/>
                </a:lnTo>
                <a:lnTo>
                  <a:pt x="100159" y="483997"/>
                </a:lnTo>
                <a:lnTo>
                  <a:pt x="105537" y="479806"/>
                </a:lnTo>
                <a:lnTo>
                  <a:pt x="105790" y="479551"/>
                </a:lnTo>
                <a:lnTo>
                  <a:pt x="106044" y="479425"/>
                </a:lnTo>
                <a:lnTo>
                  <a:pt x="106415" y="479044"/>
                </a:lnTo>
                <a:lnTo>
                  <a:pt x="113664" y="471170"/>
                </a:lnTo>
                <a:lnTo>
                  <a:pt x="113918" y="470916"/>
                </a:lnTo>
                <a:lnTo>
                  <a:pt x="114426" y="470154"/>
                </a:lnTo>
                <a:lnTo>
                  <a:pt x="119506" y="461645"/>
                </a:lnTo>
                <a:lnTo>
                  <a:pt x="120014" y="460883"/>
                </a:lnTo>
                <a:lnTo>
                  <a:pt x="123316" y="451104"/>
                </a:lnTo>
                <a:lnTo>
                  <a:pt x="123443" y="450215"/>
                </a:lnTo>
                <a:lnTo>
                  <a:pt x="123571" y="449834"/>
                </a:lnTo>
                <a:lnTo>
                  <a:pt x="124587" y="439674"/>
                </a:lnTo>
                <a:lnTo>
                  <a:pt x="124587" y="438404"/>
                </a:lnTo>
                <a:lnTo>
                  <a:pt x="123571" y="428117"/>
                </a:lnTo>
                <a:lnTo>
                  <a:pt x="123443" y="427609"/>
                </a:lnTo>
                <a:lnTo>
                  <a:pt x="123316" y="426847"/>
                </a:lnTo>
                <a:lnTo>
                  <a:pt x="120141" y="417322"/>
                </a:lnTo>
                <a:lnTo>
                  <a:pt x="120014" y="416813"/>
                </a:lnTo>
                <a:lnTo>
                  <a:pt x="119761" y="416433"/>
                </a:lnTo>
                <a:lnTo>
                  <a:pt x="105537" y="397637"/>
                </a:lnTo>
                <a:lnTo>
                  <a:pt x="100222" y="393573"/>
                </a:lnTo>
                <a:close/>
              </a:path>
              <a:path w="125095" h="496569">
                <a:moveTo>
                  <a:pt x="112775" y="0"/>
                </a:moveTo>
                <a:lnTo>
                  <a:pt x="11175" y="0"/>
                </a:lnTo>
                <a:lnTo>
                  <a:pt x="9525" y="635"/>
                </a:lnTo>
                <a:lnTo>
                  <a:pt x="8381" y="1778"/>
                </a:lnTo>
                <a:lnTo>
                  <a:pt x="7238" y="3048"/>
                </a:lnTo>
                <a:lnTo>
                  <a:pt x="6603" y="4572"/>
                </a:lnTo>
                <a:lnTo>
                  <a:pt x="6730" y="6223"/>
                </a:lnTo>
                <a:lnTo>
                  <a:pt x="17525" y="337312"/>
                </a:lnTo>
                <a:lnTo>
                  <a:pt x="17525" y="340487"/>
                </a:lnTo>
                <a:lnTo>
                  <a:pt x="20319" y="343154"/>
                </a:lnTo>
                <a:lnTo>
                  <a:pt x="102997" y="343154"/>
                </a:lnTo>
                <a:lnTo>
                  <a:pt x="105790" y="340613"/>
                </a:lnTo>
                <a:lnTo>
                  <a:pt x="106134" y="330962"/>
                </a:lnTo>
                <a:lnTo>
                  <a:pt x="29463" y="330962"/>
                </a:lnTo>
                <a:lnTo>
                  <a:pt x="19050" y="12192"/>
                </a:lnTo>
                <a:lnTo>
                  <a:pt x="117017" y="12192"/>
                </a:lnTo>
                <a:lnTo>
                  <a:pt x="117221" y="6223"/>
                </a:lnTo>
                <a:lnTo>
                  <a:pt x="117221" y="4572"/>
                </a:lnTo>
                <a:lnTo>
                  <a:pt x="116586" y="3048"/>
                </a:lnTo>
                <a:lnTo>
                  <a:pt x="115442" y="1778"/>
                </a:lnTo>
                <a:lnTo>
                  <a:pt x="114300" y="635"/>
                </a:lnTo>
                <a:lnTo>
                  <a:pt x="112775" y="0"/>
                </a:lnTo>
                <a:close/>
              </a:path>
              <a:path w="125095" h="496569">
                <a:moveTo>
                  <a:pt x="117017" y="12192"/>
                </a:moveTo>
                <a:lnTo>
                  <a:pt x="104775" y="12192"/>
                </a:lnTo>
                <a:lnTo>
                  <a:pt x="93852" y="330962"/>
                </a:lnTo>
                <a:lnTo>
                  <a:pt x="106134" y="330962"/>
                </a:lnTo>
                <a:lnTo>
                  <a:pt x="117017" y="12192"/>
                </a:lnTo>
                <a:close/>
              </a:path>
            </a:pathLst>
          </a:custGeom>
          <a:solidFill>
            <a:srgbClr val="005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78283" y="1942972"/>
            <a:ext cx="112395" cy="483870"/>
          </a:xfrm>
          <a:custGeom>
            <a:avLst/>
            <a:gdLst/>
            <a:ahLst/>
            <a:cxnLst/>
            <a:rect l="l" t="t" r="r" b="b"/>
            <a:pathLst>
              <a:path w="112395" h="483869">
                <a:moveTo>
                  <a:pt x="55817" y="381380"/>
                </a:moveTo>
                <a:lnTo>
                  <a:pt x="13026" y="399633"/>
                </a:lnTo>
                <a:lnTo>
                  <a:pt x="0" y="435657"/>
                </a:lnTo>
                <a:lnTo>
                  <a:pt x="2249" y="447976"/>
                </a:lnTo>
                <a:lnTo>
                  <a:pt x="36168" y="480435"/>
                </a:lnTo>
                <a:lnTo>
                  <a:pt x="66035" y="483300"/>
                </a:lnTo>
                <a:lnTo>
                  <a:pt x="77354" y="480023"/>
                </a:lnTo>
                <a:lnTo>
                  <a:pt x="107129" y="454157"/>
                </a:lnTo>
                <a:lnTo>
                  <a:pt x="111977" y="426966"/>
                </a:lnTo>
                <a:lnTo>
                  <a:pt x="108999" y="415515"/>
                </a:lnTo>
                <a:lnTo>
                  <a:pt x="81177" y="386730"/>
                </a:lnTo>
                <a:lnTo>
                  <a:pt x="55817" y="381380"/>
                </a:lnTo>
                <a:close/>
              </a:path>
              <a:path w="112395" h="483869">
                <a:moveTo>
                  <a:pt x="104966" y="0"/>
                </a:moveTo>
                <a:lnTo>
                  <a:pt x="6668" y="0"/>
                </a:lnTo>
                <a:lnTo>
                  <a:pt x="17336" y="331088"/>
                </a:lnTo>
                <a:lnTo>
                  <a:pt x="93663" y="331088"/>
                </a:lnTo>
                <a:lnTo>
                  <a:pt x="10496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78283" y="2324353"/>
            <a:ext cx="112395" cy="102235"/>
          </a:xfrm>
          <a:custGeom>
            <a:avLst/>
            <a:gdLst/>
            <a:ahLst/>
            <a:cxnLst/>
            <a:rect l="l" t="t" r="r" b="b"/>
            <a:pathLst>
              <a:path w="112395" h="102234">
                <a:moveTo>
                  <a:pt x="55817" y="0"/>
                </a:moveTo>
                <a:lnTo>
                  <a:pt x="92092" y="12006"/>
                </a:lnTo>
                <a:lnTo>
                  <a:pt x="111977" y="45585"/>
                </a:lnTo>
                <a:lnTo>
                  <a:pt x="110909" y="60687"/>
                </a:lnTo>
                <a:lnTo>
                  <a:pt x="88717" y="92395"/>
                </a:lnTo>
                <a:lnTo>
                  <a:pt x="66035" y="101919"/>
                </a:lnTo>
                <a:lnTo>
                  <a:pt x="49308" y="101489"/>
                </a:lnTo>
                <a:lnTo>
                  <a:pt x="7891" y="77941"/>
                </a:lnTo>
                <a:lnTo>
                  <a:pt x="0" y="54276"/>
                </a:lnTo>
                <a:lnTo>
                  <a:pt x="1399" y="40271"/>
                </a:lnTo>
                <a:lnTo>
                  <a:pt x="24356" y="9212"/>
                </a:lnTo>
                <a:lnTo>
                  <a:pt x="55817" y="0"/>
                </a:lnTo>
                <a:close/>
              </a:path>
            </a:pathLst>
          </a:custGeom>
          <a:ln w="12192">
            <a:solidFill>
              <a:srgbClr val="0055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84951" y="1942972"/>
            <a:ext cx="98425" cy="331470"/>
          </a:xfrm>
          <a:custGeom>
            <a:avLst/>
            <a:gdLst/>
            <a:ahLst/>
            <a:cxnLst/>
            <a:rect l="l" t="t" r="r" b="b"/>
            <a:pathLst>
              <a:path w="98425" h="331469">
                <a:moveTo>
                  <a:pt x="0" y="0"/>
                </a:moveTo>
                <a:lnTo>
                  <a:pt x="98298" y="0"/>
                </a:lnTo>
                <a:lnTo>
                  <a:pt x="86995" y="331088"/>
                </a:lnTo>
                <a:lnTo>
                  <a:pt x="10667" y="33108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55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28003" y="0"/>
            <a:ext cx="1412748" cy="707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43571" y="0"/>
            <a:ext cx="1900427" cy="2276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1911" y="68580"/>
            <a:ext cx="1373123" cy="1374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5247" y="510540"/>
            <a:ext cx="2031492" cy="2029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19188" y="2595372"/>
            <a:ext cx="620267" cy="620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90917" y="1700910"/>
            <a:ext cx="1293495" cy="1293495"/>
          </a:xfrm>
          <a:custGeom>
            <a:avLst/>
            <a:gdLst/>
            <a:ahLst/>
            <a:cxnLst/>
            <a:rect l="l" t="t" r="r" b="b"/>
            <a:pathLst>
              <a:path w="1293495" h="1293495">
                <a:moveTo>
                  <a:pt x="643889" y="0"/>
                </a:moveTo>
                <a:lnTo>
                  <a:pt x="0" y="649224"/>
                </a:lnTo>
                <a:lnTo>
                  <a:pt x="649224" y="1293114"/>
                </a:lnTo>
                <a:lnTo>
                  <a:pt x="1293113" y="643889"/>
                </a:lnTo>
                <a:lnTo>
                  <a:pt x="643889" y="0"/>
                </a:lnTo>
                <a:close/>
              </a:path>
            </a:pathLst>
          </a:custGeom>
          <a:solidFill>
            <a:srgbClr val="155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91807" y="247561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231648" y="0"/>
                </a:moveTo>
                <a:lnTo>
                  <a:pt x="0" y="233552"/>
                </a:lnTo>
                <a:lnTo>
                  <a:pt x="233552" y="465200"/>
                </a:lnTo>
                <a:lnTo>
                  <a:pt x="465200" y="231647"/>
                </a:lnTo>
                <a:lnTo>
                  <a:pt x="231648" y="0"/>
                </a:lnTo>
                <a:close/>
              </a:path>
            </a:pathLst>
          </a:custGeom>
          <a:solidFill>
            <a:srgbClr val="BCCF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33314" y="1351280"/>
            <a:ext cx="628650" cy="627380"/>
          </a:xfrm>
          <a:custGeom>
            <a:avLst/>
            <a:gdLst/>
            <a:ahLst/>
            <a:cxnLst/>
            <a:rect l="l" t="t" r="r" b="b"/>
            <a:pathLst>
              <a:path w="628650" h="627380">
                <a:moveTo>
                  <a:pt x="283845" y="0"/>
                </a:moveTo>
                <a:lnTo>
                  <a:pt x="0" y="291084"/>
                </a:lnTo>
                <a:lnTo>
                  <a:pt x="344677" y="627126"/>
                </a:lnTo>
                <a:lnTo>
                  <a:pt x="628523" y="336169"/>
                </a:lnTo>
                <a:lnTo>
                  <a:pt x="283845" y="0"/>
                </a:lnTo>
                <a:close/>
              </a:path>
            </a:pathLst>
          </a:custGeom>
          <a:solidFill>
            <a:srgbClr val="BCCF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72347" y="2847720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79958" y="0"/>
                </a:moveTo>
                <a:lnTo>
                  <a:pt x="0" y="181483"/>
                </a:lnTo>
                <a:lnTo>
                  <a:pt x="181482" y="361569"/>
                </a:lnTo>
                <a:lnTo>
                  <a:pt x="361442" y="180086"/>
                </a:lnTo>
                <a:lnTo>
                  <a:pt x="179958" y="0"/>
                </a:lnTo>
                <a:close/>
              </a:path>
            </a:pathLst>
          </a:custGeom>
          <a:solidFill>
            <a:srgbClr val="E9E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99703" y="3152775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60">
                <a:moveTo>
                  <a:pt x="87249" y="0"/>
                </a:moveTo>
                <a:lnTo>
                  <a:pt x="0" y="88011"/>
                </a:lnTo>
                <a:lnTo>
                  <a:pt x="88011" y="175260"/>
                </a:lnTo>
                <a:lnTo>
                  <a:pt x="175260" y="87249"/>
                </a:lnTo>
                <a:lnTo>
                  <a:pt x="87249" y="0"/>
                </a:lnTo>
                <a:close/>
              </a:path>
            </a:pathLst>
          </a:custGeom>
          <a:solidFill>
            <a:srgbClr val="E9E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76696" y="1804161"/>
            <a:ext cx="1129665" cy="1129665"/>
          </a:xfrm>
          <a:custGeom>
            <a:avLst/>
            <a:gdLst/>
            <a:ahLst/>
            <a:cxnLst/>
            <a:rect l="l" t="t" r="r" b="b"/>
            <a:pathLst>
              <a:path w="1129665" h="1129664">
                <a:moveTo>
                  <a:pt x="573913" y="0"/>
                </a:moveTo>
                <a:lnTo>
                  <a:pt x="0" y="563371"/>
                </a:lnTo>
                <a:lnTo>
                  <a:pt x="555625" y="1129283"/>
                </a:lnTo>
                <a:lnTo>
                  <a:pt x="1129537" y="565912"/>
                </a:lnTo>
                <a:lnTo>
                  <a:pt x="573913" y="0"/>
                </a:lnTo>
                <a:close/>
              </a:path>
            </a:pathLst>
          </a:custGeom>
          <a:solidFill>
            <a:srgbClr val="91A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61736" y="2407030"/>
            <a:ext cx="465455" cy="465455"/>
          </a:xfrm>
          <a:custGeom>
            <a:avLst/>
            <a:gdLst/>
            <a:ahLst/>
            <a:cxnLst/>
            <a:rect l="l" t="t" r="r" b="b"/>
            <a:pathLst>
              <a:path w="465454" h="465455">
                <a:moveTo>
                  <a:pt x="231648" y="0"/>
                </a:moveTo>
                <a:lnTo>
                  <a:pt x="0" y="233552"/>
                </a:lnTo>
                <a:lnTo>
                  <a:pt x="233552" y="465200"/>
                </a:lnTo>
                <a:lnTo>
                  <a:pt x="465200" y="231648"/>
                </a:lnTo>
                <a:lnTo>
                  <a:pt x="231648" y="0"/>
                </a:lnTo>
                <a:close/>
              </a:path>
            </a:pathLst>
          </a:custGeom>
          <a:solidFill>
            <a:srgbClr val="BCCF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17690" y="2811145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60">
                <a:moveTo>
                  <a:pt x="87249" y="0"/>
                </a:moveTo>
                <a:lnTo>
                  <a:pt x="0" y="88011"/>
                </a:lnTo>
                <a:lnTo>
                  <a:pt x="88011" y="175260"/>
                </a:lnTo>
                <a:lnTo>
                  <a:pt x="175260" y="87249"/>
                </a:lnTo>
                <a:lnTo>
                  <a:pt x="87249" y="0"/>
                </a:lnTo>
                <a:close/>
              </a:path>
            </a:pathLst>
          </a:custGeom>
          <a:solidFill>
            <a:srgbClr val="E9E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4276" y="3022629"/>
            <a:ext cx="4104640" cy="468572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72000" rIns="0" bIns="72000" rtlCol="0" anchor="ctr">
            <a:spAutoFit/>
          </a:bodyPr>
          <a:lstStyle/>
          <a:p>
            <a:pPr marL="335280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微软雅黑"/>
                <a:cs typeface="微软雅黑"/>
              </a:rPr>
              <a:t>A</a:t>
            </a:r>
            <a:r>
              <a:rPr sz="2100" b="1" spc="5" dirty="0">
                <a:solidFill>
                  <a:srgbClr val="FFFFFF"/>
                </a:solidFill>
                <a:latin typeface="微软雅黑"/>
                <a:cs typeface="微软雅黑"/>
              </a:rPr>
              <a:t>I</a:t>
            </a:r>
            <a:r>
              <a:rPr sz="2100" b="1" spc="-100" dirty="0">
                <a:solidFill>
                  <a:srgbClr val="FFFFFF"/>
                </a:solidFill>
                <a:latin typeface="微软雅黑"/>
                <a:cs typeface="微软雅黑"/>
              </a:rPr>
              <a:t>O</a:t>
            </a:r>
            <a:r>
              <a:rPr sz="2100" b="1" dirty="0">
                <a:solidFill>
                  <a:srgbClr val="FFFFFF"/>
                </a:solidFill>
                <a:latin typeface="微软雅黑"/>
                <a:cs typeface="微软雅黑"/>
              </a:rPr>
              <a:t>T</a:t>
            </a:r>
            <a:r>
              <a:rPr sz="2100" b="1" spc="-20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2100" b="1" dirty="0">
                <a:solidFill>
                  <a:srgbClr val="FFFFFF"/>
                </a:solidFill>
                <a:latin typeface="微软雅黑"/>
                <a:cs typeface="微软雅黑"/>
              </a:rPr>
              <a:t>时代嵌入式技术的挑战</a:t>
            </a:r>
            <a:endParaRPr sz="2100" dirty="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9971" y="4769435"/>
            <a:ext cx="6794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5904" y="1851660"/>
            <a:ext cx="1767839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56916" y="2203714"/>
            <a:ext cx="2127924" cy="464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微软雅黑"/>
                <a:cs typeface="微软雅黑"/>
              </a:rPr>
              <a:t>嵌入式系统展望</a:t>
            </a:r>
          </a:p>
        </p:txBody>
      </p:sp>
      <p:sp>
        <p:nvSpPr>
          <p:cNvPr id="4" name="object 4"/>
          <p:cNvSpPr/>
          <p:nvPr/>
        </p:nvSpPr>
        <p:spPr>
          <a:xfrm>
            <a:off x="397002" y="1897381"/>
            <a:ext cx="3284220" cy="2141220"/>
          </a:xfrm>
          <a:custGeom>
            <a:avLst/>
            <a:gdLst/>
            <a:ahLst/>
            <a:cxnLst/>
            <a:rect l="l" t="t" r="r" b="b"/>
            <a:pathLst>
              <a:path w="3284220" h="2141220">
                <a:moveTo>
                  <a:pt x="0" y="356869"/>
                </a:moveTo>
                <a:lnTo>
                  <a:pt x="4670" y="298981"/>
                </a:lnTo>
                <a:lnTo>
                  <a:pt x="18193" y="244067"/>
                </a:lnTo>
                <a:lnTo>
                  <a:pt x="39833" y="192863"/>
                </a:lnTo>
                <a:lnTo>
                  <a:pt x="68855" y="146102"/>
                </a:lnTo>
                <a:lnTo>
                  <a:pt x="104525" y="104520"/>
                </a:lnTo>
                <a:lnTo>
                  <a:pt x="146108" y="68852"/>
                </a:lnTo>
                <a:lnTo>
                  <a:pt x="192868" y="39831"/>
                </a:lnTo>
                <a:lnTo>
                  <a:pt x="244072" y="18192"/>
                </a:lnTo>
                <a:lnTo>
                  <a:pt x="298984" y="4670"/>
                </a:lnTo>
                <a:lnTo>
                  <a:pt x="356870" y="0"/>
                </a:lnTo>
                <a:lnTo>
                  <a:pt x="2927350" y="0"/>
                </a:lnTo>
                <a:lnTo>
                  <a:pt x="2985238" y="4670"/>
                </a:lnTo>
                <a:lnTo>
                  <a:pt x="3040152" y="18192"/>
                </a:lnTo>
                <a:lnTo>
                  <a:pt x="3091356" y="39831"/>
                </a:lnTo>
                <a:lnTo>
                  <a:pt x="3138117" y="68852"/>
                </a:lnTo>
                <a:lnTo>
                  <a:pt x="3179699" y="104520"/>
                </a:lnTo>
                <a:lnTo>
                  <a:pt x="3215367" y="146102"/>
                </a:lnTo>
                <a:lnTo>
                  <a:pt x="3244388" y="192863"/>
                </a:lnTo>
                <a:lnTo>
                  <a:pt x="3266027" y="244067"/>
                </a:lnTo>
                <a:lnTo>
                  <a:pt x="3279549" y="298981"/>
                </a:lnTo>
                <a:lnTo>
                  <a:pt x="3284220" y="356869"/>
                </a:lnTo>
                <a:lnTo>
                  <a:pt x="3284220" y="1784350"/>
                </a:lnTo>
                <a:lnTo>
                  <a:pt x="3279549" y="1842235"/>
                </a:lnTo>
                <a:lnTo>
                  <a:pt x="3266027" y="1897147"/>
                </a:lnTo>
                <a:lnTo>
                  <a:pt x="3244388" y="1948351"/>
                </a:lnTo>
                <a:lnTo>
                  <a:pt x="3215367" y="1995111"/>
                </a:lnTo>
                <a:lnTo>
                  <a:pt x="3179699" y="2036694"/>
                </a:lnTo>
                <a:lnTo>
                  <a:pt x="3138117" y="2072364"/>
                </a:lnTo>
                <a:lnTo>
                  <a:pt x="3091356" y="2101386"/>
                </a:lnTo>
                <a:lnTo>
                  <a:pt x="3040152" y="2123026"/>
                </a:lnTo>
                <a:lnTo>
                  <a:pt x="2985238" y="2136549"/>
                </a:lnTo>
                <a:lnTo>
                  <a:pt x="2927350" y="2141220"/>
                </a:lnTo>
                <a:lnTo>
                  <a:pt x="356870" y="2141220"/>
                </a:lnTo>
                <a:lnTo>
                  <a:pt x="298984" y="2136549"/>
                </a:lnTo>
                <a:lnTo>
                  <a:pt x="244072" y="2123026"/>
                </a:lnTo>
                <a:lnTo>
                  <a:pt x="192868" y="2101386"/>
                </a:lnTo>
                <a:lnTo>
                  <a:pt x="146108" y="2072364"/>
                </a:lnTo>
                <a:lnTo>
                  <a:pt x="104525" y="2036694"/>
                </a:lnTo>
                <a:lnTo>
                  <a:pt x="68855" y="1995111"/>
                </a:lnTo>
                <a:lnTo>
                  <a:pt x="39833" y="1948351"/>
                </a:lnTo>
                <a:lnTo>
                  <a:pt x="18193" y="1897147"/>
                </a:lnTo>
                <a:lnTo>
                  <a:pt x="4670" y="1842235"/>
                </a:lnTo>
                <a:lnTo>
                  <a:pt x="0" y="1784350"/>
                </a:lnTo>
                <a:lnTo>
                  <a:pt x="0" y="35686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1225" y="2114035"/>
            <a:ext cx="2924454" cy="1656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780"/>
              </a:lnSpc>
            </a:pPr>
            <a:r>
              <a:rPr sz="1500" b="1" dirty="0">
                <a:solidFill>
                  <a:srgbClr val="FF0000"/>
                </a:solidFill>
                <a:latin typeface="宋体"/>
                <a:cs typeface="宋体"/>
              </a:rPr>
              <a:t>拥抱</a:t>
            </a:r>
            <a:r>
              <a:rPr sz="1500" b="1" spc="-6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1500" dirty="0">
              <a:latin typeface="Arial"/>
              <a:cs typeface="Arial"/>
            </a:endParaRPr>
          </a:p>
          <a:p>
            <a:pPr marL="12700" marR="5080" algn="just">
              <a:lnSpc>
                <a:spcPts val="1560"/>
              </a:lnSpc>
              <a:spcBef>
                <a:spcPts val="30"/>
              </a:spcBef>
            </a:pPr>
            <a:r>
              <a:rPr sz="1300" spc="-5" dirty="0" err="1">
                <a:latin typeface="Arial Unicode MS"/>
                <a:cs typeface="Arial Unicode MS"/>
              </a:rPr>
              <a:t>拥抱</a:t>
            </a:r>
            <a:r>
              <a:rPr sz="1300" spc="35" dirty="0" err="1">
                <a:latin typeface="Microsoft NeoGothic"/>
                <a:cs typeface="Microsoft NeoGothic"/>
              </a:rPr>
              <a:t>A</a:t>
            </a:r>
            <a:r>
              <a:rPr sz="1300" spc="-30" dirty="0" err="1">
                <a:latin typeface="Microsoft NeoGothic"/>
                <a:cs typeface="Microsoft NeoGothic"/>
              </a:rPr>
              <a:t>I</a:t>
            </a:r>
            <a:r>
              <a:rPr sz="1300" spc="55" dirty="0">
                <a:latin typeface="Microsoft NeoGothic"/>
                <a:cs typeface="Microsoft NeoGothic"/>
              </a:rPr>
              <a:t> </a:t>
            </a:r>
            <a:r>
              <a:rPr sz="1300" spc="-5" dirty="0" smtClean="0">
                <a:latin typeface="Arial Unicode MS"/>
                <a:cs typeface="Arial Unicode MS"/>
              </a:rPr>
              <a:t>相信已是当今电子信息企业的共识</a:t>
            </a:r>
            <a:r>
              <a:rPr sz="1300" spc="-5" dirty="0">
                <a:latin typeface="Arial Unicode MS"/>
                <a:cs typeface="Arial Unicode MS"/>
              </a:rPr>
              <a:t>。</a:t>
            </a:r>
            <a:r>
              <a:rPr sz="1300" spc="5" dirty="0">
                <a:latin typeface="Microsoft NeoGothic"/>
                <a:cs typeface="Microsoft NeoGothic"/>
              </a:rPr>
              <a:t>AI</a:t>
            </a:r>
            <a:r>
              <a:rPr sz="1300" spc="-5" dirty="0">
                <a:latin typeface="Arial Unicode MS"/>
                <a:cs typeface="Arial Unicode MS"/>
              </a:rPr>
              <a:t>技术的诞生，</a:t>
            </a:r>
            <a:r>
              <a:rPr sz="1300" spc="-5" dirty="0" smtClean="0">
                <a:latin typeface="Arial Unicode MS"/>
                <a:cs typeface="Arial Unicode MS"/>
              </a:rPr>
              <a:t>存在于</a:t>
            </a:r>
            <a:r>
              <a:rPr sz="1300" spc="0" dirty="0" smtClean="0">
                <a:latin typeface="Arial Unicode MS"/>
                <a:cs typeface="Arial Unicode MS"/>
              </a:rPr>
              <a:t>一</a:t>
            </a:r>
            <a:r>
              <a:rPr sz="1300" spc="-5" dirty="0" smtClean="0">
                <a:latin typeface="Arial Unicode MS"/>
                <a:cs typeface="Arial Unicode MS"/>
              </a:rPr>
              <a:t>个个</a:t>
            </a:r>
            <a:r>
              <a:rPr sz="1300" spc="-10" dirty="0" smtClean="0">
                <a:latin typeface="Arial Unicode MS"/>
                <a:cs typeface="Arial Unicode MS"/>
              </a:rPr>
              <a:t>被规划好的数据集中</a:t>
            </a:r>
            <a:r>
              <a:rPr sz="1300" spc="-10" dirty="0">
                <a:latin typeface="Arial Unicode MS"/>
                <a:cs typeface="Arial Unicode MS"/>
              </a:rPr>
              <a:t>。而我们想</a:t>
            </a:r>
            <a:r>
              <a:rPr sz="1300" spc="0" dirty="0">
                <a:latin typeface="Arial Unicode MS"/>
                <a:cs typeface="Arial Unicode MS"/>
              </a:rPr>
              <a:t>让</a:t>
            </a:r>
            <a:r>
              <a:rPr sz="1300" spc="-5" dirty="0" smtClean="0">
                <a:latin typeface="Microsoft NeoGothic"/>
                <a:cs typeface="Microsoft NeoGothic"/>
              </a:rPr>
              <a:t>AI</a:t>
            </a:r>
            <a:r>
              <a:rPr sz="1300" spc="-5" dirty="0" smtClean="0">
                <a:latin typeface="Arial Unicode MS"/>
                <a:cs typeface="Arial Unicode MS"/>
              </a:rPr>
              <a:t>落地</a:t>
            </a:r>
            <a:r>
              <a:rPr sz="1300" spc="-5" dirty="0">
                <a:latin typeface="Arial Unicode MS"/>
                <a:cs typeface="Arial Unicode MS"/>
              </a:rPr>
              <a:t>，在工厂、机场、车站、</a:t>
            </a:r>
            <a:r>
              <a:rPr sz="1300" spc="-5" dirty="0" smtClean="0">
                <a:latin typeface="Arial Unicode MS"/>
                <a:cs typeface="Arial Unicode MS"/>
              </a:rPr>
              <a:t>办公室、</a:t>
            </a:r>
            <a:r>
              <a:rPr sz="1300" spc="-5" dirty="0">
                <a:latin typeface="Arial Unicode MS"/>
                <a:cs typeface="Arial Unicode MS"/>
              </a:rPr>
              <a:t>医院、</a:t>
            </a:r>
            <a:r>
              <a:rPr sz="1300" spc="-5" dirty="0" smtClean="0">
                <a:latin typeface="Arial Unicode MS"/>
                <a:cs typeface="Arial Unicode MS"/>
              </a:rPr>
              <a:t>教室等现实场景中发挥作用，</a:t>
            </a:r>
            <a:r>
              <a:rPr sz="1300" spc="-5" dirty="0">
                <a:latin typeface="Arial Unicode MS"/>
                <a:cs typeface="Arial Unicode MS"/>
              </a:rPr>
              <a:t>嵌入式系统将与</a:t>
            </a:r>
            <a:r>
              <a:rPr sz="1300" spc="35" dirty="0">
                <a:latin typeface="Microsoft NeoGothic"/>
                <a:cs typeface="Microsoft NeoGothic"/>
              </a:rPr>
              <a:t>A</a:t>
            </a:r>
            <a:r>
              <a:rPr sz="1300" spc="-30" dirty="0">
                <a:latin typeface="Microsoft NeoGothic"/>
                <a:cs typeface="Microsoft NeoGothic"/>
              </a:rPr>
              <a:t>I</a:t>
            </a:r>
            <a:r>
              <a:rPr sz="1300" spc="80" dirty="0">
                <a:latin typeface="Microsoft NeoGothic"/>
                <a:cs typeface="Microsoft NeoGothic"/>
              </a:rPr>
              <a:t> </a:t>
            </a:r>
            <a:r>
              <a:rPr sz="1300" spc="40" dirty="0">
                <a:solidFill>
                  <a:srgbClr val="FF0000"/>
                </a:solidFill>
                <a:latin typeface="Arial Unicode MS"/>
                <a:cs typeface="Arial Unicode MS"/>
              </a:rPr>
              <a:t>“</a:t>
            </a:r>
            <a:r>
              <a:rPr sz="1300" spc="0" dirty="0">
                <a:solidFill>
                  <a:srgbClr val="FF0000"/>
                </a:solidFill>
                <a:latin typeface="Arial Unicode MS"/>
                <a:cs typeface="Arial Unicode MS"/>
              </a:rPr>
              <a:t>三要素</a:t>
            </a:r>
            <a:r>
              <a:rPr sz="1300" spc="35" dirty="0">
                <a:solidFill>
                  <a:srgbClr val="FF0000"/>
                </a:solidFill>
                <a:latin typeface="Arial Unicode MS"/>
                <a:cs typeface="Arial Unicode MS"/>
              </a:rPr>
              <a:t>”</a:t>
            </a:r>
            <a:r>
              <a:rPr sz="13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300" spc="45" dirty="0">
                <a:solidFill>
                  <a:srgbClr val="FF0000"/>
                </a:solidFill>
                <a:latin typeface="Arial Unicode MS"/>
                <a:cs typeface="Arial Unicode MS"/>
              </a:rPr>
              <a:t>–</a:t>
            </a:r>
            <a:r>
              <a:rPr sz="1300" spc="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300" spc="0" dirty="0" err="1" smtClean="0">
                <a:solidFill>
                  <a:srgbClr val="FF0000"/>
                </a:solidFill>
                <a:latin typeface="Arial Unicode MS"/>
                <a:cs typeface="Arial Unicode MS"/>
              </a:rPr>
              <a:t>算力、</a:t>
            </a:r>
            <a:r>
              <a:rPr sz="1300" spc="0" dirty="0" err="1">
                <a:solidFill>
                  <a:srgbClr val="FF0000"/>
                </a:solidFill>
                <a:latin typeface="Arial Unicode MS"/>
                <a:cs typeface="Arial Unicode MS"/>
              </a:rPr>
              <a:t>数据、算</a:t>
            </a:r>
            <a:r>
              <a:rPr sz="1300" spc="-5" dirty="0" err="1">
                <a:solidFill>
                  <a:srgbClr val="FF0000"/>
                </a:solidFill>
                <a:latin typeface="Arial Unicode MS"/>
                <a:cs typeface="Arial Unicode MS"/>
              </a:rPr>
              <a:t>法</a:t>
            </a:r>
            <a:r>
              <a:rPr sz="1300" spc="-5" dirty="0" err="1">
                <a:latin typeface="Arial Unicode MS"/>
                <a:cs typeface="Arial Unicode MS"/>
              </a:rPr>
              <a:t>合作找到合适解决方案</a:t>
            </a:r>
            <a:endParaRPr sz="1300" dirty="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60064" y="2038350"/>
            <a:ext cx="676910" cy="931544"/>
          </a:xfrm>
          <a:custGeom>
            <a:avLst/>
            <a:gdLst/>
            <a:ahLst/>
            <a:cxnLst/>
            <a:rect l="l" t="t" r="r" b="b"/>
            <a:pathLst>
              <a:path w="676910" h="931544">
                <a:moveTo>
                  <a:pt x="219328" y="268350"/>
                </a:moveTo>
                <a:lnTo>
                  <a:pt x="0" y="599820"/>
                </a:lnTo>
                <a:lnTo>
                  <a:pt x="219328" y="931163"/>
                </a:lnTo>
                <a:lnTo>
                  <a:pt x="219328" y="765429"/>
                </a:lnTo>
                <a:lnTo>
                  <a:pt x="314960" y="711835"/>
                </a:lnTo>
                <a:lnTo>
                  <a:pt x="399034" y="653414"/>
                </a:lnTo>
                <a:lnTo>
                  <a:pt x="469011" y="592708"/>
                </a:lnTo>
                <a:lnTo>
                  <a:pt x="527303" y="525144"/>
                </a:lnTo>
                <a:lnTo>
                  <a:pt x="576326" y="455040"/>
                </a:lnTo>
                <a:lnTo>
                  <a:pt x="586492" y="434086"/>
                </a:lnTo>
                <a:lnTo>
                  <a:pt x="219328" y="434086"/>
                </a:lnTo>
                <a:lnTo>
                  <a:pt x="219328" y="268350"/>
                </a:lnTo>
                <a:close/>
              </a:path>
              <a:path w="676910" h="931544">
                <a:moveTo>
                  <a:pt x="676656" y="0"/>
                </a:moveTo>
                <a:lnTo>
                  <a:pt x="674370" y="0"/>
                </a:lnTo>
                <a:lnTo>
                  <a:pt x="669671" y="46736"/>
                </a:lnTo>
                <a:lnTo>
                  <a:pt x="651001" y="95631"/>
                </a:lnTo>
                <a:lnTo>
                  <a:pt x="625348" y="144652"/>
                </a:lnTo>
                <a:lnTo>
                  <a:pt x="590296" y="193675"/>
                </a:lnTo>
                <a:lnTo>
                  <a:pt x="550672" y="242696"/>
                </a:lnTo>
                <a:lnTo>
                  <a:pt x="503936" y="287019"/>
                </a:lnTo>
                <a:lnTo>
                  <a:pt x="457326" y="326770"/>
                </a:lnTo>
                <a:lnTo>
                  <a:pt x="406019" y="361695"/>
                </a:lnTo>
                <a:lnTo>
                  <a:pt x="356997" y="392049"/>
                </a:lnTo>
                <a:lnTo>
                  <a:pt x="307975" y="415417"/>
                </a:lnTo>
                <a:lnTo>
                  <a:pt x="261365" y="429387"/>
                </a:lnTo>
                <a:lnTo>
                  <a:pt x="219328" y="434086"/>
                </a:lnTo>
                <a:lnTo>
                  <a:pt x="586492" y="434086"/>
                </a:lnTo>
                <a:lnTo>
                  <a:pt x="613663" y="378079"/>
                </a:lnTo>
                <a:lnTo>
                  <a:pt x="644016" y="294005"/>
                </a:lnTo>
                <a:lnTo>
                  <a:pt x="662686" y="203073"/>
                </a:lnTo>
                <a:lnTo>
                  <a:pt x="674370" y="105029"/>
                </a:lnTo>
                <a:lnTo>
                  <a:pt x="67665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53384" y="960883"/>
            <a:ext cx="2225040" cy="1059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9000" y="925830"/>
            <a:ext cx="2225040" cy="1059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35679" y="819150"/>
            <a:ext cx="2013204" cy="1005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61588" y="823722"/>
            <a:ext cx="1964436" cy="9814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81400" y="834391"/>
            <a:ext cx="1869948" cy="9159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80459" y="854202"/>
            <a:ext cx="1645919" cy="7421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47921" y="1029835"/>
            <a:ext cx="1168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微软雅黑"/>
                <a:cs typeface="微软雅黑"/>
              </a:rPr>
              <a:t>嵌入式系统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16473" y="1877568"/>
            <a:ext cx="3154680" cy="2184400"/>
          </a:xfrm>
          <a:custGeom>
            <a:avLst/>
            <a:gdLst/>
            <a:ahLst/>
            <a:cxnLst/>
            <a:rect l="l" t="t" r="r" b="b"/>
            <a:pathLst>
              <a:path w="3154679" h="2184400">
                <a:moveTo>
                  <a:pt x="0" y="363981"/>
                </a:moveTo>
                <a:lnTo>
                  <a:pt x="4763" y="304937"/>
                </a:lnTo>
                <a:lnTo>
                  <a:pt x="18554" y="248928"/>
                </a:lnTo>
                <a:lnTo>
                  <a:pt x="40623" y="196702"/>
                </a:lnTo>
                <a:lnTo>
                  <a:pt x="70221" y="149010"/>
                </a:lnTo>
                <a:lnTo>
                  <a:pt x="106600" y="106600"/>
                </a:lnTo>
                <a:lnTo>
                  <a:pt x="149010" y="70221"/>
                </a:lnTo>
                <a:lnTo>
                  <a:pt x="196702" y="40623"/>
                </a:lnTo>
                <a:lnTo>
                  <a:pt x="248928" y="18554"/>
                </a:lnTo>
                <a:lnTo>
                  <a:pt x="304937" y="4763"/>
                </a:lnTo>
                <a:lnTo>
                  <a:pt x="363981" y="0"/>
                </a:lnTo>
                <a:lnTo>
                  <a:pt x="2790698" y="0"/>
                </a:lnTo>
                <a:lnTo>
                  <a:pt x="2849742" y="4763"/>
                </a:lnTo>
                <a:lnTo>
                  <a:pt x="2905751" y="18554"/>
                </a:lnTo>
                <a:lnTo>
                  <a:pt x="2957977" y="40623"/>
                </a:lnTo>
                <a:lnTo>
                  <a:pt x="3005669" y="70221"/>
                </a:lnTo>
                <a:lnTo>
                  <a:pt x="3048079" y="106600"/>
                </a:lnTo>
                <a:lnTo>
                  <a:pt x="3084458" y="149010"/>
                </a:lnTo>
                <a:lnTo>
                  <a:pt x="3114056" y="196702"/>
                </a:lnTo>
                <a:lnTo>
                  <a:pt x="3136125" y="248928"/>
                </a:lnTo>
                <a:lnTo>
                  <a:pt x="3149916" y="304937"/>
                </a:lnTo>
                <a:lnTo>
                  <a:pt x="3154679" y="363981"/>
                </a:lnTo>
                <a:lnTo>
                  <a:pt x="3154679" y="1819897"/>
                </a:lnTo>
                <a:lnTo>
                  <a:pt x="3149916" y="1878939"/>
                </a:lnTo>
                <a:lnTo>
                  <a:pt x="3136125" y="1934947"/>
                </a:lnTo>
                <a:lnTo>
                  <a:pt x="3114056" y="1987173"/>
                </a:lnTo>
                <a:lnTo>
                  <a:pt x="3084458" y="2034867"/>
                </a:lnTo>
                <a:lnTo>
                  <a:pt x="3048079" y="2077280"/>
                </a:lnTo>
                <a:lnTo>
                  <a:pt x="3005669" y="2113662"/>
                </a:lnTo>
                <a:lnTo>
                  <a:pt x="2957977" y="2143263"/>
                </a:lnTo>
                <a:lnTo>
                  <a:pt x="2905751" y="2165335"/>
                </a:lnTo>
                <a:lnTo>
                  <a:pt x="2849742" y="2179127"/>
                </a:lnTo>
                <a:lnTo>
                  <a:pt x="2790698" y="2183891"/>
                </a:lnTo>
                <a:lnTo>
                  <a:pt x="363981" y="2183891"/>
                </a:lnTo>
                <a:lnTo>
                  <a:pt x="304937" y="2179127"/>
                </a:lnTo>
                <a:lnTo>
                  <a:pt x="248928" y="2165335"/>
                </a:lnTo>
                <a:lnTo>
                  <a:pt x="196702" y="2143263"/>
                </a:lnTo>
                <a:lnTo>
                  <a:pt x="149010" y="2113662"/>
                </a:lnTo>
                <a:lnTo>
                  <a:pt x="106600" y="2077280"/>
                </a:lnTo>
                <a:lnTo>
                  <a:pt x="70221" y="2034867"/>
                </a:lnTo>
                <a:lnTo>
                  <a:pt x="40623" y="1987173"/>
                </a:lnTo>
                <a:lnTo>
                  <a:pt x="18554" y="1934947"/>
                </a:lnTo>
                <a:lnTo>
                  <a:pt x="4763" y="1878939"/>
                </a:lnTo>
                <a:lnTo>
                  <a:pt x="0" y="1819897"/>
                </a:lnTo>
                <a:lnTo>
                  <a:pt x="0" y="363981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05017" y="2098160"/>
            <a:ext cx="2542540" cy="1631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500"/>
              </a:lnSpc>
            </a:pPr>
            <a:r>
              <a:rPr sz="1500" b="1" dirty="0">
                <a:solidFill>
                  <a:srgbClr val="FF0000"/>
                </a:solidFill>
                <a:latin typeface="宋体"/>
                <a:cs typeface="宋体"/>
              </a:rPr>
              <a:t>万物互联 </a:t>
            </a:r>
            <a:r>
              <a:rPr sz="1300" spc="20" dirty="0">
                <a:latin typeface="Microsoft NeoGothic"/>
                <a:cs typeface="Microsoft NeoGothic"/>
              </a:rPr>
              <a:t>5</a:t>
            </a:r>
            <a:r>
              <a:rPr sz="1300" spc="35" dirty="0">
                <a:latin typeface="Microsoft NeoGothic"/>
                <a:cs typeface="Microsoft NeoGothic"/>
              </a:rPr>
              <a:t>G</a:t>
            </a:r>
            <a:r>
              <a:rPr sz="1300" spc="-5" dirty="0">
                <a:latin typeface="Arial Unicode MS"/>
                <a:cs typeface="Arial Unicode MS"/>
              </a:rPr>
              <a:t>时代来到，</a:t>
            </a:r>
            <a:r>
              <a:rPr sz="1300" spc="-5" dirty="0" smtClean="0">
                <a:latin typeface="Arial Unicode MS"/>
                <a:cs typeface="Arial Unicode MS"/>
              </a:rPr>
              <a:t>万物互联成为基础设 </a:t>
            </a:r>
            <a:r>
              <a:rPr sz="1300" spc="-5" dirty="0">
                <a:latin typeface="Arial Unicode MS"/>
                <a:cs typeface="Arial Unicode MS"/>
              </a:rPr>
              <a:t>施。接入节点的数量呈现几何级数 的增长，接入节点的安全性成同样 趋势的下降。</a:t>
            </a:r>
            <a:r>
              <a:rPr sz="1300" spc="20" dirty="0">
                <a:latin typeface="Microsoft NeoGothic"/>
                <a:cs typeface="Microsoft NeoGothic"/>
              </a:rPr>
              <a:t>5</a:t>
            </a:r>
            <a:r>
              <a:rPr sz="1300" spc="35" dirty="0">
                <a:latin typeface="Microsoft NeoGothic"/>
                <a:cs typeface="Microsoft NeoGothic"/>
              </a:rPr>
              <a:t>G</a:t>
            </a:r>
            <a:r>
              <a:rPr sz="1300" spc="-5" dirty="0" smtClean="0">
                <a:latin typeface="Arial Unicode MS"/>
                <a:cs typeface="Arial Unicode MS"/>
              </a:rPr>
              <a:t>时代下的互联互通，</a:t>
            </a:r>
            <a:r>
              <a:rPr sz="1300" spc="-5" dirty="0">
                <a:latin typeface="Arial Unicode MS"/>
                <a:cs typeface="Arial Unicode MS"/>
              </a:rPr>
              <a:t>还有赖于很多其他的通信技术实 现连接，比如窄带通信、近场通信 </a:t>
            </a:r>
            <a:r>
              <a:rPr sz="1300" spc="-5" dirty="0" err="1">
                <a:latin typeface="Arial Unicode MS"/>
                <a:cs typeface="Arial Unicode MS"/>
              </a:rPr>
              <a:t>等在不同场景下叠加和融合、</a:t>
            </a:r>
            <a:r>
              <a:rPr sz="1300" spc="-5" dirty="0" err="1" smtClean="0">
                <a:latin typeface="Arial Unicode MS"/>
                <a:cs typeface="Arial Unicode MS"/>
              </a:rPr>
              <a:t>安全之忧是一场大考</a:t>
            </a:r>
            <a:endParaRPr sz="1300" dirty="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99076" y="2038350"/>
            <a:ext cx="678180" cy="931544"/>
          </a:xfrm>
          <a:custGeom>
            <a:avLst/>
            <a:gdLst/>
            <a:ahLst/>
            <a:cxnLst/>
            <a:rect l="l" t="t" r="r" b="b"/>
            <a:pathLst>
              <a:path w="678179" h="931544">
                <a:moveTo>
                  <a:pt x="2286" y="0"/>
                </a:moveTo>
                <a:lnTo>
                  <a:pt x="0" y="0"/>
                </a:lnTo>
                <a:lnTo>
                  <a:pt x="2286" y="105029"/>
                </a:lnTo>
                <a:lnTo>
                  <a:pt x="13970" y="203073"/>
                </a:lnTo>
                <a:lnTo>
                  <a:pt x="32765" y="294005"/>
                </a:lnTo>
                <a:lnTo>
                  <a:pt x="63119" y="378079"/>
                </a:lnTo>
                <a:lnTo>
                  <a:pt x="100584" y="455040"/>
                </a:lnTo>
                <a:lnTo>
                  <a:pt x="149606" y="525144"/>
                </a:lnTo>
                <a:lnTo>
                  <a:pt x="208152" y="592708"/>
                </a:lnTo>
                <a:lnTo>
                  <a:pt x="278257" y="653414"/>
                </a:lnTo>
                <a:lnTo>
                  <a:pt x="362458" y="711835"/>
                </a:lnTo>
                <a:lnTo>
                  <a:pt x="458343" y="765429"/>
                </a:lnTo>
                <a:lnTo>
                  <a:pt x="458343" y="931163"/>
                </a:lnTo>
                <a:lnTo>
                  <a:pt x="678179" y="599820"/>
                </a:lnTo>
                <a:lnTo>
                  <a:pt x="568261" y="434086"/>
                </a:lnTo>
                <a:lnTo>
                  <a:pt x="458343" y="434086"/>
                </a:lnTo>
                <a:lnTo>
                  <a:pt x="416306" y="429387"/>
                </a:lnTo>
                <a:lnTo>
                  <a:pt x="369443" y="415417"/>
                </a:lnTo>
                <a:lnTo>
                  <a:pt x="320421" y="392049"/>
                </a:lnTo>
                <a:lnTo>
                  <a:pt x="271272" y="361695"/>
                </a:lnTo>
                <a:lnTo>
                  <a:pt x="219837" y="326770"/>
                </a:lnTo>
                <a:lnTo>
                  <a:pt x="173100" y="287019"/>
                </a:lnTo>
                <a:lnTo>
                  <a:pt x="126237" y="242696"/>
                </a:lnTo>
                <a:lnTo>
                  <a:pt x="86487" y="193675"/>
                </a:lnTo>
                <a:lnTo>
                  <a:pt x="51435" y="144652"/>
                </a:lnTo>
                <a:lnTo>
                  <a:pt x="25781" y="95631"/>
                </a:lnTo>
                <a:lnTo>
                  <a:pt x="6985" y="46736"/>
                </a:lnTo>
                <a:lnTo>
                  <a:pt x="2286" y="0"/>
                </a:lnTo>
                <a:close/>
              </a:path>
              <a:path w="678179" h="931544">
                <a:moveTo>
                  <a:pt x="458343" y="268350"/>
                </a:moveTo>
                <a:lnTo>
                  <a:pt x="458343" y="434086"/>
                </a:lnTo>
                <a:lnTo>
                  <a:pt x="568261" y="434086"/>
                </a:lnTo>
                <a:lnTo>
                  <a:pt x="458343" y="2683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07764" y="3103627"/>
            <a:ext cx="676910" cy="914400"/>
          </a:xfrm>
          <a:custGeom>
            <a:avLst/>
            <a:gdLst/>
            <a:ahLst/>
            <a:cxnLst/>
            <a:rect l="l" t="t" r="r" b="b"/>
            <a:pathLst>
              <a:path w="676910" h="914400">
                <a:moveTo>
                  <a:pt x="676656" y="576072"/>
                </a:moveTo>
                <a:lnTo>
                  <a:pt x="0" y="576072"/>
                </a:lnTo>
                <a:lnTo>
                  <a:pt x="338327" y="914400"/>
                </a:lnTo>
                <a:lnTo>
                  <a:pt x="676656" y="576072"/>
                </a:lnTo>
                <a:close/>
              </a:path>
              <a:path w="676910" h="914400">
                <a:moveTo>
                  <a:pt x="507491" y="0"/>
                </a:moveTo>
                <a:lnTo>
                  <a:pt x="169163" y="0"/>
                </a:lnTo>
                <a:lnTo>
                  <a:pt x="169163" y="576072"/>
                </a:lnTo>
                <a:lnTo>
                  <a:pt x="507491" y="576072"/>
                </a:lnTo>
                <a:lnTo>
                  <a:pt x="50749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284726" y="4205698"/>
            <a:ext cx="63373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AIOT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AIOT </a:t>
            </a:r>
            <a:r>
              <a:rPr spc="-5" dirty="0">
                <a:latin typeface="微软雅黑"/>
                <a:cs typeface="微软雅黑"/>
              </a:rPr>
              <a:t>–</a:t>
            </a:r>
            <a:r>
              <a:rPr spc="5" dirty="0">
                <a:latin typeface="微软雅黑"/>
                <a:cs typeface="微软雅黑"/>
              </a:rPr>
              <a:t> </a:t>
            </a:r>
            <a:r>
              <a:rPr spc="-5" dirty="0">
                <a:latin typeface="微软雅黑"/>
                <a:cs typeface="微软雅黑"/>
              </a:rPr>
              <a:t>万物互联到万物智联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557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185" dirty="0">
                <a:latin typeface="Microsoft Sans Serif"/>
                <a:cs typeface="Microsoft Sans Serif"/>
              </a:rPr>
              <a:t>▪</a:t>
            </a:r>
            <a:r>
              <a:rPr spc="-26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微软雅黑"/>
                <a:cs typeface="微软雅黑"/>
              </a:rPr>
              <a:t>什么</a:t>
            </a:r>
            <a:r>
              <a:rPr dirty="0">
                <a:latin typeface="微软雅黑"/>
                <a:cs typeface="微软雅黑"/>
              </a:rPr>
              <a:t>是AIOT</a:t>
            </a:r>
            <a:r>
              <a:rPr spc="-15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?</a:t>
            </a:r>
          </a:p>
          <a:p>
            <a:pPr marL="264795">
              <a:lnSpc>
                <a:spcPct val="100000"/>
              </a:lnSpc>
              <a:spcBef>
                <a:spcPts val="505"/>
              </a:spcBef>
            </a:pPr>
            <a:r>
              <a:rPr dirty="0">
                <a:latin typeface="Arial"/>
                <a:cs typeface="Arial"/>
              </a:rPr>
              <a:t>-</a:t>
            </a:r>
            <a:r>
              <a:rPr spc="-70" dirty="0">
                <a:latin typeface="Arial"/>
                <a:cs typeface="Arial"/>
              </a:rPr>
              <a:t> </a:t>
            </a:r>
            <a:r>
              <a:rPr b="1" dirty="0">
                <a:solidFill>
                  <a:srgbClr val="00AF50"/>
                </a:solidFill>
                <a:latin typeface="微软雅黑"/>
                <a:cs typeface="微软雅黑"/>
              </a:rPr>
              <a:t>市场层面看</a:t>
            </a:r>
            <a:r>
              <a:rPr dirty="0">
                <a:latin typeface="微软雅黑"/>
                <a:cs typeface="微软雅黑"/>
              </a:rPr>
              <a:t>：</a:t>
            </a:r>
            <a:r>
              <a:rPr spc="-5" dirty="0">
                <a:latin typeface="微软雅黑"/>
                <a:cs typeface="微软雅黑"/>
              </a:rPr>
              <a:t>AIOT</a:t>
            </a:r>
            <a:r>
              <a:rPr dirty="0">
                <a:latin typeface="微软雅黑"/>
                <a:cs typeface="微软雅黑"/>
              </a:rPr>
              <a:t>是</a:t>
            </a:r>
            <a:r>
              <a:rPr spc="-5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A</a:t>
            </a:r>
            <a:r>
              <a:rPr spc="-10" dirty="0">
                <a:latin typeface="微软雅黑"/>
                <a:cs typeface="微软雅黑"/>
              </a:rPr>
              <a:t>I</a:t>
            </a:r>
            <a:r>
              <a:rPr dirty="0">
                <a:latin typeface="微软雅黑"/>
                <a:cs typeface="微软雅黑"/>
              </a:rPr>
              <a:t>技术与</a:t>
            </a:r>
            <a:r>
              <a:rPr spc="-10" dirty="0">
                <a:latin typeface="微软雅黑"/>
                <a:cs typeface="微软雅黑"/>
              </a:rPr>
              <a:t>Io</a:t>
            </a:r>
            <a:r>
              <a:rPr dirty="0">
                <a:latin typeface="微软雅黑"/>
                <a:cs typeface="微软雅黑"/>
              </a:rPr>
              <a:t>T在实际应用中的落地融合</a:t>
            </a:r>
          </a:p>
          <a:p>
            <a:pPr marL="264795">
              <a:lnSpc>
                <a:spcPct val="100000"/>
              </a:lnSpc>
              <a:spcBef>
                <a:spcPts val="505"/>
              </a:spcBef>
            </a:pPr>
            <a:r>
              <a:rPr dirty="0">
                <a:latin typeface="Arial"/>
                <a:cs typeface="Arial"/>
              </a:rPr>
              <a:t>-</a:t>
            </a:r>
            <a:r>
              <a:rPr spc="-70" dirty="0"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FF"/>
                </a:solidFill>
                <a:latin typeface="微软雅黑"/>
                <a:cs typeface="微软雅黑"/>
              </a:rPr>
              <a:t>技术层面看</a:t>
            </a:r>
            <a:r>
              <a:rPr dirty="0">
                <a:latin typeface="微软雅黑"/>
                <a:cs typeface="微软雅黑"/>
              </a:rPr>
              <a:t>：</a:t>
            </a:r>
            <a:r>
              <a:rPr spc="-5" dirty="0">
                <a:latin typeface="微软雅黑"/>
                <a:cs typeface="微软雅黑"/>
              </a:rPr>
              <a:t>AIOT</a:t>
            </a:r>
            <a:r>
              <a:rPr spc="-10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是把</a:t>
            </a:r>
            <a:r>
              <a:rPr spc="-5" dirty="0">
                <a:latin typeface="微软雅黑"/>
                <a:cs typeface="微软雅黑"/>
              </a:rPr>
              <a:t>AI </a:t>
            </a:r>
            <a:r>
              <a:rPr dirty="0">
                <a:latin typeface="微软雅黑"/>
                <a:cs typeface="微软雅黑"/>
              </a:rPr>
              <a:t>技术嵌入到IOT 设备之中</a:t>
            </a:r>
          </a:p>
          <a:p>
            <a:pPr marL="264795">
              <a:lnSpc>
                <a:spcPct val="100000"/>
              </a:lnSpc>
              <a:spcBef>
                <a:spcPts val="490"/>
              </a:spcBef>
            </a:pPr>
            <a:r>
              <a:rPr dirty="0">
                <a:latin typeface="Arial"/>
                <a:cs typeface="Arial"/>
              </a:rPr>
              <a:t>-</a:t>
            </a:r>
            <a:r>
              <a:rPr spc="-70" dirty="0">
                <a:latin typeface="Arial"/>
                <a:cs typeface="Arial"/>
              </a:rPr>
              <a:t> </a:t>
            </a:r>
            <a:r>
              <a:rPr dirty="0">
                <a:latin typeface="微软雅黑"/>
                <a:cs typeface="微软雅黑"/>
              </a:rPr>
              <a:t>AIOT</a:t>
            </a:r>
            <a:r>
              <a:rPr spc="-15" dirty="0">
                <a:latin typeface="微软雅黑"/>
                <a:cs typeface="微软雅黑"/>
              </a:rPr>
              <a:t> </a:t>
            </a:r>
            <a:r>
              <a:rPr spc="-5" dirty="0">
                <a:latin typeface="微软雅黑"/>
                <a:cs typeface="微软雅黑"/>
              </a:rPr>
              <a:t>的典型应用</a:t>
            </a:r>
          </a:p>
        </p:txBody>
      </p:sp>
      <p:sp>
        <p:nvSpPr>
          <p:cNvPr id="5" name="object 5"/>
          <p:cNvSpPr/>
          <p:nvPr/>
        </p:nvSpPr>
        <p:spPr>
          <a:xfrm>
            <a:off x="1114044" y="2197607"/>
            <a:ext cx="684733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</a:pPr>
            <a:r>
              <a:rPr spc="-5" dirty="0"/>
              <a:t>AIOT</a:t>
            </a:r>
            <a:r>
              <a:rPr spc="-5" dirty="0">
                <a:latin typeface="微软雅黑"/>
                <a:cs typeface="微软雅黑"/>
              </a:rPr>
              <a:t>时代的技术挑战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0997" y="1072515"/>
            <a:ext cx="5229225" cy="287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400" dirty="0">
                <a:latin typeface="Microsoft Sans Serif"/>
                <a:cs typeface="Microsoft Sans Serif"/>
              </a:rPr>
              <a:t>▪</a:t>
            </a:r>
            <a:r>
              <a:rPr sz="1800" spc="-5" dirty="0">
                <a:latin typeface="微软雅黑"/>
                <a:cs typeface="微软雅黑"/>
              </a:rPr>
              <a:t>AIOT</a:t>
            </a:r>
            <a:r>
              <a:rPr sz="1800" spc="-10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系统融入了“人”，人机交互走</a:t>
            </a:r>
            <a:r>
              <a:rPr sz="1800" spc="5" dirty="0">
                <a:latin typeface="微软雅黑"/>
                <a:cs typeface="微软雅黑"/>
              </a:rPr>
              <a:t>向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人机融合</a:t>
            </a:r>
            <a:endParaRPr sz="1800" dirty="0">
              <a:latin typeface="微软雅黑"/>
              <a:cs typeface="微软雅黑"/>
            </a:endParaRPr>
          </a:p>
          <a:p>
            <a:pPr marL="283845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微软雅黑"/>
                <a:cs typeface="微软雅黑"/>
              </a:rPr>
              <a:t>功能安全</a:t>
            </a:r>
            <a:r>
              <a:rPr sz="1800" dirty="0">
                <a:latin typeface="微软雅黑"/>
                <a:cs typeface="微软雅黑"/>
              </a:rPr>
              <a:t>更加重要</a:t>
            </a:r>
          </a:p>
          <a:p>
            <a:pPr marL="283845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50"/>
                </a:solidFill>
                <a:latin typeface="微软雅黑"/>
                <a:cs typeface="微软雅黑"/>
              </a:rPr>
              <a:t>信息安全</a:t>
            </a:r>
            <a:r>
              <a:rPr sz="1800" dirty="0">
                <a:latin typeface="微软雅黑"/>
                <a:cs typeface="微软雅黑"/>
              </a:rPr>
              <a:t>依然重要</a:t>
            </a: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800" spc="400" dirty="0">
                <a:latin typeface="Microsoft Sans Serif"/>
                <a:cs typeface="Microsoft Sans Serif"/>
              </a:rPr>
              <a:t>▪</a:t>
            </a:r>
            <a:r>
              <a:rPr sz="1800" dirty="0">
                <a:latin typeface="微软雅黑"/>
                <a:cs typeface="微软雅黑"/>
              </a:rPr>
              <a:t>“物”从传统封闭系统走向开放互联网世界</a:t>
            </a:r>
          </a:p>
          <a:p>
            <a:pPr marL="283845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微软雅黑"/>
                <a:cs typeface="微软雅黑"/>
              </a:rPr>
              <a:t>封闭系统的安全应对开放的挑战</a:t>
            </a:r>
            <a:endParaRPr sz="1800" dirty="0">
              <a:latin typeface="微软雅黑"/>
              <a:cs typeface="微软雅黑"/>
            </a:endParaRPr>
          </a:p>
          <a:p>
            <a:pPr marL="283845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微软雅黑"/>
                <a:cs typeface="微软雅黑"/>
              </a:rPr>
              <a:t>封闭系统</a:t>
            </a:r>
            <a:r>
              <a:rPr sz="1800" b="1" dirty="0">
                <a:solidFill>
                  <a:srgbClr val="6F2F9F"/>
                </a:solidFill>
                <a:latin typeface="微软雅黑"/>
                <a:cs typeface="微软雅黑"/>
              </a:rPr>
              <a:t>实时性和确定性</a:t>
            </a:r>
            <a:r>
              <a:rPr sz="1800" dirty="0">
                <a:latin typeface="微软雅黑"/>
                <a:cs typeface="微软雅黑"/>
              </a:rPr>
              <a:t>如何在开放系统中实现</a:t>
            </a: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800" spc="400" dirty="0">
                <a:latin typeface="Microsoft Sans Serif"/>
                <a:cs typeface="Microsoft Sans Serif"/>
              </a:rPr>
              <a:t>▪</a:t>
            </a:r>
            <a:r>
              <a:rPr sz="1800" spc="-5" dirty="0">
                <a:latin typeface="微软雅黑"/>
                <a:cs typeface="微软雅黑"/>
              </a:rPr>
              <a:t>AIO</a:t>
            </a:r>
            <a:r>
              <a:rPr sz="1800" spc="-10" dirty="0">
                <a:latin typeface="微软雅黑"/>
                <a:cs typeface="微软雅黑"/>
              </a:rPr>
              <a:t>T</a:t>
            </a:r>
            <a:r>
              <a:rPr sz="1800" dirty="0">
                <a:latin typeface="微软雅黑"/>
                <a:cs typeface="微软雅黑"/>
              </a:rPr>
              <a:t>是在</a:t>
            </a:r>
            <a:r>
              <a:rPr sz="1800" spc="-5" dirty="0">
                <a:latin typeface="微软雅黑"/>
                <a:cs typeface="微软雅黑"/>
              </a:rPr>
              <a:t>AI</a:t>
            </a:r>
            <a:r>
              <a:rPr sz="1800" spc="-15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技术</a:t>
            </a:r>
            <a:r>
              <a:rPr sz="1800" spc="-5" dirty="0">
                <a:latin typeface="微软雅黑"/>
                <a:cs typeface="微软雅黑"/>
              </a:rPr>
              <a:t>在I</a:t>
            </a:r>
            <a:r>
              <a:rPr sz="1800" spc="-10" dirty="0">
                <a:latin typeface="微软雅黑"/>
                <a:cs typeface="微软雅黑"/>
              </a:rPr>
              <a:t>o</a:t>
            </a:r>
            <a:r>
              <a:rPr sz="1800" spc="-5" dirty="0">
                <a:latin typeface="微软雅黑"/>
                <a:cs typeface="微软雅黑"/>
              </a:rPr>
              <a:t>T</a:t>
            </a:r>
            <a:r>
              <a:rPr sz="1800" dirty="0">
                <a:latin typeface="微软雅黑"/>
                <a:cs typeface="微软雅黑"/>
              </a:rPr>
              <a:t>实现</a:t>
            </a:r>
            <a:r>
              <a:rPr sz="1800" spc="-5" dirty="0">
                <a:latin typeface="微软雅黑"/>
                <a:cs typeface="微软雅黑"/>
              </a:rPr>
              <a:t>-</a:t>
            </a:r>
            <a:r>
              <a:rPr sz="1800" b="1" dirty="0">
                <a:solidFill>
                  <a:srgbClr val="00AF50"/>
                </a:solidFill>
                <a:latin typeface="微软雅黑"/>
                <a:cs typeface="微软雅黑"/>
              </a:rPr>
              <a:t>边缘计算</a:t>
            </a:r>
            <a:r>
              <a:rPr sz="1800" dirty="0">
                <a:latin typeface="微软雅黑"/>
                <a:cs typeface="微软雅黑"/>
              </a:rPr>
              <a:t>是解决方案</a:t>
            </a: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101090" algn="l"/>
              </a:tabLst>
            </a:pPr>
            <a:r>
              <a:rPr sz="1800" spc="185" dirty="0">
                <a:latin typeface="Microsoft Sans Serif"/>
                <a:cs typeface="Microsoft Sans Serif"/>
              </a:rPr>
              <a:t>▪ </a:t>
            </a:r>
            <a:r>
              <a:rPr sz="1800" spc="-200" dirty="0">
                <a:latin typeface="Microsoft Sans Serif"/>
                <a:cs typeface="Microsoft Sans Serif"/>
              </a:rPr>
              <a:t> </a:t>
            </a:r>
            <a:r>
              <a:rPr sz="1800" b="1" dirty="0">
                <a:solidFill>
                  <a:srgbClr val="7CCEFF"/>
                </a:solidFill>
                <a:latin typeface="微软雅黑"/>
                <a:cs typeface="微软雅黑"/>
              </a:rPr>
              <a:t>AIOT≠	AI+</a:t>
            </a:r>
            <a:r>
              <a:rPr sz="1800" b="1" spc="-10" dirty="0">
                <a:solidFill>
                  <a:srgbClr val="7CCEFF"/>
                </a:solidFill>
                <a:latin typeface="微软雅黑"/>
                <a:cs typeface="微软雅黑"/>
              </a:rPr>
              <a:t>I</a:t>
            </a:r>
            <a:r>
              <a:rPr sz="1800" b="1" dirty="0">
                <a:solidFill>
                  <a:srgbClr val="7CCEFF"/>
                </a:solidFill>
                <a:latin typeface="微软雅黑"/>
                <a:cs typeface="微软雅黑"/>
              </a:rPr>
              <a:t>OT</a:t>
            </a:r>
            <a:r>
              <a:rPr sz="1800" b="1" spc="15" dirty="0">
                <a:solidFill>
                  <a:srgbClr val="7CCEFF"/>
                </a:solidFill>
                <a:latin typeface="微软雅黑"/>
                <a:cs typeface="微软雅黑"/>
              </a:rPr>
              <a:t> </a:t>
            </a:r>
            <a:r>
              <a:rPr sz="1800" spc="-5" dirty="0">
                <a:latin typeface="微软雅黑"/>
                <a:cs typeface="微软雅黑"/>
              </a:rPr>
              <a:t>,</a:t>
            </a:r>
            <a:r>
              <a:rPr sz="1800" spc="5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是人、机、物</a:t>
            </a:r>
            <a:r>
              <a:rPr sz="1800" spc="10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高度融合的物理</a:t>
            </a:r>
          </a:p>
          <a:p>
            <a:pPr marL="144780">
              <a:lnSpc>
                <a:spcPts val="2155"/>
              </a:lnSpc>
            </a:pPr>
            <a:r>
              <a:rPr sz="1800" spc="-5" dirty="0">
                <a:latin typeface="微软雅黑"/>
                <a:cs typeface="微软雅黑"/>
              </a:rPr>
              <a:t>信息系统（</a:t>
            </a:r>
            <a:r>
              <a:rPr sz="1800" spc="-10" dirty="0">
                <a:latin typeface="微软雅黑"/>
                <a:cs typeface="微软雅黑"/>
              </a:rPr>
              <a:t>C</a:t>
            </a:r>
            <a:r>
              <a:rPr sz="1800" dirty="0">
                <a:latin typeface="微软雅黑"/>
                <a:cs typeface="微软雅黑"/>
              </a:rPr>
              <a:t>PS)</a:t>
            </a:r>
          </a:p>
        </p:txBody>
      </p:sp>
      <p:sp>
        <p:nvSpPr>
          <p:cNvPr id="5" name="object 5"/>
          <p:cNvSpPr/>
          <p:nvPr/>
        </p:nvSpPr>
        <p:spPr>
          <a:xfrm>
            <a:off x="5724144" y="2284476"/>
            <a:ext cx="3311652" cy="2112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10528" y="771144"/>
            <a:ext cx="1805939" cy="1296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</a:rPr>
              <a:t>AI </a:t>
            </a:r>
            <a:r>
              <a:rPr spc="-5" dirty="0">
                <a:solidFill>
                  <a:srgbClr val="FF0000"/>
                </a:solidFill>
                <a:latin typeface="微软雅黑"/>
                <a:cs typeface="微软雅黑"/>
              </a:rPr>
              <a:t>芯片</a:t>
            </a:r>
            <a:r>
              <a:rPr b="0" spc="-5" dirty="0">
                <a:latin typeface="微软雅黑"/>
                <a:cs typeface="微软雅黑"/>
              </a:rPr>
              <a:t>:</a:t>
            </a:r>
            <a:r>
              <a:rPr b="0" spc="10" dirty="0">
                <a:latin typeface="微软雅黑"/>
                <a:cs typeface="微软雅黑"/>
              </a:rPr>
              <a:t> </a:t>
            </a:r>
            <a:r>
              <a:rPr spc="-5" dirty="0"/>
              <a:t>AIOT </a:t>
            </a:r>
            <a:r>
              <a:rPr spc="-5" dirty="0">
                <a:latin typeface="微软雅黑"/>
                <a:cs typeface="微软雅黑"/>
              </a:rPr>
              <a:t>系统的灵魂</a:t>
            </a:r>
          </a:p>
        </p:txBody>
      </p:sp>
      <p:sp>
        <p:nvSpPr>
          <p:cNvPr id="3" name="object 3"/>
          <p:cNvSpPr/>
          <p:nvPr/>
        </p:nvSpPr>
        <p:spPr>
          <a:xfrm>
            <a:off x="644651" y="1056132"/>
            <a:ext cx="7854696" cy="3290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</a:pPr>
            <a:r>
              <a:rPr spc="-5" dirty="0">
                <a:solidFill>
                  <a:srgbClr val="FF0000"/>
                </a:solidFill>
                <a:latin typeface="微软雅黑"/>
                <a:cs typeface="微软雅黑"/>
              </a:rPr>
              <a:t>操作系</a:t>
            </a:r>
            <a:r>
              <a:rPr spc="-10" dirty="0">
                <a:solidFill>
                  <a:srgbClr val="FF0000"/>
                </a:solidFill>
                <a:latin typeface="微软雅黑"/>
                <a:cs typeface="微软雅黑"/>
              </a:rPr>
              <a:t>统</a:t>
            </a:r>
            <a:r>
              <a:rPr b="0" spc="-5" dirty="0">
                <a:latin typeface="微软雅黑"/>
                <a:cs typeface="微软雅黑"/>
              </a:rPr>
              <a:t>：</a:t>
            </a:r>
            <a:r>
              <a:rPr spc="-5" dirty="0"/>
              <a:t>AIOT</a:t>
            </a:r>
            <a:r>
              <a:rPr spc="-5" dirty="0">
                <a:latin typeface="微软雅黑"/>
                <a:cs typeface="微软雅黑"/>
              </a:rPr>
              <a:t>基石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1243" y="820629"/>
            <a:ext cx="4859020" cy="327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402840" algn="ctr">
              <a:lnSpc>
                <a:spcPct val="100000"/>
              </a:lnSpc>
            </a:pPr>
            <a:r>
              <a:rPr sz="1800" spc="400" dirty="0">
                <a:latin typeface="Microsoft Sans Serif"/>
                <a:cs typeface="Microsoft Sans Serif"/>
              </a:rPr>
              <a:t>▪</a:t>
            </a:r>
            <a:r>
              <a:rPr sz="1800" spc="10" dirty="0">
                <a:latin typeface="Arial Unicode MS"/>
                <a:cs typeface="Arial Unicode MS"/>
              </a:rPr>
              <a:t>操作系</a:t>
            </a:r>
            <a:r>
              <a:rPr sz="1800" dirty="0">
                <a:latin typeface="Arial Unicode MS"/>
                <a:cs typeface="Arial Unicode MS"/>
              </a:rPr>
              <a:t>统技术面临挑战</a:t>
            </a:r>
            <a:endParaRPr sz="1800">
              <a:latin typeface="Arial Unicode MS"/>
              <a:cs typeface="Arial Unicode MS"/>
            </a:endParaRPr>
          </a:p>
          <a:p>
            <a:pPr marL="283845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10" dirty="0">
                <a:latin typeface="Arial Unicode MS"/>
                <a:cs typeface="Arial Unicode MS"/>
              </a:rPr>
              <a:t>自动驾</a:t>
            </a:r>
            <a:r>
              <a:rPr sz="1800" dirty="0">
                <a:latin typeface="Arial Unicode MS"/>
                <a:cs typeface="Arial Unicode MS"/>
              </a:rPr>
              <a:t>驶驱动</a:t>
            </a:r>
            <a:r>
              <a:rPr sz="1800" b="0" spc="60" dirty="0">
                <a:latin typeface="Microsoft MHei"/>
                <a:cs typeface="Microsoft MHei"/>
              </a:rPr>
              <a:t>-</a:t>
            </a:r>
            <a:r>
              <a:rPr sz="1800" dirty="0">
                <a:latin typeface="Arial Unicode MS"/>
                <a:cs typeface="Arial Unicode MS"/>
              </a:rPr>
              <a:t>功能安全认</a:t>
            </a:r>
            <a:r>
              <a:rPr sz="1800" spc="-10" dirty="0">
                <a:latin typeface="Arial Unicode MS"/>
                <a:cs typeface="Arial Unicode MS"/>
              </a:rPr>
              <a:t>证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（</a:t>
            </a:r>
            <a:r>
              <a:rPr sz="1800" b="1" spc="-5" dirty="0">
                <a:solidFill>
                  <a:srgbClr val="FF0000"/>
                </a:solidFill>
                <a:latin typeface="微软雅黑"/>
                <a:cs typeface="微软雅黑"/>
              </a:rPr>
              <a:t>Sa</a:t>
            </a:r>
            <a:r>
              <a:rPr sz="1800" b="1" spc="-15" dirty="0">
                <a:solidFill>
                  <a:srgbClr val="FF0000"/>
                </a:solidFill>
                <a:latin typeface="微软雅黑"/>
                <a:cs typeface="微软雅黑"/>
              </a:rPr>
              <a:t>f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et</a:t>
            </a:r>
            <a:r>
              <a:rPr sz="1800" b="1" spc="-5" dirty="0">
                <a:solidFill>
                  <a:srgbClr val="FF0000"/>
                </a:solidFill>
                <a:latin typeface="微软雅黑"/>
                <a:cs typeface="微软雅黑"/>
              </a:rPr>
              <a:t>y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）</a:t>
            </a:r>
            <a:endParaRPr sz="1800">
              <a:latin typeface="微软雅黑"/>
              <a:cs typeface="微软雅黑"/>
            </a:endParaRPr>
          </a:p>
          <a:p>
            <a:pPr marL="283845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10" dirty="0">
                <a:latin typeface="Arial Unicode MS"/>
                <a:cs typeface="Arial Unicode MS"/>
              </a:rPr>
              <a:t>联网时</a:t>
            </a:r>
            <a:r>
              <a:rPr sz="1800" dirty="0">
                <a:latin typeface="Arial Unicode MS"/>
                <a:cs typeface="Arial Unicode MS"/>
              </a:rPr>
              <a:t>代信息安</a:t>
            </a:r>
            <a:r>
              <a:rPr sz="1800" spc="5" dirty="0">
                <a:latin typeface="Arial Unicode MS"/>
                <a:cs typeface="Arial Unicode MS"/>
              </a:rPr>
              <a:t>全</a:t>
            </a:r>
            <a:r>
              <a:rPr sz="1800" b="0" spc="60" dirty="0">
                <a:latin typeface="Microsoft MHei"/>
                <a:cs typeface="Microsoft MHei"/>
              </a:rPr>
              <a:t>-</a:t>
            </a:r>
            <a:r>
              <a:rPr sz="1800" dirty="0">
                <a:latin typeface="Arial Unicode MS"/>
                <a:cs typeface="Arial Unicode MS"/>
              </a:rPr>
              <a:t>形势严峻</a:t>
            </a:r>
            <a:r>
              <a:rPr sz="1800" spc="-10" dirty="0">
                <a:latin typeface="Arial Unicode MS"/>
                <a:cs typeface="Arial Unicode MS"/>
              </a:rPr>
              <a:t> </a:t>
            </a:r>
            <a:r>
              <a:rPr sz="1800" b="1" dirty="0">
                <a:solidFill>
                  <a:srgbClr val="3BB5FF"/>
                </a:solidFill>
                <a:latin typeface="微软雅黑"/>
                <a:cs typeface="微软雅黑"/>
              </a:rPr>
              <a:t>（</a:t>
            </a:r>
            <a:r>
              <a:rPr sz="1800" b="1" spc="-5" dirty="0">
                <a:solidFill>
                  <a:srgbClr val="3BB5FF"/>
                </a:solidFill>
                <a:latin typeface="微软雅黑"/>
                <a:cs typeface="微软雅黑"/>
              </a:rPr>
              <a:t>S</a:t>
            </a:r>
            <a:r>
              <a:rPr sz="1800" b="1" spc="-15" dirty="0">
                <a:solidFill>
                  <a:srgbClr val="3BB5FF"/>
                </a:solidFill>
                <a:latin typeface="微软雅黑"/>
                <a:cs typeface="微软雅黑"/>
              </a:rPr>
              <a:t>ec</a:t>
            </a:r>
            <a:r>
              <a:rPr sz="1800" b="1" dirty="0">
                <a:solidFill>
                  <a:srgbClr val="3BB5FF"/>
                </a:solidFill>
                <a:latin typeface="微软雅黑"/>
                <a:cs typeface="微软雅黑"/>
              </a:rPr>
              <a:t>urit</a:t>
            </a:r>
            <a:r>
              <a:rPr sz="1800" b="1" spc="-5" dirty="0">
                <a:solidFill>
                  <a:srgbClr val="3BB5FF"/>
                </a:solidFill>
                <a:latin typeface="微软雅黑"/>
                <a:cs typeface="微软雅黑"/>
              </a:rPr>
              <a:t>y</a:t>
            </a:r>
            <a:r>
              <a:rPr sz="1800" b="1" dirty="0">
                <a:solidFill>
                  <a:srgbClr val="3BB5FF"/>
                </a:solidFill>
                <a:latin typeface="微软雅黑"/>
                <a:cs typeface="微软雅黑"/>
              </a:rPr>
              <a:t>）</a:t>
            </a:r>
            <a:endParaRPr sz="1800">
              <a:latin typeface="微软雅黑"/>
              <a:cs typeface="微软雅黑"/>
            </a:endParaRPr>
          </a:p>
          <a:p>
            <a:pPr marL="283845">
              <a:lnSpc>
                <a:spcPct val="100000"/>
              </a:lnSpc>
              <a:spcBef>
                <a:spcPts val="490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10" dirty="0">
                <a:latin typeface="Arial Unicode MS"/>
                <a:cs typeface="Arial Unicode MS"/>
              </a:rPr>
              <a:t>实时性</a:t>
            </a:r>
            <a:r>
              <a:rPr sz="1800" dirty="0">
                <a:latin typeface="Arial Unicode MS"/>
                <a:cs typeface="Arial Unicode MS"/>
              </a:rPr>
              <a:t>和确定性（低延时）</a:t>
            </a:r>
            <a:endParaRPr sz="1800">
              <a:latin typeface="Arial Unicode MS"/>
              <a:cs typeface="Arial Unicode MS"/>
            </a:endParaRPr>
          </a:p>
          <a:p>
            <a:pPr marL="283845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10" dirty="0">
                <a:latin typeface="Arial Unicode MS"/>
                <a:cs typeface="Arial Unicode MS"/>
              </a:rPr>
              <a:t>体系架</a:t>
            </a:r>
            <a:r>
              <a:rPr sz="1800" dirty="0">
                <a:latin typeface="Arial Unicode MS"/>
                <a:cs typeface="Arial Unicode MS"/>
              </a:rPr>
              <a:t>构可伸缩</a:t>
            </a:r>
            <a:endParaRPr sz="1800">
              <a:latin typeface="Arial Unicode MS"/>
              <a:cs typeface="Arial Unicode MS"/>
            </a:endParaRPr>
          </a:p>
          <a:p>
            <a:pPr marL="283845">
              <a:lnSpc>
                <a:spcPct val="100000"/>
              </a:lnSpc>
              <a:spcBef>
                <a:spcPts val="490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5" dirty="0">
                <a:latin typeface="Arial Unicode MS"/>
                <a:cs typeface="Arial Unicode MS"/>
              </a:rPr>
              <a:t>支撑硬</a:t>
            </a:r>
            <a:r>
              <a:rPr sz="1800" dirty="0">
                <a:latin typeface="Arial Unicode MS"/>
                <a:cs typeface="Arial Unicode MS"/>
              </a:rPr>
              <a:t>件发</a:t>
            </a:r>
            <a:r>
              <a:rPr sz="1800" spc="-5" dirty="0">
                <a:latin typeface="Arial Unicode MS"/>
                <a:cs typeface="Arial Unicode MS"/>
              </a:rPr>
              <a:t>展</a:t>
            </a:r>
            <a:r>
              <a:rPr sz="1800" b="0" spc="60" dirty="0">
                <a:latin typeface="Microsoft MHei"/>
                <a:cs typeface="Microsoft MHei"/>
              </a:rPr>
              <a:t>-</a:t>
            </a:r>
            <a:r>
              <a:rPr sz="1800" dirty="0">
                <a:latin typeface="Arial Unicode MS"/>
                <a:cs typeface="Arial Unicode MS"/>
              </a:rPr>
              <a:t>多核、异构</a:t>
            </a:r>
            <a:r>
              <a:rPr sz="1800" spc="-15" dirty="0">
                <a:latin typeface="Arial Unicode MS"/>
                <a:cs typeface="Arial Unicode MS"/>
              </a:rPr>
              <a:t>、</a:t>
            </a:r>
            <a:r>
              <a:rPr sz="1800" b="0" spc="50" dirty="0">
                <a:latin typeface="Microsoft MHei"/>
                <a:cs typeface="Microsoft MHei"/>
              </a:rPr>
              <a:t>A</a:t>
            </a:r>
            <a:r>
              <a:rPr sz="1800" b="0" spc="20" dirty="0">
                <a:latin typeface="Microsoft MHei"/>
                <a:cs typeface="Microsoft MHei"/>
              </a:rPr>
              <a:t>I</a:t>
            </a:r>
            <a:r>
              <a:rPr sz="1800" b="0" spc="10" dirty="0">
                <a:latin typeface="Microsoft MHei"/>
                <a:cs typeface="Microsoft MHei"/>
              </a:rPr>
              <a:t> </a:t>
            </a:r>
            <a:r>
              <a:rPr sz="1800" spc="10" dirty="0">
                <a:latin typeface="Arial Unicode MS"/>
                <a:cs typeface="Arial Unicode MS"/>
              </a:rPr>
              <a:t>和</a:t>
            </a:r>
            <a:r>
              <a:rPr sz="1800" spc="-100" dirty="0">
                <a:latin typeface="Arial Unicode MS"/>
                <a:cs typeface="Arial Unicode MS"/>
              </a:rPr>
              <a:t>G</a:t>
            </a:r>
            <a:r>
              <a:rPr sz="1800" spc="-140" dirty="0">
                <a:latin typeface="Arial Unicode MS"/>
                <a:cs typeface="Arial Unicode MS"/>
              </a:rPr>
              <a:t>P</a:t>
            </a:r>
            <a:r>
              <a:rPr sz="1800" spc="-35" dirty="0">
                <a:latin typeface="Arial Unicode MS"/>
                <a:cs typeface="Arial Unicode MS"/>
              </a:rPr>
              <a:t>U</a:t>
            </a:r>
            <a:r>
              <a:rPr sz="1800" spc="-505" dirty="0">
                <a:latin typeface="Arial Unicode MS"/>
                <a:cs typeface="Arial Unicode MS"/>
              </a:rPr>
              <a:t>…</a:t>
            </a:r>
            <a:endParaRPr sz="1800">
              <a:latin typeface="Arial Unicode MS"/>
              <a:cs typeface="Arial Unicode MS"/>
            </a:endParaRPr>
          </a:p>
          <a:p>
            <a:pPr marL="283845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10" dirty="0">
                <a:latin typeface="Arial Unicode MS"/>
                <a:cs typeface="Arial Unicode MS"/>
              </a:rPr>
              <a:t>内核技</a:t>
            </a:r>
            <a:r>
              <a:rPr sz="1800" dirty="0">
                <a:latin typeface="Arial Unicode MS"/>
                <a:cs typeface="Arial Unicode MS"/>
              </a:rPr>
              <a:t>术（微内核和宏内核并存）</a:t>
            </a:r>
            <a:endParaRPr sz="1800">
              <a:latin typeface="Arial Unicode MS"/>
              <a:cs typeface="Arial Unicode MS"/>
            </a:endParaRPr>
          </a:p>
          <a:p>
            <a:pPr marL="283845">
              <a:lnSpc>
                <a:spcPct val="100000"/>
              </a:lnSpc>
              <a:spcBef>
                <a:spcPts val="500"/>
              </a:spcBef>
              <a:tabLst>
                <a:tab pos="1083945" algn="l"/>
              </a:tabLst>
            </a:pPr>
            <a:r>
              <a:rPr sz="1800" dirty="0">
                <a:latin typeface="Arial"/>
                <a:cs typeface="Arial"/>
              </a:rPr>
              <a:t>-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b="0" spc="60" dirty="0">
                <a:latin typeface="Microsoft MHei"/>
                <a:cs typeface="Microsoft MHei"/>
              </a:rPr>
              <a:t>L</a:t>
            </a:r>
            <a:r>
              <a:rPr sz="1800" b="0" dirty="0">
                <a:latin typeface="Microsoft MHei"/>
                <a:cs typeface="Microsoft MHei"/>
              </a:rPr>
              <a:t>i</a:t>
            </a:r>
            <a:r>
              <a:rPr sz="1800" b="0" spc="40" dirty="0">
                <a:latin typeface="Microsoft MHei"/>
                <a:cs typeface="Microsoft MHei"/>
              </a:rPr>
              <a:t>n</a:t>
            </a:r>
            <a:r>
              <a:rPr sz="1800" b="0" spc="50" dirty="0">
                <a:latin typeface="Microsoft MHei"/>
                <a:cs typeface="Microsoft MHei"/>
              </a:rPr>
              <a:t>u</a:t>
            </a:r>
            <a:r>
              <a:rPr sz="1800" b="0" spc="25" dirty="0">
                <a:latin typeface="Microsoft MHei"/>
                <a:cs typeface="Microsoft MHei"/>
              </a:rPr>
              <a:t>x</a:t>
            </a:r>
            <a:r>
              <a:rPr sz="1800" b="0" dirty="0">
                <a:latin typeface="Microsoft MHei"/>
                <a:cs typeface="Microsoft MHei"/>
              </a:rPr>
              <a:t>	</a:t>
            </a:r>
            <a:r>
              <a:rPr sz="1800" dirty="0">
                <a:latin typeface="Arial Unicode MS"/>
                <a:cs typeface="Arial Unicode MS"/>
              </a:rPr>
              <a:t>和</a:t>
            </a:r>
            <a:r>
              <a:rPr sz="1800" spc="25" dirty="0">
                <a:latin typeface="Arial Unicode MS"/>
                <a:cs typeface="Arial Unicode MS"/>
              </a:rPr>
              <a:t> </a:t>
            </a:r>
            <a:r>
              <a:rPr sz="1800" b="0" spc="85" dirty="0">
                <a:latin typeface="Microsoft MHei"/>
                <a:cs typeface="Microsoft MHei"/>
              </a:rPr>
              <a:t>A</a:t>
            </a:r>
            <a:r>
              <a:rPr sz="1800" b="0" spc="80" dirty="0">
                <a:latin typeface="Microsoft MHei"/>
                <a:cs typeface="Microsoft MHei"/>
              </a:rPr>
              <a:t>G</a:t>
            </a:r>
            <a:r>
              <a:rPr sz="1800" b="0" spc="65" dirty="0">
                <a:latin typeface="Microsoft MHei"/>
                <a:cs typeface="Microsoft MHei"/>
              </a:rPr>
              <a:t>L</a:t>
            </a:r>
            <a:r>
              <a:rPr sz="1800" dirty="0">
                <a:latin typeface="Arial Unicode MS"/>
                <a:cs typeface="Arial Unicode MS"/>
              </a:rPr>
              <a:t>（</a:t>
            </a:r>
            <a:r>
              <a:rPr sz="1800" spc="15" dirty="0">
                <a:latin typeface="Arial Unicode MS"/>
                <a:cs typeface="Arial Unicode MS"/>
              </a:rPr>
              <a:t> </a:t>
            </a:r>
            <a:r>
              <a:rPr sz="1800" b="0" spc="85" dirty="0">
                <a:latin typeface="Microsoft MHei"/>
                <a:cs typeface="Microsoft MHei"/>
              </a:rPr>
              <a:t>A</a:t>
            </a:r>
            <a:r>
              <a:rPr sz="1800" b="0" spc="50" dirty="0">
                <a:latin typeface="Microsoft MHei"/>
                <a:cs typeface="Microsoft MHei"/>
              </a:rPr>
              <a:t>u</a:t>
            </a:r>
            <a:r>
              <a:rPr sz="1800" b="0" spc="45" dirty="0">
                <a:latin typeface="Microsoft MHei"/>
                <a:cs typeface="Microsoft MHei"/>
              </a:rPr>
              <a:t>tomo</a:t>
            </a:r>
            <a:r>
              <a:rPr sz="1800" b="0" spc="5" dirty="0">
                <a:latin typeface="Microsoft MHei"/>
                <a:cs typeface="Microsoft MHei"/>
              </a:rPr>
              <a:t>t</a:t>
            </a:r>
            <a:r>
              <a:rPr sz="1800" b="0" dirty="0">
                <a:latin typeface="Microsoft MHei"/>
                <a:cs typeface="Microsoft MHei"/>
              </a:rPr>
              <a:t>i</a:t>
            </a:r>
            <a:r>
              <a:rPr sz="1800" b="0" spc="45" dirty="0">
                <a:latin typeface="Microsoft MHei"/>
                <a:cs typeface="Microsoft MHei"/>
              </a:rPr>
              <a:t>v</a:t>
            </a:r>
            <a:r>
              <a:rPr sz="1800" b="0" spc="55" dirty="0">
                <a:latin typeface="Microsoft MHei"/>
                <a:cs typeface="Microsoft MHei"/>
              </a:rPr>
              <a:t>e</a:t>
            </a:r>
            <a:r>
              <a:rPr sz="1800" b="0" spc="10" dirty="0">
                <a:latin typeface="Microsoft MHei"/>
                <a:cs typeface="Microsoft MHei"/>
              </a:rPr>
              <a:t> </a:t>
            </a:r>
            <a:r>
              <a:rPr sz="1800" b="0" spc="80" dirty="0">
                <a:latin typeface="Microsoft MHei"/>
                <a:cs typeface="Microsoft MHei"/>
              </a:rPr>
              <a:t>G</a:t>
            </a:r>
            <a:r>
              <a:rPr sz="1800" b="0" spc="30" dirty="0">
                <a:latin typeface="Microsoft MHei"/>
                <a:cs typeface="Microsoft MHei"/>
              </a:rPr>
              <a:t>r</a:t>
            </a:r>
            <a:r>
              <a:rPr sz="1800" b="0" spc="60" dirty="0">
                <a:latin typeface="Microsoft MHei"/>
                <a:cs typeface="Microsoft MHei"/>
              </a:rPr>
              <a:t>a</a:t>
            </a:r>
            <a:r>
              <a:rPr sz="1800" b="0" spc="55" dirty="0">
                <a:latin typeface="Microsoft MHei"/>
                <a:cs typeface="Microsoft MHei"/>
              </a:rPr>
              <a:t>de</a:t>
            </a:r>
            <a:r>
              <a:rPr sz="1800" b="0" spc="10" dirty="0">
                <a:latin typeface="Microsoft MHei"/>
                <a:cs typeface="Microsoft MHei"/>
              </a:rPr>
              <a:t> </a:t>
            </a:r>
            <a:r>
              <a:rPr sz="1800" b="0" spc="60" dirty="0">
                <a:latin typeface="Microsoft MHei"/>
                <a:cs typeface="Microsoft MHei"/>
              </a:rPr>
              <a:t>L</a:t>
            </a:r>
            <a:r>
              <a:rPr sz="1800" b="0" dirty="0">
                <a:latin typeface="Microsoft MHei"/>
                <a:cs typeface="Microsoft MHei"/>
              </a:rPr>
              <a:t>i</a:t>
            </a:r>
            <a:r>
              <a:rPr sz="1800" b="0" spc="40" dirty="0">
                <a:latin typeface="Microsoft MHei"/>
                <a:cs typeface="Microsoft MHei"/>
              </a:rPr>
              <a:t>n</a:t>
            </a:r>
            <a:r>
              <a:rPr sz="1800" b="0" spc="50" dirty="0">
                <a:latin typeface="Microsoft MHei"/>
                <a:cs typeface="Microsoft MHei"/>
              </a:rPr>
              <a:t>ux</a:t>
            </a:r>
            <a:r>
              <a:rPr sz="1800" dirty="0">
                <a:latin typeface="Arial Unicode MS"/>
                <a:cs typeface="Arial Unicode MS"/>
              </a:rPr>
              <a:t>）</a:t>
            </a:r>
            <a:endParaRPr sz="1800">
              <a:latin typeface="Arial Unicode MS"/>
              <a:cs typeface="Arial Unicode MS"/>
            </a:endParaRPr>
          </a:p>
          <a:p>
            <a:pPr marL="283845">
              <a:lnSpc>
                <a:spcPct val="100000"/>
              </a:lnSpc>
              <a:spcBef>
                <a:spcPts val="490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10" dirty="0">
                <a:latin typeface="Arial Unicode MS"/>
                <a:cs typeface="Arial Unicode MS"/>
              </a:rPr>
              <a:t>规模应</a:t>
            </a:r>
            <a:r>
              <a:rPr sz="1800" dirty="0">
                <a:latin typeface="Arial Unicode MS"/>
                <a:cs typeface="Arial Unicode MS"/>
              </a:rPr>
              <a:t>用需要虚拟化和容器技术</a:t>
            </a:r>
            <a:endParaRPr sz="1800">
              <a:latin typeface="Arial Unicode MS"/>
              <a:cs typeface="Arial Unicode MS"/>
            </a:endParaRPr>
          </a:p>
          <a:p>
            <a:pPr marL="283845">
              <a:lnSpc>
                <a:spcPts val="2140"/>
              </a:lnSpc>
              <a:spcBef>
                <a:spcPts val="505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10" dirty="0">
                <a:latin typeface="Arial Unicode MS"/>
                <a:cs typeface="Arial Unicode MS"/>
              </a:rPr>
              <a:t>新一代</a:t>
            </a:r>
            <a:r>
              <a:rPr sz="1800" dirty="0">
                <a:latin typeface="Arial Unicode MS"/>
                <a:cs typeface="Arial Unicode MS"/>
              </a:rPr>
              <a:t>的编译技术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33415" y="2389632"/>
            <a:ext cx="3730751" cy="2084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3415" y="769619"/>
            <a:ext cx="2459736" cy="1473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00847" y="1537562"/>
            <a:ext cx="1247140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4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b="1" spc="-2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600" b="1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sz="1600" b="1" spc="-8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.so</a:t>
            </a:r>
            <a:r>
              <a:rPr sz="1600" b="1" spc="-1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2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  <a:latin typeface="微软雅黑"/>
                <a:cs typeface="微软雅黑"/>
              </a:rPr>
              <a:t>安全</a:t>
            </a:r>
            <a:r>
              <a:rPr b="0" spc="-10" dirty="0">
                <a:latin typeface="微软雅黑"/>
                <a:cs typeface="微软雅黑"/>
              </a:rPr>
              <a:t>：</a:t>
            </a:r>
            <a:r>
              <a:rPr spc="-5" dirty="0">
                <a:latin typeface="微软雅黑"/>
                <a:cs typeface="微软雅黑"/>
              </a:rPr>
              <a:t>为</a:t>
            </a:r>
            <a:r>
              <a:rPr spc="-5" dirty="0"/>
              <a:t>AIOT</a:t>
            </a:r>
            <a:r>
              <a:rPr spc="20" dirty="0"/>
              <a:t> </a:t>
            </a:r>
            <a:r>
              <a:rPr spc="-5" dirty="0">
                <a:latin typeface="微软雅黑"/>
                <a:cs typeface="微软雅黑"/>
              </a:rPr>
              <a:t>保驾护航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774" y="1027766"/>
            <a:ext cx="4509135" cy="285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80" marR="6350" indent="-132715" algn="just">
              <a:lnSpc>
                <a:spcPct val="100000"/>
              </a:lnSpc>
            </a:pPr>
            <a:r>
              <a:rPr sz="1800" spc="400" dirty="0">
                <a:latin typeface="Microsoft Sans Serif"/>
                <a:cs typeface="Microsoft Sans Serif"/>
              </a:rPr>
              <a:t>▪</a:t>
            </a:r>
            <a:r>
              <a:rPr sz="1800" spc="10" dirty="0">
                <a:latin typeface="Arial Unicode MS"/>
                <a:cs typeface="Arial Unicode MS"/>
              </a:rPr>
              <a:t>更多日</a:t>
            </a:r>
            <a:r>
              <a:rPr sz="1800" dirty="0">
                <a:latin typeface="Arial Unicode MS"/>
                <a:cs typeface="Arial Unicode MS"/>
              </a:rPr>
              <a:t>常活动因为攻击而可能终断。比如大 </a:t>
            </a:r>
            <a:r>
              <a:rPr sz="1800" spc="10" dirty="0">
                <a:latin typeface="Arial Unicode MS"/>
                <a:cs typeface="Arial Unicode MS"/>
              </a:rPr>
              <a:t>量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可穿戴的医疗健康设备</a:t>
            </a:r>
            <a:r>
              <a:rPr sz="1800" spc="10" dirty="0">
                <a:latin typeface="Arial Unicode MS"/>
                <a:cs typeface="Arial Unicode MS"/>
              </a:rPr>
              <a:t>，都</a:t>
            </a:r>
            <a:r>
              <a:rPr sz="1800" dirty="0">
                <a:latin typeface="Arial Unicode MS"/>
                <a:cs typeface="Arial Unicode MS"/>
              </a:rPr>
              <a:t>通过</a:t>
            </a:r>
            <a:r>
              <a:rPr sz="1800" spc="5" dirty="0">
                <a:latin typeface="Arial Unicode MS"/>
                <a:cs typeface="Arial Unicode MS"/>
              </a:rPr>
              <a:t>智</a:t>
            </a:r>
            <a:r>
              <a:rPr sz="1800" dirty="0">
                <a:latin typeface="Arial Unicode MS"/>
                <a:cs typeface="Arial Unicode MS"/>
              </a:rPr>
              <a:t>能手机 </a:t>
            </a:r>
            <a:r>
              <a:rPr sz="1800" spc="10" dirty="0">
                <a:latin typeface="Arial Unicode MS"/>
                <a:cs typeface="Arial Unicode MS"/>
              </a:rPr>
              <a:t>接入互</a:t>
            </a:r>
            <a:r>
              <a:rPr sz="1800" dirty="0">
                <a:latin typeface="Arial Unicode MS"/>
                <a:cs typeface="Arial Unicode MS"/>
              </a:rPr>
              <a:t>联网，攻击导致设备故障或将危机人 </a:t>
            </a:r>
            <a:r>
              <a:rPr sz="1800" spc="10" dirty="0">
                <a:latin typeface="Arial Unicode MS"/>
                <a:cs typeface="Arial Unicode MS"/>
              </a:rPr>
              <a:t>们的健</a:t>
            </a:r>
            <a:r>
              <a:rPr sz="1800" dirty="0">
                <a:latin typeface="Arial Unicode MS"/>
                <a:cs typeface="Arial Unicode MS"/>
              </a:rPr>
              <a:t>康甚至生命</a:t>
            </a:r>
            <a:endParaRPr sz="1800">
              <a:latin typeface="Arial Unicode MS"/>
              <a:cs typeface="Arial Unicode MS"/>
            </a:endParaRPr>
          </a:p>
          <a:p>
            <a:pPr marL="144780" marR="5080" indent="-132715" algn="just">
              <a:lnSpc>
                <a:spcPct val="100200"/>
              </a:lnSpc>
              <a:spcBef>
                <a:spcPts val="500"/>
              </a:spcBef>
            </a:pPr>
            <a:r>
              <a:rPr sz="1800" spc="400" dirty="0">
                <a:latin typeface="Microsoft Sans Serif"/>
                <a:cs typeface="Microsoft Sans Serif"/>
              </a:rPr>
              <a:t>▪</a:t>
            </a:r>
            <a:r>
              <a:rPr sz="1800" spc="10" dirty="0">
                <a:latin typeface="Arial Unicode MS"/>
                <a:cs typeface="Arial Unicode MS"/>
              </a:rPr>
              <a:t>互联网</a:t>
            </a:r>
            <a:r>
              <a:rPr sz="1800" dirty="0">
                <a:latin typeface="Arial Unicode MS"/>
                <a:cs typeface="Arial Unicode MS"/>
              </a:rPr>
              <a:t>和</a:t>
            </a:r>
            <a:r>
              <a:rPr sz="1800" b="1" dirty="0">
                <a:solidFill>
                  <a:srgbClr val="0000FF"/>
                </a:solidFill>
                <a:latin typeface="微软雅黑"/>
                <a:cs typeface="微软雅黑"/>
              </a:rPr>
              <a:t>大数据</a:t>
            </a:r>
            <a:r>
              <a:rPr sz="1800" dirty="0">
                <a:latin typeface="Arial Unicode MS"/>
                <a:cs typeface="Arial Unicode MS"/>
              </a:rPr>
              <a:t>通过传感器收集到了大量物 </a:t>
            </a:r>
            <a:r>
              <a:rPr sz="1800" spc="10" dirty="0">
                <a:latin typeface="Arial Unicode MS"/>
                <a:cs typeface="Arial Unicode MS"/>
              </a:rPr>
              <a:t>的信息</a:t>
            </a:r>
            <a:r>
              <a:rPr sz="1800" dirty="0">
                <a:latin typeface="Arial Unicode MS"/>
                <a:cs typeface="Arial Unicode MS"/>
              </a:rPr>
              <a:t>，其内容更加广泛，一</a:t>
            </a:r>
            <a:r>
              <a:rPr sz="1800" spc="5" dirty="0">
                <a:latin typeface="Arial Unicode MS"/>
                <a:cs typeface="Arial Unicode MS"/>
              </a:rPr>
              <a:t>旦</a:t>
            </a:r>
            <a:r>
              <a:rPr sz="1800" b="1" dirty="0">
                <a:solidFill>
                  <a:srgbClr val="0000FF"/>
                </a:solidFill>
                <a:latin typeface="微软雅黑"/>
                <a:cs typeface="微软雅黑"/>
              </a:rPr>
              <a:t>信息泄漏</a:t>
            </a:r>
            <a:r>
              <a:rPr sz="1800" dirty="0">
                <a:latin typeface="Arial Unicode MS"/>
                <a:cs typeface="Arial Unicode MS"/>
              </a:rPr>
              <a:t>危 </a:t>
            </a:r>
            <a:r>
              <a:rPr sz="1800" spc="10" dirty="0">
                <a:latin typeface="Arial Unicode MS"/>
                <a:cs typeface="Arial Unicode MS"/>
              </a:rPr>
              <a:t>害更大</a:t>
            </a:r>
            <a:r>
              <a:rPr sz="1800" dirty="0">
                <a:solidFill>
                  <a:srgbClr val="0000FF"/>
                </a:solidFill>
                <a:latin typeface="Arial Unicode MS"/>
                <a:cs typeface="Arial Unicode MS"/>
              </a:rPr>
              <a:t>，</a:t>
            </a:r>
            <a:r>
              <a:rPr sz="1800" dirty="0">
                <a:latin typeface="Arial Unicode MS"/>
                <a:cs typeface="Arial Unicode MS"/>
              </a:rPr>
              <a:t>比如我们驾车的</a:t>
            </a:r>
            <a:r>
              <a:rPr sz="1800" b="1" dirty="0">
                <a:solidFill>
                  <a:srgbClr val="0000FF"/>
                </a:solidFill>
                <a:latin typeface="微软雅黑"/>
                <a:cs typeface="微软雅黑"/>
              </a:rPr>
              <a:t>汽车的位置，个人 信息和疾病信息</a:t>
            </a:r>
            <a:endParaRPr sz="1800">
              <a:latin typeface="微软雅黑"/>
              <a:cs typeface="微软雅黑"/>
            </a:endParaRPr>
          </a:p>
          <a:p>
            <a:pPr marL="144780" marR="5080" indent="-132715" algn="just">
              <a:lnSpc>
                <a:spcPct val="100000"/>
              </a:lnSpc>
              <a:spcBef>
                <a:spcPts val="490"/>
              </a:spcBef>
            </a:pPr>
            <a:r>
              <a:rPr sz="1800" spc="185" dirty="0">
                <a:latin typeface="Microsoft Sans Serif"/>
                <a:cs typeface="Microsoft Sans Serif"/>
              </a:rPr>
              <a:t>▪</a:t>
            </a:r>
            <a:r>
              <a:rPr sz="1800" spc="-260" dirty="0">
                <a:latin typeface="Microsoft Sans Serif"/>
                <a:cs typeface="Microsoft Sans Serif"/>
              </a:rPr>
              <a:t> </a:t>
            </a:r>
            <a:r>
              <a:rPr sz="1800" b="1" dirty="0">
                <a:solidFill>
                  <a:srgbClr val="6F2F9F"/>
                </a:solidFill>
                <a:latin typeface="微软雅黑"/>
                <a:cs typeface="微软雅黑"/>
              </a:rPr>
              <a:t>电网</a:t>
            </a:r>
            <a:r>
              <a:rPr sz="1800" spc="10" dirty="0">
                <a:latin typeface="Arial Unicode MS"/>
                <a:cs typeface="Arial Unicode MS"/>
              </a:rPr>
              <a:t>、</a:t>
            </a:r>
            <a:r>
              <a:rPr sz="1800" b="1" dirty="0">
                <a:solidFill>
                  <a:srgbClr val="6F2F9F"/>
                </a:solidFill>
                <a:latin typeface="微软雅黑"/>
                <a:cs typeface="微软雅黑"/>
              </a:rPr>
              <a:t>交通运输</a:t>
            </a:r>
            <a:r>
              <a:rPr sz="1800" spc="10" dirty="0">
                <a:latin typeface="Arial Unicode MS"/>
                <a:cs typeface="Arial Unicode MS"/>
              </a:rPr>
              <a:t>、</a:t>
            </a:r>
            <a:r>
              <a:rPr sz="1800" b="1" dirty="0">
                <a:solidFill>
                  <a:srgbClr val="6F2F9F"/>
                </a:solidFill>
                <a:latin typeface="微软雅黑"/>
                <a:cs typeface="微软雅黑"/>
              </a:rPr>
              <a:t>核电站</a:t>
            </a:r>
            <a:r>
              <a:rPr sz="1800" spc="10" dirty="0">
                <a:latin typeface="Arial Unicode MS"/>
                <a:cs typeface="Arial Unicode MS"/>
              </a:rPr>
              <a:t>和</a:t>
            </a:r>
            <a:r>
              <a:rPr sz="1800" dirty="0">
                <a:latin typeface="Arial Unicode MS"/>
                <a:cs typeface="Arial Unicode MS"/>
              </a:rPr>
              <a:t>环境</a:t>
            </a:r>
            <a:r>
              <a:rPr sz="1800" spc="5" dirty="0">
                <a:latin typeface="Arial Unicode MS"/>
                <a:cs typeface="Arial Unicode MS"/>
              </a:rPr>
              <a:t>监</a:t>
            </a:r>
            <a:r>
              <a:rPr sz="1800" dirty="0">
                <a:latin typeface="Arial Unicode MS"/>
                <a:cs typeface="Arial Unicode MS"/>
              </a:rPr>
              <a:t>测</a:t>
            </a:r>
            <a:r>
              <a:rPr sz="1800" spc="-5" dirty="0">
                <a:latin typeface="Arial Unicode MS"/>
                <a:cs typeface="Arial Unicode MS"/>
              </a:rPr>
              <a:t>等</a:t>
            </a:r>
            <a:r>
              <a:rPr sz="1800" b="1" dirty="0">
                <a:solidFill>
                  <a:srgbClr val="6F2F9F"/>
                </a:solidFill>
                <a:latin typeface="微软雅黑"/>
                <a:cs typeface="微软雅黑"/>
              </a:rPr>
              <a:t>关键 系统</a:t>
            </a:r>
            <a:r>
              <a:rPr sz="1800" spc="10" dirty="0">
                <a:latin typeface="Arial Unicode MS"/>
                <a:cs typeface="Arial Unicode MS"/>
              </a:rPr>
              <a:t>若遇到</a:t>
            </a:r>
            <a:r>
              <a:rPr sz="1800" dirty="0">
                <a:latin typeface="Arial Unicode MS"/>
                <a:cs typeface="Arial Unicode MS"/>
              </a:rPr>
              <a:t>黑客</a:t>
            </a:r>
            <a:r>
              <a:rPr sz="1800" spc="5" dirty="0">
                <a:latin typeface="Arial Unicode MS"/>
                <a:cs typeface="Arial Unicode MS"/>
              </a:rPr>
              <a:t>的</a:t>
            </a:r>
            <a:r>
              <a:rPr sz="1800" dirty="0">
                <a:latin typeface="Arial Unicode MS"/>
                <a:cs typeface="Arial Unicode MS"/>
              </a:rPr>
              <a:t>攻击</a:t>
            </a:r>
            <a:r>
              <a:rPr sz="1800" spc="5" dirty="0">
                <a:latin typeface="Arial Unicode MS"/>
                <a:cs typeface="Arial Unicode MS"/>
              </a:rPr>
              <a:t>，</a:t>
            </a:r>
            <a:r>
              <a:rPr sz="1800" dirty="0">
                <a:latin typeface="Arial Unicode MS"/>
                <a:cs typeface="Arial Unicode MS"/>
              </a:rPr>
              <a:t>将是</a:t>
            </a:r>
            <a:r>
              <a:rPr sz="1800" spc="5" dirty="0">
                <a:latin typeface="Arial Unicode MS"/>
                <a:cs typeface="Arial Unicode MS"/>
              </a:rPr>
              <a:t>毁</a:t>
            </a:r>
            <a:r>
              <a:rPr sz="1800" dirty="0">
                <a:latin typeface="Arial Unicode MS"/>
                <a:cs typeface="Arial Unicode MS"/>
              </a:rPr>
              <a:t>灭性</a:t>
            </a:r>
            <a:r>
              <a:rPr sz="1800" spc="5" dirty="0">
                <a:latin typeface="Arial Unicode MS"/>
                <a:cs typeface="Arial Unicode MS"/>
              </a:rPr>
              <a:t>的</a:t>
            </a:r>
            <a:r>
              <a:rPr sz="1800" dirty="0">
                <a:latin typeface="Arial Unicode MS"/>
                <a:cs typeface="Arial Unicode MS"/>
              </a:rPr>
              <a:t>危害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7696" y="2159507"/>
            <a:ext cx="2144268" cy="1389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92923" y="3508247"/>
            <a:ext cx="1519427" cy="10104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79364" y="2503932"/>
            <a:ext cx="361188" cy="327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44840" y="3087623"/>
            <a:ext cx="431292" cy="420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87696" y="2033016"/>
            <a:ext cx="359663" cy="3505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29577" y="3250564"/>
            <a:ext cx="583819" cy="5144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54433" y="2054644"/>
            <a:ext cx="391909" cy="3841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76288" y="772668"/>
            <a:ext cx="2267711" cy="13670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77611" y="909827"/>
            <a:ext cx="635508" cy="769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57494" y="1379982"/>
            <a:ext cx="1275715" cy="50800"/>
          </a:xfrm>
          <a:custGeom>
            <a:avLst/>
            <a:gdLst/>
            <a:ahLst/>
            <a:cxnLst/>
            <a:rect l="l" t="t" r="r" b="b"/>
            <a:pathLst>
              <a:path w="1275715" h="50800">
                <a:moveTo>
                  <a:pt x="25145" y="0"/>
                </a:moveTo>
                <a:lnTo>
                  <a:pt x="0" y="25145"/>
                </a:lnTo>
                <a:lnTo>
                  <a:pt x="25145" y="50291"/>
                </a:lnTo>
                <a:lnTo>
                  <a:pt x="25145" y="37718"/>
                </a:lnTo>
                <a:lnTo>
                  <a:pt x="1263014" y="37718"/>
                </a:lnTo>
                <a:lnTo>
                  <a:pt x="1275587" y="25145"/>
                </a:lnTo>
                <a:lnTo>
                  <a:pt x="1263014" y="12572"/>
                </a:lnTo>
                <a:lnTo>
                  <a:pt x="25145" y="12572"/>
                </a:lnTo>
                <a:lnTo>
                  <a:pt x="25145" y="0"/>
                </a:lnTo>
                <a:close/>
              </a:path>
              <a:path w="1275715" h="50800">
                <a:moveTo>
                  <a:pt x="1263014" y="37718"/>
                </a:moveTo>
                <a:lnTo>
                  <a:pt x="1250441" y="37718"/>
                </a:lnTo>
                <a:lnTo>
                  <a:pt x="1250441" y="50291"/>
                </a:lnTo>
                <a:lnTo>
                  <a:pt x="1263014" y="37718"/>
                </a:lnTo>
                <a:close/>
              </a:path>
              <a:path w="1275715" h="50800">
                <a:moveTo>
                  <a:pt x="1250441" y="0"/>
                </a:moveTo>
                <a:lnTo>
                  <a:pt x="1250441" y="12572"/>
                </a:lnTo>
                <a:lnTo>
                  <a:pt x="1263014" y="12572"/>
                </a:lnTo>
                <a:lnTo>
                  <a:pt x="125044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57494" y="1379982"/>
            <a:ext cx="1275715" cy="50800"/>
          </a:xfrm>
          <a:custGeom>
            <a:avLst/>
            <a:gdLst/>
            <a:ahLst/>
            <a:cxnLst/>
            <a:rect l="l" t="t" r="r" b="b"/>
            <a:pathLst>
              <a:path w="1275715" h="50800">
                <a:moveTo>
                  <a:pt x="0" y="25145"/>
                </a:moveTo>
                <a:lnTo>
                  <a:pt x="25145" y="0"/>
                </a:lnTo>
                <a:lnTo>
                  <a:pt x="25145" y="12572"/>
                </a:lnTo>
                <a:lnTo>
                  <a:pt x="1250441" y="12572"/>
                </a:lnTo>
                <a:lnTo>
                  <a:pt x="1250441" y="0"/>
                </a:lnTo>
                <a:lnTo>
                  <a:pt x="1275587" y="25145"/>
                </a:lnTo>
                <a:lnTo>
                  <a:pt x="1250441" y="50291"/>
                </a:lnTo>
                <a:lnTo>
                  <a:pt x="1250441" y="37718"/>
                </a:lnTo>
                <a:lnTo>
                  <a:pt x="25145" y="37718"/>
                </a:lnTo>
                <a:lnTo>
                  <a:pt x="25145" y="50291"/>
                </a:lnTo>
                <a:lnTo>
                  <a:pt x="0" y="25145"/>
                </a:lnTo>
                <a:close/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14871" y="954024"/>
            <a:ext cx="359664" cy="350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1215</Words>
  <Application>Microsoft Office PowerPoint</Application>
  <PresentationFormat>全屏显示(16:9)</PresentationFormat>
  <Paragraphs>226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 Unicode MS</vt:lpstr>
      <vt:lpstr>Microsoft MHei</vt:lpstr>
      <vt:lpstr>Microsoft NeoGothic</vt:lpstr>
      <vt:lpstr>华文楷体</vt:lpstr>
      <vt:lpstr>宋体</vt:lpstr>
      <vt:lpstr>微软雅黑</vt:lpstr>
      <vt:lpstr>Arial</vt:lpstr>
      <vt:lpstr>Calibri</vt:lpstr>
      <vt:lpstr>Microsoft Sans Serif</vt:lpstr>
      <vt:lpstr>Times New Roman</vt:lpstr>
      <vt:lpstr>Verdana</vt:lpstr>
      <vt:lpstr>Office Theme</vt:lpstr>
      <vt:lpstr>PowerPoint 演示文稿</vt:lpstr>
      <vt:lpstr>本节提要</vt:lpstr>
      <vt:lpstr>PowerPoint 演示文稿</vt:lpstr>
      <vt:lpstr>嵌入式系统展望</vt:lpstr>
      <vt:lpstr>AIOT – 万物互联到万物智联</vt:lpstr>
      <vt:lpstr>AIOT时代的技术挑战</vt:lpstr>
      <vt:lpstr>AI 芯片: AIOT 系统的灵魂</vt:lpstr>
      <vt:lpstr>操作系统：AIOT基石</vt:lpstr>
      <vt:lpstr>安全：为AIOT 保驾护航</vt:lpstr>
      <vt:lpstr>IOT系统安全的目标</vt:lpstr>
      <vt:lpstr>IOT安全架构关键技术</vt:lpstr>
      <vt:lpstr>PowerPoint 演示文稿</vt:lpstr>
      <vt:lpstr>什么是RISC-V ?</vt:lpstr>
      <vt:lpstr>RISC-V 的发展历程</vt:lpstr>
      <vt:lpstr>RISC-V指令集介绍</vt:lpstr>
      <vt:lpstr>开源的RISC-V架构处理器核（Core）</vt:lpstr>
      <vt:lpstr>商业RISC-V 处理器核 （IP Core ）</vt:lpstr>
      <vt:lpstr>开源RISC-V 处理器SoC 平台（Platform）</vt:lpstr>
      <vt:lpstr>开源 RISC-V 嵌入式处理器（SoC Core)</vt:lpstr>
      <vt:lpstr>商业RISC-V 嵌入式处理器（SoC)</vt:lpstr>
      <vt:lpstr>Core 、Platform和SoC软核和SoC 芯片的选择</vt:lpstr>
      <vt:lpstr>PowerPoint 演示文稿</vt:lpstr>
      <vt:lpstr>RISC-V为 AIOT 嵌入式开发带来什么？</vt:lpstr>
      <vt:lpstr>RISC-V 嵌入式软件生态</vt:lpstr>
      <vt:lpstr>RISC-V ISA 以模块化方式设计，ISA具有可根据需要启用或禁用的几组指令（ISA扩展），其中 一组很特殊 ，它没有预定义的指令，设计人员可以为他们想要加速应用程序添加所需的任何指 令，因为它不会破坏任何软件兼容性这是一项非常强大的功能，看下面芯来对扩展指令应用理解</vt:lpstr>
      <vt:lpstr>RISC-V 架构 AIOT应用</vt:lpstr>
      <vt:lpstr>▪许多新 RISC-V 芯片是针对 AIoT 应用型SoC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grasv</dc:creator>
  <cp:lastModifiedBy>D</cp:lastModifiedBy>
  <cp:revision>8</cp:revision>
  <dcterms:created xsi:type="dcterms:W3CDTF">2020-08-27T17:54:38Z</dcterms:created>
  <dcterms:modified xsi:type="dcterms:W3CDTF">2020-09-01T09:50:57Z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2020-08-27T00:00:00Z</vt:filetime>
  </property>
</Properties>
</file>