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24" r:id="rId4"/>
    <p:sldId id="260" r:id="rId5"/>
    <p:sldId id="325" r:id="rId6"/>
    <p:sldId id="326" r:id="rId7"/>
    <p:sldId id="316" r:id="rId8"/>
    <p:sldId id="317" r:id="rId9"/>
    <p:sldId id="318" r:id="rId10"/>
    <p:sldId id="319" r:id="rId11"/>
    <p:sldId id="320" r:id="rId12"/>
    <p:sldId id="330" r:id="rId13"/>
    <p:sldId id="328" r:id="rId14"/>
    <p:sldId id="329" r:id="rId15"/>
    <p:sldId id="327" r:id="rId16"/>
    <p:sldId id="315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6">
          <p15:clr>
            <a:srgbClr val="A4A3A4"/>
          </p15:clr>
        </p15:guide>
        <p15:guide id="2" pos="2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4" y="48"/>
      </p:cViewPr>
      <p:guideLst>
        <p:guide orient="horz" pos="2846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98925" y="925830"/>
            <a:ext cx="3994150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35868" y="6356603"/>
            <a:ext cx="911351" cy="39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0124" y="144779"/>
            <a:ext cx="1546859" cy="626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20400" y="5545835"/>
            <a:ext cx="1095755" cy="1095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704576" y="5396484"/>
            <a:ext cx="1287779" cy="1287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35868" y="6356603"/>
            <a:ext cx="911351" cy="393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45" y="4406900"/>
            <a:ext cx="11497310" cy="1243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175" y="2654300"/>
            <a:ext cx="69011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3321" y="6439381"/>
            <a:ext cx="815639" cy="25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3429000"/>
            <a:ext cx="7620000" cy="2261149"/>
          </a:xfrm>
          <a:custGeom>
            <a:avLst/>
            <a:gdLst/>
            <a:ahLst/>
            <a:cxnLst/>
            <a:rect l="l" t="t" r="r" b="b"/>
            <a:pathLst>
              <a:path w="7138670" h="2136775">
                <a:moveTo>
                  <a:pt x="0" y="0"/>
                </a:moveTo>
                <a:lnTo>
                  <a:pt x="7138415" y="0"/>
                </a:lnTo>
                <a:lnTo>
                  <a:pt x="7138415" y="2136648"/>
                </a:lnTo>
                <a:lnTo>
                  <a:pt x="0" y="21366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7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650" y="3692340"/>
            <a:ext cx="114973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9905" marR="5080" indent="-1313180" algn="r"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pc="-5" dirty="0"/>
              <a:t>	</a:t>
            </a:r>
            <a:r>
              <a:rPr lang="zh-CN" altLang="en-US" spc="-5" dirty="0"/>
              <a:t>开源</a:t>
            </a:r>
            <a:r>
              <a:rPr lang="en-US" altLang="zh-CN" spc="-5" dirty="0"/>
              <a:t>RISC-V——</a:t>
            </a:r>
            <a:r>
              <a:rPr lang="zh-CN" altLang="en-US" spc="-5" dirty="0"/>
              <a:t>蜂鸟</a:t>
            </a:r>
            <a:r>
              <a:rPr lang="en-US" altLang="zh-CN" spc="-5" dirty="0"/>
              <a:t>E200</a:t>
            </a:r>
            <a:r>
              <a:rPr lang="zh-CN" altLang="en-US" spc="-5" dirty="0"/>
              <a:t>系列超低功耗</a:t>
            </a:r>
            <a:r>
              <a:rPr lang="en-US" altLang="zh-CN" spc="-5" dirty="0"/>
              <a:t>Core</a:t>
            </a:r>
            <a:r>
              <a:rPr lang="zh-CN" altLang="en-US" spc="-5" dirty="0"/>
              <a:t>与</a:t>
            </a:r>
            <a:r>
              <a:rPr lang="en-US" altLang="zh-CN" spc="-5" dirty="0"/>
              <a:t>SoC</a:t>
            </a:r>
            <a:endParaRPr lang="zh-CN" altLang="en-US"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001000" y="5852159"/>
            <a:ext cx="368490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1702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班 马静 刘欣 王雨婷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124" y="144779"/>
            <a:ext cx="1546859" cy="626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95186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蜂鸟</a:t>
            </a:r>
            <a:r>
              <a:rPr 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AB300-2710-4E1A-B090-F0FB5E9A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93" y="2148729"/>
            <a:ext cx="910821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6394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3200" dirty="0">
                <a:solidFill>
                  <a:srgbClr val="C00000"/>
                </a:solidFill>
              </a:rPr>
              <a:t>5.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配套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SoC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1628B-3581-43D0-B7D3-363AA4C2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39646"/>
            <a:ext cx="9220200" cy="52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6394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3200" dirty="0">
                <a:solidFill>
                  <a:srgbClr val="C00000"/>
                </a:solidFill>
              </a:rPr>
              <a:t>5.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配套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SoC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9FCB26-F9D8-417F-AFB9-CE12C2B2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91" y="1092962"/>
            <a:ext cx="9397217" cy="53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7461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蜂鸟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配置选项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23695B1-88FB-43EF-A8DE-26AFC643F276}"/>
              </a:ext>
            </a:extLst>
          </p:cNvPr>
          <p:cNvSpPr txBox="1">
            <a:spLocks/>
          </p:cNvSpPr>
          <p:nvPr/>
        </p:nvSpPr>
        <p:spPr>
          <a:xfrm>
            <a:off x="692150" y="1247333"/>
            <a:ext cx="9448800" cy="484187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蜂鸟 E200 系列的每款处理器均具有一定的可配置性。以开源的峰鸟 E203 核为例，通过修改其目录下的 config.v 文件中的宏定义便可以实现不同的配置。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config.v 文件在 e200 opensource 项目的目录结构如下。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e200_opensource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|----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rtl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                       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存放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RTL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的目录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|----e203                                       //E203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核和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SoC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RTL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目录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|----core                                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存放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core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相关模块的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RTL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代码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   |----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config.v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设定配置的源文件</a:t>
            </a:r>
          </a:p>
        </p:txBody>
      </p:sp>
    </p:spTree>
    <p:extLst>
      <p:ext uri="{BB962C8B-B14F-4D97-AF65-F5344CB8AC3E}">
        <p14:creationId xmlns:p14="http://schemas.microsoft.com/office/powerpoint/2010/main" val="252097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61658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配置选项宏定义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25E1142C-3A29-406B-B7FD-EC3F9C074EC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850390" y="1532538"/>
          <a:ext cx="8491220" cy="4073525"/>
        </p:xfrm>
        <a:graphic>
          <a:graphicData uri="http://schemas.openxmlformats.org/drawingml/2006/table">
            <a:tbl>
              <a:tblPr firstRow="1" bandRow="1"/>
              <a:tblGrid>
                <a:gridCol w="370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                        </a:t>
                      </a:r>
                      <a:r>
                        <a:rPr lang="zh-CN" altLang="en-US"/>
                        <a:t>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                   </a:t>
                      </a:r>
                      <a:r>
                        <a:rPr lang="zh-CN" altLang="en-US"/>
                        <a:t>描述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推荐默认值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E203_CFG_DEBUG_HAS_JTAG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配置使用</a:t>
                      </a:r>
                      <a:r>
                        <a:rPr lang="en-US" altLang="zh-CN"/>
                        <a:t>JTAG</a:t>
                      </a:r>
                      <a:r>
                        <a:rPr lang="zh-CN" altLang="en-US"/>
                        <a:t>调试接口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E203_CFG_ADDR_SIZE_IS_16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配置处理器的总线地址宽度为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位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位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E203_CFG_SUPPORT_MCYCLE_MINSTRET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配置使用</a:t>
                      </a:r>
                      <a:r>
                        <a:rPr lang="en-US" altLang="zh-CN"/>
                        <a:t>MCYCLE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MINSTRET</a:t>
                      </a:r>
                      <a:r>
                        <a:rPr lang="zh-CN" altLang="en-US"/>
                        <a:t>两个</a:t>
                      </a:r>
                      <a:r>
                        <a:rPr lang="en-US" altLang="zh-CN"/>
                        <a:t>64</a:t>
                      </a:r>
                      <a:r>
                        <a:rPr lang="zh-CN" altLang="en-US"/>
                        <a:t>位计数器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E203_CFG_REGNUM_IS_32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配置整数通用寄存器组使用</a:t>
                      </a: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个通用寄存器（</a:t>
                      </a:r>
                      <a:r>
                        <a:rPr lang="en-US" altLang="zh-CN"/>
                        <a:t>RV32I</a:t>
                      </a:r>
                      <a:r>
                        <a:rPr lang="zh-CN" altLang="en-US"/>
                        <a:t>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r>
                        <a:rPr lang="zh-CN" altLang="en-US"/>
                        <a:t>个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E203_CFG_HAS_ITCM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配置使用</a:t>
                      </a:r>
                      <a:r>
                        <a:rPr lang="en-US" altLang="zh-CN"/>
                        <a:t>ITCM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E203_CFG_ITCM_ADDR_BASE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</a:t>
                      </a:r>
                      <a:r>
                        <a:rPr lang="en-US" altLang="zh-CN"/>
                        <a:t>ITCM</a:t>
                      </a:r>
                      <a:r>
                        <a:rPr lang="zh-CN" altLang="en-US"/>
                        <a:t>的基地址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0x8000_0000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E203_CFG_ITCM_ADDR_WIDTH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</a:t>
                      </a:r>
                      <a:r>
                        <a:rPr lang="en-US" altLang="zh-CN"/>
                        <a:t>ITCM</a:t>
                      </a:r>
                      <a:r>
                        <a:rPr lang="zh-CN" altLang="en-US"/>
                        <a:t>的大小，使用地址总线宽度作为其大小的衡量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       16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  （</a:t>
                      </a:r>
                      <a:r>
                        <a:rPr lang="en-US" altLang="zh-CN"/>
                        <a:t>64KB</a:t>
                      </a:r>
                      <a:r>
                        <a:rPr lang="zh-CN" altLang="en-US"/>
                        <a:t>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5AEF84-7559-4D14-AEF5-99C20016C99C}"/>
              </a:ext>
            </a:extLst>
          </p:cNvPr>
          <p:cNvGraphicFramePr/>
          <p:nvPr/>
        </p:nvGraphicFramePr>
        <p:xfrm>
          <a:off x="1850390" y="5606063"/>
          <a:ext cx="8491220" cy="640080"/>
        </p:xfrm>
        <a:graphic>
          <a:graphicData uri="http://schemas.openxmlformats.org/drawingml/2006/table">
            <a:tbl>
              <a:tblPr firstRow="1" bandRow="1"/>
              <a:tblGrid>
                <a:gridCol w="370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E203_CFG_HAS_EAI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配置使用协处理器接口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无协处理器接口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2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6699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配置选项宏定义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051942B-DCC4-41D1-8331-0565B93016B0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850390" y="1336354"/>
          <a:ext cx="8491220" cy="5212080"/>
        </p:xfrm>
        <a:graphic>
          <a:graphicData uri="http://schemas.openxmlformats.org/drawingml/2006/table">
            <a:tbl>
              <a:tblPr firstRow="1" bandRow="1"/>
              <a:tblGrid>
                <a:gridCol w="370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/>
                        <a:t>                       </a:t>
                      </a:r>
                      <a:r>
                        <a:rPr lang="zh-CN" altLang="en-US" dirty="0"/>
                        <a:t>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                  </a:t>
                      </a:r>
                      <a:r>
                        <a:rPr lang="zh-CN" altLang="en-US"/>
                        <a:t>描述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推荐默认值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E203_CFG_PPI_ADDR_BASE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配置私有外设接口</a:t>
                      </a:r>
                      <a:r>
                        <a:rPr lang="en-US" altLang="zh-CN"/>
                        <a:t>PPI</a:t>
                      </a:r>
                      <a:r>
                        <a:rPr lang="zh-CN" altLang="en-US"/>
                        <a:t>的基地址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0x1000_0000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57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E203_CFG_PPI_BASE_REGION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</a:t>
                      </a:r>
                      <a:r>
                        <a:rPr lang="en-US" altLang="zh-CN"/>
                        <a:t>PPI</a:t>
                      </a:r>
                      <a:r>
                        <a:rPr lang="zh-CN" altLang="en-US"/>
                        <a:t>接口的地址区间，通过指定高位的区间来界定地址区间。例如：该宏定义为</a:t>
                      </a:r>
                      <a:r>
                        <a:rPr lang="en-US" altLang="zh-CN"/>
                        <a:t>31:28</a:t>
                      </a:r>
                      <a:r>
                        <a:rPr lang="zh-CN" altLang="en-US"/>
                        <a:t>，基地址定义为</a:t>
                      </a:r>
                      <a:r>
                        <a:rPr lang="en-US" altLang="zh-CN"/>
                        <a:t>0x1000_0000</a:t>
                      </a:r>
                      <a:r>
                        <a:rPr lang="zh-CN" altLang="en-US"/>
                        <a:t>，则表示</a:t>
                      </a:r>
                      <a:r>
                        <a:rPr lang="en-US" altLang="zh-CN"/>
                        <a:t>PPI</a:t>
                      </a:r>
                      <a:r>
                        <a:rPr lang="zh-CN" altLang="en-US"/>
                        <a:t>的地址区间为</a:t>
                      </a:r>
                      <a:r>
                        <a:rPr lang="en-US" altLang="zh-CN"/>
                        <a:t>0x1000_0000~0x1FFF_FFFF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31:28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dirty="0"/>
                        <a:t>E203_CFG_HAS_ECC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配置使用</a:t>
                      </a:r>
                      <a:r>
                        <a:rPr lang="en-US" altLang="zh-CN"/>
                        <a:t>ECC</a:t>
                      </a: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ITCM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DTCM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SRAM</a:t>
                      </a:r>
                      <a:r>
                        <a:rPr lang="zh-CN" altLang="en-US"/>
                        <a:t>进行保护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不使用</a:t>
                      </a:r>
                      <a:r>
                        <a:rPr lang="en-US" altLang="zh-CN"/>
                        <a:t>ECC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E203_CFG_SUPPORT_SHARE_MULDIV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配置使用面积优化的多周期乘除法单元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使用多周期乘除法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/>
                        <a:t>E203_CFG_SUPPORT_AMO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RISC-V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“A”</a:t>
                      </a:r>
                      <a:r>
                        <a:rPr lang="zh-CN" altLang="en-US"/>
                        <a:t>扩展指令子集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支持</a:t>
                      </a:r>
                      <a:r>
                        <a:rPr lang="en-US" altLang="zh-CN" sz="1800" dirty="0">
                          <a:sym typeface="+mn-ea"/>
                        </a:rPr>
                        <a:t>RISC-V</a:t>
                      </a:r>
                      <a:r>
                        <a:rPr lang="zh-CN" altLang="en-US" sz="1800" dirty="0">
                          <a:sym typeface="+mn-ea"/>
                        </a:rPr>
                        <a:t>的</a:t>
                      </a:r>
                      <a:r>
                        <a:rPr lang="en-US" altLang="zh-CN" sz="1800" dirty="0">
                          <a:sym typeface="+mn-ea"/>
                        </a:rPr>
                        <a:t>“A”</a:t>
                      </a:r>
                      <a:r>
                        <a:rPr lang="zh-CN" altLang="en-US" sz="1800" dirty="0">
                          <a:sym typeface="+mn-ea"/>
                        </a:rPr>
                        <a:t>扩展指令子集</a:t>
                      </a:r>
                      <a:endParaRPr lang="en-US" altLang="zh-CN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5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2909" cy="443230"/>
          </a:xfrm>
          <a:custGeom>
            <a:avLst/>
            <a:gdLst/>
            <a:ahLst/>
            <a:cxnLst/>
            <a:rect l="l" t="t" r="r" b="b"/>
            <a:pathLst>
              <a:path w="422909" h="443230">
                <a:moveTo>
                  <a:pt x="0" y="443114"/>
                </a:moveTo>
                <a:lnTo>
                  <a:pt x="0" y="0"/>
                </a:lnTo>
                <a:lnTo>
                  <a:pt x="422640" y="0"/>
                </a:lnTo>
                <a:lnTo>
                  <a:pt x="0" y="44311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5539" y="1133855"/>
            <a:ext cx="6791325" cy="510540"/>
          </a:xfrm>
          <a:custGeom>
            <a:avLst/>
            <a:gdLst/>
            <a:ahLst/>
            <a:cxnLst/>
            <a:rect l="l" t="t" r="r" b="b"/>
            <a:pathLst>
              <a:path w="6791325" h="510539">
                <a:moveTo>
                  <a:pt x="0" y="0"/>
                </a:moveTo>
                <a:lnTo>
                  <a:pt x="6790944" y="0"/>
                </a:lnTo>
                <a:lnTo>
                  <a:pt x="6790944" y="510540"/>
                </a:lnTo>
                <a:lnTo>
                  <a:pt x="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8259" y="1134021"/>
            <a:ext cx="522605" cy="511809"/>
          </a:xfrm>
          <a:custGeom>
            <a:avLst/>
            <a:gdLst/>
            <a:ahLst/>
            <a:cxnLst/>
            <a:rect l="l" t="t" r="r" b="b"/>
            <a:pathLst>
              <a:path w="522604" h="511810">
                <a:moveTo>
                  <a:pt x="261353" y="511327"/>
                </a:moveTo>
                <a:lnTo>
                  <a:pt x="214404" y="507208"/>
                </a:lnTo>
                <a:lnTo>
                  <a:pt x="170212" y="495332"/>
                </a:lnTo>
                <a:lnTo>
                  <a:pt x="129514" y="476421"/>
                </a:lnTo>
                <a:lnTo>
                  <a:pt x="93046" y="451198"/>
                </a:lnTo>
                <a:lnTo>
                  <a:pt x="61546" y="420384"/>
                </a:lnTo>
                <a:lnTo>
                  <a:pt x="35753" y="384701"/>
                </a:lnTo>
                <a:lnTo>
                  <a:pt x="16433" y="344968"/>
                </a:lnTo>
                <a:lnTo>
                  <a:pt x="4260" y="301762"/>
                </a:lnTo>
                <a:lnTo>
                  <a:pt x="0" y="255866"/>
                </a:lnTo>
                <a:lnTo>
                  <a:pt x="4260" y="209850"/>
                </a:lnTo>
                <a:lnTo>
                  <a:pt x="16433" y="166550"/>
                </a:lnTo>
                <a:lnTo>
                  <a:pt x="35782" y="126685"/>
                </a:lnTo>
                <a:lnTo>
                  <a:pt x="61607" y="90943"/>
                </a:lnTo>
                <a:lnTo>
                  <a:pt x="93090" y="60129"/>
                </a:lnTo>
                <a:lnTo>
                  <a:pt x="129541" y="34905"/>
                </a:lnTo>
                <a:lnTo>
                  <a:pt x="170225" y="15995"/>
                </a:lnTo>
                <a:lnTo>
                  <a:pt x="214408" y="4119"/>
                </a:lnTo>
                <a:lnTo>
                  <a:pt x="261353" y="0"/>
                </a:lnTo>
                <a:lnTo>
                  <a:pt x="308298" y="4119"/>
                </a:lnTo>
                <a:lnTo>
                  <a:pt x="352485" y="15997"/>
                </a:lnTo>
                <a:lnTo>
                  <a:pt x="393177" y="34913"/>
                </a:lnTo>
                <a:lnTo>
                  <a:pt x="429634" y="60146"/>
                </a:lnTo>
                <a:lnTo>
                  <a:pt x="461118" y="90977"/>
                </a:lnTo>
                <a:lnTo>
                  <a:pt x="486888" y="126685"/>
                </a:lnTo>
                <a:lnTo>
                  <a:pt x="506176" y="166454"/>
                </a:lnTo>
                <a:lnTo>
                  <a:pt x="518308" y="209707"/>
                </a:lnTo>
                <a:lnTo>
                  <a:pt x="522516" y="255663"/>
                </a:lnTo>
                <a:lnTo>
                  <a:pt x="518308" y="301619"/>
                </a:lnTo>
                <a:lnTo>
                  <a:pt x="506176" y="344872"/>
                </a:lnTo>
                <a:lnTo>
                  <a:pt x="486859" y="384701"/>
                </a:lnTo>
                <a:lnTo>
                  <a:pt x="461057" y="420419"/>
                </a:lnTo>
                <a:lnTo>
                  <a:pt x="429590" y="451216"/>
                </a:lnTo>
                <a:lnTo>
                  <a:pt x="393149" y="476429"/>
                </a:lnTo>
                <a:lnTo>
                  <a:pt x="352472" y="495334"/>
                </a:lnTo>
                <a:lnTo>
                  <a:pt x="308293" y="507208"/>
                </a:lnTo>
                <a:lnTo>
                  <a:pt x="261353" y="5113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9883" y="1133475"/>
            <a:ext cx="522605" cy="511809"/>
          </a:xfrm>
          <a:custGeom>
            <a:avLst/>
            <a:gdLst/>
            <a:ahLst/>
            <a:cxnLst/>
            <a:rect l="l" t="t" r="r" b="b"/>
            <a:pathLst>
              <a:path w="522605" h="511810">
                <a:moveTo>
                  <a:pt x="260921" y="511327"/>
                </a:moveTo>
                <a:lnTo>
                  <a:pt x="213970" y="507208"/>
                </a:lnTo>
                <a:lnTo>
                  <a:pt x="169772" y="495332"/>
                </a:lnTo>
                <a:lnTo>
                  <a:pt x="129068" y="476421"/>
                </a:lnTo>
                <a:lnTo>
                  <a:pt x="92670" y="451264"/>
                </a:lnTo>
                <a:lnTo>
                  <a:pt x="61213" y="420512"/>
                </a:lnTo>
                <a:lnTo>
                  <a:pt x="35478" y="384923"/>
                </a:lnTo>
                <a:lnTo>
                  <a:pt x="16204" y="345225"/>
                </a:lnTo>
                <a:lnTo>
                  <a:pt x="4132" y="302145"/>
                </a:lnTo>
                <a:lnTo>
                  <a:pt x="0" y="256412"/>
                </a:lnTo>
                <a:lnTo>
                  <a:pt x="4132" y="210234"/>
                </a:lnTo>
                <a:lnTo>
                  <a:pt x="16204" y="166807"/>
                </a:lnTo>
                <a:lnTo>
                  <a:pt x="35478" y="126847"/>
                </a:lnTo>
                <a:lnTo>
                  <a:pt x="61213" y="91071"/>
                </a:lnTo>
                <a:lnTo>
                  <a:pt x="92670" y="60194"/>
                </a:lnTo>
                <a:lnTo>
                  <a:pt x="129168" y="34905"/>
                </a:lnTo>
                <a:lnTo>
                  <a:pt x="169820" y="15995"/>
                </a:lnTo>
                <a:lnTo>
                  <a:pt x="213986" y="4119"/>
                </a:lnTo>
                <a:lnTo>
                  <a:pt x="260921" y="0"/>
                </a:lnTo>
                <a:lnTo>
                  <a:pt x="307869" y="4120"/>
                </a:lnTo>
                <a:lnTo>
                  <a:pt x="352068" y="16003"/>
                </a:lnTo>
                <a:lnTo>
                  <a:pt x="392777" y="34933"/>
                </a:lnTo>
                <a:lnTo>
                  <a:pt x="429189" y="60129"/>
                </a:lnTo>
                <a:lnTo>
                  <a:pt x="460668" y="90943"/>
                </a:lnTo>
                <a:lnTo>
                  <a:pt x="486436" y="126625"/>
                </a:lnTo>
                <a:lnTo>
                  <a:pt x="505756" y="166454"/>
                </a:lnTo>
                <a:lnTo>
                  <a:pt x="517888" y="209707"/>
                </a:lnTo>
                <a:lnTo>
                  <a:pt x="522097" y="255663"/>
                </a:lnTo>
                <a:lnTo>
                  <a:pt x="517888" y="301619"/>
                </a:lnTo>
                <a:lnTo>
                  <a:pt x="505756" y="344872"/>
                </a:lnTo>
                <a:lnTo>
                  <a:pt x="486436" y="384701"/>
                </a:lnTo>
                <a:lnTo>
                  <a:pt x="460668" y="420384"/>
                </a:lnTo>
                <a:lnTo>
                  <a:pt x="429189" y="451198"/>
                </a:lnTo>
                <a:lnTo>
                  <a:pt x="392677" y="476449"/>
                </a:lnTo>
                <a:lnTo>
                  <a:pt x="352019" y="495340"/>
                </a:lnTo>
                <a:lnTo>
                  <a:pt x="307853" y="507209"/>
                </a:lnTo>
                <a:lnTo>
                  <a:pt x="260921" y="5113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4702" y="1106754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7717" y="1772049"/>
            <a:ext cx="6791325" cy="510540"/>
          </a:xfrm>
          <a:custGeom>
            <a:avLst/>
            <a:gdLst/>
            <a:ahLst/>
            <a:cxnLst/>
            <a:rect l="l" t="t" r="r" b="b"/>
            <a:pathLst>
              <a:path w="6791325" h="510539">
                <a:moveTo>
                  <a:pt x="0" y="0"/>
                </a:moveTo>
                <a:lnTo>
                  <a:pt x="6790944" y="0"/>
                </a:lnTo>
                <a:lnTo>
                  <a:pt x="6790944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8259" y="1787931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4" h="511175">
                <a:moveTo>
                  <a:pt x="261353" y="510717"/>
                </a:moveTo>
                <a:lnTo>
                  <a:pt x="214403" y="506603"/>
                </a:lnTo>
                <a:lnTo>
                  <a:pt x="170208" y="494742"/>
                </a:lnTo>
                <a:lnTo>
                  <a:pt x="129503" y="475854"/>
                </a:lnTo>
                <a:lnTo>
                  <a:pt x="93028" y="450661"/>
                </a:lnTo>
                <a:lnTo>
                  <a:pt x="61571" y="419951"/>
                </a:lnTo>
                <a:lnTo>
                  <a:pt x="35782" y="384361"/>
                </a:lnTo>
                <a:lnTo>
                  <a:pt x="16433" y="344648"/>
                </a:lnTo>
                <a:lnTo>
                  <a:pt x="4260" y="301537"/>
                </a:lnTo>
                <a:lnTo>
                  <a:pt x="0" y="255752"/>
                </a:lnTo>
                <a:lnTo>
                  <a:pt x="4260" y="209733"/>
                </a:lnTo>
                <a:lnTo>
                  <a:pt x="16433" y="166440"/>
                </a:lnTo>
                <a:lnTo>
                  <a:pt x="35782" y="126589"/>
                </a:lnTo>
                <a:lnTo>
                  <a:pt x="61571" y="90900"/>
                </a:lnTo>
                <a:lnTo>
                  <a:pt x="93114" y="60056"/>
                </a:lnTo>
                <a:lnTo>
                  <a:pt x="129556" y="34863"/>
                </a:lnTo>
                <a:lnTo>
                  <a:pt x="170233" y="15975"/>
                </a:lnTo>
                <a:lnTo>
                  <a:pt x="214411" y="4114"/>
                </a:lnTo>
                <a:lnTo>
                  <a:pt x="261353" y="0"/>
                </a:lnTo>
                <a:lnTo>
                  <a:pt x="308299" y="4114"/>
                </a:lnTo>
                <a:lnTo>
                  <a:pt x="352489" y="15979"/>
                </a:lnTo>
                <a:lnTo>
                  <a:pt x="393187" y="34877"/>
                </a:lnTo>
                <a:lnTo>
                  <a:pt x="429651" y="60090"/>
                </a:lnTo>
                <a:lnTo>
                  <a:pt x="461093" y="90833"/>
                </a:lnTo>
                <a:lnTo>
                  <a:pt x="486859" y="126473"/>
                </a:lnTo>
                <a:lnTo>
                  <a:pt x="506176" y="166254"/>
                </a:lnTo>
                <a:lnTo>
                  <a:pt x="518308" y="209457"/>
                </a:lnTo>
                <a:lnTo>
                  <a:pt x="522516" y="255358"/>
                </a:lnTo>
                <a:lnTo>
                  <a:pt x="518308" y="301260"/>
                </a:lnTo>
                <a:lnTo>
                  <a:pt x="506176" y="344462"/>
                </a:lnTo>
                <a:lnTo>
                  <a:pt x="486859" y="384244"/>
                </a:lnTo>
                <a:lnTo>
                  <a:pt x="461093" y="419884"/>
                </a:lnTo>
                <a:lnTo>
                  <a:pt x="429566" y="450696"/>
                </a:lnTo>
                <a:lnTo>
                  <a:pt x="393134" y="475868"/>
                </a:lnTo>
                <a:lnTo>
                  <a:pt x="352464" y="494746"/>
                </a:lnTo>
                <a:lnTo>
                  <a:pt x="308290" y="506604"/>
                </a:lnTo>
                <a:lnTo>
                  <a:pt x="261353" y="5107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9883" y="1787385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5" h="511175">
                <a:moveTo>
                  <a:pt x="260921" y="510730"/>
                </a:moveTo>
                <a:lnTo>
                  <a:pt x="213974" y="506615"/>
                </a:lnTo>
                <a:lnTo>
                  <a:pt x="169790" y="494746"/>
                </a:lnTo>
                <a:lnTo>
                  <a:pt x="129109" y="475842"/>
                </a:lnTo>
                <a:lnTo>
                  <a:pt x="92670" y="450617"/>
                </a:lnTo>
                <a:lnTo>
                  <a:pt x="61213" y="419789"/>
                </a:lnTo>
                <a:lnTo>
                  <a:pt x="35478" y="384074"/>
                </a:lnTo>
                <a:lnTo>
                  <a:pt x="16204" y="344189"/>
                </a:lnTo>
                <a:lnTo>
                  <a:pt x="4132" y="300850"/>
                </a:lnTo>
                <a:lnTo>
                  <a:pt x="0" y="254774"/>
                </a:lnTo>
                <a:lnTo>
                  <a:pt x="4132" y="209050"/>
                </a:lnTo>
                <a:lnTo>
                  <a:pt x="16204" y="165985"/>
                </a:lnTo>
                <a:lnTo>
                  <a:pt x="35478" y="126305"/>
                </a:lnTo>
                <a:lnTo>
                  <a:pt x="61213" y="90738"/>
                </a:lnTo>
                <a:lnTo>
                  <a:pt x="92670" y="60009"/>
                </a:lnTo>
                <a:lnTo>
                  <a:pt x="129109" y="34844"/>
                </a:lnTo>
                <a:lnTo>
                  <a:pt x="169790" y="15970"/>
                </a:lnTo>
                <a:lnTo>
                  <a:pt x="213974" y="4113"/>
                </a:lnTo>
                <a:lnTo>
                  <a:pt x="260921" y="0"/>
                </a:lnTo>
                <a:lnTo>
                  <a:pt x="307865" y="4114"/>
                </a:lnTo>
                <a:lnTo>
                  <a:pt x="352050" y="15977"/>
                </a:lnTo>
                <a:lnTo>
                  <a:pt x="392737" y="34866"/>
                </a:lnTo>
                <a:lnTo>
                  <a:pt x="429189" y="60060"/>
                </a:lnTo>
                <a:lnTo>
                  <a:pt x="460668" y="90838"/>
                </a:lnTo>
                <a:lnTo>
                  <a:pt x="486436" y="126478"/>
                </a:lnTo>
                <a:lnTo>
                  <a:pt x="505756" y="166259"/>
                </a:lnTo>
                <a:lnTo>
                  <a:pt x="517888" y="209460"/>
                </a:lnTo>
                <a:lnTo>
                  <a:pt x="522097" y="255358"/>
                </a:lnTo>
                <a:lnTo>
                  <a:pt x="517888" y="301261"/>
                </a:lnTo>
                <a:lnTo>
                  <a:pt x="505756" y="344464"/>
                </a:lnTo>
                <a:lnTo>
                  <a:pt x="486436" y="384247"/>
                </a:lnTo>
                <a:lnTo>
                  <a:pt x="460668" y="419889"/>
                </a:lnTo>
                <a:lnTo>
                  <a:pt x="429189" y="450668"/>
                </a:lnTo>
                <a:lnTo>
                  <a:pt x="392737" y="475863"/>
                </a:lnTo>
                <a:lnTo>
                  <a:pt x="352050" y="494753"/>
                </a:lnTo>
                <a:lnTo>
                  <a:pt x="307865" y="506615"/>
                </a:lnTo>
                <a:lnTo>
                  <a:pt x="260921" y="51073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4702" y="1759953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5539" y="2441448"/>
            <a:ext cx="6791325" cy="510540"/>
          </a:xfrm>
          <a:custGeom>
            <a:avLst/>
            <a:gdLst/>
            <a:ahLst/>
            <a:cxnLst/>
            <a:rect l="l" t="t" r="r" b="b"/>
            <a:pathLst>
              <a:path w="6791325" h="510539">
                <a:moveTo>
                  <a:pt x="0" y="0"/>
                </a:moveTo>
                <a:lnTo>
                  <a:pt x="6790944" y="0"/>
                </a:lnTo>
                <a:lnTo>
                  <a:pt x="6790944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2" name="object 12"/>
          <p:cNvSpPr/>
          <p:nvPr/>
        </p:nvSpPr>
        <p:spPr>
          <a:xfrm>
            <a:off x="8938259" y="2441232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4" h="511175">
                <a:moveTo>
                  <a:pt x="261353" y="510717"/>
                </a:moveTo>
                <a:lnTo>
                  <a:pt x="214405" y="506602"/>
                </a:lnTo>
                <a:lnTo>
                  <a:pt x="170217" y="494735"/>
                </a:lnTo>
                <a:lnTo>
                  <a:pt x="129524" y="475830"/>
                </a:lnTo>
                <a:lnTo>
                  <a:pt x="93064" y="450605"/>
                </a:lnTo>
                <a:lnTo>
                  <a:pt x="61571" y="419775"/>
                </a:lnTo>
                <a:lnTo>
                  <a:pt x="35782" y="384056"/>
                </a:lnTo>
                <a:lnTo>
                  <a:pt x="16433" y="344164"/>
                </a:lnTo>
                <a:lnTo>
                  <a:pt x="4260" y="300814"/>
                </a:lnTo>
                <a:lnTo>
                  <a:pt x="0" y="254723"/>
                </a:lnTo>
                <a:lnTo>
                  <a:pt x="4260" y="209014"/>
                </a:lnTo>
                <a:lnTo>
                  <a:pt x="16433" y="165961"/>
                </a:lnTo>
                <a:lnTo>
                  <a:pt x="35782" y="126290"/>
                </a:lnTo>
                <a:lnTo>
                  <a:pt x="61571" y="90729"/>
                </a:lnTo>
                <a:lnTo>
                  <a:pt x="93064" y="60004"/>
                </a:lnTo>
                <a:lnTo>
                  <a:pt x="129524" y="34842"/>
                </a:lnTo>
                <a:lnTo>
                  <a:pt x="170217" y="15970"/>
                </a:lnTo>
                <a:lnTo>
                  <a:pt x="214405" y="4113"/>
                </a:lnTo>
                <a:lnTo>
                  <a:pt x="261353" y="0"/>
                </a:lnTo>
                <a:lnTo>
                  <a:pt x="308297" y="4114"/>
                </a:lnTo>
                <a:lnTo>
                  <a:pt x="352480" y="15977"/>
                </a:lnTo>
                <a:lnTo>
                  <a:pt x="393166" y="34866"/>
                </a:lnTo>
                <a:lnTo>
                  <a:pt x="429616" y="60060"/>
                </a:lnTo>
                <a:lnTo>
                  <a:pt x="461093" y="90838"/>
                </a:lnTo>
                <a:lnTo>
                  <a:pt x="486859" y="126478"/>
                </a:lnTo>
                <a:lnTo>
                  <a:pt x="506176" y="166259"/>
                </a:lnTo>
                <a:lnTo>
                  <a:pt x="518308" y="209460"/>
                </a:lnTo>
                <a:lnTo>
                  <a:pt x="522516" y="255358"/>
                </a:lnTo>
                <a:lnTo>
                  <a:pt x="518308" y="301260"/>
                </a:lnTo>
                <a:lnTo>
                  <a:pt x="506176" y="344462"/>
                </a:lnTo>
                <a:lnTo>
                  <a:pt x="486859" y="384244"/>
                </a:lnTo>
                <a:lnTo>
                  <a:pt x="461093" y="419884"/>
                </a:lnTo>
                <a:lnTo>
                  <a:pt x="429616" y="450661"/>
                </a:lnTo>
                <a:lnTo>
                  <a:pt x="393166" y="475854"/>
                </a:lnTo>
                <a:lnTo>
                  <a:pt x="352480" y="494742"/>
                </a:lnTo>
                <a:lnTo>
                  <a:pt x="308297" y="506603"/>
                </a:lnTo>
                <a:lnTo>
                  <a:pt x="261353" y="5107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9883" y="2440698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5" h="511175">
                <a:moveTo>
                  <a:pt x="260921" y="510717"/>
                </a:moveTo>
                <a:lnTo>
                  <a:pt x="213974" y="506603"/>
                </a:lnTo>
                <a:lnTo>
                  <a:pt x="169790" y="494739"/>
                </a:lnTo>
                <a:lnTo>
                  <a:pt x="129109" y="475847"/>
                </a:lnTo>
                <a:lnTo>
                  <a:pt x="92670" y="450648"/>
                </a:lnTo>
                <a:lnTo>
                  <a:pt x="61213" y="419861"/>
                </a:lnTo>
                <a:lnTo>
                  <a:pt x="35478" y="384208"/>
                </a:lnTo>
                <a:lnTo>
                  <a:pt x="16204" y="344410"/>
                </a:lnTo>
                <a:lnTo>
                  <a:pt x="4132" y="301185"/>
                </a:lnTo>
                <a:lnTo>
                  <a:pt x="0" y="255257"/>
                </a:lnTo>
                <a:lnTo>
                  <a:pt x="4132" y="209385"/>
                </a:lnTo>
                <a:lnTo>
                  <a:pt x="16204" y="166207"/>
                </a:lnTo>
                <a:lnTo>
                  <a:pt x="35478" y="126443"/>
                </a:lnTo>
                <a:lnTo>
                  <a:pt x="61213" y="90815"/>
                </a:lnTo>
                <a:lnTo>
                  <a:pt x="92670" y="60047"/>
                </a:lnTo>
                <a:lnTo>
                  <a:pt x="129109" y="34859"/>
                </a:lnTo>
                <a:lnTo>
                  <a:pt x="169790" y="15974"/>
                </a:lnTo>
                <a:lnTo>
                  <a:pt x="213974" y="4113"/>
                </a:lnTo>
                <a:lnTo>
                  <a:pt x="260921" y="0"/>
                </a:lnTo>
                <a:lnTo>
                  <a:pt x="307865" y="4114"/>
                </a:lnTo>
                <a:lnTo>
                  <a:pt x="352050" y="15975"/>
                </a:lnTo>
                <a:lnTo>
                  <a:pt x="392737" y="34863"/>
                </a:lnTo>
                <a:lnTo>
                  <a:pt x="429189" y="60056"/>
                </a:lnTo>
                <a:lnTo>
                  <a:pt x="460668" y="90833"/>
                </a:lnTo>
                <a:lnTo>
                  <a:pt x="486436" y="126473"/>
                </a:lnTo>
                <a:lnTo>
                  <a:pt x="505756" y="166254"/>
                </a:lnTo>
                <a:lnTo>
                  <a:pt x="517888" y="209457"/>
                </a:lnTo>
                <a:lnTo>
                  <a:pt x="522097" y="255358"/>
                </a:lnTo>
                <a:lnTo>
                  <a:pt x="517888" y="301257"/>
                </a:lnTo>
                <a:lnTo>
                  <a:pt x="505756" y="344457"/>
                </a:lnTo>
                <a:lnTo>
                  <a:pt x="486436" y="384238"/>
                </a:lnTo>
                <a:lnTo>
                  <a:pt x="460668" y="419879"/>
                </a:lnTo>
                <a:lnTo>
                  <a:pt x="429189" y="450657"/>
                </a:lnTo>
                <a:lnTo>
                  <a:pt x="392737" y="475851"/>
                </a:lnTo>
                <a:lnTo>
                  <a:pt x="352050" y="494740"/>
                </a:lnTo>
                <a:lnTo>
                  <a:pt x="307865" y="506603"/>
                </a:lnTo>
                <a:lnTo>
                  <a:pt x="260921" y="51071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4702" y="2413254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5539" y="3095244"/>
            <a:ext cx="6791325" cy="509270"/>
          </a:xfrm>
          <a:custGeom>
            <a:avLst/>
            <a:gdLst/>
            <a:ahLst/>
            <a:cxnLst/>
            <a:rect l="l" t="t" r="r" b="b"/>
            <a:pathLst>
              <a:path w="6791325" h="509270">
                <a:moveTo>
                  <a:pt x="0" y="0"/>
                </a:moveTo>
                <a:lnTo>
                  <a:pt x="6790944" y="0"/>
                </a:lnTo>
                <a:lnTo>
                  <a:pt x="6790944" y="509015"/>
                </a:lnTo>
                <a:lnTo>
                  <a:pt x="0" y="509015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38259" y="3094532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4" h="511175">
                <a:moveTo>
                  <a:pt x="261353" y="510717"/>
                </a:moveTo>
                <a:lnTo>
                  <a:pt x="214405" y="506603"/>
                </a:lnTo>
                <a:lnTo>
                  <a:pt x="170217" y="494740"/>
                </a:lnTo>
                <a:lnTo>
                  <a:pt x="129524" y="475849"/>
                </a:lnTo>
                <a:lnTo>
                  <a:pt x="93064" y="450649"/>
                </a:lnTo>
                <a:lnTo>
                  <a:pt x="61571" y="419860"/>
                </a:lnTo>
                <a:lnTo>
                  <a:pt x="35782" y="384203"/>
                </a:lnTo>
                <a:lnTo>
                  <a:pt x="16433" y="344397"/>
                </a:lnTo>
                <a:lnTo>
                  <a:pt x="4260" y="301162"/>
                </a:lnTo>
                <a:lnTo>
                  <a:pt x="0" y="255219"/>
                </a:lnTo>
                <a:lnTo>
                  <a:pt x="4260" y="209362"/>
                </a:lnTo>
                <a:lnTo>
                  <a:pt x="16433" y="166194"/>
                </a:lnTo>
                <a:lnTo>
                  <a:pt x="35782" y="126437"/>
                </a:lnTo>
                <a:lnTo>
                  <a:pt x="61571" y="90814"/>
                </a:lnTo>
                <a:lnTo>
                  <a:pt x="93064" y="60048"/>
                </a:lnTo>
                <a:lnTo>
                  <a:pt x="129524" y="34861"/>
                </a:lnTo>
                <a:lnTo>
                  <a:pt x="170217" y="15975"/>
                </a:lnTo>
                <a:lnTo>
                  <a:pt x="214405" y="4114"/>
                </a:lnTo>
                <a:lnTo>
                  <a:pt x="261353" y="0"/>
                </a:lnTo>
                <a:lnTo>
                  <a:pt x="308297" y="4114"/>
                </a:lnTo>
                <a:lnTo>
                  <a:pt x="352480" y="15977"/>
                </a:lnTo>
                <a:lnTo>
                  <a:pt x="393166" y="34866"/>
                </a:lnTo>
                <a:lnTo>
                  <a:pt x="429616" y="60060"/>
                </a:lnTo>
                <a:lnTo>
                  <a:pt x="461093" y="90838"/>
                </a:lnTo>
                <a:lnTo>
                  <a:pt x="486859" y="126478"/>
                </a:lnTo>
                <a:lnTo>
                  <a:pt x="506176" y="166259"/>
                </a:lnTo>
                <a:lnTo>
                  <a:pt x="518308" y="209460"/>
                </a:lnTo>
                <a:lnTo>
                  <a:pt x="522516" y="255358"/>
                </a:lnTo>
                <a:lnTo>
                  <a:pt x="518308" y="301260"/>
                </a:lnTo>
                <a:lnTo>
                  <a:pt x="506176" y="344462"/>
                </a:lnTo>
                <a:lnTo>
                  <a:pt x="486859" y="384244"/>
                </a:lnTo>
                <a:lnTo>
                  <a:pt x="461093" y="419884"/>
                </a:lnTo>
                <a:lnTo>
                  <a:pt x="429616" y="450661"/>
                </a:lnTo>
                <a:lnTo>
                  <a:pt x="393166" y="475854"/>
                </a:lnTo>
                <a:lnTo>
                  <a:pt x="352480" y="494742"/>
                </a:lnTo>
                <a:lnTo>
                  <a:pt x="308297" y="506603"/>
                </a:lnTo>
                <a:lnTo>
                  <a:pt x="261353" y="5107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9883" y="3093999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5" h="511175">
                <a:moveTo>
                  <a:pt x="260921" y="510717"/>
                </a:moveTo>
                <a:lnTo>
                  <a:pt x="213972" y="506603"/>
                </a:lnTo>
                <a:lnTo>
                  <a:pt x="169781" y="494740"/>
                </a:lnTo>
                <a:lnTo>
                  <a:pt x="129088" y="475851"/>
                </a:lnTo>
                <a:lnTo>
                  <a:pt x="92635" y="450657"/>
                </a:lnTo>
                <a:lnTo>
                  <a:pt x="61213" y="419946"/>
                </a:lnTo>
                <a:lnTo>
                  <a:pt x="35478" y="384355"/>
                </a:lnTo>
                <a:lnTo>
                  <a:pt x="16204" y="344643"/>
                </a:lnTo>
                <a:lnTo>
                  <a:pt x="4132" y="301533"/>
                </a:lnTo>
                <a:lnTo>
                  <a:pt x="0" y="255752"/>
                </a:lnTo>
                <a:lnTo>
                  <a:pt x="4132" y="209733"/>
                </a:lnTo>
                <a:lnTo>
                  <a:pt x="16204" y="166440"/>
                </a:lnTo>
                <a:lnTo>
                  <a:pt x="35478" y="126589"/>
                </a:lnTo>
                <a:lnTo>
                  <a:pt x="61213" y="90900"/>
                </a:lnTo>
                <a:lnTo>
                  <a:pt x="92720" y="60056"/>
                </a:lnTo>
                <a:lnTo>
                  <a:pt x="129140" y="34863"/>
                </a:lnTo>
                <a:lnTo>
                  <a:pt x="169806" y="15975"/>
                </a:lnTo>
                <a:lnTo>
                  <a:pt x="213980" y="4114"/>
                </a:lnTo>
                <a:lnTo>
                  <a:pt x="260921" y="0"/>
                </a:lnTo>
                <a:lnTo>
                  <a:pt x="307867" y="4114"/>
                </a:lnTo>
                <a:lnTo>
                  <a:pt x="352059" y="15979"/>
                </a:lnTo>
                <a:lnTo>
                  <a:pt x="392758" y="34877"/>
                </a:lnTo>
                <a:lnTo>
                  <a:pt x="429225" y="60090"/>
                </a:lnTo>
                <a:lnTo>
                  <a:pt x="460668" y="90833"/>
                </a:lnTo>
                <a:lnTo>
                  <a:pt x="486436" y="126473"/>
                </a:lnTo>
                <a:lnTo>
                  <a:pt x="505756" y="166254"/>
                </a:lnTo>
                <a:lnTo>
                  <a:pt x="517888" y="209457"/>
                </a:lnTo>
                <a:lnTo>
                  <a:pt x="522097" y="255358"/>
                </a:lnTo>
                <a:lnTo>
                  <a:pt x="517888" y="301257"/>
                </a:lnTo>
                <a:lnTo>
                  <a:pt x="505756" y="344457"/>
                </a:lnTo>
                <a:lnTo>
                  <a:pt x="486436" y="384238"/>
                </a:lnTo>
                <a:lnTo>
                  <a:pt x="460668" y="419879"/>
                </a:lnTo>
                <a:lnTo>
                  <a:pt x="429139" y="450691"/>
                </a:lnTo>
                <a:lnTo>
                  <a:pt x="392706" y="475866"/>
                </a:lnTo>
                <a:lnTo>
                  <a:pt x="352034" y="494745"/>
                </a:lnTo>
                <a:lnTo>
                  <a:pt x="307859" y="506603"/>
                </a:lnTo>
                <a:lnTo>
                  <a:pt x="260921" y="51071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64702" y="3066554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15539" y="3747515"/>
            <a:ext cx="6791325" cy="510540"/>
          </a:xfrm>
          <a:custGeom>
            <a:avLst/>
            <a:gdLst/>
            <a:ahLst/>
            <a:cxnLst/>
            <a:rect l="l" t="t" r="r" b="b"/>
            <a:pathLst>
              <a:path w="6791325" h="510539">
                <a:moveTo>
                  <a:pt x="0" y="0"/>
                </a:moveTo>
                <a:lnTo>
                  <a:pt x="6790944" y="0"/>
                </a:lnTo>
                <a:lnTo>
                  <a:pt x="6790944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38259" y="3747833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4" h="511175">
                <a:moveTo>
                  <a:pt x="261353" y="510717"/>
                </a:moveTo>
                <a:lnTo>
                  <a:pt x="214403" y="506603"/>
                </a:lnTo>
                <a:lnTo>
                  <a:pt x="170208" y="494742"/>
                </a:lnTo>
                <a:lnTo>
                  <a:pt x="129505" y="475854"/>
                </a:lnTo>
                <a:lnTo>
                  <a:pt x="93032" y="450661"/>
                </a:lnTo>
                <a:lnTo>
                  <a:pt x="61571" y="419945"/>
                </a:lnTo>
                <a:lnTo>
                  <a:pt x="35782" y="384349"/>
                </a:lnTo>
                <a:lnTo>
                  <a:pt x="16433" y="344630"/>
                </a:lnTo>
                <a:lnTo>
                  <a:pt x="4260" y="301510"/>
                </a:lnTo>
                <a:lnTo>
                  <a:pt x="0" y="255714"/>
                </a:lnTo>
                <a:lnTo>
                  <a:pt x="4260" y="209710"/>
                </a:lnTo>
                <a:lnTo>
                  <a:pt x="16433" y="166427"/>
                </a:lnTo>
                <a:lnTo>
                  <a:pt x="35782" y="126584"/>
                </a:lnTo>
                <a:lnTo>
                  <a:pt x="61571" y="90899"/>
                </a:lnTo>
                <a:lnTo>
                  <a:pt x="93109" y="60060"/>
                </a:lnTo>
                <a:lnTo>
                  <a:pt x="129553" y="34866"/>
                </a:lnTo>
                <a:lnTo>
                  <a:pt x="170231" y="15977"/>
                </a:lnTo>
                <a:lnTo>
                  <a:pt x="214411" y="4114"/>
                </a:lnTo>
                <a:lnTo>
                  <a:pt x="261353" y="0"/>
                </a:lnTo>
                <a:lnTo>
                  <a:pt x="308298" y="4114"/>
                </a:lnTo>
                <a:lnTo>
                  <a:pt x="352488" y="15980"/>
                </a:lnTo>
                <a:lnTo>
                  <a:pt x="393185" y="34879"/>
                </a:lnTo>
                <a:lnTo>
                  <a:pt x="429648" y="60091"/>
                </a:lnTo>
                <a:lnTo>
                  <a:pt x="461093" y="90838"/>
                </a:lnTo>
                <a:lnTo>
                  <a:pt x="486859" y="126478"/>
                </a:lnTo>
                <a:lnTo>
                  <a:pt x="506176" y="166259"/>
                </a:lnTo>
                <a:lnTo>
                  <a:pt x="518308" y="209460"/>
                </a:lnTo>
                <a:lnTo>
                  <a:pt x="522516" y="255358"/>
                </a:lnTo>
                <a:lnTo>
                  <a:pt x="518308" y="301260"/>
                </a:lnTo>
                <a:lnTo>
                  <a:pt x="506176" y="344462"/>
                </a:lnTo>
                <a:lnTo>
                  <a:pt x="486859" y="384244"/>
                </a:lnTo>
                <a:lnTo>
                  <a:pt x="461093" y="419884"/>
                </a:lnTo>
                <a:lnTo>
                  <a:pt x="429571" y="450692"/>
                </a:lnTo>
                <a:lnTo>
                  <a:pt x="393137" y="475867"/>
                </a:lnTo>
                <a:lnTo>
                  <a:pt x="352465" y="494746"/>
                </a:lnTo>
                <a:lnTo>
                  <a:pt x="308291" y="506604"/>
                </a:lnTo>
                <a:lnTo>
                  <a:pt x="261353" y="5107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883" y="3747299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5" h="511175">
                <a:moveTo>
                  <a:pt x="260921" y="510717"/>
                </a:moveTo>
                <a:lnTo>
                  <a:pt x="213974" y="506602"/>
                </a:lnTo>
                <a:lnTo>
                  <a:pt x="169790" y="494735"/>
                </a:lnTo>
                <a:lnTo>
                  <a:pt x="129109" y="475830"/>
                </a:lnTo>
                <a:lnTo>
                  <a:pt x="92670" y="450605"/>
                </a:lnTo>
                <a:lnTo>
                  <a:pt x="61213" y="419775"/>
                </a:lnTo>
                <a:lnTo>
                  <a:pt x="35478" y="384056"/>
                </a:lnTo>
                <a:lnTo>
                  <a:pt x="16204" y="344164"/>
                </a:lnTo>
                <a:lnTo>
                  <a:pt x="4132" y="300814"/>
                </a:lnTo>
                <a:lnTo>
                  <a:pt x="0" y="254723"/>
                </a:lnTo>
                <a:lnTo>
                  <a:pt x="4132" y="209011"/>
                </a:lnTo>
                <a:lnTo>
                  <a:pt x="16204" y="165956"/>
                </a:lnTo>
                <a:lnTo>
                  <a:pt x="35478" y="126285"/>
                </a:lnTo>
                <a:lnTo>
                  <a:pt x="61213" y="90724"/>
                </a:lnTo>
                <a:lnTo>
                  <a:pt x="92670" y="60000"/>
                </a:lnTo>
                <a:lnTo>
                  <a:pt x="129109" y="34839"/>
                </a:lnTo>
                <a:lnTo>
                  <a:pt x="169790" y="15968"/>
                </a:lnTo>
                <a:lnTo>
                  <a:pt x="213974" y="4113"/>
                </a:lnTo>
                <a:lnTo>
                  <a:pt x="260921" y="0"/>
                </a:lnTo>
                <a:lnTo>
                  <a:pt x="307865" y="4114"/>
                </a:lnTo>
                <a:lnTo>
                  <a:pt x="352050" y="15975"/>
                </a:lnTo>
                <a:lnTo>
                  <a:pt x="392737" y="34863"/>
                </a:lnTo>
                <a:lnTo>
                  <a:pt x="429189" y="60056"/>
                </a:lnTo>
                <a:lnTo>
                  <a:pt x="460668" y="90833"/>
                </a:lnTo>
                <a:lnTo>
                  <a:pt x="486436" y="126473"/>
                </a:lnTo>
                <a:lnTo>
                  <a:pt x="505756" y="166254"/>
                </a:lnTo>
                <a:lnTo>
                  <a:pt x="517888" y="209457"/>
                </a:lnTo>
                <a:lnTo>
                  <a:pt x="522097" y="255358"/>
                </a:lnTo>
                <a:lnTo>
                  <a:pt x="517888" y="301260"/>
                </a:lnTo>
                <a:lnTo>
                  <a:pt x="505756" y="344462"/>
                </a:lnTo>
                <a:lnTo>
                  <a:pt x="486436" y="384244"/>
                </a:lnTo>
                <a:lnTo>
                  <a:pt x="460668" y="419884"/>
                </a:lnTo>
                <a:lnTo>
                  <a:pt x="429189" y="450661"/>
                </a:lnTo>
                <a:lnTo>
                  <a:pt x="392737" y="475854"/>
                </a:lnTo>
                <a:lnTo>
                  <a:pt x="352050" y="494742"/>
                </a:lnTo>
                <a:lnTo>
                  <a:pt x="307865" y="506603"/>
                </a:lnTo>
                <a:lnTo>
                  <a:pt x="260921" y="51071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64702" y="3719855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5539" y="4401311"/>
            <a:ext cx="6791325" cy="510540"/>
          </a:xfrm>
          <a:custGeom>
            <a:avLst/>
            <a:gdLst/>
            <a:ahLst/>
            <a:cxnLst/>
            <a:rect l="l" t="t" r="r" b="b"/>
            <a:pathLst>
              <a:path w="6791325" h="510539">
                <a:moveTo>
                  <a:pt x="0" y="0"/>
                </a:moveTo>
                <a:lnTo>
                  <a:pt x="6790944" y="0"/>
                </a:lnTo>
                <a:lnTo>
                  <a:pt x="6790944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259" y="4401146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4" h="511175">
                <a:moveTo>
                  <a:pt x="261353" y="510717"/>
                </a:moveTo>
                <a:lnTo>
                  <a:pt x="214405" y="506602"/>
                </a:lnTo>
                <a:lnTo>
                  <a:pt x="170217" y="494733"/>
                </a:lnTo>
                <a:lnTo>
                  <a:pt x="129524" y="475826"/>
                </a:lnTo>
                <a:lnTo>
                  <a:pt x="93064" y="450597"/>
                </a:lnTo>
                <a:lnTo>
                  <a:pt x="61571" y="419761"/>
                </a:lnTo>
                <a:lnTo>
                  <a:pt x="35782" y="384035"/>
                </a:lnTo>
                <a:lnTo>
                  <a:pt x="16433" y="344135"/>
                </a:lnTo>
                <a:lnTo>
                  <a:pt x="4260" y="300775"/>
                </a:lnTo>
                <a:lnTo>
                  <a:pt x="0" y="254673"/>
                </a:lnTo>
                <a:lnTo>
                  <a:pt x="4260" y="208975"/>
                </a:lnTo>
                <a:lnTo>
                  <a:pt x="16433" y="165932"/>
                </a:lnTo>
                <a:lnTo>
                  <a:pt x="35782" y="126269"/>
                </a:lnTo>
                <a:lnTo>
                  <a:pt x="61571" y="90715"/>
                </a:lnTo>
                <a:lnTo>
                  <a:pt x="93064" y="59996"/>
                </a:lnTo>
                <a:lnTo>
                  <a:pt x="129524" y="34837"/>
                </a:lnTo>
                <a:lnTo>
                  <a:pt x="170217" y="15968"/>
                </a:lnTo>
                <a:lnTo>
                  <a:pt x="214405" y="4113"/>
                </a:lnTo>
                <a:lnTo>
                  <a:pt x="261353" y="0"/>
                </a:lnTo>
                <a:lnTo>
                  <a:pt x="308297" y="4114"/>
                </a:lnTo>
                <a:lnTo>
                  <a:pt x="352480" y="15975"/>
                </a:lnTo>
                <a:lnTo>
                  <a:pt x="393166" y="34863"/>
                </a:lnTo>
                <a:lnTo>
                  <a:pt x="429616" y="60056"/>
                </a:lnTo>
                <a:lnTo>
                  <a:pt x="461093" y="90833"/>
                </a:lnTo>
                <a:lnTo>
                  <a:pt x="486859" y="126473"/>
                </a:lnTo>
                <a:lnTo>
                  <a:pt x="506176" y="166254"/>
                </a:lnTo>
                <a:lnTo>
                  <a:pt x="518308" y="209457"/>
                </a:lnTo>
                <a:lnTo>
                  <a:pt x="522516" y="255358"/>
                </a:lnTo>
                <a:lnTo>
                  <a:pt x="518308" y="301257"/>
                </a:lnTo>
                <a:lnTo>
                  <a:pt x="506176" y="344457"/>
                </a:lnTo>
                <a:lnTo>
                  <a:pt x="486859" y="384238"/>
                </a:lnTo>
                <a:lnTo>
                  <a:pt x="461093" y="419879"/>
                </a:lnTo>
                <a:lnTo>
                  <a:pt x="429616" y="450657"/>
                </a:lnTo>
                <a:lnTo>
                  <a:pt x="393166" y="475851"/>
                </a:lnTo>
                <a:lnTo>
                  <a:pt x="352480" y="494740"/>
                </a:lnTo>
                <a:lnTo>
                  <a:pt x="308297" y="506603"/>
                </a:lnTo>
                <a:lnTo>
                  <a:pt x="261353" y="5107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9883" y="4400600"/>
            <a:ext cx="522605" cy="511175"/>
          </a:xfrm>
          <a:custGeom>
            <a:avLst/>
            <a:gdLst/>
            <a:ahLst/>
            <a:cxnLst/>
            <a:rect l="l" t="t" r="r" b="b"/>
            <a:pathLst>
              <a:path w="522605" h="511175">
                <a:moveTo>
                  <a:pt x="260921" y="510717"/>
                </a:moveTo>
                <a:lnTo>
                  <a:pt x="213974" y="506603"/>
                </a:lnTo>
                <a:lnTo>
                  <a:pt x="169790" y="494740"/>
                </a:lnTo>
                <a:lnTo>
                  <a:pt x="129109" y="475849"/>
                </a:lnTo>
                <a:lnTo>
                  <a:pt x="92670" y="450649"/>
                </a:lnTo>
                <a:lnTo>
                  <a:pt x="61213" y="419860"/>
                </a:lnTo>
                <a:lnTo>
                  <a:pt x="35478" y="384203"/>
                </a:lnTo>
                <a:lnTo>
                  <a:pt x="16204" y="344397"/>
                </a:lnTo>
                <a:lnTo>
                  <a:pt x="4132" y="301162"/>
                </a:lnTo>
                <a:lnTo>
                  <a:pt x="0" y="255219"/>
                </a:lnTo>
                <a:lnTo>
                  <a:pt x="4132" y="209358"/>
                </a:lnTo>
                <a:lnTo>
                  <a:pt x="16204" y="166189"/>
                </a:lnTo>
                <a:lnTo>
                  <a:pt x="35478" y="126431"/>
                </a:lnTo>
                <a:lnTo>
                  <a:pt x="61213" y="90809"/>
                </a:lnTo>
                <a:lnTo>
                  <a:pt x="92670" y="60044"/>
                </a:lnTo>
                <a:lnTo>
                  <a:pt x="129109" y="34858"/>
                </a:lnTo>
                <a:lnTo>
                  <a:pt x="169790" y="15974"/>
                </a:lnTo>
                <a:lnTo>
                  <a:pt x="213974" y="4113"/>
                </a:lnTo>
                <a:lnTo>
                  <a:pt x="260921" y="0"/>
                </a:lnTo>
                <a:lnTo>
                  <a:pt x="307865" y="4114"/>
                </a:lnTo>
                <a:lnTo>
                  <a:pt x="352050" y="15975"/>
                </a:lnTo>
                <a:lnTo>
                  <a:pt x="392737" y="34863"/>
                </a:lnTo>
                <a:lnTo>
                  <a:pt x="429189" y="60056"/>
                </a:lnTo>
                <a:lnTo>
                  <a:pt x="460668" y="90833"/>
                </a:lnTo>
                <a:lnTo>
                  <a:pt x="486436" y="126473"/>
                </a:lnTo>
                <a:lnTo>
                  <a:pt x="505756" y="166254"/>
                </a:lnTo>
                <a:lnTo>
                  <a:pt x="517888" y="209457"/>
                </a:lnTo>
                <a:lnTo>
                  <a:pt x="522097" y="255358"/>
                </a:lnTo>
                <a:lnTo>
                  <a:pt x="517888" y="301260"/>
                </a:lnTo>
                <a:lnTo>
                  <a:pt x="505756" y="344462"/>
                </a:lnTo>
                <a:lnTo>
                  <a:pt x="486436" y="384244"/>
                </a:lnTo>
                <a:lnTo>
                  <a:pt x="460668" y="419884"/>
                </a:lnTo>
                <a:lnTo>
                  <a:pt x="429189" y="450661"/>
                </a:lnTo>
                <a:lnTo>
                  <a:pt x="392737" y="475854"/>
                </a:lnTo>
                <a:lnTo>
                  <a:pt x="352050" y="494742"/>
                </a:lnTo>
                <a:lnTo>
                  <a:pt x="307865" y="506603"/>
                </a:lnTo>
                <a:lnTo>
                  <a:pt x="260921" y="51071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64702" y="4373156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4702" y="5026456"/>
            <a:ext cx="23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2900" y="1192682"/>
            <a:ext cx="4332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与众不同的蜂鸟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处理器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82898" y="1845359"/>
            <a:ext cx="61823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简介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蜂鸟虽小，五脏俱全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82899" y="2499282"/>
            <a:ext cx="5701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</a:t>
            </a:r>
            <a:r>
              <a:rPr lang="en-US" altLang="zh-CN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型号系列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2899" y="3185159"/>
            <a:ext cx="3875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蜂鸟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E20</a:t>
            </a:r>
            <a:r>
              <a:rPr lang="en-US" altLang="zh-CN"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性能指标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82899" y="3772699"/>
            <a:ext cx="260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配套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SoC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2899" y="4459185"/>
            <a:ext cx="2604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蜂鸟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E200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配置选项</a:t>
            </a:r>
            <a:endParaRPr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713105" y="243840"/>
            <a:ext cx="1802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Age</a:t>
            </a:r>
            <a:r>
              <a:rPr sz="3600" dirty="0">
                <a:solidFill>
                  <a:srgbClr val="C00000"/>
                </a:solidFill>
              </a:rPr>
              <a:t>n</a:t>
            </a:r>
            <a:r>
              <a:rPr sz="3600" spc="-5" dirty="0">
                <a:solidFill>
                  <a:srgbClr val="C00000"/>
                </a:solidFill>
              </a:rPr>
              <a:t>d</a:t>
            </a:r>
            <a:r>
              <a:rPr sz="3600" dirty="0">
                <a:solidFill>
                  <a:srgbClr val="C00000"/>
                </a:solidFill>
              </a:rPr>
              <a:t>a</a:t>
            </a:r>
            <a:endParaRPr sz="3600"/>
          </a:p>
        </p:txBody>
      </p:sp>
      <p:sp>
        <p:nvSpPr>
          <p:cNvPr id="44" name="object 4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5"/>
            <a:ext cx="10509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与众不同的蜂鸟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DC4C2B-4132-40FA-A85E-74C40BFE22DB}"/>
              </a:ext>
            </a:extLst>
          </p:cNvPr>
          <p:cNvSpPr txBox="1"/>
          <p:nvPr/>
        </p:nvSpPr>
        <p:spPr>
          <a:xfrm>
            <a:off x="692150" y="1524000"/>
            <a:ext cx="509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目前开源的</a:t>
            </a:r>
            <a:r>
              <a:rPr lang="en-US" altLang="zh-CN" dirty="0"/>
              <a:t>RISC-V </a:t>
            </a:r>
            <a:r>
              <a:rPr lang="zh-CN" altLang="en-US" dirty="0"/>
              <a:t>实现主要以国外为主，难以取得本土开发人员的交流和支持。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面向 </a:t>
            </a:r>
            <a:r>
              <a:rPr lang="en-US" altLang="zh-CN" dirty="0" err="1"/>
              <a:t>loT</a:t>
            </a:r>
            <a:r>
              <a:rPr lang="en-US" altLang="zh-CN" dirty="0"/>
              <a:t> </a:t>
            </a:r>
            <a:r>
              <a:rPr lang="zh-CN" altLang="en-US" dirty="0"/>
              <a:t>领域的高性能且超低功耗的开源 </a:t>
            </a:r>
            <a:r>
              <a:rPr lang="en-US" altLang="zh-CN" dirty="0" err="1"/>
              <a:t>RlSC</a:t>
            </a:r>
            <a:r>
              <a:rPr lang="en-US" altLang="zh-CN" dirty="0"/>
              <a:t>-V </a:t>
            </a:r>
            <a:r>
              <a:rPr lang="zh-CN" altLang="en-US" dirty="0"/>
              <a:t>处理器，可以选择的并不多。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绝大多数的开源处理器仅提供处理器核的实现，没有提供配套 </a:t>
            </a:r>
            <a:r>
              <a:rPr lang="en-US" altLang="zh-CN" dirty="0"/>
              <a:t>Soc </a:t>
            </a:r>
            <a:r>
              <a:rPr lang="zh-CN" altLang="en-US" dirty="0"/>
              <a:t>和软件示例。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大多数的开源实现或来自个人爱好者或来自高校。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代码可读性很差。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绝大多数开源处理器仅提供处理器核的实现，但是井没有提供调试方案的实现。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绝大多数开源处理器均文档比较匮乏。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9A7DD-7CA6-4E00-B2A0-3393D9F01106}"/>
              </a:ext>
            </a:extLst>
          </p:cNvPr>
          <p:cNvSpPr txBox="1"/>
          <p:nvPr/>
        </p:nvSpPr>
        <p:spPr>
          <a:xfrm>
            <a:off x="6629400" y="1524000"/>
            <a:ext cx="5099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蜂鸟 </a:t>
            </a:r>
            <a:r>
              <a:rPr lang="en-US" altLang="zh-CN" dirty="0"/>
              <a:t>E200 </a:t>
            </a:r>
            <a:r>
              <a:rPr lang="zh-CN" altLang="en-US" dirty="0"/>
              <a:t>系列是一个开源的阳</a:t>
            </a:r>
            <a:r>
              <a:rPr lang="en-US" altLang="zh-CN" dirty="0"/>
              <a:t>SC-V </a:t>
            </a:r>
            <a:r>
              <a:rPr lang="zh-CN" altLang="en-US" dirty="0"/>
              <a:t>处理器。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蜂鸟 </a:t>
            </a:r>
            <a:r>
              <a:rPr lang="en-US" altLang="zh-CN" dirty="0"/>
              <a:t>E200 </a:t>
            </a:r>
            <a:r>
              <a:rPr lang="zh-CN" altLang="en-US" dirty="0"/>
              <a:t>处理器研发团队拥有在国际一流公司多年开发处理器的经验，使用稳健的</a:t>
            </a:r>
            <a:r>
              <a:rPr lang="en-US" altLang="zh-CN" dirty="0"/>
              <a:t>Verilog 2001 </a:t>
            </a:r>
            <a:r>
              <a:rPr lang="zh-CN" altLang="en-US" dirty="0"/>
              <a:t>语法编写的可综合 </a:t>
            </a:r>
            <a:r>
              <a:rPr lang="en-US" altLang="zh-CN" dirty="0"/>
              <a:t>RTL </a:t>
            </a:r>
            <a:r>
              <a:rPr lang="zh-CN" altLang="en-US" dirty="0"/>
              <a:t>代码，以工业级标准进行开发。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蜂鸟 </a:t>
            </a:r>
            <a:r>
              <a:rPr lang="en-US" altLang="zh-CN" dirty="0"/>
              <a:t>E200 </a:t>
            </a:r>
            <a:r>
              <a:rPr lang="zh-CN" altLang="en-US" dirty="0"/>
              <a:t>的代码为人工编写，添加丰富的注释且可读性强。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蜂鸟 </a:t>
            </a:r>
            <a:r>
              <a:rPr lang="en-US" altLang="zh-CN" dirty="0"/>
              <a:t>E200 </a:t>
            </a:r>
            <a:r>
              <a:rPr lang="zh-CN" altLang="en-US" dirty="0"/>
              <a:t>专为 </a:t>
            </a:r>
            <a:r>
              <a:rPr lang="en-US" altLang="zh-CN" dirty="0"/>
              <a:t>IoT </a:t>
            </a:r>
            <a:r>
              <a:rPr lang="zh-CN" altLang="en-US" dirty="0"/>
              <a:t>领域量身定做，其具有 </a:t>
            </a:r>
            <a:r>
              <a:rPr lang="en-US" altLang="zh-CN" dirty="0"/>
              <a:t>2 </a:t>
            </a:r>
            <a:r>
              <a:rPr lang="zh-CN" altLang="en-US" dirty="0"/>
              <a:t>级流水线深度，功耗和性能指标优秀。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蜂乌 </a:t>
            </a:r>
            <a:r>
              <a:rPr lang="en-US" altLang="zh-CN" dirty="0"/>
              <a:t>E200 </a:t>
            </a:r>
            <a:r>
              <a:rPr lang="zh-CN" altLang="en-US" dirty="0"/>
              <a:t>不仅提供处理器核的实现，还提供完整的配套 </a:t>
            </a:r>
            <a:r>
              <a:rPr lang="en-US" altLang="zh-CN" dirty="0"/>
              <a:t>Soc</a:t>
            </a:r>
            <a:r>
              <a:rPr lang="zh-CN" altLang="en-US" dirty="0"/>
              <a:t>、详细的 </a:t>
            </a:r>
            <a:r>
              <a:rPr lang="en-US" altLang="zh-CN" dirty="0"/>
              <a:t>FPGA </a:t>
            </a:r>
            <a:r>
              <a:rPr lang="zh-CN" altLang="en-US" dirty="0"/>
              <a:t>原型平 台搭建步骤，详细的软件运行实例。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蜂鸟 </a:t>
            </a:r>
            <a:r>
              <a:rPr lang="en-US" altLang="zh-CN" dirty="0"/>
              <a:t>E200 </a:t>
            </a:r>
            <a:r>
              <a:rPr lang="zh-CN" altLang="en-US" dirty="0"/>
              <a:t>系列提供丰富的文档和实例。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FB9D22-2517-448D-9D93-E46DEDE50266}"/>
              </a:ext>
            </a:extLst>
          </p:cNvPr>
          <p:cNvSpPr/>
          <p:nvPr/>
        </p:nvSpPr>
        <p:spPr>
          <a:xfrm>
            <a:off x="5638470" y="2967334"/>
            <a:ext cx="1143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571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5"/>
            <a:ext cx="87566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kumimoji="0" lang="zh-CN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蜂鸟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E200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简介一一麻雀虽小，五脏俱全</a:t>
            </a:r>
            <a:endParaRPr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03216A99-57C0-4334-A092-04FE99EC440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4425" y="1641475"/>
            <a:ext cx="7766685" cy="162814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20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蜂鸟 E200 主要面向极低功耗与极小面积的场景，非常适合于替代传统的 8051 内核或者Cortex-M 系列内核应用于 IoT 或其他低功耗场景。 同时，蜂鸟 E200 为结构精简的处理器核，源代码全部开源公开，文档详实。</a:t>
            </a:r>
            <a:endParaRPr kumimoji="0" lang="zh-CN" altLang="en-US" sz="2400" b="0" i="0" u="none" strike="noStrike" kern="1200" cap="none" spc="20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5"/>
            <a:ext cx="9747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蜂鸟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型号系列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5F24C-9066-4D4B-A54C-41C93DE3644D}"/>
              </a:ext>
            </a:extLst>
          </p:cNvPr>
          <p:cNvSpPr txBox="1"/>
          <p:nvPr/>
        </p:nvSpPr>
        <p:spPr>
          <a:xfrm>
            <a:off x="867410" y="1205230"/>
            <a:ext cx="865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蜂鸟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是一个处理器系列，包含了多款不同的具体处理器型号。目前蜂鸟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系列中开源的处理器型号为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D5FF95-E211-455F-8D52-A6E62602584B}"/>
              </a:ext>
            </a:extLst>
          </p:cNvPr>
          <p:cNvSpPr txBox="1"/>
          <p:nvPr/>
        </p:nvSpPr>
        <p:spPr>
          <a:xfrm>
            <a:off x="902063" y="2298494"/>
            <a:ext cx="8622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核是面积最小的核，可以配置为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RV32EC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架构，不支持其他的扩展指令子集。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核可以配置为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RV32IMAC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RV32EMAC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架构，使用面积优化的多周期硬件乘除法单元。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RV32IMAC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架构，使用单周期的硬件乘法单元和多周期的硬件除法单元。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E205f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RV32IMAFC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架构，在基本的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基础上加入了单精度浮点运算单元。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E205fd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RV32IMAFDV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架构，在基本的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E205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基础上加入了单精度和多精度浮点运算单元。</a:t>
            </a:r>
          </a:p>
        </p:txBody>
      </p:sp>
    </p:spTree>
    <p:extLst>
      <p:ext uri="{BB962C8B-B14F-4D97-AF65-F5344CB8AC3E}">
        <p14:creationId xmlns:p14="http://schemas.microsoft.com/office/powerpoint/2010/main" val="2541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7156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处理器型号特性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45BD7C-0CAA-4D33-B317-303E5C978502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905000" y="1336354"/>
          <a:ext cx="7955915" cy="1554480"/>
        </p:xfrm>
        <a:graphic>
          <a:graphicData uri="http://schemas.openxmlformats.org/drawingml/2006/table">
            <a:tbl>
              <a:tblPr firstRow="1" bandRow="1"/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E201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       E203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E205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   E205f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E205fd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</a:rPr>
                        <a:t>支持的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uFillTx/>
                        </a:rPr>
                        <a:t>RISC-V32 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</a:rPr>
                        <a:t>位架构指令子集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 IC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 EC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      IMAC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      EMAC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IMAC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IMAFC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IMAFDC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7934C73-2A24-466E-BF2F-0AF399443B14}"/>
              </a:ext>
            </a:extLst>
          </p:cNvPr>
          <p:cNvGraphicFramePr/>
          <p:nvPr/>
        </p:nvGraphicFramePr>
        <p:xfrm>
          <a:off x="1905000" y="2890834"/>
          <a:ext cx="7957185" cy="990600"/>
        </p:xfrm>
        <a:graphic>
          <a:graphicData uri="http://schemas.openxmlformats.org/drawingml/2006/table">
            <a:tbl>
              <a:tblPr firstRow="1" bandRow="1"/>
              <a:tblGrid>
                <a:gridCol w="220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uFillTx/>
                        </a:rPr>
                        <a:t>   硬件乘除法单元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  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有</a:t>
                      </a: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（多周期</a:t>
                      </a: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         乘除法器）              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uFillTx/>
                        </a:rPr>
                        <a:t>           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uFillTx/>
                        </a:rPr>
                        <a:t>有</a:t>
                      </a:r>
                    </a:p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uFillTx/>
                        </a:rPr>
                        <a:t>（单周期乘法器，</a:t>
                      </a:r>
                    </a:p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uFillTx/>
                        </a:rPr>
                        <a:t>                 多周期除法器）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0964D0-C95E-4867-B035-1E13A4DC1B0B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1905000" y="3881434"/>
          <a:ext cx="7966075" cy="762000"/>
        </p:xfrm>
        <a:graphic>
          <a:graphicData uri="http://schemas.openxmlformats.org/drawingml/2006/table">
            <a:tbl>
              <a:tblPr firstRow="1" bandRow="1"/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硬件单精度浮点器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  <a:uFillTx/>
                        </a:rPr>
                        <a:t>硬件双精度浮点器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    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无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uFillTx/>
                        </a:rPr>
                        <a:t> 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uFillTx/>
                        </a:rPr>
                        <a:t>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EDE2A-C08E-46CA-9FF8-5E807295F07E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1905000" y="4665659"/>
          <a:ext cx="7962900" cy="1522730"/>
        </p:xfrm>
        <a:graphic>
          <a:graphicData uri="http://schemas.openxmlformats.org/drawingml/2006/table">
            <a:tbl>
              <a:tblPr firstRow="1" bandRow="1"/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30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  ECC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uFillTx/>
                        </a:rPr>
                        <a:t>保护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SRAM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可配置对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ITCM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与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DTCM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进行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uFillTx/>
                        </a:rPr>
                        <a:t>ECC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uFillTx/>
                        </a:rPr>
                        <a:t>保护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4"/>
                          </a:solidFill>
                          <a:uFillTx/>
                        </a:rPr>
                        <a:t>       </a:t>
                      </a:r>
                      <a:r>
                        <a:rPr lang="zh-CN" altLang="en-US" b="1">
                          <a:solidFill>
                            <a:schemeClr val="accent4"/>
                          </a:solidFill>
                          <a:uFillTx/>
                        </a:rPr>
                        <a:t>可扩展性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b="0"/>
                        <a:t>可以进行指令集扩展（支持协处理器接口）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6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4"/>
                          </a:solidFill>
                          <a:uFillTx/>
                        </a:rPr>
                        <a:t>       </a:t>
                      </a:r>
                      <a:r>
                        <a:rPr lang="zh-CN" altLang="en-US" b="1">
                          <a:solidFill>
                            <a:schemeClr val="accent4"/>
                          </a:solidFill>
                          <a:uFillTx/>
                        </a:rPr>
                        <a:t>基本外设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zh-CN" altLang="en-US" b="0"/>
                        <a:t>提供</a:t>
                      </a:r>
                      <a:r>
                        <a:rPr lang="en-US" altLang="zh-CN" b="0"/>
                        <a:t>SPI</a:t>
                      </a:r>
                      <a:r>
                        <a:rPr lang="zh-CN" altLang="en-US" b="0"/>
                        <a:t>、</a:t>
                      </a:r>
                      <a:r>
                        <a:rPr lang="en-US" altLang="zh-CN" b="0"/>
                        <a:t>UART</a:t>
                      </a:r>
                      <a:r>
                        <a:rPr lang="zh-CN" altLang="en-US" b="0"/>
                        <a:t>、</a:t>
                      </a:r>
                      <a:r>
                        <a:rPr lang="en-US" altLang="zh-CN" b="0"/>
                        <a:t>PWM</a:t>
                      </a:r>
                      <a:r>
                        <a:rPr lang="zh-CN" altLang="en-US" b="0"/>
                        <a:t>、</a:t>
                      </a:r>
                      <a:r>
                        <a:rPr lang="en-US" altLang="zh-CN" b="0"/>
                        <a:t>GPIO</a:t>
                      </a:r>
                      <a:r>
                        <a:rPr lang="zh-CN" altLang="en-US" b="0"/>
                        <a:t>、</a:t>
                      </a:r>
                      <a:r>
                        <a:rPr lang="en-US" altLang="zh-CN" b="0"/>
                        <a:t>Timer</a:t>
                      </a:r>
                      <a:r>
                        <a:rPr lang="zh-CN" altLang="en-US" b="0"/>
                        <a:t>、中断控制器等基本外设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9747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kern="12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kumimoji="0" lang="zh-CN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蜂鸟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E200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系列的特性</a:t>
            </a:r>
            <a:endParaRPr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E5DB5D-E254-403D-BEDF-A0D9B882DC22}"/>
              </a:ext>
            </a:extLst>
          </p:cNvPr>
          <p:cNvSpPr txBox="1"/>
          <p:nvPr/>
        </p:nvSpPr>
        <p:spPr>
          <a:xfrm>
            <a:off x="268605" y="1379855"/>
            <a:ext cx="1138999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E200 系列处理器核采用两级流水线结构，通过一流的处理器架构设计 CPU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的功耗与面积均优于同级 ARM Cortex-M 核， 实现业界最高的能效比与最低的成本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• E200 系列处理器核能够运行阳SC-V 指令 ，支持 RV321/E/A/M/C/F ID 等指令子集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的配置组合，支持机器模式（Machine Mode Only）。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• E200 系列处理器核提供标准的 JTAG 调试接口以及成熟的软件调试工具。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• E200 系列处理器核提供 GCC 编译工具链成熟的 GCC 编译工具链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• E200 系列处理器核配套 SoC 提供紧祸合系统 IP 模块，包括中断控制器、计时器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UART QSPI PWM ，即时能用（Ready-to-Use ）的 soc 平台与 PGA 原型系统</a:t>
            </a:r>
          </a:p>
        </p:txBody>
      </p:sp>
    </p:spTree>
    <p:extLst>
      <p:ext uri="{BB962C8B-B14F-4D97-AF65-F5344CB8AC3E}">
        <p14:creationId xmlns:p14="http://schemas.microsoft.com/office/powerpoint/2010/main" val="359789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4"/>
            <a:ext cx="100520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蜂鸟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系列处理器提供丰富的存储和接口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9C5070-0337-4229-9155-8769EFF9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82746"/>
            <a:ext cx="7934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15925"/>
            <a:ext cx="105092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蜂鸟 </a:t>
            </a:r>
            <a:r>
              <a:rPr 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E200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b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蜂鸟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E20 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理器核的功耗与面积以及性能参数非常有竞争力。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7952"/>
            <a:ext cx="433070" cy="715010"/>
          </a:xfrm>
          <a:custGeom>
            <a:avLst/>
            <a:gdLst/>
            <a:ahLst/>
            <a:cxnLst/>
            <a:rect l="l" t="t" r="r" b="b"/>
            <a:pathLst>
              <a:path w="433070" h="715010">
                <a:moveTo>
                  <a:pt x="0" y="714756"/>
                </a:moveTo>
                <a:lnTo>
                  <a:pt x="0" y="0"/>
                </a:lnTo>
                <a:lnTo>
                  <a:pt x="432816" y="0"/>
                </a:lnTo>
                <a:lnTo>
                  <a:pt x="432816" y="714756"/>
                </a:lnTo>
                <a:lnTo>
                  <a:pt x="0" y="7147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FDA8A-09A4-4379-8849-A89D3828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73" y="2063528"/>
            <a:ext cx="9827604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2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7ddb2b4-2c84-48e3-9798-66c4a154efc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c095a1-26a1-4230-8a74-412cf89377b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201ed4a-4d96-4362-9bc8-ebfe6f1be16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9cb4e3-576a-4b55-9b94-8c2a8cfd300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9cb4e3-576a-4b55-9b94-8c2a8cfd300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1280</Words>
  <Application>Microsoft Office PowerPoint</Application>
  <PresentationFormat>宽屏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Wingdings</vt:lpstr>
      <vt:lpstr>Office Theme</vt:lpstr>
      <vt:lpstr> 开源RISC-V——蜂鸟E200系列超低功耗Core与SoC</vt:lpstr>
      <vt:lpstr>Agenda</vt:lpstr>
      <vt:lpstr>1.与众不同的蜂鸟E200处理器</vt:lpstr>
      <vt:lpstr>2.蜂鸟E200简介一一麻雀虽小，五脏俱全</vt:lpstr>
      <vt:lpstr>3.蜂鸟E200型号系列</vt:lpstr>
      <vt:lpstr>E200处理器型号特性</vt:lpstr>
      <vt:lpstr>4.蜂鸟E200系列的特性</vt:lpstr>
      <vt:lpstr>蜂鸟 E200 系列处理器提供丰富的存储和接口</vt:lpstr>
      <vt:lpstr>蜂鸟 E200 性能指标 ——蜂鸟 E20 理器核的功耗与面积以及性能参数非常有竞争力。</vt:lpstr>
      <vt:lpstr>蜂鸟E200接口</vt:lpstr>
      <vt:lpstr>5.蜂鸟E200配套SoC</vt:lpstr>
      <vt:lpstr>5.蜂鸟E200配套SoC</vt:lpstr>
      <vt:lpstr>6.蜂鸟E200配置选项</vt:lpstr>
      <vt:lpstr>配置选项宏定义</vt:lpstr>
      <vt:lpstr>配置选项宏定义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面向物联网的开源RISC-V 处理器的设计和开发</dc:title>
  <dc:creator/>
  <cp:lastModifiedBy>12399</cp:lastModifiedBy>
  <cp:revision>18</cp:revision>
  <dcterms:created xsi:type="dcterms:W3CDTF">2020-08-30T14:53:26Z</dcterms:created>
  <dcterms:modified xsi:type="dcterms:W3CDTF">2020-09-25T11:04:57Z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2020-08-30T00:00:00Z</vt:filetime>
  </property>
  <property fmtid="{D5CDD505-2E9C-101B-9397-08002B2CF9AE}" pid="5" name="KSOProductBuildVer">
    <vt:lpwstr>2052-11.1.0.9912</vt:lpwstr>
  </property>
</Properties>
</file>