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</p:sldMasterIdLst>
  <p:notesMasterIdLst>
    <p:notesMasterId r:id="rId39"/>
  </p:notesMasterIdLst>
  <p:handoutMasterIdLst>
    <p:handoutMasterId r:id="rId40"/>
  </p:handoutMasterIdLst>
  <p:sldIdLst>
    <p:sldId id="1117" r:id="rId5"/>
    <p:sldId id="1673" r:id="rId6"/>
    <p:sldId id="2189" r:id="rId7"/>
    <p:sldId id="2193" r:id="rId8"/>
    <p:sldId id="2184" r:id="rId9"/>
    <p:sldId id="2194" r:id="rId10"/>
    <p:sldId id="2195" r:id="rId11"/>
    <p:sldId id="2197" r:id="rId12"/>
    <p:sldId id="2198" r:id="rId13"/>
    <p:sldId id="2199" r:id="rId14"/>
    <p:sldId id="2200" r:id="rId15"/>
    <p:sldId id="2201" r:id="rId16"/>
    <p:sldId id="2203" r:id="rId17"/>
    <p:sldId id="2202" r:id="rId18"/>
    <p:sldId id="2204" r:id="rId19"/>
    <p:sldId id="2205" r:id="rId20"/>
    <p:sldId id="2206" r:id="rId21"/>
    <p:sldId id="2207" r:id="rId22"/>
    <p:sldId id="2208" r:id="rId23"/>
    <p:sldId id="2209" r:id="rId24"/>
    <p:sldId id="2210" r:id="rId25"/>
    <p:sldId id="2187" r:id="rId26"/>
    <p:sldId id="2215" r:id="rId27"/>
    <p:sldId id="2216" r:id="rId28"/>
    <p:sldId id="2217" r:id="rId29"/>
    <p:sldId id="2188" r:id="rId30"/>
    <p:sldId id="2218" r:id="rId31"/>
    <p:sldId id="2221" r:id="rId32"/>
    <p:sldId id="2222" r:id="rId33"/>
    <p:sldId id="2223" r:id="rId34"/>
    <p:sldId id="2224" r:id="rId35"/>
    <p:sldId id="2225" r:id="rId36"/>
    <p:sldId id="2226" r:id="rId37"/>
    <p:sldId id="1106" r:id="rId38"/>
  </p:sldIdLst>
  <p:sldSz cx="9144000" cy="6858000" type="screen4x3"/>
  <p:notesSz cx="6761480" cy="99314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CCECFF"/>
    <a:srgbClr val="FFCC99"/>
    <a:srgbClr val="990000"/>
    <a:srgbClr val="CCFFCC"/>
    <a:srgbClr val="EAEAE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19"/>
    <p:restoredTop sz="78929"/>
  </p:normalViewPr>
  <p:slideViewPr>
    <p:cSldViewPr snapToGrid="0" showGuides="1">
      <p:cViewPr varScale="1">
        <p:scale>
          <a:sx n="59" d="100"/>
          <a:sy n="59" d="100"/>
        </p:scale>
        <p:origin x="-1254" y="-90"/>
      </p:cViewPr>
      <p:guideLst>
        <p:guide orient="horz" pos="22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4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898525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114800"/>
          </a:xfrm>
        </p:spPr>
        <p:txBody>
          <a:bodyPr vert="horz" wrap="square" lIns="82550" tIns="41275" rIns="82550" bIns="41275" numCol="1" anchor="t" anchorCtr="0" compatLnSpc="1"/>
          <a:lstStyle/>
          <a:p>
            <a:pPr marL="254000" marR="0" lvl="0" indent="-254000" algn="l" defTabSz="67818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943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82550" tIns="41275" rIns="82550" bIns="41275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7818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114800"/>
          </a:xfrm>
        </p:spPr>
        <p:txBody>
          <a:bodyPr vert="horz" wrap="square" lIns="82550" tIns="41275" rIns="82550" bIns="41275" numCol="1" anchor="t" anchorCtr="0" compatLnSpc="1"/>
          <a:lstStyle/>
          <a:p>
            <a:pPr marL="254000" marR="0" lvl="0" indent="-254000" algn="l" defTabSz="67818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943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82550" tIns="41275" rIns="82550" bIns="41275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7818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114800"/>
          </a:xfrm>
        </p:spPr>
        <p:txBody>
          <a:bodyPr vert="horz" wrap="square" lIns="82550" tIns="41275" rIns="82550" bIns="41275" numCol="1" anchor="t" anchorCtr="0" compatLnSpc="1"/>
          <a:lstStyle/>
          <a:p>
            <a:pPr marL="254000" marR="0" lvl="0" indent="-254000" algn="l" defTabSz="67818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943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82550" tIns="41275" rIns="82550" bIns="41275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7818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03200"/>
            <a:r>
              <a:rPr lang="zh-CN" altLang="en-US" dirty="0"/>
              <a:t>第二级</a:t>
            </a:r>
            <a:endParaRPr lang="zh-CN" altLang="en-US" dirty="0"/>
          </a:p>
          <a:p>
            <a:pPr lvl="2" indent="-2032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27" name="Picture 17" descr="TopNavBlank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18" descr="TopNavBlank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62725"/>
            <a:ext cx="9144000" cy="309563"/>
          </a:xfrm>
          <a:prstGeom prst="rect">
            <a:avLst/>
          </a:prstGeom>
          <a:gradFill rotWithShape="0">
            <a:gsLst>
              <a:gs pos="0">
                <a:srgbClr val="002F47"/>
              </a:gs>
              <a:gs pos="100000">
                <a:srgbClr val="006699"/>
              </a:gs>
            </a:gsLst>
            <a:lin ang="0" scaled="1"/>
            <a:tileRect/>
          </a:gradFill>
          <a:ln w="9525">
            <a:noFill/>
          </a:ln>
        </p:spPr>
      </p:pic>
      <p:sp>
        <p:nvSpPr>
          <p:cNvPr id="1029" name="Rectangle 8"/>
          <p:cNvSpPr/>
          <p:nvPr/>
        </p:nvSpPr>
        <p:spPr>
          <a:xfrm>
            <a:off x="8410575" y="6548438"/>
            <a:ext cx="692150" cy="3095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 algn="r"/>
            <a:fld id="{9A0DB2DC-4C9A-4742-B13C-FB6460FD3503}" type="slidenum">
              <a:rPr lang="en-US" altLang="zh-CN" sz="1400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</p:transition>
  <p:hf sldNum="0" hdr="0" ftr="0" dt="0"/>
  <p:txStyles>
    <p:titleStyle>
      <a:lvl1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4000" indent="-2540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609600" indent="-2032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2pPr>
      <a:lvl3pPr marL="1017905" indent="-2032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3pPr>
      <a:lvl4pPr marL="16002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4pPr>
      <a:lvl5pPr marL="20574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5pPr>
      <a:lvl6pPr marL="25146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6pPr>
      <a:lvl7pPr marL="29718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7pPr>
      <a:lvl8pPr marL="34290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8pPr>
      <a:lvl9pPr marL="38862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03200"/>
            <a:r>
              <a:rPr lang="zh-CN" altLang="en-US" dirty="0"/>
              <a:t>第二级</a:t>
            </a:r>
            <a:endParaRPr lang="zh-CN" altLang="en-US" dirty="0"/>
          </a:p>
          <a:p>
            <a:pPr lvl="2" indent="-2032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51" name="Picture 17" descr="TopNavBlank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8" descr="TopNavBlank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62725"/>
            <a:ext cx="9144000" cy="309563"/>
          </a:xfrm>
          <a:prstGeom prst="rect">
            <a:avLst/>
          </a:prstGeom>
          <a:gradFill rotWithShape="0">
            <a:gsLst>
              <a:gs pos="0">
                <a:srgbClr val="002F47"/>
              </a:gs>
              <a:gs pos="100000">
                <a:srgbClr val="006699"/>
              </a:gs>
            </a:gsLst>
            <a:lin ang="0" scaled="1"/>
            <a:tileRect/>
          </a:gradFill>
          <a:ln w="9525">
            <a:noFill/>
          </a:ln>
        </p:spPr>
      </p:pic>
      <p:sp>
        <p:nvSpPr>
          <p:cNvPr id="2053" name="Rectangle 8"/>
          <p:cNvSpPr/>
          <p:nvPr/>
        </p:nvSpPr>
        <p:spPr>
          <a:xfrm>
            <a:off x="8410575" y="6548438"/>
            <a:ext cx="692150" cy="3095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 algn="r"/>
            <a:fld id="{9A0DB2DC-4C9A-4742-B13C-FB6460FD3503}" type="slidenum">
              <a:rPr lang="en-US" altLang="zh-CN" sz="1400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 spd="med">
    <p:random/>
  </p:transition>
  <p:hf sldNum="0" hdr="0" ftr="0" dt="0"/>
  <p:txStyles>
    <p:titleStyle>
      <a:lvl1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4000" indent="-2540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609600" indent="-2032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2pPr>
      <a:lvl3pPr marL="1017905" indent="-2032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3pPr>
      <a:lvl4pPr marL="16002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4pPr>
      <a:lvl5pPr marL="20574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5pPr>
      <a:lvl6pPr marL="25146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6pPr>
      <a:lvl7pPr marL="29718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7pPr>
      <a:lvl8pPr marL="34290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8pPr>
      <a:lvl9pPr marL="38862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03200"/>
            <a:r>
              <a:rPr lang="zh-CN" altLang="en-US" dirty="0"/>
              <a:t>第二级</a:t>
            </a:r>
            <a:endParaRPr lang="zh-CN" altLang="en-US" dirty="0"/>
          </a:p>
          <a:p>
            <a:pPr lvl="2" indent="-2032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51" name="Picture 17" descr="TopNavBlank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8" descr="TopNavBlank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62725"/>
            <a:ext cx="9144000" cy="309563"/>
          </a:xfrm>
          <a:prstGeom prst="rect">
            <a:avLst/>
          </a:prstGeom>
          <a:gradFill rotWithShape="0">
            <a:gsLst>
              <a:gs pos="0">
                <a:srgbClr val="002F47"/>
              </a:gs>
              <a:gs pos="100000">
                <a:srgbClr val="006699"/>
              </a:gs>
            </a:gsLst>
            <a:lin ang="0" scaled="1"/>
            <a:tileRect/>
          </a:gradFill>
          <a:ln w="9525">
            <a:noFill/>
          </a:ln>
        </p:spPr>
      </p:pic>
      <p:sp>
        <p:nvSpPr>
          <p:cNvPr id="2053" name="Rectangle 8"/>
          <p:cNvSpPr/>
          <p:nvPr/>
        </p:nvSpPr>
        <p:spPr>
          <a:xfrm>
            <a:off x="8410575" y="6548438"/>
            <a:ext cx="692150" cy="3095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 algn="r"/>
            <a:fld id="{9A0DB2DC-4C9A-4742-B13C-FB6460FD3503}" type="slidenum">
              <a:rPr lang="en-US" altLang="zh-CN" sz="1400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ransition spd="med">
    <p:random/>
  </p:transition>
  <p:hf sldNum="0" hdr="0" ftr="0" dt="0"/>
  <p:txStyles>
    <p:titleStyle>
      <a:lvl1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781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4000" indent="-2540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609600" indent="-2032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2pPr>
      <a:lvl3pPr marL="1017905" indent="-2032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3pPr>
      <a:lvl4pPr marL="16002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4pPr>
      <a:lvl5pPr marL="20574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5pPr>
      <a:lvl6pPr marL="25146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6pPr>
      <a:lvl7pPr marL="29718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7pPr>
      <a:lvl8pPr marL="34290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8pPr>
      <a:lvl9pPr marL="3886200" indent="-228600" algn="l" defTabSz="678180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0739" name="Text Box 3"/>
          <p:cNvSpPr txBox="1">
            <a:spLocks noChangeArrowheads="1"/>
          </p:cNvSpPr>
          <p:nvPr/>
        </p:nvSpPr>
        <p:spPr bwMode="auto">
          <a:xfrm>
            <a:off x="350838" y="1212850"/>
            <a:ext cx="8305800" cy="565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zh-CN" altLang="en-US" sz="5000" b="1" kern="1200" cap="none" spc="0" normalizeH="0" baseline="0" noProof="0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冒个烟先</a:t>
            </a:r>
            <a:r>
              <a:rPr kumimoji="1" lang="en-US" altLang="zh-CN" sz="5000" b="1" kern="1200" cap="none" spc="0" normalizeH="0" baseline="0" noProof="0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——</a:t>
            </a:r>
            <a:endParaRPr kumimoji="1" lang="en-US" altLang="zh-CN" sz="5000" b="1" kern="1200" cap="none" spc="0" normalizeH="0" baseline="0" noProof="0" dirty="0" smtClean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defRPr/>
            </a:pPr>
            <a:r>
              <a:rPr kumimoji="1" lang="zh-CN" altLang="en-US" sz="5000" b="1" kern="1200" cap="none" spc="0" normalizeH="0" baseline="0" noProof="0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运行Ve</a:t>
            </a:r>
            <a:r>
              <a:rPr kumimoji="1" lang="en-US" altLang="zh-CN" sz="5000" b="1" kern="1200" cap="none" spc="0" normalizeH="0" baseline="0" noProof="0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1" lang="zh-CN" altLang="en-US" sz="5000" b="1" kern="1200" cap="none" spc="0" normalizeH="0" baseline="0" noProof="0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ilog仿真测试</a:t>
            </a:r>
            <a:endParaRPr kumimoji="1" lang="zh-CN" altLang="en-US" sz="5000" b="1" kern="1200" cap="none" spc="0" normalizeH="0" baseline="0" noProof="0" dirty="0" smtClean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defRPr/>
            </a:pPr>
            <a:endParaRPr kumimoji="1" lang="en-US" altLang="zh-CN" b="1" kern="1200" cap="none" spc="0" normalizeH="0" baseline="0" noProof="0" dirty="0" smtClean="0">
              <a:solidFill>
                <a:srgbClr val="000066"/>
              </a:solidFill>
              <a:latin typeface="Arial Black" panose="020B0A04020102020204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 smtClean="0">
                <a:solidFill>
                  <a:srgbClr val="000066"/>
                </a:solidFill>
                <a:latin typeface="Arial Black" panose="020B0A04020102020204"/>
                <a:ea typeface="华文新魏" panose="02010800040101010101" pitchFamily="2" charset="-122"/>
                <a:cs typeface="+mn-cs"/>
              </a:rPr>
              <a:t>—</a:t>
            </a:r>
            <a:r>
              <a:rPr kumimoji="1" lang="zh-CN" altLang="en-US" b="1" kern="1200" cap="none" spc="0" normalizeH="0" baseline="0" noProof="0" dirty="0" smtClean="0">
                <a:solidFill>
                  <a:srgbClr val="000066"/>
                </a:solidFill>
                <a:latin typeface="Arial Black" panose="020B0A04020102020204"/>
                <a:ea typeface="华文新魏" panose="02010800040101010101" pitchFamily="2" charset="-122"/>
                <a:cs typeface="+mn-cs"/>
              </a:rPr>
              <a:t>使用</a:t>
            </a:r>
            <a:r>
              <a:rPr kumimoji="1" lang="en-US" altLang="zh-CN" b="1" kern="1200" cap="none" spc="0" normalizeH="0" baseline="0" noProof="0" dirty="0" smtClean="0">
                <a:solidFill>
                  <a:srgbClr val="000066"/>
                </a:solidFill>
                <a:latin typeface="Arial Black" panose="020B0A04020102020204"/>
                <a:ea typeface="华文新魏" panose="02010800040101010101" pitchFamily="2" charset="-122"/>
                <a:cs typeface="+mn-cs"/>
              </a:rPr>
              <a:t>Verilog</a:t>
            </a:r>
            <a:r>
              <a:rPr kumimoji="1" lang="zh-CN" altLang="en-US" b="1" kern="1200" cap="none" spc="0" normalizeH="0" baseline="0" noProof="0" dirty="0" smtClean="0">
                <a:solidFill>
                  <a:srgbClr val="000066"/>
                </a:solidFill>
                <a:latin typeface="Arial Black" panose="020B0A04020102020204"/>
                <a:ea typeface="华文新魏" panose="02010800040101010101" pitchFamily="2" charset="-122"/>
                <a:cs typeface="+mn-cs"/>
              </a:rPr>
              <a:t>进行仿真和在</a:t>
            </a:r>
            <a:r>
              <a:rPr kumimoji="1" lang="en-US" altLang="zh-CN" b="1" kern="1200" cap="none" spc="0" normalizeH="0" baseline="0" noProof="0" dirty="0" smtClean="0">
                <a:solidFill>
                  <a:srgbClr val="000066"/>
                </a:solidFill>
                <a:latin typeface="Arial Black" panose="020B0A04020102020204"/>
                <a:ea typeface="华文新魏" panose="02010800040101010101" pitchFamily="2" charset="-122"/>
                <a:cs typeface="+mn-cs"/>
              </a:rPr>
              <a:t>FPGASoC</a:t>
            </a:r>
            <a:r>
              <a:rPr kumimoji="1" lang="zh-CN" altLang="en-US" b="1" kern="1200" cap="none" spc="0" normalizeH="0" baseline="0" noProof="0" dirty="0" smtClean="0">
                <a:solidFill>
                  <a:srgbClr val="000066"/>
                </a:solidFill>
                <a:latin typeface="Arial Black" panose="020B0A04020102020204"/>
                <a:ea typeface="华文新魏" panose="02010800040101010101" pitchFamily="2" charset="-122"/>
                <a:cs typeface="+mn-cs"/>
              </a:rPr>
              <a:t>原型上运行软件</a:t>
            </a:r>
            <a:endParaRPr kumimoji="1" lang="zh-CN" altLang="en-US" sz="2800" b="1" kern="1200" cap="none" spc="0" normalizeH="0" baseline="0" noProof="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endParaRPr kumimoji="1" lang="zh-CN" altLang="en-US" sz="2400" b="1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华北电力大学</a:t>
            </a:r>
            <a:endParaRPr kumimoji="1" lang="en-US" altLang="zh-CN" sz="2400" b="1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控制与计算机工程学院</a:t>
            </a:r>
            <a:endParaRPr kumimoji="1" lang="en-US" altLang="zh-CN" sz="2400" b="1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buClrTx/>
              <a:buSzTx/>
              <a:buFontTx/>
              <a:defRPr/>
            </a:pPr>
            <a:endParaRPr kumimoji="1" lang="en-US" altLang="zh-CN" sz="2400" b="1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李东江副教授</a:t>
            </a:r>
            <a:endParaRPr kumimoji="1" lang="en-US" altLang="zh-CN" sz="2400" b="1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buClrTx/>
              <a:buSzTx/>
              <a:buFontTx/>
              <a:defRPr/>
            </a:pPr>
            <a:endParaRPr kumimoji="1" lang="en-US" altLang="zh-CN" sz="2400" b="1" kern="1200" cap="none" spc="0" normalizeH="0" baseline="0" noProof="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8" name="文本框 3"/>
          <p:cNvSpPr txBox="1"/>
          <p:nvPr/>
        </p:nvSpPr>
        <p:spPr>
          <a:xfrm>
            <a:off x="393700" y="1012825"/>
            <a:ext cx="8299450" cy="2527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riscv-tests中的指令集架构（ISA）测试用例都是使用汇编语言编写，为了在仿真阶段能够被处理器执行，需要将这些汇编程序编译成二进制代码。在e200opensource的以下目录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generated文件夹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下，已经预先上传了一组编译完毕的可执行文件和反汇编文件，以及能够被Verilog的readmemh函数读入的文件。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3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3706813"/>
            <a:ext cx="7588250" cy="868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4524375"/>
            <a:ext cx="6616700" cy="115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2" name="文本框 3"/>
          <p:cNvSpPr txBox="1"/>
          <p:nvPr/>
        </p:nvSpPr>
        <p:spPr>
          <a:xfrm>
            <a:off x="393700" y="1012825"/>
            <a:ext cx="8299450" cy="496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反汇编文件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譬如rv32ui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-p-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addi.dump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的内容如图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913" y="1509713"/>
            <a:ext cx="5662612" cy="522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6" name="文本框 3"/>
          <p:cNvSpPr txBox="1"/>
          <p:nvPr/>
        </p:nvSpPr>
        <p:spPr>
          <a:xfrm>
            <a:off x="393700" y="1057275"/>
            <a:ext cx="8299450" cy="903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Verilog的readme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mh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函数能够读入的文件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譬如rv32ui-p-addi.verilog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013" y="1736725"/>
            <a:ext cx="3298825" cy="4794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0" name="文本框 3"/>
          <p:cNvSpPr txBox="1"/>
          <p:nvPr/>
        </p:nvSpPr>
        <p:spPr>
          <a:xfrm>
            <a:off x="393700" y="1519238"/>
            <a:ext cx="8299450" cy="1985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用户如果修改了汇编程序的源代码需要重新编译，遵循以下步骤，编译出的文件将被重新生成在</a:t>
            </a:r>
            <a:r>
              <a:rPr lang="zh-CN" sz="280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e200</a:t>
            </a:r>
            <a:r>
              <a:rPr lang="en-US" altLang="zh-CN" sz="280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sz="280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opensource/riscv-tools/risc</a:t>
            </a:r>
            <a:r>
              <a:rPr lang="en-US" altLang="zh-CN" sz="280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sz="280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-tests/isa/generated</a:t>
            </a:r>
            <a:r>
              <a:rPr 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目录中。</a:t>
            </a:r>
            <a:endParaRPr 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4" name="文本框 3"/>
          <p:cNvSpPr txBox="1"/>
          <p:nvPr/>
        </p:nvSpPr>
        <p:spPr>
          <a:xfrm>
            <a:off x="393700" y="1057275"/>
            <a:ext cx="8299450" cy="4157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：下列步骤的完整描述也被记载于e200.pens.urce项目的doc目录中的socρuickstartGuide文档，以便于读者直接复制进行重现。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步骤一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：准备好自己的电脑环境，可以在公司的服务器环境中运行</a:t>
            </a:r>
            <a:r>
              <a:rPr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如果是个人用户，推荐如下配置。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algn="l">
              <a:lnSpc>
                <a:spcPct val="110000"/>
              </a:lnSpc>
              <a:spcAft>
                <a:spcPts val="1200"/>
              </a:spcAf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使用VMware虚拟机在个人电脑上安装虛拟的Linuκ操作系统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algn="l">
              <a:lnSpc>
                <a:spcPct val="110000"/>
              </a:lnSpc>
              <a:spcAft>
                <a:spcPts val="1200"/>
              </a:spcAf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由于rinuκ操作系统的版本众多，推荐使用Ubuntu16.04版本的inux操作系统。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58" name="文本框 3"/>
          <p:cNvSpPr txBox="1"/>
          <p:nvPr/>
        </p:nvSpPr>
        <p:spPr>
          <a:xfrm>
            <a:off x="393700" y="1057275"/>
            <a:ext cx="8299450" cy="5192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步骤二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：为了防止后续步骤中出现错误，预先最好将很多工具包先安装在Ubuntu16.04系统中，使用如下命令。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ts val="1200"/>
              </a:spcAft>
            </a:pP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sudoapt-getinstallautoconfautomakeautotools-devcurldevice-tree-compiler</a:t>
            </a:r>
            <a:r>
              <a:rPr lang="en-US" alt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ibmpc-devlibmpfr-devlibgmp-devgawkbuild-essentialbisonflextexinfogperflibtoolpatchutilsbczliblg-dev</a:t>
            </a:r>
            <a:endParaRPr lang="zh-CN" sz="20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步骤三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：将e20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opensource项目下载到本机Linuκ环境中，使用如下命令。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ts val="1200"/>
              </a:spcAft>
            </a:pP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gitclonehttps://github.com/</a:t>
            </a:r>
            <a:r>
              <a:rPr lang="en-US" alt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SI-RISCV</a:t>
            </a: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/e200</a:t>
            </a:r>
            <a:r>
              <a:rPr lang="en-US" alt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opensource</a:t>
            </a:r>
            <a:r>
              <a:rPr lang="en-US" alt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git</a:t>
            </a:r>
            <a:endParaRPr lang="zh-CN" sz="20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algn="l">
              <a:lnSpc>
                <a:spcPct val="110000"/>
              </a:lnSpc>
              <a:spcAft>
                <a:spcPts val="1200"/>
              </a:spcAft>
            </a:pP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经过此步骤将项目克隆下来，本机上即可具有如第17.1节中所述完整的e200opensource目录文件夹，假设该目录为&lt;your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e200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dir&gt;。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2" name="文本框 3"/>
          <p:cNvSpPr txBox="1"/>
          <p:nvPr/>
        </p:nvSpPr>
        <p:spPr>
          <a:xfrm>
            <a:off x="774700" y="1557338"/>
            <a:ext cx="7594600" cy="3743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步骤四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：由于编译汇编程序需要使用到G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NU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工具链，假设使用完整的ris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cv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-t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ool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s来自己编译G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NU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工具链则费时费力，因此推荐使用预先已经编译好的GC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工具链。作者已经将工具链上传至网盘，网盘具体地址记载于e200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_opensource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prebuilt_tools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目录的READM中。用户可以在网盘中的“</a:t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</a:t>
            </a: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C-VSoftwareToo</a:t>
            </a: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s/RI</a:t>
            </a: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V_GCC_</a:t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201801</a:t>
            </a: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”目录下载压缩包</a:t>
            </a:r>
            <a:r>
              <a:rPr lang="zh-CN" sz="24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gnu-mcu-eclipse-</a:t>
            </a:r>
            <a:r>
              <a:rPr lang="en-US" altLang="zh-CN" sz="24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riscv</a:t>
            </a:r>
            <a:r>
              <a:rPr lang="zh-CN" sz="24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-none-gcc-7.2.0-2-20180111-2230-centos64.tqz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，然后按照如下步骤解压使用。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6" name="文本框 3"/>
          <p:cNvSpPr txBox="1"/>
          <p:nvPr/>
        </p:nvSpPr>
        <p:spPr>
          <a:xfrm>
            <a:off x="303213" y="1071563"/>
            <a:ext cx="8537575" cy="544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cpgnu-mcu-eclipse-riscv-none-gcc-7.2.0-2-20180111-2230-centos64tgz</a:t>
            </a:r>
            <a:r>
              <a:rPr lang="en-US" alt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zh-CN" sz="18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ct val="0"/>
              </a:spcAft>
            </a:pP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//将压缩包复制到用户的根目录下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40000"/>
              </a:lnSpc>
            </a:pPr>
            <a:endParaRPr lang="zh-CN" sz="20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cd~/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tar-xzvfgnu-mcu-eclipse-riscv-none-gcc-7.2.0-2-20180111-2230-centos64tgz</a:t>
            </a:r>
            <a:endParaRPr lang="zh-CN" sz="18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ct val="0"/>
              </a:spcAft>
            </a:pP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//进入根目录并解压该压缩包，解压后可以看到一个生成的gnu-mcu-eclipse文件夹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</a:pPr>
            <a:endParaRPr 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cd&lt;youre200dir&gt;</a:t>
            </a:r>
            <a:endParaRPr lang="zh-CN" sz="20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ct val="0"/>
              </a:spcAft>
            </a:pP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进入到e200opensource的目录文件夹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</a:pP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mkdir-p./riscv-tools/prebuilttools/prefix/bin</a:t>
            </a:r>
            <a:endParaRPr lang="zh-CN" sz="18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ct val="0"/>
              </a:spcAft>
            </a:pP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//在e200resource目录下创建上述这个bin目录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</a:pP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cd./riscv-tools/prebuilttools/prefix/bin/</a:t>
            </a:r>
            <a:endParaRPr lang="zh-CN" sz="18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ct val="0"/>
              </a:spcAft>
            </a:pP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//进入到这个新建的bin目录下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40000"/>
              </a:lnSpc>
            </a:pP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In-s/gnu-mcu-eclipse/riscv-none-gcc/7.2.0-2-20180111-2230/bin/*</a:t>
            </a:r>
            <a:endParaRPr lang="zh-CN" sz="18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10000"/>
              </a:lnSpc>
              <a:spcAft>
                <a:spcPct val="0"/>
              </a:spcAf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/将用户根目录下解压压缩包中bin目录下的所有可执行文件作为软链接链接到该./r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iscv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-too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s/prebui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too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s/prefix/bin/目录下</a:t>
            </a:r>
            <a:endParaRPr 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0" name="文本框 3"/>
          <p:cNvSpPr txBox="1"/>
          <p:nvPr/>
        </p:nvSpPr>
        <p:spPr>
          <a:xfrm>
            <a:off x="774700" y="1557338"/>
            <a:ext cx="7594600" cy="3394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步骤五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：在接下来的步骤中可能会出现如下错误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”Syntaxerror:Badfdnumber”</a:t>
            </a:r>
            <a:endParaRPr lang="zh-CN" sz="24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这个错误可能是由于在Ubuntu16.04中，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bin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sh被链接到了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bin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dash而不是/bin/bash</a:t>
            </a:r>
            <a:r>
              <a:rPr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如果如此，可以用以下命令进行修改。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sudomv/bin/sh/bin/sh.orig</a:t>
            </a:r>
            <a:endParaRPr lang="zh-CN" sz="24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r>
              <a:rPr lang="zh-CN" sz="24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sudoln-s/bin/bash/bin/sh</a:t>
            </a:r>
            <a:endParaRPr lang="zh-CN" sz="24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4" name="文本框 3"/>
          <p:cNvSpPr txBox="1"/>
          <p:nvPr/>
        </p:nvSpPr>
        <p:spPr>
          <a:xfrm>
            <a:off x="774700" y="1100138"/>
            <a:ext cx="7594600" cy="55229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r>
              <a:rPr lang="zh-CN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六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：使用如下命令编译出Spike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指令模拟器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和r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iscv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-tests。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cd&lt;youre200dir&gt;/riscv-tools</a:t>
            </a:r>
            <a:endParaRPr lang="zh-CN" sz="1800">
              <a:solidFill>
                <a:srgbClr val="00997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90000"/>
              </a:lnSpc>
              <a:spcAft>
                <a:spcPts val="1200"/>
              </a:spcAft>
            </a:pPr>
            <a:r>
              <a:rPr lang="zh-CN" sz="22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200">
                <a:latin typeface="Arial" panose="020B0604020202020204" pitchFamily="34" charset="0"/>
                <a:ea typeface="宋体" panose="02010600030101010101" pitchFamily="2" charset="-122"/>
              </a:rPr>
              <a:t>进入到e200opensource目录下的r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iscv</a:t>
            </a:r>
            <a:r>
              <a:rPr lang="zh-CN" sz="2200">
                <a:latin typeface="Arial" panose="020B0604020202020204" pitchFamily="34" charset="0"/>
                <a:ea typeface="宋体" panose="02010600030101010101" pitchFamily="2" charset="-122"/>
              </a:rPr>
              <a:t>-too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200">
                <a:latin typeface="Arial" panose="020B0604020202020204" pitchFamily="34" charset="0"/>
                <a:ea typeface="宋体" panose="02010600030101010101" pitchFamily="2" charset="-122"/>
              </a:rPr>
              <a:t>s文件夹</a:t>
            </a:r>
            <a:endParaRPr 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sz="1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/build-e200-spike-rvtestssh</a:t>
            </a:r>
            <a:endParaRPr 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spcAft>
                <a:spcPts val="1200"/>
              </a:spcAft>
            </a:pP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运行该脚本将编译出指令模拟器Spike和r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iscv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-tests。如果运行该步骤没有出现错误，那么一个可执行文件spike将被生成在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&lt;your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e200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dir&gt;/r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iscv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-tools/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rebu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ilt_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tools/prefix/bin/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目录下，一些相关的库文件也将被生成在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&lt;your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e200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dir&gt;/r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iscv_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tools/prebuilt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s/pre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pi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目录</a:t>
            </a:r>
            <a:r>
              <a:rPr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可以通过在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&lt;your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e200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dir&gt;/r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v_p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oo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s/prebuilt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</a:t>
            </a:r>
            <a:r>
              <a:rPr lang="en-US" alt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18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s/prefix/bin/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目录下运行</a:t>
            </a: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sz="20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/spike-h”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来确认此spike是否能够被正确执行。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8" name="Picture 5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Arc 6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89930" y="4478337"/>
              </a:cxn>
              <a:cxn ang="0">
                <a:pos x="0" y="2245215"/>
              </a:cxn>
            </a:cxnLst>
            <a:pathLst>
              <a:path w="21600" h="42956" fill="none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</a:path>
              <a:path w="21600" h="42956" stroke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  <a:lnTo>
                  <a:pt x="0" y="21536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82119" name="Oval 7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2208213" y="155575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0" name="Oval 8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622675" y="322738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1" name="Oval 9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178175" y="234156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2" name="Oval 10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567113" y="422910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" name="Rectangle 11"/>
          <p:cNvSpPr/>
          <p:nvPr/>
        </p:nvSpPr>
        <p:spPr>
          <a:xfrm>
            <a:off x="2828925" y="1557338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开源项目的代码层次结构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155" name="Rectangle 12"/>
          <p:cNvSpPr/>
          <p:nvPr/>
        </p:nvSpPr>
        <p:spPr>
          <a:xfrm>
            <a:off x="3806825" y="2387600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开源项目的测试用例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156" name="Rectangle 13"/>
          <p:cNvSpPr/>
          <p:nvPr/>
        </p:nvSpPr>
        <p:spPr>
          <a:xfrm>
            <a:off x="4200525" y="3262313"/>
            <a:ext cx="39052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开源项目的测试平台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(TestCench)</a:t>
            </a:r>
            <a:endParaRPr lang="en-US" altLang="zh-CN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157" name="Rectangle 14"/>
          <p:cNvSpPr/>
          <p:nvPr/>
        </p:nvSpPr>
        <p:spPr>
          <a:xfrm>
            <a:off x="4178300" y="4249738"/>
            <a:ext cx="42989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在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VerilogTestBench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中运行测试用例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74700" y="1404938"/>
            <a:ext cx="7594600" cy="1512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r>
              <a:rPr lang="zh-CN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七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：在以下文件目</a:t>
            </a: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录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下可运行以下命令，编译出的文件将被重新生成在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e200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opensource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riscv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tools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riscv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tests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isa</a:t>
            </a:r>
            <a:r>
              <a:rPr lang="en-US" alt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/g</a:t>
            </a:r>
            <a:r>
              <a:rPr lang="zh-CN" sz="2000" i="1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enerated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目录中</a:t>
            </a: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3389313"/>
            <a:ext cx="9077325" cy="128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17.2.2   编译ISA自测试用例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2" name="文本框 3"/>
          <p:cNvSpPr txBox="1"/>
          <p:nvPr/>
        </p:nvSpPr>
        <p:spPr>
          <a:xfrm>
            <a:off x="774700" y="1166813"/>
            <a:ext cx="7594600" cy="53038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注意：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如果用户没有修改任何的汇编test的源代码，直接运行此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 regen.sh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时，Make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e认为没有更新，什么都不用做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显示</a:t>
            </a:r>
            <a:r>
              <a:rPr lang="zh-CN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"make:Nothing to be done for defau</a:t>
            </a:r>
            <a:r>
              <a:rPr lang="en-US" altLang="zh-CN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t"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。如果用户修改了代码，假设用户修改了上文中提到的</a:t>
            </a:r>
            <a:r>
              <a:rPr 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isa/rv64ui/add.</a:t>
            </a:r>
            <a:r>
              <a:rPr lang="en-US" alt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汇编测试代码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必须同时也修改</a:t>
            </a:r>
            <a:r>
              <a:rPr lang="zh-CN" sz="2800">
                <a:solidFill>
                  <a:srgbClr val="00997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isa/rv32ui/add.S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代码，在其中随便添加一个空格，否则Make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ile的依赖关系无法追踪间接 include的源代码改动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，那么运行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source regen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sh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后，在generated目录下的相关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v32ui-p-addi*文件将会被重新生成。</a:t>
            </a:r>
            <a:endParaRPr 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/>
          <p:nvPr/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6626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628" name="Picture 5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Arc 6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89930" y="4478337"/>
              </a:cxn>
              <a:cxn ang="0">
                <a:pos x="0" y="2245215"/>
              </a:cxn>
            </a:cxnLst>
            <a:pathLst>
              <a:path w="21600" h="42956" fill="none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</a:path>
              <a:path w="21600" h="42956" stroke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  <a:lnTo>
                  <a:pt x="0" y="21536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82119" name="Oval 7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2208213" y="155575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0" name="Oval 8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622675" y="322738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1" name="Oval 9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178175" y="234156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2" name="Oval 10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567113" y="422910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Rectangle 11"/>
          <p:cNvSpPr/>
          <p:nvPr/>
        </p:nvSpPr>
        <p:spPr>
          <a:xfrm>
            <a:off x="2828925" y="1557338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开源项目的代码乘此结构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635" name="Rectangle 12"/>
          <p:cNvSpPr/>
          <p:nvPr/>
        </p:nvSpPr>
        <p:spPr>
          <a:xfrm>
            <a:off x="3806825" y="2387600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开源项目的测试用例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636" name="Rectangle 13"/>
          <p:cNvSpPr/>
          <p:nvPr/>
        </p:nvSpPr>
        <p:spPr>
          <a:xfrm>
            <a:off x="4200525" y="3262313"/>
            <a:ext cx="39052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开源项目的测试平台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(TestCench)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637" name="Rectangle 14"/>
          <p:cNvSpPr/>
          <p:nvPr/>
        </p:nvSpPr>
        <p:spPr>
          <a:xfrm>
            <a:off x="4178300" y="4249738"/>
            <a:ext cx="42989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在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VerilogTestBench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中运行测试用例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3.1    E200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开源项目的测试平台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533400" y="1197928"/>
            <a:ext cx="7594600" cy="4478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40000"/>
              </a:lnSpc>
              <a:spcAft>
                <a:spcPts val="1200"/>
              </a:spcAft>
            </a:pPr>
            <a:r>
              <a:rPr lang="zh-CN" sz="2400">
                <a:latin typeface="+mn-lt"/>
                <a:ea typeface="+mn-ea"/>
                <a:cs typeface="+mn-lt"/>
              </a:rPr>
              <a:t>在</a:t>
            </a:r>
            <a:r>
              <a:rPr sz="2400">
                <a:latin typeface="+mn-lt"/>
                <a:ea typeface="+mn-ea"/>
                <a:cs typeface="+mn-lt"/>
              </a:rPr>
              <a:t>e20</a:t>
            </a:r>
            <a:r>
              <a:rPr lang="en-US" sz="2400">
                <a:latin typeface="+mn-lt"/>
                <a:ea typeface="+mn-ea"/>
                <a:cs typeface="+mn-lt"/>
              </a:rPr>
              <a:t>0</a:t>
            </a:r>
            <a:r>
              <a:rPr sz="2400">
                <a:latin typeface="+mn-lt"/>
                <a:ea typeface="+mn-ea"/>
                <a:cs typeface="+mn-lt"/>
              </a:rPr>
              <a:t>一opensou</a:t>
            </a:r>
            <a:r>
              <a:rPr lang="en-US" sz="2400">
                <a:latin typeface="+mn-lt"/>
                <a:ea typeface="+mn-ea"/>
                <a:cs typeface="+mn-lt"/>
              </a:rPr>
              <a:t>rse</a:t>
            </a:r>
            <a:r>
              <a:rPr sz="2400">
                <a:latin typeface="+mn-lt"/>
                <a:ea typeface="+mn-ea"/>
                <a:cs typeface="+mn-lt"/>
              </a:rPr>
              <a:t> 的如下目录已经创建了</a:t>
            </a:r>
            <a:r>
              <a:rPr lang="zh-CN" sz="2400">
                <a:latin typeface="+mn-lt"/>
                <a:ea typeface="+mn-ea"/>
                <a:cs typeface="+mn-lt"/>
              </a:rPr>
              <a:t>一</a:t>
            </a:r>
            <a:r>
              <a:rPr sz="2400">
                <a:latin typeface="+mn-lt"/>
                <a:ea typeface="+mn-ea"/>
                <a:cs typeface="+mn-lt"/>
              </a:rPr>
              <a:t>个简单的由 </a:t>
            </a:r>
            <a:r>
              <a:rPr lang="en-US" sz="2400">
                <a:latin typeface="+mn-lt"/>
                <a:ea typeface="+mn-ea"/>
                <a:cs typeface="+mn-lt"/>
              </a:rPr>
              <a:t>ve</a:t>
            </a:r>
            <a:r>
              <a:rPr sz="2400">
                <a:latin typeface="+mn-lt"/>
                <a:ea typeface="+mn-ea"/>
                <a:cs typeface="+mn-lt"/>
              </a:rPr>
              <a:t>rilog 编写的 TestBench 测试</a:t>
            </a:r>
            <a:r>
              <a:rPr lang="zh-CN" sz="2400">
                <a:latin typeface="+mn-lt"/>
                <a:ea typeface="+mn-ea"/>
                <a:cs typeface="+mn-lt"/>
              </a:rPr>
              <a:t>平台</a:t>
            </a:r>
            <a:endParaRPr lang="zh-CN" sz="2400">
              <a:latin typeface="+mn-lt"/>
              <a:ea typeface="+mn-ea"/>
              <a:cs typeface="+mn-lt"/>
            </a:endParaRPr>
          </a:p>
          <a:p>
            <a:pPr algn="l">
              <a:lnSpc>
                <a:spcPct val="140000"/>
              </a:lnSpc>
              <a:spcAft>
                <a:spcPts val="1200"/>
              </a:spcAft>
            </a:pPr>
            <a:r>
              <a:rPr lang="zh-CN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e200 opensource</a:t>
            </a:r>
            <a:r>
              <a:rPr 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 </a:t>
            </a:r>
            <a:endParaRPr 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+mn-lt"/>
              <a:ea typeface="+mn-ea"/>
              <a:cs typeface="+mn-lt"/>
            </a:endParaRPr>
          </a:p>
          <a:p>
            <a:pPr algn="l">
              <a:lnSpc>
                <a:spcPct val="140000"/>
              </a:lnSpc>
              <a:spcAft>
                <a:spcPts val="1200"/>
              </a:spcAft>
            </a:pPr>
            <a:r>
              <a:rPr 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    </a:t>
            </a:r>
            <a:r>
              <a:rPr lang="zh-CN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 1----tb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//</a:t>
            </a:r>
            <a:r>
              <a:rPr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  <a:sym typeface="+mn-ea"/>
              </a:rPr>
              <a:t>存放 Verilog TestBench （测试平台〉的目录</a:t>
            </a:r>
            <a:endParaRPr lang="zh-CN" sz="20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+mn-lt"/>
              <a:ea typeface="+mn-ea"/>
              <a:cs typeface="+mn-lt"/>
            </a:endParaRPr>
          </a:p>
          <a:p>
            <a:pPr algn="l">
              <a:lnSpc>
                <a:spcPct val="140000"/>
              </a:lnSpc>
              <a:spcAft>
                <a:spcPts val="1200"/>
              </a:spcAft>
            </a:pPr>
            <a:r>
              <a:rPr 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     </a:t>
            </a:r>
            <a:r>
              <a:rPr lang="zh-CN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1----tb_top.v</a:t>
            </a:r>
            <a:r>
              <a:rPr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   </a:t>
            </a:r>
            <a:r>
              <a:rPr lang="en-US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</a:rPr>
              <a:t>//</a:t>
            </a:r>
            <a:r>
              <a:rPr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n-lt"/>
                <a:ea typeface="+mn-ea"/>
                <a:cs typeface="+mn-lt"/>
                <a:sym typeface="+mn-ea"/>
              </a:rPr>
              <a:t>简单的 Verilog TestBench 顶层文件</a:t>
            </a:r>
            <a:endParaRPr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+mn-lt"/>
              <a:ea typeface="+mn-ea"/>
              <a:cs typeface="+mn-lt"/>
            </a:endParaRPr>
          </a:p>
          <a:p>
            <a:pPr algn="l">
              <a:lnSpc>
                <a:spcPct val="140000"/>
              </a:lnSpc>
              <a:spcAft>
                <a:spcPts val="1200"/>
              </a:spcAft>
            </a:pPr>
            <a:r>
              <a:rPr sz="2400">
                <a:latin typeface="+mn-lt"/>
                <a:ea typeface="+mn-ea"/>
                <a:cs typeface="+mn-lt"/>
              </a:rPr>
              <a:t>在测试平台中主要的功能如下</a:t>
            </a:r>
            <a:endParaRPr sz="2400">
              <a:latin typeface="+mn-lt"/>
              <a:ea typeface="+mn-ea"/>
              <a:cs typeface="+mn-lt"/>
            </a:endParaRPr>
          </a:p>
          <a:p>
            <a:pPr algn="l">
              <a:lnSpc>
                <a:spcPct val="140000"/>
              </a:lnSpc>
              <a:spcAft>
                <a:spcPts val="1200"/>
              </a:spcAft>
            </a:pPr>
            <a:r>
              <a:rPr sz="2400">
                <a:latin typeface="+mn-lt"/>
                <a:ea typeface="+mn-ea"/>
                <a:cs typeface="+mn-lt"/>
              </a:rPr>
              <a:t>• 例化 </a:t>
            </a:r>
            <a:r>
              <a:rPr lang="en-US" sz="2400">
                <a:latin typeface="+mn-lt"/>
                <a:ea typeface="+mn-ea"/>
                <a:cs typeface="+mn-lt"/>
              </a:rPr>
              <a:t>D</a:t>
            </a:r>
            <a:r>
              <a:rPr sz="2400">
                <a:latin typeface="+mn-lt"/>
                <a:ea typeface="+mn-ea"/>
                <a:cs typeface="+mn-lt"/>
              </a:rPr>
              <a:t>UT 文件，生成 clock</a:t>
            </a:r>
            <a:r>
              <a:rPr lang="zh-CN" sz="2400">
                <a:latin typeface="+mn-lt"/>
                <a:ea typeface="+mn-ea"/>
                <a:cs typeface="+mn-lt"/>
              </a:rPr>
              <a:t>和</a:t>
            </a:r>
            <a:r>
              <a:rPr lang="en-US" altLang="zh-CN" sz="2400">
                <a:latin typeface="+mn-lt"/>
                <a:ea typeface="+mn-ea"/>
                <a:cs typeface="+mn-lt"/>
              </a:rPr>
              <a:t>r</a:t>
            </a:r>
            <a:r>
              <a:rPr sz="2400">
                <a:latin typeface="+mn-lt"/>
                <a:ea typeface="+mn-ea"/>
                <a:cs typeface="+mn-lt"/>
              </a:rPr>
              <a:t>eset 信号</a:t>
            </a:r>
            <a:r>
              <a:rPr lang="zh-CN" altLang="zh-CN" sz="2400">
                <a:latin typeface="+mn-lt"/>
                <a:ea typeface="+mn-ea"/>
                <a:cs typeface="+mn-lt"/>
              </a:rPr>
              <a:t>。</a:t>
            </a:r>
            <a:endParaRPr lang="zh-CN" sz="2400">
              <a:latin typeface="+mn-lt"/>
              <a:ea typeface="+mn-ea"/>
              <a:cs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3.1    E200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开源项目的测试平台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74700" y="1398588"/>
            <a:ext cx="7594600" cy="2362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1800">
                <a:latin typeface="Arial" panose="020B0604020202020204" pitchFamily="34" charset="0"/>
                <a:sym typeface="+mn-ea"/>
              </a:rPr>
              <a:t>•</a:t>
            </a:r>
            <a:r>
              <a:rPr sz="2000">
                <a:latin typeface="Arial" panose="020B0604020202020204" pitchFamily="34" charset="0"/>
                <a:ea typeface="宋体" panose="02010600030101010101" pitchFamily="2" charset="-122"/>
              </a:rPr>
              <a:t>根据运行命令解析出测试用例的名称，并使用 Verilog readmemh 函数读入相应的文件（譬如 rv32ui -p-addi. verilog ）内容，然后使用文件中的内容初始化 ITCM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（由</a:t>
            </a:r>
            <a:r>
              <a:rPr sz="2000">
                <a:latin typeface="Arial" panose="020B0604020202020204" pitchFamily="34" charset="0"/>
                <a:ea typeface="宋体" panose="02010600030101010101" pitchFamily="2" charset="-122"/>
              </a:rPr>
              <a:t>Verilog 编写的二维数组充当行为模型），如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sz="2000">
                <a:latin typeface="Arial" panose="020B0604020202020204" pitchFamily="34" charset="0"/>
                <a:ea typeface="宋体" panose="02010600030101010101" pitchFamily="2" charset="-122"/>
              </a:rPr>
              <a:t>17 -5 示。</a:t>
            </a:r>
            <a:endParaRPr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3014345"/>
            <a:ext cx="7097395" cy="345059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3.1    E200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开源项目的测试平台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74700" y="1404938"/>
            <a:ext cx="7594600" cy="3124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2000">
                <a:latin typeface="Arial" panose="020B0604020202020204" pitchFamily="34" charset="0"/>
                <a:sym typeface="+mn-ea"/>
              </a:rPr>
              <a:t>•</a:t>
            </a:r>
            <a:r>
              <a:rPr sz="2000">
                <a:latin typeface="Arial" panose="020B0604020202020204" pitchFamily="34" charset="0"/>
                <a:sym typeface="+mn-ea"/>
              </a:rPr>
              <a:t>在运行结束后分析该测试用例是否执行成功，在 Testbench 的源文件中对 x3 寄存器的值进行判断，如果 x3 的值为 ，则意味着通过，向终端上将打印 PASS 字样，否则将打印 FAIL 字样，如图 17-6 所示</a:t>
            </a:r>
            <a:endParaRPr sz="2000"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2785745"/>
            <a:ext cx="7293610" cy="352552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/>
          <p:nvPr/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7650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2" name="Picture 5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Arc 6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89930" y="4478337"/>
              </a:cxn>
              <a:cxn ang="0">
                <a:pos x="0" y="2245215"/>
              </a:cxn>
            </a:cxnLst>
            <a:pathLst>
              <a:path w="21600" h="42956" fill="none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</a:path>
              <a:path w="21600" h="42956" stroke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  <a:lnTo>
                  <a:pt x="0" y="21536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82119" name="Oval 7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2208213" y="155575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0" name="Oval 8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622675" y="322738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1" name="Oval 9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178175" y="234156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2" name="Oval 10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567113" y="422910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8" name="Rectangle 11"/>
          <p:cNvSpPr/>
          <p:nvPr/>
        </p:nvSpPr>
        <p:spPr>
          <a:xfrm>
            <a:off x="2828925" y="1557338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开源项目的代码乘此结构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659" name="Rectangle 12"/>
          <p:cNvSpPr/>
          <p:nvPr/>
        </p:nvSpPr>
        <p:spPr>
          <a:xfrm>
            <a:off x="3806825" y="2387600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开源项目的测试用例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660" name="Rectangle 13"/>
          <p:cNvSpPr/>
          <p:nvPr/>
        </p:nvSpPr>
        <p:spPr>
          <a:xfrm>
            <a:off x="4200525" y="3262313"/>
            <a:ext cx="39052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开源项目的测试平台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(TestCench)</a:t>
            </a:r>
            <a:endParaRPr lang="en-US" altLang="zh-CN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661" name="Rectangle 14"/>
          <p:cNvSpPr/>
          <p:nvPr/>
        </p:nvSpPr>
        <p:spPr>
          <a:xfrm>
            <a:off x="4178300" y="4249738"/>
            <a:ext cx="42989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VerilogTestBench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中运行测试用例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01675" y="1223328"/>
            <a:ext cx="7594600" cy="5981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感兴趣的读者若希望能够运行仿真测试程序，可以使用如下步骤进行。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／／ 注意：下列步骤的完整描述也被记载于 e200 opensource 项目的 doc 目录中的 SoC Quick Start Guide 文档，以便于读者直接复制进行重现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／／ </a:t>
            </a:r>
            <a:r>
              <a:rPr sz="20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步骤一</a:t>
            </a:r>
            <a:r>
              <a:rPr sz="2000">
                <a:latin typeface="+mn-lt"/>
                <a:cs typeface="+mn-lt"/>
                <a:sym typeface="+mn-ea"/>
              </a:rPr>
              <a:t>：准备好自己的电脑环境，可以在公司的服务器环境中运行，如果是个人用户，推荐如下配置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CN" sz="2000">
                <a:latin typeface="+mn-lt"/>
                <a:cs typeface="+mn-lt"/>
                <a:sym typeface="+mn-ea"/>
              </a:rPr>
              <a:t>（</a:t>
            </a:r>
            <a:r>
              <a:rPr lang="en-US" altLang="zh-CN" sz="2000">
                <a:latin typeface="+mn-lt"/>
                <a:cs typeface="+mn-lt"/>
                <a:sym typeface="+mn-ea"/>
              </a:rPr>
              <a:t>1</a:t>
            </a:r>
            <a:r>
              <a:rPr lang="zh-CN" sz="2000">
                <a:latin typeface="+mn-lt"/>
                <a:cs typeface="+mn-lt"/>
                <a:sym typeface="+mn-ea"/>
              </a:rPr>
              <a:t>）</a:t>
            </a:r>
            <a:r>
              <a:rPr sz="2000">
                <a:latin typeface="+mn-lt"/>
                <a:cs typeface="+mn-lt"/>
                <a:sym typeface="+mn-ea"/>
              </a:rPr>
              <a:t>使用 VMware 虚拟机在个人电脑上安装虚拟的 Linux 操作系统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CN" sz="2000">
                <a:latin typeface="+mn-lt"/>
                <a:cs typeface="+mn-lt"/>
                <a:sym typeface="+mn-ea"/>
              </a:rPr>
              <a:t>（</a:t>
            </a:r>
            <a:r>
              <a:rPr lang="en-US" altLang="zh-CN" sz="2000">
                <a:latin typeface="+mn-lt"/>
                <a:cs typeface="+mn-lt"/>
                <a:sym typeface="+mn-ea"/>
              </a:rPr>
              <a:t>2</a:t>
            </a:r>
            <a:r>
              <a:rPr lang="zh-CN" sz="2000">
                <a:latin typeface="+mn-lt"/>
                <a:cs typeface="+mn-lt"/>
                <a:sym typeface="+mn-ea"/>
              </a:rPr>
              <a:t>）</a:t>
            </a:r>
            <a:r>
              <a:rPr sz="2000">
                <a:latin typeface="+mn-lt"/>
                <a:cs typeface="+mn-lt"/>
                <a:sym typeface="+mn-ea"/>
              </a:rPr>
              <a:t>由于 Linux 操作系统的版本众多，推荐使用 Ubuntu 16.04 版本的 Linux 操作系统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有关如何安装 VMware Ubuntu 操作系统本书不做介绍 ，有</a:t>
            </a:r>
            <a:r>
              <a:rPr lang="zh-CN" sz="2000">
                <a:latin typeface="+mn-lt"/>
                <a:cs typeface="+mn-lt"/>
                <a:sym typeface="+mn-ea"/>
              </a:rPr>
              <a:t>关</a:t>
            </a:r>
            <a:r>
              <a:rPr sz="2000">
                <a:latin typeface="+mn-lt"/>
                <a:cs typeface="+mn-lt"/>
                <a:sym typeface="+mn-ea"/>
              </a:rPr>
              <a:t>Linux 的基本使用本书也不做介绍 ，请读者 自行查阅资料学习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74700" y="1200468"/>
            <a:ext cx="7594600" cy="4255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>
                <a:latin typeface="+mn-lt"/>
                <a:cs typeface="+mn-lt"/>
                <a:sym typeface="+mn-ea"/>
              </a:rPr>
              <a:t>//</a:t>
            </a:r>
            <a:r>
              <a:rPr sz="24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步骤二</a:t>
            </a:r>
            <a:r>
              <a:rPr sz="2400">
                <a:latin typeface="+mn-lt"/>
                <a:cs typeface="+mn-lt"/>
                <a:sym typeface="+mn-ea"/>
              </a:rPr>
              <a:t>：将 e200 opensource 项目下载到本</a:t>
            </a:r>
            <a:r>
              <a:rPr lang="zh-CN" sz="2400">
                <a:latin typeface="+mn-lt"/>
                <a:cs typeface="+mn-lt"/>
                <a:sym typeface="+mn-ea"/>
              </a:rPr>
              <a:t>机</a:t>
            </a:r>
            <a:r>
              <a:rPr sz="2400">
                <a:latin typeface="+mn-lt"/>
                <a:cs typeface="+mn-lt"/>
                <a:sym typeface="+mn-ea"/>
              </a:rPr>
              <a:t>Linux 环境中 使用如下命令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 i="1">
                <a:solidFill>
                  <a:srgbClr val="00B050"/>
                </a:solidFill>
                <a:latin typeface="+mn-lt"/>
                <a:cs typeface="+mn-lt"/>
                <a:sym typeface="+mn-ea"/>
              </a:rPr>
              <a:t>git clone https : //github . com/SI- RISCV/e200_ opensource . git </a:t>
            </a:r>
            <a:endParaRPr sz="2400" i="1">
              <a:solidFill>
                <a:srgbClr val="00B050"/>
              </a:solidFill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>
                <a:latin typeface="+mn-lt"/>
                <a:cs typeface="+mn-lt"/>
                <a:sym typeface="+mn-ea"/>
              </a:rPr>
              <a:t>    //</a:t>
            </a:r>
            <a:r>
              <a:rPr sz="2400">
                <a:latin typeface="+mn-lt"/>
                <a:cs typeface="+mn-lt"/>
                <a:sym typeface="+mn-ea"/>
              </a:rPr>
              <a:t>经过此步骤将项目克隆下来，本机上即可具有如第 17.1 节中所述完整的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   </a:t>
            </a:r>
            <a:r>
              <a:rPr lang="en-US" sz="2400">
                <a:latin typeface="+mn-lt"/>
                <a:cs typeface="+mn-lt"/>
                <a:sym typeface="+mn-ea"/>
              </a:rPr>
              <a:t>//</a:t>
            </a:r>
            <a:r>
              <a:rPr sz="2400">
                <a:latin typeface="+mn-lt"/>
                <a:cs typeface="+mn-lt"/>
                <a:sym typeface="+mn-ea"/>
              </a:rPr>
              <a:t> e200 opensource 目录文件夹，假设该目录为＜ your e200 出口 后文将使用该缩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>
                <a:latin typeface="+mn-lt"/>
                <a:cs typeface="+mn-lt"/>
                <a:sym typeface="+mn-ea"/>
              </a:rPr>
              <a:t>  //</a:t>
            </a:r>
            <a:r>
              <a:rPr sz="2400">
                <a:latin typeface="+mn-lt"/>
                <a:cs typeface="+mn-lt"/>
                <a:sym typeface="+mn-ea"/>
              </a:rPr>
              <a:t>写指</a:t>
            </a:r>
            <a:r>
              <a:rPr lang="zh-CN" sz="2400">
                <a:latin typeface="+mn-lt"/>
                <a:cs typeface="+mn-lt"/>
                <a:sym typeface="+mn-ea"/>
              </a:rPr>
              <a:t>代。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01675" y="1223328"/>
            <a:ext cx="7594600" cy="53905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>
                <a:latin typeface="+mn-lt"/>
                <a:cs typeface="+mn-lt"/>
                <a:sym typeface="+mn-ea"/>
              </a:rPr>
              <a:t>//</a:t>
            </a:r>
            <a:r>
              <a:rPr sz="20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步骤三</a:t>
            </a:r>
            <a:r>
              <a:rPr sz="2000">
                <a:latin typeface="+mn-lt"/>
                <a:cs typeface="+mn-lt"/>
                <a:sym typeface="+mn-ea"/>
              </a:rPr>
              <a:t> 编译 RTL 代码 使用如下命令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cd &lt;your e200_dir&gt;</a:t>
            </a:r>
            <a:r>
              <a:rPr lang="en-US" sz="2000">
                <a:latin typeface="+mn-lt"/>
                <a:cs typeface="+mn-lt"/>
                <a:sym typeface="+mn-ea"/>
              </a:rPr>
              <a:t>/</a:t>
            </a:r>
            <a:r>
              <a:rPr sz="2000">
                <a:latin typeface="+mn-lt"/>
                <a:cs typeface="+mn-lt"/>
                <a:sym typeface="+mn-ea"/>
              </a:rPr>
              <a:t>vsim 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sz="2000">
                <a:latin typeface="+mn-lt"/>
                <a:cs typeface="+mn-lt"/>
                <a:sym typeface="+mn-ea"/>
              </a:rPr>
              <a:t>进</a:t>
            </a:r>
            <a:r>
              <a:rPr sz="2000">
                <a:latin typeface="+mn-lt"/>
                <a:cs typeface="+mn-lt"/>
                <a:sym typeface="+mn-ea"/>
              </a:rPr>
              <a:t>入到 e200 opensource 目录文件夹下面的 vsim 目录。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make install CORE=e203 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运行该命令指明需要为 e203 进行编译，该命令会在 vsim 目录下生成一个 install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子文件夹 在其中放置所 的脚本，且将脚本中的关键字设置为 e203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make comp</a:t>
            </a:r>
            <a:r>
              <a:rPr lang="en-US" sz="2000">
                <a:latin typeface="+mn-lt"/>
                <a:cs typeface="+mn-lt"/>
                <a:sym typeface="+mn-ea"/>
              </a:rPr>
              <a:t>i</a:t>
            </a:r>
            <a:r>
              <a:rPr sz="2000">
                <a:latin typeface="+mn-lt"/>
                <a:cs typeface="+mn-lt"/>
                <a:sym typeface="+mn-ea"/>
              </a:rPr>
              <a:t>le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编译 Core soc RTL 代码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注意 在此步骤之中 编译 Verilog 代码需要使用到仿真器工具，在 E200 </a:t>
            </a:r>
            <a:r>
              <a:rPr lang="en-US" sz="2000">
                <a:latin typeface="+mn-lt"/>
                <a:cs typeface="+mn-lt"/>
                <a:sym typeface="+mn-ea"/>
              </a:rPr>
              <a:t>m</a:t>
            </a:r>
            <a:r>
              <a:rPr sz="2000">
                <a:latin typeface="+mn-lt"/>
                <a:cs typeface="+mn-lt"/>
                <a:sym typeface="+mn-ea"/>
              </a:rPr>
              <a:t>akefile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中使用的是开源免费的 iverilog 工具，如图 17 所示。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sz="2000">
                <a:latin typeface="+mn-lt"/>
                <a:cs typeface="+mn-lt"/>
                <a:sym typeface="+mn-ea"/>
              </a:rPr>
              <a:t>对于开源免费的</a:t>
            </a:r>
            <a:r>
              <a:rPr lang="en-US" sz="2000">
                <a:latin typeface="+mn-lt"/>
                <a:cs typeface="+mn-lt"/>
                <a:sym typeface="+mn-ea"/>
              </a:rPr>
              <a:t>i</a:t>
            </a:r>
            <a:r>
              <a:rPr sz="2000">
                <a:latin typeface="+mn-lt"/>
                <a:cs typeface="+mn-lt"/>
                <a:sym typeface="+mn-ea"/>
              </a:rPr>
              <a:t>verilog 工具如何安装请读者在</a:t>
            </a:r>
            <a:r>
              <a:rPr lang="zh-CN" sz="2000">
                <a:latin typeface="+mn-lt"/>
                <a:cs typeface="+mn-lt"/>
                <a:sym typeface="+mn-ea"/>
              </a:rPr>
              <a:t>互</a:t>
            </a:r>
            <a:r>
              <a:rPr sz="2000">
                <a:latin typeface="+mn-lt"/>
                <a:cs typeface="+mn-lt"/>
                <a:sym typeface="+mn-ea"/>
              </a:rPr>
              <a:t>联网上自行搜索。</a:t>
            </a:r>
            <a:endParaRPr sz="20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17.1  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E200开源项目的代码层次结构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0" name="文本框 3"/>
          <p:cNvSpPr txBox="1"/>
          <p:nvPr/>
        </p:nvSpPr>
        <p:spPr>
          <a:xfrm>
            <a:off x="584200" y="1174750"/>
            <a:ext cx="7539038" cy="1816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蜂鸟E200的开源平台托管于著名开源网站GitHub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E200的项目网址请在Github中搜索“e200opensource”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3133725"/>
            <a:ext cx="8572500" cy="326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01675" y="1223328"/>
            <a:ext cx="7594600" cy="4765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／／ </a:t>
            </a:r>
            <a:r>
              <a:rPr sz="24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步骤</a:t>
            </a:r>
            <a:r>
              <a:rPr lang="zh-CN" sz="24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四</a:t>
            </a:r>
            <a:r>
              <a:rPr sz="2400">
                <a:latin typeface="+mn-lt"/>
                <a:cs typeface="+mn-lt"/>
                <a:sym typeface="+mn-ea"/>
              </a:rPr>
              <a:t>：运行默认的一个 testcase 测试用</a:t>
            </a:r>
            <a:r>
              <a:rPr lang="zh-CN" sz="2400">
                <a:latin typeface="+mn-lt"/>
                <a:cs typeface="+mn-lt"/>
                <a:sym typeface="+mn-ea"/>
              </a:rPr>
              <a:t>例</a:t>
            </a:r>
            <a:r>
              <a:rPr sz="2400">
                <a:latin typeface="+mn-lt"/>
                <a:cs typeface="+mn-lt"/>
                <a:sym typeface="+mn-ea"/>
              </a:rPr>
              <a:t>，使用如下命令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                    </a:t>
            </a:r>
            <a:r>
              <a:rPr sz="2400">
                <a:solidFill>
                  <a:srgbClr val="00B050"/>
                </a:solidFill>
                <a:latin typeface="+mn-lt"/>
                <a:cs typeface="+mn-lt"/>
                <a:sym typeface="+mn-ea"/>
              </a:rPr>
              <a:t>make ru</a:t>
            </a:r>
            <a:r>
              <a:rPr lang="en-US" sz="2400">
                <a:solidFill>
                  <a:srgbClr val="00B050"/>
                </a:solidFill>
                <a:latin typeface="+mn-lt"/>
                <a:cs typeface="+mn-lt"/>
                <a:sym typeface="+mn-ea"/>
              </a:rPr>
              <a:t>n</a:t>
            </a:r>
            <a:r>
              <a:rPr sz="2400">
                <a:solidFill>
                  <a:srgbClr val="00B050"/>
                </a:solidFill>
                <a:latin typeface="+mn-lt"/>
                <a:cs typeface="+mn-lt"/>
                <a:sym typeface="+mn-ea"/>
              </a:rPr>
              <a:t> test</a:t>
            </a:r>
            <a:endParaRPr sz="2400">
              <a:solidFill>
                <a:srgbClr val="00B050"/>
              </a:solidFill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注意 在此步骤中，运行仿真需要使用仿真器工 ，在开源的 Makefile 中此部分空缺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实际运行的是</a:t>
            </a:r>
            <a:r>
              <a:rPr lang="en-US" sz="2400">
                <a:latin typeface="+mn-lt"/>
                <a:cs typeface="+mn-lt"/>
                <a:sym typeface="+mn-ea"/>
              </a:rPr>
              <a:t>”e</a:t>
            </a:r>
            <a:r>
              <a:rPr sz="2400">
                <a:latin typeface="+mn-lt"/>
                <a:cs typeface="+mn-lt"/>
                <a:sym typeface="+mn-ea"/>
              </a:rPr>
              <a:t>cho PASS ”命令打印 个虚假的 PASS </a:t>
            </a:r>
            <a:r>
              <a:rPr lang="zh-CN" sz="2400">
                <a:latin typeface="+mn-lt"/>
                <a:cs typeface="+mn-lt"/>
                <a:sym typeface="+mn-ea"/>
              </a:rPr>
              <a:t>到</a:t>
            </a:r>
            <a:r>
              <a:rPr sz="2400">
                <a:latin typeface="+mn-lt"/>
                <a:cs typeface="+mn-lt"/>
                <a:sym typeface="+mn-ea"/>
              </a:rPr>
              <a:t>log 文件中 如图 17 所示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注意 make </a:t>
            </a:r>
            <a:r>
              <a:rPr lang="en-US" sz="2400">
                <a:latin typeface="+mn-lt"/>
                <a:cs typeface="+mn-lt"/>
                <a:sym typeface="+mn-ea"/>
              </a:rPr>
              <a:t>r</a:t>
            </a:r>
            <a:r>
              <a:rPr sz="2400">
                <a:latin typeface="+mn-lt"/>
                <a:cs typeface="+mn-lt"/>
                <a:sym typeface="+mn-ea"/>
              </a:rPr>
              <a:t>un_te</a:t>
            </a:r>
            <a:r>
              <a:rPr lang="en-US" sz="2400">
                <a:latin typeface="+mn-lt"/>
                <a:cs typeface="+mn-lt"/>
                <a:sym typeface="+mn-ea"/>
              </a:rPr>
              <a:t>s</a:t>
            </a:r>
            <a:r>
              <a:rPr sz="2400">
                <a:latin typeface="+mn-lt"/>
                <a:cs typeface="+mn-lt"/>
                <a:sym typeface="+mn-ea"/>
              </a:rPr>
              <a:t>t 将运行 e200_opensourcel</a:t>
            </a:r>
            <a:r>
              <a:rPr lang="en-US" sz="2400">
                <a:latin typeface="+mn-lt"/>
                <a:cs typeface="+mn-lt"/>
                <a:sym typeface="+mn-ea"/>
              </a:rPr>
              <a:t>/</a:t>
            </a:r>
            <a:r>
              <a:rPr sz="2400">
                <a:latin typeface="+mn-lt"/>
                <a:cs typeface="+mn-lt"/>
                <a:sym typeface="+mn-ea"/>
              </a:rPr>
              <a:t>riscv toolsl riscv testsl</a:t>
            </a:r>
            <a:r>
              <a:rPr lang="en-US" sz="2400">
                <a:latin typeface="+mn-lt"/>
                <a:cs typeface="+mn-lt"/>
                <a:sym typeface="+mn-ea"/>
              </a:rPr>
              <a:t>/</a:t>
            </a:r>
            <a:r>
              <a:rPr sz="2400">
                <a:latin typeface="+mn-lt"/>
                <a:cs typeface="+mn-lt"/>
                <a:sym typeface="+mn-ea"/>
              </a:rPr>
              <a:t>isa</a:t>
            </a:r>
            <a:r>
              <a:rPr lang="en-US" sz="2400">
                <a:latin typeface="+mn-lt"/>
                <a:cs typeface="+mn-lt"/>
                <a:sym typeface="+mn-ea"/>
              </a:rPr>
              <a:t>/</a:t>
            </a:r>
            <a:r>
              <a:rPr sz="2400">
                <a:latin typeface="+mn-lt"/>
                <a:cs typeface="+mn-lt"/>
                <a:sym typeface="+mn-ea"/>
              </a:rPr>
              <a:t>generated 目录中的一个默认 testcase ，如果希望运行所有的回归测试 请参见步骤五</a:t>
            </a:r>
            <a:endParaRPr sz="2400"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01675" y="1223328"/>
            <a:ext cx="7594600" cy="5535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／／ </a:t>
            </a:r>
            <a:r>
              <a:rPr sz="24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步骤五</a:t>
            </a:r>
            <a:r>
              <a:rPr sz="2400">
                <a:latin typeface="+mn-lt"/>
                <a:cs typeface="+mn-lt"/>
                <a:sym typeface="+mn-ea"/>
              </a:rPr>
              <a:t> 运行回归 regression 测试集 使用如下命令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solidFill>
                  <a:srgbClr val="FFC000"/>
                </a:solidFill>
                <a:latin typeface="+mn-lt"/>
                <a:cs typeface="+mn-lt"/>
                <a:sym typeface="+mn-ea"/>
              </a:rPr>
              <a:t>             </a:t>
            </a:r>
            <a:r>
              <a:rPr sz="2400">
                <a:solidFill>
                  <a:srgbClr val="00B050"/>
                </a:solidFill>
                <a:latin typeface="+mn-lt"/>
                <a:cs typeface="+mn-lt"/>
                <a:sym typeface="+mn-ea"/>
              </a:rPr>
              <a:t>make regress run CORE=e203 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该命令使用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 </a:t>
            </a:r>
            <a:r>
              <a:rPr sz="2400">
                <a:solidFill>
                  <a:srgbClr val="00B050"/>
                </a:solidFill>
                <a:latin typeface="+mn-lt"/>
                <a:cs typeface="+mn-lt"/>
                <a:sym typeface="+mn-ea"/>
              </a:rPr>
              <a:t>e200 opensourcelriscv-toolslriscv testsl salgenerated</a:t>
            </a:r>
            <a:endParaRPr sz="2400">
              <a:solidFill>
                <a:srgbClr val="FFC000"/>
              </a:solidFill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目录中 E203 Core testcases 逐个的运行各 testcase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／／ </a:t>
            </a:r>
            <a:r>
              <a:rPr sz="2400">
                <a:solidFill>
                  <a:schemeClr val="accent2"/>
                </a:solidFill>
                <a:latin typeface="+mn-lt"/>
                <a:cs typeface="+mn-lt"/>
                <a:sym typeface="+mn-ea"/>
              </a:rPr>
              <a:t>步骤六</a:t>
            </a:r>
            <a:r>
              <a:rPr sz="2400">
                <a:latin typeface="+mn-lt"/>
                <a:cs typeface="+mn-lt"/>
                <a:sym typeface="+mn-ea"/>
              </a:rPr>
              <a:t>：查看回归测试结果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make regress collect CORE=e203 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该命令将收集步骤五中运行的测试集的结果 将打印若干行的结果，每 行对应一个测试用例 如果那 测试用例运行通过 </a:t>
            </a:r>
            <a:r>
              <a:rPr sz="240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PASS</a:t>
            </a:r>
            <a:r>
              <a:rPr sz="2400">
                <a:latin typeface="+mn-lt"/>
                <a:cs typeface="+mn-lt"/>
                <a:sym typeface="+mn-ea"/>
              </a:rPr>
              <a:t> 如果运行失败</a:t>
            </a:r>
            <a:r>
              <a:rPr lang="zh-CN" sz="2400">
                <a:latin typeface="+mn-lt"/>
                <a:cs typeface="+mn-lt"/>
                <a:sym typeface="+mn-ea"/>
              </a:rPr>
              <a:t>，那一行则打印的</a:t>
            </a:r>
            <a:r>
              <a:rPr lang="en-US" altLang="zh-CN" sz="240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FALL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23010"/>
            <a:ext cx="8077835" cy="491807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.1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VerilogTestBench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+mn-ea"/>
              </a:rPr>
              <a:t>中运行测试用例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01675" y="1223328"/>
            <a:ext cx="759460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40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注意</a:t>
            </a:r>
            <a:r>
              <a:rPr sz="2400">
                <a:latin typeface="+mn-lt"/>
                <a:cs typeface="+mn-lt"/>
                <a:sym typeface="+mn-ea"/>
              </a:rPr>
              <a:t>： 以上回归测试只 是运行 riscv-tests 中提供的非常基本的自测试汇编程序，并不能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达到充分验证处理器核的效果。因此，如果用户修改了处理器的 Verilog 源代码而仅运行以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上的回归测试，可能无法保证处理器的功能完备正确性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处理器的验证不同于常规的数字电路验证，对于一个处理器核的充分验证，除了使用常</a:t>
            </a:r>
            <a:endParaRPr sz="2400">
              <a:latin typeface="+mn-lt"/>
              <a:cs typeface="+mn-lt"/>
              <a:sym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sz="2400">
                <a:latin typeface="+mn-lt"/>
                <a:cs typeface="+mn-lt"/>
                <a:sym typeface="+mn-ea"/>
              </a:rPr>
              <a:t>规的验证方法学之外，还需要使用非常多的特殊专业手段，消耗相当大的工作量。</a:t>
            </a:r>
            <a:endParaRPr sz="2400"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143000"/>
          </a:xfrm>
        </p:spPr>
        <p:txBody>
          <a:bodyPr vert="horz" wrap="square" lIns="82550" tIns="41275" rIns="82550" bIns="41275" numCol="1" anchor="t" anchorCtr="0" compatLnSpc="1"/>
          <a:lstStyle/>
          <a:p>
            <a:pPr marL="0" marR="0" lvl="0" indent="0" algn="ctr" defTabSz="6781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谢谢各位</a:t>
            </a:r>
            <a:br>
              <a:rPr kumimoji="1" lang="zh-CN" altLang="en-US" sz="8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1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1" lang="zh-CN" altLang="en-US" sz="48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17.1  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E200开源项目的代码层次结构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4" name="文本框 3"/>
          <p:cNvSpPr txBox="1"/>
          <p:nvPr/>
        </p:nvSpPr>
        <p:spPr>
          <a:xfrm>
            <a:off x="584200" y="974725"/>
            <a:ext cx="7539038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在该网址的e200opensource目录下，文件的层次结构如下所示。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84363"/>
            <a:ext cx="7010400" cy="2484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4332288"/>
            <a:ext cx="6680200" cy="245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/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218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20" name="Picture 5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Arc 6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89930" y="4478337"/>
              </a:cxn>
              <a:cxn ang="0">
                <a:pos x="0" y="2245215"/>
              </a:cxn>
            </a:cxnLst>
            <a:pathLst>
              <a:path w="21600" h="42956" fill="none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</a:path>
              <a:path w="21600" h="42956" stroke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389"/>
                  <a:pt x="13545" y="41558"/>
                  <a:pt x="2782" y="42956"/>
                </a:cubicBezTo>
                <a:lnTo>
                  <a:pt x="0" y="21536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82119" name="Oval 7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2208213" y="155575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0" name="Oval 8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622675" y="322738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1" name="Oval 9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178175" y="234156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2122" name="Oval 10">
            <a:hlinkClick r:id="" action="ppaction://noaction"/>
          </p:cNvPr>
          <p:cNvSpPr>
            <a:spLocks noChangeAspect="1" noChangeArrowheads="1"/>
          </p:cNvSpPr>
          <p:nvPr/>
        </p:nvSpPr>
        <p:spPr bwMode="gray">
          <a:xfrm>
            <a:off x="3567113" y="4229100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6" name="Rectangle 11"/>
          <p:cNvSpPr/>
          <p:nvPr/>
        </p:nvSpPr>
        <p:spPr>
          <a:xfrm>
            <a:off x="2828925" y="1557338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开源项目的代码乘此结构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27" name="Rectangle 12"/>
          <p:cNvSpPr/>
          <p:nvPr/>
        </p:nvSpPr>
        <p:spPr>
          <a:xfrm>
            <a:off x="3806825" y="2387600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开源项目的测试用例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28" name="Rectangle 13"/>
          <p:cNvSpPr/>
          <p:nvPr/>
        </p:nvSpPr>
        <p:spPr>
          <a:xfrm>
            <a:off x="4200525" y="3262313"/>
            <a:ext cx="39052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E200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开源项目的测试平台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(TestCench)</a:t>
            </a:r>
            <a:endParaRPr lang="en-US" altLang="zh-CN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29" name="Rectangle 14"/>
          <p:cNvSpPr/>
          <p:nvPr/>
        </p:nvSpPr>
        <p:spPr>
          <a:xfrm>
            <a:off x="4178300" y="4249738"/>
            <a:ext cx="42989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在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VerilogTestBench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中运行测试用例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  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E200开源项目的测试用例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2" name="文本框 3"/>
          <p:cNvSpPr txBox="1"/>
          <p:nvPr/>
        </p:nvSpPr>
        <p:spPr>
          <a:xfrm>
            <a:off x="669925" y="1098550"/>
            <a:ext cx="7539038" cy="5114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节中所述的r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scv-tools与RISC-V架构正式维护的risch-tool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项目同名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在Github中搜索risch/risc-tools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。正式维护的riscv/riscv-tools目录下包括了所有的RISC-V所需的软件工具，其中主要是GNUToolChain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超过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1G)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e200opensource项目目录下的r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sch-tool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目录仅包含编译Spike所需的源代码和riscv-tests，放置该目录于此是因为正式维护的riscv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risc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-tools在不断更新，而e200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opensource下的r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-tool仅用于支持运行自测试用例，因此无须使用最新版本。此外，还进行了适当修改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譬如，在risc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-tests里面添加了更多的测试用例，生成更多的log文件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同时去除了GNUToolChain，使得文件夹很小，方便读者快速下载使用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17.2.1   r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-tests自测试用例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6" name="文本框 3"/>
          <p:cNvSpPr txBox="1"/>
          <p:nvPr/>
        </p:nvSpPr>
        <p:spPr>
          <a:xfrm>
            <a:off x="736600" y="1460500"/>
            <a:ext cx="7539038" cy="349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所谓自测试用例（Self-CheckTestcase），是一种能够自我检测运行成功还是失败的测试程序。riscv-test是由RSC架构开发者维护的开源项目，包含一些测试处理器是否符合指令集架构定义的测试程序，这些测试程序均由汇编语言编写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注意：e200opensource下的ricv-tests目录复制于原始的riscv-test项目（请在GitHub中搜索“risc/risc-tests”），在此基础上添加了更多的测试用例和生成更多的log文件。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17.2.1   r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-tests自测试用例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0" name="文本框 3"/>
          <p:cNvSpPr txBox="1"/>
          <p:nvPr/>
        </p:nvSpPr>
        <p:spPr>
          <a:xfrm>
            <a:off x="393700" y="1012825"/>
            <a:ext cx="8299450" cy="5675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此类汇编测试程序里用某些宏定义组织成程序点，测试指令集架构中定义的指令，如图所示。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测试add指令（源代码文件为isa/ry64ui/ad.S），通过让add指令执行两个数据的相加（譬如0x000003和0x000000，设定它期望的结果（譬如0x00000a）。然后使用比较指令加以判断，假设ad指令的执行结果的确与期望的结果相等，则程序继续执行；假设与期望的结果不相等，则程序直接使用jump指令跳到TESTFAIL地址；假设所有的测试点都通过，则程序一直执行到TESTPASS地址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在TESTPASS的地址，程序将设置x3寄存器的值为1，而在TESTFAIL的地址，程序将x3寄存器的值设置为非1值。因此，最终可以通过判断x3的值来界定程序的运行结果到底是成功还是失败。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/>
          <p:nvPr/>
        </p:nvSpPr>
        <p:spPr>
          <a:xfrm>
            <a:off x="533400" y="228600"/>
            <a:ext cx="8077200" cy="6159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/>
          <a:p>
            <a:pPr marL="254000" indent="-254000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17.2.1   r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-tests自测试用例</a:t>
            </a:r>
            <a:endParaRPr 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33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958850"/>
            <a:ext cx="8435975" cy="567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82550" tIns="41275" rIns="82550" bIns="41275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82550" tIns="41275" rIns="82550" bIns="41275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82550" tIns="41275" rIns="82550" bIns="41275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82550" tIns="41275" rIns="82550" bIns="41275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82550" tIns="41275" rIns="82550" bIns="41275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82550" tIns="41275" rIns="82550" bIns="41275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6868</Words>
  <Application>WPS 演示</Application>
  <PresentationFormat>全屏显示(4:3)</PresentationFormat>
  <Paragraphs>289</Paragraphs>
  <Slides>34</Slides>
  <Notes>9</Notes>
  <HiddenSlides>16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华文新魏</vt:lpstr>
      <vt:lpstr>Arial Black</vt:lpstr>
      <vt:lpstr>黑体</vt:lpstr>
      <vt:lpstr>Symbol</vt:lpstr>
      <vt:lpstr>华文楷体</vt:lpstr>
      <vt:lpstr>微软雅黑</vt:lpstr>
      <vt:lpstr>Arial Unicode MS</vt:lpstr>
      <vt:lpstr>华文琥珀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啊哈</cp:lastModifiedBy>
  <cp:revision>440</cp:revision>
  <dcterms:created xsi:type="dcterms:W3CDTF">2001-06-18T05:13:00Z</dcterms:created>
  <dcterms:modified xsi:type="dcterms:W3CDTF">2020-09-29T16:07:14Z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