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85" r:id="rId20"/>
    <p:sldId id="286" r:id="rId21"/>
    <p:sldId id="287" r:id="rId22"/>
    <p:sldId id="289" r:id="rId23"/>
    <p:sldId id="290" r:id="rId24"/>
    <p:sldId id="288" r:id="rId25"/>
    <p:sldId id="291" r:id="rId26"/>
    <p:sldId id="292" r:id="rId27"/>
    <p:sldId id="278" r:id="rId28"/>
    <p:sldId id="279" r:id="rId29"/>
    <p:sldId id="280"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E8ACD-79D3-40EF-8A66-3DF90403B590}"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4D11D-99F1-4288-8302-AAC906156494}" type="slidenum">
              <a:rPr lang="zh-CN" altLang="en-US" smtClean="0"/>
              <a:t>‹#›</a:t>
            </a:fld>
            <a:endParaRPr lang="zh-CN" altLang="en-US"/>
          </a:p>
        </p:txBody>
      </p:sp>
    </p:spTree>
    <p:extLst>
      <p:ext uri="{BB962C8B-B14F-4D97-AF65-F5344CB8AC3E}">
        <p14:creationId xmlns:p14="http://schemas.microsoft.com/office/powerpoint/2010/main" val="1148883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F62427-D96F-4F02-9075-C9265A09BF26}" type="slidenum">
              <a:rPr lang="en-US" altLang="zh-CN" smtClean="0"/>
              <a:pPr>
                <a:spcBef>
                  <a:spcPct val="0"/>
                </a:spcBef>
              </a:pPr>
              <a:t>2</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sz="2800" smtClean="0">
                <a:latin typeface="楷体_GB2312" pitchFamily="49" charset="-122"/>
                <a:ea typeface="楷体_GB2312" pitchFamily="49" charset="-122"/>
              </a:rPr>
              <a:t>1.</a:t>
            </a:r>
            <a:r>
              <a:rPr lang="zh-CN" altLang="en-US" sz="2800" smtClean="0">
                <a:latin typeface="楷体_GB2312" pitchFamily="49" charset="-122"/>
                <a:ea typeface="楷体_GB2312" pitchFamily="49" charset="-122"/>
              </a:rPr>
              <a:t>顺序存储结构</a:t>
            </a:r>
          </a:p>
          <a:p>
            <a:pPr eaLnBrk="1" hangingPunct="1">
              <a:spcBef>
                <a:spcPct val="0"/>
              </a:spcBef>
            </a:pPr>
            <a:r>
              <a:rPr lang="zh-CN" altLang="en-US" sz="2800" smtClean="0">
                <a:latin typeface="楷体_GB2312" pitchFamily="49" charset="-122"/>
                <a:ea typeface="楷体_GB2312" pitchFamily="49" charset="-122"/>
              </a:rPr>
              <a:t>    它是用一组连续的存储单元存储二叉树的数据元素。因此，必须把二叉树的所有结点安排成为一个恰当的序列，结点在这个序列中的相互位置能反映出结点之间的逻辑关系，用编号的方法：           </a:t>
            </a:r>
            <a:r>
              <a:rPr lang="en-US" altLang="zh-CN" sz="2800" smtClean="0">
                <a:latin typeface="楷体_GB2312" pitchFamily="49" charset="-122"/>
                <a:ea typeface="楷体_GB2312" pitchFamily="49" charset="-122"/>
              </a:rPr>
              <a:t>#define max-tree-size  100</a:t>
            </a:r>
          </a:p>
          <a:p>
            <a:pPr eaLnBrk="1" hangingPunct="1">
              <a:spcBef>
                <a:spcPct val="0"/>
              </a:spcBef>
            </a:pPr>
            <a:r>
              <a:rPr lang="en-US" altLang="zh-CN" sz="2800" smtClean="0">
                <a:latin typeface="楷体_GB2312" pitchFamily="49" charset="-122"/>
                <a:ea typeface="楷体_GB2312" pitchFamily="49" charset="-122"/>
              </a:rPr>
              <a:t>Typedef telemtype sqbitree[max-tree-size];</a:t>
            </a:r>
          </a:p>
          <a:p>
            <a:pPr eaLnBrk="1" hangingPunct="1">
              <a:spcBef>
                <a:spcPct val="0"/>
              </a:spcBef>
            </a:pPr>
            <a:r>
              <a:rPr lang="en-US" altLang="zh-CN" sz="2800" smtClean="0">
                <a:latin typeface="楷体_GB2312" pitchFamily="49" charset="-122"/>
                <a:ea typeface="楷体_GB2312" pitchFamily="49" charset="-122"/>
              </a:rPr>
              <a:t>Sqbitree  bt      </a:t>
            </a:r>
          </a:p>
          <a:p>
            <a:pPr eaLnBrk="1" hangingPunct="1">
              <a:spcBef>
                <a:spcPct val="0"/>
              </a:spcBef>
            </a:pPr>
            <a:r>
              <a:rPr lang="en-US" altLang="zh-CN" sz="2800" smtClean="0">
                <a:latin typeface="楷体_GB2312" pitchFamily="49" charset="-122"/>
                <a:ea typeface="楷体_GB2312" pitchFamily="49" charset="-122"/>
              </a:rPr>
              <a:t>   </a:t>
            </a:r>
            <a:r>
              <a:rPr lang="zh-CN" altLang="en-US" sz="2800" smtClean="0">
                <a:latin typeface="楷体_GB2312" pitchFamily="49" charset="-122"/>
                <a:ea typeface="楷体_GB2312" pitchFamily="49" charset="-122"/>
              </a:rPr>
              <a:t>从树根起，自上层至下层，每层自左至右的给所有结点编号缺点是有可能对存储空间造成极大的浪费，在最坏的情况下，一个深度为</a:t>
            </a:r>
            <a:r>
              <a:rPr lang="en-US" altLang="zh-CN" sz="2800" smtClean="0">
                <a:latin typeface="楷体_GB2312" pitchFamily="49" charset="-122"/>
                <a:ea typeface="楷体_GB2312" pitchFamily="49" charset="-122"/>
              </a:rPr>
              <a:t>H</a:t>
            </a:r>
            <a:r>
              <a:rPr lang="zh-CN" altLang="en-US" sz="2800" smtClean="0">
                <a:latin typeface="楷体_GB2312" pitchFamily="49" charset="-122"/>
                <a:ea typeface="楷体_GB2312" pitchFamily="49" charset="-122"/>
              </a:rPr>
              <a:t>且只有</a:t>
            </a:r>
            <a:r>
              <a:rPr lang="en-US" altLang="zh-CN" sz="2800" smtClean="0">
                <a:latin typeface="楷体_GB2312" pitchFamily="49" charset="-122"/>
                <a:ea typeface="楷体_GB2312" pitchFamily="49" charset="-122"/>
              </a:rPr>
              <a:t>H</a:t>
            </a:r>
            <a:r>
              <a:rPr lang="zh-CN" altLang="en-US" sz="2800" smtClean="0">
                <a:latin typeface="楷体_GB2312" pitchFamily="49" charset="-122"/>
                <a:ea typeface="楷体_GB2312" pitchFamily="49" charset="-122"/>
              </a:rPr>
              <a:t>个结点的右单支树确需要</a:t>
            </a:r>
            <a:r>
              <a:rPr lang="en-US" altLang="zh-CN" sz="2800" smtClean="0">
                <a:latin typeface="楷体_GB2312" pitchFamily="49" charset="-122"/>
                <a:ea typeface="楷体_GB2312" pitchFamily="49" charset="-122"/>
              </a:rPr>
              <a:t>2</a:t>
            </a:r>
            <a:r>
              <a:rPr lang="en-US" altLang="zh-CN" sz="2800" baseline="30000" smtClean="0">
                <a:latin typeface="楷体_GB2312" pitchFamily="49" charset="-122"/>
                <a:ea typeface="楷体_GB2312" pitchFamily="49" charset="-122"/>
              </a:rPr>
              <a:t>h</a:t>
            </a:r>
            <a:r>
              <a:rPr lang="en-US" altLang="zh-CN" sz="2800" smtClean="0">
                <a:latin typeface="楷体_GB2312" pitchFamily="49" charset="-122"/>
                <a:ea typeface="楷体_GB2312" pitchFamily="49" charset="-122"/>
              </a:rPr>
              <a:t>-1</a:t>
            </a:r>
            <a:r>
              <a:rPr lang="zh-CN" altLang="en-US" sz="2800" smtClean="0">
                <a:latin typeface="楷体_GB2312" pitchFamily="49" charset="-122"/>
                <a:ea typeface="楷体_GB2312" pitchFamily="49" charset="-122"/>
              </a:rPr>
              <a:t>个结点存储空间。而且，若经常需要插入与删除树中结点时，顺序存储方式不是很好！</a:t>
            </a:r>
          </a:p>
        </p:txBody>
      </p:sp>
    </p:spTree>
    <p:extLst>
      <p:ext uri="{BB962C8B-B14F-4D97-AF65-F5344CB8AC3E}">
        <p14:creationId xmlns:p14="http://schemas.microsoft.com/office/powerpoint/2010/main" val="240340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32349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268994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238330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81797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302633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97262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417249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413158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67011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31036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0EB535-391D-4B4A-908E-8713BF08BC1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29228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EB535-391D-4B4A-908E-8713BF08BC19}" type="datetimeFigureOut">
              <a:rPr lang="zh-CN" altLang="en-US" smtClean="0"/>
              <a:t>2020/4/24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F260A-C376-4526-84D5-A7E6727EB4F0}" type="slidenum">
              <a:rPr lang="zh-CN" altLang="en-US" smtClean="0"/>
              <a:t>‹#›</a:t>
            </a:fld>
            <a:endParaRPr lang="zh-CN" altLang="en-US"/>
          </a:p>
        </p:txBody>
      </p:sp>
    </p:spTree>
    <p:extLst>
      <p:ext uri="{BB962C8B-B14F-4D97-AF65-F5344CB8AC3E}">
        <p14:creationId xmlns:p14="http://schemas.microsoft.com/office/powerpoint/2010/main" val="307971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C00000"/>
                </a:solidFill>
                <a:latin typeface="黑体" panose="02010609060101010101" pitchFamily="49" charset="-122"/>
                <a:ea typeface="黑体" panose="02010609060101010101" pitchFamily="49" charset="-122"/>
              </a:rPr>
              <a:t>5.3 </a:t>
            </a:r>
            <a:r>
              <a:rPr lang="zh-CN" altLang="en-US" sz="4000" dirty="0" smtClean="0">
                <a:solidFill>
                  <a:srgbClr val="C00000"/>
                </a:solidFill>
                <a:latin typeface="黑体" panose="02010609060101010101" pitchFamily="49" charset="-122"/>
                <a:ea typeface="黑体" panose="02010609060101010101" pitchFamily="49" charset="-122"/>
              </a:rPr>
              <a:t>二叉树的存储及遍历</a:t>
            </a:r>
            <a:endParaRPr lang="zh-CN" altLang="en-US" sz="4000" dirty="0">
              <a:solidFill>
                <a:srgbClr val="C00000"/>
              </a:solidFill>
              <a:latin typeface="黑体" panose="02010609060101010101" pitchFamily="49" charset="-122"/>
              <a:ea typeface="黑体" panose="02010609060101010101" pitchFamily="49" charset="-122"/>
            </a:endParaRPr>
          </a:p>
        </p:txBody>
      </p:sp>
      <p:sp>
        <p:nvSpPr>
          <p:cNvPr id="4" name="内容占位符 3"/>
          <p:cNvSpPr>
            <a:spLocks noGrp="1"/>
          </p:cNvSpPr>
          <p:nvPr>
            <p:ph idx="1"/>
          </p:nvPr>
        </p:nvSpPr>
        <p:spPr/>
        <p:txBody>
          <a:bodyPr/>
          <a:lstStyle/>
          <a:p>
            <a:pPr marL="0" indent="0">
              <a:lnSpc>
                <a:spcPct val="150000"/>
              </a:lnSpc>
              <a:buNone/>
            </a:pPr>
            <a:r>
              <a:rPr lang="en-US" altLang="zh-CN" dirty="0" smtClean="0">
                <a:latin typeface="黑体" panose="02010609060101010101" pitchFamily="49" charset="-122"/>
                <a:ea typeface="黑体" panose="02010609060101010101" pitchFamily="49" charset="-122"/>
              </a:rPr>
              <a:t>5.3.1 </a:t>
            </a:r>
            <a:r>
              <a:rPr lang="zh-CN" altLang="en-US" dirty="0" smtClean="0">
                <a:latin typeface="黑体" panose="02010609060101010101" pitchFamily="49" charset="-122"/>
                <a:ea typeface="黑体" panose="02010609060101010101" pitchFamily="49" charset="-122"/>
              </a:rPr>
              <a:t>二叉树的存储结构</a:t>
            </a:r>
            <a:endParaRPr lang="en-US" altLang="zh-CN" dirty="0" smtClean="0">
              <a:latin typeface="黑体" panose="02010609060101010101" pitchFamily="49" charset="-122"/>
              <a:ea typeface="黑体" panose="02010609060101010101" pitchFamily="49" charset="-122"/>
            </a:endParaRPr>
          </a:p>
          <a:p>
            <a:pPr marL="0" indent="0">
              <a:lnSpc>
                <a:spcPct val="150000"/>
              </a:lnSpc>
              <a:buNone/>
            </a:pPr>
            <a:r>
              <a:rPr lang="en-US" altLang="zh-CN" dirty="0" smtClean="0">
                <a:latin typeface="黑体" panose="02010609060101010101" pitchFamily="49" charset="-122"/>
                <a:ea typeface="黑体" panose="02010609060101010101" pitchFamily="49" charset="-122"/>
              </a:rPr>
              <a:t>5.3.2 </a:t>
            </a:r>
            <a:r>
              <a:rPr lang="zh-CN" altLang="en-US" dirty="0" smtClean="0">
                <a:latin typeface="黑体" panose="02010609060101010101" pitchFamily="49" charset="-122"/>
                <a:ea typeface="黑体" panose="02010609060101010101" pitchFamily="49" charset="-122"/>
              </a:rPr>
              <a:t>二叉树的遍历</a:t>
            </a:r>
            <a:endParaRPr lang="en-US" altLang="zh-CN" dirty="0" smtClean="0">
              <a:latin typeface="黑体" panose="02010609060101010101" pitchFamily="49" charset="-122"/>
              <a:ea typeface="黑体" panose="02010609060101010101" pitchFamily="49" charset="-122"/>
            </a:endParaRPr>
          </a:p>
          <a:p>
            <a:pPr marL="0" indent="0">
              <a:lnSpc>
                <a:spcPct val="150000"/>
              </a:lnSpc>
              <a:buNone/>
            </a:pPr>
            <a:r>
              <a:rPr lang="en-US" altLang="zh-CN" dirty="0" smtClean="0">
                <a:latin typeface="黑体" panose="02010609060101010101" pitchFamily="49" charset="-122"/>
                <a:ea typeface="黑体" panose="02010609060101010101" pitchFamily="49" charset="-122"/>
              </a:rPr>
              <a:t>5.3.3 </a:t>
            </a:r>
            <a:r>
              <a:rPr lang="zh-CN" altLang="en-US" dirty="0" smtClean="0">
                <a:latin typeface="黑体" panose="02010609060101010101" pitchFamily="49" charset="-122"/>
                <a:ea typeface="黑体" panose="02010609060101010101" pitchFamily="49" charset="-122"/>
              </a:rPr>
              <a:t>遍历的应用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52368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5.3.2 </a:t>
            </a:r>
            <a:r>
              <a:rPr lang="zh-CN" altLang="en-US" sz="3200" dirty="0" smtClean="0">
                <a:solidFill>
                  <a:srgbClr val="C00000"/>
                </a:solidFill>
                <a:latin typeface="黑体" panose="02010609060101010101" pitchFamily="49" charset="-122"/>
                <a:ea typeface="黑体" panose="02010609060101010101" pitchFamily="49" charset="-122"/>
              </a:rPr>
              <a:t>遍历二叉树</a:t>
            </a:r>
          </a:p>
        </p:txBody>
      </p:sp>
      <p:sp>
        <p:nvSpPr>
          <p:cNvPr id="3" name="内容占位符 2"/>
          <p:cNvSpPr>
            <a:spLocks noGrp="1"/>
          </p:cNvSpPr>
          <p:nvPr>
            <p:ph idx="1"/>
          </p:nvPr>
        </p:nvSpPr>
        <p:spPr/>
        <p:txBody>
          <a:bodyPr/>
          <a:lstStyle/>
          <a:p>
            <a:pPr marL="0" indent="0">
              <a:lnSpc>
                <a:spcPct val="150000"/>
              </a:lnSpc>
              <a:buNone/>
              <a:defRPr/>
            </a:pPr>
            <a:r>
              <a:rPr kumimoji="1" lang="zh-CN" altLang="en-US" b="1" dirty="0">
                <a:solidFill>
                  <a:srgbClr val="C00000"/>
                </a:solidFill>
                <a:latin typeface="黑体" panose="02010609060101010101" pitchFamily="49" charset="-122"/>
                <a:ea typeface="黑体" panose="02010609060101010101" pitchFamily="49" charset="-122"/>
              </a:rPr>
              <a:t>一、问题的提出</a:t>
            </a:r>
            <a:r>
              <a:rPr kumimoji="1" lang="en-US" altLang="zh-CN" b="1" dirty="0">
                <a:solidFill>
                  <a:srgbClr val="C00000"/>
                </a:solidFill>
                <a:latin typeface="黑体" panose="02010609060101010101" pitchFamily="49" charset="-122"/>
                <a:ea typeface="黑体" panose="02010609060101010101" pitchFamily="49" charset="-122"/>
              </a:rPr>
              <a:t> </a:t>
            </a:r>
          </a:p>
          <a:p>
            <a:pPr marL="0" indent="0">
              <a:lnSpc>
                <a:spcPct val="150000"/>
              </a:lnSpc>
              <a:buNone/>
              <a:defRPr/>
            </a:pPr>
            <a:r>
              <a:rPr kumimoji="1" lang="zh-CN" altLang="en-US" dirty="0">
                <a:latin typeface="黑体" panose="02010609060101010101" pitchFamily="49" charset="-122"/>
                <a:ea typeface="黑体" panose="02010609060101010101" pitchFamily="49" charset="-122"/>
              </a:rPr>
              <a:t>顺着某一条搜索路径</a:t>
            </a:r>
            <a:r>
              <a:rPr kumimoji="1" lang="zh-CN" altLang="en-US" b="1" dirty="0">
                <a:solidFill>
                  <a:schemeClr val="hlink"/>
                </a:solidFill>
                <a:latin typeface="黑体" panose="02010609060101010101" pitchFamily="49" charset="-122"/>
                <a:ea typeface="黑体" panose="02010609060101010101" pitchFamily="49" charset="-122"/>
              </a:rPr>
              <a:t>巡访</a:t>
            </a:r>
            <a:r>
              <a:rPr kumimoji="1" lang="zh-CN" altLang="en-US" dirty="0">
                <a:latin typeface="黑体" panose="02010609060101010101" pitchFamily="49" charset="-122"/>
                <a:ea typeface="黑体" panose="02010609060101010101" pitchFamily="49" charset="-122"/>
              </a:rPr>
              <a:t>二叉树中的结点，使得每个结点</a:t>
            </a:r>
            <a:r>
              <a:rPr kumimoji="1" lang="zh-CN" altLang="en-US" b="1" dirty="0">
                <a:solidFill>
                  <a:schemeClr val="hlink"/>
                </a:solidFill>
                <a:latin typeface="黑体" panose="02010609060101010101" pitchFamily="49" charset="-122"/>
                <a:ea typeface="黑体" panose="02010609060101010101" pitchFamily="49" charset="-122"/>
              </a:rPr>
              <a:t>均被访问一次</a:t>
            </a:r>
            <a:r>
              <a:rPr kumimoji="1" lang="zh-CN" altLang="en-US" dirty="0">
                <a:latin typeface="黑体" panose="02010609060101010101" pitchFamily="49" charset="-122"/>
                <a:ea typeface="黑体" panose="02010609060101010101" pitchFamily="49" charset="-122"/>
              </a:rPr>
              <a:t>，而且</a:t>
            </a:r>
            <a:r>
              <a:rPr kumimoji="1" lang="zh-CN" altLang="en-US" b="1" dirty="0">
                <a:solidFill>
                  <a:srgbClr val="C00000"/>
                </a:solidFill>
                <a:latin typeface="黑体" panose="02010609060101010101" pitchFamily="49" charset="-122"/>
                <a:ea typeface="黑体" panose="02010609060101010101" pitchFamily="49" charset="-122"/>
              </a:rPr>
              <a:t>仅被访问一次</a:t>
            </a:r>
            <a:r>
              <a:rPr kumimoji="1" lang="zh-CN" altLang="en-US" dirty="0">
                <a:latin typeface="黑体" panose="02010609060101010101" pitchFamily="49" charset="-122"/>
                <a:ea typeface="黑体" panose="02010609060101010101" pitchFamily="49" charset="-122"/>
              </a:rPr>
              <a:t>。</a:t>
            </a:r>
            <a:endParaRPr kumimoji="1" lang="en-US" altLang="zh-CN" dirty="0">
              <a:latin typeface="黑体" panose="02010609060101010101" pitchFamily="49" charset="-122"/>
              <a:ea typeface="黑体" panose="02010609060101010101" pitchFamily="49" charset="-122"/>
            </a:endParaRPr>
          </a:p>
          <a:p>
            <a:pPr marL="0" indent="0">
              <a:lnSpc>
                <a:spcPct val="150000"/>
              </a:lnSpc>
              <a:buNone/>
              <a:defRPr/>
            </a:pPr>
            <a:r>
              <a:rPr kumimoji="1" lang="en-US" altLang="zh-CN" dirty="0" smtClean="0">
                <a:latin typeface="黑体" panose="02010609060101010101" pitchFamily="49" charset="-122"/>
                <a:ea typeface="黑体" panose="02010609060101010101" pitchFamily="49" charset="-122"/>
              </a:rPr>
              <a:t>“</a:t>
            </a:r>
            <a:r>
              <a:rPr kumimoji="1" lang="zh-CN" altLang="en-US" b="1" dirty="0" smtClean="0">
                <a:solidFill>
                  <a:srgbClr val="FF0000"/>
                </a:solidFill>
                <a:latin typeface="黑体" panose="02010609060101010101" pitchFamily="49" charset="-122"/>
                <a:ea typeface="黑体" panose="02010609060101010101" pitchFamily="49" charset="-122"/>
              </a:rPr>
              <a:t>访问</a:t>
            </a:r>
            <a:r>
              <a:rPr kumimoji="1" lang="zh-CN" altLang="en-US" dirty="0" smtClean="0">
                <a:latin typeface="黑体" panose="02010609060101010101" pitchFamily="49" charset="-122"/>
                <a:ea typeface="黑体" panose="02010609060101010101" pitchFamily="49" charset="-122"/>
              </a:rPr>
              <a:t>”的含义可以很广，如：输出结点的信息等。</a:t>
            </a:r>
          </a:p>
          <a:p>
            <a:pPr>
              <a:defRPr/>
            </a:pPr>
            <a:endParaRPr lang="zh-CN" altLang="en-US" dirty="0"/>
          </a:p>
        </p:txBody>
      </p:sp>
    </p:spTree>
    <p:extLst>
      <p:ext uri="{BB962C8B-B14F-4D97-AF65-F5344CB8AC3E}">
        <p14:creationId xmlns:p14="http://schemas.microsoft.com/office/powerpoint/2010/main" val="27048921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48668" y="951649"/>
            <a:ext cx="104375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800" dirty="0">
                <a:latin typeface="黑体" panose="02010609060101010101" pitchFamily="49" charset="-122"/>
                <a:ea typeface="黑体" panose="02010609060101010101" pitchFamily="49" charset="-122"/>
              </a:rPr>
              <a:t>   “</a:t>
            </a:r>
            <a:r>
              <a:rPr kumimoji="1" lang="zh-CN" altLang="en-US" sz="2800" b="1" dirty="0">
                <a:solidFill>
                  <a:srgbClr val="FF0000"/>
                </a:solidFill>
                <a:latin typeface="黑体" panose="02010609060101010101" pitchFamily="49" charset="-122"/>
                <a:ea typeface="黑体" panose="02010609060101010101" pitchFamily="49" charset="-122"/>
              </a:rPr>
              <a:t>遍历</a:t>
            </a:r>
            <a:r>
              <a:rPr kumimoji="1" lang="zh-CN" altLang="en-US" sz="2800" dirty="0">
                <a:latin typeface="黑体" panose="02010609060101010101" pitchFamily="49" charset="-122"/>
                <a:ea typeface="黑体" panose="02010609060101010101" pitchFamily="49" charset="-122"/>
              </a:rPr>
              <a:t>”是任何类型均有的操作，对线性结构而言，只有一条搜索路径</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因为每个结点均只有一个后继</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，故不需要另加讨论。</a:t>
            </a:r>
          </a:p>
        </p:txBody>
      </p:sp>
      <p:sp>
        <p:nvSpPr>
          <p:cNvPr id="12291" name="Text Box 3"/>
          <p:cNvSpPr txBox="1">
            <a:spLocks noChangeArrowheads="1"/>
          </p:cNvSpPr>
          <p:nvPr/>
        </p:nvSpPr>
        <p:spPr bwMode="auto">
          <a:xfrm>
            <a:off x="948668" y="2336644"/>
            <a:ext cx="104375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800" dirty="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而</a:t>
            </a:r>
            <a:r>
              <a:rPr kumimoji="1" lang="zh-CN" altLang="en-US" sz="2800" dirty="0">
                <a:latin typeface="黑体" panose="02010609060101010101" pitchFamily="49" charset="-122"/>
                <a:ea typeface="黑体" panose="02010609060101010101" pitchFamily="49" charset="-122"/>
              </a:rPr>
              <a:t>二叉树是非线性结构，</a:t>
            </a:r>
            <a:r>
              <a:rPr kumimoji="1" lang="zh-CN" altLang="en-US" sz="2800" b="1" dirty="0">
                <a:solidFill>
                  <a:srgbClr val="FF0000"/>
                </a:solidFill>
                <a:latin typeface="黑体" panose="02010609060101010101" pitchFamily="49" charset="-122"/>
                <a:ea typeface="黑体" panose="02010609060101010101" pitchFamily="49" charset="-122"/>
              </a:rPr>
              <a:t>每个结点有两个后继</a:t>
            </a:r>
            <a:r>
              <a:rPr kumimoji="1" lang="zh-CN" altLang="en-US" sz="2800" dirty="0">
                <a:latin typeface="黑体" panose="02010609060101010101" pitchFamily="49" charset="-122"/>
                <a:ea typeface="黑体" panose="02010609060101010101" pitchFamily="49" charset="-122"/>
              </a:rPr>
              <a:t>，则</a:t>
            </a:r>
            <a:r>
              <a:rPr kumimoji="1" lang="zh-CN" altLang="en-US" sz="2800" b="1" dirty="0">
                <a:solidFill>
                  <a:srgbClr val="FF0000"/>
                </a:solidFill>
                <a:latin typeface="黑体" panose="02010609060101010101" pitchFamily="49" charset="-122"/>
                <a:ea typeface="黑体" panose="02010609060101010101" pitchFamily="49" charset="-122"/>
              </a:rPr>
              <a:t>存在如何遍历</a:t>
            </a:r>
            <a:r>
              <a:rPr kumimoji="1" lang="zh-CN" altLang="en-US" sz="2800" dirty="0">
                <a:latin typeface="黑体" panose="02010609060101010101" pitchFamily="49" charset="-122"/>
                <a:ea typeface="黑体" panose="02010609060101010101" pitchFamily="49" charset="-122"/>
              </a:rPr>
              <a:t>即按什么样的</a:t>
            </a:r>
            <a:r>
              <a:rPr kumimoji="1" lang="zh-CN" altLang="en-US" sz="2800" b="1" dirty="0">
                <a:solidFill>
                  <a:srgbClr val="FF0000"/>
                </a:solidFill>
                <a:latin typeface="黑体" panose="02010609060101010101" pitchFamily="49" charset="-122"/>
                <a:ea typeface="黑体" panose="02010609060101010101" pitchFamily="49" charset="-122"/>
              </a:rPr>
              <a:t>搜索路径</a:t>
            </a:r>
            <a:r>
              <a:rPr kumimoji="1" lang="zh-CN" altLang="en-US" sz="2800" b="1" dirty="0">
                <a:latin typeface="黑体" panose="02010609060101010101" pitchFamily="49" charset="-122"/>
                <a:ea typeface="黑体" panose="02010609060101010101" pitchFamily="49" charset="-122"/>
              </a:rPr>
              <a:t>进行</a:t>
            </a:r>
            <a:r>
              <a:rPr kumimoji="1" lang="zh-CN" altLang="en-US" sz="2800" dirty="0">
                <a:latin typeface="黑体" panose="02010609060101010101" pitchFamily="49" charset="-122"/>
                <a:ea typeface="黑体" panose="02010609060101010101" pitchFamily="49" charset="-122"/>
              </a:rPr>
              <a:t>遍历的问题。</a:t>
            </a:r>
          </a:p>
        </p:txBody>
      </p:sp>
    </p:spTree>
    <p:extLst>
      <p:ext uri="{BB962C8B-B14F-4D97-AF65-F5344CB8AC3E}">
        <p14:creationId xmlns:p14="http://schemas.microsoft.com/office/powerpoint/2010/main" val="3865984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291"/>
                                        </p:tgtEl>
                                        <p:attrNameLst>
                                          <p:attrName>style.visibility</p:attrName>
                                        </p:attrNameLst>
                                      </p:cBhvr>
                                      <p:to>
                                        <p:strVal val="visible"/>
                                      </p:to>
                                    </p:set>
                                    <p:animEffect transition="in" filter="wipe(left)">
                                      <p:cBhvr>
                                        <p:cTn id="7" dur="75"/>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Rot="1" noChangeArrowheads="1"/>
          </p:cNvSpPr>
          <p:nvPr>
            <p:ph type="title" idx="4294967295"/>
          </p:nvPr>
        </p:nvSpPr>
        <p:spPr>
          <a:xfrm>
            <a:off x="1116825" y="2903773"/>
            <a:ext cx="7772400" cy="741362"/>
          </a:xfrm>
        </p:spPr>
        <p:txBody>
          <a:bodyPr/>
          <a:lstStyle/>
          <a:p>
            <a:pPr algn="just" eaLnBrk="1" hangingPunct="1">
              <a:lnSpc>
                <a:spcPct val="110000"/>
              </a:lnSpc>
            </a:pPr>
            <a:r>
              <a:rPr lang="zh-CN" altLang="en-US" sz="2800" dirty="0" smtClean="0">
                <a:solidFill>
                  <a:srgbClr val="C00000"/>
                </a:solidFill>
                <a:latin typeface="黑体" panose="02010609060101010101" pitchFamily="49" charset="-122"/>
                <a:ea typeface="黑体" panose="02010609060101010101" pitchFamily="49" charset="-122"/>
              </a:rPr>
              <a:t>对</a:t>
            </a:r>
            <a:r>
              <a:rPr lang="zh-CN" altLang="en-US" sz="2800" dirty="0">
                <a:solidFill>
                  <a:srgbClr val="C00000"/>
                </a:solidFill>
                <a:latin typeface="黑体" panose="02010609060101010101" pitchFamily="49" charset="-122"/>
                <a:ea typeface="黑体" panose="02010609060101010101" pitchFamily="49" charset="-122"/>
              </a:rPr>
              <a:t>“二叉树”而言，可以有三条搜索路径：</a:t>
            </a:r>
          </a:p>
        </p:txBody>
      </p:sp>
      <p:sp>
        <p:nvSpPr>
          <p:cNvPr id="13315" name="Rectangle 3"/>
          <p:cNvSpPr>
            <a:spLocks noGrp="1" noChangeArrowheads="1"/>
          </p:cNvSpPr>
          <p:nvPr>
            <p:ph type="body" idx="4294967295"/>
          </p:nvPr>
        </p:nvSpPr>
        <p:spPr>
          <a:xfrm>
            <a:off x="1116825" y="3978508"/>
            <a:ext cx="9093975" cy="1993900"/>
          </a:xfrm>
        </p:spPr>
        <p:txBody>
          <a:bodyPr/>
          <a:lstStyle/>
          <a:p>
            <a:pPr marL="0" indent="0" algn="just" eaLnBrk="1" hangingPunct="1">
              <a:lnSpc>
                <a:spcPct val="110000"/>
              </a:lnSpc>
              <a:buNone/>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a:t>
            </a:r>
            <a:r>
              <a:rPr lang="zh-CN" altLang="en-US" b="1" dirty="0" smtClean="0">
                <a:solidFill>
                  <a:srgbClr val="C00000"/>
                </a:solidFill>
                <a:latin typeface="黑体" panose="02010609060101010101" pitchFamily="49" charset="-122"/>
                <a:ea typeface="黑体" panose="02010609060101010101" pitchFamily="49" charset="-122"/>
              </a:rPr>
              <a:t>先上后下</a:t>
            </a:r>
            <a:r>
              <a:rPr lang="zh-CN" altLang="en-US" dirty="0" smtClean="0">
                <a:latin typeface="黑体" panose="02010609060101010101" pitchFamily="49" charset="-122"/>
                <a:ea typeface="黑体" panose="02010609060101010101" pitchFamily="49" charset="-122"/>
              </a:rPr>
              <a:t>的按层次遍历；</a:t>
            </a:r>
          </a:p>
          <a:p>
            <a:pPr marL="0" indent="0" algn="just" eaLnBrk="1" hangingPunct="1">
              <a:lnSpc>
                <a:spcPct val="110000"/>
              </a:lnSpc>
              <a:buNone/>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a:t>
            </a:r>
            <a:r>
              <a:rPr lang="zh-CN" altLang="en-US" b="1" dirty="0" smtClean="0">
                <a:solidFill>
                  <a:srgbClr val="C00000"/>
                </a:solidFill>
                <a:latin typeface="黑体" panose="02010609060101010101" pitchFamily="49" charset="-122"/>
                <a:ea typeface="黑体" panose="02010609060101010101" pitchFamily="49" charset="-122"/>
              </a:rPr>
              <a:t>先左</a:t>
            </a:r>
            <a:r>
              <a:rPr lang="zh-CN" altLang="en-US" dirty="0" smtClean="0">
                <a:latin typeface="黑体" panose="02010609060101010101" pitchFamily="49" charset="-122"/>
                <a:ea typeface="黑体" panose="02010609060101010101" pitchFamily="49" charset="-122"/>
              </a:rPr>
              <a:t>（子树）</a:t>
            </a:r>
            <a:r>
              <a:rPr lang="zh-CN" altLang="en-US" b="1" dirty="0" smtClean="0">
                <a:solidFill>
                  <a:srgbClr val="C00000"/>
                </a:solidFill>
                <a:latin typeface="黑体" panose="02010609060101010101" pitchFamily="49" charset="-122"/>
                <a:ea typeface="黑体" panose="02010609060101010101" pitchFamily="49" charset="-122"/>
              </a:rPr>
              <a:t>后右</a:t>
            </a:r>
            <a:r>
              <a:rPr lang="zh-CN" altLang="en-US" dirty="0" smtClean="0">
                <a:latin typeface="黑体" panose="02010609060101010101" pitchFamily="49" charset="-122"/>
                <a:ea typeface="黑体" panose="02010609060101010101" pitchFamily="49" charset="-122"/>
              </a:rPr>
              <a:t>（子树）的遍历；</a:t>
            </a:r>
          </a:p>
          <a:p>
            <a:pPr marL="0" indent="0" algn="just" eaLnBrk="1" hangingPunct="1">
              <a:lnSpc>
                <a:spcPct val="110000"/>
              </a:lnSpc>
              <a:buNone/>
            </a:pPr>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a:t>
            </a:r>
            <a:r>
              <a:rPr lang="zh-CN" altLang="en-US" b="1" dirty="0" smtClean="0">
                <a:solidFill>
                  <a:srgbClr val="C00000"/>
                </a:solidFill>
                <a:latin typeface="黑体" panose="02010609060101010101" pitchFamily="49" charset="-122"/>
                <a:ea typeface="黑体" panose="02010609060101010101" pitchFamily="49" charset="-122"/>
              </a:rPr>
              <a:t>先右</a:t>
            </a:r>
            <a:r>
              <a:rPr lang="zh-CN" altLang="en-US" dirty="0" smtClean="0">
                <a:latin typeface="黑体" panose="02010609060101010101" pitchFamily="49" charset="-122"/>
                <a:ea typeface="黑体" panose="02010609060101010101" pitchFamily="49" charset="-122"/>
              </a:rPr>
              <a:t>（子树）</a:t>
            </a:r>
            <a:r>
              <a:rPr lang="zh-CN" altLang="en-US" b="1" dirty="0" smtClean="0">
                <a:solidFill>
                  <a:srgbClr val="C00000"/>
                </a:solidFill>
                <a:latin typeface="黑体" panose="02010609060101010101" pitchFamily="49" charset="-122"/>
                <a:ea typeface="黑体" panose="02010609060101010101" pitchFamily="49" charset="-122"/>
              </a:rPr>
              <a:t>后左</a:t>
            </a:r>
            <a:r>
              <a:rPr lang="zh-CN" altLang="en-US" dirty="0" smtClean="0">
                <a:latin typeface="黑体" panose="02010609060101010101" pitchFamily="49" charset="-122"/>
                <a:ea typeface="黑体" panose="02010609060101010101" pitchFamily="49" charset="-122"/>
              </a:rPr>
              <a:t>（子树）的遍历。</a:t>
            </a:r>
          </a:p>
        </p:txBody>
      </p:sp>
      <p:pic>
        <p:nvPicPr>
          <p:cNvPr id="13316" name="Picture 4" descr="3D Diamond">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6172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1116826" y="569023"/>
            <a:ext cx="6399213" cy="1930401"/>
            <a:chOff x="1066" y="2883"/>
            <a:chExt cx="4031" cy="1216"/>
          </a:xfrm>
        </p:grpSpPr>
        <p:sp>
          <p:nvSpPr>
            <p:cNvPr id="12294" name="Rectangle 11"/>
            <p:cNvSpPr>
              <a:spLocks noChangeArrowheads="1"/>
            </p:cNvSpPr>
            <p:nvPr/>
          </p:nvSpPr>
          <p:spPr bwMode="auto">
            <a:xfrm>
              <a:off x="1066" y="2883"/>
              <a:ext cx="4031"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800" dirty="0" smtClean="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根结点</a:t>
              </a:r>
              <a:r>
                <a:rPr kumimoji="1" lang="en-US" altLang="zh-CN" sz="2800" dirty="0" smtClean="0">
                  <a:latin typeface="黑体" panose="02010609060101010101" pitchFamily="49" charset="-122"/>
                  <a:ea typeface="黑体" panose="02010609060101010101" pitchFamily="49" charset="-122"/>
                </a:rPr>
                <a:t>(D)</a:t>
              </a:r>
            </a:p>
            <a:p>
              <a:pPr eaLnBrk="1" hangingPunct="1">
                <a:lnSpc>
                  <a:spcPct val="150000"/>
                </a:lnSpc>
                <a:spcBef>
                  <a:spcPct val="0"/>
                </a:spcBef>
                <a:buClrTx/>
                <a:buSzTx/>
                <a:buFontTx/>
                <a:buNone/>
              </a:pPr>
              <a:r>
                <a:rPr kumimoji="1" lang="zh-CN" altLang="en-US" sz="2800" dirty="0" smtClean="0">
                  <a:latin typeface="黑体" panose="02010609060101010101" pitchFamily="49" charset="-122"/>
                  <a:ea typeface="黑体" panose="02010609060101010101" pitchFamily="49" charset="-122"/>
                </a:rPr>
                <a:t>非空二叉树      左子树</a:t>
              </a:r>
              <a:r>
                <a:rPr kumimoji="1" lang="en-US" altLang="zh-CN" sz="2800" dirty="0" smtClean="0">
                  <a:latin typeface="黑体" panose="02010609060101010101" pitchFamily="49" charset="-122"/>
                  <a:ea typeface="黑体" panose="02010609060101010101" pitchFamily="49" charset="-122"/>
                </a:rPr>
                <a:t>(L)</a:t>
              </a:r>
            </a:p>
            <a:p>
              <a:pPr eaLnBrk="1" hangingPunct="1">
                <a:lnSpc>
                  <a:spcPct val="150000"/>
                </a:lnSpc>
                <a:spcBef>
                  <a:spcPct val="0"/>
                </a:spcBef>
                <a:buClrTx/>
                <a:buSzTx/>
                <a:buFontTx/>
                <a:buNone/>
              </a:pPr>
              <a:r>
                <a:rPr kumimoji="1" lang="en-US" altLang="zh-CN" sz="2800" dirty="0" smtClean="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右子树</a:t>
              </a:r>
              <a:r>
                <a:rPr kumimoji="1" lang="en-US" altLang="zh-CN" sz="2800" dirty="0" smtClean="0">
                  <a:latin typeface="黑体" panose="02010609060101010101" pitchFamily="49" charset="-122"/>
                  <a:ea typeface="黑体" panose="02010609060101010101" pitchFamily="49" charset="-122"/>
                </a:rPr>
                <a:t>(R</a:t>
              </a:r>
              <a:r>
                <a:rPr kumimoji="1" lang="en-US" altLang="zh-CN" sz="2800" dirty="0" smtClean="0">
                  <a:latin typeface="楷体_GB2312" pitchFamily="49" charset="-122"/>
                  <a:ea typeface="楷体_GB2312" pitchFamily="49" charset="-122"/>
                </a:rPr>
                <a:t>)</a:t>
              </a:r>
              <a:endParaRPr kumimoji="1" lang="en-US" altLang="zh-CN" sz="2800" dirty="0">
                <a:latin typeface="楷体_GB2312" pitchFamily="49" charset="-122"/>
                <a:ea typeface="楷体_GB2312" pitchFamily="49" charset="-122"/>
              </a:endParaRPr>
            </a:p>
          </p:txBody>
        </p:sp>
        <p:sp>
          <p:nvSpPr>
            <p:cNvPr id="12295" name="AutoShape 12"/>
            <p:cNvSpPr>
              <a:spLocks/>
            </p:cNvSpPr>
            <p:nvPr/>
          </p:nvSpPr>
          <p:spPr bwMode="auto">
            <a:xfrm>
              <a:off x="2608" y="3163"/>
              <a:ext cx="227" cy="726"/>
            </a:xfrm>
            <a:prstGeom prst="leftBrace">
              <a:avLst>
                <a:gd name="adj1" fmla="val 266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grpSp>
    </p:spTree>
    <p:extLst>
      <p:ext uri="{BB962C8B-B14F-4D97-AF65-F5344CB8AC3E}">
        <p14:creationId xmlns:p14="http://schemas.microsoft.com/office/powerpoint/2010/main" val="18577734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gtEl>
                                        <p:attrNameLst>
                                          <p:attrName>style.visibility</p:attrName>
                                        </p:attrNameLst>
                                      </p:cBhvr>
                                      <p:to>
                                        <p:strVal val="visible"/>
                                      </p:to>
                                    </p:set>
                                    <p:anim calcmode="lin" valueType="num">
                                      <p:cBhvr additive="base">
                                        <p:cTn id="13" dur="500" fill="hold"/>
                                        <p:tgtEl>
                                          <p:spTgt spid="13314"/>
                                        </p:tgtEl>
                                        <p:attrNameLst>
                                          <p:attrName>ppt_x</p:attrName>
                                        </p:attrNameLst>
                                      </p:cBhvr>
                                      <p:tavLst>
                                        <p:tav tm="0">
                                          <p:val>
                                            <p:strVal val="0-#ppt_w/2"/>
                                          </p:val>
                                        </p:tav>
                                        <p:tav tm="100000">
                                          <p:val>
                                            <p:strVal val="#ppt_x"/>
                                          </p:val>
                                        </p:tav>
                                      </p:tavLst>
                                    </p:anim>
                                    <p:anim calcmode="lin" valueType="num">
                                      <p:cBhvr additive="base">
                                        <p:cTn id="14"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13315">
                                            <p:txEl>
                                              <p:pRg st="0" end="0"/>
                                            </p:txEl>
                                          </p:spTgt>
                                        </p:tgtEl>
                                        <p:attrNameLst>
                                          <p:attrName>style.visibility</p:attrName>
                                        </p:attrNameLst>
                                      </p:cBhvr>
                                      <p:to>
                                        <p:strVal val="visible"/>
                                      </p:to>
                                    </p:set>
                                    <p:animEffect transition="in" filter="wipe(left)">
                                      <p:cBhvr>
                                        <p:cTn id="19" dur="300"/>
                                        <p:tgtEl>
                                          <p:spTgt spid="1331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13315">
                                            <p:txEl>
                                              <p:pRg st="1" end="1"/>
                                            </p:txEl>
                                          </p:spTgt>
                                        </p:tgtEl>
                                        <p:attrNameLst>
                                          <p:attrName>style.visibility</p:attrName>
                                        </p:attrNameLst>
                                      </p:cBhvr>
                                      <p:to>
                                        <p:strVal val="visible"/>
                                      </p:to>
                                    </p:set>
                                    <p:animEffect transition="in" filter="wipe(left)">
                                      <p:cBhvr>
                                        <p:cTn id="24" dur="300"/>
                                        <p:tgtEl>
                                          <p:spTgt spid="13315">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wd">
                                    <p:tmPct val="100000"/>
                                  </p:iterate>
                                  <p:childTnLst>
                                    <p:set>
                                      <p:cBhvr>
                                        <p:cTn id="28" dur="1" fill="hold">
                                          <p:stCondLst>
                                            <p:cond delay="0"/>
                                          </p:stCondLst>
                                        </p:cTn>
                                        <p:tgtEl>
                                          <p:spTgt spid="13315">
                                            <p:txEl>
                                              <p:pRg st="2" end="2"/>
                                            </p:txEl>
                                          </p:spTgt>
                                        </p:tgtEl>
                                        <p:attrNameLst>
                                          <p:attrName>style.visibility</p:attrName>
                                        </p:attrNameLst>
                                      </p:cBhvr>
                                      <p:to>
                                        <p:strVal val="visible"/>
                                      </p:to>
                                    </p:set>
                                    <p:animEffect transition="in" filter="wipe(left)">
                                      <p:cBhvr>
                                        <p:cTn id="29" dur="300"/>
                                        <p:tgtEl>
                                          <p:spTgt spid="13315">
                                            <p:txEl>
                                              <p:pRg st="2" end="2"/>
                                            </p:txEl>
                                          </p:spTgt>
                                        </p:tgtEl>
                                      </p:cBhvr>
                                    </p:animEffect>
                                  </p:childTnLst>
                                </p:cTn>
                              </p:par>
                            </p:childTnLst>
                          </p:cTn>
                        </p:par>
                        <p:par>
                          <p:cTn id="30" fill="hold" nodeType="afterGroup">
                            <p:stCondLst>
                              <p:cond delay="5400"/>
                            </p:stCondLst>
                            <p:childTnLst>
                              <p:par>
                                <p:cTn id="31" presetID="2" presetClass="entr" presetSubtype="2" fill="hold" nodeType="afterEffect">
                                  <p:stCondLst>
                                    <p:cond delay="0"/>
                                  </p:stCondLst>
                                  <p:childTnLst>
                                    <p:set>
                                      <p:cBhvr>
                                        <p:cTn id="32" dur="1" fill="hold">
                                          <p:stCondLst>
                                            <p:cond delay="0"/>
                                          </p:stCondLst>
                                        </p:cTn>
                                        <p:tgtEl>
                                          <p:spTgt spid="13316"/>
                                        </p:tgtEl>
                                        <p:attrNameLst>
                                          <p:attrName>style.visibility</p:attrName>
                                        </p:attrNameLst>
                                      </p:cBhvr>
                                      <p:to>
                                        <p:strVal val="visible"/>
                                      </p:to>
                                    </p:set>
                                    <p:anim calcmode="lin" valueType="num">
                                      <p:cBhvr additive="base">
                                        <p:cTn id="33" dur="500" fill="hold"/>
                                        <p:tgtEl>
                                          <p:spTgt spid="13316"/>
                                        </p:tgtEl>
                                        <p:attrNameLst>
                                          <p:attrName>ppt_x</p:attrName>
                                        </p:attrNameLst>
                                      </p:cBhvr>
                                      <p:tavLst>
                                        <p:tav tm="0">
                                          <p:val>
                                            <p:strVal val="1+#ppt_w/2"/>
                                          </p:val>
                                        </p:tav>
                                        <p:tav tm="100000">
                                          <p:val>
                                            <p:strVal val="#ppt_x"/>
                                          </p:val>
                                        </p:tav>
                                      </p:tavLst>
                                    </p:anim>
                                    <p:anim calcmode="lin" valueType="num">
                                      <p:cBhvr additive="base">
                                        <p:cTn id="3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92730" y="65405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C00000"/>
                </a:solidFill>
                <a:latin typeface="黑体" panose="02010609060101010101" pitchFamily="49" charset="-122"/>
                <a:ea typeface="黑体" panose="02010609060101010101" pitchFamily="49" charset="-122"/>
              </a:rPr>
              <a:t>二、先左后右的遍历算法</a:t>
            </a:r>
          </a:p>
        </p:txBody>
      </p:sp>
      <p:sp>
        <p:nvSpPr>
          <p:cNvPr id="14339" name="Text Box 3"/>
          <p:cNvSpPr txBox="1">
            <a:spLocks noChangeArrowheads="1"/>
          </p:cNvSpPr>
          <p:nvPr/>
        </p:nvSpPr>
        <p:spPr bwMode="auto">
          <a:xfrm>
            <a:off x="5451476" y="2133600"/>
            <a:ext cx="37769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FF0000"/>
                </a:solidFill>
                <a:latin typeface="黑体" panose="02010609060101010101" pitchFamily="49" charset="-122"/>
                <a:ea typeface="黑体" panose="02010609060101010101" pitchFamily="49" charset="-122"/>
              </a:rPr>
              <a:t>先</a:t>
            </a:r>
            <a:r>
              <a:rPr kumimoji="1" lang="zh-CN" altLang="en-US" sz="2800">
                <a:latin typeface="黑体" panose="02010609060101010101" pitchFamily="49" charset="-122"/>
                <a:ea typeface="黑体" panose="02010609060101010101" pitchFamily="49" charset="-122"/>
              </a:rPr>
              <a:t>（根）序的遍历算法</a:t>
            </a:r>
          </a:p>
        </p:txBody>
      </p:sp>
      <p:sp>
        <p:nvSpPr>
          <p:cNvPr id="14340" name="Text Box 4"/>
          <p:cNvSpPr txBox="1">
            <a:spLocks noChangeArrowheads="1"/>
          </p:cNvSpPr>
          <p:nvPr/>
        </p:nvSpPr>
        <p:spPr bwMode="auto">
          <a:xfrm>
            <a:off x="5451476" y="3352800"/>
            <a:ext cx="37769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中</a:t>
            </a:r>
            <a:r>
              <a:rPr kumimoji="1" lang="zh-CN" altLang="en-US" sz="2800" dirty="0">
                <a:latin typeface="黑体" panose="02010609060101010101" pitchFamily="49" charset="-122"/>
                <a:ea typeface="黑体" panose="02010609060101010101" pitchFamily="49" charset="-122"/>
              </a:rPr>
              <a:t>（根）序的遍历算法</a:t>
            </a:r>
          </a:p>
        </p:txBody>
      </p:sp>
      <p:sp>
        <p:nvSpPr>
          <p:cNvPr id="14341" name="Text Box 5"/>
          <p:cNvSpPr txBox="1">
            <a:spLocks noChangeArrowheads="1"/>
          </p:cNvSpPr>
          <p:nvPr/>
        </p:nvSpPr>
        <p:spPr bwMode="auto">
          <a:xfrm>
            <a:off x="5437189" y="4572000"/>
            <a:ext cx="37769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C00000"/>
                </a:solidFill>
                <a:latin typeface="黑体" panose="02010609060101010101" pitchFamily="49" charset="-122"/>
                <a:ea typeface="黑体" panose="02010609060101010101" pitchFamily="49" charset="-122"/>
              </a:rPr>
              <a:t>后</a:t>
            </a:r>
            <a:r>
              <a:rPr kumimoji="1" lang="zh-CN" altLang="en-US" sz="2800">
                <a:latin typeface="黑体" panose="02010609060101010101" pitchFamily="49" charset="-122"/>
                <a:ea typeface="黑体" panose="02010609060101010101" pitchFamily="49" charset="-122"/>
              </a:rPr>
              <a:t>（根）序的遍历算法</a:t>
            </a:r>
          </a:p>
        </p:txBody>
      </p:sp>
      <p:sp>
        <p:nvSpPr>
          <p:cNvPr id="13318" name="Oval 6"/>
          <p:cNvSpPr>
            <a:spLocks noChangeArrowheads="1"/>
          </p:cNvSpPr>
          <p:nvPr/>
        </p:nvSpPr>
        <p:spPr bwMode="auto">
          <a:xfrm>
            <a:off x="2135730" y="2890510"/>
            <a:ext cx="838200" cy="762000"/>
          </a:xfrm>
          <a:prstGeom prst="ellipse">
            <a:avLst/>
          </a:prstGeom>
          <a:solidFill>
            <a:srgbClr val="FBE2DF"/>
          </a:solidFill>
          <a:ln w="12700" cap="sq">
            <a:solidFill>
              <a:schemeClr val="tx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990000"/>
                </a:solidFill>
                <a:latin typeface="黑体" panose="02010609060101010101" pitchFamily="49" charset="-122"/>
                <a:ea typeface="黑体" panose="02010609060101010101" pitchFamily="49" charset="-122"/>
              </a:rPr>
              <a:t>根</a:t>
            </a:r>
            <a:endParaRPr kumimoji="1" lang="zh-CN" altLang="en-US" sz="2400">
              <a:latin typeface="黑体" panose="02010609060101010101" pitchFamily="49" charset="-122"/>
              <a:ea typeface="黑体" panose="02010609060101010101" pitchFamily="49" charset="-122"/>
            </a:endParaRPr>
          </a:p>
        </p:txBody>
      </p:sp>
      <p:sp>
        <p:nvSpPr>
          <p:cNvPr id="14343" name="Line 7"/>
          <p:cNvSpPr>
            <a:spLocks noChangeShapeType="1"/>
          </p:cNvSpPr>
          <p:nvPr/>
        </p:nvSpPr>
        <p:spPr bwMode="auto">
          <a:xfrm>
            <a:off x="2513942" y="1899910"/>
            <a:ext cx="0" cy="990600"/>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4344" name="Line 8"/>
          <p:cNvSpPr>
            <a:spLocks noChangeShapeType="1"/>
          </p:cNvSpPr>
          <p:nvPr/>
        </p:nvSpPr>
        <p:spPr bwMode="auto">
          <a:xfrm flipV="1">
            <a:off x="1373730" y="3500110"/>
            <a:ext cx="762000" cy="1066800"/>
          </a:xfrm>
          <a:prstGeom prst="line">
            <a:avLst/>
          </a:prstGeom>
          <a:noFill/>
          <a:ln w="38100" cap="sq">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4345" name="Line 9"/>
          <p:cNvSpPr>
            <a:spLocks noChangeShapeType="1"/>
          </p:cNvSpPr>
          <p:nvPr/>
        </p:nvSpPr>
        <p:spPr bwMode="auto">
          <a:xfrm flipH="1" flipV="1">
            <a:off x="2973930" y="3500110"/>
            <a:ext cx="762000" cy="1066800"/>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3322" name="AutoShape 10"/>
          <p:cNvSpPr>
            <a:spLocks noChangeArrowheads="1"/>
          </p:cNvSpPr>
          <p:nvPr/>
        </p:nvSpPr>
        <p:spPr bwMode="auto">
          <a:xfrm>
            <a:off x="992730" y="3957310"/>
            <a:ext cx="1066800" cy="1447800"/>
          </a:xfrm>
          <a:prstGeom prst="triangle">
            <a:avLst>
              <a:gd name="adj" fmla="val 100000"/>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黑体" panose="02010609060101010101" pitchFamily="49" charset="-122"/>
                <a:ea typeface="黑体" panose="02010609060101010101" pitchFamily="49" charset="-122"/>
              </a:rPr>
              <a:t>左</a:t>
            </a:r>
          </a:p>
          <a:p>
            <a:pPr algn="ctr" eaLnBrk="1" hangingPunct="1">
              <a:spcBef>
                <a:spcPct val="0"/>
              </a:spcBef>
              <a:buClrTx/>
              <a:buSzTx/>
              <a:buFontTx/>
              <a:buNone/>
            </a:pPr>
            <a:r>
              <a:rPr kumimoji="1" lang="zh-CN" altLang="en-US" sz="2400">
                <a:solidFill>
                  <a:srgbClr val="FF0000"/>
                </a:solidFill>
                <a:latin typeface="黑体" panose="02010609060101010101" pitchFamily="49" charset="-122"/>
                <a:ea typeface="黑体" panose="02010609060101010101" pitchFamily="49" charset="-122"/>
              </a:rPr>
              <a:t>子树</a:t>
            </a:r>
          </a:p>
        </p:txBody>
      </p:sp>
      <p:sp>
        <p:nvSpPr>
          <p:cNvPr id="13323" name="AutoShape 11"/>
          <p:cNvSpPr>
            <a:spLocks noChangeArrowheads="1"/>
          </p:cNvSpPr>
          <p:nvPr/>
        </p:nvSpPr>
        <p:spPr bwMode="auto">
          <a:xfrm>
            <a:off x="3050130" y="3957310"/>
            <a:ext cx="990600" cy="1447800"/>
          </a:xfrm>
          <a:prstGeom prst="triangle">
            <a:avLst>
              <a:gd name="adj" fmla="val 0"/>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黑体" panose="02010609060101010101" pitchFamily="49" charset="-122"/>
                <a:ea typeface="黑体" panose="02010609060101010101" pitchFamily="49" charset="-122"/>
              </a:rPr>
              <a:t>右</a:t>
            </a:r>
          </a:p>
          <a:p>
            <a:pPr algn="ctr" eaLnBrk="1" hangingPunct="1">
              <a:spcBef>
                <a:spcPct val="0"/>
              </a:spcBef>
              <a:buClrTx/>
              <a:buSzTx/>
              <a:buFontTx/>
              <a:buNone/>
            </a:pPr>
            <a:r>
              <a:rPr kumimoji="1" lang="zh-CN" altLang="en-US" sz="2400">
                <a:solidFill>
                  <a:srgbClr val="FF0000"/>
                </a:solidFill>
                <a:latin typeface="黑体" panose="02010609060101010101" pitchFamily="49" charset="-122"/>
                <a:ea typeface="黑体" panose="02010609060101010101" pitchFamily="49" charset="-122"/>
              </a:rPr>
              <a:t>子树</a:t>
            </a:r>
          </a:p>
        </p:txBody>
      </p:sp>
      <p:sp>
        <p:nvSpPr>
          <p:cNvPr id="13324" name="Line 12"/>
          <p:cNvSpPr>
            <a:spLocks noChangeShapeType="1"/>
          </p:cNvSpPr>
          <p:nvPr/>
        </p:nvSpPr>
        <p:spPr bwMode="auto">
          <a:xfrm flipH="1">
            <a:off x="2059530" y="3576310"/>
            <a:ext cx="228600" cy="38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3325" name="Line 13"/>
          <p:cNvSpPr>
            <a:spLocks noChangeShapeType="1"/>
          </p:cNvSpPr>
          <p:nvPr/>
        </p:nvSpPr>
        <p:spPr bwMode="auto">
          <a:xfrm>
            <a:off x="2821530" y="3576310"/>
            <a:ext cx="228600" cy="38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4350" name="Line 14"/>
          <p:cNvSpPr>
            <a:spLocks noChangeShapeType="1"/>
          </p:cNvSpPr>
          <p:nvPr/>
        </p:nvSpPr>
        <p:spPr bwMode="auto">
          <a:xfrm flipH="1">
            <a:off x="2135730" y="3652510"/>
            <a:ext cx="304800" cy="533400"/>
          </a:xfrm>
          <a:prstGeom prst="line">
            <a:avLst/>
          </a:prstGeom>
          <a:noFill/>
          <a:ln w="38100" cap="sq">
            <a:solidFill>
              <a:srgbClr val="FF3300"/>
            </a:solidFill>
            <a:round/>
            <a:headEnd type="triangle"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4351" name="Line 15"/>
          <p:cNvSpPr>
            <a:spLocks noChangeShapeType="1"/>
          </p:cNvSpPr>
          <p:nvPr/>
        </p:nvSpPr>
        <p:spPr bwMode="auto">
          <a:xfrm>
            <a:off x="2592930" y="3652510"/>
            <a:ext cx="381000" cy="609600"/>
          </a:xfrm>
          <a:prstGeom prst="line">
            <a:avLst/>
          </a:prstGeom>
          <a:noFill/>
          <a:ln w="38100" cap="sq">
            <a:solidFill>
              <a:srgbClr val="FF33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4352" name="Oval 16"/>
          <p:cNvSpPr>
            <a:spLocks noChangeArrowheads="1"/>
          </p:cNvSpPr>
          <p:nvPr/>
        </p:nvSpPr>
        <p:spPr bwMode="auto">
          <a:xfrm>
            <a:off x="2135730" y="2890510"/>
            <a:ext cx="838200" cy="762000"/>
          </a:xfrm>
          <a:prstGeom prst="ellipse">
            <a:avLst/>
          </a:prstGeom>
          <a:solidFill>
            <a:srgbClr val="A50021"/>
          </a:solidFill>
          <a:ln w="12700" cap="sq">
            <a:solidFill>
              <a:srgbClr val="A5002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FFFFCC"/>
                </a:solidFill>
                <a:latin typeface="黑体" panose="02010609060101010101" pitchFamily="49" charset="-122"/>
                <a:ea typeface="黑体" panose="02010609060101010101" pitchFamily="49" charset="-122"/>
              </a:rPr>
              <a:t>根</a:t>
            </a:r>
            <a:endParaRPr kumimoji="1" lang="zh-CN" altLang="en-US" sz="2400">
              <a:solidFill>
                <a:srgbClr val="FFFFCC"/>
              </a:solidFill>
              <a:latin typeface="黑体" panose="02010609060101010101" pitchFamily="49" charset="-122"/>
              <a:ea typeface="黑体" panose="02010609060101010101" pitchFamily="49" charset="-122"/>
            </a:endParaRPr>
          </a:p>
        </p:txBody>
      </p:sp>
      <p:sp>
        <p:nvSpPr>
          <p:cNvPr id="14353" name="Oval 17"/>
          <p:cNvSpPr>
            <a:spLocks noChangeArrowheads="1"/>
          </p:cNvSpPr>
          <p:nvPr/>
        </p:nvSpPr>
        <p:spPr bwMode="auto">
          <a:xfrm>
            <a:off x="2135730" y="2890510"/>
            <a:ext cx="838200" cy="762000"/>
          </a:xfrm>
          <a:prstGeom prst="ellipse">
            <a:avLst/>
          </a:prstGeom>
          <a:solidFill>
            <a:srgbClr val="FBE2DF"/>
          </a:solidFill>
          <a:ln w="12700" cap="sq">
            <a:solidFill>
              <a:schemeClr val="tx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990000"/>
                </a:solidFill>
                <a:latin typeface="黑体" panose="02010609060101010101" pitchFamily="49" charset="-122"/>
                <a:ea typeface="黑体" panose="02010609060101010101" pitchFamily="49" charset="-122"/>
              </a:rPr>
              <a:t>根</a:t>
            </a:r>
            <a:endParaRPr kumimoji="1" lang="zh-CN" altLang="en-US" sz="2400">
              <a:latin typeface="黑体" panose="02010609060101010101" pitchFamily="49" charset="-122"/>
              <a:ea typeface="黑体" panose="02010609060101010101" pitchFamily="49" charset="-122"/>
            </a:endParaRPr>
          </a:p>
        </p:txBody>
      </p:sp>
      <p:sp>
        <p:nvSpPr>
          <p:cNvPr id="14354" name="Oval 18"/>
          <p:cNvSpPr>
            <a:spLocks noChangeArrowheads="1"/>
          </p:cNvSpPr>
          <p:nvPr/>
        </p:nvSpPr>
        <p:spPr bwMode="auto">
          <a:xfrm>
            <a:off x="2135730" y="2890510"/>
            <a:ext cx="838200" cy="762000"/>
          </a:xfrm>
          <a:prstGeom prst="ellipse">
            <a:avLst/>
          </a:prstGeom>
          <a:solidFill>
            <a:schemeClr val="tx2"/>
          </a:solidFill>
          <a:ln w="12700" cap="sq">
            <a:solidFill>
              <a:srgbClr val="A5002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FFFFCC"/>
                </a:solidFill>
                <a:latin typeface="黑体" panose="02010609060101010101" pitchFamily="49" charset="-122"/>
                <a:ea typeface="黑体" panose="02010609060101010101" pitchFamily="49" charset="-122"/>
              </a:rPr>
              <a:t>根</a:t>
            </a:r>
            <a:endParaRPr kumimoji="1" lang="zh-CN" altLang="en-US" sz="2400">
              <a:solidFill>
                <a:srgbClr val="FFFFCC"/>
              </a:solidFill>
              <a:latin typeface="黑体" panose="02010609060101010101" pitchFamily="49" charset="-122"/>
              <a:ea typeface="黑体" panose="02010609060101010101" pitchFamily="49" charset="-122"/>
            </a:endParaRPr>
          </a:p>
        </p:txBody>
      </p:sp>
      <p:sp>
        <p:nvSpPr>
          <p:cNvPr id="14355" name="Oval 19"/>
          <p:cNvSpPr>
            <a:spLocks noChangeArrowheads="1"/>
          </p:cNvSpPr>
          <p:nvPr/>
        </p:nvSpPr>
        <p:spPr bwMode="auto">
          <a:xfrm>
            <a:off x="2135730" y="2890510"/>
            <a:ext cx="838200" cy="762000"/>
          </a:xfrm>
          <a:prstGeom prst="ellipse">
            <a:avLst/>
          </a:prstGeom>
          <a:solidFill>
            <a:srgbClr val="FBE2DF"/>
          </a:solidFill>
          <a:ln w="12700" cap="sq">
            <a:solidFill>
              <a:schemeClr val="tx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990000"/>
                </a:solidFill>
                <a:latin typeface="黑体" panose="02010609060101010101" pitchFamily="49" charset="-122"/>
                <a:ea typeface="黑体" panose="02010609060101010101" pitchFamily="49" charset="-122"/>
              </a:rPr>
              <a:t>根</a:t>
            </a:r>
            <a:endParaRPr kumimoji="1" lang="zh-CN" altLang="en-US" sz="2400">
              <a:latin typeface="黑体" panose="02010609060101010101" pitchFamily="49" charset="-122"/>
              <a:ea typeface="黑体" panose="02010609060101010101" pitchFamily="49" charset="-122"/>
            </a:endParaRPr>
          </a:p>
        </p:txBody>
      </p:sp>
      <p:sp>
        <p:nvSpPr>
          <p:cNvPr id="14356" name="Oval 20"/>
          <p:cNvSpPr>
            <a:spLocks noChangeArrowheads="1"/>
          </p:cNvSpPr>
          <p:nvPr/>
        </p:nvSpPr>
        <p:spPr bwMode="auto">
          <a:xfrm>
            <a:off x="2135730" y="2890510"/>
            <a:ext cx="838200" cy="762000"/>
          </a:xfrm>
          <a:prstGeom prst="ellipse">
            <a:avLst/>
          </a:prstGeom>
          <a:solidFill>
            <a:srgbClr val="333399"/>
          </a:solidFill>
          <a:ln w="12700" cap="sq">
            <a:solidFill>
              <a:srgbClr val="A50021"/>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3600" b="1">
                <a:solidFill>
                  <a:srgbClr val="FFFFCC"/>
                </a:solidFill>
                <a:latin typeface="黑体" panose="02010609060101010101" pitchFamily="49" charset="-122"/>
                <a:ea typeface="黑体" panose="02010609060101010101" pitchFamily="49" charset="-122"/>
              </a:rPr>
              <a:t>根</a:t>
            </a:r>
            <a:endParaRPr kumimoji="1" lang="zh-CN" altLang="en-US" sz="2400">
              <a:solidFill>
                <a:srgbClr val="FFFF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5028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p:cTn id="7" dur="500" fill="hold"/>
                                        <p:tgtEl>
                                          <p:spTgt spid="14343"/>
                                        </p:tgtEl>
                                        <p:attrNameLst>
                                          <p:attrName>ppt_x</p:attrName>
                                        </p:attrNameLst>
                                      </p:cBhvr>
                                      <p:tavLst>
                                        <p:tav tm="0">
                                          <p:val>
                                            <p:strVal val="#ppt_x"/>
                                          </p:val>
                                        </p:tav>
                                        <p:tav tm="100000">
                                          <p:val>
                                            <p:strVal val="#ppt_x"/>
                                          </p:val>
                                        </p:tav>
                                      </p:tavLst>
                                    </p:anim>
                                    <p:anim calcmode="lin" valueType="num">
                                      <p:cBhvr>
                                        <p:cTn id="8" dur="500" fill="hold"/>
                                        <p:tgtEl>
                                          <p:spTgt spid="14343"/>
                                        </p:tgtEl>
                                        <p:attrNameLst>
                                          <p:attrName>ppt_y</p:attrName>
                                        </p:attrNameLst>
                                      </p:cBhvr>
                                      <p:tavLst>
                                        <p:tav tm="0">
                                          <p:val>
                                            <p:strVal val="#ppt_y-#ppt_h/2"/>
                                          </p:val>
                                        </p:tav>
                                        <p:tav tm="100000">
                                          <p:val>
                                            <p:strVal val="#ppt_y"/>
                                          </p:val>
                                        </p:tav>
                                      </p:tavLst>
                                    </p:anim>
                                    <p:anim calcmode="lin" valueType="num">
                                      <p:cBhvr>
                                        <p:cTn id="9" dur="500" fill="hold"/>
                                        <p:tgtEl>
                                          <p:spTgt spid="14343"/>
                                        </p:tgtEl>
                                        <p:attrNameLst>
                                          <p:attrName>ppt_w</p:attrName>
                                        </p:attrNameLst>
                                      </p:cBhvr>
                                      <p:tavLst>
                                        <p:tav tm="0">
                                          <p:val>
                                            <p:strVal val="#ppt_w"/>
                                          </p:val>
                                        </p:tav>
                                        <p:tav tm="100000">
                                          <p:val>
                                            <p:strVal val="#ppt_w"/>
                                          </p:val>
                                        </p:tav>
                                      </p:tavLst>
                                    </p:anim>
                                    <p:anim calcmode="lin" valueType="num">
                                      <p:cBhvr>
                                        <p:cTn id="10"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352"/>
                                        </p:tgtEl>
                                        <p:attrNameLst>
                                          <p:attrName>style.visibility</p:attrName>
                                        </p:attrNameLst>
                                      </p:cBhvr>
                                      <p:to>
                                        <p:strVal val="visible"/>
                                      </p:to>
                                    </p:set>
                                    <p:animEffect transition="in" filter="wipe(up)">
                                      <p:cBhvr>
                                        <p:cTn id="15" dur="500"/>
                                        <p:tgtEl>
                                          <p:spTgt spid="143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wd">
                                    <p:tmPct val="100000"/>
                                  </p:iterate>
                                  <p:childTnLst>
                                    <p:set>
                                      <p:cBhvr>
                                        <p:cTn id="19" dur="1" fill="hold">
                                          <p:stCondLst>
                                            <p:cond delay="0"/>
                                          </p:stCondLst>
                                        </p:cTn>
                                        <p:tgtEl>
                                          <p:spTgt spid="14339"/>
                                        </p:tgtEl>
                                        <p:attrNameLst>
                                          <p:attrName>style.visibility</p:attrName>
                                        </p:attrNameLst>
                                      </p:cBhvr>
                                      <p:to>
                                        <p:strVal val="visible"/>
                                      </p:to>
                                    </p:set>
                                    <p:animEffect transition="in" filter="wipe(left)">
                                      <p:cBhvr>
                                        <p:cTn id="20" dur="300"/>
                                        <p:tgtEl>
                                          <p:spTgt spid="143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353"/>
                                        </p:tgtEl>
                                        <p:attrNameLst>
                                          <p:attrName>style.visibility</p:attrName>
                                        </p:attrNameLst>
                                      </p:cBhvr>
                                      <p:to>
                                        <p:strVal val="visible"/>
                                      </p:to>
                                    </p:set>
                                    <p:animEffect transition="in" filter="wipe(up)">
                                      <p:cBhvr>
                                        <p:cTn id="25" dur="500"/>
                                        <p:tgtEl>
                                          <p:spTgt spid="143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344"/>
                                        </p:tgtEl>
                                        <p:attrNameLst>
                                          <p:attrName>style.visibility</p:attrName>
                                        </p:attrNameLst>
                                      </p:cBhvr>
                                      <p:to>
                                        <p:strVal val="visible"/>
                                      </p:to>
                                    </p:set>
                                    <p:animEffect transition="in" filter="wipe(up)">
                                      <p:cBhvr>
                                        <p:cTn id="30" dur="500"/>
                                        <p:tgtEl>
                                          <p:spTgt spid="14344"/>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4350"/>
                                        </p:tgtEl>
                                        <p:attrNameLst>
                                          <p:attrName>style.visibility</p:attrName>
                                        </p:attrNameLst>
                                      </p:cBhvr>
                                      <p:to>
                                        <p:strVal val="visible"/>
                                      </p:to>
                                    </p:set>
                                    <p:animEffect transition="in" filter="wipe(down)">
                                      <p:cBhvr>
                                        <p:cTn id="34" dur="500"/>
                                        <p:tgtEl>
                                          <p:spTgt spid="143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354"/>
                                        </p:tgtEl>
                                        <p:attrNameLst>
                                          <p:attrName>style.visibility</p:attrName>
                                        </p:attrNameLst>
                                      </p:cBhvr>
                                      <p:to>
                                        <p:strVal val="visible"/>
                                      </p:to>
                                    </p:set>
                                    <p:animEffect transition="in" filter="wipe(down)">
                                      <p:cBhvr>
                                        <p:cTn id="39" dur="500"/>
                                        <p:tgtEl>
                                          <p:spTgt spid="1435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340"/>
                                        </p:tgtEl>
                                        <p:attrNameLst>
                                          <p:attrName>style.visibility</p:attrName>
                                        </p:attrNameLst>
                                      </p:cBhvr>
                                      <p:to>
                                        <p:strVal val="visible"/>
                                      </p:to>
                                    </p:set>
                                    <p:animEffect transition="in" filter="wipe(left)">
                                      <p:cBhvr>
                                        <p:cTn id="44" dur="300"/>
                                        <p:tgtEl>
                                          <p:spTgt spid="143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355"/>
                                        </p:tgtEl>
                                        <p:attrNameLst>
                                          <p:attrName>style.visibility</p:attrName>
                                        </p:attrNameLst>
                                      </p:cBhvr>
                                      <p:to>
                                        <p:strVal val="visible"/>
                                      </p:to>
                                    </p:set>
                                    <p:animEffect transition="in" filter="wipe(left)">
                                      <p:cBhvr>
                                        <p:cTn id="49" dur="500"/>
                                        <p:tgtEl>
                                          <p:spTgt spid="1435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4351"/>
                                        </p:tgtEl>
                                        <p:attrNameLst>
                                          <p:attrName>style.visibility</p:attrName>
                                        </p:attrNameLst>
                                      </p:cBhvr>
                                      <p:to>
                                        <p:strVal val="visible"/>
                                      </p:to>
                                    </p:set>
                                    <p:animEffect transition="in" filter="wipe(up)">
                                      <p:cBhvr>
                                        <p:cTn id="54" dur="500"/>
                                        <p:tgtEl>
                                          <p:spTgt spid="14351"/>
                                        </p:tgtEl>
                                      </p:cBhvr>
                                    </p:animEffect>
                                  </p:childTnLst>
                                </p:cTn>
                              </p:par>
                            </p:childTnLst>
                          </p:cTn>
                        </p:par>
                        <p:par>
                          <p:cTn id="55" fill="hold" nodeType="afterGroup">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4345"/>
                                        </p:tgtEl>
                                        <p:attrNameLst>
                                          <p:attrName>style.visibility</p:attrName>
                                        </p:attrNameLst>
                                      </p:cBhvr>
                                      <p:to>
                                        <p:strVal val="visible"/>
                                      </p:to>
                                    </p:set>
                                    <p:animEffect transition="in" filter="wipe(down)">
                                      <p:cBhvr>
                                        <p:cTn id="58" dur="500"/>
                                        <p:tgtEl>
                                          <p:spTgt spid="143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4356"/>
                                        </p:tgtEl>
                                        <p:attrNameLst>
                                          <p:attrName>style.visibility</p:attrName>
                                        </p:attrNameLst>
                                      </p:cBhvr>
                                      <p:to>
                                        <p:strVal val="visible"/>
                                      </p:to>
                                    </p:set>
                                    <p:animEffect transition="in" filter="wipe(right)">
                                      <p:cBhvr>
                                        <p:cTn id="63" dur="500"/>
                                        <p:tgtEl>
                                          <p:spTgt spid="1435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341"/>
                                        </p:tgtEl>
                                        <p:attrNameLst>
                                          <p:attrName>style.visibility</p:attrName>
                                        </p:attrNameLst>
                                      </p:cBhvr>
                                      <p:to>
                                        <p:strVal val="visible"/>
                                      </p:to>
                                    </p:set>
                                    <p:animEffect transition="in" filter="wipe(left)">
                                      <p:cBhvr>
                                        <p:cTn id="68" dur="3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utoUpdateAnimBg="0"/>
      <p:bldP spid="14341" grpId="0" autoUpdateAnimBg="0"/>
      <p:bldP spid="14343" grpId="0" animBg="1"/>
      <p:bldP spid="14344" grpId="0" animBg="1"/>
      <p:bldP spid="14345" grpId="0" animBg="1"/>
      <p:bldP spid="14350" grpId="0" animBg="1"/>
      <p:bldP spid="14351" grpId="0" animBg="1"/>
      <p:bldP spid="14352" grpId="0" animBg="1" autoUpdateAnimBg="0"/>
      <p:bldP spid="14353" grpId="0" animBg="1" autoUpdateAnimBg="0"/>
      <p:bldP spid="14354" grpId="0" animBg="1" autoUpdateAnimBg="0"/>
      <p:bldP spid="14355" grpId="0" animBg="1" autoUpdateAnimBg="0"/>
      <p:bldP spid="1435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hlinkClick r:id="" action="ppaction://hlinkshowjump?jump=previousslide"/>
          </p:cNvPr>
          <p:cNvSpPr txBox="1">
            <a:spLocks noChangeArrowheads="1"/>
          </p:cNvSpPr>
          <p:nvPr/>
        </p:nvSpPr>
        <p:spPr bwMode="auto">
          <a:xfrm>
            <a:off x="222096" y="1507820"/>
            <a:ext cx="3703133" cy="4616648"/>
          </a:xfrm>
          <a:prstGeom prst="rect">
            <a:avLst/>
          </a:prstGeom>
          <a:solidFill>
            <a:schemeClr val="bg1">
              <a:lumMod val="95000"/>
            </a:schemeClr>
          </a:solidFill>
          <a:ln>
            <a:solidFill>
              <a:schemeClr val="bg1">
                <a:lumMod val="65000"/>
              </a:schemeClr>
            </a:solidFill>
          </a:ln>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nSpc>
                <a:spcPct val="150000"/>
              </a:lnSpc>
              <a:spcBef>
                <a:spcPct val="0"/>
              </a:spcBef>
              <a:buClrTx/>
              <a:buSzTx/>
              <a:buNone/>
            </a:pPr>
            <a:r>
              <a:rPr kumimoji="1" lang="zh-CN" altLang="en-US" sz="2800" dirty="0">
                <a:solidFill>
                  <a:srgbClr val="FF0000"/>
                </a:solidFill>
                <a:latin typeface="黑体" panose="02010609060101010101" pitchFamily="49" charset="-122"/>
                <a:ea typeface="黑体" panose="02010609060101010101" pitchFamily="49" charset="-122"/>
              </a:rPr>
              <a:t>先（根）序的遍历：</a:t>
            </a:r>
          </a:p>
          <a:p>
            <a:pPr eaLnBrk="1" hangingPunct="1">
              <a:lnSpc>
                <a:spcPct val="150000"/>
              </a:lnSpc>
              <a:spcBef>
                <a:spcPct val="0"/>
              </a:spcBef>
              <a:buClrTx/>
              <a:buSzTx/>
              <a:buFontTx/>
              <a:buNone/>
            </a:pPr>
            <a:r>
              <a:rPr kumimoji="1" lang="en-US" altLang="zh-CN" sz="2800" dirty="0" smtClean="0">
                <a:latin typeface="黑体" panose="02010609060101010101" pitchFamily="49" charset="-122"/>
                <a:ea typeface="黑体" panose="02010609060101010101" pitchFamily="49" charset="-122"/>
              </a:rPr>
              <a:t> </a:t>
            </a:r>
          </a:p>
          <a:p>
            <a:pPr eaLnBrk="1" hangingPunct="1">
              <a:lnSpc>
                <a:spcPct val="150000"/>
              </a:lnSpc>
              <a:spcBef>
                <a:spcPct val="0"/>
              </a:spcBef>
              <a:buClrTx/>
              <a:buSzTx/>
              <a:buFontTx/>
              <a:buNone/>
            </a:pPr>
            <a:r>
              <a:rPr kumimoji="1" lang="zh-CN" altLang="en-US" sz="2800" dirty="0" smtClean="0">
                <a:latin typeface="黑体" panose="02010609060101010101" pitchFamily="49" charset="-122"/>
                <a:ea typeface="黑体" panose="02010609060101010101" pitchFamily="49" charset="-122"/>
              </a:rPr>
              <a:t> 若</a:t>
            </a:r>
            <a:r>
              <a:rPr kumimoji="1" lang="zh-CN" altLang="en-US" sz="2800" dirty="0">
                <a:latin typeface="黑体" panose="02010609060101010101" pitchFamily="49" charset="-122"/>
                <a:ea typeface="黑体" panose="02010609060101010101" pitchFamily="49" charset="-122"/>
              </a:rPr>
              <a:t>二叉树为空树</a:t>
            </a:r>
            <a:r>
              <a:rPr kumimoji="1" lang="zh-CN" altLang="en-US" sz="2800" dirty="0" smtClean="0">
                <a:latin typeface="黑体" panose="02010609060101010101" pitchFamily="49" charset="-122"/>
                <a:ea typeface="黑体" panose="02010609060101010101" pitchFamily="49" charset="-122"/>
              </a:rPr>
              <a:t>，</a:t>
            </a:r>
            <a:endParaRPr kumimoji="1" lang="en-US" altLang="zh-CN" sz="2800" dirty="0" smtClean="0">
              <a:latin typeface="黑体" panose="02010609060101010101" pitchFamily="49" charset="-122"/>
              <a:ea typeface="黑体" panose="02010609060101010101" pitchFamily="49" charset="-122"/>
            </a:endParaRPr>
          </a:p>
          <a:p>
            <a:pPr eaLnBrk="1" hangingPunct="1">
              <a:lnSpc>
                <a:spcPct val="150000"/>
              </a:lnSpc>
              <a:spcBef>
                <a:spcPct val="0"/>
              </a:spcBef>
              <a:buClrTx/>
              <a:buSzTx/>
              <a:buFontTx/>
              <a:buNone/>
            </a:pPr>
            <a:r>
              <a:rPr kumimoji="1" lang="en-US" altLang="zh-CN" sz="2800" dirty="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则</a:t>
            </a:r>
            <a:r>
              <a:rPr kumimoji="1" lang="zh-CN" altLang="en-US" sz="2800" dirty="0">
                <a:latin typeface="黑体" panose="02010609060101010101" pitchFamily="49" charset="-122"/>
                <a:ea typeface="黑体" panose="02010609060101010101" pitchFamily="49" charset="-122"/>
              </a:rPr>
              <a:t>空操作</a:t>
            </a:r>
            <a:r>
              <a:rPr kumimoji="1" lang="zh-CN" altLang="en-US" sz="2800" dirty="0" smtClean="0">
                <a:latin typeface="黑体" panose="02010609060101010101" pitchFamily="49" charset="-122"/>
                <a:ea typeface="黑体" panose="02010609060101010101" pitchFamily="49" charset="-122"/>
              </a:rPr>
              <a:t>；否则</a:t>
            </a:r>
            <a:r>
              <a:rPr kumimoji="1" lang="zh-CN" altLang="en-US" sz="2800" dirty="0">
                <a:latin typeface="黑体" panose="02010609060101010101" pitchFamily="49" charset="-122"/>
                <a:ea typeface="黑体" panose="02010609060101010101" pitchFamily="49" charset="-122"/>
              </a:rPr>
              <a:t>，</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）访问根结点；</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2</a:t>
            </a:r>
            <a:r>
              <a:rPr kumimoji="1" lang="zh-CN" altLang="en-US" sz="2800" dirty="0">
                <a:latin typeface="黑体" panose="02010609060101010101" pitchFamily="49" charset="-122"/>
                <a:ea typeface="黑体" panose="02010609060101010101" pitchFamily="49" charset="-122"/>
              </a:rPr>
              <a:t>）先序遍历左子树；</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3</a:t>
            </a:r>
            <a:r>
              <a:rPr kumimoji="1" lang="zh-CN" altLang="en-US" sz="2800" dirty="0">
                <a:latin typeface="黑体" panose="02010609060101010101" pitchFamily="49" charset="-122"/>
                <a:ea typeface="黑体" panose="02010609060101010101" pitchFamily="49" charset="-122"/>
              </a:rPr>
              <a:t>）先序遍历右子树。</a:t>
            </a:r>
          </a:p>
        </p:txBody>
      </p:sp>
      <p:sp>
        <p:nvSpPr>
          <p:cNvPr id="14339" name="Text Box 4"/>
          <p:cNvSpPr txBox="1">
            <a:spLocks noChangeArrowheads="1"/>
          </p:cNvSpPr>
          <p:nvPr/>
        </p:nvSpPr>
        <p:spPr bwMode="auto">
          <a:xfrm>
            <a:off x="4095720" y="516250"/>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smtClean="0">
                <a:solidFill>
                  <a:srgbClr val="002060"/>
                </a:solidFill>
                <a:latin typeface="黑体" panose="02010609060101010101" pitchFamily="49" charset="-122"/>
                <a:ea typeface="黑体" panose="02010609060101010101" pitchFamily="49" charset="-122"/>
              </a:rPr>
              <a:t>三种递归遍历方法</a:t>
            </a:r>
            <a:endParaRPr kumimoji="1" lang="zh-CN" altLang="en-US" sz="2800" dirty="0">
              <a:solidFill>
                <a:srgbClr val="002060"/>
              </a:solidFill>
              <a:latin typeface="黑体" panose="02010609060101010101" pitchFamily="49" charset="-122"/>
              <a:ea typeface="黑体" panose="02010609060101010101" pitchFamily="49" charset="-122"/>
            </a:endParaRPr>
          </a:p>
        </p:txBody>
      </p:sp>
      <p:sp>
        <p:nvSpPr>
          <p:cNvPr id="4" name="Text Box 5">
            <a:hlinkClick r:id="rId2" action="ppaction://hlinksldjump"/>
          </p:cNvPr>
          <p:cNvSpPr txBox="1">
            <a:spLocks noChangeArrowheads="1"/>
          </p:cNvSpPr>
          <p:nvPr/>
        </p:nvSpPr>
        <p:spPr bwMode="auto">
          <a:xfrm>
            <a:off x="4095720" y="1507820"/>
            <a:ext cx="3854808" cy="4616648"/>
          </a:xfrm>
          <a:prstGeom prst="rect">
            <a:avLst/>
          </a:prstGeom>
          <a:solidFill>
            <a:schemeClr val="bg2"/>
          </a:solidFill>
          <a:ln w="12700" cap="sq">
            <a:solidFill>
              <a:srgbClr val="000000"/>
            </a:solidFill>
            <a:miter lim="800000"/>
            <a:headEnd type="none" w="sm" len="sm"/>
            <a:tailEnd type="none" w="sm" len="sm"/>
          </a:ln>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nSpc>
                <a:spcPct val="150000"/>
              </a:lnSpc>
              <a:spcBef>
                <a:spcPct val="0"/>
              </a:spcBef>
              <a:buClrTx/>
              <a:buSzTx/>
              <a:buNone/>
            </a:pPr>
            <a:r>
              <a:rPr kumimoji="1" lang="zh-CN" altLang="en-US" sz="2800" dirty="0">
                <a:solidFill>
                  <a:srgbClr val="FF0000"/>
                </a:solidFill>
                <a:latin typeface="黑体" panose="02010609060101010101" pitchFamily="49" charset="-122"/>
                <a:ea typeface="黑体" panose="02010609060101010101" pitchFamily="49" charset="-122"/>
              </a:rPr>
              <a:t>中（根）序的</a:t>
            </a:r>
            <a:r>
              <a:rPr kumimoji="1" lang="zh-CN" altLang="en-US" sz="2800" dirty="0" smtClean="0">
                <a:solidFill>
                  <a:srgbClr val="FF0000"/>
                </a:solidFill>
                <a:latin typeface="黑体" panose="02010609060101010101" pitchFamily="49" charset="-122"/>
                <a:ea typeface="黑体" panose="02010609060101010101" pitchFamily="49" charset="-122"/>
              </a:rPr>
              <a:t>遍历</a:t>
            </a:r>
            <a:r>
              <a:rPr kumimoji="1" lang="en-US" altLang="zh-CN" sz="2800" dirty="0" smtClean="0">
                <a:solidFill>
                  <a:srgbClr val="FF0000"/>
                </a:solidFill>
                <a:latin typeface="黑体" panose="02010609060101010101" pitchFamily="49" charset="-122"/>
                <a:ea typeface="黑体" panose="02010609060101010101" pitchFamily="49" charset="-122"/>
              </a:rPr>
              <a:t>:</a:t>
            </a:r>
          </a:p>
          <a:p>
            <a:pPr>
              <a:lnSpc>
                <a:spcPct val="150000"/>
              </a:lnSpc>
              <a:spcBef>
                <a:spcPct val="0"/>
              </a:spcBef>
              <a:buClrTx/>
              <a:buSzTx/>
              <a:buNone/>
            </a:pPr>
            <a:endParaRPr kumimoji="1" lang="en-US" altLang="zh-CN" sz="2800" dirty="0" smtClean="0">
              <a:latin typeface="黑体" panose="02010609060101010101" pitchFamily="49" charset="-122"/>
              <a:ea typeface="黑体" panose="02010609060101010101" pitchFamily="49" charset="-122"/>
            </a:endParaRPr>
          </a:p>
          <a:p>
            <a:pPr eaLnBrk="1" hangingPunct="1">
              <a:lnSpc>
                <a:spcPct val="150000"/>
              </a:lnSpc>
              <a:spcBef>
                <a:spcPct val="0"/>
              </a:spcBef>
              <a:buClrTx/>
              <a:buSzTx/>
              <a:buFontTx/>
              <a:buNone/>
            </a:pPr>
            <a:r>
              <a:rPr kumimoji="1" lang="zh-CN" altLang="en-US" sz="2800" dirty="0" smtClean="0">
                <a:latin typeface="黑体" panose="02010609060101010101" pitchFamily="49" charset="-122"/>
                <a:ea typeface="黑体" panose="02010609060101010101" pitchFamily="49" charset="-122"/>
              </a:rPr>
              <a:t>  若</a:t>
            </a:r>
            <a:r>
              <a:rPr kumimoji="1" lang="zh-CN" altLang="en-US" sz="2800" dirty="0">
                <a:latin typeface="黑体" panose="02010609060101010101" pitchFamily="49" charset="-122"/>
                <a:ea typeface="黑体" panose="02010609060101010101" pitchFamily="49" charset="-122"/>
              </a:rPr>
              <a:t>二叉树为空树</a:t>
            </a:r>
            <a:r>
              <a:rPr kumimoji="1" lang="zh-CN" altLang="en-US" sz="2800" dirty="0" smtClean="0">
                <a:latin typeface="黑体" panose="02010609060101010101" pitchFamily="49" charset="-122"/>
                <a:ea typeface="黑体" panose="02010609060101010101" pitchFamily="49" charset="-122"/>
              </a:rPr>
              <a:t>，</a:t>
            </a:r>
            <a:endParaRPr kumimoji="1" lang="en-US" altLang="zh-CN" sz="2800" dirty="0" smtClean="0">
              <a:latin typeface="黑体" panose="02010609060101010101" pitchFamily="49" charset="-122"/>
              <a:ea typeface="黑体" panose="02010609060101010101" pitchFamily="49" charset="-122"/>
            </a:endParaRPr>
          </a:p>
          <a:p>
            <a:pPr eaLnBrk="1" hangingPunct="1">
              <a:lnSpc>
                <a:spcPct val="150000"/>
              </a:lnSpc>
              <a:spcBef>
                <a:spcPct val="0"/>
              </a:spcBef>
              <a:buClrTx/>
              <a:buSzTx/>
              <a:buFontTx/>
              <a:buNone/>
            </a:pPr>
            <a:r>
              <a:rPr kumimoji="1" lang="en-US" altLang="zh-CN" sz="2800" dirty="0">
                <a:latin typeface="黑体" panose="02010609060101010101" pitchFamily="49" charset="-122"/>
                <a:ea typeface="黑体" panose="02010609060101010101" pitchFamily="49" charset="-122"/>
              </a:rPr>
              <a:t> </a:t>
            </a:r>
            <a:r>
              <a:rPr kumimoji="1" lang="en-US" altLang="zh-CN" sz="2800" dirty="0" smtClean="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则</a:t>
            </a:r>
            <a:r>
              <a:rPr kumimoji="1" lang="zh-CN" altLang="en-US" sz="2800" dirty="0">
                <a:latin typeface="黑体" panose="02010609060101010101" pitchFamily="49" charset="-122"/>
                <a:ea typeface="黑体" panose="02010609060101010101" pitchFamily="49" charset="-122"/>
              </a:rPr>
              <a:t>空操作；否则，</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）中序遍历左子树；</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2</a:t>
            </a:r>
            <a:r>
              <a:rPr kumimoji="1" lang="zh-CN" altLang="en-US" sz="2800" dirty="0">
                <a:latin typeface="黑体" panose="02010609060101010101" pitchFamily="49" charset="-122"/>
                <a:ea typeface="黑体" panose="02010609060101010101" pitchFamily="49" charset="-122"/>
              </a:rPr>
              <a:t>）访问根结点；</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3</a:t>
            </a:r>
            <a:r>
              <a:rPr kumimoji="1" lang="zh-CN" altLang="en-US" sz="2800" dirty="0">
                <a:latin typeface="黑体" panose="02010609060101010101" pitchFamily="49" charset="-122"/>
                <a:ea typeface="黑体" panose="02010609060101010101" pitchFamily="49" charset="-122"/>
              </a:rPr>
              <a:t>）中序遍历右子树。</a:t>
            </a:r>
          </a:p>
        </p:txBody>
      </p:sp>
      <p:sp>
        <p:nvSpPr>
          <p:cNvPr id="6" name="Text Box 2">
            <a:hlinkClick r:id="rId3" action="ppaction://hlinksldjump"/>
          </p:cNvPr>
          <p:cNvSpPr txBox="1">
            <a:spLocks noChangeArrowheads="1"/>
          </p:cNvSpPr>
          <p:nvPr/>
        </p:nvSpPr>
        <p:spPr bwMode="auto">
          <a:xfrm>
            <a:off x="8121019" y="1507820"/>
            <a:ext cx="3785992" cy="4616648"/>
          </a:xfrm>
          <a:prstGeom prst="rect">
            <a:avLst/>
          </a:prstGeom>
          <a:solidFill>
            <a:schemeClr val="bg1">
              <a:lumMod val="95000"/>
            </a:schemeClr>
          </a:solidFill>
          <a:ln w="12700" cap="sq">
            <a:solidFill>
              <a:srgbClr val="000000"/>
            </a:solidFill>
            <a:miter lim="800000"/>
            <a:headEnd type="none" w="sm" len="sm"/>
            <a:tailEnd type="none" w="sm" len="sm"/>
          </a:ln>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nSpc>
                <a:spcPct val="150000"/>
              </a:lnSpc>
              <a:spcBef>
                <a:spcPct val="0"/>
              </a:spcBef>
              <a:buClrTx/>
              <a:buSzTx/>
              <a:buNone/>
            </a:pPr>
            <a:r>
              <a:rPr kumimoji="1" lang="zh-CN" altLang="en-US" sz="2800" b="1" dirty="0">
                <a:solidFill>
                  <a:srgbClr val="FF0000"/>
                </a:solidFill>
                <a:latin typeface="黑体" panose="02010609060101010101" pitchFamily="49" charset="-122"/>
                <a:ea typeface="黑体" panose="02010609060101010101" pitchFamily="49" charset="-122"/>
              </a:rPr>
              <a:t>后（根）序的遍历：</a:t>
            </a:r>
            <a:endParaRPr kumimoji="1" lang="zh-CN" altLang="en-US" sz="2800" dirty="0">
              <a:solidFill>
                <a:srgbClr val="FF0000"/>
              </a:solidFill>
              <a:latin typeface="黑体" panose="02010609060101010101" pitchFamily="49" charset="-122"/>
              <a:ea typeface="黑体" panose="02010609060101010101" pitchFamily="49" charset="-122"/>
            </a:endParaRPr>
          </a:p>
          <a:p>
            <a:pPr eaLnBrk="1" hangingPunct="1">
              <a:lnSpc>
                <a:spcPct val="150000"/>
              </a:lnSpc>
              <a:spcBef>
                <a:spcPct val="0"/>
              </a:spcBef>
              <a:buClrTx/>
              <a:buSzTx/>
              <a:buFontTx/>
              <a:buNone/>
            </a:pPr>
            <a:r>
              <a:rPr kumimoji="1" lang="en-US" altLang="zh-CN" sz="2800" dirty="0" smtClean="0">
                <a:latin typeface="黑体" panose="02010609060101010101" pitchFamily="49" charset="-122"/>
                <a:ea typeface="黑体" panose="02010609060101010101" pitchFamily="49" charset="-122"/>
              </a:rPr>
              <a:t>  </a:t>
            </a:r>
          </a:p>
          <a:p>
            <a:pPr eaLnBrk="1" hangingPunct="1">
              <a:lnSpc>
                <a:spcPct val="150000"/>
              </a:lnSpc>
              <a:spcBef>
                <a:spcPct val="0"/>
              </a:spcBef>
              <a:buClrTx/>
              <a:buSzTx/>
              <a:buFontTx/>
              <a:buNone/>
            </a:pPr>
            <a:r>
              <a:rPr kumimoji="1" lang="zh-CN" altLang="en-US" sz="2800" dirty="0" smtClean="0">
                <a:latin typeface="黑体" panose="02010609060101010101" pitchFamily="49" charset="-122"/>
                <a:ea typeface="黑体" panose="02010609060101010101" pitchFamily="49" charset="-122"/>
              </a:rPr>
              <a:t> 若</a:t>
            </a:r>
            <a:r>
              <a:rPr kumimoji="1" lang="zh-CN" altLang="en-US" sz="2800" dirty="0">
                <a:latin typeface="黑体" panose="02010609060101010101" pitchFamily="49" charset="-122"/>
                <a:ea typeface="黑体" panose="02010609060101010101" pitchFamily="49" charset="-122"/>
              </a:rPr>
              <a:t>二叉树为空树</a:t>
            </a:r>
            <a:r>
              <a:rPr kumimoji="1" lang="zh-CN" altLang="en-US" sz="2800" dirty="0" smtClean="0">
                <a:latin typeface="黑体" panose="02010609060101010101" pitchFamily="49" charset="-122"/>
                <a:ea typeface="黑体" panose="02010609060101010101" pitchFamily="49" charset="-122"/>
              </a:rPr>
              <a:t>，</a:t>
            </a:r>
            <a:endParaRPr kumimoji="1" lang="en-US" altLang="zh-CN" sz="2800" dirty="0" smtClean="0">
              <a:latin typeface="黑体" panose="02010609060101010101" pitchFamily="49" charset="-122"/>
              <a:ea typeface="黑体" panose="02010609060101010101" pitchFamily="49" charset="-122"/>
            </a:endParaRPr>
          </a:p>
          <a:p>
            <a:pPr eaLnBrk="1" hangingPunct="1">
              <a:lnSpc>
                <a:spcPct val="150000"/>
              </a:lnSpc>
              <a:spcBef>
                <a:spcPct val="0"/>
              </a:spcBef>
              <a:buClrTx/>
              <a:buSzTx/>
              <a:buFontTx/>
              <a:buNone/>
            </a:pPr>
            <a:r>
              <a:rPr kumimoji="1" lang="en-US" altLang="zh-CN" sz="2800" dirty="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则</a:t>
            </a:r>
            <a:r>
              <a:rPr kumimoji="1" lang="zh-CN" altLang="en-US" sz="2800" dirty="0">
                <a:latin typeface="黑体" panose="02010609060101010101" pitchFamily="49" charset="-122"/>
                <a:ea typeface="黑体" panose="02010609060101010101" pitchFamily="49" charset="-122"/>
              </a:rPr>
              <a:t>空操作；否则，</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）后序遍历左子树；</a:t>
            </a: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2</a:t>
            </a:r>
            <a:r>
              <a:rPr kumimoji="1" lang="zh-CN" altLang="en-US" sz="2800" dirty="0">
                <a:latin typeface="黑体" panose="02010609060101010101" pitchFamily="49" charset="-122"/>
                <a:ea typeface="黑体" panose="02010609060101010101" pitchFamily="49" charset="-122"/>
              </a:rPr>
              <a:t>）后序遍历右子树；</a:t>
            </a:r>
            <a:endParaRPr kumimoji="1" lang="zh-CN" altLang="en-US" sz="2800" dirty="0">
              <a:latin typeface="黑体" panose="02010609060101010101" pitchFamily="49" charset="-122"/>
              <a:ea typeface="黑体" panose="02010609060101010101" pitchFamily="49" charset="-122"/>
              <a:hlinkClick r:id="" action="ppaction://hlinkshowjump?jump=nextslide"/>
            </a:endParaRPr>
          </a:p>
          <a:p>
            <a:pPr eaLnBrk="1" hangingPunct="1">
              <a:lnSpc>
                <a:spcPct val="150000"/>
              </a:lnSpc>
              <a:spcBef>
                <a:spcPct val="0"/>
              </a:spcBef>
              <a:buClrTx/>
              <a:buSzTx/>
              <a:buFontTx/>
              <a:buNone/>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3</a:t>
            </a:r>
            <a:r>
              <a:rPr kumimoji="1" lang="zh-CN" altLang="en-US" sz="2800" dirty="0">
                <a:latin typeface="黑体" panose="02010609060101010101" pitchFamily="49" charset="-122"/>
                <a:ea typeface="黑体" panose="02010609060101010101" pitchFamily="49" charset="-122"/>
              </a:rPr>
              <a:t>）访问根结点。</a:t>
            </a:r>
          </a:p>
        </p:txBody>
      </p:sp>
    </p:spTree>
    <p:extLst>
      <p:ext uri="{BB962C8B-B14F-4D97-AF65-F5344CB8AC3E}">
        <p14:creationId xmlns:p14="http://schemas.microsoft.com/office/powerpoint/2010/main" val="823927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lide(fromBottom)">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P spid="4" grpId="0" animBg="1" autoUpdateAnimBg="0"/>
      <p:bldP spid="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71500" y="754440"/>
            <a:ext cx="33147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latin typeface="黑体" panose="02010609060101010101" pitchFamily="49" charset="-122"/>
                <a:ea typeface="黑体" panose="02010609060101010101" pitchFamily="49" charset="-122"/>
              </a:rPr>
              <a:t>先序遍历：</a:t>
            </a:r>
            <a:r>
              <a:rPr kumimoji="1" lang="en-US" altLang="zh-CN" sz="2800" dirty="0">
                <a:solidFill>
                  <a:schemeClr val="accent2"/>
                </a:solidFill>
                <a:latin typeface="黑体" panose="02010609060101010101" pitchFamily="49" charset="-122"/>
                <a:ea typeface="黑体" panose="02010609060101010101" pitchFamily="49" charset="-122"/>
              </a:rPr>
              <a:t>D L R</a:t>
            </a:r>
          </a:p>
          <a:p>
            <a:pPr eaLnBrk="1" hangingPunct="1">
              <a:spcBef>
                <a:spcPct val="50000"/>
              </a:spcBef>
              <a:buClrTx/>
              <a:buSzTx/>
              <a:buFontTx/>
              <a:buNone/>
            </a:pPr>
            <a:r>
              <a:rPr kumimoji="1" lang="zh-CN" altLang="en-US" sz="2800" dirty="0">
                <a:latin typeface="黑体" panose="02010609060101010101" pitchFamily="49" charset="-122"/>
                <a:ea typeface="黑体" panose="02010609060101010101" pitchFamily="49" charset="-122"/>
              </a:rPr>
              <a:t>中序遍历：</a:t>
            </a:r>
            <a:r>
              <a:rPr kumimoji="1" lang="en-US" altLang="zh-CN" sz="2800" dirty="0">
                <a:solidFill>
                  <a:schemeClr val="accent2"/>
                </a:solidFill>
                <a:latin typeface="黑体" panose="02010609060101010101" pitchFamily="49" charset="-122"/>
                <a:ea typeface="黑体" panose="02010609060101010101" pitchFamily="49" charset="-122"/>
              </a:rPr>
              <a:t>L D R</a:t>
            </a:r>
          </a:p>
          <a:p>
            <a:pPr eaLnBrk="1" hangingPunct="1">
              <a:spcBef>
                <a:spcPct val="50000"/>
              </a:spcBef>
              <a:buClrTx/>
              <a:buSzTx/>
              <a:buFontTx/>
              <a:buNone/>
            </a:pPr>
            <a:r>
              <a:rPr kumimoji="1" lang="zh-CN" altLang="en-US" sz="2800" dirty="0">
                <a:latin typeface="黑体" panose="02010609060101010101" pitchFamily="49" charset="-122"/>
                <a:ea typeface="黑体" panose="02010609060101010101" pitchFamily="49" charset="-122"/>
              </a:rPr>
              <a:t>后序遍历：</a:t>
            </a:r>
            <a:r>
              <a:rPr kumimoji="1" lang="en-US" altLang="zh-CN" sz="2800" dirty="0">
                <a:solidFill>
                  <a:schemeClr val="accent2"/>
                </a:solidFill>
                <a:latin typeface="黑体" panose="02010609060101010101" pitchFamily="49" charset="-122"/>
                <a:ea typeface="黑体" panose="02010609060101010101" pitchFamily="49" charset="-122"/>
              </a:rPr>
              <a:t>L R D</a:t>
            </a:r>
          </a:p>
        </p:txBody>
      </p:sp>
      <p:sp>
        <p:nvSpPr>
          <p:cNvPr id="17411" name="Oval 3"/>
          <p:cNvSpPr>
            <a:spLocks noChangeArrowheads="1"/>
          </p:cNvSpPr>
          <p:nvPr/>
        </p:nvSpPr>
        <p:spPr bwMode="auto">
          <a:xfrm>
            <a:off x="2660954" y="3114907"/>
            <a:ext cx="609600" cy="609600"/>
          </a:xfrm>
          <a:prstGeom prst="ellipse">
            <a:avLst/>
          </a:prstGeom>
          <a:solidFill>
            <a:srgbClr val="009900"/>
          </a:solidFill>
          <a:ln w="1905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FF00"/>
                </a:solidFill>
                <a:latin typeface="Times New Roman" panose="02020603050405020304" pitchFamily="18" charset="0"/>
              </a:rPr>
              <a:t>A</a:t>
            </a:r>
          </a:p>
        </p:txBody>
      </p:sp>
      <p:sp>
        <p:nvSpPr>
          <p:cNvPr id="17412" name="Freeform 4"/>
          <p:cNvSpPr>
            <a:spLocks/>
          </p:cNvSpPr>
          <p:nvPr/>
        </p:nvSpPr>
        <p:spPr bwMode="auto">
          <a:xfrm rot="1462537">
            <a:off x="1289355" y="4257907"/>
            <a:ext cx="2176463" cy="1181100"/>
          </a:xfrm>
          <a:custGeom>
            <a:avLst/>
            <a:gdLst>
              <a:gd name="T0" fmla="*/ 2147483646 w 976"/>
              <a:gd name="T1" fmla="*/ 2147483646 h 648"/>
              <a:gd name="T2" fmla="*/ 2147483646 w 976"/>
              <a:gd name="T3" fmla="*/ 2147483646 h 648"/>
              <a:gd name="T4" fmla="*/ 2147483646 w 976"/>
              <a:gd name="T5" fmla="*/ 2147483646 h 648"/>
              <a:gd name="T6" fmla="*/ 2147483646 w 976"/>
              <a:gd name="T7" fmla="*/ 2147483646 h 648"/>
              <a:gd name="T8" fmla="*/ 2147483646 w 976"/>
              <a:gd name="T9" fmla="*/ 2147483646 h 648"/>
              <a:gd name="T10" fmla="*/ 2147483646 w 976"/>
              <a:gd name="T11" fmla="*/ 2147483646 h 648"/>
              <a:gd name="T12" fmla="*/ 2147483646 w 976"/>
              <a:gd name="T13" fmla="*/ 2147483646 h 648"/>
              <a:gd name="T14" fmla="*/ 2147483646 w 976"/>
              <a:gd name="T15" fmla="*/ 2147483646 h 648"/>
              <a:gd name="T16" fmla="*/ 2147483646 w 976"/>
              <a:gd name="T17" fmla="*/ 2147483646 h 648"/>
              <a:gd name="T18" fmla="*/ 2147483646 w 976"/>
              <a:gd name="T19" fmla="*/ 2147483646 h 648"/>
              <a:gd name="T20" fmla="*/ 2147483646 w 976"/>
              <a:gd name="T21" fmla="*/ 2147483646 h 648"/>
              <a:gd name="T22" fmla="*/ 2147483646 w 976"/>
              <a:gd name="T23" fmla="*/ 2147483646 h 648"/>
              <a:gd name="T24" fmla="*/ 2147483646 w 976"/>
              <a:gd name="T25" fmla="*/ 2147483646 h 648"/>
              <a:gd name="T26" fmla="*/ 2147483646 w 976"/>
              <a:gd name="T27" fmla="*/ 2147483646 h 6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6"/>
              <a:gd name="T43" fmla="*/ 0 h 648"/>
              <a:gd name="T44" fmla="*/ 976 w 976"/>
              <a:gd name="T45" fmla="*/ 648 h 6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6" h="648">
                <a:moveTo>
                  <a:pt x="296" y="8"/>
                </a:moveTo>
                <a:cubicBezTo>
                  <a:pt x="224" y="16"/>
                  <a:pt x="152" y="16"/>
                  <a:pt x="104" y="56"/>
                </a:cubicBezTo>
                <a:cubicBezTo>
                  <a:pt x="56" y="96"/>
                  <a:pt x="16" y="184"/>
                  <a:pt x="8" y="248"/>
                </a:cubicBezTo>
                <a:cubicBezTo>
                  <a:pt x="0" y="312"/>
                  <a:pt x="32" y="392"/>
                  <a:pt x="56" y="440"/>
                </a:cubicBezTo>
                <a:cubicBezTo>
                  <a:pt x="80" y="488"/>
                  <a:pt x="96" y="504"/>
                  <a:pt x="152" y="536"/>
                </a:cubicBezTo>
                <a:cubicBezTo>
                  <a:pt x="208" y="568"/>
                  <a:pt x="304" y="616"/>
                  <a:pt x="392" y="632"/>
                </a:cubicBezTo>
                <a:cubicBezTo>
                  <a:pt x="480" y="648"/>
                  <a:pt x="600" y="640"/>
                  <a:pt x="680" y="632"/>
                </a:cubicBezTo>
                <a:cubicBezTo>
                  <a:pt x="760" y="624"/>
                  <a:pt x="824" y="624"/>
                  <a:pt x="872" y="584"/>
                </a:cubicBezTo>
                <a:cubicBezTo>
                  <a:pt x="920" y="544"/>
                  <a:pt x="960" y="456"/>
                  <a:pt x="968" y="392"/>
                </a:cubicBezTo>
                <a:cubicBezTo>
                  <a:pt x="976" y="328"/>
                  <a:pt x="944" y="248"/>
                  <a:pt x="920" y="200"/>
                </a:cubicBezTo>
                <a:cubicBezTo>
                  <a:pt x="896" y="152"/>
                  <a:pt x="864" y="128"/>
                  <a:pt x="824" y="104"/>
                </a:cubicBezTo>
                <a:cubicBezTo>
                  <a:pt x="784" y="80"/>
                  <a:pt x="728" y="72"/>
                  <a:pt x="680" y="56"/>
                </a:cubicBezTo>
                <a:cubicBezTo>
                  <a:pt x="632" y="40"/>
                  <a:pt x="592" y="16"/>
                  <a:pt x="536" y="8"/>
                </a:cubicBezTo>
                <a:cubicBezTo>
                  <a:pt x="480" y="0"/>
                  <a:pt x="368" y="0"/>
                  <a:pt x="296" y="8"/>
                </a:cubicBezTo>
                <a:close/>
              </a:path>
            </a:pathLst>
          </a:custGeom>
          <a:solidFill>
            <a:schemeClr val="accent1"/>
          </a:solidFill>
          <a:ln w="19050">
            <a:solidFill>
              <a:schemeClr val="accent2"/>
            </a:solidFill>
            <a:round/>
            <a:headEnd/>
            <a:tailEnd/>
          </a:ln>
        </p:spPr>
        <p:txBody>
          <a:bodyPr/>
          <a:lstStyle/>
          <a:p>
            <a:endParaRPr lang="zh-CN" altLang="en-US">
              <a:solidFill>
                <a:srgbClr val="FFFF00"/>
              </a:solidFill>
            </a:endParaRPr>
          </a:p>
        </p:txBody>
      </p:sp>
      <p:sp>
        <p:nvSpPr>
          <p:cNvPr id="17413" name="Freeform 5"/>
          <p:cNvSpPr>
            <a:spLocks/>
          </p:cNvSpPr>
          <p:nvPr/>
        </p:nvSpPr>
        <p:spPr bwMode="auto">
          <a:xfrm rot="-1226077">
            <a:off x="2508554" y="4791307"/>
            <a:ext cx="977900" cy="1752600"/>
          </a:xfrm>
          <a:custGeom>
            <a:avLst/>
            <a:gdLst>
              <a:gd name="T0" fmla="*/ 2147483646 w 616"/>
              <a:gd name="T1" fmla="*/ 2147483646 h 944"/>
              <a:gd name="T2" fmla="*/ 2147483646 w 616"/>
              <a:gd name="T3" fmla="*/ 0 h 944"/>
              <a:gd name="T4" fmla="*/ 2147483646 w 616"/>
              <a:gd name="T5" fmla="*/ 2147483646 h 944"/>
              <a:gd name="T6" fmla="*/ 2147483646 w 616"/>
              <a:gd name="T7" fmla="*/ 2147483646 h 944"/>
              <a:gd name="T8" fmla="*/ 2147483646 w 616"/>
              <a:gd name="T9" fmla="*/ 2147483646 h 944"/>
              <a:gd name="T10" fmla="*/ 2147483646 w 616"/>
              <a:gd name="T11" fmla="*/ 2147483646 h 944"/>
              <a:gd name="T12" fmla="*/ 2147483646 w 616"/>
              <a:gd name="T13" fmla="*/ 2147483646 h 944"/>
              <a:gd name="T14" fmla="*/ 2147483646 w 616"/>
              <a:gd name="T15" fmla="*/ 2147483646 h 944"/>
              <a:gd name="T16" fmla="*/ 2147483646 w 616"/>
              <a:gd name="T17" fmla="*/ 2147483646 h 944"/>
              <a:gd name="T18" fmla="*/ 2147483646 w 616"/>
              <a:gd name="T19" fmla="*/ 2147483646 h 944"/>
              <a:gd name="T20" fmla="*/ 2147483646 w 616"/>
              <a:gd name="T21" fmla="*/ 2147483646 h 9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6"/>
              <a:gd name="T34" fmla="*/ 0 h 944"/>
              <a:gd name="T35" fmla="*/ 616 w 616"/>
              <a:gd name="T36" fmla="*/ 944 h 9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6" h="944">
                <a:moveTo>
                  <a:pt x="496" y="96"/>
                </a:moveTo>
                <a:cubicBezTo>
                  <a:pt x="448" y="56"/>
                  <a:pt x="368" y="0"/>
                  <a:pt x="304" y="0"/>
                </a:cubicBezTo>
                <a:cubicBezTo>
                  <a:pt x="240" y="0"/>
                  <a:pt x="160" y="48"/>
                  <a:pt x="112" y="96"/>
                </a:cubicBezTo>
                <a:cubicBezTo>
                  <a:pt x="64" y="144"/>
                  <a:pt x="32" y="208"/>
                  <a:pt x="16" y="288"/>
                </a:cubicBezTo>
                <a:cubicBezTo>
                  <a:pt x="0" y="368"/>
                  <a:pt x="0" y="480"/>
                  <a:pt x="16" y="576"/>
                </a:cubicBezTo>
                <a:cubicBezTo>
                  <a:pt x="32" y="672"/>
                  <a:pt x="40" y="808"/>
                  <a:pt x="112" y="864"/>
                </a:cubicBezTo>
                <a:cubicBezTo>
                  <a:pt x="184" y="920"/>
                  <a:pt x="368" y="944"/>
                  <a:pt x="448" y="912"/>
                </a:cubicBezTo>
                <a:cubicBezTo>
                  <a:pt x="528" y="880"/>
                  <a:pt x="568" y="744"/>
                  <a:pt x="592" y="672"/>
                </a:cubicBezTo>
                <a:cubicBezTo>
                  <a:pt x="616" y="600"/>
                  <a:pt x="592" y="552"/>
                  <a:pt x="592" y="480"/>
                </a:cubicBezTo>
                <a:cubicBezTo>
                  <a:pt x="592" y="408"/>
                  <a:pt x="608" y="304"/>
                  <a:pt x="592" y="240"/>
                </a:cubicBezTo>
                <a:cubicBezTo>
                  <a:pt x="576" y="176"/>
                  <a:pt x="544" y="136"/>
                  <a:pt x="496" y="96"/>
                </a:cubicBezTo>
                <a:close/>
              </a:path>
            </a:pathLst>
          </a:custGeom>
          <a:solidFill>
            <a:srgbClr val="FF9933"/>
          </a:solidFill>
          <a:ln w="19050">
            <a:solidFill>
              <a:srgbClr val="FF3300"/>
            </a:solidFill>
            <a:round/>
            <a:headEnd/>
            <a:tailEnd/>
          </a:ln>
        </p:spPr>
        <p:txBody>
          <a:bodyPr/>
          <a:lstStyle/>
          <a:p>
            <a:endParaRPr lang="zh-CN" altLang="en-US">
              <a:solidFill>
                <a:srgbClr val="FFFF00"/>
              </a:solidFill>
            </a:endParaRPr>
          </a:p>
        </p:txBody>
      </p:sp>
      <p:sp>
        <p:nvSpPr>
          <p:cNvPr id="17414" name="Freeform 6"/>
          <p:cNvSpPr>
            <a:spLocks/>
          </p:cNvSpPr>
          <p:nvPr/>
        </p:nvSpPr>
        <p:spPr bwMode="auto">
          <a:xfrm>
            <a:off x="2406954" y="4765907"/>
            <a:ext cx="939800" cy="876300"/>
          </a:xfrm>
          <a:custGeom>
            <a:avLst/>
            <a:gdLst>
              <a:gd name="T0" fmla="*/ 2147483646 w 592"/>
              <a:gd name="T1" fmla="*/ 2147483646 h 552"/>
              <a:gd name="T2" fmla="*/ 2147483646 w 592"/>
              <a:gd name="T3" fmla="*/ 2147483646 h 552"/>
              <a:gd name="T4" fmla="*/ 2147483646 w 592"/>
              <a:gd name="T5" fmla="*/ 2147483646 h 552"/>
              <a:gd name="T6" fmla="*/ 2147483646 w 592"/>
              <a:gd name="T7" fmla="*/ 2147483646 h 552"/>
              <a:gd name="T8" fmla="*/ 2147483646 w 592"/>
              <a:gd name="T9" fmla="*/ 2147483646 h 552"/>
              <a:gd name="T10" fmla="*/ 2147483646 w 592"/>
              <a:gd name="T11" fmla="*/ 2147483646 h 552"/>
              <a:gd name="T12" fmla="*/ 2147483646 w 592"/>
              <a:gd name="T13" fmla="*/ 2147483646 h 552"/>
              <a:gd name="T14" fmla="*/ 2147483646 w 592"/>
              <a:gd name="T15" fmla="*/ 2147483646 h 552"/>
              <a:gd name="T16" fmla="*/ 2147483646 w 592"/>
              <a:gd name="T17" fmla="*/ 2147483646 h 552"/>
              <a:gd name="T18" fmla="*/ 2147483646 w 592"/>
              <a:gd name="T19" fmla="*/ 2147483646 h 552"/>
              <a:gd name="T20" fmla="*/ 2147483646 w 592"/>
              <a:gd name="T21" fmla="*/ 2147483646 h 552"/>
              <a:gd name="T22" fmla="*/ 2147483646 w 592"/>
              <a:gd name="T23" fmla="*/ 2147483646 h 5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2"/>
              <a:gd name="T37" fmla="*/ 0 h 552"/>
              <a:gd name="T38" fmla="*/ 592 w 592"/>
              <a:gd name="T39" fmla="*/ 552 h 5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2" h="552">
                <a:moveTo>
                  <a:pt x="544" y="208"/>
                </a:moveTo>
                <a:cubicBezTo>
                  <a:pt x="560" y="248"/>
                  <a:pt x="592" y="312"/>
                  <a:pt x="592" y="352"/>
                </a:cubicBezTo>
                <a:cubicBezTo>
                  <a:pt x="592" y="392"/>
                  <a:pt x="584" y="416"/>
                  <a:pt x="544" y="448"/>
                </a:cubicBezTo>
                <a:cubicBezTo>
                  <a:pt x="504" y="480"/>
                  <a:pt x="424" y="536"/>
                  <a:pt x="352" y="544"/>
                </a:cubicBezTo>
                <a:cubicBezTo>
                  <a:pt x="280" y="552"/>
                  <a:pt x="168" y="512"/>
                  <a:pt x="112" y="496"/>
                </a:cubicBezTo>
                <a:cubicBezTo>
                  <a:pt x="56" y="480"/>
                  <a:pt x="32" y="488"/>
                  <a:pt x="16" y="448"/>
                </a:cubicBezTo>
                <a:cubicBezTo>
                  <a:pt x="0" y="408"/>
                  <a:pt x="8" y="312"/>
                  <a:pt x="16" y="256"/>
                </a:cubicBezTo>
                <a:cubicBezTo>
                  <a:pt x="24" y="200"/>
                  <a:pt x="40" y="152"/>
                  <a:pt x="64" y="112"/>
                </a:cubicBezTo>
                <a:cubicBezTo>
                  <a:pt x="88" y="72"/>
                  <a:pt x="120" y="32"/>
                  <a:pt x="160" y="16"/>
                </a:cubicBezTo>
                <a:cubicBezTo>
                  <a:pt x="200" y="0"/>
                  <a:pt x="248" y="0"/>
                  <a:pt x="304" y="16"/>
                </a:cubicBezTo>
                <a:cubicBezTo>
                  <a:pt x="360" y="32"/>
                  <a:pt x="448" y="80"/>
                  <a:pt x="496" y="112"/>
                </a:cubicBezTo>
                <a:cubicBezTo>
                  <a:pt x="544" y="144"/>
                  <a:pt x="528" y="168"/>
                  <a:pt x="544" y="208"/>
                </a:cubicBezTo>
                <a:close/>
              </a:path>
            </a:pathLst>
          </a:custGeom>
          <a:solidFill>
            <a:srgbClr val="FFCCFF"/>
          </a:solidFill>
          <a:ln w="19050">
            <a:solidFill>
              <a:srgbClr val="FF3300"/>
            </a:solidFill>
            <a:round/>
            <a:headEnd/>
            <a:tailEnd/>
          </a:ln>
        </p:spPr>
        <p:txBody>
          <a:bodyPr/>
          <a:lstStyle/>
          <a:p>
            <a:endParaRPr lang="zh-CN" altLang="en-US"/>
          </a:p>
        </p:txBody>
      </p:sp>
      <p:sp>
        <p:nvSpPr>
          <p:cNvPr id="17415" name="Oval 7"/>
          <p:cNvSpPr>
            <a:spLocks noChangeArrowheads="1"/>
          </p:cNvSpPr>
          <p:nvPr/>
        </p:nvSpPr>
        <p:spPr bwMode="auto">
          <a:xfrm>
            <a:off x="2584754" y="4867507"/>
            <a:ext cx="609600" cy="609600"/>
          </a:xfrm>
          <a:prstGeom prst="ellipse">
            <a:avLst/>
          </a:prstGeom>
          <a:solidFill>
            <a:srgbClr val="009900"/>
          </a:solidFill>
          <a:ln w="1905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FF00"/>
                </a:solidFill>
                <a:latin typeface="Times New Roman" panose="02020603050405020304" pitchFamily="18" charset="0"/>
              </a:rPr>
              <a:t>D</a:t>
            </a:r>
          </a:p>
        </p:txBody>
      </p:sp>
      <p:sp>
        <p:nvSpPr>
          <p:cNvPr id="17416" name="Oval 8"/>
          <p:cNvSpPr>
            <a:spLocks noChangeArrowheads="1"/>
          </p:cNvSpPr>
          <p:nvPr/>
        </p:nvSpPr>
        <p:spPr bwMode="auto">
          <a:xfrm>
            <a:off x="1517954" y="4257907"/>
            <a:ext cx="609600" cy="609600"/>
          </a:xfrm>
          <a:prstGeom prst="ellipse">
            <a:avLst/>
          </a:prstGeom>
          <a:solidFill>
            <a:srgbClr val="009900"/>
          </a:solidFill>
          <a:ln w="1905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FF00"/>
                </a:solidFill>
                <a:latin typeface="Times New Roman" panose="02020603050405020304" pitchFamily="18" charset="0"/>
              </a:rPr>
              <a:t>B</a:t>
            </a:r>
          </a:p>
        </p:txBody>
      </p:sp>
      <p:sp>
        <p:nvSpPr>
          <p:cNvPr id="17417" name="Freeform 9"/>
          <p:cNvSpPr>
            <a:spLocks/>
          </p:cNvSpPr>
          <p:nvPr/>
        </p:nvSpPr>
        <p:spPr bwMode="auto">
          <a:xfrm>
            <a:off x="3727754" y="4029307"/>
            <a:ext cx="1384300" cy="1460500"/>
          </a:xfrm>
          <a:custGeom>
            <a:avLst/>
            <a:gdLst>
              <a:gd name="T0" fmla="*/ 2147483646 w 664"/>
              <a:gd name="T1" fmla="*/ 2147483646 h 632"/>
              <a:gd name="T2" fmla="*/ 2147483646 w 664"/>
              <a:gd name="T3" fmla="*/ 2147483646 h 632"/>
              <a:gd name="T4" fmla="*/ 2147483646 w 664"/>
              <a:gd name="T5" fmla="*/ 2147483646 h 632"/>
              <a:gd name="T6" fmla="*/ 2147483646 w 664"/>
              <a:gd name="T7" fmla="*/ 2147483646 h 632"/>
              <a:gd name="T8" fmla="*/ 2147483646 w 664"/>
              <a:gd name="T9" fmla="*/ 2147483646 h 632"/>
              <a:gd name="T10" fmla="*/ 2147483646 w 664"/>
              <a:gd name="T11" fmla="*/ 2147483646 h 632"/>
              <a:gd name="T12" fmla="*/ 2147483646 w 664"/>
              <a:gd name="T13" fmla="*/ 2147483646 h 632"/>
              <a:gd name="T14" fmla="*/ 2147483646 w 664"/>
              <a:gd name="T15" fmla="*/ 2147483646 h 632"/>
              <a:gd name="T16" fmla="*/ 2147483646 w 664"/>
              <a:gd name="T17" fmla="*/ 2147483646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4"/>
              <a:gd name="T28" fmla="*/ 0 h 632"/>
              <a:gd name="T29" fmla="*/ 664 w 664"/>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4" h="632">
                <a:moveTo>
                  <a:pt x="104" y="104"/>
                </a:moveTo>
                <a:cubicBezTo>
                  <a:pt x="144" y="64"/>
                  <a:pt x="192" y="16"/>
                  <a:pt x="248" y="8"/>
                </a:cubicBezTo>
                <a:cubicBezTo>
                  <a:pt x="304" y="0"/>
                  <a:pt x="384" y="24"/>
                  <a:pt x="440" y="56"/>
                </a:cubicBezTo>
                <a:cubicBezTo>
                  <a:pt x="496" y="88"/>
                  <a:pt x="552" y="128"/>
                  <a:pt x="584" y="200"/>
                </a:cubicBezTo>
                <a:cubicBezTo>
                  <a:pt x="616" y="272"/>
                  <a:pt x="664" y="416"/>
                  <a:pt x="632" y="488"/>
                </a:cubicBezTo>
                <a:cubicBezTo>
                  <a:pt x="600" y="560"/>
                  <a:pt x="472" y="632"/>
                  <a:pt x="392" y="632"/>
                </a:cubicBezTo>
                <a:cubicBezTo>
                  <a:pt x="312" y="632"/>
                  <a:pt x="216" y="552"/>
                  <a:pt x="152" y="488"/>
                </a:cubicBezTo>
                <a:cubicBezTo>
                  <a:pt x="88" y="424"/>
                  <a:pt x="16" y="312"/>
                  <a:pt x="8" y="248"/>
                </a:cubicBezTo>
                <a:cubicBezTo>
                  <a:pt x="0" y="184"/>
                  <a:pt x="64" y="144"/>
                  <a:pt x="104" y="104"/>
                </a:cubicBezTo>
                <a:close/>
              </a:path>
            </a:pathLst>
          </a:custGeom>
          <a:solidFill>
            <a:srgbClr val="CCFF33"/>
          </a:solidFill>
          <a:ln w="19050">
            <a:solidFill>
              <a:schemeClr val="accent1"/>
            </a:solidFill>
            <a:round/>
            <a:headEnd/>
            <a:tailEnd/>
          </a:ln>
        </p:spPr>
        <p:txBody>
          <a:bodyPr/>
          <a:lstStyle/>
          <a:p>
            <a:endParaRPr lang="zh-CN" altLang="en-US">
              <a:solidFill>
                <a:srgbClr val="FFFF00"/>
              </a:solidFill>
            </a:endParaRPr>
          </a:p>
        </p:txBody>
      </p:sp>
      <p:sp>
        <p:nvSpPr>
          <p:cNvPr id="17418" name="Oval 10"/>
          <p:cNvSpPr>
            <a:spLocks noChangeArrowheads="1"/>
          </p:cNvSpPr>
          <p:nvPr/>
        </p:nvSpPr>
        <p:spPr bwMode="auto">
          <a:xfrm>
            <a:off x="3969054" y="4194407"/>
            <a:ext cx="609600" cy="609600"/>
          </a:xfrm>
          <a:prstGeom prst="ellipse">
            <a:avLst/>
          </a:prstGeom>
          <a:solidFill>
            <a:srgbClr val="009900"/>
          </a:solidFill>
          <a:ln w="1905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FF00"/>
                </a:solidFill>
                <a:latin typeface="Times New Roman" panose="02020603050405020304" pitchFamily="18" charset="0"/>
              </a:rPr>
              <a:t>C</a:t>
            </a:r>
          </a:p>
        </p:txBody>
      </p:sp>
      <p:sp>
        <p:nvSpPr>
          <p:cNvPr id="17419" name="Line 11"/>
          <p:cNvSpPr>
            <a:spLocks noChangeShapeType="1"/>
          </p:cNvSpPr>
          <p:nvPr/>
        </p:nvSpPr>
        <p:spPr bwMode="auto">
          <a:xfrm flipH="1">
            <a:off x="1975154" y="3648307"/>
            <a:ext cx="7620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a:off x="3194354" y="3648307"/>
            <a:ext cx="914400" cy="6096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2127554" y="4715107"/>
            <a:ext cx="533400" cy="3048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Text Box 14"/>
          <p:cNvSpPr txBox="1">
            <a:spLocks noChangeArrowheads="1"/>
          </p:cNvSpPr>
          <p:nvPr/>
        </p:nvSpPr>
        <p:spPr bwMode="auto">
          <a:xfrm>
            <a:off x="1898954" y="479130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T</a:t>
            </a:r>
            <a:r>
              <a:rPr kumimoji="1" lang="en-US" altLang="zh-CN" sz="1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7423" name="Text Box 15"/>
          <p:cNvSpPr txBox="1">
            <a:spLocks noChangeArrowheads="1"/>
          </p:cNvSpPr>
          <p:nvPr/>
        </p:nvSpPr>
        <p:spPr bwMode="auto">
          <a:xfrm>
            <a:off x="2889554" y="5858107"/>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T</a:t>
            </a:r>
            <a:r>
              <a:rPr kumimoji="1" lang="en-US" altLang="zh-CN" sz="1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17424" name="Text Box 16"/>
          <p:cNvSpPr txBox="1">
            <a:spLocks noChangeArrowheads="1"/>
          </p:cNvSpPr>
          <p:nvPr/>
        </p:nvSpPr>
        <p:spPr bwMode="auto">
          <a:xfrm>
            <a:off x="4337354" y="479130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T</a:t>
            </a:r>
            <a:r>
              <a:rPr kumimoji="1" lang="en-US" altLang="zh-CN" sz="1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18449" name="Rectangle 17"/>
          <p:cNvSpPr>
            <a:spLocks noChangeArrowheads="1"/>
          </p:cNvSpPr>
          <p:nvPr/>
        </p:nvSpPr>
        <p:spPr bwMode="auto">
          <a:xfrm>
            <a:off x="6847736" y="82612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D           L            R</a:t>
            </a:r>
          </a:p>
        </p:txBody>
      </p:sp>
      <p:grpSp>
        <p:nvGrpSpPr>
          <p:cNvPr id="2" name="Group 18"/>
          <p:cNvGrpSpPr>
            <a:grpSpLocks/>
          </p:cNvGrpSpPr>
          <p:nvPr/>
        </p:nvGrpSpPr>
        <p:grpSpPr bwMode="auto">
          <a:xfrm>
            <a:off x="6847737" y="1207120"/>
            <a:ext cx="457200" cy="1066800"/>
            <a:chOff x="2880" y="1248"/>
            <a:chExt cx="288" cy="672"/>
          </a:xfrm>
        </p:grpSpPr>
        <p:sp>
          <p:nvSpPr>
            <p:cNvPr id="17477" name="Line 19"/>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8" name="Oval 20"/>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A</a:t>
              </a:r>
            </a:p>
          </p:txBody>
        </p:sp>
      </p:grpSp>
      <p:grpSp>
        <p:nvGrpSpPr>
          <p:cNvPr id="3" name="Group 21"/>
          <p:cNvGrpSpPr>
            <a:grpSpLocks/>
          </p:cNvGrpSpPr>
          <p:nvPr/>
        </p:nvGrpSpPr>
        <p:grpSpPr bwMode="auto">
          <a:xfrm>
            <a:off x="7381136" y="1207120"/>
            <a:ext cx="1524000" cy="1447800"/>
            <a:chOff x="3216" y="1248"/>
            <a:chExt cx="960" cy="912"/>
          </a:xfrm>
        </p:grpSpPr>
        <p:sp>
          <p:nvSpPr>
            <p:cNvPr id="17471" name="Line 22"/>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72" name="Group 23"/>
            <p:cNvGrpSpPr>
              <a:grpSpLocks/>
            </p:cNvGrpSpPr>
            <p:nvPr/>
          </p:nvGrpSpPr>
          <p:grpSpPr bwMode="auto">
            <a:xfrm>
              <a:off x="3408" y="1680"/>
              <a:ext cx="576" cy="240"/>
              <a:chOff x="3408" y="1680"/>
              <a:chExt cx="576" cy="240"/>
            </a:xfrm>
          </p:grpSpPr>
          <p:sp>
            <p:nvSpPr>
              <p:cNvPr id="17474" name="Line 24"/>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5" name="Line 25"/>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Line 26"/>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73" name="Rectangle 27"/>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D    L   R</a:t>
              </a:r>
            </a:p>
          </p:txBody>
        </p:sp>
      </p:grpSp>
      <p:grpSp>
        <p:nvGrpSpPr>
          <p:cNvPr id="5" name="Group 28"/>
          <p:cNvGrpSpPr>
            <a:grpSpLocks/>
          </p:cNvGrpSpPr>
          <p:nvPr/>
        </p:nvGrpSpPr>
        <p:grpSpPr bwMode="auto">
          <a:xfrm>
            <a:off x="8219336" y="2654920"/>
            <a:ext cx="1447800" cy="1447800"/>
            <a:chOff x="3744" y="2160"/>
            <a:chExt cx="912" cy="912"/>
          </a:xfrm>
        </p:grpSpPr>
        <p:grpSp>
          <p:nvGrpSpPr>
            <p:cNvPr id="17465" name="Group 29"/>
            <p:cNvGrpSpPr>
              <a:grpSpLocks/>
            </p:cNvGrpSpPr>
            <p:nvPr/>
          </p:nvGrpSpPr>
          <p:grpSpPr bwMode="auto">
            <a:xfrm>
              <a:off x="3888" y="2592"/>
              <a:ext cx="576" cy="240"/>
              <a:chOff x="3888" y="2592"/>
              <a:chExt cx="576" cy="240"/>
            </a:xfrm>
          </p:grpSpPr>
          <p:sp>
            <p:nvSpPr>
              <p:cNvPr id="17468" name="Line 30"/>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31"/>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Line 32"/>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66" name="Rectangle 33"/>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D    L   R</a:t>
              </a:r>
            </a:p>
          </p:txBody>
        </p:sp>
        <p:sp>
          <p:nvSpPr>
            <p:cNvPr id="17467" name="Line 34"/>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5"/>
          <p:cNvGrpSpPr>
            <a:grpSpLocks/>
          </p:cNvGrpSpPr>
          <p:nvPr/>
        </p:nvGrpSpPr>
        <p:grpSpPr bwMode="auto">
          <a:xfrm>
            <a:off x="7914536" y="2654920"/>
            <a:ext cx="457200" cy="990600"/>
            <a:chOff x="3552" y="2160"/>
            <a:chExt cx="288" cy="624"/>
          </a:xfrm>
        </p:grpSpPr>
        <p:sp>
          <p:nvSpPr>
            <p:cNvPr id="17463" name="Text Box 36"/>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&gt;</a:t>
              </a:r>
            </a:p>
          </p:txBody>
        </p:sp>
        <p:sp>
          <p:nvSpPr>
            <p:cNvPr id="17464" name="Line 37"/>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8"/>
          <p:cNvGrpSpPr>
            <a:grpSpLocks/>
          </p:cNvGrpSpPr>
          <p:nvPr/>
        </p:nvGrpSpPr>
        <p:grpSpPr bwMode="auto">
          <a:xfrm>
            <a:off x="7457336" y="2654920"/>
            <a:ext cx="457200" cy="1066800"/>
            <a:chOff x="3264" y="2160"/>
            <a:chExt cx="288" cy="672"/>
          </a:xfrm>
        </p:grpSpPr>
        <p:sp>
          <p:nvSpPr>
            <p:cNvPr id="17461" name="Oval 39"/>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B</a:t>
              </a:r>
            </a:p>
          </p:txBody>
        </p:sp>
        <p:sp>
          <p:nvSpPr>
            <p:cNvPr id="17462" name="Line 40"/>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41"/>
          <p:cNvGrpSpPr>
            <a:grpSpLocks/>
          </p:cNvGrpSpPr>
          <p:nvPr/>
        </p:nvGrpSpPr>
        <p:grpSpPr bwMode="auto">
          <a:xfrm>
            <a:off x="9209936" y="4102720"/>
            <a:ext cx="457200" cy="990600"/>
            <a:chOff x="4368" y="3072"/>
            <a:chExt cx="288" cy="624"/>
          </a:xfrm>
        </p:grpSpPr>
        <p:sp>
          <p:nvSpPr>
            <p:cNvPr id="17459" name="Text Box 42"/>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&gt;</a:t>
              </a:r>
            </a:p>
          </p:txBody>
        </p:sp>
        <p:sp>
          <p:nvSpPr>
            <p:cNvPr id="17460" name="Line 43"/>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4"/>
          <p:cNvGrpSpPr>
            <a:grpSpLocks/>
          </p:cNvGrpSpPr>
          <p:nvPr/>
        </p:nvGrpSpPr>
        <p:grpSpPr bwMode="auto">
          <a:xfrm>
            <a:off x="8752736" y="4102720"/>
            <a:ext cx="457200" cy="990600"/>
            <a:chOff x="4080" y="3072"/>
            <a:chExt cx="288" cy="624"/>
          </a:xfrm>
        </p:grpSpPr>
        <p:sp>
          <p:nvSpPr>
            <p:cNvPr id="17457" name="Text Box 45"/>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&gt;</a:t>
              </a:r>
            </a:p>
          </p:txBody>
        </p:sp>
        <p:sp>
          <p:nvSpPr>
            <p:cNvPr id="17458" name="Line 46"/>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7"/>
          <p:cNvGrpSpPr>
            <a:grpSpLocks/>
          </p:cNvGrpSpPr>
          <p:nvPr/>
        </p:nvGrpSpPr>
        <p:grpSpPr bwMode="auto">
          <a:xfrm>
            <a:off x="8295536" y="4102720"/>
            <a:ext cx="457200" cy="1066800"/>
            <a:chOff x="3792" y="3072"/>
            <a:chExt cx="288" cy="672"/>
          </a:xfrm>
        </p:grpSpPr>
        <p:sp>
          <p:nvSpPr>
            <p:cNvPr id="17455" name="Oval 48"/>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D</a:t>
              </a:r>
            </a:p>
          </p:txBody>
        </p:sp>
        <p:sp>
          <p:nvSpPr>
            <p:cNvPr id="17456" name="Line 49"/>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50"/>
          <p:cNvGrpSpPr>
            <a:grpSpLocks/>
          </p:cNvGrpSpPr>
          <p:nvPr/>
        </p:nvGrpSpPr>
        <p:grpSpPr bwMode="auto">
          <a:xfrm>
            <a:off x="10657736" y="2654920"/>
            <a:ext cx="457200" cy="990600"/>
            <a:chOff x="5280" y="2160"/>
            <a:chExt cx="288" cy="624"/>
          </a:xfrm>
        </p:grpSpPr>
        <p:sp>
          <p:nvSpPr>
            <p:cNvPr id="17453" name="Text Box 51"/>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&gt;</a:t>
              </a:r>
            </a:p>
          </p:txBody>
        </p:sp>
        <p:sp>
          <p:nvSpPr>
            <p:cNvPr id="17454" name="Line 52"/>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53"/>
          <p:cNvGrpSpPr>
            <a:grpSpLocks/>
          </p:cNvGrpSpPr>
          <p:nvPr/>
        </p:nvGrpSpPr>
        <p:grpSpPr bwMode="auto">
          <a:xfrm>
            <a:off x="10200536" y="2654920"/>
            <a:ext cx="457200" cy="990600"/>
            <a:chOff x="4992" y="2160"/>
            <a:chExt cx="288" cy="624"/>
          </a:xfrm>
        </p:grpSpPr>
        <p:sp>
          <p:nvSpPr>
            <p:cNvPr id="17451" name="Text Box 54"/>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&gt;</a:t>
              </a:r>
            </a:p>
          </p:txBody>
        </p:sp>
        <p:sp>
          <p:nvSpPr>
            <p:cNvPr id="17452" name="Line 55"/>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56"/>
          <p:cNvGrpSpPr>
            <a:grpSpLocks/>
          </p:cNvGrpSpPr>
          <p:nvPr/>
        </p:nvGrpSpPr>
        <p:grpSpPr bwMode="auto">
          <a:xfrm>
            <a:off x="9743336" y="2654920"/>
            <a:ext cx="457200" cy="1066800"/>
            <a:chOff x="4704" y="2160"/>
            <a:chExt cx="288" cy="672"/>
          </a:xfrm>
        </p:grpSpPr>
        <p:sp>
          <p:nvSpPr>
            <p:cNvPr id="17449" name="Oval 57"/>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C</a:t>
              </a:r>
            </a:p>
          </p:txBody>
        </p:sp>
        <p:sp>
          <p:nvSpPr>
            <p:cNvPr id="17450" name="Line 58"/>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59"/>
          <p:cNvGrpSpPr>
            <a:grpSpLocks/>
          </p:cNvGrpSpPr>
          <p:nvPr/>
        </p:nvGrpSpPr>
        <p:grpSpPr bwMode="auto">
          <a:xfrm>
            <a:off x="9438536" y="1054720"/>
            <a:ext cx="1676400" cy="1600200"/>
            <a:chOff x="4512" y="1152"/>
            <a:chExt cx="1056" cy="1008"/>
          </a:xfrm>
        </p:grpSpPr>
        <p:sp>
          <p:nvSpPr>
            <p:cNvPr id="17442" name="Line 60"/>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43" name="Group 61"/>
            <p:cNvGrpSpPr>
              <a:grpSpLocks/>
            </p:cNvGrpSpPr>
            <p:nvPr/>
          </p:nvGrpSpPr>
          <p:grpSpPr bwMode="auto">
            <a:xfrm>
              <a:off x="4800" y="1680"/>
              <a:ext cx="576" cy="240"/>
              <a:chOff x="4800" y="1680"/>
              <a:chExt cx="576" cy="240"/>
            </a:xfrm>
          </p:grpSpPr>
          <p:sp>
            <p:nvSpPr>
              <p:cNvPr id="17446" name="Line 62"/>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63"/>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64"/>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44" name="Rectangle 65"/>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D    L   R</a:t>
              </a:r>
            </a:p>
          </p:txBody>
        </p:sp>
        <p:sp>
          <p:nvSpPr>
            <p:cNvPr id="17445" name="Line 66"/>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38" name="Text Box 67"/>
          <p:cNvSpPr txBox="1">
            <a:spLocks noChangeArrowheads="1"/>
          </p:cNvSpPr>
          <p:nvPr/>
        </p:nvSpPr>
        <p:spPr bwMode="auto">
          <a:xfrm>
            <a:off x="7059610" y="5533560"/>
            <a:ext cx="2743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400" dirty="0">
                <a:latin typeface="黑体" panose="02010609060101010101" pitchFamily="49" charset="-122"/>
                <a:ea typeface="黑体" panose="02010609060101010101" pitchFamily="49" charset="-122"/>
              </a:rPr>
              <a:t>以先序遍历</a:t>
            </a:r>
            <a:r>
              <a:rPr kumimoji="1" lang="en-US" altLang="zh-CN" sz="2400" dirty="0">
                <a:solidFill>
                  <a:schemeClr val="accent2"/>
                </a:solidFill>
                <a:latin typeface="黑体" panose="02010609060101010101" pitchFamily="49" charset="-122"/>
                <a:ea typeface="黑体" panose="02010609060101010101" pitchFamily="49" charset="-122"/>
              </a:rPr>
              <a:t>D L R</a:t>
            </a:r>
            <a:r>
              <a:rPr kumimoji="1" lang="zh-CN" altLang="en-US" sz="2400" dirty="0">
                <a:latin typeface="黑体" panose="02010609060101010101" pitchFamily="49" charset="-122"/>
                <a:ea typeface="黑体" panose="02010609060101010101" pitchFamily="49" charset="-122"/>
              </a:rPr>
              <a:t>为例演示遍历过程 </a:t>
            </a:r>
            <a:endParaRPr kumimoji="1" lang="zh-CN" altLang="en-US" sz="2400" i="1" u="sng" dirty="0">
              <a:latin typeface="黑体" panose="02010609060101010101" pitchFamily="49" charset="-122"/>
              <a:ea typeface="黑体" panose="02010609060101010101" pitchFamily="49" charset="-122"/>
            </a:endParaRPr>
          </a:p>
        </p:txBody>
      </p:sp>
      <p:sp>
        <p:nvSpPr>
          <p:cNvPr id="18500" name="Text Box 68"/>
          <p:cNvSpPr txBox="1">
            <a:spLocks noChangeArrowheads="1"/>
          </p:cNvSpPr>
          <p:nvPr/>
        </p:nvSpPr>
        <p:spPr bwMode="auto">
          <a:xfrm>
            <a:off x="3657601" y="82612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just">
              <a:spcBef>
                <a:spcPct val="50000"/>
              </a:spcBef>
              <a:buClrTx/>
              <a:buSzTx/>
              <a:buFontTx/>
              <a:buNone/>
            </a:pPr>
            <a:r>
              <a:rPr lang="en-US" altLang="zh-CN" sz="2400" dirty="0">
                <a:latin typeface="黑体" panose="02010609060101010101" pitchFamily="49" charset="-122"/>
                <a:ea typeface="黑体" panose="02010609060101010101" pitchFamily="49" charset="-122"/>
              </a:rPr>
              <a:t>ABDC</a:t>
            </a:r>
          </a:p>
        </p:txBody>
      </p:sp>
      <p:sp>
        <p:nvSpPr>
          <p:cNvPr id="18501" name="Text Box 69"/>
          <p:cNvSpPr txBox="1">
            <a:spLocks noChangeArrowheads="1"/>
          </p:cNvSpPr>
          <p:nvPr/>
        </p:nvSpPr>
        <p:spPr bwMode="auto">
          <a:xfrm>
            <a:off x="3639946" y="146202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just">
              <a:spcBef>
                <a:spcPct val="50000"/>
              </a:spcBef>
              <a:buClrTx/>
              <a:buSzTx/>
              <a:buFontTx/>
              <a:buNone/>
            </a:pPr>
            <a:r>
              <a:rPr lang="en-US" altLang="zh-CN" sz="2400" dirty="0">
                <a:latin typeface="黑体" panose="02010609060101010101" pitchFamily="49" charset="-122"/>
                <a:ea typeface="黑体" panose="02010609060101010101" pitchFamily="49" charset="-122"/>
              </a:rPr>
              <a:t>BDAC</a:t>
            </a:r>
          </a:p>
        </p:txBody>
      </p:sp>
      <p:sp>
        <p:nvSpPr>
          <p:cNvPr id="18502" name="Text Box 70"/>
          <p:cNvSpPr txBox="1">
            <a:spLocks noChangeArrowheads="1"/>
          </p:cNvSpPr>
          <p:nvPr/>
        </p:nvSpPr>
        <p:spPr bwMode="auto">
          <a:xfrm>
            <a:off x="3486923" y="206579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just">
              <a:spcBef>
                <a:spcPct val="50000"/>
              </a:spcBef>
              <a:buClrTx/>
              <a:buSzTx/>
              <a:buFontTx/>
              <a:buNone/>
            </a:pPr>
            <a:r>
              <a:rPr lang="en-US" altLang="zh-CN" sz="2400" dirty="0">
                <a:latin typeface="黑体" panose="02010609060101010101" pitchFamily="49" charset="-122"/>
                <a:ea typeface="黑体" panose="02010609060101010101" pitchFamily="49" charset="-122"/>
              </a:rPr>
              <a:t> DBCA</a:t>
            </a:r>
          </a:p>
        </p:txBody>
      </p:sp>
    </p:spTree>
    <p:extLst>
      <p:ext uri="{BB962C8B-B14F-4D97-AF65-F5344CB8AC3E}">
        <p14:creationId xmlns:p14="http://schemas.microsoft.com/office/powerpoint/2010/main" val="2498523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49"/>
                                        </p:tgtEl>
                                        <p:attrNameLst>
                                          <p:attrName>style.visibility</p:attrName>
                                        </p:attrNameLst>
                                      </p:cBhvr>
                                      <p:to>
                                        <p:strVal val="visible"/>
                                      </p:to>
                                    </p:set>
                                    <p:animEffect transition="in" filter="dissolve">
                                      <p:cBhvr>
                                        <p:cTn id="7" dur="500"/>
                                        <p:tgtEl>
                                          <p:spTgt spid="18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8500"/>
                                        </p:tgtEl>
                                        <p:attrNameLst>
                                          <p:attrName>style.visibility</p:attrName>
                                        </p:attrNameLst>
                                      </p:cBhvr>
                                      <p:to>
                                        <p:strVal val="visible"/>
                                      </p:to>
                                    </p:set>
                                    <p:animEffect transition="in" filter="dissolve">
                                      <p:cBhvr>
                                        <p:cTn id="108" dur="500"/>
                                        <p:tgtEl>
                                          <p:spTgt spid="1850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18501"/>
                                        </p:tgtEl>
                                        <p:attrNameLst>
                                          <p:attrName>style.visibility</p:attrName>
                                        </p:attrNameLst>
                                      </p:cBhvr>
                                      <p:to>
                                        <p:strVal val="visible"/>
                                      </p:to>
                                    </p:set>
                                    <p:animEffect transition="in" filter="blinds(horizontal)">
                                      <p:cBhvr>
                                        <p:cTn id="113" dur="500"/>
                                        <p:tgtEl>
                                          <p:spTgt spid="185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8502"/>
                                        </p:tgtEl>
                                        <p:attrNameLst>
                                          <p:attrName>style.visibility</p:attrName>
                                        </p:attrNameLst>
                                      </p:cBhvr>
                                      <p:to>
                                        <p:strVal val="visible"/>
                                      </p:to>
                                    </p:set>
                                    <p:animEffect transition="in" filter="blinds(horizontal)">
                                      <p:cBhvr>
                                        <p:cTn id="118" dur="500"/>
                                        <p:tgtEl>
                                          <p:spTgt spid="18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9" grpId="0" animBg="1" autoUpdateAnimBg="0"/>
      <p:bldP spid="18500" grpId="0" autoUpdateAnimBg="0"/>
      <p:bldP spid="18501" grpId="0" autoUpdateAnimBg="0"/>
      <p:bldP spid="1850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57869" y="1314450"/>
            <a:ext cx="3657600" cy="4343400"/>
            <a:chOff x="192" y="816"/>
            <a:chExt cx="2304" cy="2736"/>
          </a:xfrm>
        </p:grpSpPr>
        <p:sp>
          <p:nvSpPr>
            <p:cNvPr id="18442" name="Oval 3"/>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dirty="0">
                  <a:solidFill>
                    <a:srgbClr val="FF0000"/>
                  </a:solidFill>
                  <a:latin typeface="Times New Roman" panose="02020603050405020304" pitchFamily="18" charset="0"/>
                </a:rPr>
                <a:t>A</a:t>
              </a:r>
              <a:endParaRPr kumimoji="1" lang="en-US" altLang="zh-CN" sz="2400" dirty="0">
                <a:latin typeface="Times New Roman" panose="02020603050405020304" pitchFamily="18" charset="0"/>
              </a:endParaRPr>
            </a:p>
          </p:txBody>
        </p:sp>
        <p:sp>
          <p:nvSpPr>
            <p:cNvPr id="18443" name="Oval 4"/>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B</a:t>
              </a:r>
              <a:endParaRPr kumimoji="1" lang="en-US" altLang="zh-CN" sz="2400">
                <a:latin typeface="Times New Roman" panose="02020603050405020304" pitchFamily="18" charset="0"/>
              </a:endParaRPr>
            </a:p>
          </p:txBody>
        </p:sp>
        <p:sp>
          <p:nvSpPr>
            <p:cNvPr id="18444" name="Oval 5"/>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C</a:t>
              </a:r>
              <a:endParaRPr kumimoji="1" lang="en-US" altLang="zh-CN" sz="2400">
                <a:latin typeface="Times New Roman" panose="02020603050405020304" pitchFamily="18" charset="0"/>
              </a:endParaRPr>
            </a:p>
          </p:txBody>
        </p:sp>
        <p:sp>
          <p:nvSpPr>
            <p:cNvPr id="18445" name="Oval 6"/>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18446" name="Oval 7"/>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solidFill>
                    <a:srgbClr val="333399"/>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8447" name="Oval 8"/>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solidFill>
                    <a:srgbClr val="333399"/>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8448" name="Oval 9"/>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solidFill>
                    <a:srgbClr val="333399"/>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8449" name="Oval 10"/>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solidFill>
                    <a:srgbClr val="333399"/>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8450" name="Oval 11"/>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3600" b="1">
                  <a:solidFill>
                    <a:srgbClr val="333399"/>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8451" name="Line 12"/>
            <p:cNvSpPr>
              <a:spLocks noChangeShapeType="1"/>
            </p:cNvSpPr>
            <p:nvPr/>
          </p:nvSpPr>
          <p:spPr bwMode="auto">
            <a:xfrm flipH="1">
              <a:off x="384" y="1008"/>
              <a:ext cx="576" cy="38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2" name="Line 13"/>
            <p:cNvSpPr>
              <a:spLocks noChangeShapeType="1"/>
            </p:cNvSpPr>
            <p:nvPr/>
          </p:nvSpPr>
          <p:spPr bwMode="auto">
            <a:xfrm>
              <a:off x="528" y="1584"/>
              <a:ext cx="240" cy="38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3" name="Line 14"/>
            <p:cNvSpPr>
              <a:spLocks noChangeShapeType="1"/>
            </p:cNvSpPr>
            <p:nvPr/>
          </p:nvSpPr>
          <p:spPr bwMode="auto">
            <a:xfrm flipH="1">
              <a:off x="528" y="2160"/>
              <a:ext cx="96" cy="43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4" name="Line 15"/>
            <p:cNvSpPr>
              <a:spLocks noChangeShapeType="1"/>
            </p:cNvSpPr>
            <p:nvPr/>
          </p:nvSpPr>
          <p:spPr bwMode="auto">
            <a:xfrm>
              <a:off x="1296" y="1008"/>
              <a:ext cx="624" cy="38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5" name="Line 16"/>
            <p:cNvSpPr>
              <a:spLocks noChangeShapeType="1"/>
            </p:cNvSpPr>
            <p:nvPr/>
          </p:nvSpPr>
          <p:spPr bwMode="auto">
            <a:xfrm>
              <a:off x="2064" y="1584"/>
              <a:ext cx="240" cy="38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6" name="Line 17"/>
            <p:cNvSpPr>
              <a:spLocks noChangeShapeType="1"/>
            </p:cNvSpPr>
            <p:nvPr/>
          </p:nvSpPr>
          <p:spPr bwMode="auto">
            <a:xfrm flipH="1">
              <a:off x="1920" y="2160"/>
              <a:ext cx="240" cy="38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7" name="Line 18"/>
            <p:cNvSpPr>
              <a:spLocks noChangeShapeType="1"/>
            </p:cNvSpPr>
            <p:nvPr/>
          </p:nvSpPr>
          <p:spPr bwMode="auto">
            <a:xfrm flipH="1">
              <a:off x="1536" y="2736"/>
              <a:ext cx="192" cy="43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8" name="Line 19"/>
            <p:cNvSpPr>
              <a:spLocks noChangeShapeType="1"/>
            </p:cNvSpPr>
            <p:nvPr/>
          </p:nvSpPr>
          <p:spPr bwMode="auto">
            <a:xfrm>
              <a:off x="2064" y="2736"/>
              <a:ext cx="192" cy="43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9477" name="Text Box 21"/>
          <p:cNvSpPr txBox="1">
            <a:spLocks noChangeArrowheads="1"/>
          </p:cNvSpPr>
          <p:nvPr/>
        </p:nvSpPr>
        <p:spPr bwMode="auto">
          <a:xfrm>
            <a:off x="6568069" y="791230"/>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先序序列：</a:t>
            </a:r>
          </a:p>
        </p:txBody>
      </p:sp>
      <p:sp>
        <p:nvSpPr>
          <p:cNvPr id="19478" name="Text Box 22"/>
          <p:cNvSpPr txBox="1">
            <a:spLocks noChangeArrowheads="1"/>
          </p:cNvSpPr>
          <p:nvPr/>
        </p:nvSpPr>
        <p:spPr bwMode="auto">
          <a:xfrm>
            <a:off x="6568069" y="2696230"/>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中序序列：</a:t>
            </a:r>
          </a:p>
        </p:txBody>
      </p:sp>
      <p:sp>
        <p:nvSpPr>
          <p:cNvPr id="19479" name="Text Box 23"/>
          <p:cNvSpPr txBox="1">
            <a:spLocks noChangeArrowheads="1"/>
          </p:cNvSpPr>
          <p:nvPr/>
        </p:nvSpPr>
        <p:spPr bwMode="auto">
          <a:xfrm>
            <a:off x="6568069" y="4601230"/>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chemeClr val="hlink"/>
                </a:solidFill>
                <a:latin typeface="黑体" panose="02010609060101010101" pitchFamily="49" charset="-122"/>
                <a:ea typeface="黑体" panose="02010609060101010101" pitchFamily="49" charset="-122"/>
              </a:rPr>
              <a:t>后序序列：</a:t>
            </a:r>
          </a:p>
        </p:txBody>
      </p:sp>
      <p:sp>
        <p:nvSpPr>
          <p:cNvPr id="19480" name="Text Box 24"/>
          <p:cNvSpPr txBox="1">
            <a:spLocks noChangeArrowheads="1"/>
          </p:cNvSpPr>
          <p:nvPr/>
        </p:nvSpPr>
        <p:spPr bwMode="auto">
          <a:xfrm>
            <a:off x="6568069" y="1553230"/>
            <a:ext cx="4114800" cy="654050"/>
          </a:xfrm>
          <a:prstGeom prst="rect">
            <a:avLst/>
          </a:prstGeom>
          <a:solidFill>
            <a:srgbClr val="FFFF99"/>
          </a:solidFill>
          <a:ln w="12700" cap="sq">
            <a:solidFill>
              <a:srgbClr val="FF9900"/>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just" eaLnBrk="1" hangingPunct="1">
              <a:spcBef>
                <a:spcPct val="50000"/>
              </a:spcBef>
              <a:buClrTx/>
              <a:buSzTx/>
              <a:buFontTx/>
              <a:buNone/>
            </a:pPr>
            <a:r>
              <a:rPr kumimoji="1" lang="en-US" altLang="zh-CN" sz="3600" b="1">
                <a:solidFill>
                  <a:srgbClr val="FF0000"/>
                </a:solidFill>
                <a:latin typeface="Times New Roman" panose="02020603050405020304" pitchFamily="18" charset="0"/>
              </a:rPr>
              <a:t>A</a:t>
            </a:r>
            <a:r>
              <a:rPr kumimoji="1" lang="en-US" altLang="zh-CN" sz="3600" b="1">
                <a:solidFill>
                  <a:schemeClr val="tx2"/>
                </a:solidFill>
                <a:latin typeface="Times New Roman" panose="02020603050405020304" pitchFamily="18" charset="0"/>
              </a:rPr>
              <a:t> </a:t>
            </a:r>
            <a:r>
              <a:rPr kumimoji="1" lang="en-US" altLang="zh-CN" sz="3600" b="1">
                <a:latin typeface="Times New Roman" panose="02020603050405020304" pitchFamily="18" charset="0"/>
              </a:rPr>
              <a:t>B C D </a:t>
            </a:r>
            <a:r>
              <a:rPr kumimoji="1" lang="en-US" altLang="zh-CN" sz="3600" b="1">
                <a:solidFill>
                  <a:srgbClr val="333399"/>
                </a:solidFill>
                <a:latin typeface="Times New Roman" panose="02020603050405020304" pitchFamily="18" charset="0"/>
              </a:rPr>
              <a:t>E F G H K</a:t>
            </a:r>
          </a:p>
        </p:txBody>
      </p:sp>
      <p:sp>
        <p:nvSpPr>
          <p:cNvPr id="19481" name="Text Box 25"/>
          <p:cNvSpPr txBox="1">
            <a:spLocks noChangeArrowheads="1"/>
          </p:cNvSpPr>
          <p:nvPr/>
        </p:nvSpPr>
        <p:spPr bwMode="auto">
          <a:xfrm>
            <a:off x="6568069" y="3458230"/>
            <a:ext cx="4114800" cy="654050"/>
          </a:xfrm>
          <a:prstGeom prst="rect">
            <a:avLst/>
          </a:prstGeom>
          <a:solidFill>
            <a:srgbClr val="FFFF99"/>
          </a:solidFill>
          <a:ln w="12700" cap="sq">
            <a:solidFill>
              <a:srgbClr val="FF9900"/>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latin typeface="Times New Roman" panose="02020603050405020304" pitchFamily="18" charset="0"/>
              </a:rPr>
              <a:t>B D C </a:t>
            </a:r>
            <a:r>
              <a:rPr kumimoji="1" lang="en-US" altLang="zh-CN" sz="3600" b="1">
                <a:solidFill>
                  <a:srgbClr val="FF0000"/>
                </a:solidFill>
                <a:latin typeface="Times New Roman" panose="02020603050405020304" pitchFamily="18" charset="0"/>
              </a:rPr>
              <a:t>A</a:t>
            </a:r>
            <a:r>
              <a:rPr kumimoji="1" lang="en-US" altLang="zh-CN" sz="3600" b="1">
                <a:latin typeface="Times New Roman" panose="02020603050405020304" pitchFamily="18" charset="0"/>
              </a:rPr>
              <a:t> </a:t>
            </a:r>
            <a:r>
              <a:rPr kumimoji="1" lang="en-US" altLang="zh-CN" sz="3600" b="1">
                <a:solidFill>
                  <a:srgbClr val="333399"/>
                </a:solidFill>
                <a:latin typeface="Times New Roman" panose="02020603050405020304" pitchFamily="18" charset="0"/>
              </a:rPr>
              <a:t>E H G K F</a:t>
            </a:r>
          </a:p>
        </p:txBody>
      </p:sp>
      <p:sp>
        <p:nvSpPr>
          <p:cNvPr id="19482" name="Text Box 26"/>
          <p:cNvSpPr txBox="1">
            <a:spLocks noChangeArrowheads="1"/>
          </p:cNvSpPr>
          <p:nvPr/>
        </p:nvSpPr>
        <p:spPr bwMode="auto">
          <a:xfrm>
            <a:off x="6568069" y="5363230"/>
            <a:ext cx="4114800" cy="654050"/>
          </a:xfrm>
          <a:prstGeom prst="rect">
            <a:avLst/>
          </a:prstGeom>
          <a:solidFill>
            <a:srgbClr val="FFFF99"/>
          </a:solidFill>
          <a:ln w="12700" cap="sq">
            <a:solidFill>
              <a:srgbClr val="FF9900"/>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latin typeface="Times New Roman" panose="02020603050405020304" pitchFamily="18" charset="0"/>
              </a:rPr>
              <a:t>D C B </a:t>
            </a:r>
            <a:r>
              <a:rPr kumimoji="1" lang="en-US" altLang="zh-CN" sz="3600" b="1">
                <a:solidFill>
                  <a:srgbClr val="333399"/>
                </a:solidFill>
                <a:latin typeface="Times New Roman" panose="02020603050405020304" pitchFamily="18" charset="0"/>
              </a:rPr>
              <a:t>H K G F E</a:t>
            </a:r>
            <a:r>
              <a:rPr kumimoji="1" lang="en-US" altLang="zh-CN" sz="3600" b="1">
                <a:latin typeface="Times New Roman" panose="02020603050405020304" pitchFamily="18" charset="0"/>
              </a:rPr>
              <a:t> </a:t>
            </a:r>
            <a:r>
              <a:rPr kumimoji="1" lang="en-US" altLang="zh-CN" sz="3600" b="1">
                <a:solidFill>
                  <a:srgbClr val="FF0000"/>
                </a:solidFill>
                <a:latin typeface="Times New Roman" panose="02020603050405020304" pitchFamily="18" charset="0"/>
              </a:rPr>
              <a:t>A</a:t>
            </a:r>
          </a:p>
        </p:txBody>
      </p:sp>
    </p:spTree>
    <p:extLst>
      <p:ext uri="{BB962C8B-B14F-4D97-AF65-F5344CB8AC3E}">
        <p14:creationId xmlns:p14="http://schemas.microsoft.com/office/powerpoint/2010/main" val="3720044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7"/>
                                        </p:tgtEl>
                                        <p:attrNameLst>
                                          <p:attrName>style.visibility</p:attrName>
                                        </p:attrNameLst>
                                      </p:cBhvr>
                                      <p:to>
                                        <p:strVal val="visible"/>
                                      </p:to>
                                    </p:set>
                                    <p:animEffect transition="in" filter="wipe(left)">
                                      <p:cBhvr>
                                        <p:cTn id="12" dur="500"/>
                                        <p:tgtEl>
                                          <p:spTgt spid="19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9480"/>
                                        </p:tgtEl>
                                        <p:attrNameLst>
                                          <p:attrName>style.visibility</p:attrName>
                                        </p:attrNameLst>
                                      </p:cBhvr>
                                      <p:to>
                                        <p:strVal val="visible"/>
                                      </p:to>
                                    </p:set>
                                    <p:animEffect transition="in" filter="wipe(left)">
                                      <p:cBhvr>
                                        <p:cTn id="17" dur="300"/>
                                        <p:tgtEl>
                                          <p:spTgt spid="19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8"/>
                                        </p:tgtEl>
                                        <p:attrNameLst>
                                          <p:attrName>style.visibility</p:attrName>
                                        </p:attrNameLst>
                                      </p:cBhvr>
                                      <p:to>
                                        <p:strVal val="visible"/>
                                      </p:to>
                                    </p:set>
                                    <p:animEffect transition="in" filter="wipe(left)">
                                      <p:cBhvr>
                                        <p:cTn id="22" dur="500"/>
                                        <p:tgtEl>
                                          <p:spTgt spid="19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9481"/>
                                        </p:tgtEl>
                                        <p:attrNameLst>
                                          <p:attrName>style.visibility</p:attrName>
                                        </p:attrNameLst>
                                      </p:cBhvr>
                                      <p:to>
                                        <p:strVal val="visible"/>
                                      </p:to>
                                    </p:set>
                                    <p:animEffect transition="in" filter="wipe(left)">
                                      <p:cBhvr>
                                        <p:cTn id="27" dur="300"/>
                                        <p:tgtEl>
                                          <p:spTgt spid="194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9"/>
                                        </p:tgtEl>
                                        <p:attrNameLst>
                                          <p:attrName>style.visibility</p:attrName>
                                        </p:attrNameLst>
                                      </p:cBhvr>
                                      <p:to>
                                        <p:strVal val="visible"/>
                                      </p:to>
                                    </p:set>
                                    <p:animEffect transition="in" filter="wipe(left)">
                                      <p:cBhvr>
                                        <p:cTn id="32" dur="500"/>
                                        <p:tgtEl>
                                          <p:spTgt spid="194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9482"/>
                                        </p:tgtEl>
                                        <p:attrNameLst>
                                          <p:attrName>style.visibility</p:attrName>
                                        </p:attrNameLst>
                                      </p:cBhvr>
                                      <p:to>
                                        <p:strVal val="visible"/>
                                      </p:to>
                                    </p:set>
                                    <p:animEffect transition="in" filter="wipe(left)">
                                      <p:cBhvr>
                                        <p:cTn id="37" dur="300"/>
                                        <p:tgtEl>
                                          <p:spTgt spid="19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7" grpId="0" autoUpdateAnimBg="0"/>
      <p:bldP spid="19478" grpId="0" autoUpdateAnimBg="0"/>
      <p:bldP spid="19479" grpId="0" autoUpdateAnimBg="0"/>
      <p:bldP spid="19480" grpId="0" animBg="1" autoUpdateAnimBg="0"/>
      <p:bldP spid="19481" grpId="0" animBg="1" autoUpdateAnimBg="0"/>
      <p:bldP spid="1948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22921" y="668841"/>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3200" dirty="0">
                <a:solidFill>
                  <a:srgbClr val="C00000"/>
                </a:solidFill>
                <a:latin typeface="黑体" panose="02010609060101010101" pitchFamily="49" charset="-122"/>
                <a:ea typeface="黑体" panose="02010609060101010101" pitchFamily="49" charset="-122"/>
              </a:rPr>
              <a:t>递归算法的描述</a:t>
            </a:r>
          </a:p>
        </p:txBody>
      </p:sp>
      <p:sp>
        <p:nvSpPr>
          <p:cNvPr id="20483" name="Text Box 3">
            <a:hlinkClick r:id="" action="ppaction://noaction"/>
          </p:cNvPr>
          <p:cNvSpPr txBox="1">
            <a:spLocks noChangeArrowheads="1"/>
          </p:cNvSpPr>
          <p:nvPr/>
        </p:nvSpPr>
        <p:spPr bwMode="auto">
          <a:xfrm>
            <a:off x="332990" y="1463723"/>
            <a:ext cx="3737205" cy="4616648"/>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nSpc>
                <a:spcPct val="150000"/>
              </a:lnSpc>
              <a:spcBef>
                <a:spcPct val="0"/>
              </a:spcBef>
              <a:buClrTx/>
              <a:buSzTx/>
              <a:buNone/>
            </a:pPr>
            <a:r>
              <a:rPr lang="zh-CN" altLang="en-US" sz="2800" dirty="0">
                <a:solidFill>
                  <a:schemeClr val="accent2">
                    <a:lumMod val="50000"/>
                  </a:schemeClr>
                </a:solidFill>
                <a:ea typeface="黑体" panose="02010609060101010101" pitchFamily="49" charset="-122"/>
              </a:rPr>
              <a:t>先</a:t>
            </a:r>
            <a:r>
              <a:rPr lang="zh-CN" altLang="en-US" sz="2800" dirty="0" smtClean="0">
                <a:solidFill>
                  <a:schemeClr val="accent2">
                    <a:lumMod val="50000"/>
                  </a:schemeClr>
                </a:solidFill>
                <a:ea typeface="黑体" panose="02010609060101010101" pitchFamily="49" charset="-122"/>
              </a:rPr>
              <a:t>序遍历</a:t>
            </a:r>
            <a:endParaRPr kumimoji="1" lang="en-US" altLang="zh-CN" sz="2800" b="1" dirty="0" smtClean="0">
              <a:solidFill>
                <a:schemeClr val="accent2">
                  <a:lumMod val="50000"/>
                </a:schemeClr>
              </a:solidFill>
              <a:latin typeface="+mn-lt"/>
              <a:ea typeface="黑体" panose="02010609060101010101" pitchFamily="49" charset="-122"/>
            </a:endParaRPr>
          </a:p>
          <a:p>
            <a:pPr eaLnBrk="1" hangingPunct="1">
              <a:lnSpc>
                <a:spcPct val="150000"/>
              </a:lnSpc>
              <a:spcBef>
                <a:spcPct val="0"/>
              </a:spcBef>
              <a:buClrTx/>
              <a:buSzTx/>
              <a:buFontTx/>
              <a:buNone/>
            </a:pPr>
            <a:r>
              <a:rPr kumimoji="1" lang="en-US" altLang="zh-CN" sz="2800" b="1" dirty="0" smtClean="0">
                <a:latin typeface="+mn-lt"/>
                <a:ea typeface="黑体" panose="02010609060101010101" pitchFamily="49" charset="-122"/>
              </a:rPr>
              <a:t>void</a:t>
            </a:r>
            <a:r>
              <a:rPr kumimoji="1" lang="en-US" altLang="zh-CN" sz="2800" dirty="0" smtClean="0">
                <a:latin typeface="+mn-lt"/>
                <a:ea typeface="黑体" panose="02010609060101010101" pitchFamily="49" charset="-122"/>
              </a:rPr>
              <a:t> </a:t>
            </a:r>
            <a:r>
              <a:rPr kumimoji="1" lang="en-US" altLang="zh-CN" sz="2800" dirty="0">
                <a:latin typeface="+mn-lt"/>
                <a:ea typeface="黑体" panose="02010609060101010101" pitchFamily="49" charset="-122"/>
              </a:rPr>
              <a:t>Preorder (</a:t>
            </a:r>
            <a:r>
              <a:rPr kumimoji="1" lang="en-US" altLang="zh-CN" sz="2800" dirty="0" err="1">
                <a:latin typeface="+mn-lt"/>
                <a:ea typeface="黑体" panose="02010609060101010101" pitchFamily="49" charset="-122"/>
              </a:rPr>
              <a:t>BiTree</a:t>
            </a:r>
            <a:r>
              <a:rPr kumimoji="1" lang="en-US" altLang="zh-CN" sz="2800" dirty="0">
                <a:latin typeface="+mn-lt"/>
                <a:ea typeface="黑体" panose="02010609060101010101" pitchFamily="49" charset="-122"/>
              </a:rPr>
              <a:t> T)</a:t>
            </a:r>
          </a:p>
          <a:p>
            <a:pPr eaLnBrk="1" hangingPunct="1">
              <a:lnSpc>
                <a:spcPct val="150000"/>
              </a:lnSpc>
              <a:spcBef>
                <a:spcPct val="0"/>
              </a:spcBef>
              <a:buClrTx/>
              <a:buSzTx/>
              <a:buFontTx/>
              <a:buNone/>
            </a:pPr>
            <a:r>
              <a:rPr kumimoji="1" lang="en-US" altLang="zh-CN" sz="2800" b="1" dirty="0">
                <a:latin typeface="+mn-lt"/>
                <a:ea typeface="黑体" panose="02010609060101010101" pitchFamily="49" charset="-122"/>
              </a:rPr>
              <a:t>{ </a:t>
            </a:r>
            <a:r>
              <a:rPr kumimoji="1" lang="en-US" altLang="zh-CN" sz="2800" dirty="0">
                <a:latin typeface="+mn-lt"/>
                <a:ea typeface="黑体" panose="02010609060101010101" pitchFamily="49" charset="-122"/>
              </a:rPr>
              <a:t> </a:t>
            </a:r>
            <a:r>
              <a:rPr kumimoji="1" lang="en-US" altLang="zh-CN" sz="2800" b="1" dirty="0">
                <a:latin typeface="+mn-lt"/>
                <a:ea typeface="黑体" panose="02010609060101010101" pitchFamily="49" charset="-122"/>
              </a:rPr>
              <a:t>if </a:t>
            </a:r>
            <a:r>
              <a:rPr kumimoji="1" lang="en-US" altLang="zh-CN" sz="2800" dirty="0">
                <a:latin typeface="+mn-lt"/>
                <a:ea typeface="黑体" panose="02010609060101010101" pitchFamily="49" charset="-122"/>
              </a:rPr>
              <a:t>(T)</a:t>
            </a:r>
            <a:r>
              <a:rPr kumimoji="1" lang="en-US" altLang="zh-CN" sz="2800" b="1" dirty="0">
                <a:latin typeface="+mn-lt"/>
                <a:ea typeface="黑体" panose="02010609060101010101" pitchFamily="49" charset="-122"/>
              </a:rPr>
              <a:t> {</a:t>
            </a: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printf</a:t>
            </a:r>
            <a:r>
              <a:rPr kumimoji="1" lang="en-US" altLang="zh-CN" sz="2800" dirty="0">
                <a:latin typeface="+mn-lt"/>
                <a:ea typeface="黑体" panose="02010609060101010101" pitchFamily="49" charset="-122"/>
              </a:rPr>
              <a:t> (T-&gt;data); </a:t>
            </a:r>
            <a:endParaRPr kumimoji="1" lang="en-US" altLang="zh-CN" sz="2800" dirty="0" smtClean="0">
              <a:latin typeface="+mn-lt"/>
              <a:ea typeface="黑体" panose="02010609060101010101" pitchFamily="49" charset="-122"/>
            </a:endParaRP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smtClean="0">
                <a:latin typeface="+mn-lt"/>
                <a:ea typeface="黑体" panose="02010609060101010101" pitchFamily="49" charset="-122"/>
              </a:rPr>
              <a:t>    Preorder(T-&gt;</a:t>
            </a:r>
            <a:r>
              <a:rPr kumimoji="1" lang="en-US" altLang="zh-CN" sz="2800" b="1" dirty="0" err="1" smtClean="0">
                <a:latin typeface="+mn-lt"/>
                <a:ea typeface="黑体" panose="02010609060101010101" pitchFamily="49" charset="-122"/>
              </a:rPr>
              <a:t>l</a:t>
            </a:r>
            <a:r>
              <a:rPr kumimoji="1" lang="en-US" altLang="zh-CN" sz="2800" dirty="0" err="1" smtClean="0">
                <a:latin typeface="+mn-lt"/>
                <a:ea typeface="黑体" panose="02010609060101010101" pitchFamily="49" charset="-122"/>
              </a:rPr>
              <a:t>child</a:t>
            </a:r>
            <a:r>
              <a:rPr kumimoji="1" lang="en-US" altLang="zh-CN" sz="2800" dirty="0" smtClean="0">
                <a:latin typeface="+mn-lt"/>
                <a:ea typeface="黑体" panose="02010609060101010101" pitchFamily="49" charset="-122"/>
              </a:rPr>
              <a:t>); </a:t>
            </a:r>
            <a:endParaRPr kumimoji="1" lang="zh-CN" altLang="en-US" sz="2800" dirty="0" smtClean="0">
              <a:latin typeface="+mn-lt"/>
              <a:ea typeface="黑体" panose="02010609060101010101" pitchFamily="49" charset="-122"/>
            </a:endParaRPr>
          </a:p>
          <a:p>
            <a:pPr eaLnBrk="1" hangingPunct="1">
              <a:lnSpc>
                <a:spcPct val="150000"/>
              </a:lnSpc>
              <a:spcBef>
                <a:spcPct val="0"/>
              </a:spcBef>
              <a:buClrTx/>
              <a:buSzTx/>
              <a:buFontTx/>
              <a:buNone/>
            </a:pPr>
            <a:r>
              <a:rPr kumimoji="1" lang="zh-CN" altLang="en-US" sz="2800" dirty="0" smtClean="0">
                <a:latin typeface="+mn-lt"/>
                <a:ea typeface="黑体" panose="02010609060101010101" pitchFamily="49" charset="-122"/>
              </a:rPr>
              <a:t>      </a:t>
            </a:r>
            <a:r>
              <a:rPr kumimoji="1" lang="en-US" altLang="zh-CN" sz="2800" dirty="0">
                <a:latin typeface="+mn-lt"/>
                <a:ea typeface="黑体" panose="02010609060101010101" pitchFamily="49" charset="-122"/>
              </a:rPr>
              <a:t>Preorder(T-&gt;</a:t>
            </a:r>
            <a:r>
              <a:rPr kumimoji="1" lang="en-US" altLang="zh-CN" sz="2800" b="1" dirty="0" err="1">
                <a:latin typeface="+mn-lt"/>
                <a:ea typeface="黑体" panose="02010609060101010101" pitchFamily="49" charset="-122"/>
              </a:rPr>
              <a:t>r</a:t>
            </a:r>
            <a:r>
              <a:rPr kumimoji="1" lang="en-US" altLang="zh-CN" sz="2800" dirty="0" err="1">
                <a:latin typeface="+mn-lt"/>
                <a:ea typeface="黑体" panose="02010609060101010101" pitchFamily="49" charset="-122"/>
              </a:rPr>
              <a:t>child</a:t>
            </a:r>
            <a:r>
              <a:rPr kumimoji="1" lang="en-US" altLang="zh-CN" sz="2800" dirty="0" smtClean="0">
                <a:latin typeface="+mn-lt"/>
                <a:ea typeface="黑体" panose="02010609060101010101" pitchFamily="49" charset="-122"/>
              </a:rPr>
              <a:t>);</a:t>
            </a:r>
          </a:p>
          <a:p>
            <a:pPr eaLnBrk="1" hangingPunct="1">
              <a:lnSpc>
                <a:spcPct val="150000"/>
              </a:lnSpc>
              <a:spcBef>
                <a:spcPct val="0"/>
              </a:spcBef>
              <a:buClrTx/>
              <a:buSzTx/>
              <a:buFontTx/>
              <a:buNone/>
            </a:pPr>
            <a:r>
              <a:rPr kumimoji="1" lang="zh-CN" altLang="en-US" sz="2800" dirty="0" smtClean="0">
                <a:latin typeface="+mn-lt"/>
                <a:ea typeface="黑体" panose="02010609060101010101" pitchFamily="49" charset="-122"/>
              </a:rPr>
              <a:t> </a:t>
            </a:r>
            <a:r>
              <a:rPr kumimoji="1" lang="en-US" altLang="zh-CN" sz="2800" b="1" dirty="0" smtClean="0">
                <a:latin typeface="+mn-lt"/>
                <a:ea typeface="黑体" panose="02010609060101010101" pitchFamily="49" charset="-122"/>
              </a:rPr>
              <a:t>}}</a:t>
            </a:r>
            <a:endParaRPr kumimoji="1" lang="en-US" altLang="zh-CN" sz="2800" b="1" dirty="0">
              <a:latin typeface="+mn-lt"/>
              <a:ea typeface="黑体" panose="02010609060101010101" pitchFamily="49" charset="-122"/>
            </a:endParaRPr>
          </a:p>
        </p:txBody>
      </p:sp>
      <p:pic>
        <p:nvPicPr>
          <p:cNvPr id="20484" name="Picture 4" descr="3D Diamond">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6248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4150906" y="1249594"/>
            <a:ext cx="3731127" cy="5047536"/>
          </a:xfrm>
          <a:prstGeom prst="rect">
            <a:avLst/>
          </a:prstGeom>
          <a:solidFill>
            <a:schemeClr val="bg1"/>
          </a:solidFill>
          <a:ln>
            <a:solidFill>
              <a:schemeClr val="bg1">
                <a:lumMod val="50000"/>
              </a:schemeClr>
            </a:solidFill>
          </a:ln>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lang="zh-CN" altLang="en-US" sz="2800" dirty="0">
                <a:solidFill>
                  <a:srgbClr val="0070C0"/>
                </a:solidFill>
                <a:latin typeface="+mn-lt"/>
                <a:ea typeface="黑体" panose="02010609060101010101" pitchFamily="49" charset="-122"/>
              </a:rPr>
              <a:t>中序</a:t>
            </a:r>
            <a:r>
              <a:rPr lang="zh-CN" altLang="en-US" sz="2800" dirty="0" smtClean="0">
                <a:solidFill>
                  <a:srgbClr val="0070C0"/>
                </a:solidFill>
                <a:latin typeface="+mn-lt"/>
                <a:ea typeface="黑体" panose="02010609060101010101" pitchFamily="49" charset="-122"/>
              </a:rPr>
              <a:t>遍历</a:t>
            </a:r>
            <a:endParaRPr lang="en-US" altLang="zh-CN" sz="2800" dirty="0" smtClean="0">
              <a:solidFill>
                <a:srgbClr val="0070C0"/>
              </a:solidFill>
              <a:latin typeface="+mn-lt"/>
              <a:ea typeface="黑体" panose="02010609060101010101" pitchFamily="49" charset="-122"/>
            </a:endParaRPr>
          </a:p>
          <a:p>
            <a:pPr>
              <a:spcBef>
                <a:spcPct val="50000"/>
              </a:spcBef>
              <a:buClrTx/>
              <a:buSzTx/>
              <a:buFontTx/>
              <a:buNone/>
            </a:pPr>
            <a:r>
              <a:rPr lang="zh-CN" altLang="en-US" sz="2800" dirty="0" smtClean="0">
                <a:latin typeface="+mn-lt"/>
                <a:ea typeface="黑体" panose="02010609060101010101" pitchFamily="49" charset="-122"/>
              </a:rPr>
              <a:t> </a:t>
            </a:r>
            <a:r>
              <a:rPr lang="en-US" altLang="zh-CN" sz="2800" dirty="0">
                <a:latin typeface="+mn-lt"/>
                <a:ea typeface="黑体" panose="02010609060101010101" pitchFamily="49" charset="-122"/>
              </a:rPr>
              <a:t>void </a:t>
            </a:r>
            <a:r>
              <a:rPr lang="en-US" altLang="zh-CN" sz="2800" dirty="0" err="1">
                <a:latin typeface="+mn-lt"/>
                <a:ea typeface="黑体" panose="02010609060101010101" pitchFamily="49" charset="-122"/>
              </a:rPr>
              <a:t>inOrder</a:t>
            </a:r>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BiTree</a:t>
            </a:r>
            <a:r>
              <a:rPr lang="en-US" altLang="zh-CN" sz="2800" dirty="0">
                <a:latin typeface="+mn-lt"/>
                <a:ea typeface="黑体" panose="02010609060101010101" pitchFamily="49" charset="-122"/>
              </a:rPr>
              <a:t>  T)</a:t>
            </a:r>
          </a:p>
          <a:p>
            <a:pPr>
              <a:spcBef>
                <a:spcPct val="50000"/>
              </a:spcBef>
              <a:buClrTx/>
              <a:buSzTx/>
              <a:buFontTx/>
              <a:buNone/>
            </a:pPr>
            <a:r>
              <a:rPr lang="en-US" altLang="zh-CN" sz="2800" dirty="0">
                <a:latin typeface="+mn-lt"/>
                <a:ea typeface="黑体" panose="02010609060101010101" pitchFamily="49" charset="-122"/>
              </a:rPr>
              <a:t> {  </a:t>
            </a:r>
            <a:r>
              <a:rPr lang="en-US" altLang="zh-CN" sz="2800" dirty="0" smtClean="0">
                <a:latin typeface="+mn-lt"/>
                <a:ea typeface="黑体" panose="02010609060101010101" pitchFamily="49" charset="-122"/>
              </a:rPr>
              <a:t>if(T) { </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smtClean="0">
                <a:latin typeface="+mn-lt"/>
                <a:ea typeface="黑体" panose="02010609060101010101" pitchFamily="49" charset="-122"/>
              </a:rPr>
              <a:t>   </a:t>
            </a:r>
            <a:r>
              <a:rPr lang="en-US" altLang="zh-CN" sz="2800" dirty="0" err="1">
                <a:latin typeface="+mn-lt"/>
                <a:ea typeface="黑体" panose="02010609060101010101" pitchFamily="49" charset="-122"/>
              </a:rPr>
              <a:t>inOrder</a:t>
            </a:r>
            <a:r>
              <a:rPr lang="en-US" altLang="zh-CN" sz="2800" dirty="0">
                <a:latin typeface="+mn-lt"/>
                <a:ea typeface="黑体" panose="02010609060101010101" pitchFamily="49" charset="-122"/>
              </a:rPr>
              <a:t> (T-&gt;</a:t>
            </a:r>
            <a:r>
              <a:rPr lang="en-US" altLang="zh-CN" sz="2800" dirty="0" err="1">
                <a:latin typeface="+mn-lt"/>
                <a:ea typeface="黑体" panose="02010609060101010101" pitchFamily="49" charset="-122"/>
              </a:rPr>
              <a:t>lchild</a:t>
            </a:r>
            <a:r>
              <a:rPr lang="en-US" altLang="zh-CN" sz="2800" dirty="0">
                <a:latin typeface="+mn-lt"/>
                <a:ea typeface="黑体" panose="02010609060101010101" pitchFamily="49" charset="-122"/>
              </a:rPr>
              <a:t>);</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err="1" smtClean="0">
                <a:latin typeface="+mn-lt"/>
                <a:ea typeface="黑体" panose="02010609060101010101" pitchFamily="49" charset="-122"/>
              </a:rPr>
              <a:t>printf</a:t>
            </a:r>
            <a:r>
              <a:rPr lang="en-US" altLang="zh-CN" sz="2800" dirty="0" smtClean="0">
                <a:latin typeface="+mn-lt"/>
                <a:ea typeface="黑体" panose="02010609060101010101" pitchFamily="49" charset="-122"/>
              </a:rPr>
              <a:t>(T-</a:t>
            </a:r>
            <a:r>
              <a:rPr lang="en-US" altLang="zh-CN" sz="2800" dirty="0">
                <a:latin typeface="+mn-lt"/>
                <a:ea typeface="黑体" panose="02010609060101010101" pitchFamily="49" charset="-122"/>
              </a:rPr>
              <a:t>&gt;data);</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err="1" smtClean="0">
                <a:latin typeface="+mn-lt"/>
                <a:ea typeface="黑体" panose="02010609060101010101" pitchFamily="49" charset="-122"/>
              </a:rPr>
              <a:t>inOrder</a:t>
            </a:r>
            <a:r>
              <a:rPr lang="en-US" altLang="zh-CN" sz="2800" dirty="0" smtClean="0">
                <a:latin typeface="+mn-lt"/>
                <a:ea typeface="黑体" panose="02010609060101010101" pitchFamily="49" charset="-122"/>
              </a:rPr>
              <a:t> </a:t>
            </a:r>
            <a:r>
              <a:rPr lang="en-US" altLang="zh-CN" sz="2800" dirty="0">
                <a:latin typeface="+mn-lt"/>
                <a:ea typeface="黑体" panose="02010609060101010101" pitchFamily="49" charset="-122"/>
              </a:rPr>
              <a:t>(T-&gt;</a:t>
            </a:r>
            <a:r>
              <a:rPr lang="en-US" altLang="zh-CN" sz="2800" dirty="0" err="1">
                <a:latin typeface="+mn-lt"/>
                <a:ea typeface="黑体" panose="02010609060101010101" pitchFamily="49" charset="-122"/>
              </a:rPr>
              <a:t>rchild</a:t>
            </a:r>
            <a:r>
              <a:rPr lang="en-US" altLang="zh-CN" sz="2800" dirty="0">
                <a:latin typeface="+mn-lt"/>
                <a:ea typeface="黑体" panose="02010609060101010101" pitchFamily="49" charset="-122"/>
              </a:rPr>
              <a:t>);</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smtClean="0">
                <a:latin typeface="+mn-lt"/>
                <a:ea typeface="黑体" panose="02010609060101010101" pitchFamily="49" charset="-122"/>
              </a:rPr>
              <a:t>}</a:t>
            </a:r>
            <a:endParaRPr lang="en-US" altLang="zh-CN" sz="2800" dirty="0">
              <a:latin typeface="+mn-lt"/>
              <a:ea typeface="黑体" panose="02010609060101010101" pitchFamily="49" charset="-122"/>
            </a:endParaRPr>
          </a:p>
          <a:p>
            <a:pPr>
              <a:spcBef>
                <a:spcPct val="50000"/>
              </a:spcBef>
              <a:buClrTx/>
              <a:buSzTx/>
              <a:buFontTx/>
              <a:buNone/>
            </a:pPr>
            <a:r>
              <a:rPr lang="en-US" altLang="zh-CN" sz="2800" dirty="0">
                <a:latin typeface="+mn-lt"/>
                <a:ea typeface="黑体" panose="02010609060101010101" pitchFamily="49" charset="-122"/>
              </a:rPr>
              <a:t>  }</a:t>
            </a:r>
          </a:p>
        </p:txBody>
      </p:sp>
      <p:sp>
        <p:nvSpPr>
          <p:cNvPr id="6" name="Text Box 2"/>
          <p:cNvSpPr txBox="1">
            <a:spLocks noChangeArrowheads="1"/>
          </p:cNvSpPr>
          <p:nvPr/>
        </p:nvSpPr>
        <p:spPr bwMode="auto">
          <a:xfrm>
            <a:off x="7962744" y="1248279"/>
            <a:ext cx="3957909" cy="5047536"/>
          </a:xfrm>
          <a:prstGeom prst="rect">
            <a:avLst/>
          </a:prstGeom>
          <a:solidFill>
            <a:schemeClr val="bg1"/>
          </a:solidFill>
          <a:ln>
            <a:solidFill>
              <a:schemeClr val="bg1">
                <a:lumMod val="50000"/>
              </a:schemeClr>
            </a:solidFill>
          </a:ln>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lang="zh-CN" altLang="en-US" sz="2800" dirty="0">
                <a:solidFill>
                  <a:srgbClr val="002060"/>
                </a:solidFill>
                <a:latin typeface="+mn-lt"/>
                <a:ea typeface="黑体" panose="02010609060101010101" pitchFamily="49" charset="-122"/>
              </a:rPr>
              <a:t>后序</a:t>
            </a:r>
            <a:r>
              <a:rPr lang="zh-CN" altLang="en-US" sz="2800" dirty="0" smtClean="0">
                <a:solidFill>
                  <a:srgbClr val="002060"/>
                </a:solidFill>
                <a:latin typeface="+mn-lt"/>
                <a:ea typeface="黑体" panose="02010609060101010101" pitchFamily="49" charset="-122"/>
              </a:rPr>
              <a:t>遍历</a:t>
            </a:r>
            <a:endParaRPr lang="en-US" altLang="zh-CN" sz="2800" dirty="0" smtClean="0">
              <a:solidFill>
                <a:srgbClr val="002060"/>
              </a:solidFill>
              <a:latin typeface="+mn-lt"/>
              <a:ea typeface="黑体" panose="02010609060101010101" pitchFamily="49" charset="-122"/>
            </a:endParaRPr>
          </a:p>
          <a:p>
            <a:pPr>
              <a:spcBef>
                <a:spcPct val="50000"/>
              </a:spcBef>
              <a:buClrTx/>
              <a:buSzTx/>
              <a:buFontTx/>
              <a:buNone/>
            </a:pPr>
            <a:r>
              <a:rPr lang="zh-CN" altLang="en-US" sz="2800" dirty="0" smtClean="0">
                <a:latin typeface="+mn-lt"/>
                <a:ea typeface="黑体" panose="02010609060101010101" pitchFamily="49" charset="-122"/>
              </a:rPr>
              <a:t> </a:t>
            </a:r>
            <a:r>
              <a:rPr lang="en-US" altLang="zh-CN" sz="2800" dirty="0">
                <a:latin typeface="+mn-lt"/>
                <a:ea typeface="黑体" panose="02010609060101010101" pitchFamily="49" charset="-122"/>
              </a:rPr>
              <a:t>void </a:t>
            </a:r>
            <a:r>
              <a:rPr lang="en-US" altLang="zh-CN" sz="2800" dirty="0" err="1">
                <a:latin typeface="+mn-lt"/>
                <a:ea typeface="黑体" panose="02010609060101010101" pitchFamily="49" charset="-122"/>
              </a:rPr>
              <a:t>PostOrder</a:t>
            </a:r>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BiTree</a:t>
            </a:r>
            <a:r>
              <a:rPr lang="en-US" altLang="zh-CN" sz="2800" dirty="0">
                <a:latin typeface="+mn-lt"/>
                <a:ea typeface="黑体" panose="02010609060101010101" pitchFamily="49" charset="-122"/>
              </a:rPr>
              <a:t>  T)</a:t>
            </a:r>
          </a:p>
          <a:p>
            <a:pPr>
              <a:spcBef>
                <a:spcPct val="50000"/>
              </a:spcBef>
              <a:buClrTx/>
              <a:buSzTx/>
              <a:buFontTx/>
              <a:buNone/>
            </a:pPr>
            <a:r>
              <a:rPr lang="en-US" altLang="zh-CN" sz="2800" dirty="0">
                <a:latin typeface="+mn-lt"/>
                <a:ea typeface="黑体" panose="02010609060101010101" pitchFamily="49" charset="-122"/>
              </a:rPr>
              <a:t> {  </a:t>
            </a:r>
            <a:r>
              <a:rPr lang="en-US" altLang="zh-CN" sz="2800" dirty="0" smtClean="0">
                <a:latin typeface="+mn-lt"/>
                <a:ea typeface="黑体" panose="02010609060101010101" pitchFamily="49" charset="-122"/>
              </a:rPr>
              <a:t>if(T) </a:t>
            </a:r>
            <a:r>
              <a:rPr lang="en-US" altLang="zh-CN" sz="2800" dirty="0">
                <a:latin typeface="+mn-lt"/>
                <a:ea typeface="黑体" panose="02010609060101010101" pitchFamily="49" charset="-122"/>
              </a:rPr>
              <a:t>{  </a:t>
            </a:r>
            <a:endParaRPr lang="en-US" altLang="zh-CN" sz="2800" dirty="0" smtClean="0">
              <a:latin typeface="+mn-lt"/>
              <a:ea typeface="黑体" panose="02010609060101010101" pitchFamily="49" charset="-122"/>
            </a:endParaRPr>
          </a:p>
          <a:p>
            <a:pPr>
              <a:spcBef>
                <a:spcPct val="50000"/>
              </a:spcBef>
              <a:buClrTx/>
              <a:buSzTx/>
              <a:buFontTx/>
              <a:buNone/>
            </a:pPr>
            <a:r>
              <a:rPr lang="en-US" altLang="zh-CN" sz="2800" dirty="0">
                <a:latin typeface="+mn-lt"/>
                <a:ea typeface="黑体" panose="02010609060101010101" pitchFamily="49" charset="-122"/>
              </a:rPr>
              <a:t> </a:t>
            </a:r>
            <a:r>
              <a:rPr lang="en-US" altLang="zh-CN" sz="2800" dirty="0" smtClean="0">
                <a:latin typeface="+mn-lt"/>
                <a:ea typeface="黑体" panose="02010609060101010101" pitchFamily="49" charset="-122"/>
              </a:rPr>
              <a:t>  </a:t>
            </a:r>
            <a:r>
              <a:rPr lang="en-US" altLang="zh-CN" sz="2800" dirty="0" err="1" smtClean="0">
                <a:latin typeface="+mn-lt"/>
                <a:ea typeface="黑体" panose="02010609060101010101" pitchFamily="49" charset="-122"/>
              </a:rPr>
              <a:t>PostOrder</a:t>
            </a:r>
            <a:r>
              <a:rPr lang="en-US" altLang="zh-CN" sz="2800" dirty="0" smtClean="0">
                <a:latin typeface="+mn-lt"/>
                <a:ea typeface="黑体" panose="02010609060101010101" pitchFamily="49" charset="-122"/>
              </a:rPr>
              <a:t> </a:t>
            </a:r>
            <a:r>
              <a:rPr lang="en-US" altLang="zh-CN" sz="2800" dirty="0">
                <a:latin typeface="+mn-lt"/>
                <a:ea typeface="黑体" panose="02010609060101010101" pitchFamily="49" charset="-122"/>
              </a:rPr>
              <a:t>(T-&gt;</a:t>
            </a:r>
            <a:r>
              <a:rPr lang="en-US" altLang="zh-CN" sz="2800" dirty="0" err="1">
                <a:latin typeface="+mn-lt"/>
                <a:ea typeface="黑体" panose="02010609060101010101" pitchFamily="49" charset="-122"/>
              </a:rPr>
              <a:t>lchild</a:t>
            </a:r>
            <a:r>
              <a:rPr lang="en-US" altLang="zh-CN" sz="2800" dirty="0">
                <a:latin typeface="+mn-lt"/>
                <a:ea typeface="黑体" panose="02010609060101010101" pitchFamily="49" charset="-122"/>
              </a:rPr>
              <a:t>);</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err="1" smtClean="0">
                <a:latin typeface="+mn-lt"/>
                <a:ea typeface="黑体" panose="02010609060101010101" pitchFamily="49" charset="-122"/>
              </a:rPr>
              <a:t>PostOrder</a:t>
            </a:r>
            <a:r>
              <a:rPr lang="en-US" altLang="zh-CN" sz="2800" dirty="0" smtClean="0">
                <a:latin typeface="+mn-lt"/>
                <a:ea typeface="黑体" panose="02010609060101010101" pitchFamily="49" charset="-122"/>
              </a:rPr>
              <a:t> </a:t>
            </a:r>
            <a:r>
              <a:rPr lang="en-US" altLang="zh-CN" sz="2800" dirty="0">
                <a:latin typeface="+mn-lt"/>
                <a:ea typeface="黑体" panose="02010609060101010101" pitchFamily="49" charset="-122"/>
              </a:rPr>
              <a:t>(T-&gt;</a:t>
            </a:r>
            <a:r>
              <a:rPr lang="en-US" altLang="zh-CN" sz="2800" dirty="0" err="1">
                <a:latin typeface="+mn-lt"/>
                <a:ea typeface="黑体" panose="02010609060101010101" pitchFamily="49" charset="-122"/>
              </a:rPr>
              <a:t>rchild</a:t>
            </a:r>
            <a:r>
              <a:rPr lang="en-US" altLang="zh-CN" sz="2800" dirty="0">
                <a:latin typeface="+mn-lt"/>
                <a:ea typeface="黑体" panose="02010609060101010101" pitchFamily="49" charset="-122"/>
              </a:rPr>
              <a:t>);</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err="1" smtClean="0">
                <a:latin typeface="+mn-lt"/>
                <a:ea typeface="黑体" panose="02010609060101010101" pitchFamily="49" charset="-122"/>
              </a:rPr>
              <a:t>printf</a:t>
            </a:r>
            <a:r>
              <a:rPr lang="en-US" altLang="zh-CN" sz="2800" dirty="0" smtClean="0">
                <a:latin typeface="+mn-lt"/>
                <a:ea typeface="黑体" panose="02010609060101010101" pitchFamily="49" charset="-122"/>
              </a:rPr>
              <a:t>(T-</a:t>
            </a:r>
            <a:r>
              <a:rPr lang="en-US" altLang="zh-CN" sz="2800" dirty="0">
                <a:latin typeface="+mn-lt"/>
                <a:ea typeface="黑体" panose="02010609060101010101" pitchFamily="49" charset="-122"/>
              </a:rPr>
              <a:t>&gt;data);</a:t>
            </a:r>
          </a:p>
          <a:p>
            <a:pPr>
              <a:spcBef>
                <a:spcPct val="50000"/>
              </a:spcBef>
              <a:buClrTx/>
              <a:buSzTx/>
              <a:buFontTx/>
              <a:buNone/>
            </a:pPr>
            <a:r>
              <a:rPr lang="en-US" altLang="zh-CN" sz="2800" dirty="0">
                <a:latin typeface="+mn-lt"/>
                <a:ea typeface="黑体" panose="02010609060101010101" pitchFamily="49" charset="-122"/>
              </a:rPr>
              <a:t>   </a:t>
            </a:r>
            <a:r>
              <a:rPr lang="en-US" altLang="zh-CN" sz="2800" dirty="0" smtClean="0">
                <a:latin typeface="+mn-lt"/>
                <a:ea typeface="黑体" panose="02010609060101010101" pitchFamily="49" charset="-122"/>
              </a:rPr>
              <a:t>}</a:t>
            </a:r>
            <a:endParaRPr lang="en-US" altLang="zh-CN" sz="2800" dirty="0">
              <a:latin typeface="+mn-lt"/>
              <a:ea typeface="黑体" panose="02010609060101010101" pitchFamily="49" charset="-122"/>
            </a:endParaRPr>
          </a:p>
          <a:p>
            <a:pPr>
              <a:spcBef>
                <a:spcPct val="50000"/>
              </a:spcBef>
              <a:buClrTx/>
              <a:buSzTx/>
              <a:buFontTx/>
              <a:buNone/>
            </a:pPr>
            <a:r>
              <a:rPr lang="en-US" altLang="zh-CN" sz="2800" dirty="0">
                <a:latin typeface="+mn-lt"/>
                <a:ea typeface="黑体" panose="02010609060101010101" pitchFamily="49" charset="-122"/>
              </a:rPr>
              <a:t>  }</a:t>
            </a:r>
          </a:p>
        </p:txBody>
      </p:sp>
    </p:spTree>
    <p:extLst>
      <p:ext uri="{BB962C8B-B14F-4D97-AF65-F5344CB8AC3E}">
        <p14:creationId xmlns:p14="http://schemas.microsoft.com/office/powerpoint/2010/main" val="41861686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strips(downRight)">
                                      <p:cBhvr>
                                        <p:cTn id="7" dur="500"/>
                                        <p:tgtEl>
                                          <p:spTgt spid="20483"/>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0484"/>
                                        </p:tgtEl>
                                        <p:attrNameLst>
                                          <p:attrName>style.visibility</p:attrName>
                                        </p:attrNameLst>
                                      </p:cBhvr>
                                      <p:to>
                                        <p:strVal val="visible"/>
                                      </p:to>
                                    </p:set>
                                    <p:anim calcmode="lin" valueType="num">
                                      <p:cBhvr additive="base">
                                        <p:cTn id="11" dur="500" fill="hold"/>
                                        <p:tgtEl>
                                          <p:spTgt spid="20484"/>
                                        </p:tgtEl>
                                        <p:attrNameLst>
                                          <p:attrName>ppt_x</p:attrName>
                                        </p:attrNameLst>
                                      </p:cBhvr>
                                      <p:tavLst>
                                        <p:tav tm="0">
                                          <p:val>
                                            <p:strVal val="#ppt_x"/>
                                          </p:val>
                                        </p:tav>
                                        <p:tav tm="100000">
                                          <p:val>
                                            <p:strVal val="#ppt_x"/>
                                          </p:val>
                                        </p:tav>
                                      </p:tavLst>
                                    </p:anim>
                                    <p:anim calcmode="lin" valueType="num">
                                      <p:cBhvr additive="base">
                                        <p:cTn id="12"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strips(downRigh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strips(downRigh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strips(downRight)">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strips(downRight)">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strips(downRight)">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strips(downRight)">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strips(downRight)">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strips(downRight)">
                                      <p:cBhvr>
                                        <p:cTn id="52" dur="5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barn(outVertic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arn(outVertic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barn(outVertical)">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barn(outVertical)">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barn(outVertical)">
                                      <p:cBhvr>
                                        <p:cTn id="77" dur="500"/>
                                        <p:tgtEl>
                                          <p:spTgt spid="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grpId="0" nodeType="click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barn(outVertical)">
                                      <p:cBhvr>
                                        <p:cTn id="82" dur="500"/>
                                        <p:tgtEl>
                                          <p:spTgt spid="6">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barn(outVertical)">
                                      <p:cBhvr>
                                        <p:cTn id="87" dur="500"/>
                                        <p:tgtEl>
                                          <p:spTgt spid="6">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37" fill="hold" grpId="0" nodeType="clickEffect">
                                  <p:stCondLst>
                                    <p:cond delay="0"/>
                                  </p:stCondLst>
                                  <p:childTnLst>
                                    <p:set>
                                      <p:cBhvr>
                                        <p:cTn id="91" dur="1" fill="hold">
                                          <p:stCondLst>
                                            <p:cond delay="0"/>
                                          </p:stCondLst>
                                        </p:cTn>
                                        <p:tgtEl>
                                          <p:spTgt spid="6">
                                            <p:txEl>
                                              <p:pRg st="7" end="7"/>
                                            </p:txEl>
                                          </p:spTgt>
                                        </p:tgtEl>
                                        <p:attrNameLst>
                                          <p:attrName>style.visibility</p:attrName>
                                        </p:attrNameLst>
                                      </p:cBhvr>
                                      <p:to>
                                        <p:strVal val="visible"/>
                                      </p:to>
                                    </p:set>
                                    <p:animEffect transition="in" filter="barn(outVertical)">
                                      <p:cBhvr>
                                        <p:cTn id="9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autoUpdateAnimBg="0"/>
      <p:bldP spid="5" grpId="0" build="p" autoUpdateAnimBg="0"/>
      <p:bldP spid="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7221" y="354698"/>
            <a:ext cx="402906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just" eaLnBrk="1" hangingPunct="1">
              <a:lnSpc>
                <a:spcPct val="85000"/>
              </a:lnSpc>
              <a:spcBef>
                <a:spcPct val="50000"/>
              </a:spcBef>
              <a:buClrTx/>
              <a:buSzTx/>
              <a:buFontTx/>
              <a:buNone/>
            </a:pPr>
            <a:r>
              <a:rPr kumimoji="1" lang="en-US" altLang="zh-CN" sz="2800" dirty="0">
                <a:latin typeface="+mn-lt"/>
                <a:ea typeface="黑体" panose="02010609060101010101" pitchFamily="49" charset="-122"/>
              </a:rPr>
              <a:t>Void </a:t>
            </a:r>
            <a:r>
              <a:rPr kumimoji="1" lang="en-US" altLang="zh-CN" sz="2800" dirty="0" err="1">
                <a:latin typeface="+mn-lt"/>
                <a:ea typeface="黑体" panose="02010609060101010101" pitchFamily="49" charset="-122"/>
              </a:rPr>
              <a:t>PreOder</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BiTree</a:t>
            </a:r>
            <a:r>
              <a:rPr kumimoji="1" lang="en-US" altLang="zh-CN" sz="2800" dirty="0">
                <a:latin typeface="+mn-lt"/>
                <a:ea typeface="黑体" panose="02010609060101010101" pitchFamily="49" charset="-122"/>
              </a:rPr>
              <a:t>  T){</a:t>
            </a:r>
          </a:p>
          <a:p>
            <a:pPr algn="just" eaLnBrk="1" hangingPunct="1">
              <a:lnSpc>
                <a:spcPct val="85000"/>
              </a:lnSpc>
              <a:spcBef>
                <a:spcPct val="50000"/>
              </a:spcBef>
              <a:buClrTx/>
              <a:buSzTx/>
              <a:buFontTx/>
              <a:buNone/>
            </a:pPr>
            <a:r>
              <a:rPr kumimoji="1" lang="en-US" altLang="zh-CN" sz="2800" dirty="0">
                <a:latin typeface="+mn-lt"/>
                <a:ea typeface="黑体" panose="02010609060101010101" pitchFamily="49" charset="-122"/>
              </a:rPr>
              <a:t>if(T){</a:t>
            </a:r>
          </a:p>
          <a:p>
            <a:pPr algn="just" eaLnBrk="1" hangingPunct="1">
              <a:lnSpc>
                <a:spcPct val="85000"/>
              </a:lnSpc>
              <a:spcBef>
                <a:spcPct val="5000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printf</a:t>
            </a:r>
            <a:r>
              <a:rPr kumimoji="1" lang="en-US" altLang="zh-CN" sz="2800" dirty="0">
                <a:latin typeface="+mn-lt"/>
                <a:ea typeface="黑体" panose="02010609060101010101" pitchFamily="49" charset="-122"/>
              </a:rPr>
              <a:t> (T-&gt;data);</a:t>
            </a:r>
          </a:p>
          <a:p>
            <a:pPr algn="just" eaLnBrk="1" hangingPunct="1">
              <a:lnSpc>
                <a:spcPct val="85000"/>
              </a:lnSpc>
              <a:spcBef>
                <a:spcPct val="5000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PreOrder</a:t>
            </a:r>
            <a:r>
              <a:rPr kumimoji="1" lang="en-US" altLang="zh-CN" sz="2800" dirty="0">
                <a:latin typeface="+mn-lt"/>
                <a:ea typeface="黑体" panose="02010609060101010101" pitchFamily="49" charset="-122"/>
              </a:rPr>
              <a:t>(T-&gt;</a:t>
            </a:r>
            <a:r>
              <a:rPr kumimoji="1" lang="en-US" altLang="zh-CN" sz="2800" dirty="0" err="1">
                <a:latin typeface="+mn-lt"/>
                <a:ea typeface="黑体" panose="02010609060101010101" pitchFamily="49" charset="-122"/>
              </a:rPr>
              <a:t>lchild</a:t>
            </a:r>
            <a:r>
              <a:rPr kumimoji="1" lang="en-US" altLang="zh-CN" sz="2800" dirty="0">
                <a:latin typeface="+mn-lt"/>
                <a:ea typeface="黑体" panose="02010609060101010101" pitchFamily="49" charset="-122"/>
              </a:rPr>
              <a:t>);</a:t>
            </a:r>
          </a:p>
          <a:p>
            <a:pPr algn="just" eaLnBrk="1" hangingPunct="1">
              <a:lnSpc>
                <a:spcPct val="85000"/>
              </a:lnSpc>
              <a:spcBef>
                <a:spcPct val="5000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PreOrder</a:t>
            </a:r>
            <a:r>
              <a:rPr kumimoji="1" lang="en-US" altLang="zh-CN" sz="2800" dirty="0">
                <a:latin typeface="+mn-lt"/>
                <a:ea typeface="黑体" panose="02010609060101010101" pitchFamily="49" charset="-122"/>
              </a:rPr>
              <a:t> (T-&gt;</a:t>
            </a:r>
            <a:r>
              <a:rPr kumimoji="1" lang="en-US" altLang="zh-CN" sz="2800" dirty="0" err="1">
                <a:latin typeface="+mn-lt"/>
                <a:ea typeface="黑体" panose="02010609060101010101" pitchFamily="49" charset="-122"/>
              </a:rPr>
              <a:t>rchild</a:t>
            </a:r>
            <a:r>
              <a:rPr kumimoji="1" lang="en-US" altLang="zh-CN" sz="2800" dirty="0">
                <a:latin typeface="+mn-lt"/>
                <a:ea typeface="黑体" panose="02010609060101010101" pitchFamily="49" charset="-122"/>
              </a:rPr>
              <a:t>);    </a:t>
            </a:r>
            <a:r>
              <a:rPr kumimoji="1" lang="en-US" altLang="zh-CN" sz="2800" dirty="0" smtClean="0">
                <a:latin typeface="+mn-lt"/>
                <a:ea typeface="黑体" panose="02010609060101010101" pitchFamily="49" charset="-122"/>
              </a:rPr>
              <a:t>}</a:t>
            </a:r>
            <a:endParaRPr kumimoji="1" lang="en-US" altLang="zh-CN" sz="2800" dirty="0">
              <a:latin typeface="+mn-lt"/>
              <a:ea typeface="黑体" panose="02010609060101010101" pitchFamily="49" charset="-122"/>
            </a:endParaRPr>
          </a:p>
        </p:txBody>
      </p:sp>
      <p:grpSp>
        <p:nvGrpSpPr>
          <p:cNvPr id="2" name="Group 3"/>
          <p:cNvGrpSpPr>
            <a:grpSpLocks/>
          </p:cNvGrpSpPr>
          <p:nvPr/>
        </p:nvGrpSpPr>
        <p:grpSpPr bwMode="auto">
          <a:xfrm>
            <a:off x="1828800" y="3429001"/>
            <a:ext cx="1143000" cy="1238250"/>
            <a:chOff x="192" y="2160"/>
            <a:chExt cx="720" cy="780"/>
          </a:xfrm>
        </p:grpSpPr>
        <p:sp>
          <p:nvSpPr>
            <p:cNvPr id="20630" name="Line 4"/>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31" name="Text Box 5"/>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latin typeface="+mn-lt"/>
                  <a:ea typeface="黑体" panose="02010609060101010101" pitchFamily="49" charset="-122"/>
                </a:rPr>
                <a:t>主程序</a:t>
              </a:r>
            </a:p>
          </p:txBody>
        </p:sp>
        <p:sp>
          <p:nvSpPr>
            <p:cNvPr id="20632" name="Text Box 6"/>
            <p:cNvSpPr txBox="1">
              <a:spLocks noChangeArrowheads="1"/>
            </p:cNvSpPr>
            <p:nvPr/>
          </p:nvSpPr>
          <p:spPr bwMode="auto">
            <a:xfrm>
              <a:off x="240" y="2688"/>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latin typeface="+mn-lt"/>
                  <a:ea typeface="黑体" panose="02010609060101010101" pitchFamily="49" charset="-122"/>
                </a:rPr>
                <a:t>Pre( T )</a:t>
              </a:r>
            </a:p>
          </p:txBody>
        </p:sp>
      </p:grpSp>
      <p:sp>
        <p:nvSpPr>
          <p:cNvPr id="23559" name="Line 7"/>
          <p:cNvSpPr>
            <a:spLocks noChangeShapeType="1"/>
          </p:cNvSpPr>
          <p:nvPr/>
        </p:nvSpPr>
        <p:spPr bwMode="auto">
          <a:xfrm>
            <a:off x="2286000" y="4724400"/>
            <a:ext cx="0"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3560" name="Text Box 8"/>
          <p:cNvSpPr txBox="1">
            <a:spLocks noChangeArrowheads="1"/>
          </p:cNvSpPr>
          <p:nvPr/>
        </p:nvSpPr>
        <p:spPr bwMode="auto">
          <a:xfrm>
            <a:off x="9372600" y="3733801"/>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a:solidFill>
                  <a:srgbClr val="660033"/>
                </a:solidFill>
                <a:latin typeface="+mn-lt"/>
                <a:ea typeface="黑体" panose="02010609060101010101" pitchFamily="49" charset="-122"/>
              </a:rPr>
              <a:t>返回</a:t>
            </a:r>
          </a:p>
        </p:txBody>
      </p:sp>
      <p:grpSp>
        <p:nvGrpSpPr>
          <p:cNvPr id="3" name="Group 9"/>
          <p:cNvGrpSpPr>
            <a:grpSpLocks/>
          </p:cNvGrpSpPr>
          <p:nvPr/>
        </p:nvGrpSpPr>
        <p:grpSpPr bwMode="auto">
          <a:xfrm>
            <a:off x="8763000" y="3276600"/>
            <a:ext cx="533400" cy="838200"/>
            <a:chOff x="4560" y="1968"/>
            <a:chExt cx="336" cy="528"/>
          </a:xfrm>
        </p:grpSpPr>
        <p:sp>
          <p:nvSpPr>
            <p:cNvPr id="20626" name="Line 10"/>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7" name="Line 11"/>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8" name="Line 12"/>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9" name="Line 13"/>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3566" name="Text Box 14"/>
          <p:cNvSpPr txBox="1">
            <a:spLocks noChangeArrowheads="1"/>
          </p:cNvSpPr>
          <p:nvPr/>
        </p:nvSpPr>
        <p:spPr bwMode="auto">
          <a:xfrm>
            <a:off x="9372600" y="4648201"/>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a:solidFill>
                  <a:srgbClr val="660033"/>
                </a:solidFill>
                <a:latin typeface="+mn-lt"/>
                <a:ea typeface="黑体" panose="02010609060101010101" pitchFamily="49" charset="-122"/>
              </a:rPr>
              <a:t>返回</a:t>
            </a:r>
          </a:p>
        </p:txBody>
      </p:sp>
      <p:grpSp>
        <p:nvGrpSpPr>
          <p:cNvPr id="4" name="Group 15"/>
          <p:cNvGrpSpPr>
            <a:grpSpLocks/>
          </p:cNvGrpSpPr>
          <p:nvPr/>
        </p:nvGrpSpPr>
        <p:grpSpPr bwMode="auto">
          <a:xfrm>
            <a:off x="8763000" y="4191000"/>
            <a:ext cx="533400" cy="838200"/>
            <a:chOff x="4560" y="2544"/>
            <a:chExt cx="336" cy="528"/>
          </a:xfrm>
        </p:grpSpPr>
        <p:sp>
          <p:nvSpPr>
            <p:cNvPr id="20622" name="Line 16"/>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3" name="Line 17"/>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4" name="Line 18"/>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5" name="Line 19"/>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5" name="Group 20"/>
          <p:cNvGrpSpPr>
            <a:grpSpLocks/>
          </p:cNvGrpSpPr>
          <p:nvPr/>
        </p:nvGrpSpPr>
        <p:grpSpPr bwMode="auto">
          <a:xfrm>
            <a:off x="4724400" y="4495800"/>
            <a:ext cx="609600" cy="1752600"/>
            <a:chOff x="2016" y="2736"/>
            <a:chExt cx="384" cy="1104"/>
          </a:xfrm>
        </p:grpSpPr>
        <p:sp>
          <p:nvSpPr>
            <p:cNvPr id="20618" name="Line 21"/>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9" name="Line 22"/>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0" name="Line 23"/>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21" name="Line 24"/>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6" name="Group 25"/>
          <p:cNvGrpSpPr>
            <a:grpSpLocks/>
          </p:cNvGrpSpPr>
          <p:nvPr/>
        </p:nvGrpSpPr>
        <p:grpSpPr bwMode="auto">
          <a:xfrm>
            <a:off x="5410200" y="5791201"/>
            <a:ext cx="1371600" cy="400050"/>
            <a:chOff x="2448" y="3552"/>
            <a:chExt cx="864" cy="252"/>
          </a:xfrm>
        </p:grpSpPr>
        <p:sp>
          <p:nvSpPr>
            <p:cNvPr id="20616" name="Text Box 26"/>
            <p:cNvSpPr txBox="1">
              <a:spLocks noChangeArrowheads="1"/>
            </p:cNvSpPr>
            <p:nvPr/>
          </p:nvSpPr>
          <p:spPr bwMode="auto">
            <a:xfrm>
              <a:off x="2448" y="3552"/>
              <a:ext cx="864" cy="25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R);</a:t>
              </a:r>
            </a:p>
          </p:txBody>
        </p:sp>
        <p:sp>
          <p:nvSpPr>
            <p:cNvPr id="20617" name="Line 27"/>
            <p:cNvSpPr>
              <a:spLocks noChangeShapeType="1"/>
            </p:cNvSpPr>
            <p:nvPr/>
          </p:nvSpPr>
          <p:spPr bwMode="auto">
            <a:xfrm>
              <a:off x="2880" y="3696"/>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3580" name="Text Box 28"/>
          <p:cNvSpPr txBox="1">
            <a:spLocks noChangeArrowheads="1"/>
          </p:cNvSpPr>
          <p:nvPr/>
        </p:nvSpPr>
        <p:spPr bwMode="auto">
          <a:xfrm>
            <a:off x="7315200" y="5334001"/>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a:solidFill>
                  <a:srgbClr val="660033"/>
                </a:solidFill>
                <a:latin typeface="+mn-lt"/>
                <a:ea typeface="黑体" panose="02010609060101010101" pitchFamily="49" charset="-122"/>
              </a:rPr>
              <a:t>返回</a:t>
            </a:r>
          </a:p>
        </p:txBody>
      </p:sp>
      <p:grpSp>
        <p:nvGrpSpPr>
          <p:cNvPr id="7" name="Group 29"/>
          <p:cNvGrpSpPr>
            <a:grpSpLocks/>
          </p:cNvGrpSpPr>
          <p:nvPr/>
        </p:nvGrpSpPr>
        <p:grpSpPr bwMode="auto">
          <a:xfrm>
            <a:off x="6705600" y="4876800"/>
            <a:ext cx="533400" cy="838200"/>
            <a:chOff x="3264" y="2976"/>
            <a:chExt cx="336" cy="528"/>
          </a:xfrm>
        </p:grpSpPr>
        <p:sp>
          <p:nvSpPr>
            <p:cNvPr id="20612" name="Line 30"/>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3" name="Line 31"/>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4" name="Line 32"/>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5" name="Line 33"/>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3586" name="Text Box 34"/>
          <p:cNvSpPr txBox="1">
            <a:spLocks noChangeArrowheads="1"/>
          </p:cNvSpPr>
          <p:nvPr/>
        </p:nvSpPr>
        <p:spPr bwMode="auto">
          <a:xfrm>
            <a:off x="7315200" y="6248401"/>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a:solidFill>
                  <a:srgbClr val="660033"/>
                </a:solidFill>
                <a:latin typeface="+mn-lt"/>
                <a:ea typeface="黑体" panose="02010609060101010101" pitchFamily="49" charset="-122"/>
              </a:rPr>
              <a:t>返回</a:t>
            </a:r>
          </a:p>
        </p:txBody>
      </p:sp>
      <p:grpSp>
        <p:nvGrpSpPr>
          <p:cNvPr id="8" name="Group 35"/>
          <p:cNvGrpSpPr>
            <a:grpSpLocks/>
          </p:cNvGrpSpPr>
          <p:nvPr/>
        </p:nvGrpSpPr>
        <p:grpSpPr bwMode="auto">
          <a:xfrm>
            <a:off x="6705600" y="5791200"/>
            <a:ext cx="533400" cy="838200"/>
            <a:chOff x="3264" y="3552"/>
            <a:chExt cx="336" cy="528"/>
          </a:xfrm>
        </p:grpSpPr>
        <p:sp>
          <p:nvSpPr>
            <p:cNvPr id="20608" name="Line 36"/>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9" name="Line 37"/>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0" name="Line 38"/>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11" name="Line 39"/>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9" name="Group 40"/>
          <p:cNvGrpSpPr>
            <a:grpSpLocks/>
          </p:cNvGrpSpPr>
          <p:nvPr/>
        </p:nvGrpSpPr>
        <p:grpSpPr bwMode="auto">
          <a:xfrm>
            <a:off x="2819400" y="3124200"/>
            <a:ext cx="609600" cy="1752600"/>
            <a:chOff x="816" y="1872"/>
            <a:chExt cx="384" cy="1104"/>
          </a:xfrm>
        </p:grpSpPr>
        <p:sp>
          <p:nvSpPr>
            <p:cNvPr id="20604" name="Line 41"/>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5" name="Line 42"/>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6" name="Line 43"/>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7" name="Line 44"/>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10" name="Group 45"/>
          <p:cNvGrpSpPr>
            <a:grpSpLocks/>
          </p:cNvGrpSpPr>
          <p:nvPr/>
        </p:nvGrpSpPr>
        <p:grpSpPr bwMode="auto">
          <a:xfrm>
            <a:off x="6629400" y="2895600"/>
            <a:ext cx="762000" cy="1752600"/>
            <a:chOff x="3216" y="1728"/>
            <a:chExt cx="480" cy="1104"/>
          </a:xfrm>
        </p:grpSpPr>
        <p:sp>
          <p:nvSpPr>
            <p:cNvPr id="20600" name="Line 46"/>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1" name="Line 47"/>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2" name="Line 48"/>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603" name="Line 49"/>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11" name="Group 50"/>
          <p:cNvGrpSpPr>
            <a:grpSpLocks/>
          </p:cNvGrpSpPr>
          <p:nvPr/>
        </p:nvGrpSpPr>
        <p:grpSpPr bwMode="auto">
          <a:xfrm>
            <a:off x="6629400" y="1981200"/>
            <a:ext cx="762000" cy="1828800"/>
            <a:chOff x="3216" y="1152"/>
            <a:chExt cx="480" cy="1152"/>
          </a:xfrm>
        </p:grpSpPr>
        <p:sp>
          <p:nvSpPr>
            <p:cNvPr id="20594" name="Line 51"/>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95" name="Line 52"/>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96" name="Line 53"/>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97" name="Line 54"/>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98" name="Line 55"/>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99" name="Line 56"/>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grpSp>
        <p:nvGrpSpPr>
          <p:cNvPr id="12" name="Group 57"/>
          <p:cNvGrpSpPr>
            <a:grpSpLocks/>
          </p:cNvGrpSpPr>
          <p:nvPr/>
        </p:nvGrpSpPr>
        <p:grpSpPr bwMode="auto">
          <a:xfrm>
            <a:off x="7467600" y="4191001"/>
            <a:ext cx="1371600" cy="400050"/>
            <a:chOff x="3744" y="2544"/>
            <a:chExt cx="864" cy="252"/>
          </a:xfrm>
        </p:grpSpPr>
        <p:sp>
          <p:nvSpPr>
            <p:cNvPr id="20592" name="Text Box 58"/>
            <p:cNvSpPr txBox="1">
              <a:spLocks noChangeArrowheads="1"/>
            </p:cNvSpPr>
            <p:nvPr/>
          </p:nvSpPr>
          <p:spPr bwMode="auto">
            <a:xfrm>
              <a:off x="3744" y="2544"/>
              <a:ext cx="864" cy="25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R);</a:t>
              </a:r>
            </a:p>
          </p:txBody>
        </p:sp>
        <p:sp>
          <p:nvSpPr>
            <p:cNvPr id="20593" name="Line 59"/>
            <p:cNvSpPr>
              <a:spLocks noChangeShapeType="1"/>
            </p:cNvSpPr>
            <p:nvPr/>
          </p:nvSpPr>
          <p:spPr bwMode="auto">
            <a:xfrm>
              <a:off x="4176" y="2688"/>
              <a:ext cx="19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499" name="Oval 60"/>
          <p:cNvSpPr>
            <a:spLocks noChangeArrowheads="1"/>
          </p:cNvSpPr>
          <p:nvPr/>
        </p:nvSpPr>
        <p:spPr bwMode="auto">
          <a:xfrm>
            <a:off x="8991600" y="228600"/>
            <a:ext cx="533400" cy="457200"/>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A</a:t>
            </a:r>
          </a:p>
        </p:txBody>
      </p:sp>
      <p:sp>
        <p:nvSpPr>
          <p:cNvPr id="20500" name="Oval 61"/>
          <p:cNvSpPr>
            <a:spLocks noChangeArrowheads="1"/>
          </p:cNvSpPr>
          <p:nvPr/>
        </p:nvSpPr>
        <p:spPr bwMode="auto">
          <a:xfrm>
            <a:off x="9829800" y="1066800"/>
            <a:ext cx="533400" cy="457200"/>
          </a:xfrm>
          <a:prstGeom prst="ellipse">
            <a:avLst/>
          </a:prstGeom>
          <a:solidFill>
            <a:srgbClr val="FF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C</a:t>
            </a:r>
          </a:p>
        </p:txBody>
      </p:sp>
      <p:sp>
        <p:nvSpPr>
          <p:cNvPr id="20501" name="Oval 62"/>
          <p:cNvSpPr>
            <a:spLocks noChangeArrowheads="1"/>
          </p:cNvSpPr>
          <p:nvPr/>
        </p:nvSpPr>
        <p:spPr bwMode="auto">
          <a:xfrm>
            <a:off x="8153400" y="1066800"/>
            <a:ext cx="533400" cy="457200"/>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B</a:t>
            </a:r>
          </a:p>
        </p:txBody>
      </p:sp>
      <p:sp>
        <p:nvSpPr>
          <p:cNvPr id="20502" name="Oval 63"/>
          <p:cNvSpPr>
            <a:spLocks noChangeArrowheads="1"/>
          </p:cNvSpPr>
          <p:nvPr/>
        </p:nvSpPr>
        <p:spPr bwMode="auto">
          <a:xfrm>
            <a:off x="9067800" y="2133600"/>
            <a:ext cx="533400" cy="457200"/>
          </a:xfrm>
          <a:prstGeom prst="ellipse">
            <a:avLst/>
          </a:prstGeom>
          <a:solidFill>
            <a:srgbClr val="99CCFF"/>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D</a:t>
            </a:r>
          </a:p>
        </p:txBody>
      </p:sp>
      <p:cxnSp>
        <p:nvCxnSpPr>
          <p:cNvPr id="20503" name="AutoShape 64"/>
          <p:cNvCxnSpPr>
            <a:cxnSpLocks noChangeShapeType="1"/>
            <a:stCxn id="20499" idx="3"/>
            <a:endCxn id="20501" idx="7"/>
          </p:cNvCxnSpPr>
          <p:nvPr/>
        </p:nvCxnSpPr>
        <p:spPr bwMode="auto">
          <a:xfrm flipH="1">
            <a:off x="8609014" y="619125"/>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04" name="AutoShape 65"/>
          <p:cNvCxnSpPr>
            <a:cxnSpLocks noChangeShapeType="1"/>
            <a:stCxn id="20499" idx="5"/>
            <a:endCxn id="20500" idx="1"/>
          </p:cNvCxnSpPr>
          <p:nvPr/>
        </p:nvCxnSpPr>
        <p:spPr bwMode="auto">
          <a:xfrm>
            <a:off x="9447214" y="619125"/>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05" name="AutoShape 66"/>
          <p:cNvCxnSpPr>
            <a:cxnSpLocks noChangeShapeType="1"/>
            <a:stCxn id="20501" idx="5"/>
            <a:endCxn id="20502" idx="1"/>
          </p:cNvCxnSpPr>
          <p:nvPr/>
        </p:nvCxnSpPr>
        <p:spPr bwMode="auto">
          <a:xfrm>
            <a:off x="8609014" y="1457325"/>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67"/>
          <p:cNvGrpSpPr>
            <a:grpSpLocks/>
          </p:cNvGrpSpPr>
          <p:nvPr/>
        </p:nvGrpSpPr>
        <p:grpSpPr bwMode="auto">
          <a:xfrm>
            <a:off x="5334000" y="1066801"/>
            <a:ext cx="3352800" cy="2914650"/>
            <a:chOff x="2400" y="672"/>
            <a:chExt cx="2112" cy="1836"/>
          </a:xfrm>
        </p:grpSpPr>
        <p:grpSp>
          <p:nvGrpSpPr>
            <p:cNvPr id="20584" name="Group 68"/>
            <p:cNvGrpSpPr>
              <a:grpSpLocks/>
            </p:cNvGrpSpPr>
            <p:nvPr/>
          </p:nvGrpSpPr>
          <p:grpSpPr bwMode="auto">
            <a:xfrm>
              <a:off x="2400" y="1728"/>
              <a:ext cx="864" cy="780"/>
              <a:chOff x="2400" y="1632"/>
              <a:chExt cx="864" cy="780"/>
            </a:xfrm>
          </p:grpSpPr>
          <p:sp>
            <p:nvSpPr>
              <p:cNvPr id="20586" name="Text Box 69"/>
              <p:cNvSpPr txBox="1">
                <a:spLocks noChangeArrowheads="1"/>
              </p:cNvSpPr>
              <p:nvPr/>
            </p:nvSpPr>
            <p:spPr bwMode="auto">
              <a:xfrm>
                <a:off x="2400" y="1632"/>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T</a:t>
                </a:r>
              </a:p>
            </p:txBody>
          </p:sp>
          <p:sp>
            <p:nvSpPr>
              <p:cNvPr id="20587" name="Line 70"/>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88" name="Oval 71"/>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660033"/>
                    </a:solidFill>
                    <a:latin typeface="+mn-lt"/>
                    <a:ea typeface="黑体" panose="02010609060101010101" pitchFamily="49" charset="-122"/>
                  </a:rPr>
                  <a:t>B</a:t>
                </a:r>
              </a:p>
            </p:txBody>
          </p:sp>
          <p:sp>
            <p:nvSpPr>
              <p:cNvPr id="20589" name="Text Box 72"/>
              <p:cNvSpPr txBox="1">
                <a:spLocks noChangeArrowheads="1"/>
              </p:cNvSpPr>
              <p:nvPr/>
            </p:nvSpPr>
            <p:spPr bwMode="auto">
              <a:xfrm>
                <a:off x="2400" y="1920"/>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printf(B);</a:t>
                </a:r>
              </a:p>
            </p:txBody>
          </p:sp>
          <p:sp>
            <p:nvSpPr>
              <p:cNvPr id="20590" name="Text Box 73"/>
              <p:cNvSpPr txBox="1">
                <a:spLocks noChangeArrowheads="1"/>
              </p:cNvSpPr>
              <p:nvPr/>
            </p:nvSpPr>
            <p:spPr bwMode="auto">
              <a:xfrm>
                <a:off x="2400" y="2160"/>
                <a:ext cx="864" cy="25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L);</a:t>
                </a:r>
              </a:p>
            </p:txBody>
          </p:sp>
          <p:sp>
            <p:nvSpPr>
              <p:cNvPr id="20591" name="Line 74"/>
              <p:cNvSpPr>
                <a:spLocks noChangeShapeType="1"/>
              </p:cNvSpPr>
              <p:nvPr/>
            </p:nvSpPr>
            <p:spPr bwMode="auto">
              <a:xfrm>
                <a:off x="2832" y="2304"/>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85" name="Oval 75"/>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B</a:t>
              </a:r>
            </a:p>
          </p:txBody>
        </p:sp>
      </p:grpSp>
      <p:grpSp>
        <p:nvGrpSpPr>
          <p:cNvPr id="15" name="Group 76"/>
          <p:cNvGrpSpPr>
            <a:grpSpLocks/>
          </p:cNvGrpSpPr>
          <p:nvPr/>
        </p:nvGrpSpPr>
        <p:grpSpPr bwMode="auto">
          <a:xfrm>
            <a:off x="3429000" y="228601"/>
            <a:ext cx="6096000" cy="4210050"/>
            <a:chOff x="1200" y="144"/>
            <a:chExt cx="3840" cy="2652"/>
          </a:xfrm>
        </p:grpSpPr>
        <p:grpSp>
          <p:nvGrpSpPr>
            <p:cNvPr id="20576" name="Group 77"/>
            <p:cNvGrpSpPr>
              <a:grpSpLocks/>
            </p:cNvGrpSpPr>
            <p:nvPr/>
          </p:nvGrpSpPr>
          <p:grpSpPr bwMode="auto">
            <a:xfrm>
              <a:off x="1200" y="2016"/>
              <a:ext cx="864" cy="780"/>
              <a:chOff x="1200" y="1920"/>
              <a:chExt cx="864" cy="780"/>
            </a:xfrm>
          </p:grpSpPr>
          <p:sp>
            <p:nvSpPr>
              <p:cNvPr id="20578" name="Text Box 78"/>
              <p:cNvSpPr txBox="1">
                <a:spLocks noChangeArrowheads="1"/>
              </p:cNvSpPr>
              <p:nvPr/>
            </p:nvSpPr>
            <p:spPr bwMode="auto">
              <a:xfrm>
                <a:off x="1200" y="1920"/>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T</a:t>
                </a:r>
              </a:p>
            </p:txBody>
          </p:sp>
          <p:sp>
            <p:nvSpPr>
              <p:cNvPr id="20579" name="Line 79"/>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80" name="Oval 80"/>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660033"/>
                    </a:solidFill>
                    <a:latin typeface="+mn-lt"/>
                    <a:ea typeface="黑体" panose="02010609060101010101" pitchFamily="49" charset="-122"/>
                  </a:rPr>
                  <a:t>A</a:t>
                </a:r>
              </a:p>
            </p:txBody>
          </p:sp>
          <p:sp>
            <p:nvSpPr>
              <p:cNvPr id="20581" name="Text Box 81"/>
              <p:cNvSpPr txBox="1">
                <a:spLocks noChangeArrowheads="1"/>
              </p:cNvSpPr>
              <p:nvPr/>
            </p:nvSpPr>
            <p:spPr bwMode="auto">
              <a:xfrm>
                <a:off x="1200" y="2208"/>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printf(A);</a:t>
                </a:r>
              </a:p>
            </p:txBody>
          </p:sp>
          <p:sp>
            <p:nvSpPr>
              <p:cNvPr id="20582" name="Text Box 82"/>
              <p:cNvSpPr txBox="1">
                <a:spLocks noChangeArrowheads="1"/>
              </p:cNvSpPr>
              <p:nvPr/>
            </p:nvSpPr>
            <p:spPr bwMode="auto">
              <a:xfrm>
                <a:off x="1200" y="2448"/>
                <a:ext cx="864" cy="25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L);</a:t>
                </a:r>
              </a:p>
            </p:txBody>
          </p:sp>
          <p:sp>
            <p:nvSpPr>
              <p:cNvPr id="20583" name="Line 83"/>
              <p:cNvSpPr>
                <a:spLocks noChangeShapeType="1"/>
              </p:cNvSpPr>
              <p:nvPr/>
            </p:nvSpPr>
            <p:spPr bwMode="auto">
              <a:xfrm>
                <a:off x="1632" y="2592"/>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77" name="Oval 84"/>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A</a:t>
              </a:r>
            </a:p>
          </p:txBody>
        </p:sp>
      </p:grpSp>
      <p:grpSp>
        <p:nvGrpSpPr>
          <p:cNvPr id="17" name="Group 85"/>
          <p:cNvGrpSpPr>
            <a:grpSpLocks/>
          </p:cNvGrpSpPr>
          <p:nvPr/>
        </p:nvGrpSpPr>
        <p:grpSpPr bwMode="auto">
          <a:xfrm>
            <a:off x="7467600" y="2133601"/>
            <a:ext cx="2133600" cy="2076450"/>
            <a:chOff x="3744" y="1344"/>
            <a:chExt cx="1344" cy="1308"/>
          </a:xfrm>
        </p:grpSpPr>
        <p:grpSp>
          <p:nvGrpSpPr>
            <p:cNvPr id="20568" name="Group 86"/>
            <p:cNvGrpSpPr>
              <a:grpSpLocks/>
            </p:cNvGrpSpPr>
            <p:nvPr/>
          </p:nvGrpSpPr>
          <p:grpSpPr bwMode="auto">
            <a:xfrm>
              <a:off x="3744" y="1872"/>
              <a:ext cx="864" cy="780"/>
              <a:chOff x="3744" y="1776"/>
              <a:chExt cx="864" cy="780"/>
            </a:xfrm>
          </p:grpSpPr>
          <p:sp>
            <p:nvSpPr>
              <p:cNvPr id="20570" name="Text Box 87"/>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T</a:t>
                </a:r>
              </a:p>
            </p:txBody>
          </p:sp>
          <p:sp>
            <p:nvSpPr>
              <p:cNvPr id="20571" name="Line 88"/>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72" name="Oval 89"/>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660033"/>
                    </a:solidFill>
                    <a:latin typeface="+mn-lt"/>
                    <a:ea typeface="黑体" panose="02010609060101010101" pitchFamily="49" charset="-122"/>
                  </a:rPr>
                  <a:t>D</a:t>
                </a:r>
              </a:p>
            </p:txBody>
          </p:sp>
          <p:sp>
            <p:nvSpPr>
              <p:cNvPr id="20573" name="Text Box 90"/>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printf(D);</a:t>
                </a:r>
              </a:p>
            </p:txBody>
          </p:sp>
          <p:sp>
            <p:nvSpPr>
              <p:cNvPr id="20574" name="Text Box 91"/>
              <p:cNvSpPr txBox="1">
                <a:spLocks noChangeArrowheads="1"/>
              </p:cNvSpPr>
              <p:nvPr/>
            </p:nvSpPr>
            <p:spPr bwMode="auto">
              <a:xfrm>
                <a:off x="3744" y="2304"/>
                <a:ext cx="864" cy="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L);</a:t>
                </a:r>
              </a:p>
            </p:txBody>
          </p:sp>
          <p:sp>
            <p:nvSpPr>
              <p:cNvPr id="20575" name="Line 92"/>
              <p:cNvSpPr>
                <a:spLocks noChangeShapeType="1"/>
              </p:cNvSpPr>
              <p:nvPr/>
            </p:nvSpPr>
            <p:spPr bwMode="auto">
              <a:xfrm>
                <a:off x="4131" y="2435"/>
                <a:ext cx="19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69" name="Oval 93"/>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D</a:t>
              </a:r>
            </a:p>
          </p:txBody>
        </p:sp>
      </p:grpSp>
      <p:grpSp>
        <p:nvGrpSpPr>
          <p:cNvPr id="19" name="Group 94"/>
          <p:cNvGrpSpPr>
            <a:grpSpLocks/>
          </p:cNvGrpSpPr>
          <p:nvPr/>
        </p:nvGrpSpPr>
        <p:grpSpPr bwMode="auto">
          <a:xfrm>
            <a:off x="5410200" y="1066801"/>
            <a:ext cx="4953000" cy="4743450"/>
            <a:chOff x="2448" y="672"/>
            <a:chExt cx="3120" cy="2988"/>
          </a:xfrm>
        </p:grpSpPr>
        <p:grpSp>
          <p:nvGrpSpPr>
            <p:cNvPr id="20560" name="Group 95"/>
            <p:cNvGrpSpPr>
              <a:grpSpLocks/>
            </p:cNvGrpSpPr>
            <p:nvPr/>
          </p:nvGrpSpPr>
          <p:grpSpPr bwMode="auto">
            <a:xfrm>
              <a:off x="2448" y="2880"/>
              <a:ext cx="864" cy="780"/>
              <a:chOff x="2448" y="2784"/>
              <a:chExt cx="864" cy="780"/>
            </a:xfrm>
          </p:grpSpPr>
          <p:sp>
            <p:nvSpPr>
              <p:cNvPr id="20562" name="Text Box 96"/>
              <p:cNvSpPr txBox="1">
                <a:spLocks noChangeArrowheads="1"/>
              </p:cNvSpPr>
              <p:nvPr/>
            </p:nvSpPr>
            <p:spPr bwMode="auto">
              <a:xfrm>
                <a:off x="2448" y="2784"/>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T</a:t>
                </a:r>
              </a:p>
            </p:txBody>
          </p:sp>
          <p:sp>
            <p:nvSpPr>
              <p:cNvPr id="20563" name="Line 97"/>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64" name="Oval 98"/>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660033"/>
                    </a:solidFill>
                    <a:latin typeface="+mn-lt"/>
                    <a:ea typeface="黑体" panose="02010609060101010101" pitchFamily="49" charset="-122"/>
                  </a:rPr>
                  <a:t>C</a:t>
                </a:r>
              </a:p>
            </p:txBody>
          </p:sp>
          <p:sp>
            <p:nvSpPr>
              <p:cNvPr id="20565" name="Text Box 99"/>
              <p:cNvSpPr txBox="1">
                <a:spLocks noChangeArrowheads="1"/>
              </p:cNvSpPr>
              <p:nvPr/>
            </p:nvSpPr>
            <p:spPr bwMode="auto">
              <a:xfrm>
                <a:off x="2448" y="3072"/>
                <a:ext cx="864"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printf(C);</a:t>
                </a:r>
              </a:p>
            </p:txBody>
          </p:sp>
          <p:sp>
            <p:nvSpPr>
              <p:cNvPr id="20566" name="Text Box 100"/>
              <p:cNvSpPr txBox="1">
                <a:spLocks noChangeArrowheads="1"/>
              </p:cNvSpPr>
              <p:nvPr/>
            </p:nvSpPr>
            <p:spPr bwMode="auto">
              <a:xfrm>
                <a:off x="2448" y="3312"/>
                <a:ext cx="864" cy="25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L);</a:t>
                </a:r>
              </a:p>
            </p:txBody>
          </p:sp>
          <p:sp>
            <p:nvSpPr>
              <p:cNvPr id="20567" name="Line 101"/>
              <p:cNvSpPr>
                <a:spLocks noChangeShapeType="1"/>
              </p:cNvSpPr>
              <p:nvPr/>
            </p:nvSpPr>
            <p:spPr bwMode="auto">
              <a:xfrm>
                <a:off x="2880" y="3456"/>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61" name="Oval 102"/>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400">
                  <a:solidFill>
                    <a:srgbClr val="660033"/>
                  </a:solidFill>
                  <a:latin typeface="+mn-lt"/>
                  <a:ea typeface="黑体" panose="02010609060101010101" pitchFamily="49" charset="-122"/>
                </a:rPr>
                <a:t>C</a:t>
              </a:r>
            </a:p>
          </p:txBody>
        </p:sp>
      </p:grpSp>
      <p:grpSp>
        <p:nvGrpSpPr>
          <p:cNvPr id="21" name="Group 103"/>
          <p:cNvGrpSpPr>
            <a:grpSpLocks/>
          </p:cNvGrpSpPr>
          <p:nvPr/>
        </p:nvGrpSpPr>
        <p:grpSpPr bwMode="auto">
          <a:xfrm>
            <a:off x="4724400" y="533400"/>
            <a:ext cx="4038600" cy="3886200"/>
            <a:chOff x="2016" y="336"/>
            <a:chExt cx="2544" cy="2448"/>
          </a:xfrm>
        </p:grpSpPr>
        <p:grpSp>
          <p:nvGrpSpPr>
            <p:cNvPr id="20554" name="Group 104"/>
            <p:cNvGrpSpPr>
              <a:grpSpLocks/>
            </p:cNvGrpSpPr>
            <p:nvPr/>
          </p:nvGrpSpPr>
          <p:grpSpPr bwMode="auto">
            <a:xfrm>
              <a:off x="2016" y="1680"/>
              <a:ext cx="384" cy="1104"/>
              <a:chOff x="2016" y="1584"/>
              <a:chExt cx="384" cy="1104"/>
            </a:xfrm>
          </p:grpSpPr>
          <p:sp>
            <p:nvSpPr>
              <p:cNvPr id="20556" name="Line 105"/>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57" name="Line 106"/>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58" name="Line 107"/>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sp>
            <p:nvSpPr>
              <p:cNvPr id="20559" name="Line 108"/>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55" name="AutoShape 109"/>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mn-lt"/>
                <a:ea typeface="黑体" panose="02010609060101010101" pitchFamily="49" charset="-122"/>
              </a:endParaRPr>
            </a:p>
          </p:txBody>
        </p:sp>
      </p:grpSp>
      <p:sp>
        <p:nvSpPr>
          <p:cNvPr id="23662" name="Text Box 110"/>
          <p:cNvSpPr txBox="1">
            <a:spLocks noChangeArrowheads="1"/>
          </p:cNvSpPr>
          <p:nvPr/>
        </p:nvSpPr>
        <p:spPr bwMode="auto">
          <a:xfrm>
            <a:off x="7467600" y="2438401"/>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a:solidFill>
                  <a:srgbClr val="660033"/>
                </a:solidFill>
                <a:latin typeface="+mn-lt"/>
                <a:ea typeface="黑体" panose="02010609060101010101" pitchFamily="49" charset="-122"/>
              </a:rPr>
              <a:t>返回</a:t>
            </a:r>
          </a:p>
        </p:txBody>
      </p:sp>
      <p:grpSp>
        <p:nvGrpSpPr>
          <p:cNvPr id="23" name="Group 111"/>
          <p:cNvGrpSpPr>
            <a:grpSpLocks/>
          </p:cNvGrpSpPr>
          <p:nvPr/>
        </p:nvGrpSpPr>
        <p:grpSpPr bwMode="auto">
          <a:xfrm>
            <a:off x="6553200" y="1143001"/>
            <a:ext cx="1981200" cy="1236663"/>
            <a:chOff x="3168" y="720"/>
            <a:chExt cx="1248" cy="779"/>
          </a:xfrm>
        </p:grpSpPr>
        <p:grpSp>
          <p:nvGrpSpPr>
            <p:cNvPr id="20549" name="Group 112"/>
            <p:cNvGrpSpPr>
              <a:grpSpLocks/>
            </p:cNvGrpSpPr>
            <p:nvPr/>
          </p:nvGrpSpPr>
          <p:grpSpPr bwMode="auto">
            <a:xfrm>
              <a:off x="3747" y="1248"/>
              <a:ext cx="669" cy="251"/>
              <a:chOff x="3747" y="1152"/>
              <a:chExt cx="669" cy="251"/>
            </a:xfrm>
          </p:grpSpPr>
          <p:sp>
            <p:nvSpPr>
              <p:cNvPr id="20551" name="Text Box 113"/>
              <p:cNvSpPr txBox="1">
                <a:spLocks noChangeArrowheads="1"/>
              </p:cNvSpPr>
              <p:nvPr/>
            </p:nvSpPr>
            <p:spPr bwMode="auto">
              <a:xfrm>
                <a:off x="3747" y="1153"/>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660033"/>
                    </a:solidFill>
                    <a:latin typeface="+mn-lt"/>
                    <a:ea typeface="黑体" panose="02010609060101010101" pitchFamily="49" charset="-122"/>
                  </a:rPr>
                  <a:t>T</a:t>
                </a:r>
              </a:p>
            </p:txBody>
          </p:sp>
          <p:sp>
            <p:nvSpPr>
              <p:cNvPr id="20552" name="Text Box 114"/>
              <p:cNvSpPr txBox="1">
                <a:spLocks noChangeArrowheads="1"/>
              </p:cNvSpPr>
              <p:nvPr/>
            </p:nvSpPr>
            <p:spPr bwMode="auto">
              <a:xfrm rot="-5308317">
                <a:off x="4152" y="1128"/>
                <a:ext cx="240"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660033"/>
                    </a:solidFill>
                    <a:latin typeface="+mn-lt"/>
                    <a:ea typeface="黑体" panose="02010609060101010101" pitchFamily="49" charset="-122"/>
                  </a:rPr>
                  <a:t>&gt;</a:t>
                </a:r>
              </a:p>
            </p:txBody>
          </p:sp>
          <p:sp>
            <p:nvSpPr>
              <p:cNvPr id="20553" name="Line 115"/>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50" name="Text Box 116"/>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solidFill>
                    <a:schemeClr val="tx2"/>
                  </a:solidFill>
                  <a:latin typeface="+mn-lt"/>
                  <a:ea typeface="黑体" panose="02010609060101010101" pitchFamily="49" charset="-122"/>
                </a:rPr>
                <a:t>左是空返回</a:t>
              </a:r>
            </a:p>
          </p:txBody>
        </p:sp>
      </p:grpSp>
      <p:grpSp>
        <p:nvGrpSpPr>
          <p:cNvPr id="25" name="Group 117"/>
          <p:cNvGrpSpPr>
            <a:grpSpLocks/>
          </p:cNvGrpSpPr>
          <p:nvPr/>
        </p:nvGrpSpPr>
        <p:grpSpPr bwMode="auto">
          <a:xfrm>
            <a:off x="5334000" y="1524001"/>
            <a:ext cx="3657600" cy="2838450"/>
            <a:chOff x="2400" y="960"/>
            <a:chExt cx="2304" cy="1788"/>
          </a:xfrm>
        </p:grpSpPr>
        <p:grpSp>
          <p:nvGrpSpPr>
            <p:cNvPr id="20545" name="Group 118"/>
            <p:cNvGrpSpPr>
              <a:grpSpLocks/>
            </p:cNvGrpSpPr>
            <p:nvPr/>
          </p:nvGrpSpPr>
          <p:grpSpPr bwMode="auto">
            <a:xfrm>
              <a:off x="2400" y="2496"/>
              <a:ext cx="864" cy="252"/>
              <a:chOff x="2400" y="2400"/>
              <a:chExt cx="864" cy="252"/>
            </a:xfrm>
          </p:grpSpPr>
          <p:sp>
            <p:nvSpPr>
              <p:cNvPr id="20547" name="Text Box 119"/>
              <p:cNvSpPr txBox="1">
                <a:spLocks noChangeArrowheads="1"/>
              </p:cNvSpPr>
              <p:nvPr/>
            </p:nvSpPr>
            <p:spPr bwMode="auto">
              <a:xfrm>
                <a:off x="2400" y="2400"/>
                <a:ext cx="864" cy="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R);</a:t>
                </a:r>
              </a:p>
            </p:txBody>
          </p:sp>
          <p:sp>
            <p:nvSpPr>
              <p:cNvPr id="20548" name="Line 120"/>
              <p:cNvSpPr>
                <a:spLocks noChangeShapeType="1"/>
              </p:cNvSpPr>
              <p:nvPr/>
            </p:nvSpPr>
            <p:spPr bwMode="auto">
              <a:xfrm>
                <a:off x="2832" y="2544"/>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46" name="AutoShape 121"/>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mn-lt"/>
                <a:ea typeface="黑体" panose="02010609060101010101" pitchFamily="49" charset="-122"/>
              </a:endParaRPr>
            </a:p>
          </p:txBody>
        </p:sp>
      </p:grpSp>
      <p:grpSp>
        <p:nvGrpSpPr>
          <p:cNvPr id="27" name="Group 122"/>
          <p:cNvGrpSpPr>
            <a:grpSpLocks/>
          </p:cNvGrpSpPr>
          <p:nvPr/>
        </p:nvGrpSpPr>
        <p:grpSpPr bwMode="auto">
          <a:xfrm>
            <a:off x="8534400" y="2590801"/>
            <a:ext cx="1828800" cy="1082675"/>
            <a:chOff x="4416" y="1632"/>
            <a:chExt cx="1152" cy="682"/>
          </a:xfrm>
        </p:grpSpPr>
        <p:grpSp>
          <p:nvGrpSpPr>
            <p:cNvPr id="20540" name="Group 123"/>
            <p:cNvGrpSpPr>
              <a:grpSpLocks/>
            </p:cNvGrpSpPr>
            <p:nvPr/>
          </p:nvGrpSpPr>
          <p:grpSpPr bwMode="auto">
            <a:xfrm>
              <a:off x="4944" y="2064"/>
              <a:ext cx="624" cy="250"/>
              <a:chOff x="4944" y="1968"/>
              <a:chExt cx="624" cy="250"/>
            </a:xfrm>
          </p:grpSpPr>
          <p:sp>
            <p:nvSpPr>
              <p:cNvPr id="20542" name="Text Box 124"/>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660033"/>
                    </a:solidFill>
                    <a:latin typeface="+mn-lt"/>
                    <a:ea typeface="黑体" panose="02010609060101010101" pitchFamily="49" charset="-122"/>
                  </a:rPr>
                  <a:t>T</a:t>
                </a:r>
              </a:p>
            </p:txBody>
          </p:sp>
          <p:sp>
            <p:nvSpPr>
              <p:cNvPr id="20543" name="Text Box 125"/>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660033"/>
                    </a:solidFill>
                    <a:latin typeface="+mn-lt"/>
                    <a:ea typeface="黑体" panose="02010609060101010101" pitchFamily="49" charset="-122"/>
                  </a:rPr>
                  <a:t>&gt;</a:t>
                </a:r>
              </a:p>
            </p:txBody>
          </p:sp>
          <p:sp>
            <p:nvSpPr>
              <p:cNvPr id="20544" name="Line 126"/>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41" name="Text Box 127"/>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solidFill>
                    <a:schemeClr val="tx2"/>
                  </a:solidFill>
                  <a:latin typeface="+mn-lt"/>
                  <a:ea typeface="黑体" panose="02010609060101010101" pitchFamily="49" charset="-122"/>
                </a:rPr>
                <a:t>左是空返回</a:t>
              </a:r>
            </a:p>
          </p:txBody>
        </p:sp>
      </p:grpSp>
      <p:grpSp>
        <p:nvGrpSpPr>
          <p:cNvPr id="29" name="Group 128"/>
          <p:cNvGrpSpPr>
            <a:grpSpLocks/>
          </p:cNvGrpSpPr>
          <p:nvPr/>
        </p:nvGrpSpPr>
        <p:grpSpPr bwMode="auto">
          <a:xfrm>
            <a:off x="8534400" y="2895601"/>
            <a:ext cx="1828800" cy="1692275"/>
            <a:chOff x="4416" y="1824"/>
            <a:chExt cx="1152" cy="1066"/>
          </a:xfrm>
        </p:grpSpPr>
        <p:grpSp>
          <p:nvGrpSpPr>
            <p:cNvPr id="20535" name="Group 129"/>
            <p:cNvGrpSpPr>
              <a:grpSpLocks/>
            </p:cNvGrpSpPr>
            <p:nvPr/>
          </p:nvGrpSpPr>
          <p:grpSpPr bwMode="auto">
            <a:xfrm>
              <a:off x="4944" y="2640"/>
              <a:ext cx="624" cy="250"/>
              <a:chOff x="4944" y="2544"/>
              <a:chExt cx="624" cy="250"/>
            </a:xfrm>
          </p:grpSpPr>
          <p:sp>
            <p:nvSpPr>
              <p:cNvPr id="20537" name="Text Box 130"/>
              <p:cNvSpPr txBox="1">
                <a:spLocks noChangeArrowheads="1"/>
              </p:cNvSpPr>
              <p:nvPr/>
            </p:nvSpPr>
            <p:spPr bwMode="auto">
              <a:xfrm>
                <a:off x="4944" y="2544"/>
                <a:ext cx="240" cy="2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660033"/>
                    </a:solidFill>
                    <a:latin typeface="+mn-lt"/>
                    <a:ea typeface="黑体" panose="02010609060101010101" pitchFamily="49" charset="-122"/>
                  </a:rPr>
                  <a:t>T</a:t>
                </a:r>
              </a:p>
            </p:txBody>
          </p:sp>
          <p:sp>
            <p:nvSpPr>
              <p:cNvPr id="20538" name="Text Box 131"/>
              <p:cNvSpPr txBox="1">
                <a:spLocks noChangeArrowheads="1"/>
              </p:cNvSpPr>
              <p:nvPr/>
            </p:nvSpPr>
            <p:spPr bwMode="auto">
              <a:xfrm rot="-5308317">
                <a:off x="5304" y="2520"/>
                <a:ext cx="240" cy="288"/>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660033"/>
                    </a:solidFill>
                    <a:latin typeface="+mn-lt"/>
                    <a:ea typeface="黑体" panose="02010609060101010101" pitchFamily="49" charset="-122"/>
                  </a:rPr>
                  <a:t>&gt;</a:t>
                </a:r>
              </a:p>
            </p:txBody>
          </p:sp>
          <p:sp>
            <p:nvSpPr>
              <p:cNvPr id="20539" name="Line 132"/>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36" name="Text Box 133"/>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solidFill>
                    <a:schemeClr val="tx2"/>
                  </a:solidFill>
                  <a:latin typeface="+mn-lt"/>
                  <a:ea typeface="黑体" panose="02010609060101010101" pitchFamily="49" charset="-122"/>
                </a:rPr>
                <a:t>右是空返回</a:t>
              </a:r>
            </a:p>
          </p:txBody>
        </p:sp>
      </p:grpSp>
      <p:grpSp>
        <p:nvGrpSpPr>
          <p:cNvPr id="31" name="Group 134"/>
          <p:cNvGrpSpPr>
            <a:grpSpLocks/>
          </p:cNvGrpSpPr>
          <p:nvPr/>
        </p:nvGrpSpPr>
        <p:grpSpPr bwMode="auto">
          <a:xfrm>
            <a:off x="7315200" y="1524001"/>
            <a:ext cx="3352800" cy="3749675"/>
            <a:chOff x="3648" y="960"/>
            <a:chExt cx="2112" cy="2362"/>
          </a:xfrm>
        </p:grpSpPr>
        <p:grpSp>
          <p:nvGrpSpPr>
            <p:cNvPr id="20530" name="Group 135"/>
            <p:cNvGrpSpPr>
              <a:grpSpLocks/>
            </p:cNvGrpSpPr>
            <p:nvPr/>
          </p:nvGrpSpPr>
          <p:grpSpPr bwMode="auto">
            <a:xfrm>
              <a:off x="3648" y="3072"/>
              <a:ext cx="624" cy="250"/>
              <a:chOff x="3648" y="2976"/>
              <a:chExt cx="624" cy="250"/>
            </a:xfrm>
          </p:grpSpPr>
          <p:sp>
            <p:nvSpPr>
              <p:cNvPr id="20532" name="Text Box 136"/>
              <p:cNvSpPr txBox="1">
                <a:spLocks noChangeArrowheads="1"/>
              </p:cNvSpPr>
              <p:nvPr/>
            </p:nvSpPr>
            <p:spPr bwMode="auto">
              <a:xfrm>
                <a:off x="3648" y="2976"/>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660033"/>
                    </a:solidFill>
                    <a:latin typeface="+mn-lt"/>
                    <a:ea typeface="黑体" panose="02010609060101010101" pitchFamily="49" charset="-122"/>
                  </a:rPr>
                  <a:t>T</a:t>
                </a:r>
              </a:p>
            </p:txBody>
          </p:sp>
          <p:sp>
            <p:nvSpPr>
              <p:cNvPr id="20533" name="Text Box 137"/>
              <p:cNvSpPr txBox="1">
                <a:spLocks noChangeArrowheads="1"/>
              </p:cNvSpPr>
              <p:nvPr/>
            </p:nvSpPr>
            <p:spPr bwMode="auto">
              <a:xfrm rot="-5308317">
                <a:off x="4008" y="2952"/>
                <a:ext cx="240"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660033"/>
                    </a:solidFill>
                    <a:latin typeface="+mn-lt"/>
                    <a:ea typeface="黑体" panose="02010609060101010101" pitchFamily="49" charset="-122"/>
                  </a:rPr>
                  <a:t>&gt;</a:t>
                </a:r>
              </a:p>
            </p:txBody>
          </p:sp>
          <p:sp>
            <p:nvSpPr>
              <p:cNvPr id="20534" name="Line 138"/>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31" name="Text Box 139"/>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solidFill>
                    <a:schemeClr val="tx2"/>
                  </a:solidFill>
                  <a:latin typeface="+mn-lt"/>
                  <a:ea typeface="黑体" panose="02010609060101010101" pitchFamily="49" charset="-122"/>
                </a:rPr>
                <a:t>左是空返回</a:t>
              </a:r>
            </a:p>
          </p:txBody>
        </p:sp>
      </p:grpSp>
      <p:grpSp>
        <p:nvGrpSpPr>
          <p:cNvPr id="20634" name="Group 140"/>
          <p:cNvGrpSpPr>
            <a:grpSpLocks/>
          </p:cNvGrpSpPr>
          <p:nvPr/>
        </p:nvGrpSpPr>
        <p:grpSpPr bwMode="auto">
          <a:xfrm>
            <a:off x="7315200" y="1828801"/>
            <a:ext cx="3352800" cy="4359275"/>
            <a:chOff x="3648" y="1152"/>
            <a:chExt cx="2112" cy="2746"/>
          </a:xfrm>
        </p:grpSpPr>
        <p:grpSp>
          <p:nvGrpSpPr>
            <p:cNvPr id="20525" name="Group 141"/>
            <p:cNvGrpSpPr>
              <a:grpSpLocks/>
            </p:cNvGrpSpPr>
            <p:nvPr/>
          </p:nvGrpSpPr>
          <p:grpSpPr bwMode="auto">
            <a:xfrm>
              <a:off x="3648" y="3648"/>
              <a:ext cx="624" cy="250"/>
              <a:chOff x="3648" y="3552"/>
              <a:chExt cx="624" cy="250"/>
            </a:xfrm>
          </p:grpSpPr>
          <p:sp>
            <p:nvSpPr>
              <p:cNvPr id="20527" name="Text Box 142"/>
              <p:cNvSpPr txBox="1">
                <a:spLocks noChangeArrowheads="1"/>
              </p:cNvSpPr>
              <p:nvPr/>
            </p:nvSpPr>
            <p:spPr bwMode="auto">
              <a:xfrm>
                <a:off x="3648" y="3552"/>
                <a:ext cx="240"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FF6600"/>
                    </a:solidFill>
                    <a:latin typeface="+mn-lt"/>
                    <a:ea typeface="黑体" panose="02010609060101010101" pitchFamily="49" charset="-122"/>
                  </a:rPr>
                  <a:t>T</a:t>
                </a:r>
              </a:p>
            </p:txBody>
          </p:sp>
          <p:sp>
            <p:nvSpPr>
              <p:cNvPr id="20528" name="Text Box 143"/>
              <p:cNvSpPr txBox="1">
                <a:spLocks noChangeArrowheads="1"/>
              </p:cNvSpPr>
              <p:nvPr/>
            </p:nvSpPr>
            <p:spPr bwMode="auto">
              <a:xfrm rot="-5308317">
                <a:off x="4008" y="3528"/>
                <a:ext cx="240"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6600"/>
                    </a:solidFill>
                    <a:latin typeface="+mn-lt"/>
                    <a:ea typeface="黑体" panose="02010609060101010101" pitchFamily="49" charset="-122"/>
                  </a:rPr>
                  <a:t>&gt;</a:t>
                </a:r>
              </a:p>
            </p:txBody>
          </p:sp>
          <p:sp>
            <p:nvSpPr>
              <p:cNvPr id="20529" name="Line 144"/>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ea typeface="黑体" panose="02010609060101010101" pitchFamily="49" charset="-122"/>
                </a:endParaRPr>
              </a:p>
            </p:txBody>
          </p:sp>
        </p:grpSp>
        <p:sp>
          <p:nvSpPr>
            <p:cNvPr id="20526" name="Text Box 145"/>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000" b="1">
                  <a:solidFill>
                    <a:srgbClr val="FF3300"/>
                  </a:solidFill>
                  <a:latin typeface="+mn-lt"/>
                  <a:ea typeface="黑体" panose="02010609060101010101" pitchFamily="49" charset="-122"/>
                </a:rPr>
                <a:t>右是空返回</a:t>
              </a:r>
            </a:p>
          </p:txBody>
        </p:sp>
      </p:grpSp>
      <p:grpSp>
        <p:nvGrpSpPr>
          <p:cNvPr id="20636" name="Group 146"/>
          <p:cNvGrpSpPr>
            <a:grpSpLocks/>
          </p:cNvGrpSpPr>
          <p:nvPr/>
        </p:nvGrpSpPr>
        <p:grpSpPr bwMode="auto">
          <a:xfrm>
            <a:off x="3429000" y="533401"/>
            <a:ext cx="6400800" cy="4286250"/>
            <a:chOff x="1200" y="336"/>
            <a:chExt cx="4032" cy="2700"/>
          </a:xfrm>
        </p:grpSpPr>
        <p:grpSp>
          <p:nvGrpSpPr>
            <p:cNvPr id="20519" name="Group 147"/>
            <p:cNvGrpSpPr>
              <a:grpSpLocks/>
            </p:cNvGrpSpPr>
            <p:nvPr/>
          </p:nvGrpSpPr>
          <p:grpSpPr bwMode="auto">
            <a:xfrm>
              <a:off x="1200" y="336"/>
              <a:ext cx="4032" cy="2700"/>
              <a:chOff x="1200" y="336"/>
              <a:chExt cx="4032" cy="2700"/>
            </a:xfrm>
          </p:grpSpPr>
          <p:grpSp>
            <p:nvGrpSpPr>
              <p:cNvPr id="20521" name="Group 148"/>
              <p:cNvGrpSpPr>
                <a:grpSpLocks/>
              </p:cNvGrpSpPr>
              <p:nvPr/>
            </p:nvGrpSpPr>
            <p:grpSpPr bwMode="auto">
              <a:xfrm>
                <a:off x="1200" y="2784"/>
                <a:ext cx="864" cy="252"/>
                <a:chOff x="1200" y="2688"/>
                <a:chExt cx="864" cy="252"/>
              </a:xfrm>
            </p:grpSpPr>
            <p:sp>
              <p:nvSpPr>
                <p:cNvPr id="20523" name="Text Box 149"/>
                <p:cNvSpPr txBox="1">
                  <a:spLocks noChangeArrowheads="1"/>
                </p:cNvSpPr>
                <p:nvPr/>
              </p:nvSpPr>
              <p:spPr bwMode="auto">
                <a:xfrm>
                  <a:off x="1200" y="2688"/>
                  <a:ext cx="864" cy="252"/>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660033"/>
                      </a:solidFill>
                      <a:latin typeface="+mn-lt"/>
                      <a:ea typeface="黑体" panose="02010609060101010101" pitchFamily="49" charset="-122"/>
                    </a:rPr>
                    <a:t>pre(T     R);</a:t>
                  </a:r>
                </a:p>
              </p:txBody>
            </p:sp>
            <p:sp>
              <p:nvSpPr>
                <p:cNvPr id="20524" name="Line 150"/>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type="triangle" w="med" len="med"/>
                    </a14:hiddenLine>
                  </a:ext>
                </a:extLst>
              </p:spPr>
              <p:txBody>
                <a:bodyPr/>
                <a:lstStyle/>
                <a:p>
                  <a:endParaRPr lang="zh-CN" altLang="en-US">
                    <a:ea typeface="黑体" panose="02010609060101010101" pitchFamily="49" charset="-122"/>
                  </a:endParaRPr>
                </a:p>
              </p:txBody>
            </p:sp>
          </p:grpSp>
          <p:sp>
            <p:nvSpPr>
              <p:cNvPr id="20522" name="AutoShape 151"/>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mn-lt"/>
                  <a:ea typeface="黑体" panose="02010609060101010101" pitchFamily="49" charset="-122"/>
                </a:endParaRPr>
              </a:p>
            </p:txBody>
          </p:sp>
        </p:grpSp>
        <p:sp>
          <p:nvSpPr>
            <p:cNvPr id="20520" name="Line 152"/>
            <p:cNvSpPr>
              <a:spLocks noChangeShapeType="1"/>
            </p:cNvSpPr>
            <p:nvPr/>
          </p:nvSpPr>
          <p:spPr bwMode="auto">
            <a:xfrm>
              <a:off x="1632" y="2928"/>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ea typeface="黑体" panose="02010609060101010101" pitchFamily="49" charset="-122"/>
              </a:endParaRPr>
            </a:p>
          </p:txBody>
        </p:sp>
      </p:grpSp>
    </p:spTree>
    <p:extLst>
      <p:ext uri="{BB962C8B-B14F-4D97-AF65-F5344CB8AC3E}">
        <p14:creationId xmlns:p14="http://schemas.microsoft.com/office/powerpoint/2010/main" val="2796833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23662"/>
                                        </p:tgtEl>
                                        <p:attrNameLst>
                                          <p:attrName>style.visibility</p:attrName>
                                        </p:attrNameLst>
                                      </p:cBhvr>
                                      <p:to>
                                        <p:strVal val="visible"/>
                                      </p:to>
                                    </p:set>
                                    <p:animEffect transition="in" filter="dissolve">
                                      <p:cBhvr>
                                        <p:cTn id="54" dur="500"/>
                                        <p:tgtEl>
                                          <p:spTgt spid="236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23560"/>
                                        </p:tgtEl>
                                        <p:attrNameLst>
                                          <p:attrName>style.visibility</p:attrName>
                                        </p:attrNameLst>
                                      </p:cBhvr>
                                      <p:to>
                                        <p:strVal val="visible"/>
                                      </p:to>
                                    </p:set>
                                    <p:animEffect transition="in" filter="dissolve">
                                      <p:cBhvr>
                                        <p:cTn id="90" dur="500"/>
                                        <p:tgtEl>
                                          <p:spTgt spid="235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23566"/>
                                        </p:tgtEl>
                                        <p:attrNameLst>
                                          <p:attrName>style.visibility</p:attrName>
                                        </p:attrNameLst>
                                      </p:cBhvr>
                                      <p:to>
                                        <p:strVal val="visible"/>
                                      </p:to>
                                    </p:set>
                                    <p:animEffect transition="in" filter="dissolve">
                                      <p:cBhvr>
                                        <p:cTn id="111" dur="500"/>
                                        <p:tgtEl>
                                          <p:spTgt spid="235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20636"/>
                                        </p:tgtEl>
                                        <p:attrNameLst>
                                          <p:attrName>style.visibility</p:attrName>
                                        </p:attrNameLst>
                                      </p:cBhvr>
                                      <p:to>
                                        <p:strVal val="visible"/>
                                      </p:to>
                                    </p:set>
                                    <p:anim calcmode="lin" valueType="num">
                                      <p:cBhvr>
                                        <p:cTn id="116" dur="500" fill="hold"/>
                                        <p:tgtEl>
                                          <p:spTgt spid="20636"/>
                                        </p:tgtEl>
                                        <p:attrNameLst>
                                          <p:attrName>ppt_x</p:attrName>
                                        </p:attrNameLst>
                                      </p:cBhvr>
                                      <p:tavLst>
                                        <p:tav tm="0">
                                          <p:val>
                                            <p:strVal val="#ppt_x-#ppt_w/2"/>
                                          </p:val>
                                        </p:tav>
                                        <p:tav tm="100000">
                                          <p:val>
                                            <p:strVal val="#ppt_x"/>
                                          </p:val>
                                        </p:tav>
                                      </p:tavLst>
                                    </p:anim>
                                    <p:anim calcmode="lin" valueType="num">
                                      <p:cBhvr>
                                        <p:cTn id="117" dur="500" fill="hold"/>
                                        <p:tgtEl>
                                          <p:spTgt spid="20636"/>
                                        </p:tgtEl>
                                        <p:attrNameLst>
                                          <p:attrName>ppt_y</p:attrName>
                                        </p:attrNameLst>
                                      </p:cBhvr>
                                      <p:tavLst>
                                        <p:tav tm="0">
                                          <p:val>
                                            <p:strVal val="#ppt_y"/>
                                          </p:val>
                                        </p:tav>
                                        <p:tav tm="100000">
                                          <p:val>
                                            <p:strVal val="#ppt_y"/>
                                          </p:val>
                                        </p:tav>
                                      </p:tavLst>
                                    </p:anim>
                                    <p:anim calcmode="lin" valueType="num">
                                      <p:cBhvr>
                                        <p:cTn id="118" dur="500" fill="hold"/>
                                        <p:tgtEl>
                                          <p:spTgt spid="20636"/>
                                        </p:tgtEl>
                                        <p:attrNameLst>
                                          <p:attrName>ppt_w</p:attrName>
                                        </p:attrNameLst>
                                      </p:cBhvr>
                                      <p:tavLst>
                                        <p:tav tm="0">
                                          <p:val>
                                            <p:fltVal val="0"/>
                                          </p:val>
                                        </p:tav>
                                        <p:tav tm="100000">
                                          <p:val>
                                            <p:strVal val="#ppt_w"/>
                                          </p:val>
                                        </p:tav>
                                      </p:tavLst>
                                    </p:anim>
                                    <p:anim calcmode="lin" valueType="num">
                                      <p:cBhvr>
                                        <p:cTn id="119" dur="500" fill="hold"/>
                                        <p:tgtEl>
                                          <p:spTgt spid="20636"/>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23580"/>
                                        </p:tgtEl>
                                        <p:attrNameLst>
                                          <p:attrName>style.visibility</p:attrName>
                                        </p:attrNameLst>
                                      </p:cBhvr>
                                      <p:to>
                                        <p:strVal val="visible"/>
                                      </p:to>
                                    </p:set>
                                    <p:animEffect transition="in" filter="dissolve">
                                      <p:cBhvr>
                                        <p:cTn id="147" dur="500"/>
                                        <p:tgtEl>
                                          <p:spTgt spid="235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20634"/>
                                        </p:tgtEl>
                                        <p:attrNameLst>
                                          <p:attrName>style.visibility</p:attrName>
                                        </p:attrNameLst>
                                      </p:cBhvr>
                                      <p:to>
                                        <p:strVal val="visible"/>
                                      </p:to>
                                    </p:set>
                                    <p:anim calcmode="lin" valueType="num">
                                      <p:cBhvr>
                                        <p:cTn id="161" dur="500" fill="hold"/>
                                        <p:tgtEl>
                                          <p:spTgt spid="20634"/>
                                        </p:tgtEl>
                                        <p:attrNameLst>
                                          <p:attrName>ppt_x</p:attrName>
                                        </p:attrNameLst>
                                      </p:cBhvr>
                                      <p:tavLst>
                                        <p:tav tm="0">
                                          <p:val>
                                            <p:strVal val="#ppt_x-#ppt_w/2"/>
                                          </p:val>
                                        </p:tav>
                                        <p:tav tm="100000">
                                          <p:val>
                                            <p:strVal val="#ppt_x"/>
                                          </p:val>
                                        </p:tav>
                                      </p:tavLst>
                                    </p:anim>
                                    <p:anim calcmode="lin" valueType="num">
                                      <p:cBhvr>
                                        <p:cTn id="162" dur="500" fill="hold"/>
                                        <p:tgtEl>
                                          <p:spTgt spid="20634"/>
                                        </p:tgtEl>
                                        <p:attrNameLst>
                                          <p:attrName>ppt_y</p:attrName>
                                        </p:attrNameLst>
                                      </p:cBhvr>
                                      <p:tavLst>
                                        <p:tav tm="0">
                                          <p:val>
                                            <p:strVal val="#ppt_y"/>
                                          </p:val>
                                        </p:tav>
                                        <p:tav tm="100000">
                                          <p:val>
                                            <p:strVal val="#ppt_y"/>
                                          </p:val>
                                        </p:tav>
                                      </p:tavLst>
                                    </p:anim>
                                    <p:anim calcmode="lin" valueType="num">
                                      <p:cBhvr>
                                        <p:cTn id="163" dur="500" fill="hold"/>
                                        <p:tgtEl>
                                          <p:spTgt spid="20634"/>
                                        </p:tgtEl>
                                        <p:attrNameLst>
                                          <p:attrName>ppt_w</p:attrName>
                                        </p:attrNameLst>
                                      </p:cBhvr>
                                      <p:tavLst>
                                        <p:tav tm="0">
                                          <p:val>
                                            <p:fltVal val="0"/>
                                          </p:val>
                                        </p:tav>
                                        <p:tav tm="100000">
                                          <p:val>
                                            <p:strVal val="#ppt_w"/>
                                          </p:val>
                                        </p:tav>
                                      </p:tavLst>
                                    </p:anim>
                                    <p:anim calcmode="lin" valueType="num">
                                      <p:cBhvr>
                                        <p:cTn id="164" dur="500" fill="hold"/>
                                        <p:tgtEl>
                                          <p:spTgt spid="20634"/>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23586"/>
                                        </p:tgtEl>
                                        <p:attrNameLst>
                                          <p:attrName>style.visibility</p:attrName>
                                        </p:attrNameLst>
                                      </p:cBhvr>
                                      <p:to>
                                        <p:strVal val="visible"/>
                                      </p:to>
                                    </p:set>
                                    <p:animEffect transition="in" filter="dissolve">
                                      <p:cBhvr>
                                        <p:cTn id="168" dur="500"/>
                                        <p:tgtEl>
                                          <p:spTgt spid="23586"/>
                                        </p:tgtEl>
                                      </p:cBhvr>
                                    </p:animEffect>
                                  </p:childTnLst>
                                </p:cTn>
                              </p:par>
                            </p:childTnLst>
                          </p:cTn>
                        </p:par>
                        <p:par>
                          <p:cTn id="169" fill="hold" nodeType="afterGroup">
                            <p:stCondLst>
                              <p:cond delay="2000"/>
                            </p:stCondLst>
                            <p:childTnLst>
                              <p:par>
                                <p:cTn id="170" presetID="17" presetClass="entr" presetSubtype="1" fill="hold" grpId="0" nodeType="afterEffect">
                                  <p:stCondLst>
                                    <p:cond delay="0"/>
                                  </p:stCondLst>
                                  <p:childTnLst>
                                    <p:set>
                                      <p:cBhvr>
                                        <p:cTn id="171" dur="1" fill="hold">
                                          <p:stCondLst>
                                            <p:cond delay="0"/>
                                          </p:stCondLst>
                                        </p:cTn>
                                        <p:tgtEl>
                                          <p:spTgt spid="23559"/>
                                        </p:tgtEl>
                                        <p:attrNameLst>
                                          <p:attrName>style.visibility</p:attrName>
                                        </p:attrNameLst>
                                      </p:cBhvr>
                                      <p:to>
                                        <p:strVal val="visible"/>
                                      </p:to>
                                    </p:set>
                                    <p:anim calcmode="lin" valueType="num">
                                      <p:cBhvr>
                                        <p:cTn id="172" dur="500" fill="hold"/>
                                        <p:tgtEl>
                                          <p:spTgt spid="23559"/>
                                        </p:tgtEl>
                                        <p:attrNameLst>
                                          <p:attrName>ppt_x</p:attrName>
                                        </p:attrNameLst>
                                      </p:cBhvr>
                                      <p:tavLst>
                                        <p:tav tm="0">
                                          <p:val>
                                            <p:strVal val="#ppt_x"/>
                                          </p:val>
                                        </p:tav>
                                        <p:tav tm="100000">
                                          <p:val>
                                            <p:strVal val="#ppt_x"/>
                                          </p:val>
                                        </p:tav>
                                      </p:tavLst>
                                    </p:anim>
                                    <p:anim calcmode="lin" valueType="num">
                                      <p:cBhvr>
                                        <p:cTn id="173" dur="500" fill="hold"/>
                                        <p:tgtEl>
                                          <p:spTgt spid="23559"/>
                                        </p:tgtEl>
                                        <p:attrNameLst>
                                          <p:attrName>ppt_y</p:attrName>
                                        </p:attrNameLst>
                                      </p:cBhvr>
                                      <p:tavLst>
                                        <p:tav tm="0">
                                          <p:val>
                                            <p:strVal val="#ppt_y-#ppt_h/2"/>
                                          </p:val>
                                        </p:tav>
                                        <p:tav tm="100000">
                                          <p:val>
                                            <p:strVal val="#ppt_y"/>
                                          </p:val>
                                        </p:tav>
                                      </p:tavLst>
                                    </p:anim>
                                    <p:anim calcmode="lin" valueType="num">
                                      <p:cBhvr>
                                        <p:cTn id="174" dur="500" fill="hold"/>
                                        <p:tgtEl>
                                          <p:spTgt spid="23559"/>
                                        </p:tgtEl>
                                        <p:attrNameLst>
                                          <p:attrName>ppt_w</p:attrName>
                                        </p:attrNameLst>
                                      </p:cBhvr>
                                      <p:tavLst>
                                        <p:tav tm="0">
                                          <p:val>
                                            <p:strVal val="#ppt_w"/>
                                          </p:val>
                                        </p:tav>
                                        <p:tav tm="100000">
                                          <p:val>
                                            <p:strVal val="#ppt_w"/>
                                          </p:val>
                                        </p:tav>
                                      </p:tavLst>
                                    </p:anim>
                                    <p:anim calcmode="lin" valueType="num">
                                      <p:cBhvr>
                                        <p:cTn id="175" dur="500" fill="hold"/>
                                        <p:tgtEl>
                                          <p:spTgt spid="235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P spid="23560" grpId="0" animBg="1" autoUpdateAnimBg="0"/>
      <p:bldP spid="23566" grpId="0" animBg="1" autoUpdateAnimBg="0"/>
      <p:bldP spid="23580" grpId="0" animBg="1" autoUpdateAnimBg="0"/>
      <p:bldP spid="23586" grpId="0" animBg="1" autoUpdateAnimBg="0"/>
      <p:bldP spid="2366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normAutofit/>
          </a:bodyPr>
          <a:lstStyle/>
          <a:p>
            <a:r>
              <a:rPr kumimoji="1" lang="zh-CN" altLang="en-US" sz="3200" dirty="0">
                <a:solidFill>
                  <a:srgbClr val="C00000"/>
                </a:solidFill>
                <a:latin typeface="黑体" panose="02010609060101010101" pitchFamily="49" charset="-122"/>
                <a:ea typeface="黑体" panose="02010609060101010101" pitchFamily="49" charset="-122"/>
              </a:rPr>
              <a:t>三、“任务书”分析</a:t>
            </a:r>
            <a:r>
              <a:rPr kumimoji="1" lang="zh-CN" altLang="en-US" sz="3200" dirty="0" smtClean="0">
                <a:solidFill>
                  <a:srgbClr val="C00000"/>
                </a:solidFill>
                <a:latin typeface="黑体" panose="02010609060101010101" pitchFamily="49" charset="-122"/>
                <a:ea typeface="黑体" panose="02010609060101010101" pitchFamily="49" charset="-122"/>
              </a:rPr>
              <a:t>方法的非递归遍历</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44563" y="1699419"/>
            <a:ext cx="8656637" cy="4389437"/>
          </a:xfrm>
        </p:spPr>
        <p:txBody>
          <a:bodyPr/>
          <a:lstStyle/>
          <a:p>
            <a:pPr marL="0" indent="0">
              <a:lnSpc>
                <a:spcPct val="125000"/>
              </a:lnSpc>
              <a:buNone/>
              <a:defRPr/>
            </a:pPr>
            <a:r>
              <a:rPr kumimoji="1" lang="zh-CN" altLang="en-US" dirty="0">
                <a:solidFill>
                  <a:schemeClr val="tx2"/>
                </a:solidFill>
                <a:latin typeface="黑体" panose="02010609060101010101" pitchFamily="49" charset="-122"/>
                <a:ea typeface="黑体" panose="02010609060101010101" pitchFamily="49" charset="-122"/>
              </a:rPr>
              <a:t>我们以中序遍历为例进行</a:t>
            </a:r>
            <a:r>
              <a:rPr kumimoji="1" lang="zh-CN" altLang="en-US" dirty="0" smtClean="0">
                <a:solidFill>
                  <a:schemeClr val="tx2"/>
                </a:solidFill>
                <a:latin typeface="黑体" panose="02010609060101010101" pitchFamily="49" charset="-122"/>
                <a:ea typeface="黑体" panose="02010609060101010101" pitchFamily="49" charset="-122"/>
              </a:rPr>
              <a:t>分析</a:t>
            </a:r>
            <a:r>
              <a:rPr kumimoji="1" lang="en-US" altLang="zh-CN" dirty="0" smtClean="0">
                <a:solidFill>
                  <a:schemeClr val="tx2"/>
                </a:solidFill>
                <a:latin typeface="黑体" panose="02010609060101010101" pitchFamily="49" charset="-122"/>
                <a:ea typeface="黑体" panose="02010609060101010101" pitchFamily="49" charset="-122"/>
              </a:rPr>
              <a:t>“</a:t>
            </a:r>
            <a:r>
              <a:rPr kumimoji="1" lang="zh-CN" altLang="en-US" dirty="0">
                <a:solidFill>
                  <a:schemeClr val="tx2"/>
                </a:solidFill>
                <a:latin typeface="黑体" panose="02010609060101010101" pitchFamily="49" charset="-122"/>
                <a:ea typeface="黑体" panose="02010609060101010101" pitchFamily="49" charset="-122"/>
              </a:rPr>
              <a:t>中序遍历二叉树</a:t>
            </a:r>
            <a:r>
              <a:rPr kumimoji="1" lang="zh-CN" altLang="en-US" dirty="0" smtClean="0">
                <a:solidFill>
                  <a:schemeClr val="tx2"/>
                </a:solidFill>
                <a:latin typeface="黑体" panose="02010609060101010101" pitchFamily="49" charset="-122"/>
                <a:ea typeface="黑体" panose="02010609060101010101" pitchFamily="49" charset="-122"/>
              </a:rPr>
              <a:t>”</a:t>
            </a:r>
            <a:endParaRPr kumimoji="1" lang="en-US" altLang="zh-CN" dirty="0" smtClean="0">
              <a:solidFill>
                <a:schemeClr val="tx2"/>
              </a:solidFill>
              <a:latin typeface="黑体" panose="02010609060101010101" pitchFamily="49" charset="-122"/>
              <a:ea typeface="黑体" panose="02010609060101010101" pitchFamily="49" charset="-122"/>
            </a:endParaRPr>
          </a:p>
          <a:p>
            <a:pPr marL="0" indent="0">
              <a:lnSpc>
                <a:spcPct val="125000"/>
              </a:lnSpc>
              <a:buNone/>
              <a:defRPr/>
            </a:pPr>
            <a:r>
              <a:rPr kumimoji="1" lang="zh-CN" altLang="en-US" dirty="0" smtClean="0">
                <a:solidFill>
                  <a:schemeClr val="tx2"/>
                </a:solidFill>
                <a:latin typeface="黑体" panose="02010609060101010101" pitchFamily="49" charset="-122"/>
                <a:ea typeface="黑体" panose="02010609060101010101" pitchFamily="49" charset="-122"/>
              </a:rPr>
              <a:t>包括</a:t>
            </a:r>
            <a:r>
              <a:rPr kumimoji="1" lang="zh-CN" altLang="en-US" dirty="0">
                <a:solidFill>
                  <a:schemeClr val="tx2"/>
                </a:solidFill>
                <a:latin typeface="黑体" panose="02010609060101010101" pitchFamily="49" charset="-122"/>
                <a:ea typeface="黑体" panose="02010609060101010101" pitchFamily="49" charset="-122"/>
              </a:rPr>
              <a:t>三项子任务</a:t>
            </a:r>
            <a:r>
              <a:rPr kumimoji="1" lang="en-US" altLang="zh-CN" dirty="0">
                <a:solidFill>
                  <a:schemeClr val="tx2"/>
                </a:solidFill>
                <a:latin typeface="黑体" panose="02010609060101010101" pitchFamily="49" charset="-122"/>
                <a:ea typeface="黑体" panose="02010609060101010101" pitchFamily="49" charset="-122"/>
              </a:rPr>
              <a:t>:</a:t>
            </a:r>
          </a:p>
          <a:p>
            <a:pPr>
              <a:defRPr/>
            </a:pPr>
            <a:endParaRPr lang="zh-CN" altLang="en-US" dirty="0">
              <a:latin typeface="黑体" panose="02010609060101010101" pitchFamily="49" charset="-122"/>
              <a:ea typeface="黑体" panose="02010609060101010101" pitchFamily="49" charset="-122"/>
            </a:endParaRPr>
          </a:p>
        </p:txBody>
      </p:sp>
      <p:sp>
        <p:nvSpPr>
          <p:cNvPr id="4" name="Text Box 4"/>
          <p:cNvSpPr txBox="1">
            <a:spLocks noChangeArrowheads="1"/>
          </p:cNvSpPr>
          <p:nvPr/>
        </p:nvSpPr>
        <p:spPr bwMode="auto">
          <a:xfrm>
            <a:off x="838200" y="3473102"/>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a:solidFill>
                  <a:srgbClr val="FF3300"/>
                </a:solidFill>
                <a:latin typeface="黑体" panose="02010609060101010101" pitchFamily="49" charset="-122"/>
                <a:ea typeface="黑体" panose="02010609060101010101" pitchFamily="49" charset="-122"/>
              </a:rPr>
              <a:t>“</a:t>
            </a:r>
            <a:r>
              <a:rPr kumimoji="1" lang="zh-CN" altLang="en-US" sz="2800">
                <a:solidFill>
                  <a:schemeClr val="accent1"/>
                </a:solidFill>
                <a:latin typeface="黑体" panose="02010609060101010101" pitchFamily="49" charset="-122"/>
                <a:ea typeface="黑体" panose="02010609060101010101" pitchFamily="49" charset="-122"/>
              </a:rPr>
              <a:t>遍历</a:t>
            </a:r>
            <a:r>
              <a:rPr kumimoji="1" lang="zh-CN" altLang="en-US" sz="2800">
                <a:solidFill>
                  <a:srgbClr val="FF3300"/>
                </a:solidFill>
                <a:latin typeface="黑体" panose="02010609060101010101" pitchFamily="49" charset="-122"/>
                <a:ea typeface="黑体" panose="02010609060101010101" pitchFamily="49" charset="-122"/>
              </a:rPr>
              <a:t>左子树”</a:t>
            </a:r>
          </a:p>
        </p:txBody>
      </p:sp>
      <p:sp>
        <p:nvSpPr>
          <p:cNvPr id="5" name="Text Box 5"/>
          <p:cNvSpPr txBox="1">
            <a:spLocks noChangeArrowheads="1"/>
          </p:cNvSpPr>
          <p:nvPr/>
        </p:nvSpPr>
        <p:spPr bwMode="auto">
          <a:xfrm>
            <a:off x="863600" y="4901852"/>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a:solidFill>
                  <a:srgbClr val="FF3300"/>
                </a:solidFill>
                <a:latin typeface="黑体" panose="02010609060101010101" pitchFamily="49" charset="-122"/>
                <a:ea typeface="黑体" panose="02010609060101010101" pitchFamily="49" charset="-122"/>
              </a:rPr>
              <a:t>“</a:t>
            </a:r>
            <a:r>
              <a:rPr kumimoji="1" lang="zh-CN" altLang="en-US" sz="2800">
                <a:solidFill>
                  <a:schemeClr val="accent1"/>
                </a:solidFill>
                <a:latin typeface="黑体" panose="02010609060101010101" pitchFamily="49" charset="-122"/>
                <a:ea typeface="黑体" panose="02010609060101010101" pitchFamily="49" charset="-122"/>
              </a:rPr>
              <a:t>遍历</a:t>
            </a:r>
            <a:r>
              <a:rPr kumimoji="1" lang="zh-CN" altLang="en-US" sz="2800">
                <a:solidFill>
                  <a:srgbClr val="FF3300"/>
                </a:solidFill>
                <a:latin typeface="黑体" panose="02010609060101010101" pitchFamily="49" charset="-122"/>
                <a:ea typeface="黑体" panose="02010609060101010101" pitchFamily="49" charset="-122"/>
              </a:rPr>
              <a:t>右子树”</a:t>
            </a:r>
          </a:p>
        </p:txBody>
      </p:sp>
      <p:sp>
        <p:nvSpPr>
          <p:cNvPr id="6" name="Text Box 6"/>
          <p:cNvSpPr txBox="1">
            <a:spLocks noChangeArrowheads="1"/>
          </p:cNvSpPr>
          <p:nvPr/>
        </p:nvSpPr>
        <p:spPr bwMode="auto">
          <a:xfrm>
            <a:off x="863600" y="4182714"/>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a:solidFill>
                  <a:srgbClr val="FF3300"/>
                </a:solidFill>
                <a:latin typeface="黑体" panose="02010609060101010101" pitchFamily="49" charset="-122"/>
                <a:ea typeface="黑体" panose="02010609060101010101" pitchFamily="49" charset="-122"/>
              </a:rPr>
              <a:t>“</a:t>
            </a:r>
            <a:r>
              <a:rPr kumimoji="1" lang="zh-CN" altLang="en-US" sz="2800">
                <a:solidFill>
                  <a:srgbClr val="680000"/>
                </a:solidFill>
                <a:latin typeface="黑体" panose="02010609060101010101" pitchFamily="49" charset="-122"/>
                <a:ea typeface="黑体" panose="02010609060101010101" pitchFamily="49" charset="-122"/>
              </a:rPr>
              <a:t>访问</a:t>
            </a:r>
            <a:r>
              <a:rPr kumimoji="1" lang="zh-CN" altLang="en-US" sz="2800">
                <a:solidFill>
                  <a:srgbClr val="FF3300"/>
                </a:solidFill>
                <a:latin typeface="黑体" panose="02010609060101010101" pitchFamily="49" charset="-122"/>
                <a:ea typeface="黑体" panose="02010609060101010101" pitchFamily="49" charset="-122"/>
              </a:rPr>
              <a:t>根结点”</a:t>
            </a:r>
          </a:p>
        </p:txBody>
      </p:sp>
      <p:sp>
        <p:nvSpPr>
          <p:cNvPr id="2" name="圆角矩形标注 1"/>
          <p:cNvSpPr/>
          <p:nvPr/>
        </p:nvSpPr>
        <p:spPr>
          <a:xfrm>
            <a:off x="4636220" y="3121335"/>
            <a:ext cx="3839735" cy="2833416"/>
          </a:xfrm>
          <a:prstGeom prst="wedgeRoundRectCallout">
            <a:avLst>
              <a:gd name="adj1" fmla="val -63000"/>
              <a:gd name="adj2" fmla="val -138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2800" b="1" dirty="0">
                <a:latin typeface="楷体" panose="02010609060101010101" pitchFamily="49" charset="-122"/>
                <a:ea typeface="楷体" panose="02010609060101010101" pitchFamily="49" charset="-122"/>
              </a:rPr>
              <a:t>如何标注任务？</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何时布置任务？</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如何保存任务？</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何时处理任务？</a:t>
            </a:r>
          </a:p>
        </p:txBody>
      </p:sp>
    </p:spTree>
    <p:extLst>
      <p:ext uri="{BB962C8B-B14F-4D97-AF65-F5344CB8AC3E}">
        <p14:creationId xmlns:p14="http://schemas.microsoft.com/office/powerpoint/2010/main" val="1258551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844296" y="547687"/>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en-US" altLang="zh-CN" dirty="0" smtClean="0">
                <a:solidFill>
                  <a:srgbClr val="C00000"/>
                </a:solidFill>
                <a:latin typeface="黑体" panose="02010609060101010101" pitchFamily="49" charset="-122"/>
                <a:ea typeface="黑体" panose="02010609060101010101" pitchFamily="49" charset="-122"/>
              </a:rPr>
              <a:t>5.3.1 </a:t>
            </a:r>
            <a:r>
              <a:rPr kumimoji="1" lang="zh-CN" altLang="en-US" dirty="0">
                <a:solidFill>
                  <a:srgbClr val="C00000"/>
                </a:solidFill>
                <a:latin typeface="黑体" panose="02010609060101010101" pitchFamily="49" charset="-122"/>
                <a:ea typeface="黑体" panose="02010609060101010101" pitchFamily="49" charset="-122"/>
              </a:rPr>
              <a:t>二叉树的存储结构 </a:t>
            </a:r>
          </a:p>
        </p:txBody>
      </p:sp>
      <p:sp>
        <p:nvSpPr>
          <p:cNvPr id="40963" name="Text Box 3"/>
          <p:cNvSpPr txBox="1">
            <a:spLocks noChangeArrowheads="1"/>
          </p:cNvSpPr>
          <p:nvPr/>
        </p:nvSpPr>
        <p:spPr bwMode="auto">
          <a:xfrm>
            <a:off x="844296" y="1392893"/>
            <a:ext cx="350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en-US" altLang="zh-CN" sz="2800" dirty="0">
                <a:solidFill>
                  <a:schemeClr val="tx2"/>
                </a:solidFill>
                <a:latin typeface="黑体" panose="02010609060101010101" pitchFamily="49" charset="-122"/>
                <a:ea typeface="黑体" panose="02010609060101010101" pitchFamily="49" charset="-122"/>
              </a:rPr>
              <a:t>(1)   </a:t>
            </a:r>
            <a:r>
              <a:rPr kumimoji="1" lang="zh-CN" altLang="en-US" sz="2800" dirty="0">
                <a:solidFill>
                  <a:schemeClr val="tx2"/>
                </a:solidFill>
                <a:latin typeface="黑体" panose="02010609060101010101" pitchFamily="49" charset="-122"/>
                <a:ea typeface="黑体" panose="02010609060101010101" pitchFamily="49" charset="-122"/>
              </a:rPr>
              <a:t>顺序存储结构</a:t>
            </a:r>
          </a:p>
        </p:txBody>
      </p:sp>
      <p:sp>
        <p:nvSpPr>
          <p:cNvPr id="40964" name="Text Box 4"/>
          <p:cNvSpPr txBox="1">
            <a:spLocks noChangeArrowheads="1"/>
          </p:cNvSpPr>
          <p:nvPr/>
        </p:nvSpPr>
        <p:spPr bwMode="auto">
          <a:xfrm>
            <a:off x="1029462" y="2058135"/>
            <a:ext cx="10399776" cy="109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just">
              <a:lnSpc>
                <a:spcPct val="125000"/>
              </a:lnSpc>
              <a:spcBef>
                <a:spcPts val="0"/>
              </a:spcBef>
              <a:buClrTx/>
              <a:buSzTx/>
              <a:buFontTx/>
              <a:buNone/>
            </a:pPr>
            <a:r>
              <a:rPr lang="en-US" altLang="zh-CN" sz="2800" dirty="0">
                <a:solidFill>
                  <a:schemeClr val="accent5">
                    <a:lumMod val="50000"/>
                  </a:schemeClr>
                </a:solidFill>
                <a:latin typeface="黑体" panose="02010609060101010101" pitchFamily="49" charset="-122"/>
                <a:ea typeface="黑体" panose="02010609060101010101" pitchFamily="49" charset="-122"/>
              </a:rPr>
              <a:t>    </a:t>
            </a:r>
            <a:r>
              <a:rPr lang="zh-CN" altLang="en-US" sz="2800" dirty="0">
                <a:solidFill>
                  <a:schemeClr val="accent5">
                    <a:lumMod val="50000"/>
                  </a:schemeClr>
                </a:solidFill>
                <a:latin typeface="黑体" panose="02010609060101010101" pitchFamily="49" charset="-122"/>
                <a:ea typeface="黑体" panose="02010609060101010101" pitchFamily="49" charset="-122"/>
              </a:rPr>
              <a:t>用一组连续的存储单元存放二叉树的数据元素。结点在数组中的相对位置蕴含着结点之间的关系。</a:t>
            </a:r>
          </a:p>
        </p:txBody>
      </p:sp>
      <p:sp>
        <p:nvSpPr>
          <p:cNvPr id="40965" name="Rectangle 5" descr="花岗岩"/>
          <p:cNvSpPr>
            <a:spLocks noChangeArrowheads="1"/>
          </p:cNvSpPr>
          <p:nvPr/>
        </p:nvSpPr>
        <p:spPr bwMode="auto">
          <a:xfrm>
            <a:off x="1106043" y="3600450"/>
            <a:ext cx="9976485"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800" b="1" dirty="0">
                <a:latin typeface="+mn-lt"/>
                <a:ea typeface="黑体" panose="02010609060101010101" pitchFamily="49" charset="-122"/>
              </a:rPr>
              <a:t>#define</a:t>
            </a:r>
            <a:r>
              <a:rPr kumimoji="1" lang="en-US" altLang="zh-CN" sz="2800" dirty="0">
                <a:latin typeface="+mn-lt"/>
                <a:ea typeface="黑体" panose="02010609060101010101" pitchFamily="49" charset="-122"/>
              </a:rPr>
              <a:t>  MAX_TREE_SIZE  100      </a:t>
            </a:r>
            <a:r>
              <a:rPr kumimoji="1" lang="en-US" altLang="zh-CN" sz="2800" dirty="0" smtClean="0">
                <a:latin typeface="+mn-lt"/>
                <a:ea typeface="黑体" panose="02010609060101010101" pitchFamily="49" charset="-122"/>
              </a:rPr>
              <a:t>// </a:t>
            </a:r>
            <a:r>
              <a:rPr kumimoji="1" lang="zh-CN" altLang="en-US" sz="2800" dirty="0">
                <a:latin typeface="+mn-lt"/>
                <a:ea typeface="黑体" panose="02010609060101010101" pitchFamily="49" charset="-122"/>
              </a:rPr>
              <a:t>二叉树的最大结点数</a:t>
            </a:r>
            <a:endParaRPr kumimoji="1" lang="zh-CN" altLang="en-US" sz="2800" b="1" dirty="0">
              <a:latin typeface="+mn-lt"/>
              <a:ea typeface="黑体" panose="02010609060101010101" pitchFamily="49" charset="-122"/>
            </a:endParaRPr>
          </a:p>
          <a:p>
            <a:pPr eaLnBrk="1" hangingPunct="1">
              <a:lnSpc>
                <a:spcPct val="125000"/>
              </a:lnSpc>
              <a:spcBef>
                <a:spcPct val="0"/>
              </a:spcBef>
              <a:buClrTx/>
              <a:buSzTx/>
              <a:buFontTx/>
              <a:buNone/>
            </a:pPr>
            <a:r>
              <a:rPr kumimoji="1" lang="en-US" altLang="zh-CN" sz="2800" b="1" dirty="0" err="1">
                <a:solidFill>
                  <a:srgbClr val="FF0000"/>
                </a:solidFill>
                <a:latin typeface="+mn-lt"/>
                <a:ea typeface="黑体" panose="02010609060101010101" pitchFamily="49" charset="-122"/>
              </a:rPr>
              <a:t>typedef</a:t>
            </a:r>
            <a:r>
              <a:rPr kumimoji="1" lang="en-US" altLang="zh-CN" sz="2800" b="1" dirty="0">
                <a:latin typeface="+mn-lt"/>
                <a:ea typeface="黑体" panose="02010609060101010101" pitchFamily="49" charset="-122"/>
              </a:rPr>
              <a:t> </a:t>
            </a:r>
            <a:r>
              <a:rPr kumimoji="1" lang="en-US" altLang="zh-CN" sz="2800" dirty="0" err="1">
                <a:latin typeface="+mn-lt"/>
                <a:ea typeface="黑体" panose="02010609060101010101" pitchFamily="49" charset="-122"/>
              </a:rPr>
              <a:t>TElemType</a:t>
            </a:r>
            <a:r>
              <a:rPr kumimoji="1" lang="en-US" altLang="zh-CN" sz="2800" dirty="0">
                <a:latin typeface="+mn-lt"/>
                <a:ea typeface="黑体" panose="02010609060101010101" pitchFamily="49" charset="-122"/>
              </a:rPr>
              <a:t>  </a:t>
            </a:r>
            <a:r>
              <a:rPr kumimoji="1" lang="en-US" altLang="zh-CN" sz="2800" dirty="0" err="1" smtClean="0">
                <a:latin typeface="+mn-lt"/>
                <a:ea typeface="黑体" panose="02010609060101010101" pitchFamily="49" charset="-122"/>
              </a:rPr>
              <a:t>SqBiTree</a:t>
            </a:r>
            <a:r>
              <a:rPr kumimoji="1" lang="en-US" altLang="zh-CN" sz="2800" dirty="0" smtClean="0">
                <a:latin typeface="+mn-lt"/>
                <a:ea typeface="黑体" panose="02010609060101010101" pitchFamily="49" charset="-122"/>
              </a:rPr>
              <a:t>[MAX_TREE_SIZE+1</a:t>
            </a:r>
            <a:r>
              <a:rPr kumimoji="1" lang="en-US" altLang="zh-CN" sz="2800" dirty="0">
                <a:latin typeface="+mn-lt"/>
                <a:ea typeface="黑体" panose="02010609060101010101" pitchFamily="49" charset="-122"/>
              </a:rPr>
              <a:t>];   </a:t>
            </a:r>
          </a:p>
          <a:p>
            <a:pPr eaLnBrk="1" hangingPunct="1">
              <a:lnSpc>
                <a:spcPct val="125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smtClean="0">
                <a:latin typeface="+mn-lt"/>
                <a:ea typeface="黑体" panose="02010609060101010101" pitchFamily="49" charset="-122"/>
              </a:rPr>
              <a:t>                               // </a:t>
            </a:r>
            <a:r>
              <a:rPr kumimoji="1" lang="en-US" altLang="zh-CN" sz="2800" dirty="0">
                <a:latin typeface="+mn-lt"/>
                <a:ea typeface="黑体" panose="02010609060101010101" pitchFamily="49" charset="-122"/>
              </a:rPr>
              <a:t>1</a:t>
            </a:r>
            <a:r>
              <a:rPr kumimoji="1" lang="zh-CN" altLang="en-US" sz="2800" dirty="0">
                <a:latin typeface="+mn-lt"/>
                <a:ea typeface="黑体" panose="02010609060101010101" pitchFamily="49" charset="-122"/>
              </a:rPr>
              <a:t>号单元存储根结点</a:t>
            </a:r>
          </a:p>
          <a:p>
            <a:pPr eaLnBrk="1" hangingPunct="1">
              <a:lnSpc>
                <a:spcPct val="125000"/>
              </a:lnSpc>
              <a:spcBef>
                <a:spcPct val="0"/>
              </a:spcBef>
              <a:buClrTx/>
              <a:buSzTx/>
              <a:buFontTx/>
              <a:buNone/>
            </a:pPr>
            <a:r>
              <a:rPr kumimoji="1" lang="en-US" altLang="zh-CN" sz="2800" dirty="0" err="1">
                <a:solidFill>
                  <a:srgbClr val="0000FF"/>
                </a:solidFill>
                <a:latin typeface="+mn-lt"/>
                <a:ea typeface="黑体" panose="02010609060101010101" pitchFamily="49" charset="-122"/>
              </a:rPr>
              <a:t>SqBiTree</a:t>
            </a:r>
            <a:r>
              <a:rPr kumimoji="1" lang="en-US" altLang="zh-CN" sz="2800" dirty="0">
                <a:solidFill>
                  <a:srgbClr val="0000FF"/>
                </a:solidFill>
                <a:latin typeface="+mn-lt"/>
                <a:ea typeface="黑体" panose="02010609060101010101" pitchFamily="49" charset="-122"/>
              </a:rPr>
              <a:t>  </a:t>
            </a:r>
            <a:r>
              <a:rPr kumimoji="1" lang="en-US" altLang="zh-CN" sz="2800" dirty="0" err="1">
                <a:solidFill>
                  <a:srgbClr val="0000FF"/>
                </a:solidFill>
                <a:latin typeface="+mn-lt"/>
                <a:ea typeface="黑体" panose="02010609060101010101" pitchFamily="49" charset="-122"/>
              </a:rPr>
              <a:t>bt</a:t>
            </a:r>
            <a:r>
              <a:rPr kumimoji="1" lang="en-US" altLang="zh-CN" sz="2800" dirty="0">
                <a:solidFill>
                  <a:srgbClr val="0000FF"/>
                </a:solidFill>
                <a:latin typeface="+mn-lt"/>
                <a:ea typeface="黑体" panose="02010609060101010101" pitchFamily="49" charset="-122"/>
              </a:rPr>
              <a:t>;</a:t>
            </a:r>
          </a:p>
        </p:txBody>
      </p:sp>
    </p:spTree>
    <p:extLst>
      <p:ext uri="{BB962C8B-B14F-4D97-AF65-F5344CB8AC3E}">
        <p14:creationId xmlns:p14="http://schemas.microsoft.com/office/powerpoint/2010/main" val="33760667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14" name="Text Box 49"/>
          <p:cNvSpPr txBox="1">
            <a:spLocks noChangeArrowheads="1"/>
          </p:cNvSpPr>
          <p:nvPr/>
        </p:nvSpPr>
        <p:spPr bwMode="auto">
          <a:xfrm>
            <a:off x="437375" y="527477"/>
            <a:ext cx="449580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buClrTx/>
              <a:buSzTx/>
              <a:buFontTx/>
              <a:buNone/>
            </a:pPr>
            <a:r>
              <a:rPr kumimoji="1" lang="en-US" altLang="zh-CN" sz="2800" dirty="0" smtClean="0">
                <a:solidFill>
                  <a:srgbClr val="C00000"/>
                </a:solidFill>
                <a:latin typeface="黑体" panose="02010609060101010101" pitchFamily="49" charset="-122"/>
                <a:ea typeface="黑体" panose="02010609060101010101" pitchFamily="49" charset="-122"/>
              </a:rPr>
              <a:t>“</a:t>
            </a:r>
            <a:r>
              <a:rPr kumimoji="1" lang="zh-CN" altLang="en-US" sz="2800" dirty="0" smtClean="0">
                <a:solidFill>
                  <a:srgbClr val="C00000"/>
                </a:solidFill>
                <a:latin typeface="黑体" panose="02010609060101010101" pitchFamily="49" charset="-122"/>
                <a:ea typeface="黑体" panose="02010609060101010101" pitchFamily="49" charset="-122"/>
              </a:rPr>
              <a:t>任务书” 分析方法中</a:t>
            </a:r>
            <a:r>
              <a:rPr kumimoji="1" lang="zh-CN" altLang="en-US" sz="2800" dirty="0">
                <a:solidFill>
                  <a:srgbClr val="C00000"/>
                </a:solidFill>
                <a:latin typeface="黑体" panose="02010609060101010101" pitchFamily="49" charset="-122"/>
                <a:ea typeface="黑体" panose="02010609060101010101" pitchFamily="49" charset="-122"/>
              </a:rPr>
              <a:t>序</a:t>
            </a:r>
          </a:p>
        </p:txBody>
      </p:sp>
      <p:grpSp>
        <p:nvGrpSpPr>
          <p:cNvPr id="2" name="组合 1"/>
          <p:cNvGrpSpPr/>
          <p:nvPr/>
        </p:nvGrpSpPr>
        <p:grpSpPr>
          <a:xfrm>
            <a:off x="2633545" y="1525472"/>
            <a:ext cx="7693492" cy="4775200"/>
            <a:chOff x="2633545" y="1525472"/>
            <a:chExt cx="7693492" cy="4775200"/>
          </a:xfrm>
        </p:grpSpPr>
        <p:sp>
          <p:nvSpPr>
            <p:cNvPr id="28690" name="Line 16"/>
            <p:cNvSpPr>
              <a:spLocks noChangeShapeType="1"/>
            </p:cNvSpPr>
            <p:nvPr/>
          </p:nvSpPr>
          <p:spPr bwMode="auto">
            <a:xfrm>
              <a:off x="7510346" y="4071979"/>
              <a:ext cx="762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674" name="Text Box 2"/>
            <p:cNvSpPr txBox="1">
              <a:spLocks noChangeArrowheads="1"/>
            </p:cNvSpPr>
            <p:nvPr/>
          </p:nvSpPr>
          <p:spPr bwMode="auto">
            <a:xfrm>
              <a:off x="3909044" y="3045660"/>
              <a:ext cx="641799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A </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B            </a:t>
              </a:r>
              <a:r>
                <a:rPr kumimoji="1" lang="en-US" altLang="zh-CN" sz="2800" b="1" dirty="0" smtClean="0">
                  <a:solidFill>
                    <a:srgbClr val="C00000"/>
                  </a:solidFill>
                  <a:latin typeface="+mn-lt"/>
                </a:rPr>
                <a:t>               C</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D        </a:t>
              </a:r>
              <a:r>
                <a:rPr kumimoji="1" lang="en-US" altLang="zh-CN" sz="2800" b="1" dirty="0">
                  <a:solidFill>
                    <a:srgbClr val="C00000"/>
                  </a:solidFill>
                  <a:latin typeface="+mn-lt"/>
                </a:rPr>
                <a:t>E       </a:t>
              </a:r>
              <a:r>
                <a:rPr kumimoji="1" lang="en-US" altLang="zh-CN" sz="2800" b="1" dirty="0" smtClean="0">
                  <a:solidFill>
                    <a:srgbClr val="C00000"/>
                  </a:solidFill>
                  <a:latin typeface="+mn-lt"/>
                </a:rPr>
                <a:t>           F</a:t>
              </a:r>
              <a:endParaRPr kumimoji="1" lang="en-US" altLang="zh-CN" sz="2800" b="1" dirty="0">
                <a:solidFill>
                  <a:srgbClr val="C00000"/>
                </a:solidFill>
                <a:latin typeface="+mn-lt"/>
              </a:endParaRPr>
            </a:p>
          </p:txBody>
        </p:sp>
        <p:sp>
          <p:nvSpPr>
            <p:cNvPr id="28675" name="Text Box 3"/>
            <p:cNvSpPr txBox="1">
              <a:spLocks noChangeArrowheads="1"/>
            </p:cNvSpPr>
            <p:nvPr/>
          </p:nvSpPr>
          <p:spPr bwMode="auto">
            <a:xfrm>
              <a:off x="8281638" y="265577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C00000"/>
                  </a:solidFill>
                  <a:latin typeface="+mn-lt"/>
                  <a:ea typeface="黑体" panose="02010609060101010101" pitchFamily="49" charset="-122"/>
                </a:rPr>
                <a:t>地址</a:t>
              </a:r>
            </a:p>
          </p:txBody>
        </p:sp>
        <p:sp>
          <p:nvSpPr>
            <p:cNvPr id="28676" name="Text Box 4"/>
            <p:cNvSpPr txBox="1">
              <a:spLocks noChangeArrowheads="1"/>
            </p:cNvSpPr>
            <p:nvPr/>
          </p:nvSpPr>
          <p:spPr bwMode="auto">
            <a:xfrm>
              <a:off x="5005038" y="2655772"/>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latin typeface="+mn-lt"/>
                </a:rPr>
                <a:t>p</a:t>
              </a:r>
            </a:p>
          </p:txBody>
        </p:sp>
        <p:sp>
          <p:nvSpPr>
            <p:cNvPr id="28680" name="Oval 6"/>
            <p:cNvSpPr>
              <a:spLocks noChangeArrowheads="1"/>
            </p:cNvSpPr>
            <p:nvPr/>
          </p:nvSpPr>
          <p:spPr bwMode="auto">
            <a:xfrm>
              <a:off x="6097471" y="3067091"/>
              <a:ext cx="498475"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81" name="Oval 7"/>
            <p:cNvSpPr>
              <a:spLocks noChangeArrowheads="1"/>
            </p:cNvSpPr>
            <p:nvPr/>
          </p:nvSpPr>
          <p:spPr bwMode="auto">
            <a:xfrm>
              <a:off x="5738696" y="4351379"/>
              <a:ext cx="465138" cy="48736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83" name="Oval 9"/>
            <p:cNvSpPr>
              <a:spLocks noChangeArrowheads="1"/>
            </p:cNvSpPr>
            <p:nvPr/>
          </p:nvSpPr>
          <p:spPr bwMode="auto">
            <a:xfrm>
              <a:off x="5003683" y="3721141"/>
              <a:ext cx="449263" cy="4270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84" name="Oval 10"/>
            <p:cNvSpPr>
              <a:spLocks noChangeArrowheads="1"/>
            </p:cNvSpPr>
            <p:nvPr/>
          </p:nvSpPr>
          <p:spPr bwMode="auto">
            <a:xfrm>
              <a:off x="6602296" y="4273591"/>
              <a:ext cx="419100" cy="5397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85" name="Oval 11"/>
            <p:cNvSpPr>
              <a:spLocks noChangeArrowheads="1"/>
            </p:cNvSpPr>
            <p:nvPr/>
          </p:nvSpPr>
          <p:spPr bwMode="auto">
            <a:xfrm>
              <a:off x="8285046" y="4306929"/>
              <a:ext cx="444500" cy="4968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86" name="Line 12"/>
            <p:cNvSpPr>
              <a:spLocks noChangeShapeType="1"/>
            </p:cNvSpPr>
            <p:nvPr/>
          </p:nvSpPr>
          <p:spPr bwMode="auto">
            <a:xfrm flipH="1">
              <a:off x="5300545"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28687" name="Line 13"/>
            <p:cNvSpPr>
              <a:spLocks noChangeShapeType="1"/>
            </p:cNvSpPr>
            <p:nvPr/>
          </p:nvSpPr>
          <p:spPr bwMode="auto">
            <a:xfrm>
              <a:off x="6443546"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28688" name="Line 14"/>
            <p:cNvSpPr>
              <a:spLocks noChangeShapeType="1"/>
            </p:cNvSpPr>
            <p:nvPr/>
          </p:nvSpPr>
          <p:spPr bwMode="auto">
            <a:xfrm>
              <a:off x="5300545" y="4148179"/>
              <a:ext cx="4572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28689" name="Line 15"/>
            <p:cNvSpPr>
              <a:spLocks noChangeShapeType="1"/>
            </p:cNvSpPr>
            <p:nvPr/>
          </p:nvSpPr>
          <p:spPr bwMode="auto">
            <a:xfrm flipH="1">
              <a:off x="6900746" y="4071979"/>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691" name="Rectangle 17"/>
            <p:cNvSpPr>
              <a:spLocks noChangeArrowheads="1"/>
            </p:cNvSpPr>
            <p:nvPr/>
          </p:nvSpPr>
          <p:spPr bwMode="auto">
            <a:xfrm>
              <a:off x="4386145" y="43513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2" name="Rectangle 18"/>
            <p:cNvSpPr>
              <a:spLocks noChangeArrowheads="1"/>
            </p:cNvSpPr>
            <p:nvPr/>
          </p:nvSpPr>
          <p:spPr bwMode="auto">
            <a:xfrm>
              <a:off x="5344995"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3" name="Rectangle 19"/>
            <p:cNvSpPr>
              <a:spLocks noChangeArrowheads="1"/>
            </p:cNvSpPr>
            <p:nvPr/>
          </p:nvSpPr>
          <p:spPr bwMode="auto">
            <a:xfrm>
              <a:off x="6106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4" name="Rectangle 20"/>
            <p:cNvSpPr>
              <a:spLocks noChangeArrowheads="1"/>
            </p:cNvSpPr>
            <p:nvPr/>
          </p:nvSpPr>
          <p:spPr bwMode="auto">
            <a:xfrm>
              <a:off x="6487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5" name="Rectangle 21"/>
            <p:cNvSpPr>
              <a:spLocks noChangeArrowheads="1"/>
            </p:cNvSpPr>
            <p:nvPr/>
          </p:nvSpPr>
          <p:spPr bwMode="auto">
            <a:xfrm>
              <a:off x="71737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6" name="Rectangle 22"/>
            <p:cNvSpPr>
              <a:spLocks noChangeArrowheads="1"/>
            </p:cNvSpPr>
            <p:nvPr/>
          </p:nvSpPr>
          <p:spPr bwMode="auto">
            <a:xfrm>
              <a:off x="7630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7" name="Rectangle 23"/>
            <p:cNvSpPr>
              <a:spLocks noChangeArrowheads="1"/>
            </p:cNvSpPr>
            <p:nvPr/>
          </p:nvSpPr>
          <p:spPr bwMode="auto">
            <a:xfrm>
              <a:off x="9110546" y="52022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28698" name="Line 24"/>
            <p:cNvSpPr>
              <a:spLocks noChangeShapeType="1"/>
            </p:cNvSpPr>
            <p:nvPr/>
          </p:nvSpPr>
          <p:spPr bwMode="auto">
            <a:xfrm flipH="1">
              <a:off x="4614745" y="4071979"/>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28699" name="Line 25"/>
            <p:cNvSpPr>
              <a:spLocks noChangeShapeType="1"/>
            </p:cNvSpPr>
            <p:nvPr/>
          </p:nvSpPr>
          <p:spPr bwMode="auto">
            <a:xfrm flipH="1">
              <a:off x="5421195" y="4784767"/>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0" name="Line 26"/>
            <p:cNvSpPr>
              <a:spLocks noChangeShapeType="1"/>
            </p:cNvSpPr>
            <p:nvPr/>
          </p:nvSpPr>
          <p:spPr bwMode="auto">
            <a:xfrm>
              <a:off x="5954596" y="4860967"/>
              <a:ext cx="228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1" name="Line 27"/>
            <p:cNvSpPr>
              <a:spLocks noChangeShapeType="1"/>
            </p:cNvSpPr>
            <p:nvPr/>
          </p:nvSpPr>
          <p:spPr bwMode="auto">
            <a:xfrm flipH="1">
              <a:off x="6564196" y="4860967"/>
              <a:ext cx="304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2" name="Line 28"/>
            <p:cNvSpPr>
              <a:spLocks noChangeShapeType="1"/>
            </p:cNvSpPr>
            <p:nvPr/>
          </p:nvSpPr>
          <p:spPr bwMode="auto">
            <a:xfrm>
              <a:off x="6868996" y="4860967"/>
              <a:ext cx="381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3" name="Line 29"/>
            <p:cNvSpPr>
              <a:spLocks noChangeShapeType="1"/>
            </p:cNvSpPr>
            <p:nvPr/>
          </p:nvSpPr>
          <p:spPr bwMode="auto">
            <a:xfrm flipH="1">
              <a:off x="77833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4" name="Line 30"/>
            <p:cNvSpPr>
              <a:spLocks noChangeShapeType="1"/>
            </p:cNvSpPr>
            <p:nvPr/>
          </p:nvSpPr>
          <p:spPr bwMode="auto">
            <a:xfrm>
              <a:off x="84691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28705" name="Text Box 32"/>
            <p:cNvSpPr txBox="1">
              <a:spLocks noChangeArrowheads="1"/>
            </p:cNvSpPr>
            <p:nvPr/>
          </p:nvSpPr>
          <p:spPr bwMode="auto">
            <a:xfrm>
              <a:off x="6519746" y="300517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100</a:t>
              </a:r>
            </a:p>
          </p:txBody>
        </p:sp>
        <p:sp>
          <p:nvSpPr>
            <p:cNvPr id="28706" name="Text Box 33"/>
            <p:cNvSpPr txBox="1">
              <a:spLocks noChangeArrowheads="1"/>
            </p:cNvSpPr>
            <p:nvPr/>
          </p:nvSpPr>
          <p:spPr bwMode="auto">
            <a:xfrm>
              <a:off x="4767145" y="33861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200</a:t>
              </a:r>
            </a:p>
          </p:txBody>
        </p:sp>
        <p:sp>
          <p:nvSpPr>
            <p:cNvPr id="28707" name="Text Box 34"/>
            <p:cNvSpPr txBox="1">
              <a:spLocks noChangeArrowheads="1"/>
            </p:cNvSpPr>
            <p:nvPr/>
          </p:nvSpPr>
          <p:spPr bwMode="auto">
            <a:xfrm>
              <a:off x="7738946" y="36909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300</a:t>
              </a:r>
            </a:p>
          </p:txBody>
        </p:sp>
        <p:sp>
          <p:nvSpPr>
            <p:cNvPr id="28708" name="Text Box 35"/>
            <p:cNvSpPr txBox="1">
              <a:spLocks noChangeArrowheads="1"/>
            </p:cNvSpPr>
            <p:nvPr/>
          </p:nvSpPr>
          <p:spPr bwMode="auto">
            <a:xfrm>
              <a:off x="5694246" y="400530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400</a:t>
              </a:r>
            </a:p>
          </p:txBody>
        </p:sp>
        <p:sp>
          <p:nvSpPr>
            <p:cNvPr id="28709" name="Text Box 36"/>
            <p:cNvSpPr txBox="1">
              <a:spLocks noChangeArrowheads="1"/>
            </p:cNvSpPr>
            <p:nvPr/>
          </p:nvSpPr>
          <p:spPr bwMode="auto">
            <a:xfrm>
              <a:off x="6976946" y="43767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500</a:t>
              </a:r>
            </a:p>
          </p:txBody>
        </p:sp>
        <p:sp>
          <p:nvSpPr>
            <p:cNvPr id="28710" name="Text Box 37"/>
            <p:cNvSpPr txBox="1">
              <a:spLocks noChangeArrowheads="1"/>
            </p:cNvSpPr>
            <p:nvPr/>
          </p:nvSpPr>
          <p:spPr bwMode="auto">
            <a:xfrm>
              <a:off x="8653346" y="42243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600</a:t>
              </a:r>
            </a:p>
          </p:txBody>
        </p:sp>
        <p:sp>
          <p:nvSpPr>
            <p:cNvPr id="28711" name="Line 45"/>
            <p:cNvSpPr>
              <a:spLocks noChangeShapeType="1"/>
            </p:cNvSpPr>
            <p:nvPr/>
          </p:nvSpPr>
          <p:spPr bwMode="auto">
            <a:xfrm flipV="1">
              <a:off x="7205546" y="2928978"/>
              <a:ext cx="1219200" cy="3048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2" name="Text Box 46"/>
            <p:cNvSpPr txBox="1">
              <a:spLocks noChangeArrowheads="1"/>
            </p:cNvSpPr>
            <p:nvPr/>
          </p:nvSpPr>
          <p:spPr bwMode="auto">
            <a:xfrm>
              <a:off x="2633545" y="3005178"/>
              <a:ext cx="2057400" cy="1173163"/>
            </a:xfrm>
            <a:prstGeom prst="rect">
              <a:avLst/>
            </a:prstGeom>
            <a:noFill/>
            <a:ln w="12700"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表示遍历</a:t>
              </a:r>
            </a:p>
            <a:p>
              <a:pPr eaLnBrk="1" hangingPunct="1">
                <a:spcBef>
                  <a:spcPct val="50000"/>
                </a:spcBef>
                <a:buClrTx/>
                <a:buSzTx/>
                <a:buFontTx/>
                <a:buNone/>
              </a:pPr>
              <a:r>
                <a:rPr kumimoji="1" lang="en-US" altLang="zh-CN" sz="2800" b="1">
                  <a:latin typeface="Times New Roman" panose="02020603050405020304" pitchFamily="18" charset="0"/>
                </a:rPr>
                <a:t>0 </a:t>
              </a:r>
              <a:r>
                <a:rPr kumimoji="1" lang="zh-CN" altLang="en-US" sz="2800" b="1">
                  <a:latin typeface="Times New Roman" panose="02020603050405020304" pitchFamily="18" charset="0"/>
                </a:rPr>
                <a:t>表示访问</a:t>
              </a:r>
            </a:p>
          </p:txBody>
        </p:sp>
        <p:sp>
          <p:nvSpPr>
            <p:cNvPr id="28713" name="Line 48"/>
            <p:cNvSpPr>
              <a:spLocks noChangeShapeType="1"/>
            </p:cNvSpPr>
            <p:nvPr/>
          </p:nvSpPr>
          <p:spPr bwMode="auto">
            <a:xfrm>
              <a:off x="5452946" y="3081378"/>
              <a:ext cx="685800" cy="152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 name="圆角矩形标注 2"/>
            <p:cNvSpPr/>
            <p:nvPr/>
          </p:nvSpPr>
          <p:spPr>
            <a:xfrm>
              <a:off x="3011138" y="5356110"/>
              <a:ext cx="2222500" cy="944562"/>
            </a:xfrm>
            <a:prstGeom prst="wedgeRoundRectCallout">
              <a:avLst>
                <a:gd name="adj1" fmla="val -49180"/>
                <a:gd name="adj2" fmla="val -161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ea typeface="黑体" panose="02010609060101010101" pitchFamily="49" charset="-122"/>
                </a:rPr>
                <a:t>子任务标注</a:t>
              </a:r>
            </a:p>
          </p:txBody>
        </p:sp>
        <p:sp>
          <p:nvSpPr>
            <p:cNvPr id="43" name="圆角矩形标注 42"/>
            <p:cNvSpPr/>
            <p:nvPr/>
          </p:nvSpPr>
          <p:spPr>
            <a:xfrm>
              <a:off x="3582638" y="1525472"/>
              <a:ext cx="4000500" cy="946150"/>
            </a:xfrm>
            <a:prstGeom prst="wedgeRoundRectCallout">
              <a:avLst>
                <a:gd name="adj1" fmla="val -66346"/>
                <a:gd name="adj2" fmla="val 104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黑体" panose="02010609060101010101" pitchFamily="49" charset="-122"/>
                  <a:ea typeface="黑体" panose="02010609060101010101" pitchFamily="49" charset="-122"/>
                </a:rPr>
                <a:t>进行遍历时，布置任务</a:t>
              </a:r>
            </a:p>
          </p:txBody>
        </p:sp>
        <p:sp>
          <p:nvSpPr>
            <p:cNvPr id="28682" name="Oval 8"/>
            <p:cNvSpPr>
              <a:spLocks noChangeArrowheads="1"/>
            </p:cNvSpPr>
            <p:nvPr/>
          </p:nvSpPr>
          <p:spPr bwMode="auto">
            <a:xfrm>
              <a:off x="7370646" y="3711616"/>
              <a:ext cx="415925" cy="4683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endParaRPr lang="zh-CN" altLang="zh-CN" sz="3200">
                <a:latin typeface="Garamond" panose="02020404030301010803" pitchFamily="18" charset="0"/>
                <a:ea typeface="楷体_GB2312" pitchFamily="49" charset="-122"/>
              </a:endParaRPr>
            </a:p>
          </p:txBody>
        </p:sp>
      </p:grpSp>
    </p:spTree>
    <p:extLst>
      <p:ext uri="{BB962C8B-B14F-4D97-AF65-F5344CB8AC3E}">
        <p14:creationId xmlns:p14="http://schemas.microsoft.com/office/powerpoint/2010/main" val="7930231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1486827" y="4022553"/>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b="1" dirty="0">
              <a:latin typeface="+mn-lt"/>
            </a:endParaRPr>
          </a:p>
          <a:p>
            <a:pPr eaLnBrk="1" hangingPunct="1">
              <a:spcBef>
                <a:spcPct val="0"/>
              </a:spcBef>
              <a:buClrTx/>
              <a:buSzTx/>
              <a:buFontTx/>
              <a:buNone/>
              <a:defRPr/>
            </a:pPr>
            <a:endParaRPr kumimoji="1" lang="en-US" altLang="zh-CN" sz="2800" b="1" dirty="0">
              <a:latin typeface="+mn-lt"/>
            </a:endParaRPr>
          </a:p>
          <a:p>
            <a:pPr eaLnBrk="1" hangingPunct="1">
              <a:spcBef>
                <a:spcPct val="0"/>
              </a:spcBef>
              <a:buClrTx/>
              <a:buSzTx/>
              <a:buFontTx/>
              <a:buNone/>
              <a:defRPr/>
            </a:pPr>
            <a:endParaRPr kumimoji="1" lang="en-US" altLang="zh-CN" sz="2800" b="1" dirty="0">
              <a:latin typeface="+mn-lt"/>
            </a:endParaRPr>
          </a:p>
          <a:p>
            <a:pPr eaLnBrk="1" hangingPunct="1">
              <a:spcBef>
                <a:spcPct val="0"/>
              </a:spcBef>
              <a:buClrTx/>
              <a:buSzTx/>
              <a:buFontTx/>
              <a:buNone/>
              <a:defRPr/>
            </a:pPr>
            <a:r>
              <a:rPr kumimoji="1" lang="en-US" altLang="zh-CN" sz="2800" b="1" dirty="0">
                <a:solidFill>
                  <a:schemeClr val="accent4">
                    <a:lumMod val="40000"/>
                    <a:lumOff val="60000"/>
                  </a:schemeClr>
                </a:solidFill>
                <a:latin typeface="+mn-lt"/>
              </a:rPr>
              <a:t>100   1</a:t>
            </a:r>
          </a:p>
        </p:txBody>
      </p:sp>
      <p:sp>
        <p:nvSpPr>
          <p:cNvPr id="3" name="Rectangle 38"/>
          <p:cNvSpPr>
            <a:spLocks noChangeArrowheads="1"/>
          </p:cNvSpPr>
          <p:nvPr/>
        </p:nvSpPr>
        <p:spPr bwMode="auto">
          <a:xfrm>
            <a:off x="3144177" y="4022553"/>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b="1" dirty="0">
              <a:latin typeface="+mn-lt"/>
            </a:endParaRPr>
          </a:p>
          <a:p>
            <a:pPr eaLnBrk="1" hangingPunct="1">
              <a:spcBef>
                <a:spcPct val="0"/>
              </a:spcBef>
              <a:buClrTx/>
              <a:buSzTx/>
              <a:buFontTx/>
              <a:buNone/>
              <a:defRPr/>
            </a:pPr>
            <a:r>
              <a:rPr kumimoji="1" lang="en-US" altLang="zh-CN" sz="2800" b="1" dirty="0">
                <a:solidFill>
                  <a:schemeClr val="accent4">
                    <a:lumMod val="40000"/>
                    <a:lumOff val="60000"/>
                  </a:schemeClr>
                </a:solidFill>
                <a:latin typeface="+mn-lt"/>
              </a:rPr>
              <a:t>200   1</a:t>
            </a:r>
          </a:p>
          <a:p>
            <a:pPr eaLnBrk="1" hangingPunct="1">
              <a:spcBef>
                <a:spcPct val="0"/>
              </a:spcBef>
              <a:buClrTx/>
              <a:buSzTx/>
              <a:buFontTx/>
              <a:buNone/>
              <a:defRPr/>
            </a:pPr>
            <a:r>
              <a:rPr kumimoji="1" lang="en-US" altLang="zh-CN" sz="2800" b="1" dirty="0">
                <a:solidFill>
                  <a:schemeClr val="accent4">
                    <a:lumMod val="40000"/>
                    <a:lumOff val="60000"/>
                  </a:schemeClr>
                </a:solidFill>
                <a:latin typeface="+mn-lt"/>
              </a:rPr>
              <a:t>100   0</a:t>
            </a:r>
          </a:p>
          <a:p>
            <a:pPr eaLnBrk="1" hangingPunct="1">
              <a:spcBef>
                <a:spcPct val="0"/>
              </a:spcBef>
              <a:buClrTx/>
              <a:buSzTx/>
              <a:buFontTx/>
              <a:buNone/>
              <a:defRPr/>
            </a:pPr>
            <a:r>
              <a:rPr kumimoji="1" lang="en-US" altLang="zh-CN" sz="2800" b="1" dirty="0">
                <a:solidFill>
                  <a:schemeClr val="accent4">
                    <a:lumMod val="40000"/>
                    <a:lumOff val="60000"/>
                  </a:schemeClr>
                </a:solidFill>
                <a:latin typeface="+mn-lt"/>
              </a:rPr>
              <a:t>300   1</a:t>
            </a:r>
          </a:p>
        </p:txBody>
      </p:sp>
      <p:sp>
        <p:nvSpPr>
          <p:cNvPr id="29738" name="Text Box 47"/>
          <p:cNvSpPr txBox="1">
            <a:spLocks noChangeArrowheads="1"/>
          </p:cNvSpPr>
          <p:nvPr/>
        </p:nvSpPr>
        <p:spPr bwMode="auto">
          <a:xfrm>
            <a:off x="5182527" y="5464003"/>
            <a:ext cx="4953000" cy="954088"/>
          </a:xfrm>
          <a:prstGeom prst="rect">
            <a:avLst/>
          </a:prstGeom>
          <a:noFill/>
          <a:ln w="12700"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 typeface="Wingdings 2" panose="05020102010507070707" pitchFamily="18" charset="2"/>
              <a:buNone/>
            </a:pPr>
            <a:r>
              <a:rPr kumimoji="1" lang="zh-CN" altLang="en-US" sz="2800" dirty="0">
                <a:solidFill>
                  <a:srgbClr val="FF3300"/>
                </a:solidFill>
                <a:latin typeface="+mn-lt"/>
                <a:ea typeface="黑体" panose="02010609060101010101" pitchFamily="49" charset="-122"/>
              </a:rPr>
              <a:t>进栈</a:t>
            </a:r>
            <a:r>
              <a:rPr kumimoji="1" lang="zh-CN" altLang="en-US" sz="2800" dirty="0" smtClean="0">
                <a:latin typeface="+mn-lt"/>
                <a:ea typeface="黑体" panose="02010609060101010101" pitchFamily="49" charset="-122"/>
              </a:rPr>
              <a:t>：任务按</a:t>
            </a:r>
            <a:r>
              <a:rPr kumimoji="1" lang="zh-CN" altLang="en-US" sz="2800" dirty="0">
                <a:latin typeface="+mn-lt"/>
                <a:ea typeface="黑体" panose="02010609060101010101" pitchFamily="49" charset="-122"/>
              </a:rPr>
              <a:t>中序进栈</a:t>
            </a:r>
            <a:endParaRPr kumimoji="1" lang="en-US" altLang="zh-CN" sz="2800" dirty="0">
              <a:latin typeface="+mn-lt"/>
              <a:ea typeface="黑体" panose="02010609060101010101" pitchFamily="49" charset="-122"/>
            </a:endParaRPr>
          </a:p>
          <a:p>
            <a:pPr eaLnBrk="1" hangingPunct="1">
              <a:spcBef>
                <a:spcPct val="0"/>
              </a:spcBef>
              <a:buClrTx/>
              <a:buSzTx/>
              <a:buFont typeface="Wingdings 2" panose="05020102010507070707" pitchFamily="18" charset="2"/>
              <a:buNone/>
            </a:pPr>
            <a:r>
              <a:rPr kumimoji="1" lang="zh-CN" altLang="en-US" sz="2800" dirty="0">
                <a:solidFill>
                  <a:srgbClr val="FF3300"/>
                </a:solidFill>
                <a:latin typeface="+mn-lt"/>
                <a:ea typeface="黑体" panose="02010609060101010101" pitchFamily="49" charset="-122"/>
              </a:rPr>
              <a:t>出栈</a:t>
            </a:r>
            <a:r>
              <a:rPr kumimoji="1" lang="zh-CN" altLang="en-US" sz="2800" dirty="0">
                <a:latin typeface="+mn-lt"/>
                <a:ea typeface="黑体" panose="02010609060101010101" pitchFamily="49" charset="-122"/>
              </a:rPr>
              <a:t>：根据任务性质处理任务</a:t>
            </a:r>
          </a:p>
        </p:txBody>
      </p:sp>
      <p:sp>
        <p:nvSpPr>
          <p:cNvPr id="50" name="圆角矩形标注 49"/>
          <p:cNvSpPr/>
          <p:nvPr/>
        </p:nvSpPr>
        <p:spPr>
          <a:xfrm>
            <a:off x="5492091" y="3866978"/>
            <a:ext cx="2478087" cy="946150"/>
          </a:xfrm>
          <a:prstGeom prst="wedgeRoundRectCallout">
            <a:avLst>
              <a:gd name="adj1" fmla="val -81408"/>
              <a:gd name="adj2" fmla="val 33802"/>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680000"/>
                </a:solidFill>
                <a:ea typeface="黑体" panose="02010609060101010101" pitchFamily="49" charset="-122"/>
              </a:rPr>
              <a:t>用栈保存任务</a:t>
            </a:r>
          </a:p>
        </p:txBody>
      </p:sp>
      <p:grpSp>
        <p:nvGrpSpPr>
          <p:cNvPr id="86" name="组合 85"/>
          <p:cNvGrpSpPr/>
          <p:nvPr/>
        </p:nvGrpSpPr>
        <p:grpSpPr>
          <a:xfrm>
            <a:off x="1105827" y="341777"/>
            <a:ext cx="7693492" cy="3151345"/>
            <a:chOff x="2633545" y="2655772"/>
            <a:chExt cx="7693492" cy="3151345"/>
          </a:xfrm>
        </p:grpSpPr>
        <p:sp>
          <p:nvSpPr>
            <p:cNvPr id="87" name="Line 16"/>
            <p:cNvSpPr>
              <a:spLocks noChangeShapeType="1"/>
            </p:cNvSpPr>
            <p:nvPr/>
          </p:nvSpPr>
          <p:spPr bwMode="auto">
            <a:xfrm>
              <a:off x="7510346" y="4071979"/>
              <a:ext cx="762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88" name="Text Box 2"/>
            <p:cNvSpPr txBox="1">
              <a:spLocks noChangeArrowheads="1"/>
            </p:cNvSpPr>
            <p:nvPr/>
          </p:nvSpPr>
          <p:spPr bwMode="auto">
            <a:xfrm>
              <a:off x="3909044" y="3045660"/>
              <a:ext cx="641799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A </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B            </a:t>
              </a:r>
              <a:r>
                <a:rPr kumimoji="1" lang="en-US" altLang="zh-CN" sz="2800" b="1" dirty="0" smtClean="0">
                  <a:solidFill>
                    <a:srgbClr val="C00000"/>
                  </a:solidFill>
                  <a:latin typeface="+mn-lt"/>
                </a:rPr>
                <a:t>               C</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D        </a:t>
              </a:r>
              <a:r>
                <a:rPr kumimoji="1" lang="en-US" altLang="zh-CN" sz="2800" b="1" dirty="0">
                  <a:solidFill>
                    <a:srgbClr val="C00000"/>
                  </a:solidFill>
                  <a:latin typeface="+mn-lt"/>
                </a:rPr>
                <a:t>E       </a:t>
              </a:r>
              <a:r>
                <a:rPr kumimoji="1" lang="en-US" altLang="zh-CN" sz="2800" b="1" dirty="0" smtClean="0">
                  <a:solidFill>
                    <a:srgbClr val="C00000"/>
                  </a:solidFill>
                  <a:latin typeface="+mn-lt"/>
                </a:rPr>
                <a:t>           F</a:t>
              </a:r>
              <a:endParaRPr kumimoji="1" lang="en-US" altLang="zh-CN" sz="2800" b="1" dirty="0">
                <a:solidFill>
                  <a:srgbClr val="C00000"/>
                </a:solidFill>
                <a:latin typeface="+mn-lt"/>
              </a:endParaRPr>
            </a:p>
          </p:txBody>
        </p:sp>
        <p:sp>
          <p:nvSpPr>
            <p:cNvPr id="89" name="Text Box 3"/>
            <p:cNvSpPr txBox="1">
              <a:spLocks noChangeArrowheads="1"/>
            </p:cNvSpPr>
            <p:nvPr/>
          </p:nvSpPr>
          <p:spPr bwMode="auto">
            <a:xfrm>
              <a:off x="8281638" y="265577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C00000"/>
                  </a:solidFill>
                  <a:latin typeface="+mn-lt"/>
                  <a:ea typeface="黑体" panose="02010609060101010101" pitchFamily="49" charset="-122"/>
                </a:rPr>
                <a:t>地址</a:t>
              </a:r>
            </a:p>
          </p:txBody>
        </p:sp>
        <p:sp>
          <p:nvSpPr>
            <p:cNvPr id="90" name="Text Box 4"/>
            <p:cNvSpPr txBox="1">
              <a:spLocks noChangeArrowheads="1"/>
            </p:cNvSpPr>
            <p:nvPr/>
          </p:nvSpPr>
          <p:spPr bwMode="auto">
            <a:xfrm>
              <a:off x="5005038" y="2655772"/>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latin typeface="+mn-lt"/>
                </a:rPr>
                <a:t>p</a:t>
              </a:r>
            </a:p>
          </p:txBody>
        </p:sp>
        <p:sp>
          <p:nvSpPr>
            <p:cNvPr id="91" name="Oval 6"/>
            <p:cNvSpPr>
              <a:spLocks noChangeArrowheads="1"/>
            </p:cNvSpPr>
            <p:nvPr/>
          </p:nvSpPr>
          <p:spPr bwMode="auto">
            <a:xfrm>
              <a:off x="6097471" y="3067091"/>
              <a:ext cx="498475"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2" name="Oval 7"/>
            <p:cNvSpPr>
              <a:spLocks noChangeArrowheads="1"/>
            </p:cNvSpPr>
            <p:nvPr/>
          </p:nvSpPr>
          <p:spPr bwMode="auto">
            <a:xfrm>
              <a:off x="5738696" y="4351379"/>
              <a:ext cx="465138" cy="48736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3" name="Oval 9"/>
            <p:cNvSpPr>
              <a:spLocks noChangeArrowheads="1"/>
            </p:cNvSpPr>
            <p:nvPr/>
          </p:nvSpPr>
          <p:spPr bwMode="auto">
            <a:xfrm>
              <a:off x="5003683" y="3721141"/>
              <a:ext cx="449263" cy="4270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4" name="Oval 10"/>
            <p:cNvSpPr>
              <a:spLocks noChangeArrowheads="1"/>
            </p:cNvSpPr>
            <p:nvPr/>
          </p:nvSpPr>
          <p:spPr bwMode="auto">
            <a:xfrm>
              <a:off x="6602296" y="4273591"/>
              <a:ext cx="419100" cy="5397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5" name="Oval 11"/>
            <p:cNvSpPr>
              <a:spLocks noChangeArrowheads="1"/>
            </p:cNvSpPr>
            <p:nvPr/>
          </p:nvSpPr>
          <p:spPr bwMode="auto">
            <a:xfrm>
              <a:off x="8285046" y="4306929"/>
              <a:ext cx="444500" cy="4968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6" name="Line 12"/>
            <p:cNvSpPr>
              <a:spLocks noChangeShapeType="1"/>
            </p:cNvSpPr>
            <p:nvPr/>
          </p:nvSpPr>
          <p:spPr bwMode="auto">
            <a:xfrm flipH="1">
              <a:off x="5300545"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97" name="Line 13"/>
            <p:cNvSpPr>
              <a:spLocks noChangeShapeType="1"/>
            </p:cNvSpPr>
            <p:nvPr/>
          </p:nvSpPr>
          <p:spPr bwMode="auto">
            <a:xfrm>
              <a:off x="6443546"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98" name="Line 14"/>
            <p:cNvSpPr>
              <a:spLocks noChangeShapeType="1"/>
            </p:cNvSpPr>
            <p:nvPr/>
          </p:nvSpPr>
          <p:spPr bwMode="auto">
            <a:xfrm>
              <a:off x="5300545" y="4148179"/>
              <a:ext cx="4572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99" name="Line 15"/>
            <p:cNvSpPr>
              <a:spLocks noChangeShapeType="1"/>
            </p:cNvSpPr>
            <p:nvPr/>
          </p:nvSpPr>
          <p:spPr bwMode="auto">
            <a:xfrm flipH="1">
              <a:off x="6900746" y="4071979"/>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00" name="Rectangle 17"/>
            <p:cNvSpPr>
              <a:spLocks noChangeArrowheads="1"/>
            </p:cNvSpPr>
            <p:nvPr/>
          </p:nvSpPr>
          <p:spPr bwMode="auto">
            <a:xfrm>
              <a:off x="4386145" y="43513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1" name="Rectangle 18"/>
            <p:cNvSpPr>
              <a:spLocks noChangeArrowheads="1"/>
            </p:cNvSpPr>
            <p:nvPr/>
          </p:nvSpPr>
          <p:spPr bwMode="auto">
            <a:xfrm>
              <a:off x="5344995"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2" name="Rectangle 19"/>
            <p:cNvSpPr>
              <a:spLocks noChangeArrowheads="1"/>
            </p:cNvSpPr>
            <p:nvPr/>
          </p:nvSpPr>
          <p:spPr bwMode="auto">
            <a:xfrm>
              <a:off x="6106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3" name="Rectangle 20"/>
            <p:cNvSpPr>
              <a:spLocks noChangeArrowheads="1"/>
            </p:cNvSpPr>
            <p:nvPr/>
          </p:nvSpPr>
          <p:spPr bwMode="auto">
            <a:xfrm>
              <a:off x="6487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4" name="Rectangle 21"/>
            <p:cNvSpPr>
              <a:spLocks noChangeArrowheads="1"/>
            </p:cNvSpPr>
            <p:nvPr/>
          </p:nvSpPr>
          <p:spPr bwMode="auto">
            <a:xfrm>
              <a:off x="71737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5" name="Rectangle 22"/>
            <p:cNvSpPr>
              <a:spLocks noChangeArrowheads="1"/>
            </p:cNvSpPr>
            <p:nvPr/>
          </p:nvSpPr>
          <p:spPr bwMode="auto">
            <a:xfrm>
              <a:off x="7630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6" name="Rectangle 23"/>
            <p:cNvSpPr>
              <a:spLocks noChangeArrowheads="1"/>
            </p:cNvSpPr>
            <p:nvPr/>
          </p:nvSpPr>
          <p:spPr bwMode="auto">
            <a:xfrm>
              <a:off x="9110546" y="52022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7" name="Line 24"/>
            <p:cNvSpPr>
              <a:spLocks noChangeShapeType="1"/>
            </p:cNvSpPr>
            <p:nvPr/>
          </p:nvSpPr>
          <p:spPr bwMode="auto">
            <a:xfrm flipH="1">
              <a:off x="4614745" y="4071979"/>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8" name="Line 25"/>
            <p:cNvSpPr>
              <a:spLocks noChangeShapeType="1"/>
            </p:cNvSpPr>
            <p:nvPr/>
          </p:nvSpPr>
          <p:spPr bwMode="auto">
            <a:xfrm flipH="1">
              <a:off x="5421195" y="4784767"/>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09" name="Line 26"/>
            <p:cNvSpPr>
              <a:spLocks noChangeShapeType="1"/>
            </p:cNvSpPr>
            <p:nvPr/>
          </p:nvSpPr>
          <p:spPr bwMode="auto">
            <a:xfrm>
              <a:off x="5954596" y="4860967"/>
              <a:ext cx="228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0" name="Line 27"/>
            <p:cNvSpPr>
              <a:spLocks noChangeShapeType="1"/>
            </p:cNvSpPr>
            <p:nvPr/>
          </p:nvSpPr>
          <p:spPr bwMode="auto">
            <a:xfrm flipH="1">
              <a:off x="6564196" y="4860967"/>
              <a:ext cx="304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1" name="Line 28"/>
            <p:cNvSpPr>
              <a:spLocks noChangeShapeType="1"/>
            </p:cNvSpPr>
            <p:nvPr/>
          </p:nvSpPr>
          <p:spPr bwMode="auto">
            <a:xfrm>
              <a:off x="6868996" y="4860967"/>
              <a:ext cx="381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2" name="Line 29"/>
            <p:cNvSpPr>
              <a:spLocks noChangeShapeType="1"/>
            </p:cNvSpPr>
            <p:nvPr/>
          </p:nvSpPr>
          <p:spPr bwMode="auto">
            <a:xfrm flipH="1">
              <a:off x="77833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3" name="Line 30"/>
            <p:cNvSpPr>
              <a:spLocks noChangeShapeType="1"/>
            </p:cNvSpPr>
            <p:nvPr/>
          </p:nvSpPr>
          <p:spPr bwMode="auto">
            <a:xfrm>
              <a:off x="84691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4" name="Text Box 32"/>
            <p:cNvSpPr txBox="1">
              <a:spLocks noChangeArrowheads="1"/>
            </p:cNvSpPr>
            <p:nvPr/>
          </p:nvSpPr>
          <p:spPr bwMode="auto">
            <a:xfrm>
              <a:off x="6519746" y="300517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100</a:t>
              </a:r>
            </a:p>
          </p:txBody>
        </p:sp>
        <p:sp>
          <p:nvSpPr>
            <p:cNvPr id="115" name="Text Box 33"/>
            <p:cNvSpPr txBox="1">
              <a:spLocks noChangeArrowheads="1"/>
            </p:cNvSpPr>
            <p:nvPr/>
          </p:nvSpPr>
          <p:spPr bwMode="auto">
            <a:xfrm>
              <a:off x="4767145" y="33861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200</a:t>
              </a:r>
            </a:p>
          </p:txBody>
        </p:sp>
        <p:sp>
          <p:nvSpPr>
            <p:cNvPr id="116" name="Text Box 34"/>
            <p:cNvSpPr txBox="1">
              <a:spLocks noChangeArrowheads="1"/>
            </p:cNvSpPr>
            <p:nvPr/>
          </p:nvSpPr>
          <p:spPr bwMode="auto">
            <a:xfrm>
              <a:off x="7738946" y="36909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300</a:t>
              </a:r>
            </a:p>
          </p:txBody>
        </p:sp>
        <p:sp>
          <p:nvSpPr>
            <p:cNvPr id="117" name="Text Box 35"/>
            <p:cNvSpPr txBox="1">
              <a:spLocks noChangeArrowheads="1"/>
            </p:cNvSpPr>
            <p:nvPr/>
          </p:nvSpPr>
          <p:spPr bwMode="auto">
            <a:xfrm>
              <a:off x="5694246" y="400530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400</a:t>
              </a:r>
            </a:p>
          </p:txBody>
        </p:sp>
        <p:sp>
          <p:nvSpPr>
            <p:cNvPr id="118" name="Text Box 36"/>
            <p:cNvSpPr txBox="1">
              <a:spLocks noChangeArrowheads="1"/>
            </p:cNvSpPr>
            <p:nvPr/>
          </p:nvSpPr>
          <p:spPr bwMode="auto">
            <a:xfrm>
              <a:off x="6976946" y="43767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500</a:t>
              </a:r>
            </a:p>
          </p:txBody>
        </p:sp>
        <p:sp>
          <p:nvSpPr>
            <p:cNvPr id="119" name="Text Box 37"/>
            <p:cNvSpPr txBox="1">
              <a:spLocks noChangeArrowheads="1"/>
            </p:cNvSpPr>
            <p:nvPr/>
          </p:nvSpPr>
          <p:spPr bwMode="auto">
            <a:xfrm>
              <a:off x="8653346" y="42243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600</a:t>
              </a:r>
            </a:p>
          </p:txBody>
        </p:sp>
        <p:sp>
          <p:nvSpPr>
            <p:cNvPr id="120" name="Line 45"/>
            <p:cNvSpPr>
              <a:spLocks noChangeShapeType="1"/>
            </p:cNvSpPr>
            <p:nvPr/>
          </p:nvSpPr>
          <p:spPr bwMode="auto">
            <a:xfrm flipV="1">
              <a:off x="7205546" y="2928978"/>
              <a:ext cx="1219200" cy="3048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 name="Text Box 46"/>
            <p:cNvSpPr txBox="1">
              <a:spLocks noChangeArrowheads="1"/>
            </p:cNvSpPr>
            <p:nvPr/>
          </p:nvSpPr>
          <p:spPr bwMode="auto">
            <a:xfrm>
              <a:off x="2633545" y="3005178"/>
              <a:ext cx="2057400" cy="1173163"/>
            </a:xfrm>
            <a:prstGeom prst="rect">
              <a:avLst/>
            </a:prstGeom>
            <a:noFill/>
            <a:ln w="12700"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800">
                  <a:latin typeface="+mn-lt"/>
                  <a:ea typeface="黑体" panose="02010609060101010101" pitchFamily="49" charset="-122"/>
                </a:rPr>
                <a:t>1 </a:t>
              </a:r>
              <a:r>
                <a:rPr kumimoji="1" lang="zh-CN" altLang="en-US" sz="2800">
                  <a:latin typeface="+mn-lt"/>
                  <a:ea typeface="黑体" panose="02010609060101010101" pitchFamily="49" charset="-122"/>
                </a:rPr>
                <a:t>表示遍历</a:t>
              </a:r>
            </a:p>
            <a:p>
              <a:pPr eaLnBrk="1" hangingPunct="1">
                <a:spcBef>
                  <a:spcPct val="50000"/>
                </a:spcBef>
                <a:buClrTx/>
                <a:buSzTx/>
                <a:buFontTx/>
                <a:buNone/>
              </a:pPr>
              <a:r>
                <a:rPr kumimoji="1" lang="en-US" altLang="zh-CN" sz="2800">
                  <a:latin typeface="+mn-lt"/>
                  <a:ea typeface="黑体" panose="02010609060101010101" pitchFamily="49" charset="-122"/>
                </a:rPr>
                <a:t>0 </a:t>
              </a:r>
              <a:r>
                <a:rPr kumimoji="1" lang="zh-CN" altLang="en-US" sz="2800">
                  <a:latin typeface="+mn-lt"/>
                  <a:ea typeface="黑体" panose="02010609060101010101" pitchFamily="49" charset="-122"/>
                </a:rPr>
                <a:t>表示访问</a:t>
              </a:r>
            </a:p>
          </p:txBody>
        </p:sp>
        <p:sp>
          <p:nvSpPr>
            <p:cNvPr id="122" name="Line 48"/>
            <p:cNvSpPr>
              <a:spLocks noChangeShapeType="1"/>
            </p:cNvSpPr>
            <p:nvPr/>
          </p:nvSpPr>
          <p:spPr bwMode="auto">
            <a:xfrm>
              <a:off x="5452946" y="3081378"/>
              <a:ext cx="685800" cy="152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5" name="Oval 8"/>
            <p:cNvSpPr>
              <a:spLocks noChangeArrowheads="1"/>
            </p:cNvSpPr>
            <p:nvPr/>
          </p:nvSpPr>
          <p:spPr bwMode="auto">
            <a:xfrm>
              <a:off x="7370646" y="3711616"/>
              <a:ext cx="415925" cy="4683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endParaRPr lang="zh-CN" altLang="zh-CN" sz="3200">
                <a:latin typeface="Garamond" panose="02020404030301010803" pitchFamily="18" charset="0"/>
                <a:ea typeface="楷体_GB2312" pitchFamily="49" charset="-122"/>
              </a:endParaRPr>
            </a:p>
          </p:txBody>
        </p:sp>
      </p:grpSp>
      <p:sp>
        <p:nvSpPr>
          <p:cNvPr id="4" name="矩形 3"/>
          <p:cNvSpPr/>
          <p:nvPr/>
        </p:nvSpPr>
        <p:spPr>
          <a:xfrm>
            <a:off x="7994650" y="994724"/>
            <a:ext cx="3775393" cy="523220"/>
          </a:xfrm>
          <a:prstGeom prst="rect">
            <a:avLst/>
          </a:prstGeom>
        </p:spPr>
        <p:txBody>
          <a:bodyPr wrap="none">
            <a:spAutoFit/>
          </a:bodyPr>
          <a:lstStyle/>
          <a:p>
            <a:pPr algn="ctr">
              <a:defRPr/>
            </a:pPr>
            <a:r>
              <a:rPr lang="zh-CN" altLang="en-US" sz="2800" dirty="0">
                <a:solidFill>
                  <a:srgbClr val="C00000"/>
                </a:solidFill>
                <a:latin typeface="黑体" panose="02010609060101010101" pitchFamily="49" charset="-122"/>
                <a:ea typeface="黑体" panose="02010609060101010101" pitchFamily="49" charset="-122"/>
              </a:rPr>
              <a:t>进行遍历时，布置任务</a:t>
            </a:r>
          </a:p>
        </p:txBody>
      </p:sp>
    </p:spTree>
    <p:extLst>
      <p:ext uri="{BB962C8B-B14F-4D97-AF65-F5344CB8AC3E}">
        <p14:creationId xmlns:p14="http://schemas.microsoft.com/office/powerpoint/2010/main" val="20825568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7" name="Rectangle 31"/>
          <p:cNvSpPr>
            <a:spLocks noChangeArrowheads="1"/>
          </p:cNvSpPr>
          <p:nvPr/>
        </p:nvSpPr>
        <p:spPr bwMode="auto">
          <a:xfrm>
            <a:off x="1676400" y="4343400"/>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100   1</a:t>
            </a:r>
          </a:p>
        </p:txBody>
      </p:sp>
      <p:sp>
        <p:nvSpPr>
          <p:cNvPr id="29734" name="Rectangle 38"/>
          <p:cNvSpPr>
            <a:spLocks noChangeArrowheads="1"/>
          </p:cNvSpPr>
          <p:nvPr/>
        </p:nvSpPr>
        <p:spPr bwMode="auto">
          <a:xfrm>
            <a:off x="3352800" y="4343400"/>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200   1</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100   0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300   1</a:t>
            </a:r>
          </a:p>
        </p:txBody>
      </p:sp>
      <p:sp>
        <p:nvSpPr>
          <p:cNvPr id="29735" name="Rectangle 39"/>
          <p:cNvSpPr>
            <a:spLocks noChangeArrowheads="1"/>
          </p:cNvSpPr>
          <p:nvPr/>
        </p:nvSpPr>
        <p:spPr bwMode="auto">
          <a:xfrm>
            <a:off x="5029200" y="4343400"/>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200   0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400   1</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100   0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300   1</a:t>
            </a:r>
          </a:p>
        </p:txBody>
      </p:sp>
      <p:sp>
        <p:nvSpPr>
          <p:cNvPr id="29736" name="Rectangle 40"/>
          <p:cNvSpPr>
            <a:spLocks noChangeArrowheads="1"/>
          </p:cNvSpPr>
          <p:nvPr/>
        </p:nvSpPr>
        <p:spPr bwMode="auto">
          <a:xfrm>
            <a:off x="6705600" y="4343400"/>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400   0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100   0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300   1</a:t>
            </a:r>
          </a:p>
        </p:txBody>
      </p:sp>
      <p:sp>
        <p:nvSpPr>
          <p:cNvPr id="29737" name="Rectangle 41"/>
          <p:cNvSpPr>
            <a:spLocks noChangeArrowheads="1"/>
          </p:cNvSpPr>
          <p:nvPr/>
        </p:nvSpPr>
        <p:spPr bwMode="auto">
          <a:xfrm>
            <a:off x="8305800" y="4343400"/>
            <a:ext cx="1371600" cy="2286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endParaRPr kumimoji="1" lang="en-US" altLang="zh-CN" sz="2800" dirty="0">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100   0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300   1</a:t>
            </a:r>
          </a:p>
        </p:txBody>
      </p:sp>
      <p:sp>
        <p:nvSpPr>
          <p:cNvPr id="30762" name="AutoShape 42"/>
          <p:cNvSpPr>
            <a:spLocks noChangeArrowheads="1"/>
          </p:cNvSpPr>
          <p:nvPr/>
        </p:nvSpPr>
        <p:spPr bwMode="auto">
          <a:xfrm>
            <a:off x="5665746" y="3578865"/>
            <a:ext cx="1573254" cy="572428"/>
          </a:xfrm>
          <a:prstGeom prst="wedgeEllipseCallout">
            <a:avLst>
              <a:gd name="adj1" fmla="val -59434"/>
              <a:gd name="adj2" fmla="val 143837"/>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0000CC"/>
                </a:solidFill>
                <a:latin typeface="+mn-lt"/>
                <a:ea typeface="黑体" panose="02010609060101010101" pitchFamily="49" charset="-122"/>
              </a:rPr>
              <a:t>显示</a:t>
            </a:r>
            <a:r>
              <a:rPr kumimoji="1" lang="en-US" altLang="zh-CN" sz="2800">
                <a:solidFill>
                  <a:srgbClr val="0000CC"/>
                </a:solidFill>
                <a:latin typeface="+mn-lt"/>
                <a:ea typeface="黑体" panose="02010609060101010101" pitchFamily="49" charset="-122"/>
              </a:rPr>
              <a:t>B</a:t>
            </a:r>
          </a:p>
        </p:txBody>
      </p:sp>
      <p:sp>
        <p:nvSpPr>
          <p:cNvPr id="30763" name="AutoShape 43"/>
          <p:cNvSpPr>
            <a:spLocks noChangeArrowheads="1"/>
          </p:cNvSpPr>
          <p:nvPr/>
        </p:nvSpPr>
        <p:spPr bwMode="auto">
          <a:xfrm>
            <a:off x="7284378" y="3578864"/>
            <a:ext cx="1752600" cy="546101"/>
          </a:xfrm>
          <a:prstGeom prst="wedgeEllipseCallout">
            <a:avLst>
              <a:gd name="adj1" fmla="val -55018"/>
              <a:gd name="adj2" fmla="val 206377"/>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0000CC"/>
                </a:solidFill>
                <a:latin typeface="+mn-lt"/>
                <a:ea typeface="黑体" panose="02010609060101010101" pitchFamily="49" charset="-122"/>
              </a:rPr>
              <a:t>显示</a:t>
            </a:r>
            <a:r>
              <a:rPr kumimoji="1" lang="en-US" altLang="zh-CN" sz="2800" dirty="0">
                <a:solidFill>
                  <a:srgbClr val="0000CC"/>
                </a:solidFill>
                <a:latin typeface="+mn-lt"/>
                <a:ea typeface="黑体" panose="02010609060101010101" pitchFamily="49" charset="-122"/>
              </a:rPr>
              <a:t>D</a:t>
            </a:r>
          </a:p>
        </p:txBody>
      </p:sp>
      <p:sp>
        <p:nvSpPr>
          <p:cNvPr id="30764" name="AutoShape 44"/>
          <p:cNvSpPr>
            <a:spLocks noChangeArrowheads="1"/>
          </p:cNvSpPr>
          <p:nvPr/>
        </p:nvSpPr>
        <p:spPr bwMode="auto">
          <a:xfrm>
            <a:off x="9144000" y="3578864"/>
            <a:ext cx="1676400" cy="635370"/>
          </a:xfrm>
          <a:prstGeom prst="wedgeEllipseCallout">
            <a:avLst>
              <a:gd name="adj1" fmla="val -67862"/>
              <a:gd name="adj2" fmla="val 219873"/>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0000CC"/>
                </a:solidFill>
                <a:latin typeface="+mn-lt"/>
                <a:ea typeface="黑体" panose="02010609060101010101" pitchFamily="49" charset="-122"/>
              </a:rPr>
              <a:t>显示</a:t>
            </a:r>
            <a:r>
              <a:rPr kumimoji="1" lang="en-US" altLang="zh-CN" sz="2800" dirty="0">
                <a:solidFill>
                  <a:srgbClr val="0000CC"/>
                </a:solidFill>
                <a:latin typeface="+mn-lt"/>
                <a:ea typeface="黑体" panose="02010609060101010101" pitchFamily="49" charset="-122"/>
              </a:rPr>
              <a:t>A</a:t>
            </a:r>
          </a:p>
        </p:txBody>
      </p:sp>
      <p:sp>
        <p:nvSpPr>
          <p:cNvPr id="31790" name="Text Box 47"/>
          <p:cNvSpPr txBox="1">
            <a:spLocks noChangeArrowheads="1"/>
          </p:cNvSpPr>
          <p:nvPr/>
        </p:nvSpPr>
        <p:spPr bwMode="auto">
          <a:xfrm>
            <a:off x="471136" y="3233661"/>
            <a:ext cx="5042210" cy="954107"/>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FF3300"/>
                </a:solidFill>
                <a:latin typeface="+mn-lt"/>
                <a:ea typeface="黑体" panose="02010609060101010101" pitchFamily="49" charset="-122"/>
              </a:rPr>
              <a:t>进栈</a:t>
            </a:r>
            <a:r>
              <a:rPr kumimoji="1" lang="zh-CN" altLang="en-US" sz="2800" dirty="0" smtClean="0">
                <a:latin typeface="+mn-lt"/>
                <a:ea typeface="黑体" panose="02010609060101010101" pitchFamily="49" charset="-122"/>
              </a:rPr>
              <a:t>：任务按中序进栈</a:t>
            </a:r>
            <a:endParaRPr kumimoji="1" lang="en-US" altLang="zh-CN" sz="2800" dirty="0" smtClean="0">
              <a:latin typeface="+mn-lt"/>
              <a:ea typeface="黑体" panose="02010609060101010101" pitchFamily="49" charset="-122"/>
            </a:endParaRPr>
          </a:p>
          <a:p>
            <a:pPr eaLnBrk="1" hangingPunct="1">
              <a:spcBef>
                <a:spcPct val="0"/>
              </a:spcBef>
              <a:buClrTx/>
              <a:buSzTx/>
              <a:buFontTx/>
              <a:buNone/>
            </a:pPr>
            <a:r>
              <a:rPr kumimoji="1" lang="zh-CN" altLang="en-US" sz="2800" dirty="0" smtClean="0">
                <a:solidFill>
                  <a:srgbClr val="FF3300"/>
                </a:solidFill>
                <a:latin typeface="+mn-lt"/>
                <a:ea typeface="黑体" panose="02010609060101010101" pitchFamily="49" charset="-122"/>
              </a:rPr>
              <a:t>出</a:t>
            </a:r>
            <a:r>
              <a:rPr kumimoji="1" lang="zh-CN" altLang="en-US" sz="2800" dirty="0">
                <a:solidFill>
                  <a:srgbClr val="FF3300"/>
                </a:solidFill>
                <a:latin typeface="+mn-lt"/>
                <a:ea typeface="黑体" panose="02010609060101010101" pitchFamily="49" charset="-122"/>
              </a:rPr>
              <a:t>栈</a:t>
            </a:r>
            <a:r>
              <a:rPr kumimoji="1" lang="zh-CN" altLang="en-US" sz="2800" dirty="0">
                <a:latin typeface="+mn-lt"/>
                <a:ea typeface="黑体" panose="02010609060101010101" pitchFamily="49" charset="-122"/>
              </a:rPr>
              <a:t>：根据任务性质</a:t>
            </a:r>
            <a:r>
              <a:rPr kumimoji="1" lang="zh-CN" altLang="en-US" sz="2800" dirty="0" smtClean="0">
                <a:latin typeface="+mn-lt"/>
                <a:ea typeface="黑体" panose="02010609060101010101" pitchFamily="49" charset="-122"/>
              </a:rPr>
              <a:t>处理</a:t>
            </a:r>
            <a:r>
              <a:rPr kumimoji="1" lang="zh-CN" altLang="en-US" sz="2800" dirty="0">
                <a:latin typeface="+mn-lt"/>
                <a:ea typeface="黑体" panose="02010609060101010101" pitchFamily="49" charset="-122"/>
              </a:rPr>
              <a:t>任务</a:t>
            </a:r>
          </a:p>
        </p:txBody>
      </p:sp>
      <p:grpSp>
        <p:nvGrpSpPr>
          <p:cNvPr id="89" name="组合 88"/>
          <p:cNvGrpSpPr/>
          <p:nvPr/>
        </p:nvGrpSpPr>
        <p:grpSpPr>
          <a:xfrm>
            <a:off x="1868254" y="209084"/>
            <a:ext cx="7693492" cy="3151345"/>
            <a:chOff x="2633545" y="2655772"/>
            <a:chExt cx="7693492" cy="3151345"/>
          </a:xfrm>
        </p:grpSpPr>
        <p:sp>
          <p:nvSpPr>
            <p:cNvPr id="90" name="Line 16"/>
            <p:cNvSpPr>
              <a:spLocks noChangeShapeType="1"/>
            </p:cNvSpPr>
            <p:nvPr/>
          </p:nvSpPr>
          <p:spPr bwMode="auto">
            <a:xfrm>
              <a:off x="7510346" y="4071979"/>
              <a:ext cx="762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91" name="Text Box 2"/>
            <p:cNvSpPr txBox="1">
              <a:spLocks noChangeArrowheads="1"/>
            </p:cNvSpPr>
            <p:nvPr/>
          </p:nvSpPr>
          <p:spPr bwMode="auto">
            <a:xfrm>
              <a:off x="3909044" y="3045660"/>
              <a:ext cx="641799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A </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B            </a:t>
              </a:r>
              <a:r>
                <a:rPr kumimoji="1" lang="en-US" altLang="zh-CN" sz="2800" b="1" dirty="0" smtClean="0">
                  <a:solidFill>
                    <a:srgbClr val="C00000"/>
                  </a:solidFill>
                  <a:latin typeface="+mn-lt"/>
                </a:rPr>
                <a:t>               C</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D        </a:t>
              </a:r>
              <a:r>
                <a:rPr kumimoji="1" lang="en-US" altLang="zh-CN" sz="2800" b="1" dirty="0">
                  <a:solidFill>
                    <a:srgbClr val="C00000"/>
                  </a:solidFill>
                  <a:latin typeface="+mn-lt"/>
                </a:rPr>
                <a:t>E       </a:t>
              </a:r>
              <a:r>
                <a:rPr kumimoji="1" lang="en-US" altLang="zh-CN" sz="2800" b="1" dirty="0" smtClean="0">
                  <a:solidFill>
                    <a:srgbClr val="C00000"/>
                  </a:solidFill>
                  <a:latin typeface="+mn-lt"/>
                </a:rPr>
                <a:t>           F</a:t>
              </a:r>
              <a:endParaRPr kumimoji="1" lang="en-US" altLang="zh-CN" sz="2800" b="1" dirty="0">
                <a:solidFill>
                  <a:srgbClr val="C00000"/>
                </a:solidFill>
                <a:latin typeface="+mn-lt"/>
              </a:endParaRPr>
            </a:p>
          </p:txBody>
        </p:sp>
        <p:sp>
          <p:nvSpPr>
            <p:cNvPr id="92" name="Text Box 3"/>
            <p:cNvSpPr txBox="1">
              <a:spLocks noChangeArrowheads="1"/>
            </p:cNvSpPr>
            <p:nvPr/>
          </p:nvSpPr>
          <p:spPr bwMode="auto">
            <a:xfrm>
              <a:off x="8281638" y="265577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C00000"/>
                  </a:solidFill>
                  <a:latin typeface="+mn-lt"/>
                  <a:ea typeface="黑体" panose="02010609060101010101" pitchFamily="49" charset="-122"/>
                </a:rPr>
                <a:t>地址</a:t>
              </a:r>
            </a:p>
          </p:txBody>
        </p:sp>
        <p:sp>
          <p:nvSpPr>
            <p:cNvPr id="93" name="Text Box 4"/>
            <p:cNvSpPr txBox="1">
              <a:spLocks noChangeArrowheads="1"/>
            </p:cNvSpPr>
            <p:nvPr/>
          </p:nvSpPr>
          <p:spPr bwMode="auto">
            <a:xfrm>
              <a:off x="5005038" y="2655772"/>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latin typeface="+mn-lt"/>
                </a:rPr>
                <a:t>p</a:t>
              </a:r>
            </a:p>
          </p:txBody>
        </p:sp>
        <p:sp>
          <p:nvSpPr>
            <p:cNvPr id="94" name="Oval 6"/>
            <p:cNvSpPr>
              <a:spLocks noChangeArrowheads="1"/>
            </p:cNvSpPr>
            <p:nvPr/>
          </p:nvSpPr>
          <p:spPr bwMode="auto">
            <a:xfrm>
              <a:off x="6097471" y="3067091"/>
              <a:ext cx="498475"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5" name="Oval 7"/>
            <p:cNvSpPr>
              <a:spLocks noChangeArrowheads="1"/>
            </p:cNvSpPr>
            <p:nvPr/>
          </p:nvSpPr>
          <p:spPr bwMode="auto">
            <a:xfrm>
              <a:off x="5738696" y="4351379"/>
              <a:ext cx="465138" cy="48736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6" name="Oval 9"/>
            <p:cNvSpPr>
              <a:spLocks noChangeArrowheads="1"/>
            </p:cNvSpPr>
            <p:nvPr/>
          </p:nvSpPr>
          <p:spPr bwMode="auto">
            <a:xfrm>
              <a:off x="5003683" y="3721141"/>
              <a:ext cx="449263" cy="4270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7" name="Oval 10"/>
            <p:cNvSpPr>
              <a:spLocks noChangeArrowheads="1"/>
            </p:cNvSpPr>
            <p:nvPr/>
          </p:nvSpPr>
          <p:spPr bwMode="auto">
            <a:xfrm>
              <a:off x="6602296" y="4273591"/>
              <a:ext cx="419100" cy="5397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8" name="Oval 11"/>
            <p:cNvSpPr>
              <a:spLocks noChangeArrowheads="1"/>
            </p:cNvSpPr>
            <p:nvPr/>
          </p:nvSpPr>
          <p:spPr bwMode="auto">
            <a:xfrm>
              <a:off x="8285046" y="4306929"/>
              <a:ext cx="444500" cy="4968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99" name="Line 12"/>
            <p:cNvSpPr>
              <a:spLocks noChangeShapeType="1"/>
            </p:cNvSpPr>
            <p:nvPr/>
          </p:nvSpPr>
          <p:spPr bwMode="auto">
            <a:xfrm flipH="1">
              <a:off x="5300545"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0" name="Line 13"/>
            <p:cNvSpPr>
              <a:spLocks noChangeShapeType="1"/>
            </p:cNvSpPr>
            <p:nvPr/>
          </p:nvSpPr>
          <p:spPr bwMode="auto">
            <a:xfrm>
              <a:off x="6443546"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1" name="Line 14"/>
            <p:cNvSpPr>
              <a:spLocks noChangeShapeType="1"/>
            </p:cNvSpPr>
            <p:nvPr/>
          </p:nvSpPr>
          <p:spPr bwMode="auto">
            <a:xfrm>
              <a:off x="5300545" y="4148179"/>
              <a:ext cx="4572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2" name="Line 15"/>
            <p:cNvSpPr>
              <a:spLocks noChangeShapeType="1"/>
            </p:cNvSpPr>
            <p:nvPr/>
          </p:nvSpPr>
          <p:spPr bwMode="auto">
            <a:xfrm flipH="1">
              <a:off x="6900746" y="4071979"/>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03" name="Rectangle 17"/>
            <p:cNvSpPr>
              <a:spLocks noChangeArrowheads="1"/>
            </p:cNvSpPr>
            <p:nvPr/>
          </p:nvSpPr>
          <p:spPr bwMode="auto">
            <a:xfrm>
              <a:off x="4386145" y="43513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4" name="Rectangle 18"/>
            <p:cNvSpPr>
              <a:spLocks noChangeArrowheads="1"/>
            </p:cNvSpPr>
            <p:nvPr/>
          </p:nvSpPr>
          <p:spPr bwMode="auto">
            <a:xfrm>
              <a:off x="5344995"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5" name="Rectangle 19"/>
            <p:cNvSpPr>
              <a:spLocks noChangeArrowheads="1"/>
            </p:cNvSpPr>
            <p:nvPr/>
          </p:nvSpPr>
          <p:spPr bwMode="auto">
            <a:xfrm>
              <a:off x="6106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6" name="Rectangle 20"/>
            <p:cNvSpPr>
              <a:spLocks noChangeArrowheads="1"/>
            </p:cNvSpPr>
            <p:nvPr/>
          </p:nvSpPr>
          <p:spPr bwMode="auto">
            <a:xfrm>
              <a:off x="6487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7" name="Rectangle 21"/>
            <p:cNvSpPr>
              <a:spLocks noChangeArrowheads="1"/>
            </p:cNvSpPr>
            <p:nvPr/>
          </p:nvSpPr>
          <p:spPr bwMode="auto">
            <a:xfrm>
              <a:off x="71737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8" name="Rectangle 22"/>
            <p:cNvSpPr>
              <a:spLocks noChangeArrowheads="1"/>
            </p:cNvSpPr>
            <p:nvPr/>
          </p:nvSpPr>
          <p:spPr bwMode="auto">
            <a:xfrm>
              <a:off x="7630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09" name="Rectangle 23"/>
            <p:cNvSpPr>
              <a:spLocks noChangeArrowheads="1"/>
            </p:cNvSpPr>
            <p:nvPr/>
          </p:nvSpPr>
          <p:spPr bwMode="auto">
            <a:xfrm>
              <a:off x="9110546" y="52022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110" name="Line 24"/>
            <p:cNvSpPr>
              <a:spLocks noChangeShapeType="1"/>
            </p:cNvSpPr>
            <p:nvPr/>
          </p:nvSpPr>
          <p:spPr bwMode="auto">
            <a:xfrm flipH="1">
              <a:off x="4614745" y="4071979"/>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11" name="Line 25"/>
            <p:cNvSpPr>
              <a:spLocks noChangeShapeType="1"/>
            </p:cNvSpPr>
            <p:nvPr/>
          </p:nvSpPr>
          <p:spPr bwMode="auto">
            <a:xfrm flipH="1">
              <a:off x="5421195" y="4784767"/>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2" name="Line 26"/>
            <p:cNvSpPr>
              <a:spLocks noChangeShapeType="1"/>
            </p:cNvSpPr>
            <p:nvPr/>
          </p:nvSpPr>
          <p:spPr bwMode="auto">
            <a:xfrm>
              <a:off x="5954596" y="4860967"/>
              <a:ext cx="228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3" name="Line 27"/>
            <p:cNvSpPr>
              <a:spLocks noChangeShapeType="1"/>
            </p:cNvSpPr>
            <p:nvPr/>
          </p:nvSpPr>
          <p:spPr bwMode="auto">
            <a:xfrm flipH="1">
              <a:off x="6564196" y="4860967"/>
              <a:ext cx="304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4" name="Line 28"/>
            <p:cNvSpPr>
              <a:spLocks noChangeShapeType="1"/>
            </p:cNvSpPr>
            <p:nvPr/>
          </p:nvSpPr>
          <p:spPr bwMode="auto">
            <a:xfrm>
              <a:off x="6868996" y="4860967"/>
              <a:ext cx="381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5" name="Line 29"/>
            <p:cNvSpPr>
              <a:spLocks noChangeShapeType="1"/>
            </p:cNvSpPr>
            <p:nvPr/>
          </p:nvSpPr>
          <p:spPr bwMode="auto">
            <a:xfrm flipH="1">
              <a:off x="77833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6" name="Line 30"/>
            <p:cNvSpPr>
              <a:spLocks noChangeShapeType="1"/>
            </p:cNvSpPr>
            <p:nvPr/>
          </p:nvSpPr>
          <p:spPr bwMode="auto">
            <a:xfrm>
              <a:off x="84691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7" name="Text Box 32"/>
            <p:cNvSpPr txBox="1">
              <a:spLocks noChangeArrowheads="1"/>
            </p:cNvSpPr>
            <p:nvPr/>
          </p:nvSpPr>
          <p:spPr bwMode="auto">
            <a:xfrm>
              <a:off x="6519746" y="300517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100</a:t>
              </a:r>
            </a:p>
          </p:txBody>
        </p:sp>
        <p:sp>
          <p:nvSpPr>
            <p:cNvPr id="118" name="Text Box 33"/>
            <p:cNvSpPr txBox="1">
              <a:spLocks noChangeArrowheads="1"/>
            </p:cNvSpPr>
            <p:nvPr/>
          </p:nvSpPr>
          <p:spPr bwMode="auto">
            <a:xfrm>
              <a:off x="4767145" y="33861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200</a:t>
              </a:r>
            </a:p>
          </p:txBody>
        </p:sp>
        <p:sp>
          <p:nvSpPr>
            <p:cNvPr id="119" name="Text Box 34"/>
            <p:cNvSpPr txBox="1">
              <a:spLocks noChangeArrowheads="1"/>
            </p:cNvSpPr>
            <p:nvPr/>
          </p:nvSpPr>
          <p:spPr bwMode="auto">
            <a:xfrm>
              <a:off x="7738946" y="36909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300</a:t>
              </a:r>
            </a:p>
          </p:txBody>
        </p:sp>
        <p:sp>
          <p:nvSpPr>
            <p:cNvPr id="120" name="Text Box 35"/>
            <p:cNvSpPr txBox="1">
              <a:spLocks noChangeArrowheads="1"/>
            </p:cNvSpPr>
            <p:nvPr/>
          </p:nvSpPr>
          <p:spPr bwMode="auto">
            <a:xfrm>
              <a:off x="5694246" y="400530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400</a:t>
              </a:r>
            </a:p>
          </p:txBody>
        </p:sp>
        <p:sp>
          <p:nvSpPr>
            <p:cNvPr id="121" name="Text Box 36"/>
            <p:cNvSpPr txBox="1">
              <a:spLocks noChangeArrowheads="1"/>
            </p:cNvSpPr>
            <p:nvPr/>
          </p:nvSpPr>
          <p:spPr bwMode="auto">
            <a:xfrm>
              <a:off x="6976946" y="43767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500</a:t>
              </a:r>
            </a:p>
          </p:txBody>
        </p:sp>
        <p:sp>
          <p:nvSpPr>
            <p:cNvPr id="122" name="Text Box 37"/>
            <p:cNvSpPr txBox="1">
              <a:spLocks noChangeArrowheads="1"/>
            </p:cNvSpPr>
            <p:nvPr/>
          </p:nvSpPr>
          <p:spPr bwMode="auto">
            <a:xfrm>
              <a:off x="8653346" y="42243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600</a:t>
              </a:r>
            </a:p>
          </p:txBody>
        </p:sp>
        <p:sp>
          <p:nvSpPr>
            <p:cNvPr id="123" name="Line 45"/>
            <p:cNvSpPr>
              <a:spLocks noChangeShapeType="1"/>
            </p:cNvSpPr>
            <p:nvPr/>
          </p:nvSpPr>
          <p:spPr bwMode="auto">
            <a:xfrm flipV="1">
              <a:off x="7205546" y="2928978"/>
              <a:ext cx="1219200" cy="3048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Text Box 46"/>
            <p:cNvSpPr txBox="1">
              <a:spLocks noChangeArrowheads="1"/>
            </p:cNvSpPr>
            <p:nvPr/>
          </p:nvSpPr>
          <p:spPr bwMode="auto">
            <a:xfrm>
              <a:off x="2633545" y="3005178"/>
              <a:ext cx="2057400" cy="1173163"/>
            </a:xfrm>
            <a:prstGeom prst="rect">
              <a:avLst/>
            </a:prstGeom>
            <a:noFill/>
            <a:ln w="12700"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800">
                  <a:latin typeface="+mn-lt"/>
                  <a:ea typeface="黑体" panose="02010609060101010101" pitchFamily="49" charset="-122"/>
                </a:rPr>
                <a:t>1 </a:t>
              </a:r>
              <a:r>
                <a:rPr kumimoji="1" lang="zh-CN" altLang="en-US" sz="2800">
                  <a:latin typeface="+mn-lt"/>
                  <a:ea typeface="黑体" panose="02010609060101010101" pitchFamily="49" charset="-122"/>
                </a:rPr>
                <a:t>表示遍历</a:t>
              </a:r>
            </a:p>
            <a:p>
              <a:pPr eaLnBrk="1" hangingPunct="1">
                <a:spcBef>
                  <a:spcPct val="50000"/>
                </a:spcBef>
                <a:buClrTx/>
                <a:buSzTx/>
                <a:buFontTx/>
                <a:buNone/>
              </a:pPr>
              <a:r>
                <a:rPr kumimoji="1" lang="en-US" altLang="zh-CN" sz="2800">
                  <a:latin typeface="+mn-lt"/>
                  <a:ea typeface="黑体" panose="02010609060101010101" pitchFamily="49" charset="-122"/>
                </a:rPr>
                <a:t>0 </a:t>
              </a:r>
              <a:r>
                <a:rPr kumimoji="1" lang="zh-CN" altLang="en-US" sz="2800">
                  <a:latin typeface="+mn-lt"/>
                  <a:ea typeface="黑体" panose="02010609060101010101" pitchFamily="49" charset="-122"/>
                </a:rPr>
                <a:t>表示访问</a:t>
              </a:r>
            </a:p>
          </p:txBody>
        </p:sp>
        <p:sp>
          <p:nvSpPr>
            <p:cNvPr id="125" name="Line 48"/>
            <p:cNvSpPr>
              <a:spLocks noChangeShapeType="1"/>
            </p:cNvSpPr>
            <p:nvPr/>
          </p:nvSpPr>
          <p:spPr bwMode="auto">
            <a:xfrm>
              <a:off x="5452946" y="3081378"/>
              <a:ext cx="685800" cy="152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6" name="Oval 8"/>
            <p:cNvSpPr>
              <a:spLocks noChangeArrowheads="1"/>
            </p:cNvSpPr>
            <p:nvPr/>
          </p:nvSpPr>
          <p:spPr bwMode="auto">
            <a:xfrm>
              <a:off x="7370646" y="3711616"/>
              <a:ext cx="415925" cy="4683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endParaRPr lang="zh-CN" altLang="zh-CN" sz="3200">
                <a:latin typeface="Garamond" panose="02020404030301010803" pitchFamily="18" charset="0"/>
                <a:ea typeface="楷体_GB2312" pitchFamily="49" charset="-122"/>
              </a:endParaRPr>
            </a:p>
          </p:txBody>
        </p:sp>
      </p:grpSp>
    </p:spTree>
    <p:extLst>
      <p:ext uri="{BB962C8B-B14F-4D97-AF65-F5344CB8AC3E}">
        <p14:creationId xmlns:p14="http://schemas.microsoft.com/office/powerpoint/2010/main" val="35214116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34"/>
                                        </p:tgtEl>
                                        <p:attrNameLst>
                                          <p:attrName>style.visibility</p:attrName>
                                        </p:attrNameLst>
                                      </p:cBhvr>
                                      <p:to>
                                        <p:strVal val="visible"/>
                                      </p:to>
                                    </p:set>
                                    <p:animEffect transition="in" filter="wipe(down)">
                                      <p:cBhvr>
                                        <p:cTn id="7" dur="500"/>
                                        <p:tgtEl>
                                          <p:spTgt spid="297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735"/>
                                        </p:tgtEl>
                                        <p:attrNameLst>
                                          <p:attrName>style.visibility</p:attrName>
                                        </p:attrNameLst>
                                      </p:cBhvr>
                                      <p:to>
                                        <p:strVal val="visible"/>
                                      </p:to>
                                    </p:set>
                                    <p:animEffect transition="in" filter="wipe(down)">
                                      <p:cBhvr>
                                        <p:cTn id="12" dur="500"/>
                                        <p:tgtEl>
                                          <p:spTgt spid="29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762"/>
                                        </p:tgtEl>
                                        <p:attrNameLst>
                                          <p:attrName>style.visibility</p:attrName>
                                        </p:attrNameLst>
                                      </p:cBhvr>
                                      <p:to>
                                        <p:strVal val="visible"/>
                                      </p:to>
                                    </p:set>
                                    <p:animEffect transition="in" filter="wipe(down)">
                                      <p:cBhvr>
                                        <p:cTn id="17" dur="500"/>
                                        <p:tgtEl>
                                          <p:spTgt spid="307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736"/>
                                        </p:tgtEl>
                                        <p:attrNameLst>
                                          <p:attrName>style.visibility</p:attrName>
                                        </p:attrNameLst>
                                      </p:cBhvr>
                                      <p:to>
                                        <p:strVal val="visible"/>
                                      </p:to>
                                    </p:set>
                                    <p:animEffect transition="in" filter="wipe(down)">
                                      <p:cBhvr>
                                        <p:cTn id="22" dur="500"/>
                                        <p:tgtEl>
                                          <p:spTgt spid="29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763"/>
                                        </p:tgtEl>
                                        <p:attrNameLst>
                                          <p:attrName>style.visibility</p:attrName>
                                        </p:attrNameLst>
                                      </p:cBhvr>
                                      <p:to>
                                        <p:strVal val="visible"/>
                                      </p:to>
                                    </p:set>
                                    <p:animEffect transition="in" filter="wipe(down)">
                                      <p:cBhvr>
                                        <p:cTn id="27" dur="500"/>
                                        <p:tgtEl>
                                          <p:spTgt spid="307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737"/>
                                        </p:tgtEl>
                                        <p:attrNameLst>
                                          <p:attrName>style.visibility</p:attrName>
                                        </p:attrNameLst>
                                      </p:cBhvr>
                                      <p:to>
                                        <p:strVal val="visible"/>
                                      </p:to>
                                    </p:set>
                                    <p:animEffect transition="in" filter="wipe(down)">
                                      <p:cBhvr>
                                        <p:cTn id="32" dur="500"/>
                                        <p:tgtEl>
                                          <p:spTgt spid="29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764"/>
                                        </p:tgtEl>
                                        <p:attrNameLst>
                                          <p:attrName>style.visibility</p:attrName>
                                        </p:attrNameLst>
                                      </p:cBhvr>
                                      <p:to>
                                        <p:strVal val="visible"/>
                                      </p:to>
                                    </p:set>
                                    <p:animEffect transition="in" filter="wipe(down)">
                                      <p:cBhvr>
                                        <p:cTn id="37" dur="500"/>
                                        <p:tgtEl>
                                          <p:spTgt spid="30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4" grpId="0" animBg="1"/>
      <p:bldP spid="29735" grpId="0" animBg="1"/>
      <p:bldP spid="29736" grpId="0" animBg="1"/>
      <p:bldP spid="29737" grpId="0" animBg="1"/>
      <p:bldP spid="30762" grpId="0" animBg="1"/>
      <p:bldP spid="30763" grpId="0" animBg="1"/>
      <p:bldP spid="307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4" name="Rectangle 34"/>
          <p:cNvSpPr>
            <a:spLocks noChangeArrowheads="1"/>
          </p:cNvSpPr>
          <p:nvPr/>
        </p:nvSpPr>
        <p:spPr bwMode="auto">
          <a:xfrm>
            <a:off x="17526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a:solidFill>
                  <a:schemeClr val="accent4">
                    <a:lumMod val="40000"/>
                    <a:lumOff val="60000"/>
                  </a:schemeClr>
                </a:solidFill>
                <a:latin typeface="+mn-lt"/>
                <a:ea typeface="黑体" panose="02010609060101010101" pitchFamily="49" charset="-122"/>
              </a:rPr>
              <a:t>300   1</a:t>
            </a:r>
          </a:p>
        </p:txBody>
      </p:sp>
      <p:sp>
        <p:nvSpPr>
          <p:cNvPr id="30755" name="Rectangle 35"/>
          <p:cNvSpPr>
            <a:spLocks noChangeArrowheads="1"/>
          </p:cNvSpPr>
          <p:nvPr/>
        </p:nvSpPr>
        <p:spPr bwMode="auto">
          <a:xfrm>
            <a:off x="32131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500   1</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600   1</a:t>
            </a:r>
          </a:p>
        </p:txBody>
      </p:sp>
      <p:sp>
        <p:nvSpPr>
          <p:cNvPr id="30756" name="Rectangle 36"/>
          <p:cNvSpPr>
            <a:spLocks noChangeArrowheads="1"/>
          </p:cNvSpPr>
          <p:nvPr/>
        </p:nvSpPr>
        <p:spPr bwMode="auto">
          <a:xfrm>
            <a:off x="47244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500   0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600   1</a:t>
            </a:r>
          </a:p>
        </p:txBody>
      </p:sp>
      <p:sp>
        <p:nvSpPr>
          <p:cNvPr id="30757" name="Rectangle 37"/>
          <p:cNvSpPr>
            <a:spLocks noChangeArrowheads="1"/>
          </p:cNvSpPr>
          <p:nvPr/>
        </p:nvSpPr>
        <p:spPr bwMode="auto">
          <a:xfrm>
            <a:off x="61722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300   0</a:t>
            </a: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600   1</a:t>
            </a:r>
          </a:p>
        </p:txBody>
      </p:sp>
      <p:sp>
        <p:nvSpPr>
          <p:cNvPr id="30758" name="Rectangle 38"/>
          <p:cNvSpPr>
            <a:spLocks noChangeArrowheads="1"/>
          </p:cNvSpPr>
          <p:nvPr/>
        </p:nvSpPr>
        <p:spPr bwMode="auto">
          <a:xfrm>
            <a:off x="76200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600   1</a:t>
            </a:r>
          </a:p>
        </p:txBody>
      </p:sp>
      <p:sp>
        <p:nvSpPr>
          <p:cNvPr id="30759" name="Rectangle 39"/>
          <p:cNvSpPr>
            <a:spLocks noChangeArrowheads="1"/>
          </p:cNvSpPr>
          <p:nvPr/>
        </p:nvSpPr>
        <p:spPr bwMode="auto">
          <a:xfrm>
            <a:off x="9067800" y="4038600"/>
            <a:ext cx="1371600" cy="2667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endParaRPr kumimoji="1" lang="en-US" altLang="zh-CN" sz="2800" dirty="0">
              <a:solidFill>
                <a:schemeClr val="accent4">
                  <a:lumMod val="40000"/>
                  <a:lumOff val="60000"/>
                </a:schemeClr>
              </a:solidFill>
              <a:latin typeface="+mn-lt"/>
              <a:ea typeface="黑体" panose="02010609060101010101" pitchFamily="49" charset="-122"/>
            </a:endParaRPr>
          </a:p>
          <a:p>
            <a:pPr eaLnBrk="1" hangingPunct="1">
              <a:spcBef>
                <a:spcPct val="0"/>
              </a:spcBef>
              <a:buClrTx/>
              <a:buSzTx/>
              <a:buFontTx/>
              <a:buNone/>
              <a:defRPr/>
            </a:pPr>
            <a:r>
              <a:rPr kumimoji="1" lang="en-US" altLang="zh-CN" sz="2800" dirty="0">
                <a:solidFill>
                  <a:schemeClr val="accent4">
                    <a:lumMod val="40000"/>
                    <a:lumOff val="60000"/>
                  </a:schemeClr>
                </a:solidFill>
                <a:latin typeface="+mn-lt"/>
                <a:ea typeface="黑体" panose="02010609060101010101" pitchFamily="49" charset="-122"/>
              </a:rPr>
              <a:t>600   0</a:t>
            </a:r>
          </a:p>
        </p:txBody>
      </p:sp>
      <p:sp>
        <p:nvSpPr>
          <p:cNvPr id="31784" name="AutoShape 40"/>
          <p:cNvSpPr>
            <a:spLocks noChangeArrowheads="1"/>
          </p:cNvSpPr>
          <p:nvPr/>
        </p:nvSpPr>
        <p:spPr bwMode="auto">
          <a:xfrm>
            <a:off x="4879509" y="3732602"/>
            <a:ext cx="1676400" cy="762000"/>
          </a:xfrm>
          <a:prstGeom prst="wedgeEllipseCallout">
            <a:avLst>
              <a:gd name="adj1" fmla="val -36374"/>
              <a:gd name="adj2" fmla="val 127597"/>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0000CC"/>
                </a:solidFill>
                <a:latin typeface="+mn-lt"/>
                <a:ea typeface="黑体" panose="02010609060101010101" pitchFamily="49" charset="-122"/>
              </a:rPr>
              <a:t>显示</a:t>
            </a:r>
            <a:r>
              <a:rPr kumimoji="1" lang="en-US" altLang="zh-CN" sz="2800">
                <a:solidFill>
                  <a:srgbClr val="0000CC"/>
                </a:solidFill>
                <a:latin typeface="+mn-lt"/>
                <a:ea typeface="黑体" panose="02010609060101010101" pitchFamily="49" charset="-122"/>
              </a:rPr>
              <a:t>E</a:t>
            </a:r>
          </a:p>
        </p:txBody>
      </p:sp>
      <p:sp>
        <p:nvSpPr>
          <p:cNvPr id="31785" name="AutoShape 41"/>
          <p:cNvSpPr>
            <a:spLocks noChangeArrowheads="1"/>
          </p:cNvSpPr>
          <p:nvPr/>
        </p:nvSpPr>
        <p:spPr bwMode="auto">
          <a:xfrm>
            <a:off x="6565201" y="3994944"/>
            <a:ext cx="1676400" cy="762000"/>
          </a:xfrm>
          <a:prstGeom prst="wedgeEllipseCallout">
            <a:avLst>
              <a:gd name="adj1" fmla="val -48863"/>
              <a:gd name="adj2" fmla="val 165777"/>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0000CC"/>
                </a:solidFill>
                <a:latin typeface="+mn-lt"/>
                <a:ea typeface="黑体" panose="02010609060101010101" pitchFamily="49" charset="-122"/>
              </a:rPr>
              <a:t>显示</a:t>
            </a:r>
            <a:r>
              <a:rPr kumimoji="1" lang="en-US" altLang="zh-CN" sz="2800" dirty="0">
                <a:solidFill>
                  <a:srgbClr val="0000CC"/>
                </a:solidFill>
                <a:latin typeface="+mn-lt"/>
                <a:ea typeface="黑体" panose="02010609060101010101" pitchFamily="49" charset="-122"/>
              </a:rPr>
              <a:t>C</a:t>
            </a:r>
          </a:p>
        </p:txBody>
      </p:sp>
      <p:sp>
        <p:nvSpPr>
          <p:cNvPr id="31786" name="AutoShape 42"/>
          <p:cNvSpPr>
            <a:spLocks noChangeArrowheads="1"/>
          </p:cNvSpPr>
          <p:nvPr/>
        </p:nvSpPr>
        <p:spPr bwMode="auto">
          <a:xfrm>
            <a:off x="8763000" y="4494602"/>
            <a:ext cx="1676400" cy="762000"/>
          </a:xfrm>
          <a:prstGeom prst="wedgeEllipseCallout">
            <a:avLst>
              <a:gd name="adj1" fmla="val 16499"/>
              <a:gd name="adj2" fmla="val 178374"/>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0000CC"/>
                </a:solidFill>
                <a:latin typeface="+mn-lt"/>
                <a:ea typeface="黑体" panose="02010609060101010101" pitchFamily="49" charset="-122"/>
              </a:rPr>
              <a:t>显示</a:t>
            </a:r>
            <a:r>
              <a:rPr kumimoji="1" lang="en-US" altLang="zh-CN" sz="2800">
                <a:solidFill>
                  <a:srgbClr val="0000CC"/>
                </a:solidFill>
                <a:latin typeface="+mn-lt"/>
                <a:ea typeface="黑体" panose="02010609060101010101" pitchFamily="49" charset="-122"/>
              </a:rPr>
              <a:t>F</a:t>
            </a:r>
          </a:p>
        </p:txBody>
      </p:sp>
      <p:sp>
        <p:nvSpPr>
          <p:cNvPr id="101419" name="Text Box 43"/>
          <p:cNvSpPr txBox="1">
            <a:spLocks noChangeArrowheads="1"/>
          </p:cNvSpPr>
          <p:nvPr/>
        </p:nvSpPr>
        <p:spPr bwMode="auto">
          <a:xfrm>
            <a:off x="8419016" y="1797207"/>
            <a:ext cx="312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中序遍历序列</a:t>
            </a:r>
          </a:p>
        </p:txBody>
      </p:sp>
      <p:sp>
        <p:nvSpPr>
          <p:cNvPr id="101420" name="Text Box 44"/>
          <p:cNvSpPr txBox="1">
            <a:spLocks noChangeArrowheads="1"/>
          </p:cNvSpPr>
          <p:nvPr/>
        </p:nvSpPr>
        <p:spPr bwMode="auto">
          <a:xfrm>
            <a:off x="8790723" y="2665037"/>
            <a:ext cx="213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800" dirty="0">
                <a:latin typeface="+mn-lt"/>
              </a:rPr>
              <a:t>BDAECF</a:t>
            </a:r>
          </a:p>
        </p:txBody>
      </p:sp>
      <p:grpSp>
        <p:nvGrpSpPr>
          <p:cNvPr id="45" name="组合 44"/>
          <p:cNvGrpSpPr/>
          <p:nvPr/>
        </p:nvGrpSpPr>
        <p:grpSpPr>
          <a:xfrm>
            <a:off x="612308" y="0"/>
            <a:ext cx="7693492" cy="3151345"/>
            <a:chOff x="2633545" y="2655772"/>
            <a:chExt cx="7693492" cy="3151345"/>
          </a:xfrm>
        </p:grpSpPr>
        <p:sp>
          <p:nvSpPr>
            <p:cNvPr id="46" name="Line 16"/>
            <p:cNvSpPr>
              <a:spLocks noChangeShapeType="1"/>
            </p:cNvSpPr>
            <p:nvPr/>
          </p:nvSpPr>
          <p:spPr bwMode="auto">
            <a:xfrm>
              <a:off x="7510346" y="4071979"/>
              <a:ext cx="762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47" name="Text Box 2"/>
            <p:cNvSpPr txBox="1">
              <a:spLocks noChangeArrowheads="1"/>
            </p:cNvSpPr>
            <p:nvPr/>
          </p:nvSpPr>
          <p:spPr bwMode="auto">
            <a:xfrm>
              <a:off x="3909044" y="3045660"/>
              <a:ext cx="641799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A </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B            </a:t>
              </a:r>
              <a:r>
                <a:rPr kumimoji="1" lang="en-US" altLang="zh-CN" sz="2800" b="1" dirty="0" smtClean="0">
                  <a:solidFill>
                    <a:srgbClr val="C00000"/>
                  </a:solidFill>
                  <a:latin typeface="+mn-lt"/>
                </a:rPr>
                <a:t>               C</a:t>
              </a:r>
              <a:endParaRPr kumimoji="1" lang="en-US" altLang="zh-CN" sz="2800" b="1" dirty="0">
                <a:solidFill>
                  <a:srgbClr val="C00000"/>
                </a:solidFill>
                <a:latin typeface="+mn-lt"/>
              </a:endParaRPr>
            </a:p>
            <a:p>
              <a:pPr>
                <a:spcBef>
                  <a:spcPct val="50000"/>
                </a:spcBef>
                <a:buClrTx/>
                <a:buSzTx/>
                <a:buFontTx/>
                <a:buNone/>
              </a:pPr>
              <a:r>
                <a:rPr kumimoji="1" lang="en-US" altLang="zh-CN" sz="2800" b="1" dirty="0">
                  <a:solidFill>
                    <a:srgbClr val="C00000"/>
                  </a:solidFill>
                  <a:latin typeface="+mn-lt"/>
                </a:rPr>
                <a:t>                  </a:t>
              </a:r>
              <a:r>
                <a:rPr kumimoji="1" lang="en-US" altLang="zh-CN" sz="2800" b="1" dirty="0" smtClean="0">
                  <a:solidFill>
                    <a:srgbClr val="C00000"/>
                  </a:solidFill>
                  <a:latin typeface="+mn-lt"/>
                </a:rPr>
                <a:t>     D        </a:t>
              </a:r>
              <a:r>
                <a:rPr kumimoji="1" lang="en-US" altLang="zh-CN" sz="2800" b="1" dirty="0">
                  <a:solidFill>
                    <a:srgbClr val="C00000"/>
                  </a:solidFill>
                  <a:latin typeface="+mn-lt"/>
                </a:rPr>
                <a:t>E       </a:t>
              </a:r>
              <a:r>
                <a:rPr kumimoji="1" lang="en-US" altLang="zh-CN" sz="2800" b="1" dirty="0" smtClean="0">
                  <a:solidFill>
                    <a:srgbClr val="C00000"/>
                  </a:solidFill>
                  <a:latin typeface="+mn-lt"/>
                </a:rPr>
                <a:t>           F</a:t>
              </a:r>
              <a:endParaRPr kumimoji="1" lang="en-US" altLang="zh-CN" sz="2800" b="1" dirty="0">
                <a:solidFill>
                  <a:srgbClr val="C00000"/>
                </a:solidFill>
                <a:latin typeface="+mn-lt"/>
              </a:endParaRPr>
            </a:p>
          </p:txBody>
        </p:sp>
        <p:sp>
          <p:nvSpPr>
            <p:cNvPr id="48" name="Text Box 3"/>
            <p:cNvSpPr txBox="1">
              <a:spLocks noChangeArrowheads="1"/>
            </p:cNvSpPr>
            <p:nvPr/>
          </p:nvSpPr>
          <p:spPr bwMode="auto">
            <a:xfrm>
              <a:off x="8281638" y="265577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C00000"/>
                  </a:solidFill>
                  <a:latin typeface="+mn-lt"/>
                  <a:ea typeface="黑体" panose="02010609060101010101" pitchFamily="49" charset="-122"/>
                </a:rPr>
                <a:t>地址</a:t>
              </a:r>
            </a:p>
          </p:txBody>
        </p:sp>
        <p:sp>
          <p:nvSpPr>
            <p:cNvPr id="49" name="Text Box 4"/>
            <p:cNvSpPr txBox="1">
              <a:spLocks noChangeArrowheads="1"/>
            </p:cNvSpPr>
            <p:nvPr/>
          </p:nvSpPr>
          <p:spPr bwMode="auto">
            <a:xfrm>
              <a:off x="5005038" y="2655772"/>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latin typeface="+mn-lt"/>
                </a:rPr>
                <a:t>p</a:t>
              </a:r>
            </a:p>
          </p:txBody>
        </p:sp>
        <p:sp>
          <p:nvSpPr>
            <p:cNvPr id="50" name="Oval 6"/>
            <p:cNvSpPr>
              <a:spLocks noChangeArrowheads="1"/>
            </p:cNvSpPr>
            <p:nvPr/>
          </p:nvSpPr>
          <p:spPr bwMode="auto">
            <a:xfrm>
              <a:off x="6097471" y="3067091"/>
              <a:ext cx="498475"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51" name="Oval 7"/>
            <p:cNvSpPr>
              <a:spLocks noChangeArrowheads="1"/>
            </p:cNvSpPr>
            <p:nvPr/>
          </p:nvSpPr>
          <p:spPr bwMode="auto">
            <a:xfrm>
              <a:off x="5738696" y="4351379"/>
              <a:ext cx="465138" cy="48736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52" name="Oval 9"/>
            <p:cNvSpPr>
              <a:spLocks noChangeArrowheads="1"/>
            </p:cNvSpPr>
            <p:nvPr/>
          </p:nvSpPr>
          <p:spPr bwMode="auto">
            <a:xfrm>
              <a:off x="5003683" y="3721141"/>
              <a:ext cx="449263" cy="4270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53" name="Oval 10"/>
            <p:cNvSpPr>
              <a:spLocks noChangeArrowheads="1"/>
            </p:cNvSpPr>
            <p:nvPr/>
          </p:nvSpPr>
          <p:spPr bwMode="auto">
            <a:xfrm>
              <a:off x="6602296" y="4273591"/>
              <a:ext cx="419100" cy="5397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54" name="Oval 11"/>
            <p:cNvSpPr>
              <a:spLocks noChangeArrowheads="1"/>
            </p:cNvSpPr>
            <p:nvPr/>
          </p:nvSpPr>
          <p:spPr bwMode="auto">
            <a:xfrm>
              <a:off x="8285046" y="4306929"/>
              <a:ext cx="444500" cy="4968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55" name="Line 12"/>
            <p:cNvSpPr>
              <a:spLocks noChangeShapeType="1"/>
            </p:cNvSpPr>
            <p:nvPr/>
          </p:nvSpPr>
          <p:spPr bwMode="auto">
            <a:xfrm flipH="1">
              <a:off x="5300545"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6" name="Line 13"/>
            <p:cNvSpPr>
              <a:spLocks noChangeShapeType="1"/>
            </p:cNvSpPr>
            <p:nvPr/>
          </p:nvSpPr>
          <p:spPr bwMode="auto">
            <a:xfrm>
              <a:off x="6443546" y="3386179"/>
              <a:ext cx="9144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7" name="Line 14"/>
            <p:cNvSpPr>
              <a:spLocks noChangeShapeType="1"/>
            </p:cNvSpPr>
            <p:nvPr/>
          </p:nvSpPr>
          <p:spPr bwMode="auto">
            <a:xfrm>
              <a:off x="5300545" y="4148179"/>
              <a:ext cx="4572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8" name="Line 15"/>
            <p:cNvSpPr>
              <a:spLocks noChangeShapeType="1"/>
            </p:cNvSpPr>
            <p:nvPr/>
          </p:nvSpPr>
          <p:spPr bwMode="auto">
            <a:xfrm flipH="1">
              <a:off x="6900746" y="4071979"/>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 name="Rectangle 17"/>
            <p:cNvSpPr>
              <a:spLocks noChangeArrowheads="1"/>
            </p:cNvSpPr>
            <p:nvPr/>
          </p:nvSpPr>
          <p:spPr bwMode="auto">
            <a:xfrm>
              <a:off x="4386145" y="43513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0" name="Rectangle 18"/>
            <p:cNvSpPr>
              <a:spLocks noChangeArrowheads="1"/>
            </p:cNvSpPr>
            <p:nvPr/>
          </p:nvSpPr>
          <p:spPr bwMode="auto">
            <a:xfrm>
              <a:off x="5344995"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1" name="Rectangle 19"/>
            <p:cNvSpPr>
              <a:spLocks noChangeArrowheads="1"/>
            </p:cNvSpPr>
            <p:nvPr/>
          </p:nvSpPr>
          <p:spPr bwMode="auto">
            <a:xfrm>
              <a:off x="6106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2" name="Rectangle 20"/>
            <p:cNvSpPr>
              <a:spLocks noChangeArrowheads="1"/>
            </p:cNvSpPr>
            <p:nvPr/>
          </p:nvSpPr>
          <p:spPr bwMode="auto">
            <a:xfrm>
              <a:off x="6487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3" name="Rectangle 21"/>
            <p:cNvSpPr>
              <a:spLocks noChangeArrowheads="1"/>
            </p:cNvSpPr>
            <p:nvPr/>
          </p:nvSpPr>
          <p:spPr bwMode="auto">
            <a:xfrm>
              <a:off x="71737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4" name="Rectangle 22"/>
            <p:cNvSpPr>
              <a:spLocks noChangeArrowheads="1"/>
            </p:cNvSpPr>
            <p:nvPr/>
          </p:nvSpPr>
          <p:spPr bwMode="auto">
            <a:xfrm>
              <a:off x="7630996" y="522132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5" name="Rectangle 23"/>
            <p:cNvSpPr>
              <a:spLocks noChangeArrowheads="1"/>
            </p:cNvSpPr>
            <p:nvPr/>
          </p:nvSpPr>
          <p:spPr bwMode="auto">
            <a:xfrm>
              <a:off x="9110546" y="5202279"/>
              <a:ext cx="228600" cy="585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Garamond" panose="02020404030301010803" pitchFamily="18" charset="0"/>
                <a:ea typeface="楷体_GB2312" pitchFamily="49" charset="-122"/>
              </a:endParaRPr>
            </a:p>
          </p:txBody>
        </p:sp>
        <p:sp>
          <p:nvSpPr>
            <p:cNvPr id="66" name="Line 24"/>
            <p:cNvSpPr>
              <a:spLocks noChangeShapeType="1"/>
            </p:cNvSpPr>
            <p:nvPr/>
          </p:nvSpPr>
          <p:spPr bwMode="auto">
            <a:xfrm flipH="1">
              <a:off x="4614745" y="4071979"/>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67" name="Line 25"/>
            <p:cNvSpPr>
              <a:spLocks noChangeShapeType="1"/>
            </p:cNvSpPr>
            <p:nvPr/>
          </p:nvSpPr>
          <p:spPr bwMode="auto">
            <a:xfrm flipH="1">
              <a:off x="5421195" y="4784767"/>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68" name="Line 26"/>
            <p:cNvSpPr>
              <a:spLocks noChangeShapeType="1"/>
            </p:cNvSpPr>
            <p:nvPr/>
          </p:nvSpPr>
          <p:spPr bwMode="auto">
            <a:xfrm>
              <a:off x="5954596" y="4860967"/>
              <a:ext cx="228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69" name="Line 27"/>
            <p:cNvSpPr>
              <a:spLocks noChangeShapeType="1"/>
            </p:cNvSpPr>
            <p:nvPr/>
          </p:nvSpPr>
          <p:spPr bwMode="auto">
            <a:xfrm flipH="1">
              <a:off x="6564196" y="4860967"/>
              <a:ext cx="304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70" name="Line 28"/>
            <p:cNvSpPr>
              <a:spLocks noChangeShapeType="1"/>
            </p:cNvSpPr>
            <p:nvPr/>
          </p:nvSpPr>
          <p:spPr bwMode="auto">
            <a:xfrm>
              <a:off x="6868996" y="4860967"/>
              <a:ext cx="3810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71" name="Line 29"/>
            <p:cNvSpPr>
              <a:spLocks noChangeShapeType="1"/>
            </p:cNvSpPr>
            <p:nvPr/>
          </p:nvSpPr>
          <p:spPr bwMode="auto">
            <a:xfrm flipH="1">
              <a:off x="77833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72" name="Line 30"/>
            <p:cNvSpPr>
              <a:spLocks noChangeShapeType="1"/>
            </p:cNvSpPr>
            <p:nvPr/>
          </p:nvSpPr>
          <p:spPr bwMode="auto">
            <a:xfrm>
              <a:off x="8469196" y="4784767"/>
              <a:ext cx="6858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73" name="Text Box 32"/>
            <p:cNvSpPr txBox="1">
              <a:spLocks noChangeArrowheads="1"/>
            </p:cNvSpPr>
            <p:nvPr/>
          </p:nvSpPr>
          <p:spPr bwMode="auto">
            <a:xfrm>
              <a:off x="6519746" y="300517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100</a:t>
              </a:r>
            </a:p>
          </p:txBody>
        </p:sp>
        <p:sp>
          <p:nvSpPr>
            <p:cNvPr id="74" name="Text Box 33"/>
            <p:cNvSpPr txBox="1">
              <a:spLocks noChangeArrowheads="1"/>
            </p:cNvSpPr>
            <p:nvPr/>
          </p:nvSpPr>
          <p:spPr bwMode="auto">
            <a:xfrm>
              <a:off x="4767145" y="33861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200</a:t>
              </a:r>
            </a:p>
          </p:txBody>
        </p:sp>
        <p:sp>
          <p:nvSpPr>
            <p:cNvPr id="75" name="Text Box 34"/>
            <p:cNvSpPr txBox="1">
              <a:spLocks noChangeArrowheads="1"/>
            </p:cNvSpPr>
            <p:nvPr/>
          </p:nvSpPr>
          <p:spPr bwMode="auto">
            <a:xfrm>
              <a:off x="7738946" y="36909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300</a:t>
              </a:r>
            </a:p>
          </p:txBody>
        </p:sp>
        <p:sp>
          <p:nvSpPr>
            <p:cNvPr id="76" name="Text Box 35"/>
            <p:cNvSpPr txBox="1">
              <a:spLocks noChangeArrowheads="1"/>
            </p:cNvSpPr>
            <p:nvPr/>
          </p:nvSpPr>
          <p:spPr bwMode="auto">
            <a:xfrm>
              <a:off x="5694246" y="400530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400</a:t>
              </a:r>
            </a:p>
          </p:txBody>
        </p:sp>
        <p:sp>
          <p:nvSpPr>
            <p:cNvPr id="77" name="Text Box 36"/>
            <p:cNvSpPr txBox="1">
              <a:spLocks noChangeArrowheads="1"/>
            </p:cNvSpPr>
            <p:nvPr/>
          </p:nvSpPr>
          <p:spPr bwMode="auto">
            <a:xfrm>
              <a:off x="6976946" y="43767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dirty="0">
                  <a:latin typeface="Times New Roman" panose="02020603050405020304" pitchFamily="18" charset="0"/>
                </a:rPr>
                <a:t>500</a:t>
              </a:r>
            </a:p>
          </p:txBody>
        </p:sp>
        <p:sp>
          <p:nvSpPr>
            <p:cNvPr id="78" name="Text Box 37"/>
            <p:cNvSpPr txBox="1">
              <a:spLocks noChangeArrowheads="1"/>
            </p:cNvSpPr>
            <p:nvPr/>
          </p:nvSpPr>
          <p:spPr bwMode="auto">
            <a:xfrm>
              <a:off x="8653346" y="4224379"/>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600</a:t>
              </a:r>
            </a:p>
          </p:txBody>
        </p:sp>
        <p:sp>
          <p:nvSpPr>
            <p:cNvPr id="79" name="Line 45"/>
            <p:cNvSpPr>
              <a:spLocks noChangeShapeType="1"/>
            </p:cNvSpPr>
            <p:nvPr/>
          </p:nvSpPr>
          <p:spPr bwMode="auto">
            <a:xfrm flipV="1">
              <a:off x="7205546" y="2928978"/>
              <a:ext cx="1219200" cy="3048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Text Box 46"/>
            <p:cNvSpPr txBox="1">
              <a:spLocks noChangeArrowheads="1"/>
            </p:cNvSpPr>
            <p:nvPr/>
          </p:nvSpPr>
          <p:spPr bwMode="auto">
            <a:xfrm>
              <a:off x="2633545" y="3005178"/>
              <a:ext cx="2057400" cy="1173163"/>
            </a:xfrm>
            <a:prstGeom prst="rect">
              <a:avLst/>
            </a:prstGeom>
            <a:noFill/>
            <a:ln w="12700"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en-US" altLang="zh-CN" sz="2800">
                  <a:latin typeface="+mn-lt"/>
                  <a:ea typeface="黑体" panose="02010609060101010101" pitchFamily="49" charset="-122"/>
                </a:rPr>
                <a:t>1 </a:t>
              </a:r>
              <a:r>
                <a:rPr kumimoji="1" lang="zh-CN" altLang="en-US" sz="2800">
                  <a:latin typeface="+mn-lt"/>
                  <a:ea typeface="黑体" panose="02010609060101010101" pitchFamily="49" charset="-122"/>
                </a:rPr>
                <a:t>表示遍历</a:t>
              </a:r>
            </a:p>
            <a:p>
              <a:pPr eaLnBrk="1" hangingPunct="1">
                <a:spcBef>
                  <a:spcPct val="50000"/>
                </a:spcBef>
                <a:buClrTx/>
                <a:buSzTx/>
                <a:buFontTx/>
                <a:buNone/>
              </a:pPr>
              <a:r>
                <a:rPr kumimoji="1" lang="en-US" altLang="zh-CN" sz="2800">
                  <a:latin typeface="+mn-lt"/>
                  <a:ea typeface="黑体" panose="02010609060101010101" pitchFamily="49" charset="-122"/>
                </a:rPr>
                <a:t>0 </a:t>
              </a:r>
              <a:r>
                <a:rPr kumimoji="1" lang="zh-CN" altLang="en-US" sz="2800">
                  <a:latin typeface="+mn-lt"/>
                  <a:ea typeface="黑体" panose="02010609060101010101" pitchFamily="49" charset="-122"/>
                </a:rPr>
                <a:t>表示访问</a:t>
              </a:r>
            </a:p>
          </p:txBody>
        </p:sp>
        <p:sp>
          <p:nvSpPr>
            <p:cNvPr id="81" name="Line 48"/>
            <p:cNvSpPr>
              <a:spLocks noChangeShapeType="1"/>
            </p:cNvSpPr>
            <p:nvPr/>
          </p:nvSpPr>
          <p:spPr bwMode="auto">
            <a:xfrm>
              <a:off x="5452946" y="3081378"/>
              <a:ext cx="685800" cy="152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2" name="Oval 8"/>
            <p:cNvSpPr>
              <a:spLocks noChangeArrowheads="1"/>
            </p:cNvSpPr>
            <p:nvPr/>
          </p:nvSpPr>
          <p:spPr bwMode="auto">
            <a:xfrm>
              <a:off x="7370646" y="3711616"/>
              <a:ext cx="415925" cy="4683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endParaRPr lang="zh-CN" altLang="zh-CN" sz="3200">
                <a:latin typeface="Garamond" panose="02020404030301010803" pitchFamily="18" charset="0"/>
                <a:ea typeface="楷体_GB2312" pitchFamily="49" charset="-122"/>
              </a:endParaRPr>
            </a:p>
          </p:txBody>
        </p:sp>
      </p:grpSp>
    </p:spTree>
    <p:extLst>
      <p:ext uri="{BB962C8B-B14F-4D97-AF65-F5344CB8AC3E}">
        <p14:creationId xmlns:p14="http://schemas.microsoft.com/office/powerpoint/2010/main" val="1980802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55"/>
                                        </p:tgtEl>
                                        <p:attrNameLst>
                                          <p:attrName>style.visibility</p:attrName>
                                        </p:attrNameLst>
                                      </p:cBhvr>
                                      <p:to>
                                        <p:strVal val="visible"/>
                                      </p:to>
                                    </p:set>
                                    <p:animEffect transition="in" filter="wipe(down)">
                                      <p:cBhvr>
                                        <p:cTn id="7" dur="500"/>
                                        <p:tgtEl>
                                          <p:spTgt spid="30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56"/>
                                        </p:tgtEl>
                                        <p:attrNameLst>
                                          <p:attrName>style.visibility</p:attrName>
                                        </p:attrNameLst>
                                      </p:cBhvr>
                                      <p:to>
                                        <p:strVal val="visible"/>
                                      </p:to>
                                    </p:set>
                                    <p:animEffect transition="in" filter="wipe(down)">
                                      <p:cBhvr>
                                        <p:cTn id="12" dur="500"/>
                                        <p:tgtEl>
                                          <p:spTgt spid="30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84"/>
                                        </p:tgtEl>
                                        <p:attrNameLst>
                                          <p:attrName>style.visibility</p:attrName>
                                        </p:attrNameLst>
                                      </p:cBhvr>
                                      <p:to>
                                        <p:strVal val="visible"/>
                                      </p:to>
                                    </p:set>
                                    <p:animEffect transition="in" filter="wipe(down)">
                                      <p:cBhvr>
                                        <p:cTn id="17" dur="500"/>
                                        <p:tgtEl>
                                          <p:spTgt spid="317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757"/>
                                        </p:tgtEl>
                                        <p:attrNameLst>
                                          <p:attrName>style.visibility</p:attrName>
                                        </p:attrNameLst>
                                      </p:cBhvr>
                                      <p:to>
                                        <p:strVal val="visible"/>
                                      </p:to>
                                    </p:set>
                                    <p:animEffect transition="in" filter="wipe(down)">
                                      <p:cBhvr>
                                        <p:cTn id="22" dur="500"/>
                                        <p:tgtEl>
                                          <p:spTgt spid="307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85"/>
                                        </p:tgtEl>
                                        <p:attrNameLst>
                                          <p:attrName>style.visibility</p:attrName>
                                        </p:attrNameLst>
                                      </p:cBhvr>
                                      <p:to>
                                        <p:strVal val="visible"/>
                                      </p:to>
                                    </p:set>
                                    <p:animEffect transition="in" filter="wipe(down)">
                                      <p:cBhvr>
                                        <p:cTn id="27" dur="500"/>
                                        <p:tgtEl>
                                          <p:spTgt spid="317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758"/>
                                        </p:tgtEl>
                                        <p:attrNameLst>
                                          <p:attrName>style.visibility</p:attrName>
                                        </p:attrNameLst>
                                      </p:cBhvr>
                                      <p:to>
                                        <p:strVal val="visible"/>
                                      </p:to>
                                    </p:set>
                                    <p:animEffect transition="in" filter="wipe(down)">
                                      <p:cBhvr>
                                        <p:cTn id="32" dur="500"/>
                                        <p:tgtEl>
                                          <p:spTgt spid="307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759"/>
                                        </p:tgtEl>
                                        <p:attrNameLst>
                                          <p:attrName>style.visibility</p:attrName>
                                        </p:attrNameLst>
                                      </p:cBhvr>
                                      <p:to>
                                        <p:strVal val="visible"/>
                                      </p:to>
                                    </p:set>
                                    <p:animEffect transition="in" filter="wipe(down)">
                                      <p:cBhvr>
                                        <p:cTn id="37" dur="500"/>
                                        <p:tgtEl>
                                          <p:spTgt spid="307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786"/>
                                        </p:tgtEl>
                                        <p:attrNameLst>
                                          <p:attrName>style.visibility</p:attrName>
                                        </p:attrNameLst>
                                      </p:cBhvr>
                                      <p:to>
                                        <p:strVal val="visible"/>
                                      </p:to>
                                    </p:set>
                                    <p:animEffect transition="in" filter="wipe(down)">
                                      <p:cBhvr>
                                        <p:cTn id="42" dur="500"/>
                                        <p:tgtEl>
                                          <p:spTgt spid="317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1419"/>
                                        </p:tgtEl>
                                        <p:attrNameLst>
                                          <p:attrName>style.visibility</p:attrName>
                                        </p:attrNameLst>
                                      </p:cBhvr>
                                      <p:to>
                                        <p:strVal val="visible"/>
                                      </p:to>
                                    </p:set>
                                    <p:animEffect transition="in" filter="wipe(down)">
                                      <p:cBhvr>
                                        <p:cTn id="47" dur="500"/>
                                        <p:tgtEl>
                                          <p:spTgt spid="101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1420"/>
                                        </p:tgtEl>
                                        <p:attrNameLst>
                                          <p:attrName>style.visibility</p:attrName>
                                        </p:attrNameLst>
                                      </p:cBhvr>
                                      <p:to>
                                        <p:strVal val="visible"/>
                                      </p:to>
                                    </p:set>
                                    <p:animEffect transition="in" filter="wipe(down)">
                                      <p:cBhvr>
                                        <p:cTn id="52" dur="500"/>
                                        <p:tgtEl>
                                          <p:spTgt spid="101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5" grpId="0" animBg="1"/>
      <p:bldP spid="30756" grpId="0" animBg="1"/>
      <p:bldP spid="30757" grpId="0" animBg="1"/>
      <p:bldP spid="30758" grpId="0" animBg="1"/>
      <p:bldP spid="30759" grpId="0" animBg="1"/>
      <p:bldP spid="31784" grpId="0" animBg="1"/>
      <p:bldP spid="31785" grpId="0" animBg="1"/>
      <p:bldP spid="31786" grpId="0" animBg="1"/>
      <p:bldP spid="101419" grpId="0"/>
      <p:bldP spid="1014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43519" y="3239430"/>
            <a:ext cx="84836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800" dirty="0" err="1">
                <a:latin typeface="+mn-lt"/>
                <a:ea typeface="黑体" panose="02010609060101010101" pitchFamily="49" charset="-122"/>
              </a:rPr>
              <a:t>typedef</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enum</a:t>
            </a:r>
            <a:r>
              <a:rPr kumimoji="1" lang="en-US" altLang="zh-CN" sz="2800" dirty="0">
                <a:latin typeface="+mn-lt"/>
                <a:ea typeface="黑体" panose="02010609060101010101" pitchFamily="49" charset="-122"/>
              </a:rPr>
              <a:t> {</a:t>
            </a:r>
            <a:r>
              <a:rPr kumimoji="1" lang="en-US" altLang="zh-CN" sz="2800" dirty="0">
                <a:solidFill>
                  <a:schemeClr val="tx2"/>
                </a:solidFill>
                <a:latin typeface="+mn-lt"/>
                <a:ea typeface="黑体" panose="02010609060101010101" pitchFamily="49" charset="-122"/>
              </a:rPr>
              <a:t>Visit , Travel</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TaskType</a:t>
            </a:r>
            <a:r>
              <a:rPr kumimoji="1" lang="en-US" altLang="zh-CN" sz="2800" dirty="0">
                <a:latin typeface="+mn-lt"/>
                <a:ea typeface="黑体" panose="02010609060101010101" pitchFamily="49" charset="-122"/>
              </a:rPr>
              <a:t>;</a:t>
            </a:r>
          </a:p>
          <a:p>
            <a:pPr eaLnBrk="1" hangingPunct="1">
              <a:lnSpc>
                <a:spcPct val="115000"/>
              </a:lnSpc>
              <a:spcBef>
                <a:spcPct val="0"/>
              </a:spcBef>
              <a:buClrTx/>
              <a:buSzTx/>
              <a:buFontTx/>
              <a:buNone/>
            </a:pPr>
            <a:r>
              <a:rPr kumimoji="1" lang="en-US" altLang="zh-CN" sz="2800" dirty="0">
                <a:latin typeface="+mn-lt"/>
                <a:ea typeface="黑体" panose="02010609060101010101" pitchFamily="49" charset="-122"/>
              </a:rPr>
              <a:t>  // Travel == 1:</a:t>
            </a:r>
            <a:r>
              <a:rPr kumimoji="1" lang="zh-CN" altLang="en-US" sz="2800" dirty="0">
                <a:latin typeface="+mn-lt"/>
                <a:ea typeface="黑体" panose="02010609060101010101" pitchFamily="49" charset="-122"/>
              </a:rPr>
              <a:t>遍历， </a:t>
            </a:r>
            <a:r>
              <a:rPr kumimoji="1" lang="en-US" altLang="zh-CN" sz="2800" dirty="0">
                <a:latin typeface="+mn-lt"/>
                <a:ea typeface="黑体" panose="02010609060101010101" pitchFamily="49" charset="-122"/>
              </a:rPr>
              <a:t>// Visit == 0:</a:t>
            </a:r>
            <a:r>
              <a:rPr kumimoji="1" lang="zh-CN" altLang="en-US" sz="2800" dirty="0">
                <a:latin typeface="+mn-lt"/>
                <a:ea typeface="黑体" panose="02010609060101010101" pitchFamily="49" charset="-122"/>
              </a:rPr>
              <a:t>访问                                       </a:t>
            </a:r>
          </a:p>
          <a:p>
            <a:pPr eaLnBrk="1" hangingPunct="1">
              <a:lnSpc>
                <a:spcPct val="115000"/>
              </a:lnSpc>
              <a:spcBef>
                <a:spcPct val="0"/>
              </a:spcBef>
              <a:buClrTx/>
              <a:buSzTx/>
              <a:buFontTx/>
              <a:buNone/>
            </a:pPr>
            <a:r>
              <a:rPr kumimoji="1" lang="en-US" altLang="zh-CN" sz="2800" dirty="0" err="1">
                <a:latin typeface="+mn-lt"/>
                <a:ea typeface="黑体" panose="02010609060101010101" pitchFamily="49" charset="-122"/>
              </a:rPr>
              <a:t>typedef</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struct</a:t>
            </a:r>
            <a:r>
              <a:rPr kumimoji="1" lang="en-US" altLang="zh-CN" sz="2800" dirty="0">
                <a:latin typeface="+mn-lt"/>
                <a:ea typeface="黑体" panose="02010609060101010101" pitchFamily="49" charset="-122"/>
              </a:rPr>
              <a:t> {</a:t>
            </a:r>
          </a:p>
          <a:p>
            <a:pPr eaLnBrk="1" hangingPunct="1">
              <a:lnSpc>
                <a:spcPct val="115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BiTree</a:t>
            </a:r>
            <a:r>
              <a:rPr kumimoji="1" lang="en-US" altLang="zh-CN" sz="2800" dirty="0">
                <a:latin typeface="+mn-lt"/>
                <a:ea typeface="黑体" panose="02010609060101010101" pitchFamily="49" charset="-122"/>
              </a:rPr>
              <a:t> </a:t>
            </a:r>
            <a:r>
              <a:rPr kumimoji="1" lang="en-US" altLang="zh-CN" sz="2800" dirty="0" err="1">
                <a:solidFill>
                  <a:schemeClr val="tx2"/>
                </a:solidFill>
                <a:latin typeface="+mn-lt"/>
                <a:ea typeface="黑体" panose="02010609060101010101" pitchFamily="49" charset="-122"/>
              </a:rPr>
              <a:t>ptr</a:t>
            </a:r>
            <a:r>
              <a:rPr kumimoji="1" lang="en-US" altLang="zh-CN" sz="2800" dirty="0">
                <a:latin typeface="+mn-lt"/>
                <a:ea typeface="黑体" panose="02010609060101010101" pitchFamily="49" charset="-122"/>
              </a:rPr>
              <a:t>;  // </a:t>
            </a:r>
            <a:r>
              <a:rPr kumimoji="1" lang="zh-CN" altLang="en-US" sz="2800" dirty="0">
                <a:latin typeface="+mn-lt"/>
                <a:ea typeface="黑体" panose="02010609060101010101" pitchFamily="49" charset="-122"/>
              </a:rPr>
              <a:t>指向根结点的指针</a:t>
            </a:r>
          </a:p>
          <a:p>
            <a:pPr eaLnBrk="1" hangingPunct="1">
              <a:lnSpc>
                <a:spcPct val="115000"/>
              </a:lnSpc>
              <a:spcBef>
                <a:spcPct val="0"/>
              </a:spcBef>
              <a:buClrTx/>
              <a:buSzTx/>
              <a:buFontTx/>
              <a:buNone/>
            </a:pPr>
            <a:r>
              <a:rPr kumimoji="1" lang="zh-CN" altLang="en-US" sz="2800" dirty="0">
                <a:latin typeface="+mn-lt"/>
                <a:ea typeface="黑体" panose="02010609060101010101" pitchFamily="49" charset="-122"/>
              </a:rPr>
              <a:t>  </a:t>
            </a:r>
            <a:r>
              <a:rPr kumimoji="1" lang="en-US" altLang="zh-CN" sz="2800" dirty="0" err="1">
                <a:latin typeface="+mn-lt"/>
                <a:ea typeface="黑体" panose="02010609060101010101" pitchFamily="49" charset="-122"/>
              </a:rPr>
              <a:t>TaskType</a:t>
            </a:r>
            <a:r>
              <a:rPr kumimoji="1" lang="en-US" altLang="zh-CN" sz="2800" dirty="0">
                <a:latin typeface="+mn-lt"/>
                <a:ea typeface="黑体" panose="02010609060101010101" pitchFamily="49" charset="-122"/>
              </a:rPr>
              <a:t> </a:t>
            </a:r>
            <a:r>
              <a:rPr kumimoji="1" lang="en-US" altLang="zh-CN" sz="2800" dirty="0">
                <a:solidFill>
                  <a:schemeClr val="tx2"/>
                </a:solidFill>
                <a:latin typeface="+mn-lt"/>
                <a:ea typeface="黑体" panose="02010609060101010101" pitchFamily="49" charset="-122"/>
              </a:rPr>
              <a:t>task</a:t>
            </a:r>
            <a:r>
              <a:rPr kumimoji="1" lang="en-US" altLang="zh-CN" sz="2800" dirty="0">
                <a:latin typeface="+mn-lt"/>
                <a:ea typeface="黑体" panose="02010609060101010101" pitchFamily="49" charset="-122"/>
              </a:rPr>
              <a:t>; // </a:t>
            </a:r>
            <a:r>
              <a:rPr kumimoji="1" lang="zh-CN" altLang="en-US" sz="2800" dirty="0">
                <a:latin typeface="+mn-lt"/>
                <a:ea typeface="黑体" panose="02010609060101010101" pitchFamily="49" charset="-122"/>
              </a:rPr>
              <a:t>任务性质</a:t>
            </a:r>
          </a:p>
          <a:p>
            <a:pPr eaLnBrk="1" hangingPunct="1">
              <a:lnSpc>
                <a:spcPct val="115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ElemType</a:t>
            </a:r>
            <a:r>
              <a:rPr kumimoji="1" lang="en-US" altLang="zh-CN" sz="2800" dirty="0">
                <a:latin typeface="+mn-lt"/>
                <a:ea typeface="黑体" panose="02010609060101010101" pitchFamily="49" charset="-122"/>
              </a:rPr>
              <a:t>;</a:t>
            </a:r>
          </a:p>
        </p:txBody>
      </p:sp>
      <p:sp>
        <p:nvSpPr>
          <p:cNvPr id="99336" name="AutoShape 8"/>
          <p:cNvSpPr>
            <a:spLocks noChangeArrowheads="1"/>
          </p:cNvSpPr>
          <p:nvPr/>
        </p:nvSpPr>
        <p:spPr bwMode="auto">
          <a:xfrm>
            <a:off x="6657976" y="2322514"/>
            <a:ext cx="3673475" cy="1106487"/>
          </a:xfrm>
          <a:prstGeom prst="wedgeEllipseCallout">
            <a:avLst>
              <a:gd name="adj1" fmla="val -62153"/>
              <a:gd name="adj2" fmla="val 60454"/>
            </a:avLst>
          </a:prstGeom>
          <a:solidFill>
            <a:srgbClr val="FFFFCC"/>
          </a:solidFill>
          <a:ln w="12700" cap="sq">
            <a:solidFill>
              <a:schemeClr val="tx1"/>
            </a:solidFill>
            <a:miter lim="800000"/>
            <a:headEnd type="none" w="sm" len="sm"/>
            <a:tailEnd type="none" w="sm" len="sm"/>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zh-CN" altLang="en-US" sz="2400">
                <a:solidFill>
                  <a:schemeClr val="tx2"/>
                </a:solidFill>
                <a:latin typeface="黑体" panose="02010609060101010101" pitchFamily="49" charset="-122"/>
                <a:ea typeface="黑体" panose="02010609060101010101" pitchFamily="49" charset="-122"/>
              </a:rPr>
              <a:t>任务定义</a:t>
            </a:r>
            <a:endParaRPr kumimoji="1" lang="en-US" altLang="zh-CN" sz="2400">
              <a:solidFill>
                <a:schemeClr val="tx2"/>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kumimoji="1" lang="zh-CN" altLang="en-US" sz="2400">
                <a:solidFill>
                  <a:schemeClr val="tx2"/>
                </a:solidFill>
                <a:latin typeface="黑体" panose="02010609060101010101" pitchFamily="49" charset="-122"/>
                <a:ea typeface="黑体" panose="02010609060101010101" pitchFamily="49" charset="-122"/>
              </a:rPr>
              <a:t>栈的元素类型</a:t>
            </a:r>
          </a:p>
        </p:txBody>
      </p:sp>
      <p:sp>
        <p:nvSpPr>
          <p:cNvPr id="4" name="Text Box 2"/>
          <p:cNvSpPr txBox="1">
            <a:spLocks noChangeArrowheads="1"/>
          </p:cNvSpPr>
          <p:nvPr/>
        </p:nvSpPr>
        <p:spPr bwMode="auto">
          <a:xfrm>
            <a:off x="750888" y="597056"/>
            <a:ext cx="700405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dirty="0" err="1">
                <a:solidFill>
                  <a:srgbClr val="680000"/>
                </a:solidFill>
                <a:latin typeface="+mn-lt"/>
                <a:ea typeface="黑体" panose="02010609060101010101" pitchFamily="49" charset="-122"/>
              </a:rPr>
              <a:t>typedef</a:t>
            </a:r>
            <a:r>
              <a:rPr kumimoji="1" lang="en-US" altLang="zh-CN" sz="2800" b="1" dirty="0">
                <a:solidFill>
                  <a:srgbClr val="680000"/>
                </a:solidFill>
                <a:latin typeface="+mn-lt"/>
                <a:ea typeface="黑体" panose="02010609060101010101" pitchFamily="49" charset="-122"/>
              </a:rPr>
              <a:t> </a:t>
            </a:r>
            <a:r>
              <a:rPr kumimoji="1" lang="en-US" altLang="zh-CN" sz="2800" b="1" dirty="0" err="1">
                <a:solidFill>
                  <a:srgbClr val="680000"/>
                </a:solidFill>
                <a:latin typeface="+mn-lt"/>
                <a:ea typeface="黑体" panose="02010609060101010101" pitchFamily="49" charset="-122"/>
              </a:rPr>
              <a:t>struct</a:t>
            </a:r>
            <a:r>
              <a:rPr kumimoji="1" lang="en-US" altLang="zh-CN" sz="2800" dirty="0">
                <a:solidFill>
                  <a:srgbClr val="680000"/>
                </a:solidFill>
                <a:latin typeface="+mn-lt"/>
                <a:ea typeface="黑体" panose="02010609060101010101" pitchFamily="49" charset="-122"/>
              </a:rPr>
              <a:t> </a:t>
            </a:r>
            <a:r>
              <a:rPr kumimoji="1" lang="en-US" altLang="zh-CN" sz="2800" dirty="0" err="1">
                <a:solidFill>
                  <a:srgbClr val="680000"/>
                </a:solidFill>
                <a:latin typeface="+mn-lt"/>
                <a:ea typeface="黑体" panose="02010609060101010101" pitchFamily="49" charset="-122"/>
              </a:rPr>
              <a:t>BiTNode</a:t>
            </a:r>
            <a:r>
              <a:rPr kumimoji="1" lang="en-US" altLang="zh-CN" sz="2800" dirty="0">
                <a:solidFill>
                  <a:srgbClr val="680000"/>
                </a:solidFill>
                <a:latin typeface="+mn-lt"/>
                <a:ea typeface="黑体" panose="02010609060101010101" pitchFamily="49" charset="-122"/>
              </a:rPr>
              <a:t> </a:t>
            </a:r>
            <a:r>
              <a:rPr kumimoji="1" lang="en-US" altLang="zh-CN" sz="2800" b="1" dirty="0">
                <a:solidFill>
                  <a:srgbClr val="680000"/>
                </a:solidFill>
                <a:latin typeface="+mn-lt"/>
                <a:ea typeface="黑体" panose="02010609060101010101" pitchFamily="49" charset="-122"/>
              </a:rPr>
              <a:t>{</a:t>
            </a:r>
            <a:r>
              <a:rPr kumimoji="1" lang="en-US" altLang="zh-CN" sz="2800" dirty="0">
                <a:solidFill>
                  <a:srgbClr val="680000"/>
                </a:solidFill>
                <a:latin typeface="+mn-lt"/>
                <a:ea typeface="黑体" panose="02010609060101010101" pitchFamily="49" charset="-122"/>
              </a:rPr>
              <a:t> // </a:t>
            </a:r>
            <a:r>
              <a:rPr kumimoji="1" lang="zh-CN" altLang="en-US" sz="2800" b="1" dirty="0">
                <a:solidFill>
                  <a:srgbClr val="680000"/>
                </a:solidFill>
                <a:latin typeface="+mn-lt"/>
                <a:ea typeface="黑体" panose="02010609060101010101" pitchFamily="49" charset="-122"/>
              </a:rPr>
              <a:t>结点结构</a:t>
            </a:r>
          </a:p>
          <a:p>
            <a:pPr eaLnBrk="1" hangingPunct="1">
              <a:lnSpc>
                <a:spcPct val="120000"/>
              </a:lnSpc>
              <a:spcBef>
                <a:spcPct val="0"/>
              </a:spcBef>
              <a:buClrTx/>
              <a:buSzTx/>
              <a:buFontTx/>
              <a:buNone/>
            </a:pPr>
            <a:r>
              <a:rPr kumimoji="1" lang="zh-CN" altLang="en-US" sz="2800" dirty="0">
                <a:solidFill>
                  <a:srgbClr val="680000"/>
                </a:solidFill>
                <a:latin typeface="+mn-lt"/>
                <a:ea typeface="黑体" panose="02010609060101010101" pitchFamily="49" charset="-122"/>
              </a:rPr>
              <a:t>    </a:t>
            </a:r>
            <a:r>
              <a:rPr kumimoji="1" lang="en-US" altLang="zh-CN" sz="2800" dirty="0" err="1" smtClean="0">
                <a:solidFill>
                  <a:srgbClr val="680000"/>
                </a:solidFill>
                <a:latin typeface="+mn-lt"/>
                <a:ea typeface="黑体" panose="02010609060101010101" pitchFamily="49" charset="-122"/>
              </a:rPr>
              <a:t>ElemType</a:t>
            </a:r>
            <a:r>
              <a:rPr kumimoji="1" lang="en-US" altLang="zh-CN" sz="2800" dirty="0" smtClean="0">
                <a:solidFill>
                  <a:srgbClr val="680000"/>
                </a:solidFill>
                <a:latin typeface="+mn-lt"/>
                <a:ea typeface="黑体" panose="02010609060101010101" pitchFamily="49" charset="-122"/>
              </a:rPr>
              <a:t>      </a:t>
            </a:r>
            <a:r>
              <a:rPr kumimoji="1" lang="en-US" altLang="zh-CN" sz="2800" dirty="0">
                <a:solidFill>
                  <a:srgbClr val="680000"/>
                </a:solidFill>
                <a:latin typeface="+mn-lt"/>
                <a:ea typeface="黑体" panose="02010609060101010101" pitchFamily="49" charset="-122"/>
              </a:rPr>
              <a:t>data;</a:t>
            </a:r>
          </a:p>
          <a:p>
            <a:pPr eaLnBrk="1" hangingPunct="1">
              <a:lnSpc>
                <a:spcPct val="120000"/>
              </a:lnSpc>
              <a:spcBef>
                <a:spcPct val="0"/>
              </a:spcBef>
              <a:buClrTx/>
              <a:buSzTx/>
              <a:buFontTx/>
              <a:buNone/>
            </a:pPr>
            <a:r>
              <a:rPr kumimoji="1" lang="en-US" altLang="zh-CN" sz="2800" dirty="0">
                <a:solidFill>
                  <a:srgbClr val="680000"/>
                </a:solidFill>
                <a:latin typeface="+mn-lt"/>
                <a:ea typeface="黑体" panose="02010609060101010101" pitchFamily="49" charset="-122"/>
              </a:rPr>
              <a:t>    </a:t>
            </a:r>
            <a:r>
              <a:rPr kumimoji="1" lang="en-US" altLang="zh-CN" sz="2800" b="1" dirty="0" err="1">
                <a:solidFill>
                  <a:srgbClr val="680000"/>
                </a:solidFill>
                <a:latin typeface="+mn-lt"/>
                <a:ea typeface="黑体" panose="02010609060101010101" pitchFamily="49" charset="-122"/>
              </a:rPr>
              <a:t>struct</a:t>
            </a:r>
            <a:r>
              <a:rPr kumimoji="1" lang="en-US" altLang="zh-CN" sz="2800" dirty="0">
                <a:solidFill>
                  <a:srgbClr val="680000"/>
                </a:solidFill>
                <a:latin typeface="+mn-lt"/>
                <a:ea typeface="黑体" panose="02010609060101010101" pitchFamily="49" charset="-122"/>
              </a:rPr>
              <a:t> </a:t>
            </a:r>
            <a:r>
              <a:rPr kumimoji="1" lang="en-US" altLang="zh-CN" sz="2800" dirty="0" err="1">
                <a:solidFill>
                  <a:srgbClr val="680000"/>
                </a:solidFill>
                <a:latin typeface="+mn-lt"/>
                <a:ea typeface="黑体" panose="02010609060101010101" pitchFamily="49" charset="-122"/>
              </a:rPr>
              <a:t>BiTNode</a:t>
            </a:r>
            <a:r>
              <a:rPr kumimoji="1" lang="en-US" altLang="zh-CN" sz="2800" dirty="0">
                <a:solidFill>
                  <a:srgbClr val="680000"/>
                </a:solidFill>
                <a:latin typeface="+mn-lt"/>
                <a:ea typeface="黑体" panose="02010609060101010101" pitchFamily="49" charset="-122"/>
              </a:rPr>
              <a:t>  </a:t>
            </a:r>
            <a:r>
              <a:rPr kumimoji="1" lang="en-US" altLang="zh-CN" sz="2800" b="1" dirty="0">
                <a:solidFill>
                  <a:srgbClr val="680000"/>
                </a:solidFill>
                <a:latin typeface="+mn-lt"/>
                <a:ea typeface="黑体" panose="02010609060101010101" pitchFamily="49" charset="-122"/>
              </a:rPr>
              <a:t>*</a:t>
            </a:r>
            <a:r>
              <a:rPr kumimoji="1" lang="en-US" altLang="zh-CN" sz="2800" b="1" dirty="0" err="1">
                <a:solidFill>
                  <a:srgbClr val="680000"/>
                </a:solidFill>
                <a:latin typeface="+mn-lt"/>
                <a:ea typeface="黑体" panose="02010609060101010101" pitchFamily="49" charset="-122"/>
              </a:rPr>
              <a:t>l</a:t>
            </a:r>
            <a:r>
              <a:rPr kumimoji="1" lang="en-US" altLang="zh-CN" sz="2800" dirty="0" err="1">
                <a:solidFill>
                  <a:srgbClr val="680000"/>
                </a:solidFill>
                <a:latin typeface="+mn-lt"/>
                <a:ea typeface="黑体" panose="02010609060101010101" pitchFamily="49" charset="-122"/>
              </a:rPr>
              <a:t>child</a:t>
            </a:r>
            <a:r>
              <a:rPr kumimoji="1" lang="en-US" altLang="zh-CN" sz="2800" dirty="0">
                <a:solidFill>
                  <a:srgbClr val="680000"/>
                </a:solidFill>
                <a:latin typeface="+mn-lt"/>
                <a:ea typeface="黑体" panose="02010609060101010101" pitchFamily="49" charset="-122"/>
              </a:rPr>
              <a:t>, </a:t>
            </a:r>
            <a:r>
              <a:rPr kumimoji="1" lang="en-US" altLang="zh-CN" sz="2800" b="1" dirty="0">
                <a:solidFill>
                  <a:srgbClr val="680000"/>
                </a:solidFill>
                <a:latin typeface="+mn-lt"/>
                <a:ea typeface="黑体" panose="02010609060101010101" pitchFamily="49" charset="-122"/>
              </a:rPr>
              <a:t>*</a:t>
            </a:r>
            <a:r>
              <a:rPr kumimoji="1" lang="en-US" altLang="zh-CN" sz="2800" b="1" dirty="0" err="1">
                <a:solidFill>
                  <a:srgbClr val="680000"/>
                </a:solidFill>
                <a:latin typeface="+mn-lt"/>
                <a:ea typeface="黑体" panose="02010609060101010101" pitchFamily="49" charset="-122"/>
              </a:rPr>
              <a:t>r</a:t>
            </a:r>
            <a:r>
              <a:rPr kumimoji="1" lang="en-US" altLang="zh-CN" sz="2800" dirty="0" err="1">
                <a:solidFill>
                  <a:srgbClr val="680000"/>
                </a:solidFill>
                <a:latin typeface="+mn-lt"/>
                <a:ea typeface="黑体" panose="02010609060101010101" pitchFamily="49" charset="-122"/>
              </a:rPr>
              <a:t>child</a:t>
            </a:r>
            <a:r>
              <a:rPr kumimoji="1" lang="en-US" altLang="zh-CN" sz="2800" dirty="0">
                <a:solidFill>
                  <a:srgbClr val="680000"/>
                </a:solidFill>
                <a:latin typeface="+mn-lt"/>
                <a:ea typeface="黑体" panose="02010609060101010101" pitchFamily="49" charset="-122"/>
              </a:rPr>
              <a:t>;     </a:t>
            </a:r>
            <a:endParaRPr kumimoji="1" lang="zh-CN" altLang="en-US" sz="2800" dirty="0">
              <a:solidFill>
                <a:srgbClr val="680000"/>
              </a:solidFill>
              <a:latin typeface="+mn-lt"/>
              <a:ea typeface="黑体" panose="02010609060101010101" pitchFamily="49" charset="-122"/>
            </a:endParaRPr>
          </a:p>
          <a:p>
            <a:pPr eaLnBrk="1" hangingPunct="1">
              <a:lnSpc>
                <a:spcPct val="120000"/>
              </a:lnSpc>
              <a:spcBef>
                <a:spcPct val="0"/>
              </a:spcBef>
              <a:buClrTx/>
              <a:buSzTx/>
              <a:buFontTx/>
              <a:buNone/>
            </a:pPr>
            <a:r>
              <a:rPr kumimoji="1" lang="en-US" altLang="zh-CN" sz="2800" b="1" dirty="0">
                <a:solidFill>
                  <a:srgbClr val="680000"/>
                </a:solidFill>
                <a:latin typeface="+mn-lt"/>
                <a:ea typeface="黑体" panose="02010609060101010101" pitchFamily="49" charset="-122"/>
              </a:rPr>
              <a:t>}</a:t>
            </a:r>
            <a:r>
              <a:rPr kumimoji="1" lang="en-US" altLang="zh-CN" sz="2800" dirty="0">
                <a:solidFill>
                  <a:srgbClr val="680000"/>
                </a:solidFill>
                <a:latin typeface="+mn-lt"/>
                <a:ea typeface="黑体" panose="02010609060101010101" pitchFamily="49" charset="-122"/>
              </a:rPr>
              <a:t> </a:t>
            </a:r>
            <a:r>
              <a:rPr kumimoji="1" lang="en-US" altLang="zh-CN" sz="2800" dirty="0" err="1">
                <a:solidFill>
                  <a:srgbClr val="680000"/>
                </a:solidFill>
                <a:latin typeface="+mn-lt"/>
                <a:ea typeface="黑体" panose="02010609060101010101" pitchFamily="49" charset="-122"/>
              </a:rPr>
              <a:t>BiTNode</a:t>
            </a:r>
            <a:r>
              <a:rPr kumimoji="1" lang="en-US" altLang="zh-CN" sz="2800" dirty="0">
                <a:solidFill>
                  <a:srgbClr val="680000"/>
                </a:solidFill>
                <a:latin typeface="+mn-lt"/>
                <a:ea typeface="黑体" panose="02010609060101010101" pitchFamily="49" charset="-122"/>
              </a:rPr>
              <a:t>, </a:t>
            </a:r>
            <a:r>
              <a:rPr kumimoji="1" lang="en-US" altLang="zh-CN" sz="2800" b="1" dirty="0">
                <a:solidFill>
                  <a:srgbClr val="680000"/>
                </a:solidFill>
                <a:latin typeface="+mn-lt"/>
                <a:ea typeface="黑体" panose="02010609060101010101" pitchFamily="49" charset="-122"/>
              </a:rPr>
              <a:t>*</a:t>
            </a:r>
            <a:r>
              <a:rPr kumimoji="1" lang="en-US" altLang="zh-CN" sz="2800" dirty="0" err="1">
                <a:solidFill>
                  <a:srgbClr val="680000"/>
                </a:solidFill>
                <a:latin typeface="+mn-lt"/>
                <a:ea typeface="黑体" panose="02010609060101010101" pitchFamily="49" charset="-122"/>
              </a:rPr>
              <a:t>BiTree</a:t>
            </a:r>
            <a:r>
              <a:rPr kumimoji="1" lang="en-US" altLang="zh-CN" sz="2800" dirty="0">
                <a:solidFill>
                  <a:srgbClr val="680000"/>
                </a:solidFill>
                <a:latin typeface="+mn-lt"/>
                <a:ea typeface="黑体" panose="02010609060101010101" pitchFamily="49" charset="-122"/>
              </a:rPr>
              <a:t>;</a:t>
            </a:r>
          </a:p>
        </p:txBody>
      </p:sp>
    </p:spTree>
    <p:extLst>
      <p:ext uri="{BB962C8B-B14F-4D97-AF65-F5344CB8AC3E}">
        <p14:creationId xmlns:p14="http://schemas.microsoft.com/office/powerpoint/2010/main" val="1781480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trips(downRight)">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9336"/>
                                        </p:tgtEl>
                                        <p:attrNameLst>
                                          <p:attrName>style.visibility</p:attrName>
                                        </p:attrNameLst>
                                      </p:cBhvr>
                                      <p:to>
                                        <p:strVal val="visible"/>
                                      </p:to>
                                    </p:set>
                                    <p:animEffect transition="in" filter="barn(outHorizontal)">
                                      <p:cBhvr>
                                        <p:cTn id="12" dur="500"/>
                                        <p:tgtEl>
                                          <p:spTgt spid="993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P spid="99336" grpId="0" animBg="1" autoUpdateAnimBg="0"/>
      <p:bldP spid="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804667" y="302359"/>
            <a:ext cx="9900503"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void </a:t>
            </a:r>
            <a:r>
              <a:rPr kumimoji="1" lang="en-US" altLang="zh-CN" sz="2800" dirty="0" err="1">
                <a:latin typeface="+mn-lt"/>
                <a:ea typeface="黑体" panose="02010609060101010101" pitchFamily="49" charset="-122"/>
              </a:rPr>
              <a:t>InOrder_iter</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BiTree</a:t>
            </a:r>
            <a:r>
              <a:rPr kumimoji="1" lang="en-US" altLang="zh-CN" sz="2800" dirty="0">
                <a:latin typeface="+mn-lt"/>
                <a:ea typeface="黑体" panose="02010609060101010101" pitchFamily="49" charset="-122"/>
              </a:rPr>
              <a:t> BT ) {</a:t>
            </a:r>
          </a:p>
          <a:p>
            <a:pPr eaLnBrk="1" hangingPunct="1">
              <a:lnSpc>
                <a:spcPct val="150000"/>
              </a:lnSpc>
              <a:spcBef>
                <a:spcPct val="0"/>
              </a:spcBef>
              <a:buClrTx/>
              <a:buSzTx/>
              <a:buFontTx/>
              <a:buNone/>
            </a:pPr>
            <a:r>
              <a:rPr kumimoji="1" lang="en-US" altLang="zh-CN" sz="2400" dirty="0" smtClean="0">
                <a:latin typeface="+mn-lt"/>
                <a:ea typeface="黑体" panose="02010609060101010101" pitchFamily="49" charset="-122"/>
              </a:rPr>
              <a:t>//</a:t>
            </a:r>
            <a:r>
              <a:rPr kumimoji="1" lang="zh-CN" altLang="en-US" sz="2400" dirty="0" smtClean="0">
                <a:latin typeface="+mn-lt"/>
                <a:ea typeface="黑体" panose="02010609060101010101" pitchFamily="49" charset="-122"/>
              </a:rPr>
              <a:t>利用</a:t>
            </a:r>
            <a:r>
              <a:rPr kumimoji="1" lang="zh-CN" altLang="en-US" sz="2400" dirty="0">
                <a:latin typeface="+mn-lt"/>
                <a:ea typeface="黑体" panose="02010609060101010101" pitchFamily="49" charset="-122"/>
              </a:rPr>
              <a:t>栈实现中序遍历二叉树，</a:t>
            </a:r>
            <a:r>
              <a:rPr kumimoji="1" lang="en-US" altLang="zh-CN" sz="2400" dirty="0">
                <a:latin typeface="+mn-lt"/>
                <a:ea typeface="黑体" panose="02010609060101010101" pitchFamily="49" charset="-122"/>
              </a:rPr>
              <a:t>BT</a:t>
            </a:r>
            <a:r>
              <a:rPr kumimoji="1" lang="zh-CN" altLang="en-US" sz="2400" dirty="0">
                <a:latin typeface="+mn-lt"/>
                <a:ea typeface="黑体" panose="02010609060101010101" pitchFamily="49" charset="-122"/>
              </a:rPr>
              <a:t>为</a:t>
            </a:r>
            <a:r>
              <a:rPr kumimoji="1" lang="zh-CN" altLang="en-US" sz="2400" dirty="0" smtClean="0">
                <a:latin typeface="+mn-lt"/>
                <a:ea typeface="黑体" panose="02010609060101010101" pitchFamily="49" charset="-122"/>
              </a:rPr>
              <a:t>指向</a:t>
            </a:r>
            <a:r>
              <a:rPr kumimoji="1" lang="zh-CN" altLang="en-US" sz="2400" dirty="0">
                <a:latin typeface="+mn-lt"/>
                <a:ea typeface="黑体" panose="02010609060101010101" pitchFamily="49" charset="-122"/>
              </a:rPr>
              <a:t>二叉树的根结点的指针</a:t>
            </a:r>
          </a:p>
          <a:p>
            <a:pPr eaLnBrk="1" hangingPunct="1">
              <a:lnSpc>
                <a:spcPct val="150000"/>
              </a:lnSpc>
              <a:spcBef>
                <a:spcPct val="0"/>
              </a:spcBef>
              <a:buClrTx/>
              <a:buSzTx/>
              <a:buFontTx/>
              <a:buNone/>
            </a:pPr>
            <a:r>
              <a:rPr kumimoji="1" lang="zh-CN" altLang="en-US" sz="2800" dirty="0">
                <a:latin typeface="+mn-lt"/>
                <a:ea typeface="黑体" panose="02010609060101010101" pitchFamily="49" charset="-122"/>
              </a:rPr>
              <a:t>  </a:t>
            </a:r>
            <a:r>
              <a:rPr kumimoji="1" lang="en-US" altLang="zh-CN" sz="2800" dirty="0" err="1">
                <a:latin typeface="+mn-lt"/>
                <a:ea typeface="黑体" panose="02010609060101010101" pitchFamily="49" charset="-122"/>
              </a:rPr>
              <a:t>InitStack</a:t>
            </a:r>
            <a:r>
              <a:rPr kumimoji="1" lang="en-US" altLang="zh-CN" sz="2800" dirty="0">
                <a:latin typeface="+mn-lt"/>
                <a:ea typeface="黑体" panose="02010609060101010101" pitchFamily="49" charset="-122"/>
              </a:rPr>
              <a:t>(S);</a:t>
            </a: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 </a:t>
            </a:r>
            <a:r>
              <a:rPr kumimoji="1" lang="en-US" altLang="zh-CN" sz="2800" dirty="0">
                <a:solidFill>
                  <a:srgbClr val="C00000"/>
                </a:solidFill>
                <a:latin typeface="+mn-lt"/>
                <a:ea typeface="黑体" panose="02010609060101010101" pitchFamily="49" charset="-122"/>
              </a:rPr>
              <a:t> </a:t>
            </a:r>
            <a:r>
              <a:rPr kumimoji="1" lang="en-US" altLang="zh-CN" sz="2800" dirty="0" err="1">
                <a:solidFill>
                  <a:srgbClr val="C00000"/>
                </a:solidFill>
                <a:latin typeface="+mn-lt"/>
                <a:ea typeface="黑体" panose="02010609060101010101" pitchFamily="49" charset="-122"/>
              </a:rPr>
              <a:t>e.ptr</a:t>
            </a:r>
            <a:r>
              <a:rPr kumimoji="1" lang="en-US" altLang="zh-CN" sz="2800" dirty="0">
                <a:solidFill>
                  <a:srgbClr val="C00000"/>
                </a:solidFill>
                <a:latin typeface="+mn-lt"/>
                <a:ea typeface="黑体" panose="02010609060101010101" pitchFamily="49" charset="-122"/>
              </a:rPr>
              <a:t>=BT;  </a:t>
            </a:r>
            <a:r>
              <a:rPr kumimoji="1" lang="en-US" altLang="zh-CN" sz="2800" dirty="0" err="1">
                <a:solidFill>
                  <a:srgbClr val="C00000"/>
                </a:solidFill>
                <a:latin typeface="+mn-lt"/>
                <a:ea typeface="黑体" panose="02010609060101010101" pitchFamily="49" charset="-122"/>
              </a:rPr>
              <a:t>e.task</a:t>
            </a:r>
            <a:r>
              <a:rPr kumimoji="1" lang="en-US" altLang="zh-CN" sz="2800" dirty="0">
                <a:solidFill>
                  <a:srgbClr val="C00000"/>
                </a:solidFill>
                <a:latin typeface="+mn-lt"/>
                <a:ea typeface="黑体" panose="02010609060101010101" pitchFamily="49" charset="-122"/>
              </a:rPr>
              <a:t>=Travel;</a:t>
            </a: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  if(BT)  Push(S, e</a:t>
            </a:r>
            <a:r>
              <a:rPr kumimoji="1" lang="en-US" altLang="zh-CN" sz="2800" dirty="0" smtClean="0">
                <a:latin typeface="+mn-lt"/>
                <a:ea typeface="黑体" panose="02010609060101010101" pitchFamily="49" charset="-122"/>
              </a:rPr>
              <a:t>);  // </a:t>
            </a:r>
            <a:r>
              <a:rPr kumimoji="1" lang="zh-CN" altLang="en-US" sz="2800" dirty="0">
                <a:latin typeface="+mn-lt"/>
                <a:ea typeface="黑体" panose="02010609060101010101" pitchFamily="49" charset="-122"/>
              </a:rPr>
              <a:t>布置初始任务</a:t>
            </a:r>
          </a:p>
          <a:p>
            <a:pPr eaLnBrk="1" hangingPunct="1">
              <a:lnSpc>
                <a:spcPct val="150000"/>
              </a:lnSpc>
              <a:spcBef>
                <a:spcPct val="0"/>
              </a:spcBef>
              <a:buClrTx/>
              <a:buSzTx/>
              <a:buFontTx/>
              <a:buNone/>
            </a:pPr>
            <a:r>
              <a:rPr kumimoji="1" lang="zh-CN" altLang="en-US" sz="2800" dirty="0">
                <a:latin typeface="+mn-lt"/>
                <a:ea typeface="黑体" panose="02010609060101010101" pitchFamily="49" charset="-122"/>
              </a:rPr>
              <a:t>  </a:t>
            </a:r>
            <a:r>
              <a:rPr kumimoji="1" lang="en-US" altLang="zh-CN" sz="2800" dirty="0">
                <a:latin typeface="+mn-lt"/>
                <a:ea typeface="黑体" panose="02010609060101010101" pitchFamily="49" charset="-122"/>
              </a:rPr>
              <a:t>while(!</a:t>
            </a:r>
            <a:r>
              <a:rPr kumimoji="1" lang="en-US" altLang="zh-CN" sz="2800" dirty="0" err="1">
                <a:latin typeface="+mn-lt"/>
                <a:ea typeface="黑体" panose="02010609060101010101" pitchFamily="49" charset="-122"/>
              </a:rPr>
              <a:t>StackEmpty</a:t>
            </a:r>
            <a:r>
              <a:rPr kumimoji="1" lang="en-US" altLang="zh-CN" sz="2800" dirty="0">
                <a:latin typeface="+mn-lt"/>
                <a:ea typeface="黑体" panose="02010609060101010101" pitchFamily="49" charset="-122"/>
              </a:rPr>
              <a:t>(S)) </a:t>
            </a: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  { </a:t>
            </a:r>
            <a:r>
              <a:rPr kumimoji="1" lang="en-US" altLang="zh-CN" sz="2800" dirty="0" smtClean="0">
                <a:solidFill>
                  <a:srgbClr val="FF0000"/>
                </a:solidFill>
                <a:latin typeface="+mn-lt"/>
                <a:ea typeface="黑体" panose="02010609060101010101" pitchFamily="49" charset="-122"/>
              </a:rPr>
              <a:t>… </a:t>
            </a:r>
            <a:r>
              <a:rPr kumimoji="1" lang="en-US" altLang="zh-CN" sz="2800" dirty="0">
                <a:latin typeface="+mn-lt"/>
                <a:ea typeface="黑体" panose="02010609060101010101" pitchFamily="49" charset="-122"/>
              </a:rPr>
              <a:t>//</a:t>
            </a:r>
            <a:r>
              <a:rPr kumimoji="1" lang="zh-CN" altLang="en-US" sz="2800" dirty="0">
                <a:latin typeface="+mn-lt"/>
                <a:ea typeface="黑体" panose="02010609060101010101" pitchFamily="49" charset="-122"/>
              </a:rPr>
              <a:t>处理任务，见后</a:t>
            </a:r>
          </a:p>
          <a:p>
            <a:pPr eaLnBrk="1" hangingPunct="1">
              <a:lnSpc>
                <a:spcPct val="150000"/>
              </a:lnSpc>
              <a:spcBef>
                <a:spcPct val="0"/>
              </a:spcBef>
              <a:buClrTx/>
              <a:buSzTx/>
              <a:buFontTx/>
              <a:buNone/>
            </a:pPr>
            <a:r>
              <a:rPr kumimoji="1" lang="zh-CN" altLang="en-US" sz="2800" dirty="0" smtClean="0">
                <a:latin typeface="+mn-lt"/>
                <a:ea typeface="黑体" panose="02010609060101010101" pitchFamily="49" charset="-122"/>
              </a:rPr>
              <a:t>   </a:t>
            </a:r>
            <a:r>
              <a:rPr kumimoji="1" lang="en-US" altLang="zh-CN" sz="2800" dirty="0" smtClean="0">
                <a:latin typeface="+mn-lt"/>
                <a:ea typeface="黑体" panose="02010609060101010101" pitchFamily="49" charset="-122"/>
              </a:rPr>
              <a:t>} </a:t>
            </a:r>
            <a:r>
              <a:rPr kumimoji="1" lang="en-US" altLang="zh-CN" sz="2800" dirty="0">
                <a:latin typeface="+mn-lt"/>
                <a:ea typeface="黑体" panose="02010609060101010101" pitchFamily="49" charset="-122"/>
              </a:rPr>
              <a:t>//while</a:t>
            </a:r>
          </a:p>
          <a:p>
            <a:pPr eaLnBrk="1" hangingPunct="1">
              <a:lnSpc>
                <a:spcPct val="150000"/>
              </a:lnSpc>
              <a:spcBef>
                <a:spcPct val="0"/>
              </a:spcBef>
              <a:buClrTx/>
              <a:buSzTx/>
              <a:buFontTx/>
              <a:buNone/>
            </a:pPr>
            <a:r>
              <a:rPr kumimoji="1" lang="en-US" altLang="zh-CN" sz="2800" dirty="0">
                <a:latin typeface="+mn-lt"/>
                <a:ea typeface="黑体" panose="02010609060101010101" pitchFamily="49" charset="-122"/>
              </a:rPr>
              <a:t>}//</a:t>
            </a:r>
            <a:r>
              <a:rPr kumimoji="1" lang="en-US" altLang="zh-CN" sz="2800" dirty="0" err="1">
                <a:latin typeface="+mn-lt"/>
                <a:ea typeface="黑体" panose="02010609060101010101" pitchFamily="49" charset="-122"/>
              </a:rPr>
              <a:t>InOrder_iter</a:t>
            </a:r>
            <a:endParaRPr kumimoji="1" lang="en-US" altLang="zh-CN" sz="2800" dirty="0">
              <a:latin typeface="+mn-lt"/>
              <a:ea typeface="黑体" panose="02010609060101010101" pitchFamily="49" charset="-122"/>
            </a:endParaRPr>
          </a:p>
        </p:txBody>
      </p:sp>
    </p:spTree>
    <p:extLst>
      <p:ext uri="{BB962C8B-B14F-4D97-AF65-F5344CB8AC3E}">
        <p14:creationId xmlns:p14="http://schemas.microsoft.com/office/powerpoint/2010/main" val="177159413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55631" y="613085"/>
            <a:ext cx="8731250" cy="569386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800" dirty="0">
                <a:solidFill>
                  <a:srgbClr val="C00000"/>
                </a:solidFill>
                <a:latin typeface="+mn-lt"/>
                <a:ea typeface="黑体" panose="02010609060101010101" pitchFamily="49" charset="-122"/>
              </a:rPr>
              <a:t>Pop(</a:t>
            </a:r>
            <a:r>
              <a:rPr kumimoji="1" lang="en-US" altLang="zh-CN" sz="2800" dirty="0" err="1">
                <a:solidFill>
                  <a:srgbClr val="C00000"/>
                </a:solidFill>
                <a:latin typeface="+mn-lt"/>
                <a:ea typeface="黑体" panose="02010609060101010101" pitchFamily="49" charset="-122"/>
              </a:rPr>
              <a:t>S,e</a:t>
            </a:r>
            <a:r>
              <a:rPr kumimoji="1" lang="en-US" altLang="zh-CN" sz="2800" dirty="0">
                <a:solidFill>
                  <a:srgbClr val="C00000"/>
                </a:solidFill>
                <a:latin typeface="+mn-lt"/>
                <a:ea typeface="黑体" panose="02010609060101010101" pitchFamily="49" charset="-122"/>
              </a:rPr>
              <a:t>);  // </a:t>
            </a:r>
            <a:r>
              <a:rPr kumimoji="1" lang="zh-CN" altLang="en-US" sz="2800" dirty="0">
                <a:solidFill>
                  <a:srgbClr val="C00000"/>
                </a:solidFill>
                <a:latin typeface="+mn-lt"/>
                <a:ea typeface="黑体" panose="02010609060101010101" pitchFamily="49" charset="-122"/>
              </a:rPr>
              <a:t>每次处理一项任务</a:t>
            </a:r>
          </a:p>
          <a:p>
            <a:pPr eaLnBrk="1" hangingPunct="1">
              <a:lnSpc>
                <a:spcPct val="130000"/>
              </a:lnSpc>
              <a:spcBef>
                <a:spcPct val="0"/>
              </a:spcBef>
              <a:buClrTx/>
              <a:buSzTx/>
              <a:buFontTx/>
              <a:buNone/>
            </a:pPr>
            <a:r>
              <a:rPr kumimoji="1" lang="en-US" altLang="zh-CN" sz="2800" dirty="0">
                <a:latin typeface="+mn-lt"/>
                <a:ea typeface="黑体" panose="02010609060101010101" pitchFamily="49" charset="-122"/>
              </a:rPr>
              <a:t>if (</a:t>
            </a:r>
            <a:r>
              <a:rPr kumimoji="1" lang="en-US" altLang="zh-CN" sz="2800" dirty="0" err="1">
                <a:latin typeface="+mn-lt"/>
                <a:ea typeface="黑体" panose="02010609060101010101" pitchFamily="49" charset="-122"/>
              </a:rPr>
              <a:t>e.task</a:t>
            </a:r>
            <a:r>
              <a:rPr kumimoji="1" lang="en-US" altLang="zh-CN" sz="2800" dirty="0">
                <a:latin typeface="+mn-lt"/>
                <a:ea typeface="黑体" panose="02010609060101010101" pitchFamily="49" charset="-122"/>
              </a:rPr>
              <a:t>==Visit) visit(</a:t>
            </a:r>
            <a:r>
              <a:rPr kumimoji="1" lang="en-US" altLang="zh-CN" sz="2800" dirty="0" err="1">
                <a:latin typeface="+mn-lt"/>
                <a:ea typeface="黑体" panose="02010609060101010101" pitchFamily="49" charset="-122"/>
              </a:rPr>
              <a:t>e.ptr</a:t>
            </a:r>
            <a:r>
              <a:rPr kumimoji="1" lang="en-US" altLang="zh-CN" sz="2800" dirty="0">
                <a:latin typeface="+mn-lt"/>
                <a:ea typeface="黑体" panose="02010609060101010101" pitchFamily="49" charset="-122"/>
              </a:rPr>
              <a:t>); </a:t>
            </a:r>
          </a:p>
          <a:p>
            <a:pPr eaLnBrk="1" hangingPunct="1">
              <a:lnSpc>
                <a:spcPct val="130000"/>
              </a:lnSpc>
              <a:spcBef>
                <a:spcPct val="0"/>
              </a:spcBef>
              <a:buClrTx/>
              <a:buSzTx/>
              <a:buFontTx/>
              <a:buNone/>
            </a:pPr>
            <a:r>
              <a:rPr kumimoji="1" lang="en-US" altLang="zh-CN" sz="2800" dirty="0">
                <a:latin typeface="+mn-lt"/>
                <a:ea typeface="黑体" panose="02010609060101010101" pitchFamily="49" charset="-122"/>
              </a:rPr>
              <a:t>else // </a:t>
            </a:r>
            <a:r>
              <a:rPr kumimoji="1" lang="en-US" altLang="zh-CN" sz="2800" dirty="0" err="1">
                <a:latin typeface="+mn-lt"/>
                <a:ea typeface="黑体" panose="02010609060101010101" pitchFamily="49" charset="-122"/>
              </a:rPr>
              <a:t>e.task</a:t>
            </a:r>
            <a:r>
              <a:rPr kumimoji="1" lang="en-US" altLang="zh-CN" sz="2800" dirty="0">
                <a:latin typeface="+mn-lt"/>
                <a:ea typeface="黑体" panose="02010609060101010101" pitchFamily="49" charset="-122"/>
              </a:rPr>
              <a:t>== Travel  </a:t>
            </a:r>
            <a:r>
              <a:rPr kumimoji="1" lang="zh-CN" altLang="en-US" sz="2800" dirty="0">
                <a:latin typeface="+mn-lt"/>
                <a:ea typeface="黑体" panose="02010609060101010101" pitchFamily="49" charset="-122"/>
              </a:rPr>
              <a:t>处理访问任务</a:t>
            </a:r>
          </a:p>
          <a:p>
            <a:pPr eaLnBrk="1" hangingPunct="1">
              <a:lnSpc>
                <a:spcPct val="130000"/>
              </a:lnSpc>
              <a:spcBef>
                <a:spcPct val="0"/>
              </a:spcBef>
              <a:buClrTx/>
              <a:buSzTx/>
              <a:buFontTx/>
              <a:buNone/>
            </a:pPr>
            <a:r>
              <a:rPr kumimoji="1" lang="en-US" altLang="zh-CN" sz="2800" dirty="0">
                <a:latin typeface="+mn-lt"/>
                <a:ea typeface="黑体" panose="02010609060101010101" pitchFamily="49" charset="-122"/>
              </a:rPr>
              <a:t>{</a:t>
            </a:r>
            <a:r>
              <a:rPr kumimoji="1" lang="zh-CN" altLang="en-US" sz="2800" dirty="0">
                <a:latin typeface="+mn-lt"/>
                <a:ea typeface="黑体" panose="02010609060101010101" pitchFamily="49" charset="-122"/>
              </a:rPr>
              <a:t>  </a:t>
            </a:r>
            <a:r>
              <a:rPr kumimoji="1" lang="en-US" altLang="zh-CN" sz="2800" dirty="0">
                <a:solidFill>
                  <a:srgbClr val="FF3300"/>
                </a:solidFill>
                <a:latin typeface="+mn-lt"/>
                <a:ea typeface="黑体" panose="02010609060101010101" pitchFamily="49" charset="-122"/>
              </a:rPr>
              <a:t>p=</a:t>
            </a:r>
            <a:r>
              <a:rPr kumimoji="1" lang="en-US" altLang="zh-CN" sz="2800" dirty="0" err="1">
                <a:solidFill>
                  <a:srgbClr val="FF3300"/>
                </a:solidFill>
                <a:latin typeface="+mn-lt"/>
                <a:ea typeface="黑体" panose="02010609060101010101" pitchFamily="49" charset="-122"/>
              </a:rPr>
              <a:t>e.ptr</a:t>
            </a:r>
            <a:r>
              <a:rPr kumimoji="1" lang="en-US" altLang="zh-CN" sz="2800" dirty="0">
                <a:solidFill>
                  <a:srgbClr val="FF3300"/>
                </a:solidFill>
                <a:latin typeface="+mn-lt"/>
                <a:ea typeface="黑体" panose="02010609060101010101" pitchFamily="49" charset="-122"/>
              </a:rPr>
              <a:t>;</a:t>
            </a:r>
          </a:p>
          <a:p>
            <a:pPr eaLnBrk="1" hangingPunct="1">
              <a:lnSpc>
                <a:spcPct val="130000"/>
              </a:lnSpc>
              <a:spcBef>
                <a:spcPct val="0"/>
              </a:spcBef>
              <a:buClrTx/>
              <a:buSzTx/>
              <a:buFontTx/>
              <a:buNone/>
            </a:pPr>
            <a:r>
              <a:rPr kumimoji="1" lang="en-US" altLang="zh-CN" sz="2800" dirty="0">
                <a:solidFill>
                  <a:srgbClr val="FF3300"/>
                </a:solidFill>
                <a:latin typeface="+mn-lt"/>
                <a:ea typeface="黑体" panose="02010609060101010101" pitchFamily="49" charset="-122"/>
              </a:rPr>
              <a:t>   </a:t>
            </a:r>
            <a:r>
              <a:rPr kumimoji="1" lang="en-US" altLang="zh-CN" sz="2800" dirty="0" smtClean="0">
                <a:solidFill>
                  <a:srgbClr val="C00000"/>
                </a:solidFill>
                <a:latin typeface="+mn-lt"/>
                <a:ea typeface="黑体" panose="02010609060101010101" pitchFamily="49" charset="-122"/>
              </a:rPr>
              <a:t>if(p-</a:t>
            </a:r>
            <a:r>
              <a:rPr kumimoji="1" lang="en-US" altLang="zh-CN" sz="2800" dirty="0">
                <a:solidFill>
                  <a:srgbClr val="C00000"/>
                </a:solidFill>
                <a:latin typeface="+mn-lt"/>
                <a:ea typeface="黑体" panose="02010609060101010101" pitchFamily="49" charset="-122"/>
              </a:rPr>
              <a:t>&gt;</a:t>
            </a:r>
            <a:r>
              <a:rPr kumimoji="1" lang="en-US" altLang="zh-CN" sz="2800" dirty="0" err="1">
                <a:solidFill>
                  <a:srgbClr val="C00000"/>
                </a:solidFill>
                <a:latin typeface="+mn-lt"/>
                <a:ea typeface="黑体" panose="02010609060101010101" pitchFamily="49" charset="-122"/>
              </a:rPr>
              <a:t>rchild</a:t>
            </a:r>
            <a:r>
              <a:rPr kumimoji="1" lang="en-US" altLang="zh-CN" sz="2800" dirty="0">
                <a:solidFill>
                  <a:srgbClr val="C00000"/>
                </a:solidFill>
                <a:latin typeface="+mn-lt"/>
                <a:ea typeface="黑体" panose="02010609060101010101" pitchFamily="49" charset="-122"/>
              </a:rPr>
              <a:t>){// </a:t>
            </a:r>
            <a:r>
              <a:rPr kumimoji="1" lang="zh-CN" altLang="en-US" sz="2800" dirty="0">
                <a:solidFill>
                  <a:srgbClr val="C00000"/>
                </a:solidFill>
                <a:latin typeface="+mn-lt"/>
                <a:ea typeface="黑体" panose="02010609060101010101" pitchFamily="49" charset="-122"/>
              </a:rPr>
              <a:t>布置非空右子树的遍历任务</a:t>
            </a:r>
          </a:p>
          <a:p>
            <a:pPr eaLnBrk="1" hangingPunct="1">
              <a:lnSpc>
                <a:spcPct val="130000"/>
              </a:lnSpc>
              <a:spcBef>
                <a:spcPct val="0"/>
              </a:spcBef>
              <a:buClrTx/>
              <a:buSzTx/>
              <a:buFontTx/>
              <a:buNone/>
            </a:pPr>
            <a:r>
              <a:rPr kumimoji="1" lang="zh-CN" altLang="en-US" sz="2800" dirty="0">
                <a:solidFill>
                  <a:srgbClr val="C00000"/>
                </a:solidFill>
                <a:latin typeface="+mn-lt"/>
                <a:ea typeface="黑体" panose="02010609060101010101" pitchFamily="49" charset="-122"/>
              </a:rPr>
              <a:t>   </a:t>
            </a:r>
            <a:r>
              <a:rPr kumimoji="1" lang="en-US" altLang="zh-CN" sz="2800" dirty="0">
                <a:solidFill>
                  <a:srgbClr val="C00000"/>
                </a:solidFill>
                <a:latin typeface="+mn-lt"/>
                <a:ea typeface="黑体" panose="02010609060101010101" pitchFamily="49" charset="-122"/>
              </a:rPr>
              <a:t>{</a:t>
            </a:r>
            <a:r>
              <a:rPr kumimoji="1" lang="en-US" altLang="zh-CN" sz="2800" dirty="0" err="1">
                <a:solidFill>
                  <a:srgbClr val="C00000"/>
                </a:solidFill>
                <a:latin typeface="+mn-lt"/>
                <a:ea typeface="黑体" panose="02010609060101010101" pitchFamily="49" charset="-122"/>
              </a:rPr>
              <a:t>e.ptr</a:t>
            </a:r>
            <a:r>
              <a:rPr kumimoji="1" lang="en-US" altLang="zh-CN" sz="2800" dirty="0">
                <a:solidFill>
                  <a:srgbClr val="C00000"/>
                </a:solidFill>
                <a:latin typeface="+mn-lt"/>
                <a:ea typeface="黑体" panose="02010609060101010101" pitchFamily="49" charset="-122"/>
              </a:rPr>
              <a:t>=p-&gt;</a:t>
            </a:r>
            <a:r>
              <a:rPr kumimoji="1" lang="en-US" altLang="zh-CN" sz="2800" dirty="0" err="1">
                <a:solidFill>
                  <a:srgbClr val="C00000"/>
                </a:solidFill>
                <a:latin typeface="+mn-lt"/>
                <a:ea typeface="黑体" panose="02010609060101010101" pitchFamily="49" charset="-122"/>
              </a:rPr>
              <a:t>rchild</a:t>
            </a:r>
            <a:r>
              <a:rPr kumimoji="1" lang="en-US" altLang="zh-CN" sz="2800" dirty="0">
                <a:solidFill>
                  <a:srgbClr val="C00000"/>
                </a:solidFill>
                <a:latin typeface="+mn-lt"/>
                <a:ea typeface="黑体" panose="02010609060101010101" pitchFamily="49" charset="-122"/>
              </a:rPr>
              <a:t>; </a:t>
            </a:r>
            <a:r>
              <a:rPr kumimoji="1" lang="en-US" altLang="zh-CN" sz="2800" dirty="0" err="1">
                <a:solidFill>
                  <a:srgbClr val="C00000"/>
                </a:solidFill>
                <a:latin typeface="+mn-lt"/>
                <a:ea typeface="黑体" panose="02010609060101010101" pitchFamily="49" charset="-122"/>
              </a:rPr>
              <a:t>e.task</a:t>
            </a:r>
            <a:r>
              <a:rPr kumimoji="1" lang="en-US" altLang="zh-CN" sz="2800" dirty="0">
                <a:solidFill>
                  <a:srgbClr val="C00000"/>
                </a:solidFill>
                <a:latin typeface="+mn-lt"/>
                <a:ea typeface="黑体" panose="02010609060101010101" pitchFamily="49" charset="-122"/>
              </a:rPr>
              <a:t>=Travel; </a:t>
            </a:r>
            <a:r>
              <a:rPr kumimoji="1" lang="en-US" altLang="zh-CN" sz="2800" u="sng" dirty="0" smtClean="0">
                <a:latin typeface="+mn-lt"/>
                <a:ea typeface="黑体" panose="02010609060101010101" pitchFamily="49" charset="-122"/>
              </a:rPr>
              <a:t>Push(</a:t>
            </a:r>
            <a:r>
              <a:rPr kumimoji="1" lang="en-US" altLang="zh-CN" sz="2800" u="sng" dirty="0" err="1" smtClean="0">
                <a:latin typeface="+mn-lt"/>
                <a:ea typeface="黑体" panose="02010609060101010101" pitchFamily="49" charset="-122"/>
              </a:rPr>
              <a:t>S,e</a:t>
            </a:r>
            <a:r>
              <a:rPr kumimoji="1" lang="en-US" altLang="zh-CN" sz="2800" u="sng" dirty="0">
                <a:latin typeface="+mn-lt"/>
                <a:ea typeface="黑体" panose="02010609060101010101" pitchFamily="49" charset="-122"/>
              </a:rPr>
              <a:t>)</a:t>
            </a:r>
            <a:r>
              <a:rPr kumimoji="1" lang="en-US" altLang="zh-CN" sz="2800" dirty="0">
                <a:latin typeface="+mn-lt"/>
                <a:ea typeface="黑体" panose="02010609060101010101" pitchFamily="49" charset="-122"/>
              </a:rPr>
              <a:t>;}</a:t>
            </a:r>
          </a:p>
          <a:p>
            <a:pPr eaLnBrk="1" hangingPunct="1">
              <a:lnSpc>
                <a:spcPct val="130000"/>
              </a:lnSpc>
              <a:spcBef>
                <a:spcPct val="0"/>
              </a:spcBef>
              <a:buClrTx/>
              <a:buSzTx/>
              <a:buFontTx/>
              <a:buNone/>
            </a:pPr>
            <a:r>
              <a:rPr kumimoji="1" lang="en-US" altLang="zh-CN" sz="2800" dirty="0">
                <a:solidFill>
                  <a:srgbClr val="FF3300"/>
                </a:solidFill>
                <a:latin typeface="+mn-lt"/>
                <a:ea typeface="黑体" panose="02010609060101010101" pitchFamily="49" charset="-122"/>
              </a:rPr>
              <a:t> </a:t>
            </a:r>
            <a:r>
              <a:rPr kumimoji="1" lang="zh-CN" altLang="en-US" sz="2800" dirty="0">
                <a:solidFill>
                  <a:srgbClr val="FF3300"/>
                </a:solidFill>
                <a:latin typeface="+mn-lt"/>
                <a:ea typeface="黑体" panose="02010609060101010101" pitchFamily="49" charset="-122"/>
              </a:rPr>
              <a:t>  </a:t>
            </a:r>
            <a:r>
              <a:rPr kumimoji="1" lang="en-US" altLang="zh-CN" sz="2800" dirty="0" err="1">
                <a:solidFill>
                  <a:srgbClr val="C00000"/>
                </a:solidFill>
                <a:latin typeface="+mn-lt"/>
                <a:ea typeface="黑体" panose="02010609060101010101" pitchFamily="49" charset="-122"/>
              </a:rPr>
              <a:t>e.ptr</a:t>
            </a:r>
            <a:r>
              <a:rPr kumimoji="1" lang="en-US" altLang="zh-CN" sz="2800" dirty="0">
                <a:solidFill>
                  <a:srgbClr val="C00000"/>
                </a:solidFill>
                <a:latin typeface="+mn-lt"/>
                <a:ea typeface="黑体" panose="02010609060101010101" pitchFamily="49" charset="-122"/>
              </a:rPr>
              <a:t>=p;  </a:t>
            </a:r>
            <a:r>
              <a:rPr kumimoji="1" lang="en-US" altLang="zh-CN" sz="2800" dirty="0" err="1">
                <a:solidFill>
                  <a:srgbClr val="C00000"/>
                </a:solidFill>
                <a:latin typeface="+mn-lt"/>
                <a:ea typeface="黑体" panose="02010609060101010101" pitchFamily="49" charset="-122"/>
              </a:rPr>
              <a:t>e.task</a:t>
            </a:r>
            <a:r>
              <a:rPr kumimoji="1" lang="en-US" altLang="zh-CN" sz="2800" dirty="0">
                <a:solidFill>
                  <a:srgbClr val="C00000"/>
                </a:solidFill>
                <a:latin typeface="+mn-lt"/>
                <a:ea typeface="黑体" panose="02010609060101010101" pitchFamily="49" charset="-122"/>
              </a:rPr>
              <a:t>=Visit;  </a:t>
            </a:r>
            <a:r>
              <a:rPr kumimoji="1" lang="zh-CN" altLang="en-US" sz="2800" dirty="0" smtClean="0">
                <a:latin typeface="+mn-lt"/>
                <a:ea typeface="黑体" panose="02010609060101010101" pitchFamily="49" charset="-122"/>
              </a:rPr>
              <a:t> </a:t>
            </a:r>
            <a:r>
              <a:rPr kumimoji="1" lang="en-US" altLang="zh-CN" sz="2800" u="sng" dirty="0">
                <a:latin typeface="+mn-lt"/>
                <a:ea typeface="黑体" panose="02010609060101010101" pitchFamily="49" charset="-122"/>
              </a:rPr>
              <a:t>Push(</a:t>
            </a:r>
            <a:r>
              <a:rPr kumimoji="1" lang="en-US" altLang="zh-CN" sz="2800" u="sng" dirty="0" err="1">
                <a:latin typeface="+mn-lt"/>
                <a:ea typeface="黑体" panose="02010609060101010101" pitchFamily="49" charset="-122"/>
              </a:rPr>
              <a:t>S,e</a:t>
            </a:r>
            <a:r>
              <a:rPr kumimoji="1" lang="en-US" altLang="zh-CN" sz="2800" u="sng" dirty="0">
                <a:latin typeface="+mn-lt"/>
                <a:ea typeface="黑体" panose="02010609060101010101" pitchFamily="49" charset="-122"/>
              </a:rPr>
              <a:t>);</a:t>
            </a:r>
            <a:r>
              <a:rPr kumimoji="1" lang="en-US" altLang="zh-CN" sz="2800" dirty="0">
                <a:solidFill>
                  <a:srgbClr val="0000CC"/>
                </a:solidFill>
                <a:latin typeface="+mn-lt"/>
                <a:ea typeface="黑体" panose="02010609060101010101" pitchFamily="49" charset="-122"/>
              </a:rPr>
              <a:t> </a:t>
            </a:r>
            <a:r>
              <a:rPr kumimoji="1" lang="en-US" altLang="zh-CN" sz="2400" dirty="0">
                <a:solidFill>
                  <a:schemeClr val="bg1">
                    <a:lumMod val="50000"/>
                  </a:schemeClr>
                </a:solidFill>
                <a:latin typeface="+mn-lt"/>
                <a:ea typeface="黑体" panose="02010609060101010101" pitchFamily="49" charset="-122"/>
              </a:rPr>
              <a:t>//</a:t>
            </a:r>
            <a:r>
              <a:rPr kumimoji="1" lang="zh-CN" altLang="en-US" sz="2400" dirty="0">
                <a:solidFill>
                  <a:schemeClr val="bg1">
                    <a:lumMod val="50000"/>
                  </a:schemeClr>
                </a:solidFill>
                <a:latin typeface="+mn-lt"/>
                <a:ea typeface="黑体" panose="02010609060101010101" pitchFamily="49" charset="-122"/>
              </a:rPr>
              <a:t>布置访问根结点的任务</a:t>
            </a:r>
          </a:p>
          <a:p>
            <a:pPr>
              <a:lnSpc>
                <a:spcPct val="130000"/>
              </a:lnSpc>
              <a:spcBef>
                <a:spcPct val="0"/>
              </a:spcBef>
              <a:buClrTx/>
              <a:buSzTx/>
              <a:buNone/>
            </a:pPr>
            <a:r>
              <a:rPr kumimoji="1" lang="zh-CN" altLang="en-US" sz="2800" dirty="0">
                <a:solidFill>
                  <a:srgbClr val="FF3300"/>
                </a:solidFill>
                <a:latin typeface="+mn-lt"/>
                <a:ea typeface="黑体" panose="02010609060101010101" pitchFamily="49" charset="-122"/>
              </a:rPr>
              <a:t>   </a:t>
            </a:r>
            <a:r>
              <a:rPr kumimoji="1" lang="en-US" altLang="zh-CN" sz="2800" dirty="0">
                <a:solidFill>
                  <a:srgbClr val="C00000"/>
                </a:solidFill>
                <a:latin typeface="+mn-lt"/>
                <a:ea typeface="黑体" panose="02010609060101010101" pitchFamily="49" charset="-122"/>
              </a:rPr>
              <a:t>if(p-&gt;</a:t>
            </a:r>
            <a:r>
              <a:rPr kumimoji="1" lang="en-US" altLang="zh-CN" sz="2800" dirty="0" err="1">
                <a:solidFill>
                  <a:srgbClr val="C00000"/>
                </a:solidFill>
                <a:latin typeface="+mn-lt"/>
                <a:ea typeface="黑体" panose="02010609060101010101" pitchFamily="49" charset="-122"/>
              </a:rPr>
              <a:t>lchild</a:t>
            </a:r>
            <a:r>
              <a:rPr kumimoji="1" lang="en-US" altLang="zh-CN" sz="2800" dirty="0" smtClean="0">
                <a:solidFill>
                  <a:srgbClr val="C00000"/>
                </a:solidFill>
                <a:latin typeface="+mn-lt"/>
                <a:ea typeface="黑体" panose="02010609060101010101" pitchFamily="49" charset="-122"/>
              </a:rPr>
              <a:t>)</a:t>
            </a:r>
            <a:r>
              <a:rPr kumimoji="1" lang="en-US" altLang="zh-CN" sz="2800" dirty="0">
                <a:solidFill>
                  <a:srgbClr val="C00000"/>
                </a:solidFill>
                <a:latin typeface="+mn-lt"/>
                <a:ea typeface="黑体" panose="02010609060101010101" pitchFamily="49" charset="-122"/>
              </a:rPr>
              <a:t> //</a:t>
            </a:r>
            <a:r>
              <a:rPr kumimoji="1" lang="zh-CN" altLang="en-US" sz="2800" dirty="0">
                <a:solidFill>
                  <a:srgbClr val="C00000"/>
                </a:solidFill>
                <a:latin typeface="+mn-lt"/>
                <a:ea typeface="黑体" panose="02010609060101010101" pitchFamily="49" charset="-122"/>
              </a:rPr>
              <a:t>布置非空左子树的遍历</a:t>
            </a:r>
            <a:r>
              <a:rPr kumimoji="1" lang="zh-CN" altLang="en-US" sz="2800" dirty="0" smtClean="0">
                <a:solidFill>
                  <a:srgbClr val="C00000"/>
                </a:solidFill>
                <a:latin typeface="+mn-lt"/>
                <a:ea typeface="黑体" panose="02010609060101010101" pitchFamily="49" charset="-122"/>
              </a:rPr>
              <a:t>任务</a:t>
            </a:r>
            <a:endParaRPr kumimoji="1" lang="en-US" altLang="zh-CN" sz="2800" dirty="0">
              <a:solidFill>
                <a:srgbClr val="C00000"/>
              </a:solidFill>
              <a:latin typeface="+mn-lt"/>
              <a:ea typeface="黑体" panose="02010609060101010101" pitchFamily="49" charset="-122"/>
            </a:endParaRPr>
          </a:p>
          <a:p>
            <a:pPr eaLnBrk="1" hangingPunct="1">
              <a:lnSpc>
                <a:spcPct val="130000"/>
              </a:lnSpc>
              <a:spcBef>
                <a:spcPct val="0"/>
              </a:spcBef>
              <a:buClrTx/>
              <a:buSzTx/>
              <a:buFontTx/>
              <a:buNone/>
            </a:pPr>
            <a:r>
              <a:rPr kumimoji="1" lang="en-US" altLang="zh-CN" sz="2800" dirty="0">
                <a:solidFill>
                  <a:srgbClr val="C00000"/>
                </a:solidFill>
                <a:latin typeface="+mn-lt"/>
                <a:ea typeface="黑体" panose="02010609060101010101" pitchFamily="49" charset="-122"/>
              </a:rPr>
              <a:t>  </a:t>
            </a:r>
            <a:r>
              <a:rPr kumimoji="1" lang="zh-CN" altLang="en-US" sz="2800" dirty="0">
                <a:solidFill>
                  <a:srgbClr val="C00000"/>
                </a:solidFill>
                <a:latin typeface="+mn-lt"/>
                <a:ea typeface="黑体" panose="02010609060101010101" pitchFamily="49" charset="-122"/>
              </a:rPr>
              <a:t> </a:t>
            </a:r>
            <a:r>
              <a:rPr kumimoji="1" lang="en-US" altLang="zh-CN" sz="2800" dirty="0">
                <a:solidFill>
                  <a:srgbClr val="C00000"/>
                </a:solidFill>
                <a:latin typeface="+mn-lt"/>
                <a:ea typeface="黑体" panose="02010609060101010101" pitchFamily="49" charset="-122"/>
              </a:rPr>
              <a:t>{</a:t>
            </a:r>
            <a:r>
              <a:rPr kumimoji="1" lang="en-US" altLang="zh-CN" sz="2800" dirty="0" err="1">
                <a:solidFill>
                  <a:srgbClr val="C00000"/>
                </a:solidFill>
                <a:latin typeface="+mn-lt"/>
                <a:ea typeface="黑体" panose="02010609060101010101" pitchFamily="49" charset="-122"/>
              </a:rPr>
              <a:t>e.ptr</a:t>
            </a:r>
            <a:r>
              <a:rPr kumimoji="1" lang="en-US" altLang="zh-CN" sz="2800" dirty="0">
                <a:solidFill>
                  <a:srgbClr val="C00000"/>
                </a:solidFill>
                <a:latin typeface="+mn-lt"/>
                <a:ea typeface="黑体" panose="02010609060101010101" pitchFamily="49" charset="-122"/>
              </a:rPr>
              <a:t>=p-&gt;</a:t>
            </a:r>
            <a:r>
              <a:rPr kumimoji="1" lang="en-US" altLang="zh-CN" sz="2800" dirty="0" err="1">
                <a:solidFill>
                  <a:srgbClr val="C00000"/>
                </a:solidFill>
                <a:latin typeface="+mn-lt"/>
                <a:ea typeface="黑体" panose="02010609060101010101" pitchFamily="49" charset="-122"/>
              </a:rPr>
              <a:t>lchild</a:t>
            </a:r>
            <a:r>
              <a:rPr kumimoji="1" lang="en-US" altLang="zh-CN" sz="2800" dirty="0">
                <a:solidFill>
                  <a:srgbClr val="C00000"/>
                </a:solidFill>
                <a:latin typeface="+mn-lt"/>
                <a:ea typeface="黑体" panose="02010609060101010101" pitchFamily="49" charset="-122"/>
              </a:rPr>
              <a:t>; </a:t>
            </a:r>
            <a:r>
              <a:rPr kumimoji="1" lang="en-US" altLang="zh-CN" sz="2800" dirty="0" err="1">
                <a:solidFill>
                  <a:srgbClr val="C00000"/>
                </a:solidFill>
                <a:latin typeface="+mn-lt"/>
                <a:ea typeface="黑体" panose="02010609060101010101" pitchFamily="49" charset="-122"/>
              </a:rPr>
              <a:t>e.task</a:t>
            </a:r>
            <a:r>
              <a:rPr kumimoji="1" lang="en-US" altLang="zh-CN" sz="2800" dirty="0">
                <a:solidFill>
                  <a:srgbClr val="C00000"/>
                </a:solidFill>
                <a:latin typeface="+mn-lt"/>
                <a:ea typeface="黑体" panose="02010609060101010101" pitchFamily="49" charset="-122"/>
              </a:rPr>
              <a:t>=Travel; </a:t>
            </a:r>
            <a:r>
              <a:rPr kumimoji="1" lang="en-US" altLang="zh-CN" sz="2800" u="sng" dirty="0" smtClean="0">
                <a:latin typeface="+mn-lt"/>
                <a:ea typeface="黑体" panose="02010609060101010101" pitchFamily="49" charset="-122"/>
              </a:rPr>
              <a:t>Push(</a:t>
            </a:r>
            <a:r>
              <a:rPr kumimoji="1" lang="en-US" altLang="zh-CN" sz="2800" u="sng" dirty="0" err="1" smtClean="0">
                <a:latin typeface="+mn-lt"/>
                <a:ea typeface="黑体" panose="02010609060101010101" pitchFamily="49" charset="-122"/>
              </a:rPr>
              <a:t>S,e</a:t>
            </a:r>
            <a:r>
              <a:rPr kumimoji="1" lang="en-US" altLang="zh-CN" sz="2800" u="sng" dirty="0" smtClean="0">
                <a:latin typeface="+mn-lt"/>
                <a:ea typeface="黑体" panose="02010609060101010101" pitchFamily="49" charset="-122"/>
              </a:rPr>
              <a:t>);}</a:t>
            </a:r>
            <a:r>
              <a:rPr kumimoji="1" lang="zh-CN" altLang="en-US" sz="2800" dirty="0" smtClean="0">
                <a:solidFill>
                  <a:srgbClr val="FF3300"/>
                </a:solidFill>
                <a:latin typeface="+mn-lt"/>
                <a:ea typeface="黑体" panose="02010609060101010101" pitchFamily="49" charset="-122"/>
              </a:rPr>
              <a:t> </a:t>
            </a:r>
            <a:endParaRPr kumimoji="1" lang="en-US" altLang="zh-CN" sz="2800" dirty="0" smtClean="0">
              <a:solidFill>
                <a:srgbClr val="FF3300"/>
              </a:solidFill>
              <a:latin typeface="+mn-lt"/>
              <a:ea typeface="黑体" panose="02010609060101010101" pitchFamily="49" charset="-122"/>
            </a:endParaRPr>
          </a:p>
          <a:p>
            <a:pPr eaLnBrk="1" hangingPunct="1">
              <a:lnSpc>
                <a:spcPct val="130000"/>
              </a:lnSpc>
              <a:spcBef>
                <a:spcPct val="0"/>
              </a:spcBef>
              <a:buClrTx/>
              <a:buSzTx/>
              <a:buFontTx/>
              <a:buNone/>
            </a:pPr>
            <a:r>
              <a:rPr kumimoji="1" lang="en-US" altLang="zh-CN" sz="2800" dirty="0" smtClean="0">
                <a:latin typeface="+mn-lt"/>
                <a:ea typeface="黑体" panose="02010609060101010101" pitchFamily="49" charset="-122"/>
              </a:rPr>
              <a:t>}//</a:t>
            </a:r>
            <a:r>
              <a:rPr kumimoji="1" lang="en-US" altLang="zh-CN" sz="2800" dirty="0">
                <a:latin typeface="+mn-lt"/>
                <a:ea typeface="黑体" panose="02010609060101010101" pitchFamily="49" charset="-122"/>
              </a:rPr>
              <a:t>else</a:t>
            </a:r>
          </a:p>
        </p:txBody>
      </p:sp>
      <p:grpSp>
        <p:nvGrpSpPr>
          <p:cNvPr id="34819" name="Group 3"/>
          <p:cNvGrpSpPr>
            <a:grpSpLocks/>
          </p:cNvGrpSpPr>
          <p:nvPr/>
        </p:nvGrpSpPr>
        <p:grpSpPr bwMode="auto">
          <a:xfrm>
            <a:off x="9620695" y="1538867"/>
            <a:ext cx="2160587" cy="3642576"/>
            <a:chOff x="4198" y="1890"/>
            <a:chExt cx="1404" cy="1395"/>
          </a:xfrm>
        </p:grpSpPr>
        <p:sp>
          <p:nvSpPr>
            <p:cNvPr id="34820" name="Rectangle 4"/>
            <p:cNvSpPr>
              <a:spLocks noChangeArrowheads="1"/>
            </p:cNvSpPr>
            <p:nvPr/>
          </p:nvSpPr>
          <p:spPr bwMode="auto">
            <a:xfrm>
              <a:off x="4198" y="2181"/>
              <a:ext cx="1404" cy="110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800">
                  <a:solidFill>
                    <a:schemeClr val="bg1"/>
                  </a:solidFill>
                  <a:latin typeface="黑体" panose="02010609060101010101" pitchFamily="49" charset="-122"/>
                  <a:ea typeface="黑体" panose="02010609060101010101" pitchFamily="49" charset="-122"/>
                </a:rPr>
                <a:t>遍历左子树</a:t>
              </a:r>
            </a:p>
            <a:p>
              <a:pPr eaLnBrk="1" hangingPunct="1">
                <a:lnSpc>
                  <a:spcPct val="150000"/>
                </a:lnSpc>
                <a:spcBef>
                  <a:spcPct val="0"/>
                </a:spcBef>
                <a:buClrTx/>
                <a:buSzTx/>
                <a:buFontTx/>
                <a:buNone/>
              </a:pPr>
              <a:r>
                <a:rPr kumimoji="1" lang="zh-CN" altLang="en-US" sz="2800">
                  <a:solidFill>
                    <a:schemeClr val="bg1"/>
                  </a:solidFill>
                  <a:latin typeface="黑体" panose="02010609060101010101" pitchFamily="49" charset="-122"/>
                  <a:ea typeface="黑体" panose="02010609060101010101" pitchFamily="49" charset="-122"/>
                </a:rPr>
                <a:t>访问根结点</a:t>
              </a:r>
            </a:p>
            <a:p>
              <a:pPr eaLnBrk="1" hangingPunct="1">
                <a:lnSpc>
                  <a:spcPct val="150000"/>
                </a:lnSpc>
                <a:spcBef>
                  <a:spcPct val="0"/>
                </a:spcBef>
                <a:buClrTx/>
                <a:buSzTx/>
                <a:buFontTx/>
                <a:buNone/>
              </a:pPr>
              <a:r>
                <a:rPr kumimoji="1" lang="zh-CN" altLang="en-US" sz="2800">
                  <a:solidFill>
                    <a:schemeClr val="bg1"/>
                  </a:solidFill>
                  <a:latin typeface="黑体" panose="02010609060101010101" pitchFamily="49" charset="-122"/>
                  <a:ea typeface="黑体" panose="02010609060101010101" pitchFamily="49" charset="-122"/>
                </a:rPr>
                <a:t>遍历右子树</a:t>
              </a:r>
            </a:p>
          </p:txBody>
        </p:sp>
        <p:sp>
          <p:nvSpPr>
            <p:cNvPr id="34821" name="Text Box 5"/>
            <p:cNvSpPr txBox="1">
              <a:spLocks noChangeArrowheads="1"/>
            </p:cNvSpPr>
            <p:nvPr/>
          </p:nvSpPr>
          <p:spPr bwMode="auto">
            <a:xfrm>
              <a:off x="4198" y="1890"/>
              <a:ext cx="134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50000"/>
                </a:lnSpc>
                <a:spcBef>
                  <a:spcPct val="50000"/>
                </a:spcBef>
                <a:buClrTx/>
                <a:buSzTx/>
                <a:buFontTx/>
                <a:buNone/>
              </a:pPr>
              <a:r>
                <a:rPr kumimoji="1" lang="zh-CN" altLang="en-US" sz="2800">
                  <a:latin typeface="黑体" panose="02010609060101010101" pitchFamily="49" charset="-122"/>
                  <a:ea typeface="黑体" panose="02010609060101010101" pitchFamily="49" charset="-122"/>
                </a:rPr>
                <a:t>进栈顺序</a:t>
              </a:r>
            </a:p>
          </p:txBody>
        </p:sp>
      </p:grpSp>
    </p:spTree>
    <p:extLst>
      <p:ext uri="{BB962C8B-B14F-4D97-AF65-F5344CB8AC3E}">
        <p14:creationId xmlns:p14="http://schemas.microsoft.com/office/powerpoint/2010/main" val="35003998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831850" y="556322"/>
            <a:ext cx="8229600" cy="1143000"/>
          </a:xfrm>
        </p:spPr>
        <p:txBody>
          <a:bodyPr>
            <a:normAutofit/>
          </a:bodyPr>
          <a:lstStyle/>
          <a:p>
            <a:pPr eaLnBrk="1" hangingPunct="1"/>
            <a:r>
              <a:rPr lang="zh-CN" altLang="en-US" sz="3200" dirty="0" smtClean="0">
                <a:solidFill>
                  <a:srgbClr val="C00000"/>
                </a:solidFill>
                <a:latin typeface="黑体" panose="02010609060101010101" pitchFamily="49" charset="-122"/>
                <a:ea typeface="黑体" panose="02010609060101010101" pitchFamily="49" charset="-122"/>
              </a:rPr>
              <a:t>四、</a:t>
            </a:r>
            <a:r>
              <a:rPr lang="en-US" altLang="zh-CN" sz="3200" dirty="0" smtClean="0">
                <a:solidFill>
                  <a:srgbClr val="C00000"/>
                </a:solidFill>
                <a:latin typeface="黑体" panose="02010609060101010101" pitchFamily="49" charset="-122"/>
                <a:ea typeface="黑体" panose="02010609060101010101" pitchFamily="49" charset="-122"/>
              </a:rPr>
              <a:t> </a:t>
            </a:r>
            <a:r>
              <a:rPr lang="zh-CN" altLang="en-US" sz="3200" dirty="0" smtClean="0">
                <a:solidFill>
                  <a:srgbClr val="C00000"/>
                </a:solidFill>
                <a:latin typeface="黑体" panose="02010609060101010101" pitchFamily="49" charset="-122"/>
                <a:ea typeface="黑体" panose="02010609060101010101" pitchFamily="49" charset="-122"/>
              </a:rPr>
              <a:t>创建二</a:t>
            </a:r>
            <a:r>
              <a:rPr lang="zh-CN" altLang="en-US" sz="3200" dirty="0">
                <a:solidFill>
                  <a:srgbClr val="C00000"/>
                </a:solidFill>
                <a:latin typeface="黑体" panose="02010609060101010101" pitchFamily="49" charset="-122"/>
                <a:ea typeface="黑体" panose="02010609060101010101" pitchFamily="49" charset="-122"/>
              </a:rPr>
              <a:t>叉</a:t>
            </a:r>
            <a:r>
              <a:rPr lang="zh-CN" altLang="en-US" sz="3200" dirty="0" smtClean="0">
                <a:solidFill>
                  <a:srgbClr val="C00000"/>
                </a:solidFill>
                <a:latin typeface="黑体" panose="02010609060101010101" pitchFamily="49" charset="-122"/>
                <a:ea typeface="黑体" panose="02010609060101010101" pitchFamily="49" charset="-122"/>
              </a:rPr>
              <a:t>链表</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1092432" y="2710520"/>
            <a:ext cx="8477250" cy="2952750"/>
          </a:xfrm>
        </p:spPr>
        <p:txBody>
          <a:bodyPr>
            <a:normAutofit fontScale="92500"/>
          </a:bodyPr>
          <a:lstStyle/>
          <a:p>
            <a:pPr marL="0" indent="0">
              <a:lnSpc>
                <a:spcPct val="150000"/>
              </a:lnSpc>
              <a:buNone/>
            </a:pPr>
            <a:r>
              <a:rPr lang="zh-CN" altLang="en-US" dirty="0" smtClean="0">
                <a:latin typeface="黑体" panose="02010609060101010101" pitchFamily="49" charset="-122"/>
                <a:ea typeface="黑体" panose="02010609060101010101" pitchFamily="49" charset="-122"/>
              </a:rPr>
              <a:t>按如下顺序输入二叉树中各结点的值：</a:t>
            </a:r>
          </a:p>
          <a:p>
            <a:pPr marL="0" indent="0">
              <a:lnSpc>
                <a:spcPct val="150000"/>
              </a:lnSpc>
              <a:buNone/>
            </a:pPr>
            <a:r>
              <a:rPr lang="en-US" altLang="zh-CN" dirty="0" smtClean="0">
                <a:latin typeface="黑体" panose="02010609060101010101" pitchFamily="49" charset="-122"/>
                <a:ea typeface="黑体" panose="02010609060101010101" pitchFamily="49" charset="-122"/>
              </a:rPr>
              <a:t>(1) </a:t>
            </a:r>
            <a:r>
              <a:rPr lang="zh-CN" altLang="en-US" dirty="0" smtClean="0">
                <a:latin typeface="黑体" panose="02010609060101010101" pitchFamily="49" charset="-122"/>
                <a:ea typeface="黑体" panose="02010609060101010101" pitchFamily="49" charset="-122"/>
              </a:rPr>
              <a:t>输入根结点的值；</a:t>
            </a:r>
          </a:p>
          <a:p>
            <a:pPr marL="0" indent="0">
              <a:lnSpc>
                <a:spcPct val="150000"/>
              </a:lnSpc>
              <a:buNone/>
            </a:pPr>
            <a:r>
              <a:rPr lang="en-US" altLang="zh-CN" dirty="0" smtClean="0">
                <a:latin typeface="黑体" panose="02010609060101010101" pitchFamily="49" charset="-122"/>
                <a:ea typeface="黑体" panose="02010609060101010101" pitchFamily="49" charset="-122"/>
              </a:rPr>
              <a:t>(2) </a:t>
            </a:r>
            <a:r>
              <a:rPr lang="zh-CN" altLang="en-US" dirty="0" smtClean="0">
                <a:latin typeface="黑体" panose="02010609060101010101" pitchFamily="49" charset="-122"/>
                <a:ea typeface="黑体" panose="02010609060101010101" pitchFamily="49" charset="-122"/>
              </a:rPr>
              <a:t>若左子树不空，则输入左子树，否则输入一个结束符；</a:t>
            </a:r>
          </a:p>
          <a:p>
            <a:pPr marL="0" indent="0">
              <a:lnSpc>
                <a:spcPct val="150000"/>
              </a:lnSpc>
              <a:buNone/>
            </a:pPr>
            <a:r>
              <a:rPr lang="en-US" altLang="zh-CN" dirty="0" smtClean="0">
                <a:latin typeface="黑体" panose="02010609060101010101" pitchFamily="49" charset="-122"/>
                <a:ea typeface="黑体" panose="02010609060101010101" pitchFamily="49" charset="-122"/>
              </a:rPr>
              <a:t>(3) </a:t>
            </a:r>
            <a:r>
              <a:rPr lang="zh-CN" altLang="en-US" dirty="0" smtClean="0">
                <a:latin typeface="黑体" panose="02010609060101010101" pitchFamily="49" charset="-122"/>
                <a:ea typeface="黑体" panose="02010609060101010101" pitchFamily="49" charset="-122"/>
              </a:rPr>
              <a:t>若右子树不空，则输入右子树，否则输入一个结束符；</a:t>
            </a:r>
          </a:p>
        </p:txBody>
      </p:sp>
      <p:sp>
        <p:nvSpPr>
          <p:cNvPr id="47108" name="矩形 5"/>
          <p:cNvSpPr>
            <a:spLocks noChangeArrowheads="1"/>
          </p:cNvSpPr>
          <p:nvPr/>
        </p:nvSpPr>
        <p:spPr bwMode="auto">
          <a:xfrm>
            <a:off x="831850" y="1818036"/>
            <a:ext cx="73580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2800" dirty="0">
                <a:solidFill>
                  <a:schemeClr val="tx2"/>
                </a:solidFill>
                <a:latin typeface="黑体" panose="02010609060101010101" pitchFamily="49" charset="-122"/>
                <a:ea typeface="黑体" panose="02010609060101010101" pitchFamily="49" charset="-122"/>
              </a:rPr>
              <a:t> 第一种方法</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先序遍历递归构建</a:t>
            </a:r>
            <a:endParaRPr lang="en-US" altLang="zh-CN" sz="2800"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369979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889716" y="521356"/>
            <a:ext cx="8996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smtClean="0">
                <a:latin typeface="黑体" panose="02010609060101010101" pitchFamily="49" charset="-122"/>
                <a:ea typeface="黑体" panose="02010609060101010101" pitchFamily="49" charset="-122"/>
              </a:rPr>
              <a:t>以</a:t>
            </a:r>
            <a:r>
              <a:rPr kumimoji="1" lang="zh-CN" altLang="en-US" sz="2800" dirty="0">
                <a:latin typeface="黑体" panose="02010609060101010101" pitchFamily="49" charset="-122"/>
                <a:ea typeface="黑体" panose="02010609060101010101" pitchFamily="49" charset="-122"/>
              </a:rPr>
              <a:t>字符串的</a:t>
            </a:r>
            <a:r>
              <a:rPr kumimoji="1" lang="zh-CN" altLang="en-US" sz="2800" dirty="0" smtClean="0">
                <a:latin typeface="黑体" panose="02010609060101010101" pitchFamily="49" charset="-122"/>
                <a:ea typeface="黑体" panose="02010609060101010101" pitchFamily="49" charset="-122"/>
              </a:rPr>
              <a:t>形式</a:t>
            </a:r>
            <a:r>
              <a:rPr kumimoji="1" lang="zh-CN" altLang="en-US" sz="2800" dirty="0" smtClean="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根 左子树 右子树</a:t>
            </a:r>
            <a:r>
              <a:rPr kumimoji="1" lang="zh-CN" altLang="en-US" sz="2800" dirty="0" smtClean="0">
                <a:solidFill>
                  <a:srgbClr val="FF0000"/>
                </a:solidFill>
                <a:latin typeface="黑体" panose="02010609060101010101" pitchFamily="49" charset="-122"/>
                <a:ea typeface="黑体" panose="02010609060101010101" pitchFamily="49" charset="-122"/>
              </a:rPr>
              <a:t>”</a:t>
            </a:r>
            <a:r>
              <a:rPr kumimoji="1" lang="zh-CN" altLang="en-US" sz="2800" dirty="0" smtClean="0">
                <a:latin typeface="黑体" panose="02010609060101010101" pitchFamily="49" charset="-122"/>
                <a:ea typeface="黑体" panose="02010609060101010101" pitchFamily="49" charset="-122"/>
              </a:rPr>
              <a:t>定义</a:t>
            </a:r>
            <a:r>
              <a:rPr kumimoji="1" lang="zh-CN" altLang="en-US" sz="2800" dirty="0">
                <a:latin typeface="黑体" panose="02010609060101010101" pitchFamily="49" charset="-122"/>
                <a:ea typeface="黑体" panose="02010609060101010101" pitchFamily="49" charset="-122"/>
              </a:rPr>
              <a:t>一棵二叉树</a:t>
            </a:r>
          </a:p>
        </p:txBody>
      </p:sp>
      <p:sp>
        <p:nvSpPr>
          <p:cNvPr id="64515" name="Text Box 3"/>
          <p:cNvSpPr txBox="1">
            <a:spLocks noChangeArrowheads="1"/>
          </p:cNvSpPr>
          <p:nvPr/>
        </p:nvSpPr>
        <p:spPr bwMode="auto">
          <a:xfrm>
            <a:off x="966787" y="1436768"/>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C00000"/>
                </a:solidFill>
                <a:latin typeface="黑体" panose="02010609060101010101" pitchFamily="49" charset="-122"/>
                <a:ea typeface="黑体" panose="02010609060101010101" pitchFamily="49" charset="-122"/>
              </a:rPr>
              <a:t>例如</a:t>
            </a:r>
            <a:r>
              <a:rPr kumimoji="1" lang="en-US" altLang="zh-CN" sz="2800" dirty="0">
                <a:solidFill>
                  <a:srgbClr val="C00000"/>
                </a:solidFill>
                <a:latin typeface="黑体" panose="02010609060101010101" pitchFamily="49" charset="-122"/>
                <a:ea typeface="黑体" panose="02010609060101010101" pitchFamily="49" charset="-122"/>
              </a:rPr>
              <a:t>:</a:t>
            </a:r>
          </a:p>
        </p:txBody>
      </p:sp>
      <p:sp>
        <p:nvSpPr>
          <p:cNvPr id="64516" name="Text Box 4"/>
          <p:cNvSpPr txBox="1">
            <a:spLocks noChangeArrowheads="1"/>
          </p:cNvSpPr>
          <p:nvPr/>
        </p:nvSpPr>
        <p:spPr bwMode="auto">
          <a:xfrm>
            <a:off x="5526089" y="1836396"/>
            <a:ext cx="50292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以空白字符“  ”表示</a:t>
            </a:r>
          </a:p>
        </p:txBody>
      </p:sp>
      <p:grpSp>
        <p:nvGrpSpPr>
          <p:cNvPr id="2" name="Group 5"/>
          <p:cNvGrpSpPr>
            <a:grpSpLocks/>
          </p:cNvGrpSpPr>
          <p:nvPr/>
        </p:nvGrpSpPr>
        <p:grpSpPr bwMode="auto">
          <a:xfrm>
            <a:off x="1565276" y="3805237"/>
            <a:ext cx="2667000" cy="1985963"/>
            <a:chOff x="240" y="2832"/>
            <a:chExt cx="1680" cy="1251"/>
          </a:xfrm>
        </p:grpSpPr>
        <p:sp useBgFill="1">
          <p:nvSpPr>
            <p:cNvPr id="48156" name="Oval 6"/>
            <p:cNvSpPr>
              <a:spLocks noChangeArrowheads="1"/>
            </p:cNvSpPr>
            <p:nvPr/>
          </p:nvSpPr>
          <p:spPr bwMode="auto">
            <a:xfrm>
              <a:off x="912" y="2832"/>
              <a:ext cx="306" cy="291"/>
            </a:xfrm>
            <a:prstGeom prst="ellipse">
              <a:avLst/>
            </a:prstGeom>
            <a:ln w="38100" cap="sq">
              <a:solidFill>
                <a:srgbClr val="FF0000"/>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a:latin typeface="黑体" panose="02010609060101010101" pitchFamily="49" charset="-122"/>
                  <a:ea typeface="黑体" panose="02010609060101010101" pitchFamily="49" charset="-122"/>
                </a:rPr>
                <a:t>A</a:t>
              </a:r>
            </a:p>
          </p:txBody>
        </p:sp>
        <p:sp useBgFill="1">
          <p:nvSpPr>
            <p:cNvPr id="48157" name="Oval 7"/>
            <p:cNvSpPr>
              <a:spLocks noChangeArrowheads="1"/>
            </p:cNvSpPr>
            <p:nvPr/>
          </p:nvSpPr>
          <p:spPr bwMode="auto">
            <a:xfrm>
              <a:off x="240" y="3332"/>
              <a:ext cx="336" cy="319"/>
            </a:xfrm>
            <a:prstGeom prst="ellipse">
              <a:avLst/>
            </a:prstGeom>
            <a:ln w="38100" cap="sq">
              <a:solidFill>
                <a:srgbClr val="FF0000"/>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a:latin typeface="黑体" panose="02010609060101010101" pitchFamily="49" charset="-122"/>
                  <a:ea typeface="黑体" panose="02010609060101010101" pitchFamily="49" charset="-122"/>
                </a:rPr>
                <a:t>B</a:t>
              </a:r>
            </a:p>
          </p:txBody>
        </p:sp>
        <p:sp useBgFill="1">
          <p:nvSpPr>
            <p:cNvPr id="48158" name="Oval 8"/>
            <p:cNvSpPr>
              <a:spLocks noChangeArrowheads="1"/>
            </p:cNvSpPr>
            <p:nvPr/>
          </p:nvSpPr>
          <p:spPr bwMode="auto">
            <a:xfrm>
              <a:off x="768" y="3792"/>
              <a:ext cx="306" cy="291"/>
            </a:xfrm>
            <a:prstGeom prst="ellipse">
              <a:avLst/>
            </a:prstGeom>
            <a:ln w="38100" cap="sq">
              <a:solidFill>
                <a:srgbClr val="FF0000"/>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a:latin typeface="黑体" panose="02010609060101010101" pitchFamily="49" charset="-122"/>
                  <a:ea typeface="黑体" panose="02010609060101010101" pitchFamily="49" charset="-122"/>
                </a:rPr>
                <a:t>C</a:t>
              </a:r>
            </a:p>
          </p:txBody>
        </p:sp>
        <p:sp useBgFill="1">
          <p:nvSpPr>
            <p:cNvPr id="48159" name="Oval 9"/>
            <p:cNvSpPr>
              <a:spLocks noChangeArrowheads="1"/>
            </p:cNvSpPr>
            <p:nvPr/>
          </p:nvSpPr>
          <p:spPr bwMode="auto">
            <a:xfrm>
              <a:off x="1584" y="3332"/>
              <a:ext cx="336" cy="319"/>
            </a:xfrm>
            <a:prstGeom prst="ellipse">
              <a:avLst/>
            </a:prstGeom>
            <a:ln w="38100" cap="sq">
              <a:solidFill>
                <a:srgbClr val="FF0000"/>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a:latin typeface="黑体" panose="02010609060101010101" pitchFamily="49" charset="-122"/>
                  <a:ea typeface="黑体" panose="02010609060101010101" pitchFamily="49" charset="-122"/>
                </a:rPr>
                <a:t>D</a:t>
              </a:r>
            </a:p>
          </p:txBody>
        </p:sp>
        <p:sp>
          <p:nvSpPr>
            <p:cNvPr id="48160" name="Line 10"/>
            <p:cNvSpPr>
              <a:spLocks noChangeShapeType="1"/>
            </p:cNvSpPr>
            <p:nvPr/>
          </p:nvSpPr>
          <p:spPr bwMode="auto">
            <a:xfrm flipH="1">
              <a:off x="384" y="2979"/>
              <a:ext cx="528" cy="336"/>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48161" name="Line 11"/>
            <p:cNvSpPr>
              <a:spLocks noChangeShapeType="1"/>
            </p:cNvSpPr>
            <p:nvPr/>
          </p:nvSpPr>
          <p:spPr bwMode="auto">
            <a:xfrm>
              <a:off x="1200" y="2979"/>
              <a:ext cx="528" cy="333"/>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48162" name="Line 12"/>
            <p:cNvSpPr>
              <a:spLocks noChangeShapeType="1"/>
            </p:cNvSpPr>
            <p:nvPr/>
          </p:nvSpPr>
          <p:spPr bwMode="auto">
            <a:xfrm>
              <a:off x="576" y="3507"/>
              <a:ext cx="336" cy="285"/>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grpSp>
      <p:sp>
        <p:nvSpPr>
          <p:cNvPr id="64525" name="Text Box 13"/>
          <p:cNvSpPr txBox="1">
            <a:spLocks noChangeArrowheads="1"/>
          </p:cNvSpPr>
          <p:nvPr/>
        </p:nvSpPr>
        <p:spPr bwMode="auto">
          <a:xfrm>
            <a:off x="5591176" y="4473028"/>
            <a:ext cx="458988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dirty="0">
                <a:solidFill>
                  <a:schemeClr val="tx2"/>
                </a:solidFill>
                <a:latin typeface="黑体" panose="02010609060101010101" pitchFamily="49" charset="-122"/>
                <a:ea typeface="黑体" panose="02010609060101010101" pitchFamily="49" charset="-122"/>
              </a:rPr>
              <a:t>A B      C         D </a:t>
            </a:r>
          </a:p>
        </p:txBody>
      </p:sp>
      <p:sp>
        <p:nvSpPr>
          <p:cNvPr id="64526" name="Rectangle 14"/>
          <p:cNvSpPr>
            <a:spLocks noChangeArrowheads="1"/>
          </p:cNvSpPr>
          <p:nvPr/>
        </p:nvSpPr>
        <p:spPr bwMode="auto">
          <a:xfrm>
            <a:off x="6671100" y="4567238"/>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27" name="Rectangle 15"/>
          <p:cNvSpPr>
            <a:spLocks noChangeArrowheads="1"/>
          </p:cNvSpPr>
          <p:nvPr/>
        </p:nvSpPr>
        <p:spPr bwMode="auto">
          <a:xfrm>
            <a:off x="7737900" y="4567238"/>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28" name="Rectangle 16"/>
          <p:cNvSpPr>
            <a:spLocks noChangeArrowheads="1"/>
          </p:cNvSpPr>
          <p:nvPr/>
        </p:nvSpPr>
        <p:spPr bwMode="auto">
          <a:xfrm>
            <a:off x="8271300" y="4567238"/>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29" name="Rectangle 17"/>
          <p:cNvSpPr>
            <a:spLocks noChangeArrowheads="1"/>
          </p:cNvSpPr>
          <p:nvPr/>
        </p:nvSpPr>
        <p:spPr bwMode="auto">
          <a:xfrm>
            <a:off x="9342863" y="4611687"/>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30" name="Rectangle 18"/>
          <p:cNvSpPr>
            <a:spLocks noChangeArrowheads="1"/>
          </p:cNvSpPr>
          <p:nvPr/>
        </p:nvSpPr>
        <p:spPr bwMode="auto">
          <a:xfrm>
            <a:off x="9876263" y="4611687"/>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31" name="Rectangle 19"/>
          <p:cNvSpPr>
            <a:spLocks noChangeArrowheads="1"/>
          </p:cNvSpPr>
          <p:nvPr/>
        </p:nvSpPr>
        <p:spPr bwMode="auto">
          <a:xfrm>
            <a:off x="7767404" y="2763613"/>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32" name="Rectangle 20"/>
          <p:cNvSpPr>
            <a:spLocks noChangeArrowheads="1"/>
          </p:cNvSpPr>
          <p:nvPr/>
        </p:nvSpPr>
        <p:spPr bwMode="auto">
          <a:xfrm>
            <a:off x="8224604" y="2763613"/>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33" name="Rectangle 21"/>
          <p:cNvSpPr>
            <a:spLocks noChangeArrowheads="1"/>
          </p:cNvSpPr>
          <p:nvPr/>
        </p:nvSpPr>
        <p:spPr bwMode="auto">
          <a:xfrm>
            <a:off x="7738947" y="2032951"/>
            <a:ext cx="304800" cy="381000"/>
          </a:xfrm>
          <a:prstGeom prst="rect">
            <a:avLst/>
          </a:prstGeom>
          <a:solidFill>
            <a:schemeClr val="bg2"/>
          </a:solidFill>
          <a:ln w="12700" cap="sq">
            <a:solidFill>
              <a:srgbClr val="FFFF00"/>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64534" name="Line 22"/>
          <p:cNvSpPr>
            <a:spLocks noChangeShapeType="1"/>
          </p:cNvSpPr>
          <p:nvPr/>
        </p:nvSpPr>
        <p:spPr bwMode="auto">
          <a:xfrm>
            <a:off x="6390114" y="4506912"/>
            <a:ext cx="2449513"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35" name="Line 23"/>
          <p:cNvSpPr>
            <a:spLocks noChangeShapeType="1"/>
          </p:cNvSpPr>
          <p:nvPr/>
        </p:nvSpPr>
        <p:spPr bwMode="auto">
          <a:xfrm flipV="1">
            <a:off x="9271427" y="4506912"/>
            <a:ext cx="936625"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36" name="Text Box 24"/>
          <p:cNvSpPr txBox="1">
            <a:spLocks noChangeArrowheads="1"/>
          </p:cNvSpPr>
          <p:nvPr/>
        </p:nvSpPr>
        <p:spPr bwMode="auto">
          <a:xfrm>
            <a:off x="2438400" y="1836396"/>
            <a:ext cx="1349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空树</a:t>
            </a:r>
            <a:endParaRPr kumimoji="1" lang="zh-CN" altLang="en-US" sz="2800" dirty="0">
              <a:latin typeface="黑体" panose="02010609060101010101" pitchFamily="49" charset="-122"/>
              <a:ea typeface="黑体" panose="02010609060101010101" pitchFamily="49" charset="-122"/>
            </a:endParaRPr>
          </a:p>
        </p:txBody>
      </p:sp>
      <p:sp>
        <p:nvSpPr>
          <p:cNvPr id="64537" name="Text Box 25"/>
          <p:cNvSpPr txBox="1">
            <a:spLocks noChangeArrowheads="1"/>
          </p:cNvSpPr>
          <p:nvPr/>
        </p:nvSpPr>
        <p:spPr bwMode="auto">
          <a:xfrm>
            <a:off x="1993697" y="2621393"/>
            <a:ext cx="2595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只含一个</a:t>
            </a:r>
            <a:r>
              <a:rPr kumimoji="1" lang="zh-CN" altLang="en-US" sz="2800" dirty="0" smtClean="0">
                <a:solidFill>
                  <a:schemeClr val="tx2"/>
                </a:solidFill>
                <a:latin typeface="黑体" panose="02010609060101010101" pitchFamily="49" charset="-122"/>
                <a:ea typeface="黑体" panose="02010609060101010101" pitchFamily="49" charset="-122"/>
              </a:rPr>
              <a:t>根</a:t>
            </a:r>
            <a:endParaRPr kumimoji="1" lang="zh-CN" altLang="en-US" sz="2800" dirty="0">
              <a:latin typeface="黑体" panose="02010609060101010101" pitchFamily="49" charset="-122"/>
              <a:ea typeface="黑体" panose="02010609060101010101" pitchFamily="49" charset="-122"/>
            </a:endParaRPr>
          </a:p>
        </p:txBody>
      </p:sp>
      <p:sp useBgFill="1">
        <p:nvSpPr>
          <p:cNvPr id="64538" name="Oval 26"/>
          <p:cNvSpPr>
            <a:spLocks noChangeArrowheads="1"/>
          </p:cNvSpPr>
          <p:nvPr/>
        </p:nvSpPr>
        <p:spPr bwMode="auto">
          <a:xfrm>
            <a:off x="4090707" y="2648168"/>
            <a:ext cx="485775" cy="461963"/>
          </a:xfrm>
          <a:prstGeom prst="ellipse">
            <a:avLst/>
          </a:prstGeom>
          <a:ln w="38100" cap="sq">
            <a:solidFill>
              <a:srgbClr val="FF0000"/>
            </a:solidFill>
            <a:round/>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a:latin typeface="黑体" panose="02010609060101010101" pitchFamily="49" charset="-122"/>
                <a:ea typeface="黑体" panose="02010609060101010101" pitchFamily="49" charset="-122"/>
              </a:rPr>
              <a:t>A</a:t>
            </a:r>
          </a:p>
        </p:txBody>
      </p:sp>
      <p:sp>
        <p:nvSpPr>
          <p:cNvPr id="64539" name="Text Box 27"/>
          <p:cNvSpPr txBox="1">
            <a:spLocks noChangeArrowheads="1"/>
          </p:cNvSpPr>
          <p:nvPr/>
        </p:nvSpPr>
        <p:spPr bwMode="auto">
          <a:xfrm>
            <a:off x="5526089" y="2621393"/>
            <a:ext cx="47529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以字符串“</a:t>
            </a:r>
            <a:r>
              <a:rPr kumimoji="1" lang="en-US" altLang="zh-CN" sz="2800" dirty="0">
                <a:solidFill>
                  <a:schemeClr val="tx2"/>
                </a:solidFill>
                <a:latin typeface="黑体" panose="02010609060101010101" pitchFamily="49" charset="-122"/>
                <a:ea typeface="黑体" panose="02010609060101010101" pitchFamily="49" charset="-122"/>
              </a:rPr>
              <a:t>A      ”</a:t>
            </a:r>
            <a:r>
              <a:rPr kumimoji="1" lang="zh-CN" altLang="en-US" sz="2800" dirty="0">
                <a:solidFill>
                  <a:schemeClr val="tx2"/>
                </a:solidFill>
                <a:latin typeface="黑体" panose="02010609060101010101" pitchFamily="49" charset="-122"/>
                <a:ea typeface="黑体" panose="02010609060101010101" pitchFamily="49" charset="-122"/>
              </a:rPr>
              <a:t>表示</a:t>
            </a:r>
          </a:p>
        </p:txBody>
      </p:sp>
      <p:sp>
        <p:nvSpPr>
          <p:cNvPr id="64540" name="Text Box 28"/>
          <p:cNvSpPr txBox="1">
            <a:spLocks noChangeArrowheads="1"/>
          </p:cNvSpPr>
          <p:nvPr/>
        </p:nvSpPr>
        <p:spPr bwMode="auto">
          <a:xfrm>
            <a:off x="5591176" y="3607821"/>
            <a:ext cx="340785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以下列字符串表示</a:t>
            </a:r>
          </a:p>
        </p:txBody>
      </p:sp>
      <p:sp>
        <p:nvSpPr>
          <p:cNvPr id="64541" name="Line 29"/>
          <p:cNvSpPr>
            <a:spLocks noChangeShapeType="1"/>
          </p:cNvSpPr>
          <p:nvPr/>
        </p:nvSpPr>
        <p:spPr bwMode="auto">
          <a:xfrm>
            <a:off x="6671100" y="5024438"/>
            <a:ext cx="3048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42" name="Line 30"/>
          <p:cNvSpPr>
            <a:spLocks noChangeShapeType="1"/>
          </p:cNvSpPr>
          <p:nvPr/>
        </p:nvSpPr>
        <p:spPr bwMode="auto">
          <a:xfrm>
            <a:off x="7280700" y="5024438"/>
            <a:ext cx="12954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43" name="Line 31"/>
          <p:cNvSpPr>
            <a:spLocks noChangeShapeType="1"/>
          </p:cNvSpPr>
          <p:nvPr/>
        </p:nvSpPr>
        <p:spPr bwMode="auto">
          <a:xfrm>
            <a:off x="9342863" y="5068887"/>
            <a:ext cx="3048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44" name="Line 32"/>
          <p:cNvSpPr>
            <a:spLocks noChangeShapeType="1"/>
          </p:cNvSpPr>
          <p:nvPr/>
        </p:nvSpPr>
        <p:spPr bwMode="auto">
          <a:xfrm>
            <a:off x="9876263" y="5068887"/>
            <a:ext cx="3048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45" name="Line 33"/>
          <p:cNvSpPr>
            <a:spLocks noChangeShapeType="1"/>
          </p:cNvSpPr>
          <p:nvPr/>
        </p:nvSpPr>
        <p:spPr bwMode="auto">
          <a:xfrm>
            <a:off x="7781460" y="5232438"/>
            <a:ext cx="3048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
        <p:nvSpPr>
          <p:cNvPr id="64546" name="Line 34"/>
          <p:cNvSpPr>
            <a:spLocks noChangeShapeType="1"/>
          </p:cNvSpPr>
          <p:nvPr/>
        </p:nvSpPr>
        <p:spPr bwMode="auto">
          <a:xfrm>
            <a:off x="8314860" y="5232438"/>
            <a:ext cx="304800" cy="0"/>
          </a:xfrm>
          <a:prstGeom prst="line">
            <a:avLst/>
          </a:prstGeom>
          <a:noFill/>
          <a:ln w="38100" cap="sq">
            <a:solidFill>
              <a:srgbClr val="68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0615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wipe(left)">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36"/>
                                        </p:tgtEl>
                                        <p:attrNameLst>
                                          <p:attrName>style.visibility</p:attrName>
                                        </p:attrNameLst>
                                      </p:cBhvr>
                                      <p:to>
                                        <p:strVal val="visible"/>
                                      </p:to>
                                    </p:set>
                                    <p:animEffect transition="in" filter="wipe(left)">
                                      <p:cBhvr>
                                        <p:cTn id="12" dur="500"/>
                                        <p:tgtEl>
                                          <p:spTgt spid="645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4516"/>
                                        </p:tgtEl>
                                        <p:attrNameLst>
                                          <p:attrName>style.visibility</p:attrName>
                                        </p:attrNameLst>
                                      </p:cBhvr>
                                      <p:to>
                                        <p:strVal val="visible"/>
                                      </p:to>
                                    </p:set>
                                    <p:animEffect transition="in" filter="wipe(left)">
                                      <p:cBhvr>
                                        <p:cTn id="17" dur="300"/>
                                        <p:tgtEl>
                                          <p:spTgt spid="64516"/>
                                        </p:tgtEl>
                                      </p:cBhvr>
                                    </p:animEffect>
                                  </p:childTnLst>
                                </p:cTn>
                              </p:par>
                            </p:childTnLst>
                          </p:cTn>
                        </p:par>
                        <p:par>
                          <p:cTn id="18" fill="hold" nodeType="afterGroup">
                            <p:stCondLst>
                              <p:cond delay="2700"/>
                            </p:stCondLst>
                            <p:childTnLst>
                              <p:par>
                                <p:cTn id="19" presetID="22" presetClass="entr" presetSubtype="1" fill="hold" grpId="0" nodeType="afterEffect">
                                  <p:stCondLst>
                                    <p:cond delay="0"/>
                                  </p:stCondLst>
                                  <p:childTnLst>
                                    <p:set>
                                      <p:cBhvr>
                                        <p:cTn id="20" dur="1" fill="hold">
                                          <p:stCondLst>
                                            <p:cond delay="0"/>
                                          </p:stCondLst>
                                        </p:cTn>
                                        <p:tgtEl>
                                          <p:spTgt spid="64533"/>
                                        </p:tgtEl>
                                        <p:attrNameLst>
                                          <p:attrName>style.visibility</p:attrName>
                                        </p:attrNameLst>
                                      </p:cBhvr>
                                      <p:to>
                                        <p:strVal val="visible"/>
                                      </p:to>
                                    </p:set>
                                    <p:animEffect transition="in" filter="wipe(up)">
                                      <p:cBhvr>
                                        <p:cTn id="21" dur="500"/>
                                        <p:tgtEl>
                                          <p:spTgt spid="645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37"/>
                                        </p:tgtEl>
                                        <p:attrNameLst>
                                          <p:attrName>style.visibility</p:attrName>
                                        </p:attrNameLst>
                                      </p:cBhvr>
                                      <p:to>
                                        <p:strVal val="visible"/>
                                      </p:to>
                                    </p:set>
                                    <p:animEffect transition="in" filter="wipe(left)">
                                      <p:cBhvr>
                                        <p:cTn id="26" dur="500"/>
                                        <p:tgtEl>
                                          <p:spTgt spid="64537"/>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64538"/>
                                        </p:tgtEl>
                                        <p:attrNameLst>
                                          <p:attrName>style.visibility</p:attrName>
                                        </p:attrNameLst>
                                      </p:cBhvr>
                                      <p:to>
                                        <p:strVal val="visible"/>
                                      </p:to>
                                    </p:set>
                                    <p:animEffect transition="in" filter="wipe(up)">
                                      <p:cBhvr>
                                        <p:cTn id="30" dur="500"/>
                                        <p:tgtEl>
                                          <p:spTgt spid="645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wd">
                                    <p:tmPct val="100000"/>
                                  </p:iterate>
                                  <p:childTnLst>
                                    <p:set>
                                      <p:cBhvr>
                                        <p:cTn id="34" dur="1" fill="hold">
                                          <p:stCondLst>
                                            <p:cond delay="0"/>
                                          </p:stCondLst>
                                        </p:cTn>
                                        <p:tgtEl>
                                          <p:spTgt spid="64539"/>
                                        </p:tgtEl>
                                        <p:attrNameLst>
                                          <p:attrName>style.visibility</p:attrName>
                                        </p:attrNameLst>
                                      </p:cBhvr>
                                      <p:to>
                                        <p:strVal val="visible"/>
                                      </p:to>
                                    </p:set>
                                    <p:animEffect transition="in" filter="wipe(left)">
                                      <p:cBhvr>
                                        <p:cTn id="35" dur="300"/>
                                        <p:tgtEl>
                                          <p:spTgt spid="64539"/>
                                        </p:tgtEl>
                                      </p:cBhvr>
                                    </p:animEffect>
                                  </p:childTnLst>
                                </p:cTn>
                              </p:par>
                            </p:childTnLst>
                          </p:cTn>
                        </p:par>
                        <p:par>
                          <p:cTn id="36" fill="hold" nodeType="afterGroup">
                            <p:stCondLst>
                              <p:cond delay="2700"/>
                            </p:stCondLst>
                            <p:childTnLst>
                              <p:par>
                                <p:cTn id="37" presetID="22" presetClass="entr" presetSubtype="1" fill="hold" grpId="0" nodeType="afterEffect">
                                  <p:stCondLst>
                                    <p:cond delay="0"/>
                                  </p:stCondLst>
                                  <p:childTnLst>
                                    <p:set>
                                      <p:cBhvr>
                                        <p:cTn id="38" dur="1" fill="hold">
                                          <p:stCondLst>
                                            <p:cond delay="0"/>
                                          </p:stCondLst>
                                        </p:cTn>
                                        <p:tgtEl>
                                          <p:spTgt spid="64531"/>
                                        </p:tgtEl>
                                        <p:attrNameLst>
                                          <p:attrName>style.visibility</p:attrName>
                                        </p:attrNameLst>
                                      </p:cBhvr>
                                      <p:to>
                                        <p:strVal val="visible"/>
                                      </p:to>
                                    </p:set>
                                    <p:animEffect transition="in" filter="wipe(up)">
                                      <p:cBhvr>
                                        <p:cTn id="39" dur="500"/>
                                        <p:tgtEl>
                                          <p:spTgt spid="64531"/>
                                        </p:tgtEl>
                                      </p:cBhvr>
                                    </p:animEffect>
                                  </p:childTnLst>
                                </p:cTn>
                              </p:par>
                            </p:childTnLst>
                          </p:cTn>
                        </p:par>
                        <p:par>
                          <p:cTn id="40" fill="hold" nodeType="afterGroup">
                            <p:stCondLst>
                              <p:cond delay="3200"/>
                            </p:stCondLst>
                            <p:childTnLst>
                              <p:par>
                                <p:cTn id="41" presetID="22" presetClass="entr" presetSubtype="1" fill="hold" grpId="0" nodeType="afterEffect">
                                  <p:stCondLst>
                                    <p:cond delay="0"/>
                                  </p:stCondLst>
                                  <p:childTnLst>
                                    <p:set>
                                      <p:cBhvr>
                                        <p:cTn id="42" dur="1" fill="hold">
                                          <p:stCondLst>
                                            <p:cond delay="0"/>
                                          </p:stCondLst>
                                        </p:cTn>
                                        <p:tgtEl>
                                          <p:spTgt spid="64532"/>
                                        </p:tgtEl>
                                        <p:attrNameLst>
                                          <p:attrName>style.visibility</p:attrName>
                                        </p:attrNameLst>
                                      </p:cBhvr>
                                      <p:to>
                                        <p:strVal val="visible"/>
                                      </p:to>
                                    </p:set>
                                    <p:animEffect transition="in" filter="wipe(up)">
                                      <p:cBhvr>
                                        <p:cTn id="43" dur="500"/>
                                        <p:tgtEl>
                                          <p:spTgt spid="645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4540"/>
                                        </p:tgtEl>
                                        <p:attrNameLst>
                                          <p:attrName>style.visibility</p:attrName>
                                        </p:attrNameLst>
                                      </p:cBhvr>
                                      <p:to>
                                        <p:strVal val="visible"/>
                                      </p:to>
                                    </p:set>
                                    <p:animEffect transition="in" filter="wipe(left)">
                                      <p:cBhvr>
                                        <p:cTn id="53" dur="500"/>
                                        <p:tgtEl>
                                          <p:spTgt spid="64540"/>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64525"/>
                                        </p:tgtEl>
                                        <p:attrNameLst>
                                          <p:attrName>style.visibility</p:attrName>
                                        </p:attrNameLst>
                                      </p:cBhvr>
                                      <p:to>
                                        <p:strVal val="visible"/>
                                      </p:to>
                                    </p:set>
                                    <p:animEffect transition="in" filter="wipe(left)">
                                      <p:cBhvr>
                                        <p:cTn id="57" dur="500"/>
                                        <p:tgtEl>
                                          <p:spTgt spid="64525"/>
                                        </p:tgtEl>
                                      </p:cBhvr>
                                    </p:animEffect>
                                  </p:childTnLst>
                                </p:cTn>
                              </p:par>
                            </p:childTnLst>
                          </p:cTn>
                        </p:par>
                        <p:par>
                          <p:cTn id="58" fill="hold" nodeType="afterGroup">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64526"/>
                                        </p:tgtEl>
                                        <p:attrNameLst>
                                          <p:attrName>style.visibility</p:attrName>
                                        </p:attrNameLst>
                                      </p:cBhvr>
                                      <p:to>
                                        <p:strVal val="visible"/>
                                      </p:to>
                                    </p:set>
                                    <p:animEffect transition="in" filter="wipe(up)">
                                      <p:cBhvr>
                                        <p:cTn id="61" dur="500"/>
                                        <p:tgtEl>
                                          <p:spTgt spid="64526"/>
                                        </p:tgtEl>
                                      </p:cBhvr>
                                    </p:animEffect>
                                  </p:childTnLst>
                                </p:cTn>
                              </p:par>
                            </p:childTnLst>
                          </p:cTn>
                        </p:par>
                        <p:par>
                          <p:cTn id="62" fill="hold" nodeType="afterGroup">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64527"/>
                                        </p:tgtEl>
                                        <p:attrNameLst>
                                          <p:attrName>style.visibility</p:attrName>
                                        </p:attrNameLst>
                                      </p:cBhvr>
                                      <p:to>
                                        <p:strVal val="visible"/>
                                      </p:to>
                                    </p:set>
                                    <p:animEffect transition="in" filter="wipe(up)">
                                      <p:cBhvr>
                                        <p:cTn id="65" dur="500"/>
                                        <p:tgtEl>
                                          <p:spTgt spid="64527"/>
                                        </p:tgtEl>
                                      </p:cBhvr>
                                    </p:animEffect>
                                  </p:childTnLst>
                                </p:cTn>
                              </p:par>
                            </p:childTnLst>
                          </p:cTn>
                        </p:par>
                        <p:par>
                          <p:cTn id="66" fill="hold" nodeType="afterGroup">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64528"/>
                                        </p:tgtEl>
                                        <p:attrNameLst>
                                          <p:attrName>style.visibility</p:attrName>
                                        </p:attrNameLst>
                                      </p:cBhvr>
                                      <p:to>
                                        <p:strVal val="visible"/>
                                      </p:to>
                                    </p:set>
                                    <p:animEffect transition="in" filter="wipe(up)">
                                      <p:cBhvr>
                                        <p:cTn id="69" dur="500"/>
                                        <p:tgtEl>
                                          <p:spTgt spid="64528"/>
                                        </p:tgtEl>
                                      </p:cBhvr>
                                    </p:animEffect>
                                  </p:childTnLst>
                                </p:cTn>
                              </p:par>
                            </p:childTnLst>
                          </p:cTn>
                        </p:par>
                        <p:par>
                          <p:cTn id="70" fill="hold" nodeType="afterGroup">
                            <p:stCondLst>
                              <p:cond delay="2500"/>
                            </p:stCondLst>
                            <p:childTnLst>
                              <p:par>
                                <p:cTn id="71" presetID="22" presetClass="entr" presetSubtype="1" fill="hold" grpId="0" nodeType="afterEffect">
                                  <p:stCondLst>
                                    <p:cond delay="0"/>
                                  </p:stCondLst>
                                  <p:childTnLst>
                                    <p:set>
                                      <p:cBhvr>
                                        <p:cTn id="72" dur="1" fill="hold">
                                          <p:stCondLst>
                                            <p:cond delay="0"/>
                                          </p:stCondLst>
                                        </p:cTn>
                                        <p:tgtEl>
                                          <p:spTgt spid="64529"/>
                                        </p:tgtEl>
                                        <p:attrNameLst>
                                          <p:attrName>style.visibility</p:attrName>
                                        </p:attrNameLst>
                                      </p:cBhvr>
                                      <p:to>
                                        <p:strVal val="visible"/>
                                      </p:to>
                                    </p:set>
                                    <p:animEffect transition="in" filter="wipe(up)">
                                      <p:cBhvr>
                                        <p:cTn id="73" dur="500"/>
                                        <p:tgtEl>
                                          <p:spTgt spid="64529"/>
                                        </p:tgtEl>
                                      </p:cBhvr>
                                    </p:animEffect>
                                  </p:childTnLst>
                                </p:cTn>
                              </p:par>
                            </p:childTnLst>
                          </p:cTn>
                        </p:par>
                        <p:par>
                          <p:cTn id="74" fill="hold" nodeType="afterGroup">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64530"/>
                                        </p:tgtEl>
                                        <p:attrNameLst>
                                          <p:attrName>style.visibility</p:attrName>
                                        </p:attrNameLst>
                                      </p:cBhvr>
                                      <p:to>
                                        <p:strVal val="visible"/>
                                      </p:to>
                                    </p:set>
                                    <p:animEffect transition="in" filter="wipe(up)">
                                      <p:cBhvr>
                                        <p:cTn id="77" dur="500"/>
                                        <p:tgtEl>
                                          <p:spTgt spid="645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8" fill="hold" grpId="0" nodeType="clickEffect">
                                  <p:stCondLst>
                                    <p:cond delay="0"/>
                                  </p:stCondLst>
                                  <p:childTnLst>
                                    <p:set>
                                      <p:cBhvr>
                                        <p:cTn id="81" dur="1" fill="hold">
                                          <p:stCondLst>
                                            <p:cond delay="0"/>
                                          </p:stCondLst>
                                        </p:cTn>
                                        <p:tgtEl>
                                          <p:spTgt spid="64534"/>
                                        </p:tgtEl>
                                        <p:attrNameLst>
                                          <p:attrName>style.visibility</p:attrName>
                                        </p:attrNameLst>
                                      </p:cBhvr>
                                      <p:to>
                                        <p:strVal val="visible"/>
                                      </p:to>
                                    </p:set>
                                    <p:anim calcmode="lin" valueType="num">
                                      <p:cBhvr>
                                        <p:cTn id="82" dur="500" fill="hold"/>
                                        <p:tgtEl>
                                          <p:spTgt spid="64534"/>
                                        </p:tgtEl>
                                        <p:attrNameLst>
                                          <p:attrName>ppt_x</p:attrName>
                                        </p:attrNameLst>
                                      </p:cBhvr>
                                      <p:tavLst>
                                        <p:tav tm="0">
                                          <p:val>
                                            <p:strVal val="#ppt_x-#ppt_w/2"/>
                                          </p:val>
                                        </p:tav>
                                        <p:tav tm="100000">
                                          <p:val>
                                            <p:strVal val="#ppt_x"/>
                                          </p:val>
                                        </p:tav>
                                      </p:tavLst>
                                    </p:anim>
                                    <p:anim calcmode="lin" valueType="num">
                                      <p:cBhvr>
                                        <p:cTn id="83" dur="500" fill="hold"/>
                                        <p:tgtEl>
                                          <p:spTgt spid="64534"/>
                                        </p:tgtEl>
                                        <p:attrNameLst>
                                          <p:attrName>ppt_y</p:attrName>
                                        </p:attrNameLst>
                                      </p:cBhvr>
                                      <p:tavLst>
                                        <p:tav tm="0">
                                          <p:val>
                                            <p:strVal val="#ppt_y"/>
                                          </p:val>
                                        </p:tav>
                                        <p:tav tm="100000">
                                          <p:val>
                                            <p:strVal val="#ppt_y"/>
                                          </p:val>
                                        </p:tav>
                                      </p:tavLst>
                                    </p:anim>
                                    <p:anim calcmode="lin" valueType="num">
                                      <p:cBhvr>
                                        <p:cTn id="84" dur="500" fill="hold"/>
                                        <p:tgtEl>
                                          <p:spTgt spid="64534"/>
                                        </p:tgtEl>
                                        <p:attrNameLst>
                                          <p:attrName>ppt_w</p:attrName>
                                        </p:attrNameLst>
                                      </p:cBhvr>
                                      <p:tavLst>
                                        <p:tav tm="0">
                                          <p:val>
                                            <p:fltVal val="0"/>
                                          </p:val>
                                        </p:tav>
                                        <p:tav tm="100000">
                                          <p:val>
                                            <p:strVal val="#ppt_w"/>
                                          </p:val>
                                        </p:tav>
                                      </p:tavLst>
                                    </p:anim>
                                    <p:anim calcmode="lin" valueType="num">
                                      <p:cBhvr>
                                        <p:cTn id="85" dur="500" fill="hold"/>
                                        <p:tgtEl>
                                          <p:spTgt spid="64534"/>
                                        </p:tgtEl>
                                        <p:attrNameLst>
                                          <p:attrName>ppt_h</p:attrName>
                                        </p:attrNameLst>
                                      </p:cBhvr>
                                      <p:tavLst>
                                        <p:tav tm="0">
                                          <p:val>
                                            <p:strVal val="#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8" fill="hold" grpId="0" nodeType="clickEffect">
                                  <p:stCondLst>
                                    <p:cond delay="0"/>
                                  </p:stCondLst>
                                  <p:childTnLst>
                                    <p:set>
                                      <p:cBhvr>
                                        <p:cTn id="89" dur="1" fill="hold">
                                          <p:stCondLst>
                                            <p:cond delay="0"/>
                                          </p:stCondLst>
                                        </p:cTn>
                                        <p:tgtEl>
                                          <p:spTgt spid="64535"/>
                                        </p:tgtEl>
                                        <p:attrNameLst>
                                          <p:attrName>style.visibility</p:attrName>
                                        </p:attrNameLst>
                                      </p:cBhvr>
                                      <p:to>
                                        <p:strVal val="visible"/>
                                      </p:to>
                                    </p:set>
                                    <p:anim calcmode="lin" valueType="num">
                                      <p:cBhvr>
                                        <p:cTn id="90" dur="500" fill="hold"/>
                                        <p:tgtEl>
                                          <p:spTgt spid="64535"/>
                                        </p:tgtEl>
                                        <p:attrNameLst>
                                          <p:attrName>ppt_x</p:attrName>
                                        </p:attrNameLst>
                                      </p:cBhvr>
                                      <p:tavLst>
                                        <p:tav tm="0">
                                          <p:val>
                                            <p:strVal val="#ppt_x-#ppt_w/2"/>
                                          </p:val>
                                        </p:tav>
                                        <p:tav tm="100000">
                                          <p:val>
                                            <p:strVal val="#ppt_x"/>
                                          </p:val>
                                        </p:tav>
                                      </p:tavLst>
                                    </p:anim>
                                    <p:anim calcmode="lin" valueType="num">
                                      <p:cBhvr>
                                        <p:cTn id="91" dur="500" fill="hold"/>
                                        <p:tgtEl>
                                          <p:spTgt spid="64535"/>
                                        </p:tgtEl>
                                        <p:attrNameLst>
                                          <p:attrName>ppt_y</p:attrName>
                                        </p:attrNameLst>
                                      </p:cBhvr>
                                      <p:tavLst>
                                        <p:tav tm="0">
                                          <p:val>
                                            <p:strVal val="#ppt_y"/>
                                          </p:val>
                                        </p:tav>
                                        <p:tav tm="100000">
                                          <p:val>
                                            <p:strVal val="#ppt_y"/>
                                          </p:val>
                                        </p:tav>
                                      </p:tavLst>
                                    </p:anim>
                                    <p:anim calcmode="lin" valueType="num">
                                      <p:cBhvr>
                                        <p:cTn id="92" dur="500" fill="hold"/>
                                        <p:tgtEl>
                                          <p:spTgt spid="64535"/>
                                        </p:tgtEl>
                                        <p:attrNameLst>
                                          <p:attrName>ppt_w</p:attrName>
                                        </p:attrNameLst>
                                      </p:cBhvr>
                                      <p:tavLst>
                                        <p:tav tm="0">
                                          <p:val>
                                            <p:fltVal val="0"/>
                                          </p:val>
                                        </p:tav>
                                        <p:tav tm="100000">
                                          <p:val>
                                            <p:strVal val="#ppt_w"/>
                                          </p:val>
                                        </p:tav>
                                      </p:tavLst>
                                    </p:anim>
                                    <p:anim calcmode="lin" valueType="num">
                                      <p:cBhvr>
                                        <p:cTn id="93" dur="500" fill="hold"/>
                                        <p:tgtEl>
                                          <p:spTgt spid="64535"/>
                                        </p:tgtEl>
                                        <p:attrNameLst>
                                          <p:attrName>ppt_h</p:attrName>
                                        </p:attrNameLst>
                                      </p:cBhvr>
                                      <p:tavLst>
                                        <p:tav tm="0">
                                          <p:val>
                                            <p:strVal val="#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8" fill="hold" grpId="0" nodeType="clickEffect">
                                  <p:stCondLst>
                                    <p:cond delay="0"/>
                                  </p:stCondLst>
                                  <p:childTnLst>
                                    <p:set>
                                      <p:cBhvr>
                                        <p:cTn id="97" dur="1" fill="hold">
                                          <p:stCondLst>
                                            <p:cond delay="0"/>
                                          </p:stCondLst>
                                        </p:cTn>
                                        <p:tgtEl>
                                          <p:spTgt spid="64541"/>
                                        </p:tgtEl>
                                        <p:attrNameLst>
                                          <p:attrName>style.visibility</p:attrName>
                                        </p:attrNameLst>
                                      </p:cBhvr>
                                      <p:to>
                                        <p:strVal val="visible"/>
                                      </p:to>
                                    </p:set>
                                    <p:anim calcmode="lin" valueType="num">
                                      <p:cBhvr>
                                        <p:cTn id="98" dur="500" fill="hold"/>
                                        <p:tgtEl>
                                          <p:spTgt spid="64541"/>
                                        </p:tgtEl>
                                        <p:attrNameLst>
                                          <p:attrName>ppt_x</p:attrName>
                                        </p:attrNameLst>
                                      </p:cBhvr>
                                      <p:tavLst>
                                        <p:tav tm="0">
                                          <p:val>
                                            <p:strVal val="#ppt_x-#ppt_w/2"/>
                                          </p:val>
                                        </p:tav>
                                        <p:tav tm="100000">
                                          <p:val>
                                            <p:strVal val="#ppt_x"/>
                                          </p:val>
                                        </p:tav>
                                      </p:tavLst>
                                    </p:anim>
                                    <p:anim calcmode="lin" valueType="num">
                                      <p:cBhvr>
                                        <p:cTn id="99" dur="500" fill="hold"/>
                                        <p:tgtEl>
                                          <p:spTgt spid="64541"/>
                                        </p:tgtEl>
                                        <p:attrNameLst>
                                          <p:attrName>ppt_y</p:attrName>
                                        </p:attrNameLst>
                                      </p:cBhvr>
                                      <p:tavLst>
                                        <p:tav tm="0">
                                          <p:val>
                                            <p:strVal val="#ppt_y"/>
                                          </p:val>
                                        </p:tav>
                                        <p:tav tm="100000">
                                          <p:val>
                                            <p:strVal val="#ppt_y"/>
                                          </p:val>
                                        </p:tav>
                                      </p:tavLst>
                                    </p:anim>
                                    <p:anim calcmode="lin" valueType="num">
                                      <p:cBhvr>
                                        <p:cTn id="100" dur="500" fill="hold"/>
                                        <p:tgtEl>
                                          <p:spTgt spid="64541"/>
                                        </p:tgtEl>
                                        <p:attrNameLst>
                                          <p:attrName>ppt_w</p:attrName>
                                        </p:attrNameLst>
                                      </p:cBhvr>
                                      <p:tavLst>
                                        <p:tav tm="0">
                                          <p:val>
                                            <p:fltVal val="0"/>
                                          </p:val>
                                        </p:tav>
                                        <p:tav tm="100000">
                                          <p:val>
                                            <p:strVal val="#ppt_w"/>
                                          </p:val>
                                        </p:tav>
                                      </p:tavLst>
                                    </p:anim>
                                    <p:anim calcmode="lin" valueType="num">
                                      <p:cBhvr>
                                        <p:cTn id="101" dur="500" fill="hold"/>
                                        <p:tgtEl>
                                          <p:spTgt spid="64541"/>
                                        </p:tgtEl>
                                        <p:attrNameLst>
                                          <p:attrName>ppt_h</p:attrName>
                                        </p:attrNameLst>
                                      </p:cBhvr>
                                      <p:tavLst>
                                        <p:tav tm="0">
                                          <p:val>
                                            <p:strVal val="#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64542"/>
                                        </p:tgtEl>
                                        <p:attrNameLst>
                                          <p:attrName>style.visibility</p:attrName>
                                        </p:attrNameLst>
                                      </p:cBhvr>
                                      <p:to>
                                        <p:strVal val="visible"/>
                                      </p:to>
                                    </p:set>
                                    <p:anim calcmode="lin" valueType="num">
                                      <p:cBhvr>
                                        <p:cTn id="106" dur="500" fill="hold"/>
                                        <p:tgtEl>
                                          <p:spTgt spid="64542"/>
                                        </p:tgtEl>
                                        <p:attrNameLst>
                                          <p:attrName>ppt_x</p:attrName>
                                        </p:attrNameLst>
                                      </p:cBhvr>
                                      <p:tavLst>
                                        <p:tav tm="0">
                                          <p:val>
                                            <p:strVal val="#ppt_x-#ppt_w/2"/>
                                          </p:val>
                                        </p:tav>
                                        <p:tav tm="100000">
                                          <p:val>
                                            <p:strVal val="#ppt_x"/>
                                          </p:val>
                                        </p:tav>
                                      </p:tavLst>
                                    </p:anim>
                                    <p:anim calcmode="lin" valueType="num">
                                      <p:cBhvr>
                                        <p:cTn id="107" dur="500" fill="hold"/>
                                        <p:tgtEl>
                                          <p:spTgt spid="64542"/>
                                        </p:tgtEl>
                                        <p:attrNameLst>
                                          <p:attrName>ppt_y</p:attrName>
                                        </p:attrNameLst>
                                      </p:cBhvr>
                                      <p:tavLst>
                                        <p:tav tm="0">
                                          <p:val>
                                            <p:strVal val="#ppt_y"/>
                                          </p:val>
                                        </p:tav>
                                        <p:tav tm="100000">
                                          <p:val>
                                            <p:strVal val="#ppt_y"/>
                                          </p:val>
                                        </p:tav>
                                      </p:tavLst>
                                    </p:anim>
                                    <p:anim calcmode="lin" valueType="num">
                                      <p:cBhvr>
                                        <p:cTn id="108" dur="500" fill="hold"/>
                                        <p:tgtEl>
                                          <p:spTgt spid="64542"/>
                                        </p:tgtEl>
                                        <p:attrNameLst>
                                          <p:attrName>ppt_w</p:attrName>
                                        </p:attrNameLst>
                                      </p:cBhvr>
                                      <p:tavLst>
                                        <p:tav tm="0">
                                          <p:val>
                                            <p:fltVal val="0"/>
                                          </p:val>
                                        </p:tav>
                                        <p:tav tm="100000">
                                          <p:val>
                                            <p:strVal val="#ppt_w"/>
                                          </p:val>
                                        </p:tav>
                                      </p:tavLst>
                                    </p:anim>
                                    <p:anim calcmode="lin" valueType="num">
                                      <p:cBhvr>
                                        <p:cTn id="109" dur="500" fill="hold"/>
                                        <p:tgtEl>
                                          <p:spTgt spid="64542"/>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7" presetClass="entr" presetSubtype="8" fill="hold" grpId="0" nodeType="clickEffect">
                                  <p:stCondLst>
                                    <p:cond delay="0"/>
                                  </p:stCondLst>
                                  <p:childTnLst>
                                    <p:set>
                                      <p:cBhvr>
                                        <p:cTn id="113" dur="1" fill="hold">
                                          <p:stCondLst>
                                            <p:cond delay="0"/>
                                          </p:stCondLst>
                                        </p:cTn>
                                        <p:tgtEl>
                                          <p:spTgt spid="64545"/>
                                        </p:tgtEl>
                                        <p:attrNameLst>
                                          <p:attrName>style.visibility</p:attrName>
                                        </p:attrNameLst>
                                      </p:cBhvr>
                                      <p:to>
                                        <p:strVal val="visible"/>
                                      </p:to>
                                    </p:set>
                                    <p:anim calcmode="lin" valueType="num">
                                      <p:cBhvr>
                                        <p:cTn id="114" dur="500" fill="hold"/>
                                        <p:tgtEl>
                                          <p:spTgt spid="64545"/>
                                        </p:tgtEl>
                                        <p:attrNameLst>
                                          <p:attrName>ppt_x</p:attrName>
                                        </p:attrNameLst>
                                      </p:cBhvr>
                                      <p:tavLst>
                                        <p:tav tm="0">
                                          <p:val>
                                            <p:strVal val="#ppt_x-#ppt_w/2"/>
                                          </p:val>
                                        </p:tav>
                                        <p:tav tm="100000">
                                          <p:val>
                                            <p:strVal val="#ppt_x"/>
                                          </p:val>
                                        </p:tav>
                                      </p:tavLst>
                                    </p:anim>
                                    <p:anim calcmode="lin" valueType="num">
                                      <p:cBhvr>
                                        <p:cTn id="115" dur="500" fill="hold"/>
                                        <p:tgtEl>
                                          <p:spTgt spid="64545"/>
                                        </p:tgtEl>
                                        <p:attrNameLst>
                                          <p:attrName>ppt_y</p:attrName>
                                        </p:attrNameLst>
                                      </p:cBhvr>
                                      <p:tavLst>
                                        <p:tav tm="0">
                                          <p:val>
                                            <p:strVal val="#ppt_y"/>
                                          </p:val>
                                        </p:tav>
                                        <p:tav tm="100000">
                                          <p:val>
                                            <p:strVal val="#ppt_y"/>
                                          </p:val>
                                        </p:tav>
                                      </p:tavLst>
                                    </p:anim>
                                    <p:anim calcmode="lin" valueType="num">
                                      <p:cBhvr>
                                        <p:cTn id="116" dur="500" fill="hold"/>
                                        <p:tgtEl>
                                          <p:spTgt spid="64545"/>
                                        </p:tgtEl>
                                        <p:attrNameLst>
                                          <p:attrName>ppt_w</p:attrName>
                                        </p:attrNameLst>
                                      </p:cBhvr>
                                      <p:tavLst>
                                        <p:tav tm="0">
                                          <p:val>
                                            <p:fltVal val="0"/>
                                          </p:val>
                                        </p:tav>
                                        <p:tav tm="100000">
                                          <p:val>
                                            <p:strVal val="#ppt_w"/>
                                          </p:val>
                                        </p:tav>
                                      </p:tavLst>
                                    </p:anim>
                                    <p:anim calcmode="lin" valueType="num">
                                      <p:cBhvr>
                                        <p:cTn id="117" dur="500" fill="hold"/>
                                        <p:tgtEl>
                                          <p:spTgt spid="64545"/>
                                        </p:tgtEl>
                                        <p:attrNameLst>
                                          <p:attrName>ppt_h</p:attrName>
                                        </p:attrNameLst>
                                      </p:cBhvr>
                                      <p:tavLst>
                                        <p:tav tm="0">
                                          <p:val>
                                            <p:strVal val="#ppt_h"/>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8" fill="hold" grpId="0" nodeType="clickEffect">
                                  <p:stCondLst>
                                    <p:cond delay="0"/>
                                  </p:stCondLst>
                                  <p:childTnLst>
                                    <p:set>
                                      <p:cBhvr>
                                        <p:cTn id="121" dur="1" fill="hold">
                                          <p:stCondLst>
                                            <p:cond delay="0"/>
                                          </p:stCondLst>
                                        </p:cTn>
                                        <p:tgtEl>
                                          <p:spTgt spid="64546"/>
                                        </p:tgtEl>
                                        <p:attrNameLst>
                                          <p:attrName>style.visibility</p:attrName>
                                        </p:attrNameLst>
                                      </p:cBhvr>
                                      <p:to>
                                        <p:strVal val="visible"/>
                                      </p:to>
                                    </p:set>
                                    <p:anim calcmode="lin" valueType="num">
                                      <p:cBhvr>
                                        <p:cTn id="122" dur="500" fill="hold"/>
                                        <p:tgtEl>
                                          <p:spTgt spid="64546"/>
                                        </p:tgtEl>
                                        <p:attrNameLst>
                                          <p:attrName>ppt_x</p:attrName>
                                        </p:attrNameLst>
                                      </p:cBhvr>
                                      <p:tavLst>
                                        <p:tav tm="0">
                                          <p:val>
                                            <p:strVal val="#ppt_x-#ppt_w/2"/>
                                          </p:val>
                                        </p:tav>
                                        <p:tav tm="100000">
                                          <p:val>
                                            <p:strVal val="#ppt_x"/>
                                          </p:val>
                                        </p:tav>
                                      </p:tavLst>
                                    </p:anim>
                                    <p:anim calcmode="lin" valueType="num">
                                      <p:cBhvr>
                                        <p:cTn id="123" dur="500" fill="hold"/>
                                        <p:tgtEl>
                                          <p:spTgt spid="64546"/>
                                        </p:tgtEl>
                                        <p:attrNameLst>
                                          <p:attrName>ppt_y</p:attrName>
                                        </p:attrNameLst>
                                      </p:cBhvr>
                                      <p:tavLst>
                                        <p:tav tm="0">
                                          <p:val>
                                            <p:strVal val="#ppt_y"/>
                                          </p:val>
                                        </p:tav>
                                        <p:tav tm="100000">
                                          <p:val>
                                            <p:strVal val="#ppt_y"/>
                                          </p:val>
                                        </p:tav>
                                      </p:tavLst>
                                    </p:anim>
                                    <p:anim calcmode="lin" valueType="num">
                                      <p:cBhvr>
                                        <p:cTn id="124" dur="500" fill="hold"/>
                                        <p:tgtEl>
                                          <p:spTgt spid="64546"/>
                                        </p:tgtEl>
                                        <p:attrNameLst>
                                          <p:attrName>ppt_w</p:attrName>
                                        </p:attrNameLst>
                                      </p:cBhvr>
                                      <p:tavLst>
                                        <p:tav tm="0">
                                          <p:val>
                                            <p:fltVal val="0"/>
                                          </p:val>
                                        </p:tav>
                                        <p:tav tm="100000">
                                          <p:val>
                                            <p:strVal val="#ppt_w"/>
                                          </p:val>
                                        </p:tav>
                                      </p:tavLst>
                                    </p:anim>
                                    <p:anim calcmode="lin" valueType="num">
                                      <p:cBhvr>
                                        <p:cTn id="125" dur="500" fill="hold"/>
                                        <p:tgtEl>
                                          <p:spTgt spid="64546"/>
                                        </p:tgtEl>
                                        <p:attrNameLst>
                                          <p:attrName>ppt_h</p:attrName>
                                        </p:attrNameLst>
                                      </p:cBhvr>
                                      <p:tavLst>
                                        <p:tav tm="0">
                                          <p:val>
                                            <p:strVal val="#ppt_h"/>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7" presetClass="entr" presetSubtype="8" fill="hold" grpId="0" nodeType="clickEffect">
                                  <p:stCondLst>
                                    <p:cond delay="0"/>
                                  </p:stCondLst>
                                  <p:childTnLst>
                                    <p:set>
                                      <p:cBhvr>
                                        <p:cTn id="129" dur="1" fill="hold">
                                          <p:stCondLst>
                                            <p:cond delay="0"/>
                                          </p:stCondLst>
                                        </p:cTn>
                                        <p:tgtEl>
                                          <p:spTgt spid="64543"/>
                                        </p:tgtEl>
                                        <p:attrNameLst>
                                          <p:attrName>style.visibility</p:attrName>
                                        </p:attrNameLst>
                                      </p:cBhvr>
                                      <p:to>
                                        <p:strVal val="visible"/>
                                      </p:to>
                                    </p:set>
                                    <p:anim calcmode="lin" valueType="num">
                                      <p:cBhvr>
                                        <p:cTn id="130" dur="500" fill="hold"/>
                                        <p:tgtEl>
                                          <p:spTgt spid="64543"/>
                                        </p:tgtEl>
                                        <p:attrNameLst>
                                          <p:attrName>ppt_x</p:attrName>
                                        </p:attrNameLst>
                                      </p:cBhvr>
                                      <p:tavLst>
                                        <p:tav tm="0">
                                          <p:val>
                                            <p:strVal val="#ppt_x-#ppt_w/2"/>
                                          </p:val>
                                        </p:tav>
                                        <p:tav tm="100000">
                                          <p:val>
                                            <p:strVal val="#ppt_x"/>
                                          </p:val>
                                        </p:tav>
                                      </p:tavLst>
                                    </p:anim>
                                    <p:anim calcmode="lin" valueType="num">
                                      <p:cBhvr>
                                        <p:cTn id="131" dur="500" fill="hold"/>
                                        <p:tgtEl>
                                          <p:spTgt spid="64543"/>
                                        </p:tgtEl>
                                        <p:attrNameLst>
                                          <p:attrName>ppt_y</p:attrName>
                                        </p:attrNameLst>
                                      </p:cBhvr>
                                      <p:tavLst>
                                        <p:tav tm="0">
                                          <p:val>
                                            <p:strVal val="#ppt_y"/>
                                          </p:val>
                                        </p:tav>
                                        <p:tav tm="100000">
                                          <p:val>
                                            <p:strVal val="#ppt_y"/>
                                          </p:val>
                                        </p:tav>
                                      </p:tavLst>
                                    </p:anim>
                                    <p:anim calcmode="lin" valueType="num">
                                      <p:cBhvr>
                                        <p:cTn id="132" dur="500" fill="hold"/>
                                        <p:tgtEl>
                                          <p:spTgt spid="64543"/>
                                        </p:tgtEl>
                                        <p:attrNameLst>
                                          <p:attrName>ppt_w</p:attrName>
                                        </p:attrNameLst>
                                      </p:cBhvr>
                                      <p:tavLst>
                                        <p:tav tm="0">
                                          <p:val>
                                            <p:fltVal val="0"/>
                                          </p:val>
                                        </p:tav>
                                        <p:tav tm="100000">
                                          <p:val>
                                            <p:strVal val="#ppt_w"/>
                                          </p:val>
                                        </p:tav>
                                      </p:tavLst>
                                    </p:anim>
                                    <p:anim calcmode="lin" valueType="num">
                                      <p:cBhvr>
                                        <p:cTn id="133" dur="500" fill="hold"/>
                                        <p:tgtEl>
                                          <p:spTgt spid="64543"/>
                                        </p:tgtEl>
                                        <p:attrNameLst>
                                          <p:attrName>ppt_h</p:attrName>
                                        </p:attrNameLst>
                                      </p:cBhvr>
                                      <p:tavLst>
                                        <p:tav tm="0">
                                          <p:val>
                                            <p:strVal val="#ppt_h"/>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8" fill="hold" grpId="0" nodeType="clickEffect">
                                  <p:stCondLst>
                                    <p:cond delay="0"/>
                                  </p:stCondLst>
                                  <p:childTnLst>
                                    <p:set>
                                      <p:cBhvr>
                                        <p:cTn id="137" dur="1" fill="hold">
                                          <p:stCondLst>
                                            <p:cond delay="0"/>
                                          </p:stCondLst>
                                        </p:cTn>
                                        <p:tgtEl>
                                          <p:spTgt spid="64544"/>
                                        </p:tgtEl>
                                        <p:attrNameLst>
                                          <p:attrName>style.visibility</p:attrName>
                                        </p:attrNameLst>
                                      </p:cBhvr>
                                      <p:to>
                                        <p:strVal val="visible"/>
                                      </p:to>
                                    </p:set>
                                    <p:anim calcmode="lin" valueType="num">
                                      <p:cBhvr>
                                        <p:cTn id="138" dur="500" fill="hold"/>
                                        <p:tgtEl>
                                          <p:spTgt spid="64544"/>
                                        </p:tgtEl>
                                        <p:attrNameLst>
                                          <p:attrName>ppt_x</p:attrName>
                                        </p:attrNameLst>
                                      </p:cBhvr>
                                      <p:tavLst>
                                        <p:tav tm="0">
                                          <p:val>
                                            <p:strVal val="#ppt_x-#ppt_w/2"/>
                                          </p:val>
                                        </p:tav>
                                        <p:tav tm="100000">
                                          <p:val>
                                            <p:strVal val="#ppt_x"/>
                                          </p:val>
                                        </p:tav>
                                      </p:tavLst>
                                    </p:anim>
                                    <p:anim calcmode="lin" valueType="num">
                                      <p:cBhvr>
                                        <p:cTn id="139" dur="500" fill="hold"/>
                                        <p:tgtEl>
                                          <p:spTgt spid="64544"/>
                                        </p:tgtEl>
                                        <p:attrNameLst>
                                          <p:attrName>ppt_y</p:attrName>
                                        </p:attrNameLst>
                                      </p:cBhvr>
                                      <p:tavLst>
                                        <p:tav tm="0">
                                          <p:val>
                                            <p:strVal val="#ppt_y"/>
                                          </p:val>
                                        </p:tav>
                                        <p:tav tm="100000">
                                          <p:val>
                                            <p:strVal val="#ppt_y"/>
                                          </p:val>
                                        </p:tav>
                                      </p:tavLst>
                                    </p:anim>
                                    <p:anim calcmode="lin" valueType="num">
                                      <p:cBhvr>
                                        <p:cTn id="140" dur="500" fill="hold"/>
                                        <p:tgtEl>
                                          <p:spTgt spid="64544"/>
                                        </p:tgtEl>
                                        <p:attrNameLst>
                                          <p:attrName>ppt_w</p:attrName>
                                        </p:attrNameLst>
                                      </p:cBhvr>
                                      <p:tavLst>
                                        <p:tav tm="0">
                                          <p:val>
                                            <p:fltVal val="0"/>
                                          </p:val>
                                        </p:tav>
                                        <p:tav tm="100000">
                                          <p:val>
                                            <p:strVal val="#ppt_w"/>
                                          </p:val>
                                        </p:tav>
                                      </p:tavLst>
                                    </p:anim>
                                    <p:anim calcmode="lin" valueType="num">
                                      <p:cBhvr>
                                        <p:cTn id="141" dur="500" fill="hold"/>
                                        <p:tgtEl>
                                          <p:spTgt spid="645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25" grpId="0" autoUpdateAnimBg="0"/>
      <p:bldP spid="64526" grpId="0" animBg="1"/>
      <p:bldP spid="64527" grpId="0" animBg="1"/>
      <p:bldP spid="64528" grpId="0" animBg="1"/>
      <p:bldP spid="64529" grpId="0" animBg="1"/>
      <p:bldP spid="64530" grpId="0" animBg="1"/>
      <p:bldP spid="64531" grpId="0" animBg="1"/>
      <p:bldP spid="64532" grpId="0" animBg="1"/>
      <p:bldP spid="64533" grpId="0" animBg="1"/>
      <p:bldP spid="64534" grpId="0" animBg="1"/>
      <p:bldP spid="64535" grpId="0" animBg="1"/>
      <p:bldP spid="64536" grpId="0" autoUpdateAnimBg="0"/>
      <p:bldP spid="64537" grpId="0" autoUpdateAnimBg="0"/>
      <p:bldP spid="64538" grpId="0" animBg="1" autoUpdateAnimBg="0"/>
      <p:bldP spid="64539" grpId="0" autoUpdateAnimBg="0"/>
      <p:bldP spid="64540" grpId="0" autoUpdateAnimBg="0"/>
      <p:bldP spid="64541" grpId="0" animBg="1"/>
      <p:bldP spid="64542" grpId="0" animBg="1"/>
      <p:bldP spid="64543" grpId="0" animBg="1"/>
      <p:bldP spid="64544" grpId="0" animBg="1"/>
      <p:bldP spid="64545" grpId="0" animBg="1"/>
      <p:bldP spid="645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69073" y="312235"/>
            <a:ext cx="9517566" cy="6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nSpc>
                <a:spcPct val="130000"/>
              </a:lnSpc>
              <a:spcBef>
                <a:spcPts val="0"/>
              </a:spcBef>
              <a:buClrTx/>
              <a:buSzTx/>
              <a:buFontTx/>
              <a:buNone/>
            </a:pPr>
            <a:r>
              <a:rPr kumimoji="1" lang="en-US" altLang="zh-CN" sz="2800" dirty="0">
                <a:latin typeface="+mn-lt"/>
                <a:ea typeface="黑体" panose="02010609060101010101" pitchFamily="49" charset="-122"/>
              </a:rPr>
              <a:t>void </a:t>
            </a:r>
            <a:r>
              <a:rPr kumimoji="1" lang="en-US" altLang="zh-CN" sz="2800" dirty="0" err="1">
                <a:latin typeface="+mn-lt"/>
                <a:ea typeface="黑体" panose="02010609060101010101" pitchFamily="49" charset="-122"/>
              </a:rPr>
              <a:t>CreateBiTree</a:t>
            </a:r>
            <a:r>
              <a:rPr kumimoji="1" lang="en-US" altLang="zh-CN" sz="2800" dirty="0">
                <a:latin typeface="+mn-lt"/>
                <a:ea typeface="黑体" panose="02010609060101010101" pitchFamily="49" charset="-122"/>
              </a:rPr>
              <a:t>(</a:t>
            </a:r>
            <a:r>
              <a:rPr kumimoji="1" lang="en-US" altLang="zh-CN" sz="2800" dirty="0" err="1">
                <a:latin typeface="+mn-lt"/>
                <a:ea typeface="黑体" panose="02010609060101010101" pitchFamily="49" charset="-122"/>
              </a:rPr>
              <a:t>BiTree</a:t>
            </a:r>
            <a:r>
              <a:rPr kumimoji="1" lang="en-US" altLang="zh-CN" sz="2800" dirty="0">
                <a:latin typeface="+mn-lt"/>
                <a:ea typeface="黑体" panose="02010609060101010101" pitchFamily="49" charset="-122"/>
              </a:rPr>
              <a:t> </a:t>
            </a:r>
            <a:r>
              <a:rPr kumimoji="1" lang="zh-CN" altLang="en-US" sz="2800" dirty="0">
                <a:latin typeface="+mn-lt"/>
                <a:ea typeface="黑体" panose="02010609060101010101" pitchFamily="49" charset="-122"/>
              </a:rPr>
              <a:t>*</a:t>
            </a:r>
            <a:r>
              <a:rPr kumimoji="1" lang="en-US" altLang="zh-CN" sz="2800" dirty="0">
                <a:latin typeface="+mn-lt"/>
                <a:ea typeface="黑体" panose="02010609060101010101" pitchFamily="49" charset="-122"/>
              </a:rPr>
              <a:t>T) {</a:t>
            </a:r>
          </a:p>
          <a:p>
            <a:pPr>
              <a:lnSpc>
                <a:spcPct val="130000"/>
              </a:lnSpc>
              <a:spcBef>
                <a:spcPts val="0"/>
              </a:spcBef>
              <a:buClrTx/>
              <a:buSzTx/>
              <a:buFontTx/>
              <a:buNone/>
            </a:pPr>
            <a:r>
              <a:rPr kumimoji="1" lang="en-US" altLang="zh-CN" sz="2400" dirty="0">
                <a:solidFill>
                  <a:schemeClr val="bg1">
                    <a:lumMod val="50000"/>
                  </a:schemeClr>
                </a:solidFill>
                <a:latin typeface="楷体" panose="02010609060101010101" pitchFamily="49" charset="-122"/>
                <a:ea typeface="楷体" panose="02010609060101010101" pitchFamily="49" charset="-122"/>
              </a:rPr>
              <a:t>// </a:t>
            </a:r>
            <a:r>
              <a:rPr kumimoji="1" lang="zh-CN" altLang="en-US" sz="2400" dirty="0">
                <a:solidFill>
                  <a:schemeClr val="bg1">
                    <a:lumMod val="50000"/>
                  </a:schemeClr>
                </a:solidFill>
                <a:latin typeface="楷体" panose="02010609060101010101" pitchFamily="49" charset="-122"/>
                <a:ea typeface="楷体" panose="02010609060101010101" pitchFamily="49" charset="-122"/>
              </a:rPr>
              <a:t>按先序次序输入二叉树中结点的值（一个字符），</a:t>
            </a:r>
          </a:p>
          <a:p>
            <a:pPr>
              <a:lnSpc>
                <a:spcPct val="130000"/>
              </a:lnSpc>
              <a:spcBef>
                <a:spcPts val="0"/>
              </a:spcBef>
              <a:buClrTx/>
              <a:buSzTx/>
              <a:buFontTx/>
              <a:buNone/>
            </a:pPr>
            <a:r>
              <a:rPr kumimoji="1" lang="en-US" altLang="zh-CN" sz="2400" dirty="0">
                <a:solidFill>
                  <a:schemeClr val="bg1">
                    <a:lumMod val="50000"/>
                  </a:schemeClr>
                </a:solidFill>
                <a:latin typeface="楷体" panose="02010609060101010101" pitchFamily="49" charset="-122"/>
                <a:ea typeface="楷体" panose="02010609060101010101" pitchFamily="49" charset="-122"/>
              </a:rPr>
              <a:t>//</a:t>
            </a:r>
            <a:r>
              <a:rPr kumimoji="1" lang="zh-CN" altLang="en-US" sz="2400" dirty="0">
                <a:solidFill>
                  <a:schemeClr val="bg1">
                    <a:lumMod val="50000"/>
                  </a:schemeClr>
                </a:solidFill>
                <a:latin typeface="楷体" panose="02010609060101010101" pitchFamily="49" charset="-122"/>
                <a:ea typeface="楷体" panose="02010609060101010101" pitchFamily="49" charset="-122"/>
              </a:rPr>
              <a:t>空格字符表示空树，构造二叉链表表示的二叉树</a:t>
            </a:r>
            <a:r>
              <a:rPr kumimoji="1" lang="en-US" altLang="zh-CN" sz="2400" dirty="0">
                <a:solidFill>
                  <a:schemeClr val="bg1">
                    <a:lumMod val="50000"/>
                  </a:schemeClr>
                </a:solidFill>
                <a:latin typeface="楷体" panose="02010609060101010101" pitchFamily="49" charset="-122"/>
                <a:ea typeface="楷体" panose="02010609060101010101" pitchFamily="49" charset="-122"/>
              </a:rPr>
              <a:t>T</a:t>
            </a:r>
            <a:r>
              <a:rPr kumimoji="1" lang="zh-CN" altLang="en-US" sz="2400" dirty="0">
                <a:solidFill>
                  <a:schemeClr val="bg1">
                    <a:lumMod val="50000"/>
                  </a:schemeClr>
                </a:solidFill>
                <a:latin typeface="楷体" panose="02010609060101010101" pitchFamily="49" charset="-122"/>
                <a:ea typeface="楷体" panose="02010609060101010101" pitchFamily="49" charset="-122"/>
              </a:rPr>
              <a:t>。</a:t>
            </a:r>
          </a:p>
          <a:p>
            <a:pPr>
              <a:lnSpc>
                <a:spcPct val="130000"/>
              </a:lnSpc>
              <a:spcBef>
                <a:spcPts val="0"/>
              </a:spcBef>
              <a:buClrTx/>
              <a:buSzTx/>
              <a:buFontTx/>
              <a:buNone/>
            </a:pPr>
            <a:r>
              <a:rPr kumimoji="1" lang="en-US" altLang="zh-CN" sz="2800" dirty="0" err="1">
                <a:latin typeface="+mn-lt"/>
                <a:ea typeface="黑体" panose="02010609060101010101" pitchFamily="49" charset="-122"/>
              </a:rPr>
              <a:t>scanf</a:t>
            </a:r>
            <a:r>
              <a:rPr kumimoji="1" lang="en-US" altLang="zh-CN" sz="2800" dirty="0">
                <a:latin typeface="+mn-lt"/>
                <a:ea typeface="黑体" panose="02010609060101010101" pitchFamily="49" charset="-122"/>
              </a:rPr>
              <a:t>(&amp;</a:t>
            </a:r>
            <a:r>
              <a:rPr kumimoji="1" lang="en-US" altLang="zh-CN" sz="2800" dirty="0" err="1">
                <a:latin typeface="+mn-lt"/>
                <a:ea typeface="黑体" panose="02010609060101010101" pitchFamily="49" charset="-122"/>
              </a:rPr>
              <a:t>ch</a:t>
            </a:r>
            <a:r>
              <a:rPr kumimoji="1" lang="en-US" altLang="zh-CN" sz="2800" dirty="0">
                <a:latin typeface="+mn-lt"/>
                <a:ea typeface="黑体" panose="02010609060101010101" pitchFamily="49" charset="-122"/>
              </a:rPr>
              <a:t>);</a:t>
            </a:r>
          </a:p>
          <a:p>
            <a:pPr>
              <a:lnSpc>
                <a:spcPct val="130000"/>
              </a:lnSpc>
              <a:spcBef>
                <a:spcPts val="0"/>
              </a:spcBef>
              <a:buClrTx/>
              <a:buSzTx/>
              <a:buFontTx/>
              <a:buNone/>
            </a:pPr>
            <a:r>
              <a:rPr kumimoji="1" lang="en-US" altLang="zh-CN" sz="2800" dirty="0">
                <a:latin typeface="+mn-lt"/>
                <a:ea typeface="黑体" panose="02010609060101010101" pitchFamily="49" charset="-122"/>
              </a:rPr>
              <a:t>if (</a:t>
            </a:r>
            <a:r>
              <a:rPr kumimoji="1" lang="en-US" altLang="zh-CN" sz="2800" dirty="0" err="1">
                <a:latin typeface="+mn-lt"/>
                <a:ea typeface="黑体" panose="02010609060101010101" pitchFamily="49" charset="-122"/>
              </a:rPr>
              <a:t>ch</a:t>
            </a:r>
            <a:r>
              <a:rPr kumimoji="1" lang="en-US" altLang="zh-CN" sz="2800" dirty="0" smtClean="0">
                <a:latin typeface="+mn-lt"/>
                <a:ea typeface="黑体" panose="02010609060101010101" pitchFamily="49" charset="-122"/>
              </a:rPr>
              <a:t>==‘  </a:t>
            </a:r>
            <a:r>
              <a:rPr kumimoji="1" lang="en-US" altLang="zh-CN" sz="2800" dirty="0">
                <a:latin typeface="+mn-lt"/>
                <a:ea typeface="黑体" panose="02010609060101010101" pitchFamily="49" charset="-122"/>
              </a:rPr>
              <a:t>') </a:t>
            </a:r>
            <a:r>
              <a:rPr kumimoji="1" lang="en-US" altLang="zh-CN" sz="2800" dirty="0" smtClean="0">
                <a:latin typeface="+mn-lt"/>
                <a:ea typeface="黑体" panose="02010609060101010101" pitchFamily="49" charset="-122"/>
              </a:rPr>
              <a:t>*</a:t>
            </a:r>
            <a:r>
              <a:rPr kumimoji="1" lang="en-US" altLang="zh-CN" sz="2800" dirty="0">
                <a:latin typeface="+mn-lt"/>
                <a:ea typeface="黑体" panose="02010609060101010101" pitchFamily="49" charset="-122"/>
              </a:rPr>
              <a:t>T = NULL;</a:t>
            </a:r>
          </a:p>
          <a:p>
            <a:pPr>
              <a:lnSpc>
                <a:spcPct val="130000"/>
              </a:lnSpc>
              <a:spcBef>
                <a:spcPts val="0"/>
              </a:spcBef>
              <a:buClrTx/>
              <a:buSzTx/>
              <a:buFontTx/>
              <a:buNone/>
            </a:pPr>
            <a:r>
              <a:rPr kumimoji="1" lang="en-US" altLang="zh-CN" sz="2800" dirty="0">
                <a:latin typeface="+mn-lt"/>
                <a:ea typeface="黑体" panose="02010609060101010101" pitchFamily="49" charset="-122"/>
              </a:rPr>
              <a:t>else {</a:t>
            </a:r>
          </a:p>
          <a:p>
            <a:pPr>
              <a:lnSpc>
                <a:spcPct val="130000"/>
              </a:lnSpc>
              <a:spcBef>
                <a:spcPts val="0"/>
              </a:spcBef>
              <a:buClrTx/>
              <a:buSzTx/>
              <a:buFontTx/>
              <a:buNone/>
            </a:pPr>
            <a:r>
              <a:rPr kumimoji="1" lang="en-US" altLang="zh-CN" sz="2800" dirty="0">
                <a:latin typeface="+mn-lt"/>
                <a:ea typeface="黑体" panose="02010609060101010101" pitchFamily="49" charset="-122"/>
              </a:rPr>
              <a:t>     </a:t>
            </a:r>
            <a:r>
              <a:rPr kumimoji="1" lang="zh-CN" altLang="en-US" sz="2800" dirty="0">
                <a:latin typeface="+mn-lt"/>
                <a:ea typeface="黑体" panose="02010609060101010101" pitchFamily="49" charset="-122"/>
              </a:rPr>
              <a:t>*</a:t>
            </a:r>
            <a:r>
              <a:rPr kumimoji="1" lang="en-US" altLang="zh-CN" sz="2800" dirty="0">
                <a:latin typeface="+mn-lt"/>
                <a:ea typeface="黑体" panose="02010609060101010101" pitchFamily="49" charset="-122"/>
              </a:rPr>
              <a:t>T = (</a:t>
            </a:r>
            <a:r>
              <a:rPr kumimoji="1" lang="en-US" altLang="zh-CN" sz="2800" dirty="0" err="1">
                <a:latin typeface="+mn-lt"/>
                <a:ea typeface="黑体" panose="02010609060101010101" pitchFamily="49" charset="-122"/>
              </a:rPr>
              <a:t>BiTNode</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malloc</a:t>
            </a:r>
            <a:r>
              <a:rPr kumimoji="1" lang="en-US" altLang="zh-CN" sz="2800" dirty="0">
                <a:latin typeface="+mn-lt"/>
                <a:ea typeface="黑体" panose="02010609060101010101" pitchFamily="49" charset="-122"/>
              </a:rPr>
              <a:t>(</a:t>
            </a:r>
            <a:r>
              <a:rPr kumimoji="1" lang="en-US" altLang="zh-CN" sz="2800" dirty="0" err="1">
                <a:latin typeface="+mn-lt"/>
                <a:ea typeface="黑体" panose="02010609060101010101" pitchFamily="49" charset="-122"/>
              </a:rPr>
              <a:t>sizeof</a:t>
            </a:r>
            <a:r>
              <a:rPr kumimoji="1" lang="en-US" altLang="zh-CN" sz="2800" dirty="0">
                <a:latin typeface="+mn-lt"/>
                <a:ea typeface="黑体" panose="02010609060101010101" pitchFamily="49" charset="-122"/>
              </a:rPr>
              <a:t>(</a:t>
            </a:r>
            <a:r>
              <a:rPr kumimoji="1" lang="en-US" altLang="zh-CN" sz="2800" dirty="0" err="1">
                <a:latin typeface="+mn-lt"/>
                <a:ea typeface="黑体" panose="02010609060101010101" pitchFamily="49" charset="-122"/>
              </a:rPr>
              <a:t>BiTNode</a:t>
            </a:r>
            <a:r>
              <a:rPr kumimoji="1" lang="en-US" altLang="zh-CN" sz="2800" dirty="0">
                <a:latin typeface="+mn-lt"/>
                <a:ea typeface="黑体" panose="02010609060101010101" pitchFamily="49" charset="-122"/>
              </a:rPr>
              <a:t>));</a:t>
            </a:r>
          </a:p>
          <a:p>
            <a:pPr>
              <a:lnSpc>
                <a:spcPct val="130000"/>
              </a:lnSpc>
              <a:spcBef>
                <a:spcPts val="0"/>
              </a:spcBef>
              <a:buClrTx/>
              <a:buSzTx/>
              <a:buFontTx/>
              <a:buNone/>
            </a:pPr>
            <a:r>
              <a:rPr kumimoji="1" lang="en-US" altLang="zh-CN" sz="2800" dirty="0">
                <a:latin typeface="+mn-lt"/>
                <a:ea typeface="黑体" panose="02010609060101010101" pitchFamily="49" charset="-122"/>
              </a:rPr>
              <a:t>     </a:t>
            </a:r>
            <a:r>
              <a:rPr kumimoji="1" lang="en-US" altLang="zh-CN" sz="2800" dirty="0" smtClean="0">
                <a:latin typeface="+mn-lt"/>
                <a:ea typeface="黑体" panose="02010609060101010101" pitchFamily="49" charset="-122"/>
              </a:rPr>
              <a:t> (</a:t>
            </a:r>
            <a:r>
              <a:rPr kumimoji="1" lang="zh-CN" altLang="en-US" sz="2800" dirty="0">
                <a:latin typeface="+mn-lt"/>
                <a:ea typeface="黑体" panose="02010609060101010101" pitchFamily="49" charset="-122"/>
              </a:rPr>
              <a:t>*</a:t>
            </a:r>
            <a:r>
              <a:rPr kumimoji="1" lang="en-US" altLang="zh-CN" sz="2800" dirty="0">
                <a:latin typeface="+mn-lt"/>
                <a:ea typeface="黑体" panose="02010609060101010101" pitchFamily="49" charset="-122"/>
              </a:rPr>
              <a:t>T)-&gt;data = </a:t>
            </a:r>
            <a:r>
              <a:rPr kumimoji="1" lang="en-US" altLang="zh-CN" sz="2800" dirty="0" err="1">
                <a:latin typeface="+mn-lt"/>
                <a:ea typeface="黑体" panose="02010609060101010101" pitchFamily="49" charset="-122"/>
              </a:rPr>
              <a:t>ch</a:t>
            </a:r>
            <a:r>
              <a:rPr kumimoji="1" lang="en-US" altLang="zh-CN" sz="2800" dirty="0">
                <a:latin typeface="+mn-lt"/>
                <a:ea typeface="黑体" panose="02010609060101010101" pitchFamily="49" charset="-122"/>
              </a:rPr>
              <a:t>; </a:t>
            </a:r>
            <a:r>
              <a:rPr kumimoji="1" lang="en-US" altLang="zh-CN" sz="2800" dirty="0">
                <a:solidFill>
                  <a:schemeClr val="bg1">
                    <a:lumMod val="50000"/>
                  </a:schemeClr>
                </a:solidFill>
                <a:latin typeface="+mn-lt"/>
                <a:ea typeface="黑体" panose="02010609060101010101" pitchFamily="49" charset="-122"/>
              </a:rPr>
              <a:t>// </a:t>
            </a:r>
            <a:r>
              <a:rPr kumimoji="1" lang="zh-CN" altLang="en-US" sz="2800" dirty="0">
                <a:solidFill>
                  <a:schemeClr val="bg1">
                    <a:lumMod val="50000"/>
                  </a:schemeClr>
                </a:solidFill>
                <a:latin typeface="+mn-lt"/>
                <a:ea typeface="黑体" panose="02010609060101010101" pitchFamily="49" charset="-122"/>
              </a:rPr>
              <a:t>生成根</a:t>
            </a:r>
            <a:r>
              <a:rPr kumimoji="1" lang="zh-CN" altLang="en-US" sz="2800" dirty="0" smtClean="0">
                <a:solidFill>
                  <a:schemeClr val="bg1">
                    <a:lumMod val="50000"/>
                  </a:schemeClr>
                </a:solidFill>
                <a:latin typeface="+mn-lt"/>
                <a:ea typeface="黑体" panose="02010609060101010101" pitchFamily="49" charset="-122"/>
              </a:rPr>
              <a:t>结点</a:t>
            </a:r>
            <a:endParaRPr kumimoji="1" lang="en-US" altLang="zh-CN" sz="2800" dirty="0" smtClean="0">
              <a:solidFill>
                <a:schemeClr val="bg1">
                  <a:lumMod val="50000"/>
                </a:schemeClr>
              </a:solidFill>
              <a:latin typeface="+mn-lt"/>
              <a:ea typeface="黑体" panose="02010609060101010101" pitchFamily="49" charset="-122"/>
            </a:endParaRPr>
          </a:p>
          <a:p>
            <a:pPr>
              <a:lnSpc>
                <a:spcPct val="130000"/>
              </a:lnSpc>
              <a:spcBef>
                <a:spcPts val="0"/>
              </a:spcBef>
              <a:buClrTx/>
              <a:buSzTx/>
              <a:buFontTx/>
              <a:buNone/>
            </a:pPr>
            <a:r>
              <a:rPr kumimoji="1" lang="en-US" altLang="zh-CN" sz="2800" dirty="0">
                <a:latin typeface="+mn-lt"/>
              </a:rPr>
              <a:t> </a:t>
            </a:r>
            <a:r>
              <a:rPr kumimoji="1" lang="en-US" altLang="zh-CN" sz="2800" dirty="0" smtClean="0">
                <a:latin typeface="+mn-lt"/>
              </a:rPr>
              <a:t>     </a:t>
            </a:r>
            <a:r>
              <a:rPr kumimoji="1" lang="en-US" altLang="zh-CN" sz="2800" dirty="0" err="1" smtClean="0">
                <a:latin typeface="+mn-lt"/>
              </a:rPr>
              <a:t>CreateBiTree</a:t>
            </a:r>
            <a:r>
              <a:rPr kumimoji="1" lang="en-US" altLang="zh-CN" sz="2800" dirty="0">
                <a:latin typeface="+mn-lt"/>
              </a:rPr>
              <a:t>(&amp;((</a:t>
            </a:r>
            <a:r>
              <a:rPr kumimoji="1" lang="zh-CN" altLang="en-US" sz="2800" dirty="0">
                <a:latin typeface="+mn-lt"/>
              </a:rPr>
              <a:t>*</a:t>
            </a:r>
            <a:r>
              <a:rPr kumimoji="1" lang="en-US" altLang="zh-CN" sz="2800" dirty="0">
                <a:latin typeface="+mn-lt"/>
              </a:rPr>
              <a:t>T)-&gt;</a:t>
            </a:r>
            <a:r>
              <a:rPr kumimoji="1" lang="en-US" altLang="zh-CN" sz="2800" dirty="0" err="1">
                <a:latin typeface="+mn-lt"/>
              </a:rPr>
              <a:t>lchild</a:t>
            </a:r>
            <a:r>
              <a:rPr kumimoji="1" lang="en-US" altLang="zh-CN" sz="2800" dirty="0">
                <a:latin typeface="+mn-lt"/>
              </a:rPr>
              <a:t>)); </a:t>
            </a:r>
            <a:r>
              <a:rPr kumimoji="1" lang="en-US" altLang="zh-CN" sz="2400" dirty="0">
                <a:solidFill>
                  <a:schemeClr val="bg1">
                    <a:lumMod val="50000"/>
                  </a:schemeClr>
                </a:solidFill>
                <a:latin typeface="楷体" panose="02010609060101010101" pitchFamily="49" charset="-122"/>
                <a:ea typeface="楷体" panose="02010609060101010101" pitchFamily="49" charset="-122"/>
              </a:rPr>
              <a:t>// </a:t>
            </a:r>
            <a:r>
              <a:rPr kumimoji="1" lang="zh-CN" altLang="en-US" sz="2400" dirty="0">
                <a:solidFill>
                  <a:schemeClr val="bg1">
                    <a:lumMod val="50000"/>
                  </a:schemeClr>
                </a:solidFill>
                <a:latin typeface="楷体" panose="02010609060101010101" pitchFamily="49" charset="-122"/>
                <a:ea typeface="楷体" panose="02010609060101010101" pitchFamily="49" charset="-122"/>
              </a:rPr>
              <a:t>构造左子树</a:t>
            </a:r>
            <a:endParaRPr kumimoji="1" lang="en-US" altLang="zh-CN" sz="2400" dirty="0">
              <a:solidFill>
                <a:schemeClr val="bg1">
                  <a:lumMod val="50000"/>
                </a:schemeClr>
              </a:solidFill>
              <a:latin typeface="楷体" panose="02010609060101010101" pitchFamily="49" charset="-122"/>
              <a:ea typeface="楷体" panose="02010609060101010101" pitchFamily="49" charset="-122"/>
            </a:endParaRPr>
          </a:p>
          <a:p>
            <a:pPr>
              <a:lnSpc>
                <a:spcPct val="130000"/>
              </a:lnSpc>
              <a:spcBef>
                <a:spcPts val="0"/>
              </a:spcBef>
              <a:buClrTx/>
              <a:buSzTx/>
              <a:buNone/>
            </a:pPr>
            <a:r>
              <a:rPr kumimoji="1" lang="en-US" altLang="zh-CN" sz="2800" dirty="0" smtClean="0">
                <a:latin typeface="+mn-lt"/>
              </a:rPr>
              <a:t>     </a:t>
            </a:r>
            <a:r>
              <a:rPr kumimoji="1" lang="en-US" altLang="zh-CN" sz="2800" dirty="0" err="1" smtClean="0">
                <a:latin typeface="+mn-lt"/>
              </a:rPr>
              <a:t>CreateBiTree</a:t>
            </a:r>
            <a:r>
              <a:rPr kumimoji="1" lang="en-US" altLang="zh-CN" sz="2800" dirty="0">
                <a:latin typeface="+mn-lt"/>
              </a:rPr>
              <a:t>(&amp;((</a:t>
            </a:r>
            <a:r>
              <a:rPr kumimoji="1" lang="zh-CN" altLang="en-US" sz="2800" dirty="0">
                <a:latin typeface="+mn-lt"/>
              </a:rPr>
              <a:t>*</a:t>
            </a:r>
            <a:r>
              <a:rPr kumimoji="1" lang="en-US" altLang="zh-CN" sz="2800" dirty="0">
                <a:latin typeface="+mn-lt"/>
              </a:rPr>
              <a:t>T)-&gt;</a:t>
            </a:r>
            <a:r>
              <a:rPr kumimoji="1" lang="en-US" altLang="zh-CN" sz="2800" dirty="0" err="1">
                <a:latin typeface="+mn-lt"/>
              </a:rPr>
              <a:t>rchild</a:t>
            </a:r>
            <a:r>
              <a:rPr kumimoji="1" lang="en-US" altLang="zh-CN" sz="2800" dirty="0">
                <a:latin typeface="+mn-lt"/>
              </a:rPr>
              <a:t>)); </a:t>
            </a:r>
            <a:r>
              <a:rPr kumimoji="1" lang="en-US" altLang="zh-CN" sz="2400" dirty="0">
                <a:solidFill>
                  <a:schemeClr val="bg1">
                    <a:lumMod val="50000"/>
                  </a:schemeClr>
                </a:solidFill>
                <a:latin typeface="楷体" panose="02010609060101010101" pitchFamily="49" charset="-122"/>
                <a:ea typeface="楷体" panose="02010609060101010101" pitchFamily="49" charset="-122"/>
              </a:rPr>
              <a:t>// </a:t>
            </a:r>
            <a:r>
              <a:rPr kumimoji="1" lang="zh-CN" altLang="en-US" sz="2400" dirty="0">
                <a:solidFill>
                  <a:schemeClr val="bg1">
                    <a:lumMod val="50000"/>
                  </a:schemeClr>
                </a:solidFill>
                <a:latin typeface="楷体" panose="02010609060101010101" pitchFamily="49" charset="-122"/>
                <a:ea typeface="楷体" panose="02010609060101010101" pitchFamily="49" charset="-122"/>
              </a:rPr>
              <a:t>构造右子树</a:t>
            </a:r>
            <a:endParaRPr kumimoji="1" lang="en-US" altLang="zh-CN" sz="2400" dirty="0">
              <a:solidFill>
                <a:schemeClr val="bg1">
                  <a:lumMod val="50000"/>
                </a:schemeClr>
              </a:solidFill>
              <a:latin typeface="楷体" panose="02010609060101010101" pitchFamily="49" charset="-122"/>
              <a:ea typeface="楷体" panose="02010609060101010101" pitchFamily="49" charset="-122"/>
            </a:endParaRPr>
          </a:p>
          <a:p>
            <a:pPr>
              <a:lnSpc>
                <a:spcPct val="130000"/>
              </a:lnSpc>
              <a:spcBef>
                <a:spcPts val="0"/>
              </a:spcBef>
              <a:buClrTx/>
              <a:buSzTx/>
              <a:buNone/>
            </a:pPr>
            <a:r>
              <a:rPr kumimoji="1" lang="en-US" altLang="zh-CN" sz="2800" dirty="0" smtClean="0">
                <a:latin typeface="+mn-lt"/>
              </a:rPr>
              <a:t>}} </a:t>
            </a:r>
            <a:r>
              <a:rPr kumimoji="1" lang="en-US" altLang="zh-CN" sz="2400" dirty="0">
                <a:solidFill>
                  <a:schemeClr val="bg1">
                    <a:lumMod val="50000"/>
                  </a:schemeClr>
                </a:solidFill>
                <a:latin typeface="楷体" panose="02010609060101010101" pitchFamily="49" charset="-122"/>
                <a:ea typeface="楷体" panose="02010609060101010101" pitchFamily="49" charset="-122"/>
              </a:rPr>
              <a:t>// </a:t>
            </a:r>
            <a:r>
              <a:rPr kumimoji="1" lang="en-US" altLang="zh-CN" sz="2400" dirty="0" err="1">
                <a:solidFill>
                  <a:schemeClr val="bg1">
                    <a:lumMod val="50000"/>
                  </a:schemeClr>
                </a:solidFill>
                <a:latin typeface="楷体" panose="02010609060101010101" pitchFamily="49" charset="-122"/>
                <a:ea typeface="楷体" panose="02010609060101010101" pitchFamily="49" charset="-122"/>
              </a:rPr>
              <a:t>CreateBiTree</a:t>
            </a:r>
            <a:endParaRPr kumimoji="1" lang="zh-CN" altLang="en-US" sz="2400" dirty="0">
              <a:solidFill>
                <a:schemeClr val="bg1">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531505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5" name="Rectangle 3"/>
          <p:cNvSpPr>
            <a:spLocks noChangeArrowheads="1"/>
          </p:cNvSpPr>
          <p:nvPr/>
        </p:nvSpPr>
        <p:spPr bwMode="auto">
          <a:xfrm>
            <a:off x="1236559" y="962272"/>
            <a:ext cx="2258122" cy="5696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zh-CN" altLang="en-US" sz="2800" dirty="0">
                <a:solidFill>
                  <a:srgbClr val="C00000"/>
                </a:solidFill>
                <a:latin typeface="黑体" panose="02010609060101010101" pitchFamily="49" charset="-122"/>
                <a:ea typeface="黑体" panose="02010609060101010101" pitchFamily="49" charset="-122"/>
              </a:rPr>
              <a:t>完全二叉树</a:t>
            </a:r>
          </a:p>
        </p:txBody>
      </p:sp>
      <p:sp>
        <p:nvSpPr>
          <p:cNvPr id="46116" name="Oval 4"/>
          <p:cNvSpPr>
            <a:spLocks noChangeArrowheads="1"/>
          </p:cNvSpPr>
          <p:nvPr/>
        </p:nvSpPr>
        <p:spPr bwMode="auto">
          <a:xfrm>
            <a:off x="6117615" y="712125"/>
            <a:ext cx="451624" cy="406877"/>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A</a:t>
            </a:r>
          </a:p>
        </p:txBody>
      </p:sp>
      <p:sp>
        <p:nvSpPr>
          <p:cNvPr id="46117" name="Oval 5"/>
          <p:cNvSpPr>
            <a:spLocks noChangeArrowheads="1"/>
          </p:cNvSpPr>
          <p:nvPr/>
        </p:nvSpPr>
        <p:spPr bwMode="auto">
          <a:xfrm>
            <a:off x="5179811" y="1414976"/>
            <a:ext cx="376354" cy="406877"/>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dirty="0">
                <a:solidFill>
                  <a:schemeClr val="folHlink"/>
                </a:solidFill>
                <a:latin typeface="+mn-lt"/>
              </a:rPr>
              <a:t>B</a:t>
            </a:r>
          </a:p>
        </p:txBody>
      </p:sp>
      <p:sp>
        <p:nvSpPr>
          <p:cNvPr id="46118" name="Oval 6"/>
          <p:cNvSpPr>
            <a:spLocks noChangeArrowheads="1"/>
          </p:cNvSpPr>
          <p:nvPr/>
        </p:nvSpPr>
        <p:spPr bwMode="auto">
          <a:xfrm>
            <a:off x="7381479" y="1438711"/>
            <a:ext cx="526895"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dirty="0">
                <a:solidFill>
                  <a:schemeClr val="folHlink"/>
                </a:solidFill>
                <a:latin typeface="+mn-lt"/>
              </a:rPr>
              <a:t>C</a:t>
            </a:r>
          </a:p>
        </p:txBody>
      </p:sp>
      <p:sp>
        <p:nvSpPr>
          <p:cNvPr id="46119" name="Oval 7"/>
          <p:cNvSpPr>
            <a:spLocks noChangeArrowheads="1"/>
          </p:cNvSpPr>
          <p:nvPr/>
        </p:nvSpPr>
        <p:spPr bwMode="auto">
          <a:xfrm>
            <a:off x="4463171" y="2143964"/>
            <a:ext cx="423398" cy="395010"/>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D</a:t>
            </a:r>
          </a:p>
        </p:txBody>
      </p:sp>
      <p:sp>
        <p:nvSpPr>
          <p:cNvPr id="46120" name="Oval 8"/>
          <p:cNvSpPr>
            <a:spLocks noChangeArrowheads="1"/>
          </p:cNvSpPr>
          <p:nvPr/>
        </p:nvSpPr>
        <p:spPr bwMode="auto">
          <a:xfrm>
            <a:off x="5763159" y="2194824"/>
            <a:ext cx="526895"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folHlink"/>
                </a:solidFill>
                <a:latin typeface="+mn-lt"/>
              </a:rPr>
              <a:t>E</a:t>
            </a:r>
            <a:endParaRPr kumimoji="1" lang="en-US" altLang="zh-CN" sz="2800">
              <a:solidFill>
                <a:schemeClr val="folHlink"/>
              </a:solidFill>
              <a:latin typeface="+mn-lt"/>
              <a:ea typeface="楷体_GB2312" pitchFamily="49" charset="-122"/>
            </a:endParaRPr>
          </a:p>
        </p:txBody>
      </p:sp>
      <p:sp>
        <p:nvSpPr>
          <p:cNvPr id="46121" name="Oval 9"/>
          <p:cNvSpPr>
            <a:spLocks noChangeArrowheads="1"/>
          </p:cNvSpPr>
          <p:nvPr/>
        </p:nvSpPr>
        <p:spPr bwMode="auto">
          <a:xfrm>
            <a:off x="6929855" y="2252465"/>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F</a:t>
            </a:r>
          </a:p>
        </p:txBody>
      </p:sp>
      <p:sp>
        <p:nvSpPr>
          <p:cNvPr id="46122" name="Oval 10"/>
          <p:cNvSpPr>
            <a:spLocks noChangeArrowheads="1"/>
          </p:cNvSpPr>
          <p:nvPr/>
        </p:nvSpPr>
        <p:spPr bwMode="auto">
          <a:xfrm>
            <a:off x="8151436" y="2171090"/>
            <a:ext cx="526895"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G</a:t>
            </a:r>
          </a:p>
        </p:txBody>
      </p:sp>
      <p:sp>
        <p:nvSpPr>
          <p:cNvPr id="46123" name="Oval 11"/>
          <p:cNvSpPr>
            <a:spLocks noChangeArrowheads="1"/>
          </p:cNvSpPr>
          <p:nvPr/>
        </p:nvSpPr>
        <p:spPr bwMode="auto">
          <a:xfrm>
            <a:off x="3934707" y="2979757"/>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H</a:t>
            </a:r>
          </a:p>
        </p:txBody>
      </p:sp>
      <p:sp>
        <p:nvSpPr>
          <p:cNvPr id="46124" name="Oval 12"/>
          <p:cNvSpPr>
            <a:spLocks noChangeArrowheads="1"/>
          </p:cNvSpPr>
          <p:nvPr/>
        </p:nvSpPr>
        <p:spPr bwMode="auto">
          <a:xfrm>
            <a:off x="4897545" y="2998406"/>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folHlink"/>
                </a:solidFill>
                <a:latin typeface="+mn-lt"/>
              </a:rPr>
              <a:t>I</a:t>
            </a:r>
            <a:endParaRPr kumimoji="1" lang="en-US" altLang="zh-CN" sz="2800">
              <a:solidFill>
                <a:schemeClr val="folHlink"/>
              </a:solidFill>
              <a:latin typeface="+mn-lt"/>
              <a:ea typeface="楷体_GB2312" pitchFamily="49" charset="-122"/>
            </a:endParaRPr>
          </a:p>
        </p:txBody>
      </p:sp>
      <p:sp>
        <p:nvSpPr>
          <p:cNvPr id="46125" name="Oval 13"/>
          <p:cNvSpPr>
            <a:spLocks noChangeArrowheads="1"/>
          </p:cNvSpPr>
          <p:nvPr/>
        </p:nvSpPr>
        <p:spPr bwMode="auto">
          <a:xfrm>
            <a:off x="5466780" y="2988234"/>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folHlink"/>
                </a:solidFill>
                <a:latin typeface="+mn-lt"/>
              </a:rPr>
              <a:t>J</a:t>
            </a:r>
          </a:p>
        </p:txBody>
      </p:sp>
      <p:sp>
        <p:nvSpPr>
          <p:cNvPr id="46126" name="Oval 14"/>
          <p:cNvSpPr>
            <a:spLocks noChangeArrowheads="1"/>
          </p:cNvSpPr>
          <p:nvPr/>
        </p:nvSpPr>
        <p:spPr bwMode="auto">
          <a:xfrm>
            <a:off x="6252419" y="2972976"/>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K</a:t>
            </a:r>
          </a:p>
        </p:txBody>
      </p:sp>
      <p:sp>
        <p:nvSpPr>
          <p:cNvPr id="46127" name="Oval 15"/>
          <p:cNvSpPr>
            <a:spLocks noChangeArrowheads="1"/>
          </p:cNvSpPr>
          <p:nvPr/>
        </p:nvSpPr>
        <p:spPr bwMode="auto">
          <a:xfrm>
            <a:off x="6774609" y="2988234"/>
            <a:ext cx="451624" cy="488253"/>
          </a:xfrm>
          <a:prstGeom prst="ellipse">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buClrTx/>
              <a:buSzTx/>
              <a:buFontTx/>
              <a:buNone/>
            </a:pPr>
            <a:r>
              <a:rPr kumimoji="1" lang="en-US" altLang="zh-CN" sz="1800">
                <a:solidFill>
                  <a:schemeClr val="folHlink"/>
                </a:solidFill>
                <a:latin typeface="+mn-lt"/>
              </a:rPr>
              <a:t>L</a:t>
            </a:r>
          </a:p>
        </p:txBody>
      </p:sp>
      <p:sp>
        <p:nvSpPr>
          <p:cNvPr id="46128" name="Line 16"/>
          <p:cNvSpPr>
            <a:spLocks noChangeShapeType="1"/>
          </p:cNvSpPr>
          <p:nvPr/>
        </p:nvSpPr>
        <p:spPr bwMode="auto">
          <a:xfrm flipH="1">
            <a:off x="5520096" y="1025087"/>
            <a:ext cx="633529" cy="439053"/>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29" name="Line 17"/>
          <p:cNvSpPr>
            <a:spLocks noChangeShapeType="1"/>
          </p:cNvSpPr>
          <p:nvPr/>
        </p:nvSpPr>
        <p:spPr bwMode="auto">
          <a:xfrm>
            <a:off x="6555069" y="997963"/>
            <a:ext cx="1008313" cy="483166"/>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0" name="Line 18"/>
          <p:cNvSpPr>
            <a:spLocks noChangeShapeType="1"/>
          </p:cNvSpPr>
          <p:nvPr/>
        </p:nvSpPr>
        <p:spPr bwMode="auto">
          <a:xfrm flipH="1">
            <a:off x="4764254" y="1769298"/>
            <a:ext cx="472010" cy="372971"/>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1" name="Line 19"/>
          <p:cNvSpPr>
            <a:spLocks noChangeShapeType="1"/>
          </p:cNvSpPr>
          <p:nvPr/>
        </p:nvSpPr>
        <p:spPr bwMode="auto">
          <a:xfrm flipH="1">
            <a:off x="7230938" y="1891362"/>
            <a:ext cx="225812" cy="361103"/>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2" name="Line 20"/>
          <p:cNvSpPr>
            <a:spLocks noChangeShapeType="1"/>
          </p:cNvSpPr>
          <p:nvPr/>
        </p:nvSpPr>
        <p:spPr bwMode="auto">
          <a:xfrm>
            <a:off x="5520097" y="1769298"/>
            <a:ext cx="451624" cy="406877"/>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3" name="Line 21"/>
          <p:cNvSpPr>
            <a:spLocks noChangeShapeType="1"/>
          </p:cNvSpPr>
          <p:nvPr/>
        </p:nvSpPr>
        <p:spPr bwMode="auto">
          <a:xfrm>
            <a:off x="7880148" y="1789642"/>
            <a:ext cx="435943" cy="381447"/>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4" name="Line 22"/>
          <p:cNvSpPr>
            <a:spLocks noChangeShapeType="1"/>
          </p:cNvSpPr>
          <p:nvPr/>
        </p:nvSpPr>
        <p:spPr bwMode="auto">
          <a:xfrm flipH="1">
            <a:off x="4237358" y="2520325"/>
            <a:ext cx="312060" cy="478081"/>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5" name="Line 23"/>
          <p:cNvSpPr>
            <a:spLocks noChangeShapeType="1"/>
          </p:cNvSpPr>
          <p:nvPr/>
        </p:nvSpPr>
        <p:spPr bwMode="auto">
          <a:xfrm>
            <a:off x="4803457" y="2493200"/>
            <a:ext cx="263448" cy="505206"/>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6" name="Line 24"/>
          <p:cNvSpPr>
            <a:spLocks noChangeShapeType="1"/>
          </p:cNvSpPr>
          <p:nvPr/>
        </p:nvSpPr>
        <p:spPr bwMode="auto">
          <a:xfrm flipH="1">
            <a:off x="5720819" y="2647474"/>
            <a:ext cx="178768" cy="332283"/>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7" name="Line 25"/>
          <p:cNvSpPr>
            <a:spLocks noChangeShapeType="1"/>
          </p:cNvSpPr>
          <p:nvPr/>
        </p:nvSpPr>
        <p:spPr bwMode="auto">
          <a:xfrm>
            <a:off x="6238305" y="2600005"/>
            <a:ext cx="239925" cy="398401"/>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6138" name="Line 26"/>
          <p:cNvSpPr>
            <a:spLocks noChangeShapeType="1"/>
          </p:cNvSpPr>
          <p:nvPr/>
        </p:nvSpPr>
        <p:spPr bwMode="auto">
          <a:xfrm flipH="1">
            <a:off x="6967490" y="2740718"/>
            <a:ext cx="112906" cy="289900"/>
          </a:xfrm>
          <a:prstGeom prst="line">
            <a:avLst/>
          </a:prstGeom>
          <a:solidFill>
            <a:schemeClr val="bg2"/>
          </a:solidFill>
          <a:ln w="9525">
            <a:solidFill>
              <a:schemeClr val="tx1"/>
            </a:solidFill>
            <a:miter lim="800000"/>
            <a:headEnd/>
            <a:tailEnd/>
          </a:ln>
          <a:extLst/>
        </p:spPr>
        <p:txBody>
          <a:bodyPr wrap="none"/>
          <a:lstStyle/>
          <a:p>
            <a:endParaRPr lang="zh-CN" altLang="en-US"/>
          </a:p>
        </p:txBody>
      </p:sp>
      <p:sp>
        <p:nvSpPr>
          <p:cNvPr id="43064" name="Rectangle 56" descr="花岗岩"/>
          <p:cNvSpPr>
            <a:spLocks noChangeArrowheads="1"/>
          </p:cNvSpPr>
          <p:nvPr/>
        </p:nvSpPr>
        <p:spPr bwMode="auto">
          <a:xfrm>
            <a:off x="1681192" y="4399768"/>
            <a:ext cx="97684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dirty="0">
                <a:solidFill>
                  <a:srgbClr val="FF0000"/>
                </a:solidFill>
                <a:latin typeface="+mn-lt"/>
              </a:rPr>
              <a:t>A[13]</a:t>
            </a:r>
          </a:p>
        </p:txBody>
      </p:sp>
      <p:grpSp>
        <p:nvGrpSpPr>
          <p:cNvPr id="3" name="Group 87"/>
          <p:cNvGrpSpPr>
            <a:grpSpLocks/>
          </p:cNvGrpSpPr>
          <p:nvPr/>
        </p:nvGrpSpPr>
        <p:grpSpPr bwMode="auto">
          <a:xfrm>
            <a:off x="2928327" y="3861554"/>
            <a:ext cx="7058025" cy="1177925"/>
            <a:chOff x="703" y="2915"/>
            <a:chExt cx="4446" cy="742"/>
          </a:xfrm>
        </p:grpSpPr>
        <p:sp>
          <p:nvSpPr>
            <p:cNvPr id="46086" name="Rectangle 28"/>
            <p:cNvSpPr>
              <a:spLocks noChangeArrowheads="1"/>
            </p:cNvSpPr>
            <p:nvPr/>
          </p:nvSpPr>
          <p:spPr bwMode="auto">
            <a:xfrm>
              <a:off x="4800"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L</a:t>
              </a:r>
            </a:p>
          </p:txBody>
        </p:sp>
        <p:sp>
          <p:nvSpPr>
            <p:cNvPr id="46087" name="Rectangle 29"/>
            <p:cNvSpPr>
              <a:spLocks noChangeArrowheads="1"/>
            </p:cNvSpPr>
            <p:nvPr/>
          </p:nvSpPr>
          <p:spPr bwMode="auto">
            <a:xfrm>
              <a:off x="4452"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K</a:t>
              </a:r>
            </a:p>
          </p:txBody>
        </p:sp>
        <p:sp>
          <p:nvSpPr>
            <p:cNvPr id="46088" name="Rectangle 30"/>
            <p:cNvSpPr>
              <a:spLocks noChangeArrowheads="1"/>
            </p:cNvSpPr>
            <p:nvPr/>
          </p:nvSpPr>
          <p:spPr bwMode="auto">
            <a:xfrm>
              <a:off x="4104"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J</a:t>
              </a:r>
            </a:p>
          </p:txBody>
        </p:sp>
        <p:sp>
          <p:nvSpPr>
            <p:cNvPr id="46089" name="Rectangle 31"/>
            <p:cNvSpPr>
              <a:spLocks noChangeArrowheads="1"/>
            </p:cNvSpPr>
            <p:nvPr/>
          </p:nvSpPr>
          <p:spPr bwMode="auto">
            <a:xfrm>
              <a:off x="3756"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I</a:t>
              </a:r>
            </a:p>
          </p:txBody>
        </p:sp>
        <p:sp>
          <p:nvSpPr>
            <p:cNvPr id="46090" name="Rectangle 32"/>
            <p:cNvSpPr>
              <a:spLocks noChangeArrowheads="1"/>
            </p:cNvSpPr>
            <p:nvPr/>
          </p:nvSpPr>
          <p:spPr bwMode="auto">
            <a:xfrm>
              <a:off x="3408"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H</a:t>
              </a:r>
            </a:p>
          </p:txBody>
        </p:sp>
        <p:sp>
          <p:nvSpPr>
            <p:cNvPr id="46091" name="Rectangle 33"/>
            <p:cNvSpPr>
              <a:spLocks noChangeArrowheads="1"/>
            </p:cNvSpPr>
            <p:nvPr/>
          </p:nvSpPr>
          <p:spPr bwMode="auto">
            <a:xfrm>
              <a:off x="3060"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G</a:t>
              </a:r>
            </a:p>
          </p:txBody>
        </p:sp>
        <p:sp>
          <p:nvSpPr>
            <p:cNvPr id="46092" name="Rectangle 34"/>
            <p:cNvSpPr>
              <a:spLocks noChangeArrowheads="1"/>
            </p:cNvSpPr>
            <p:nvPr/>
          </p:nvSpPr>
          <p:spPr bwMode="auto">
            <a:xfrm>
              <a:off x="2712"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F</a:t>
              </a:r>
            </a:p>
          </p:txBody>
        </p:sp>
        <p:sp>
          <p:nvSpPr>
            <p:cNvPr id="46093" name="Rectangle 35"/>
            <p:cNvSpPr>
              <a:spLocks noChangeArrowheads="1"/>
            </p:cNvSpPr>
            <p:nvPr/>
          </p:nvSpPr>
          <p:spPr bwMode="auto">
            <a:xfrm>
              <a:off x="2364"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E</a:t>
              </a:r>
            </a:p>
          </p:txBody>
        </p:sp>
        <p:sp>
          <p:nvSpPr>
            <p:cNvPr id="46094" name="Rectangle 36"/>
            <p:cNvSpPr>
              <a:spLocks noChangeArrowheads="1"/>
            </p:cNvSpPr>
            <p:nvPr/>
          </p:nvSpPr>
          <p:spPr bwMode="auto">
            <a:xfrm>
              <a:off x="2016"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D</a:t>
              </a:r>
            </a:p>
          </p:txBody>
        </p:sp>
        <p:sp>
          <p:nvSpPr>
            <p:cNvPr id="46095" name="Rectangle 37"/>
            <p:cNvSpPr>
              <a:spLocks noChangeArrowheads="1"/>
            </p:cNvSpPr>
            <p:nvPr/>
          </p:nvSpPr>
          <p:spPr bwMode="auto">
            <a:xfrm>
              <a:off x="1668"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dirty="0">
                  <a:solidFill>
                    <a:srgbClr val="002060"/>
                  </a:solidFill>
                  <a:latin typeface="+mn-lt"/>
                </a:rPr>
                <a:t>C</a:t>
              </a:r>
            </a:p>
          </p:txBody>
        </p:sp>
        <p:sp>
          <p:nvSpPr>
            <p:cNvPr id="46096" name="Rectangle 38"/>
            <p:cNvSpPr>
              <a:spLocks noChangeArrowheads="1"/>
            </p:cNvSpPr>
            <p:nvPr/>
          </p:nvSpPr>
          <p:spPr bwMode="auto">
            <a:xfrm>
              <a:off x="1320"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B</a:t>
              </a:r>
            </a:p>
          </p:txBody>
        </p:sp>
        <p:sp>
          <p:nvSpPr>
            <p:cNvPr id="46097" name="Rectangle 39"/>
            <p:cNvSpPr>
              <a:spLocks noChangeArrowheads="1"/>
            </p:cNvSpPr>
            <p:nvPr/>
          </p:nvSpPr>
          <p:spPr bwMode="auto">
            <a:xfrm>
              <a:off x="972" y="3264"/>
              <a:ext cx="3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A</a:t>
              </a:r>
            </a:p>
          </p:txBody>
        </p:sp>
        <p:sp>
          <p:nvSpPr>
            <p:cNvPr id="46098" name="Line 40"/>
            <p:cNvSpPr>
              <a:spLocks noChangeShapeType="1"/>
            </p:cNvSpPr>
            <p:nvPr/>
          </p:nvSpPr>
          <p:spPr bwMode="auto">
            <a:xfrm flipV="1">
              <a:off x="720" y="3249"/>
              <a:ext cx="4428" cy="1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099" name="Line 41"/>
            <p:cNvSpPr>
              <a:spLocks noChangeShapeType="1"/>
            </p:cNvSpPr>
            <p:nvPr/>
          </p:nvSpPr>
          <p:spPr bwMode="auto">
            <a:xfrm>
              <a:off x="720" y="3648"/>
              <a:ext cx="4428" cy="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0" name="Line 42"/>
            <p:cNvSpPr>
              <a:spLocks noChangeShapeType="1"/>
            </p:cNvSpPr>
            <p:nvPr/>
          </p:nvSpPr>
          <p:spPr bwMode="auto">
            <a:xfrm>
              <a:off x="703" y="3267"/>
              <a:ext cx="0"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1" name="Line 43"/>
            <p:cNvSpPr>
              <a:spLocks noChangeShapeType="1"/>
            </p:cNvSpPr>
            <p:nvPr/>
          </p:nvSpPr>
          <p:spPr bwMode="auto">
            <a:xfrm>
              <a:off x="1320"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2" name="Line 44"/>
            <p:cNvSpPr>
              <a:spLocks noChangeShapeType="1"/>
            </p:cNvSpPr>
            <p:nvPr/>
          </p:nvSpPr>
          <p:spPr bwMode="auto">
            <a:xfrm>
              <a:off x="1668"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3" name="Line 45"/>
            <p:cNvSpPr>
              <a:spLocks noChangeShapeType="1"/>
            </p:cNvSpPr>
            <p:nvPr/>
          </p:nvSpPr>
          <p:spPr bwMode="auto">
            <a:xfrm>
              <a:off x="2016"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4" name="Line 46"/>
            <p:cNvSpPr>
              <a:spLocks noChangeShapeType="1"/>
            </p:cNvSpPr>
            <p:nvPr/>
          </p:nvSpPr>
          <p:spPr bwMode="auto">
            <a:xfrm>
              <a:off x="2364"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5" name="Line 47"/>
            <p:cNvSpPr>
              <a:spLocks noChangeShapeType="1"/>
            </p:cNvSpPr>
            <p:nvPr/>
          </p:nvSpPr>
          <p:spPr bwMode="auto">
            <a:xfrm>
              <a:off x="2712"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6" name="Line 48"/>
            <p:cNvSpPr>
              <a:spLocks noChangeShapeType="1"/>
            </p:cNvSpPr>
            <p:nvPr/>
          </p:nvSpPr>
          <p:spPr bwMode="auto">
            <a:xfrm>
              <a:off x="3060"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7" name="Line 49"/>
            <p:cNvSpPr>
              <a:spLocks noChangeShapeType="1"/>
            </p:cNvSpPr>
            <p:nvPr/>
          </p:nvSpPr>
          <p:spPr bwMode="auto">
            <a:xfrm>
              <a:off x="3408"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8" name="Line 50"/>
            <p:cNvSpPr>
              <a:spLocks noChangeShapeType="1"/>
            </p:cNvSpPr>
            <p:nvPr/>
          </p:nvSpPr>
          <p:spPr bwMode="auto">
            <a:xfrm>
              <a:off x="3756"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09" name="Line 51"/>
            <p:cNvSpPr>
              <a:spLocks noChangeShapeType="1"/>
            </p:cNvSpPr>
            <p:nvPr/>
          </p:nvSpPr>
          <p:spPr bwMode="auto">
            <a:xfrm>
              <a:off x="4104"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10" name="Line 52"/>
            <p:cNvSpPr>
              <a:spLocks noChangeShapeType="1"/>
            </p:cNvSpPr>
            <p:nvPr/>
          </p:nvSpPr>
          <p:spPr bwMode="auto">
            <a:xfrm>
              <a:off x="4452"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11" name="Line 53"/>
            <p:cNvSpPr>
              <a:spLocks noChangeShapeType="1"/>
            </p:cNvSpPr>
            <p:nvPr/>
          </p:nvSpPr>
          <p:spPr bwMode="auto">
            <a:xfrm>
              <a:off x="4800" y="326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12" name="Line 54"/>
            <p:cNvSpPr>
              <a:spLocks noChangeShapeType="1"/>
            </p:cNvSpPr>
            <p:nvPr/>
          </p:nvSpPr>
          <p:spPr bwMode="auto">
            <a:xfrm>
              <a:off x="5148" y="3249"/>
              <a:ext cx="0"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46113" name="Text Box 55"/>
            <p:cNvSpPr txBox="1">
              <a:spLocks noChangeArrowheads="1"/>
            </p:cNvSpPr>
            <p:nvPr/>
          </p:nvSpPr>
          <p:spPr bwMode="auto">
            <a:xfrm>
              <a:off x="703" y="2915"/>
              <a:ext cx="4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400">
                  <a:solidFill>
                    <a:srgbClr val="002060"/>
                  </a:solidFill>
                  <a:latin typeface="+mn-lt"/>
                </a:rPr>
                <a:t>       1     2     3     4     5     6      7     8     9    10    11  12</a:t>
              </a:r>
            </a:p>
          </p:txBody>
        </p:sp>
        <p:sp>
          <p:nvSpPr>
            <p:cNvPr id="46114" name="Line 86"/>
            <p:cNvSpPr>
              <a:spLocks noChangeShapeType="1"/>
            </p:cNvSpPr>
            <p:nvPr/>
          </p:nvSpPr>
          <p:spPr bwMode="auto">
            <a:xfrm>
              <a:off x="975" y="3249"/>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grpSp>
      <p:sp>
        <p:nvSpPr>
          <p:cNvPr id="43096" name="Text Box 88"/>
          <p:cNvSpPr txBox="1">
            <a:spLocks noChangeArrowheads="1"/>
          </p:cNvSpPr>
          <p:nvPr/>
        </p:nvSpPr>
        <p:spPr bwMode="auto">
          <a:xfrm>
            <a:off x="2098691" y="5350547"/>
            <a:ext cx="8672512" cy="457200"/>
          </a:xfrm>
          <a:prstGeom prst="rect">
            <a:avLst/>
          </a:prstGeom>
          <a:solidFill>
            <a:schemeClr val="bg1"/>
          </a:solidFill>
          <a:ln w="9525">
            <a:solidFill>
              <a:schemeClr val="bg1"/>
            </a:solidFill>
            <a:miter lim="800000"/>
            <a:headEnd/>
            <a:tailEnd/>
          </a:ln>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zh-CN" altLang="en-US" sz="2400" dirty="0">
                <a:solidFill>
                  <a:schemeClr val="tx2"/>
                </a:solidFill>
                <a:latin typeface="黑体" panose="02010609060101010101" pitchFamily="49" charset="-122"/>
                <a:ea typeface="黑体" panose="02010609060101010101" pitchFamily="49" charset="-122"/>
              </a:rPr>
              <a:t>若父结点在数组中</a:t>
            </a:r>
            <a:r>
              <a:rPr kumimoji="1" lang="en-US" altLang="zh-CN" sz="2400" dirty="0" err="1">
                <a:solidFill>
                  <a:schemeClr val="tx2"/>
                </a:solidFill>
                <a:latin typeface="黑体" panose="02010609060101010101" pitchFamily="49" charset="-122"/>
                <a:ea typeface="黑体" panose="02010609060101010101" pitchFamily="49" charset="-122"/>
              </a:rPr>
              <a:t>i</a:t>
            </a:r>
            <a:r>
              <a:rPr kumimoji="1" lang="zh-CN" altLang="en-US" sz="2400" dirty="0">
                <a:solidFill>
                  <a:schemeClr val="tx2"/>
                </a:solidFill>
                <a:latin typeface="黑体" panose="02010609060101010101" pitchFamily="49" charset="-122"/>
                <a:ea typeface="黑体" panose="02010609060101010101" pitchFamily="49" charset="-122"/>
              </a:rPr>
              <a:t>下标处，其左孩子在</a:t>
            </a:r>
            <a:r>
              <a:rPr kumimoji="1" lang="en-US" altLang="zh-CN" sz="2400" dirty="0">
                <a:solidFill>
                  <a:schemeClr val="tx2"/>
                </a:solidFill>
                <a:latin typeface="黑体" panose="02010609060101010101" pitchFamily="49" charset="-122"/>
                <a:ea typeface="黑体" panose="02010609060101010101" pitchFamily="49" charset="-122"/>
              </a:rPr>
              <a:t>2*</a:t>
            </a:r>
            <a:r>
              <a:rPr kumimoji="1" lang="en-US" altLang="zh-CN" sz="2400" dirty="0" err="1">
                <a:solidFill>
                  <a:schemeClr val="tx2"/>
                </a:solidFill>
                <a:latin typeface="黑体" panose="02010609060101010101" pitchFamily="49" charset="-122"/>
                <a:ea typeface="黑体" panose="02010609060101010101" pitchFamily="49" charset="-122"/>
              </a:rPr>
              <a:t>i</a:t>
            </a:r>
            <a:r>
              <a:rPr kumimoji="1" lang="zh-CN" altLang="en-US" sz="2400" dirty="0">
                <a:solidFill>
                  <a:schemeClr val="tx2"/>
                </a:solidFill>
                <a:latin typeface="黑体" panose="02010609060101010101" pitchFamily="49" charset="-122"/>
                <a:ea typeface="黑体" panose="02010609060101010101" pitchFamily="49" charset="-122"/>
              </a:rPr>
              <a:t>，右孩子在</a:t>
            </a:r>
            <a:r>
              <a:rPr kumimoji="1" lang="en-US" altLang="zh-CN" sz="2400" dirty="0">
                <a:solidFill>
                  <a:schemeClr val="tx2"/>
                </a:solidFill>
                <a:latin typeface="黑体" panose="02010609060101010101" pitchFamily="49" charset="-122"/>
                <a:ea typeface="黑体" panose="02010609060101010101" pitchFamily="49" charset="-122"/>
              </a:rPr>
              <a:t>2*i+1</a:t>
            </a:r>
          </a:p>
        </p:txBody>
      </p:sp>
    </p:spTree>
    <p:extLst>
      <p:ext uri="{BB962C8B-B14F-4D97-AF65-F5344CB8AC3E}">
        <p14:creationId xmlns:p14="http://schemas.microsoft.com/office/powerpoint/2010/main" val="393546827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0288" y="1241713"/>
            <a:ext cx="4862513" cy="448923"/>
            <a:chOff x="1030288" y="1241713"/>
            <a:chExt cx="5029200" cy="634194"/>
          </a:xfrm>
        </p:grpSpPr>
        <p:sp>
          <p:nvSpPr>
            <p:cNvPr id="53250" name="Text Box 2"/>
            <p:cNvSpPr txBox="1">
              <a:spLocks noChangeArrowheads="1"/>
            </p:cNvSpPr>
            <p:nvPr/>
          </p:nvSpPr>
          <p:spPr bwMode="auto">
            <a:xfrm>
              <a:off x="1030288" y="1241713"/>
              <a:ext cx="50292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dirty="0">
                  <a:solidFill>
                    <a:srgbClr val="FF9933"/>
                  </a:solidFill>
                  <a:latin typeface="Times New Roman" panose="02020603050405020304" pitchFamily="18" charset="0"/>
                  <a:ea typeface="楷体_GB2312" pitchFamily="49" charset="-122"/>
                </a:rPr>
                <a:t>A  B </a:t>
              </a:r>
              <a:r>
                <a:rPr kumimoji="1" lang="en-US" altLang="zh-CN" sz="2800" dirty="0">
                  <a:solidFill>
                    <a:srgbClr val="FF9933"/>
                  </a:solidFill>
                  <a:latin typeface="Times New Roman" panose="02020603050405020304" pitchFamily="18" charset="0"/>
                  <a:ea typeface="楷体_GB2312" pitchFamily="49" charset="-122"/>
                </a:rPr>
                <a:t>    </a:t>
              </a:r>
              <a:r>
                <a:rPr kumimoji="1" lang="en-US" altLang="zh-CN" sz="2800" b="1" dirty="0">
                  <a:solidFill>
                    <a:srgbClr val="FF9933"/>
                  </a:solidFill>
                  <a:latin typeface="Times New Roman" panose="02020603050405020304" pitchFamily="18" charset="0"/>
                  <a:ea typeface="楷体_GB2312" pitchFamily="49" charset="-122"/>
                </a:rPr>
                <a:t>C</a:t>
              </a:r>
              <a:r>
                <a:rPr kumimoji="1" lang="en-US" altLang="zh-CN" sz="2800" dirty="0">
                  <a:solidFill>
                    <a:srgbClr val="FF9933"/>
                  </a:solidFill>
                  <a:latin typeface="Times New Roman" panose="02020603050405020304" pitchFamily="18" charset="0"/>
                  <a:ea typeface="楷体_GB2312" pitchFamily="49" charset="-122"/>
                </a:rPr>
                <a:t>          </a:t>
              </a:r>
              <a:r>
                <a:rPr kumimoji="1" lang="en-US" altLang="zh-CN" sz="2800" b="1" dirty="0">
                  <a:solidFill>
                    <a:srgbClr val="FF9933"/>
                  </a:solidFill>
                  <a:latin typeface="Times New Roman" panose="02020603050405020304" pitchFamily="18" charset="0"/>
                  <a:ea typeface="楷体_GB2312" pitchFamily="49" charset="-122"/>
                </a:rPr>
                <a:t>D</a:t>
              </a:r>
              <a:r>
                <a:rPr kumimoji="1" lang="en-US" altLang="zh-CN" sz="2800" dirty="0">
                  <a:solidFill>
                    <a:srgbClr val="FF9933"/>
                  </a:solidFill>
                  <a:latin typeface="Times New Roman" panose="02020603050405020304" pitchFamily="18" charset="0"/>
                  <a:ea typeface="楷体_GB2312" pitchFamily="49" charset="-122"/>
                </a:rPr>
                <a:t>   </a:t>
              </a:r>
              <a:endParaRPr kumimoji="1" lang="en-US" altLang="zh-CN" sz="2800" dirty="0">
                <a:latin typeface="Times New Roman" panose="02020603050405020304" pitchFamily="18" charset="0"/>
              </a:endParaRPr>
            </a:p>
          </p:txBody>
        </p:sp>
        <p:sp>
          <p:nvSpPr>
            <p:cNvPr id="53251" name="Rectangle 3"/>
            <p:cNvSpPr>
              <a:spLocks noChangeArrowheads="1"/>
            </p:cNvSpPr>
            <p:nvPr/>
          </p:nvSpPr>
          <p:spPr bwMode="auto">
            <a:xfrm>
              <a:off x="2249488" y="1470312"/>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53252" name="Rectangle 4"/>
            <p:cNvSpPr>
              <a:spLocks noChangeArrowheads="1"/>
            </p:cNvSpPr>
            <p:nvPr/>
          </p:nvSpPr>
          <p:spPr bwMode="auto">
            <a:xfrm>
              <a:off x="3316288" y="1470312"/>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53253" name="Rectangle 5"/>
            <p:cNvSpPr>
              <a:spLocks noChangeArrowheads="1"/>
            </p:cNvSpPr>
            <p:nvPr/>
          </p:nvSpPr>
          <p:spPr bwMode="auto">
            <a:xfrm>
              <a:off x="3849688" y="1470312"/>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53254" name="Rectangle 6"/>
            <p:cNvSpPr>
              <a:spLocks noChangeArrowheads="1"/>
            </p:cNvSpPr>
            <p:nvPr/>
          </p:nvSpPr>
          <p:spPr bwMode="auto">
            <a:xfrm>
              <a:off x="4840288" y="1470312"/>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53255" name="Rectangle 7"/>
            <p:cNvSpPr>
              <a:spLocks noChangeArrowheads="1"/>
            </p:cNvSpPr>
            <p:nvPr/>
          </p:nvSpPr>
          <p:spPr bwMode="auto">
            <a:xfrm>
              <a:off x="5373688" y="1470312"/>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68" name="Rectangle 8"/>
            <p:cNvSpPr>
              <a:spLocks noChangeArrowheads="1"/>
            </p:cNvSpPr>
            <p:nvPr/>
          </p:nvSpPr>
          <p:spPr bwMode="auto">
            <a:xfrm>
              <a:off x="2249488" y="1470312"/>
              <a:ext cx="304800" cy="381000"/>
            </a:xfrm>
            <a:prstGeom prst="rect">
              <a:avLst/>
            </a:prstGeom>
            <a:solidFill>
              <a:schemeClr val="tx2"/>
            </a:solidFill>
            <a:ln w="12700" cap="sq">
              <a:solidFill>
                <a:schemeClr val="tx2"/>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69" name="Rectangle 9"/>
            <p:cNvSpPr>
              <a:spLocks noChangeArrowheads="1"/>
            </p:cNvSpPr>
            <p:nvPr/>
          </p:nvSpPr>
          <p:spPr bwMode="auto">
            <a:xfrm>
              <a:off x="3363119" y="1494907"/>
              <a:ext cx="304800" cy="381000"/>
            </a:xfrm>
            <a:prstGeom prst="rect">
              <a:avLst/>
            </a:prstGeom>
            <a:solidFill>
              <a:schemeClr val="tx2"/>
            </a:solidFill>
            <a:ln w="12700" cap="sq">
              <a:solidFill>
                <a:schemeClr val="tx2"/>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70" name="Rectangle 10"/>
            <p:cNvSpPr>
              <a:spLocks noChangeArrowheads="1"/>
            </p:cNvSpPr>
            <p:nvPr/>
          </p:nvSpPr>
          <p:spPr bwMode="auto">
            <a:xfrm>
              <a:off x="3849688" y="1470312"/>
              <a:ext cx="304800" cy="381000"/>
            </a:xfrm>
            <a:prstGeom prst="rect">
              <a:avLst/>
            </a:prstGeom>
            <a:solidFill>
              <a:schemeClr val="tx2"/>
            </a:solidFill>
            <a:ln w="12700" cap="sq">
              <a:solidFill>
                <a:schemeClr val="tx2"/>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71" name="Rectangle 11"/>
            <p:cNvSpPr>
              <a:spLocks noChangeArrowheads="1"/>
            </p:cNvSpPr>
            <p:nvPr/>
          </p:nvSpPr>
          <p:spPr bwMode="auto">
            <a:xfrm>
              <a:off x="4840288" y="1470312"/>
              <a:ext cx="304800" cy="381000"/>
            </a:xfrm>
            <a:prstGeom prst="rect">
              <a:avLst/>
            </a:prstGeom>
            <a:solidFill>
              <a:schemeClr val="tx2"/>
            </a:solidFill>
            <a:ln w="12700" cap="sq">
              <a:solidFill>
                <a:schemeClr val="tx2"/>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72" name="Rectangle 12"/>
            <p:cNvSpPr>
              <a:spLocks noChangeArrowheads="1"/>
            </p:cNvSpPr>
            <p:nvPr/>
          </p:nvSpPr>
          <p:spPr bwMode="auto">
            <a:xfrm>
              <a:off x="5373688" y="1470312"/>
              <a:ext cx="304800" cy="381000"/>
            </a:xfrm>
            <a:prstGeom prst="rect">
              <a:avLst/>
            </a:prstGeom>
            <a:solidFill>
              <a:schemeClr val="tx2"/>
            </a:solidFill>
            <a:ln w="12700" cap="sq">
              <a:solidFill>
                <a:schemeClr val="tx2"/>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2800">
                <a:latin typeface="Garamond" panose="02020404030301010803" pitchFamily="18" charset="0"/>
                <a:ea typeface="楷体_GB2312" pitchFamily="49" charset="-122"/>
              </a:endParaRPr>
            </a:p>
          </p:txBody>
        </p:sp>
        <p:sp>
          <p:nvSpPr>
            <p:cNvPr id="66573" name="Text Box 13"/>
            <p:cNvSpPr txBox="1">
              <a:spLocks noChangeArrowheads="1"/>
            </p:cNvSpPr>
            <p:nvPr/>
          </p:nvSpPr>
          <p:spPr bwMode="auto">
            <a:xfrm>
              <a:off x="1030289" y="131791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A</a:t>
              </a:r>
              <a:endParaRPr kumimoji="1" lang="en-US" altLang="zh-CN" sz="2800">
                <a:solidFill>
                  <a:schemeClr val="tx2"/>
                </a:solidFill>
                <a:latin typeface="Times New Roman" panose="02020603050405020304" pitchFamily="18" charset="0"/>
              </a:endParaRPr>
            </a:p>
          </p:txBody>
        </p:sp>
        <p:sp>
          <p:nvSpPr>
            <p:cNvPr id="66574" name="Text Box 14"/>
            <p:cNvSpPr txBox="1">
              <a:spLocks noChangeArrowheads="1"/>
            </p:cNvSpPr>
            <p:nvPr/>
          </p:nvSpPr>
          <p:spPr bwMode="auto">
            <a:xfrm>
              <a:off x="1491483" y="1284802"/>
              <a:ext cx="423514"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dirty="0">
                  <a:solidFill>
                    <a:schemeClr val="tx2"/>
                  </a:solidFill>
                  <a:latin typeface="Times New Roman" panose="02020603050405020304" pitchFamily="18" charset="0"/>
                </a:rPr>
                <a:t>B</a:t>
              </a:r>
              <a:endParaRPr kumimoji="1" lang="en-US" altLang="zh-CN" sz="2800" dirty="0">
                <a:solidFill>
                  <a:schemeClr val="tx2"/>
                </a:solidFill>
                <a:latin typeface="Times New Roman" panose="02020603050405020304" pitchFamily="18" charset="0"/>
              </a:endParaRPr>
            </a:p>
          </p:txBody>
        </p:sp>
        <p:sp>
          <p:nvSpPr>
            <p:cNvPr id="66575" name="Text Box 15"/>
            <p:cNvSpPr txBox="1">
              <a:spLocks noChangeArrowheads="1"/>
            </p:cNvSpPr>
            <p:nvPr/>
          </p:nvSpPr>
          <p:spPr bwMode="auto">
            <a:xfrm>
              <a:off x="2630489" y="131791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C</a:t>
              </a:r>
              <a:endParaRPr kumimoji="1" lang="en-US" altLang="zh-CN" sz="2800">
                <a:solidFill>
                  <a:schemeClr val="tx2"/>
                </a:solidFill>
                <a:latin typeface="Times New Roman" panose="02020603050405020304" pitchFamily="18" charset="0"/>
              </a:endParaRPr>
            </a:p>
          </p:txBody>
        </p:sp>
        <p:sp>
          <p:nvSpPr>
            <p:cNvPr id="66576" name="Text Box 16"/>
            <p:cNvSpPr txBox="1">
              <a:spLocks noChangeArrowheads="1"/>
            </p:cNvSpPr>
            <p:nvPr/>
          </p:nvSpPr>
          <p:spPr bwMode="auto">
            <a:xfrm>
              <a:off x="4289426" y="131791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D</a:t>
              </a:r>
              <a:endParaRPr kumimoji="1" lang="en-US" altLang="zh-CN" sz="2800">
                <a:solidFill>
                  <a:schemeClr val="tx2"/>
                </a:solidFill>
                <a:latin typeface="Times New Roman" panose="02020603050405020304" pitchFamily="18" charset="0"/>
              </a:endParaRPr>
            </a:p>
          </p:txBody>
        </p:sp>
      </p:grpSp>
      <p:sp>
        <p:nvSpPr>
          <p:cNvPr id="53265" name="Text Box 17"/>
          <p:cNvSpPr txBox="1">
            <a:spLocks noChangeArrowheads="1"/>
          </p:cNvSpPr>
          <p:nvPr/>
        </p:nvSpPr>
        <p:spPr bwMode="auto">
          <a:xfrm>
            <a:off x="835224" y="510570"/>
            <a:ext cx="4673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rgbClr val="C00000"/>
                </a:solidFill>
                <a:latin typeface="黑体" panose="02010609060101010101" pitchFamily="49" charset="-122"/>
                <a:ea typeface="黑体" panose="02010609060101010101" pitchFamily="49" charset="-122"/>
              </a:rPr>
              <a:t>上页算法执行过程举例如下</a:t>
            </a:r>
            <a:r>
              <a:rPr kumimoji="1" lang="en-US" altLang="zh-CN" sz="2800" dirty="0">
                <a:solidFill>
                  <a:srgbClr val="C00000"/>
                </a:solidFill>
                <a:latin typeface="黑体" panose="02010609060101010101" pitchFamily="49" charset="-122"/>
                <a:ea typeface="黑体" panose="02010609060101010101" pitchFamily="49" charset="-122"/>
              </a:rPr>
              <a:t>:</a:t>
            </a:r>
          </a:p>
        </p:txBody>
      </p:sp>
      <p:grpSp>
        <p:nvGrpSpPr>
          <p:cNvPr id="3" name="组合 2"/>
          <p:cNvGrpSpPr/>
          <p:nvPr/>
        </p:nvGrpSpPr>
        <p:grpSpPr>
          <a:xfrm>
            <a:off x="444755" y="2171546"/>
            <a:ext cx="4416604" cy="3692056"/>
            <a:chOff x="1693864" y="1949450"/>
            <a:chExt cx="4198937" cy="3968096"/>
          </a:xfrm>
        </p:grpSpPr>
        <p:sp>
          <p:nvSpPr>
            <p:cNvPr id="66578" name="Text Box 18"/>
            <p:cNvSpPr txBox="1">
              <a:spLocks noChangeArrowheads="1"/>
            </p:cNvSpPr>
            <p:nvPr/>
          </p:nvSpPr>
          <p:spPr bwMode="auto">
            <a:xfrm>
              <a:off x="3286126" y="3046414"/>
              <a:ext cx="1082675" cy="523220"/>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mn-lt"/>
                </a:rPr>
                <a:t>A</a:t>
              </a:r>
              <a:endParaRPr kumimoji="1" lang="en-US" altLang="zh-CN" sz="2800">
                <a:latin typeface="+mn-lt"/>
              </a:endParaRPr>
            </a:p>
          </p:txBody>
        </p:sp>
        <p:sp>
          <p:nvSpPr>
            <p:cNvPr id="66579" name="Line 19"/>
            <p:cNvSpPr>
              <a:spLocks noChangeShapeType="1"/>
            </p:cNvSpPr>
            <p:nvPr/>
          </p:nvSpPr>
          <p:spPr bwMode="auto">
            <a:xfrm flipH="1">
              <a:off x="3590923" y="3046414"/>
              <a:ext cx="1" cy="523221"/>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0" name="Line 20"/>
            <p:cNvSpPr>
              <a:spLocks noChangeShapeType="1"/>
            </p:cNvSpPr>
            <p:nvPr/>
          </p:nvSpPr>
          <p:spPr bwMode="auto">
            <a:xfrm>
              <a:off x="4048125" y="3046414"/>
              <a:ext cx="0" cy="583547"/>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1" name="Line 21"/>
            <p:cNvSpPr>
              <a:spLocks noChangeShapeType="1"/>
            </p:cNvSpPr>
            <p:nvPr/>
          </p:nvSpPr>
          <p:spPr bwMode="auto">
            <a:xfrm>
              <a:off x="3209925" y="2513013"/>
              <a:ext cx="609600" cy="533400"/>
            </a:xfrm>
            <a:prstGeom prst="line">
              <a:avLst/>
            </a:prstGeom>
            <a:noFill/>
            <a:ln w="38100" cap="sq">
              <a:solidFill>
                <a:schemeClr val="tx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2" name="Text Box 22"/>
            <p:cNvSpPr txBox="1">
              <a:spLocks noChangeArrowheads="1"/>
            </p:cNvSpPr>
            <p:nvPr/>
          </p:nvSpPr>
          <p:spPr bwMode="auto">
            <a:xfrm>
              <a:off x="2760663" y="1949450"/>
              <a:ext cx="3447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mn-lt"/>
                </a:rPr>
                <a:t>T</a:t>
              </a:r>
              <a:endParaRPr kumimoji="1" lang="en-US" altLang="zh-CN" sz="2800">
                <a:latin typeface="+mn-lt"/>
              </a:endParaRPr>
            </a:p>
          </p:txBody>
        </p:sp>
        <p:sp>
          <p:nvSpPr>
            <p:cNvPr id="66583" name="Text Box 23"/>
            <p:cNvSpPr txBox="1">
              <a:spLocks noChangeArrowheads="1"/>
            </p:cNvSpPr>
            <p:nvPr/>
          </p:nvSpPr>
          <p:spPr bwMode="auto">
            <a:xfrm>
              <a:off x="1762126" y="4191001"/>
              <a:ext cx="1082675" cy="523220"/>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mn-lt"/>
                </a:rPr>
                <a:t>B</a:t>
              </a:r>
              <a:endParaRPr kumimoji="1" lang="en-US" altLang="zh-CN" sz="2800">
                <a:latin typeface="+mn-lt"/>
              </a:endParaRPr>
            </a:p>
          </p:txBody>
        </p:sp>
        <p:sp>
          <p:nvSpPr>
            <p:cNvPr id="66584" name="Line 24"/>
            <p:cNvSpPr>
              <a:spLocks noChangeShapeType="1"/>
            </p:cNvSpPr>
            <p:nvPr/>
          </p:nvSpPr>
          <p:spPr bwMode="auto">
            <a:xfrm flipH="1">
              <a:off x="2047698" y="4191000"/>
              <a:ext cx="19227" cy="523221"/>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5" name="Line 25"/>
            <p:cNvSpPr>
              <a:spLocks noChangeShapeType="1"/>
            </p:cNvSpPr>
            <p:nvPr/>
          </p:nvSpPr>
          <p:spPr bwMode="auto">
            <a:xfrm flipH="1">
              <a:off x="2516728" y="4191000"/>
              <a:ext cx="7398" cy="523221"/>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6" name="Text Box 26"/>
            <p:cNvSpPr txBox="1">
              <a:spLocks noChangeArrowheads="1"/>
            </p:cNvSpPr>
            <p:nvPr/>
          </p:nvSpPr>
          <p:spPr bwMode="auto">
            <a:xfrm>
              <a:off x="3057526" y="5334001"/>
              <a:ext cx="1082675" cy="523220"/>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mn-lt"/>
                </a:rPr>
                <a:t>C</a:t>
              </a:r>
              <a:endParaRPr kumimoji="1" lang="en-US" altLang="zh-CN" sz="2800">
                <a:latin typeface="+mn-lt"/>
              </a:endParaRPr>
            </a:p>
          </p:txBody>
        </p:sp>
        <p:sp>
          <p:nvSpPr>
            <p:cNvPr id="66587" name="Line 27"/>
            <p:cNvSpPr>
              <a:spLocks noChangeShapeType="1"/>
            </p:cNvSpPr>
            <p:nvPr/>
          </p:nvSpPr>
          <p:spPr bwMode="auto">
            <a:xfrm flipH="1">
              <a:off x="3353155" y="5334001"/>
              <a:ext cx="9170" cy="52322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8" name="Line 28"/>
            <p:cNvSpPr>
              <a:spLocks noChangeShapeType="1"/>
            </p:cNvSpPr>
            <p:nvPr/>
          </p:nvSpPr>
          <p:spPr bwMode="auto">
            <a:xfrm flipH="1">
              <a:off x="3793948" y="5334000"/>
              <a:ext cx="25577" cy="566409"/>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89" name="Text Box 29"/>
            <p:cNvSpPr txBox="1">
              <a:spLocks noChangeArrowheads="1"/>
            </p:cNvSpPr>
            <p:nvPr/>
          </p:nvSpPr>
          <p:spPr bwMode="auto">
            <a:xfrm>
              <a:off x="4810126" y="4191001"/>
              <a:ext cx="1082675" cy="523220"/>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mn-lt"/>
                </a:rPr>
                <a:t>D</a:t>
              </a:r>
              <a:endParaRPr kumimoji="1" lang="en-US" altLang="zh-CN" sz="2800">
                <a:latin typeface="+mn-lt"/>
              </a:endParaRPr>
            </a:p>
          </p:txBody>
        </p:sp>
        <p:sp>
          <p:nvSpPr>
            <p:cNvPr id="66590" name="Line 30"/>
            <p:cNvSpPr>
              <a:spLocks noChangeShapeType="1"/>
            </p:cNvSpPr>
            <p:nvPr/>
          </p:nvSpPr>
          <p:spPr bwMode="auto">
            <a:xfrm>
              <a:off x="5114924" y="4191001"/>
              <a:ext cx="7398" cy="523221"/>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91" name="Line 31"/>
            <p:cNvSpPr>
              <a:spLocks noChangeShapeType="1"/>
            </p:cNvSpPr>
            <p:nvPr/>
          </p:nvSpPr>
          <p:spPr bwMode="auto">
            <a:xfrm>
              <a:off x="5572125" y="4191001"/>
              <a:ext cx="0" cy="523221"/>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92" name="Line 32"/>
            <p:cNvSpPr>
              <a:spLocks noChangeShapeType="1"/>
            </p:cNvSpPr>
            <p:nvPr/>
          </p:nvSpPr>
          <p:spPr bwMode="auto">
            <a:xfrm flipH="1">
              <a:off x="2295525" y="3352800"/>
              <a:ext cx="1143000" cy="838200"/>
            </a:xfrm>
            <a:prstGeom prst="line">
              <a:avLst/>
            </a:prstGeom>
            <a:noFill/>
            <a:ln w="38100" cap="sq">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93" name="Text Box 33"/>
            <p:cNvSpPr txBox="1">
              <a:spLocks noChangeArrowheads="1"/>
            </p:cNvSpPr>
            <p:nvPr/>
          </p:nvSpPr>
          <p:spPr bwMode="auto">
            <a:xfrm>
              <a:off x="1693864" y="4251326"/>
              <a:ext cx="346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mn-lt"/>
                </a:rPr>
                <a:t>^</a:t>
              </a:r>
              <a:endParaRPr kumimoji="1" lang="en-US" altLang="zh-CN" sz="2800">
                <a:latin typeface="+mn-lt"/>
              </a:endParaRPr>
            </a:p>
          </p:txBody>
        </p:sp>
        <p:sp>
          <p:nvSpPr>
            <p:cNvPr id="66594" name="Line 34"/>
            <p:cNvSpPr>
              <a:spLocks noChangeShapeType="1"/>
            </p:cNvSpPr>
            <p:nvPr/>
          </p:nvSpPr>
          <p:spPr bwMode="auto">
            <a:xfrm>
              <a:off x="2676525" y="4495800"/>
              <a:ext cx="9144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95" name="Text Box 35"/>
            <p:cNvSpPr txBox="1">
              <a:spLocks noChangeArrowheads="1"/>
            </p:cNvSpPr>
            <p:nvPr/>
          </p:nvSpPr>
          <p:spPr bwMode="auto">
            <a:xfrm>
              <a:off x="2981326" y="5394326"/>
              <a:ext cx="346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mn-lt"/>
                </a:rPr>
                <a:t>^</a:t>
              </a:r>
              <a:endParaRPr kumimoji="1" lang="en-US" altLang="zh-CN" sz="2800">
                <a:latin typeface="+mn-lt"/>
              </a:endParaRPr>
            </a:p>
          </p:txBody>
        </p:sp>
        <p:sp>
          <p:nvSpPr>
            <p:cNvPr id="66596" name="Text Box 36"/>
            <p:cNvSpPr txBox="1">
              <a:spLocks noChangeArrowheads="1"/>
            </p:cNvSpPr>
            <p:nvPr/>
          </p:nvSpPr>
          <p:spPr bwMode="auto">
            <a:xfrm>
              <a:off x="3819525" y="5391207"/>
              <a:ext cx="346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dirty="0">
                  <a:solidFill>
                    <a:schemeClr val="tx2"/>
                  </a:solidFill>
                  <a:latin typeface="+mn-lt"/>
                </a:rPr>
                <a:t>^</a:t>
              </a:r>
              <a:endParaRPr kumimoji="1" lang="en-US" altLang="zh-CN" sz="2800" dirty="0">
                <a:latin typeface="+mn-lt"/>
              </a:endParaRPr>
            </a:p>
          </p:txBody>
        </p:sp>
        <p:sp>
          <p:nvSpPr>
            <p:cNvPr id="66597" name="Line 37"/>
            <p:cNvSpPr>
              <a:spLocks noChangeShapeType="1"/>
            </p:cNvSpPr>
            <p:nvPr/>
          </p:nvSpPr>
          <p:spPr bwMode="auto">
            <a:xfrm>
              <a:off x="4200525" y="3352800"/>
              <a:ext cx="11430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598" name="Text Box 38"/>
            <p:cNvSpPr txBox="1">
              <a:spLocks noChangeArrowheads="1"/>
            </p:cNvSpPr>
            <p:nvPr/>
          </p:nvSpPr>
          <p:spPr bwMode="auto">
            <a:xfrm>
              <a:off x="4733926" y="4251326"/>
              <a:ext cx="346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mn-lt"/>
                </a:rPr>
                <a:t>^</a:t>
              </a:r>
              <a:endParaRPr kumimoji="1" lang="en-US" altLang="zh-CN" sz="2800">
                <a:latin typeface="+mn-lt"/>
              </a:endParaRPr>
            </a:p>
          </p:txBody>
        </p:sp>
        <p:sp>
          <p:nvSpPr>
            <p:cNvPr id="66599" name="Text Box 39"/>
            <p:cNvSpPr txBox="1">
              <a:spLocks noChangeArrowheads="1"/>
            </p:cNvSpPr>
            <p:nvPr/>
          </p:nvSpPr>
          <p:spPr bwMode="auto">
            <a:xfrm>
              <a:off x="5473701" y="4251326"/>
              <a:ext cx="346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mn-lt"/>
                </a:rPr>
                <a:t>^</a:t>
              </a:r>
              <a:endParaRPr kumimoji="1" lang="en-US" altLang="zh-CN" sz="2800">
                <a:latin typeface="+mn-lt"/>
              </a:endParaRPr>
            </a:p>
          </p:txBody>
        </p:sp>
      </p:grpSp>
      <p:sp>
        <p:nvSpPr>
          <p:cNvPr id="53288" name="Text Box 40"/>
          <p:cNvSpPr txBox="1">
            <a:spLocks noChangeArrowheads="1"/>
          </p:cNvSpPr>
          <p:nvPr/>
        </p:nvSpPr>
        <p:spPr bwMode="auto">
          <a:xfrm>
            <a:off x="5789764" y="1893757"/>
            <a:ext cx="5992350"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dirty="0" err="1">
                <a:latin typeface="+mn-lt"/>
                <a:ea typeface="楷体_GB2312" pitchFamily="49" charset="-122"/>
              </a:rPr>
              <a:t>scanf</a:t>
            </a:r>
            <a:r>
              <a:rPr kumimoji="1" lang="en-US" altLang="zh-CN" sz="2800" dirty="0">
                <a:latin typeface="+mn-lt"/>
                <a:ea typeface="楷体_GB2312" pitchFamily="49" charset="-122"/>
              </a:rPr>
              <a:t>(</a:t>
            </a:r>
            <a:r>
              <a:rPr kumimoji="1" lang="en-US" altLang="zh-CN" sz="2800" b="1" dirty="0">
                <a:latin typeface="+mn-lt"/>
                <a:ea typeface="楷体_GB2312" pitchFamily="49" charset="-122"/>
              </a:rPr>
              <a:t>&amp;</a:t>
            </a:r>
            <a:r>
              <a:rPr kumimoji="1" lang="en-US" altLang="zh-CN" sz="2800" dirty="0" err="1">
                <a:latin typeface="+mn-lt"/>
                <a:ea typeface="楷体_GB2312" pitchFamily="49" charset="-122"/>
              </a:rPr>
              <a:t>ch</a:t>
            </a:r>
            <a:r>
              <a:rPr kumimoji="1" lang="en-US" altLang="zh-CN" sz="2800" dirty="0">
                <a:latin typeface="+mn-lt"/>
                <a:ea typeface="楷体_GB2312" pitchFamily="49" charset="-122"/>
              </a:rPr>
              <a:t>);</a:t>
            </a:r>
          </a:p>
          <a:p>
            <a:pPr eaLnBrk="1" hangingPunct="1">
              <a:lnSpc>
                <a:spcPct val="120000"/>
              </a:lnSpc>
              <a:spcBef>
                <a:spcPct val="0"/>
              </a:spcBef>
              <a:buClrTx/>
              <a:buSzTx/>
              <a:buFontTx/>
              <a:buNone/>
            </a:pPr>
            <a:r>
              <a:rPr kumimoji="1" lang="en-US" altLang="zh-CN" sz="2800" b="1" dirty="0">
                <a:latin typeface="+mn-lt"/>
                <a:ea typeface="楷体_GB2312" pitchFamily="49" charset="-122"/>
              </a:rPr>
              <a:t>if</a:t>
            </a:r>
            <a:r>
              <a:rPr kumimoji="1" lang="en-US" altLang="zh-CN" sz="2800" dirty="0">
                <a:latin typeface="+mn-lt"/>
                <a:ea typeface="楷体_GB2312" pitchFamily="49" charset="-122"/>
              </a:rPr>
              <a:t> (</a:t>
            </a:r>
            <a:r>
              <a:rPr kumimoji="1" lang="en-US" altLang="zh-CN" sz="2800" dirty="0" err="1">
                <a:latin typeface="+mn-lt"/>
                <a:ea typeface="楷体_GB2312" pitchFamily="49" charset="-122"/>
              </a:rPr>
              <a:t>ch</a:t>
            </a:r>
            <a:r>
              <a:rPr kumimoji="1" lang="en-US" altLang="zh-CN" sz="2800" dirty="0">
                <a:latin typeface="+mn-lt"/>
                <a:ea typeface="楷体_GB2312" pitchFamily="49" charset="-122"/>
              </a:rPr>
              <a:t>==' ') *T = </a:t>
            </a:r>
            <a:r>
              <a:rPr kumimoji="1" lang="en-US" altLang="zh-CN" sz="2800" b="1" dirty="0">
                <a:latin typeface="+mn-lt"/>
                <a:ea typeface="楷体_GB2312" pitchFamily="49" charset="-122"/>
              </a:rPr>
              <a:t>NULL</a:t>
            </a:r>
            <a:r>
              <a:rPr kumimoji="1" lang="en-US" altLang="zh-CN" sz="2800" dirty="0">
                <a:latin typeface="+mn-lt"/>
                <a:ea typeface="楷体_GB2312" pitchFamily="49" charset="-122"/>
              </a:rPr>
              <a:t>;</a:t>
            </a:r>
          </a:p>
          <a:p>
            <a:pPr eaLnBrk="1" hangingPunct="1">
              <a:lnSpc>
                <a:spcPct val="120000"/>
              </a:lnSpc>
              <a:spcBef>
                <a:spcPct val="0"/>
              </a:spcBef>
              <a:buClrTx/>
              <a:buSzTx/>
              <a:buFontTx/>
              <a:buNone/>
            </a:pPr>
            <a:r>
              <a:rPr kumimoji="1" lang="en-US" altLang="zh-CN" sz="2800" b="1" dirty="0">
                <a:latin typeface="+mn-lt"/>
                <a:ea typeface="楷体_GB2312" pitchFamily="49" charset="-122"/>
              </a:rPr>
              <a:t>else {</a:t>
            </a:r>
          </a:p>
          <a:p>
            <a:pPr>
              <a:lnSpc>
                <a:spcPct val="90000"/>
              </a:lnSpc>
              <a:spcBef>
                <a:spcPct val="50000"/>
              </a:spcBef>
              <a:buClrTx/>
              <a:buSzTx/>
              <a:buFontTx/>
              <a:buNone/>
            </a:pPr>
            <a:r>
              <a:rPr kumimoji="1" lang="en-US" altLang="zh-CN" sz="3200" dirty="0">
                <a:latin typeface="+mn-lt"/>
                <a:ea typeface="楷体_GB2312" pitchFamily="49" charset="-122"/>
              </a:rPr>
              <a:t>*</a:t>
            </a:r>
            <a:r>
              <a:rPr kumimoji="1" lang="en-US" altLang="zh-CN" sz="3200" dirty="0" smtClean="0">
                <a:latin typeface="+mn-lt"/>
                <a:ea typeface="楷体_GB2312" pitchFamily="49" charset="-122"/>
              </a:rPr>
              <a:t>T=</a:t>
            </a:r>
            <a:r>
              <a:rPr kumimoji="1" lang="en-US" altLang="zh-CN" sz="2800" dirty="0" smtClean="0">
                <a:latin typeface="+mn-lt"/>
                <a:ea typeface="楷体_GB2312" pitchFamily="49" charset="-122"/>
              </a:rPr>
              <a:t>(</a:t>
            </a:r>
            <a:r>
              <a:rPr kumimoji="1" lang="en-US" altLang="zh-CN" sz="2800" dirty="0" err="1" smtClean="0">
                <a:latin typeface="+mn-lt"/>
                <a:ea typeface="楷体_GB2312" pitchFamily="49" charset="-122"/>
              </a:rPr>
              <a:t>BiTNode</a:t>
            </a:r>
            <a:r>
              <a:rPr kumimoji="1" lang="en-US" altLang="zh-CN" sz="2800" dirty="0" smtClean="0">
                <a:latin typeface="+mn-lt"/>
                <a:ea typeface="楷体_GB2312" pitchFamily="49" charset="-122"/>
              </a:rPr>
              <a:t>*)</a:t>
            </a:r>
            <a:r>
              <a:rPr kumimoji="1" lang="en-US" altLang="zh-CN" sz="2800" dirty="0" err="1">
                <a:latin typeface="+mn-lt"/>
                <a:ea typeface="楷体_GB2312" pitchFamily="49" charset="-122"/>
              </a:rPr>
              <a:t>malloc</a:t>
            </a:r>
            <a:r>
              <a:rPr kumimoji="1" lang="en-US" altLang="zh-CN" sz="2800" dirty="0">
                <a:latin typeface="+mn-lt"/>
                <a:ea typeface="楷体_GB2312" pitchFamily="49" charset="-122"/>
              </a:rPr>
              <a:t>(</a:t>
            </a:r>
            <a:r>
              <a:rPr kumimoji="1" lang="en-US" altLang="zh-CN" sz="2800" dirty="0" err="1">
                <a:latin typeface="+mn-lt"/>
                <a:ea typeface="楷体_GB2312" pitchFamily="49" charset="-122"/>
              </a:rPr>
              <a:t>sizeof</a:t>
            </a:r>
            <a:r>
              <a:rPr kumimoji="1" lang="en-US" altLang="zh-CN" sz="2800" dirty="0">
                <a:latin typeface="+mn-lt"/>
                <a:ea typeface="楷体_GB2312" pitchFamily="49" charset="-122"/>
              </a:rPr>
              <a:t>(</a:t>
            </a:r>
            <a:r>
              <a:rPr kumimoji="1" lang="en-US" altLang="zh-CN" sz="2800" dirty="0" err="1">
                <a:latin typeface="+mn-lt"/>
                <a:ea typeface="楷体_GB2312" pitchFamily="49" charset="-122"/>
              </a:rPr>
              <a:t>BiTNode</a:t>
            </a:r>
            <a:r>
              <a:rPr kumimoji="1" lang="en-US" altLang="zh-CN" sz="2800" dirty="0">
                <a:latin typeface="+mn-lt"/>
                <a:ea typeface="楷体_GB2312" pitchFamily="49" charset="-122"/>
              </a:rPr>
              <a:t>));</a:t>
            </a:r>
          </a:p>
          <a:p>
            <a:pPr eaLnBrk="1" hangingPunct="1">
              <a:lnSpc>
                <a:spcPct val="120000"/>
              </a:lnSpc>
              <a:spcBef>
                <a:spcPct val="0"/>
              </a:spcBef>
              <a:buClrTx/>
              <a:buSzTx/>
              <a:buFontTx/>
              <a:buNone/>
            </a:pPr>
            <a:r>
              <a:rPr kumimoji="1" lang="en-US" altLang="zh-CN" sz="2800" dirty="0">
                <a:latin typeface="+mn-lt"/>
                <a:ea typeface="楷体_GB2312" pitchFamily="49" charset="-122"/>
              </a:rPr>
              <a:t>   (*T)-&gt;data = </a:t>
            </a:r>
            <a:r>
              <a:rPr kumimoji="1" lang="en-US" altLang="zh-CN" sz="2800" dirty="0" err="1">
                <a:latin typeface="+mn-lt"/>
                <a:ea typeface="楷体_GB2312" pitchFamily="49" charset="-122"/>
              </a:rPr>
              <a:t>ch</a:t>
            </a:r>
            <a:r>
              <a:rPr kumimoji="1" lang="en-US" altLang="zh-CN" sz="2800" dirty="0">
                <a:latin typeface="+mn-lt"/>
                <a:ea typeface="楷体_GB2312" pitchFamily="49" charset="-122"/>
              </a:rPr>
              <a:t>;</a:t>
            </a:r>
          </a:p>
          <a:p>
            <a:pPr eaLnBrk="1" hangingPunct="1">
              <a:lnSpc>
                <a:spcPct val="120000"/>
              </a:lnSpc>
              <a:spcBef>
                <a:spcPct val="0"/>
              </a:spcBef>
              <a:buClrTx/>
              <a:buSzTx/>
              <a:buFontTx/>
              <a:buNone/>
            </a:pPr>
            <a:r>
              <a:rPr kumimoji="1" lang="en-US" altLang="zh-CN" sz="2800" dirty="0" err="1">
                <a:latin typeface="+mn-lt"/>
                <a:ea typeface="楷体_GB2312" pitchFamily="49" charset="-122"/>
              </a:rPr>
              <a:t>CreateBiTree</a:t>
            </a:r>
            <a:r>
              <a:rPr kumimoji="1" lang="en-US" altLang="zh-CN" sz="2800" dirty="0">
                <a:latin typeface="+mn-lt"/>
                <a:ea typeface="楷体_GB2312" pitchFamily="49" charset="-122"/>
              </a:rPr>
              <a:t>(&amp;((</a:t>
            </a:r>
            <a:r>
              <a:rPr kumimoji="1" lang="zh-CN" altLang="en-US" sz="2800" dirty="0">
                <a:latin typeface="+mn-lt"/>
                <a:ea typeface="楷体_GB2312" pitchFamily="49" charset="-122"/>
              </a:rPr>
              <a:t>*</a:t>
            </a:r>
            <a:r>
              <a:rPr kumimoji="1" lang="en-US" altLang="zh-CN" sz="2800" dirty="0">
                <a:latin typeface="+mn-lt"/>
                <a:ea typeface="楷体_GB2312" pitchFamily="49" charset="-122"/>
              </a:rPr>
              <a:t>T-)&gt;</a:t>
            </a:r>
            <a:r>
              <a:rPr kumimoji="1" lang="en-US" altLang="zh-CN" sz="2800" dirty="0" err="1">
                <a:latin typeface="+mn-lt"/>
                <a:ea typeface="楷体_GB2312" pitchFamily="49" charset="-122"/>
              </a:rPr>
              <a:t>lchild</a:t>
            </a:r>
            <a:r>
              <a:rPr kumimoji="1" lang="en-US" altLang="zh-CN" sz="2800" dirty="0">
                <a:latin typeface="+mn-lt"/>
                <a:ea typeface="楷体_GB2312" pitchFamily="49" charset="-122"/>
              </a:rPr>
              <a:t>)); </a:t>
            </a:r>
          </a:p>
          <a:p>
            <a:pPr eaLnBrk="1" hangingPunct="1">
              <a:lnSpc>
                <a:spcPct val="120000"/>
              </a:lnSpc>
              <a:spcBef>
                <a:spcPct val="0"/>
              </a:spcBef>
              <a:buClrTx/>
              <a:buSzTx/>
              <a:buFontTx/>
              <a:buNone/>
            </a:pPr>
            <a:r>
              <a:rPr kumimoji="1" lang="en-US" altLang="zh-CN" sz="2800" dirty="0" err="1">
                <a:latin typeface="+mn-lt"/>
                <a:ea typeface="楷体_GB2312" pitchFamily="49" charset="-122"/>
              </a:rPr>
              <a:t>CreateBiTree</a:t>
            </a:r>
            <a:r>
              <a:rPr kumimoji="1" lang="en-US" altLang="zh-CN" sz="2800" dirty="0">
                <a:latin typeface="+mn-lt"/>
                <a:ea typeface="楷体_GB2312" pitchFamily="49" charset="-122"/>
              </a:rPr>
              <a:t>(&amp;((</a:t>
            </a:r>
            <a:r>
              <a:rPr kumimoji="1" lang="zh-CN" altLang="en-US" sz="2800" dirty="0">
                <a:latin typeface="+mn-lt"/>
                <a:ea typeface="楷体_GB2312" pitchFamily="49" charset="-122"/>
              </a:rPr>
              <a:t>*</a:t>
            </a:r>
            <a:r>
              <a:rPr kumimoji="1" lang="en-US" altLang="zh-CN" sz="2800" dirty="0">
                <a:latin typeface="+mn-lt"/>
                <a:ea typeface="楷体_GB2312" pitchFamily="49" charset="-122"/>
              </a:rPr>
              <a:t>T-)&gt;</a:t>
            </a:r>
            <a:r>
              <a:rPr kumimoji="1" lang="en-US" altLang="zh-CN" sz="2800" dirty="0" err="1">
                <a:latin typeface="+mn-lt"/>
                <a:ea typeface="楷体_GB2312" pitchFamily="49" charset="-122"/>
              </a:rPr>
              <a:t>lchild</a:t>
            </a:r>
            <a:r>
              <a:rPr kumimoji="1" lang="en-US" altLang="zh-CN" sz="2800" dirty="0">
                <a:latin typeface="+mn-lt"/>
                <a:ea typeface="楷体_GB2312" pitchFamily="49" charset="-122"/>
              </a:rPr>
              <a:t>)); </a:t>
            </a:r>
          </a:p>
        </p:txBody>
      </p:sp>
    </p:spTree>
    <p:extLst>
      <p:ext uri="{BB962C8B-B14F-4D97-AF65-F5344CB8AC3E}">
        <p14:creationId xmlns:p14="http://schemas.microsoft.com/office/powerpoint/2010/main" val="5604431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Group 2"/>
          <p:cNvGraphicFramePr>
            <a:graphicFrameLocks noGrp="1"/>
          </p:cNvGraphicFramePr>
          <p:nvPr>
            <p:extLst/>
          </p:nvPr>
        </p:nvGraphicFramePr>
        <p:xfrm>
          <a:off x="5562600" y="462312"/>
          <a:ext cx="457200" cy="609600"/>
        </p:xfrm>
        <a:graphic>
          <a:graphicData uri="http://schemas.openxmlformats.org/drawingml/2006/table">
            <a:tbl>
              <a:tblPr/>
              <a:tblGrid>
                <a:gridCol w="457200"/>
              </a:tblGrid>
              <a:tr h="6096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40" name="Group 8"/>
          <p:cNvGraphicFramePr>
            <a:graphicFrameLocks noGrp="1"/>
          </p:cNvGraphicFramePr>
          <p:nvPr>
            <p:extLst/>
          </p:nvPr>
        </p:nvGraphicFramePr>
        <p:xfrm>
          <a:off x="3733800" y="1681512"/>
          <a:ext cx="533400" cy="381000"/>
        </p:xfrm>
        <a:graphic>
          <a:graphicData uri="http://schemas.openxmlformats.org/drawingml/2006/table">
            <a:tbl>
              <a:tblPr/>
              <a:tblGrid>
                <a:gridCol w="533400"/>
              </a:tblGrid>
              <a:tr h="3810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46" name="Group 14"/>
          <p:cNvGraphicFramePr>
            <a:graphicFrameLocks noGrp="1"/>
          </p:cNvGraphicFramePr>
          <p:nvPr>
            <p:extLst/>
          </p:nvPr>
        </p:nvGraphicFramePr>
        <p:xfrm>
          <a:off x="7620000" y="1529112"/>
          <a:ext cx="457200" cy="609600"/>
        </p:xfrm>
        <a:graphic>
          <a:graphicData uri="http://schemas.openxmlformats.org/drawingml/2006/table">
            <a:tbl>
              <a:tblPr/>
              <a:tblGrid>
                <a:gridCol w="457200"/>
              </a:tblGrid>
              <a:tr h="6096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52" name="Group 20"/>
          <p:cNvGraphicFramePr>
            <a:graphicFrameLocks noGrp="1"/>
          </p:cNvGraphicFramePr>
          <p:nvPr/>
        </p:nvGraphicFramePr>
        <p:xfrm>
          <a:off x="2438400" y="2590800"/>
          <a:ext cx="533400" cy="457200"/>
        </p:xfrm>
        <a:graphic>
          <a:graphicData uri="http://schemas.openxmlformats.org/drawingml/2006/table">
            <a:tbl>
              <a:tblPr/>
              <a:tblGrid>
                <a:gridCol w="533400"/>
              </a:tblGrid>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58" name="Group 26"/>
          <p:cNvGraphicFramePr>
            <a:graphicFrameLocks noGrp="1"/>
          </p:cNvGraphicFramePr>
          <p:nvPr/>
        </p:nvGraphicFramePr>
        <p:xfrm>
          <a:off x="4800600" y="2514600"/>
          <a:ext cx="533400" cy="533400"/>
        </p:xfrm>
        <a:graphic>
          <a:graphicData uri="http://schemas.openxmlformats.org/drawingml/2006/table">
            <a:tbl>
              <a:tblPr/>
              <a:tblGrid>
                <a:gridCol w="533400"/>
              </a:tblGrid>
              <a:tr h="5334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64" name="Group 32"/>
          <p:cNvGraphicFramePr>
            <a:graphicFrameLocks noGrp="1"/>
          </p:cNvGraphicFramePr>
          <p:nvPr/>
        </p:nvGraphicFramePr>
        <p:xfrm>
          <a:off x="4114800" y="4191000"/>
          <a:ext cx="533400" cy="533400"/>
        </p:xfrm>
        <a:graphic>
          <a:graphicData uri="http://schemas.openxmlformats.org/drawingml/2006/table">
            <a:tbl>
              <a:tblPr/>
              <a:tblGrid>
                <a:gridCol w="533400"/>
              </a:tblGrid>
              <a:tr h="5334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70" name="Group 38"/>
          <p:cNvGraphicFramePr>
            <a:graphicFrameLocks noGrp="1"/>
          </p:cNvGraphicFramePr>
          <p:nvPr/>
        </p:nvGraphicFramePr>
        <p:xfrm>
          <a:off x="5867400" y="4191000"/>
          <a:ext cx="533400" cy="457200"/>
        </p:xfrm>
        <a:graphic>
          <a:graphicData uri="http://schemas.openxmlformats.org/drawingml/2006/table">
            <a:tbl>
              <a:tblPr/>
              <a:tblGrid>
                <a:gridCol w="533400"/>
              </a:tblGrid>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76" name="Group 44"/>
          <p:cNvGraphicFramePr>
            <a:graphicFrameLocks noGrp="1"/>
          </p:cNvGraphicFramePr>
          <p:nvPr>
            <p:extLst/>
          </p:nvPr>
        </p:nvGraphicFramePr>
        <p:xfrm>
          <a:off x="7074408" y="2744979"/>
          <a:ext cx="609600" cy="533400"/>
        </p:xfrm>
        <a:graphic>
          <a:graphicData uri="http://schemas.openxmlformats.org/drawingml/2006/table">
            <a:tbl>
              <a:tblPr/>
              <a:tblGrid>
                <a:gridCol w="60960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Ø</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82" name="Group 50"/>
          <p:cNvGraphicFramePr>
            <a:graphicFrameLocks noGrp="1"/>
          </p:cNvGraphicFramePr>
          <p:nvPr>
            <p:extLst/>
          </p:nvPr>
        </p:nvGraphicFramePr>
        <p:xfrm>
          <a:off x="8522208" y="2702100"/>
          <a:ext cx="533400" cy="533400"/>
        </p:xfrm>
        <a:graphic>
          <a:graphicData uri="http://schemas.openxmlformats.org/drawingml/2006/table">
            <a:tbl>
              <a:tblPr/>
              <a:tblGrid>
                <a:gridCol w="53340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Ø</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88" name="Group 56"/>
          <p:cNvGraphicFramePr>
            <a:graphicFrameLocks noGrp="1"/>
          </p:cNvGraphicFramePr>
          <p:nvPr/>
        </p:nvGraphicFramePr>
        <p:xfrm>
          <a:off x="1752600" y="4191000"/>
          <a:ext cx="457200" cy="533400"/>
        </p:xfrm>
        <a:graphic>
          <a:graphicData uri="http://schemas.openxmlformats.org/drawingml/2006/table">
            <a:tbl>
              <a:tblPr/>
              <a:tblGrid>
                <a:gridCol w="45720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Ø</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4094" name="Group 62"/>
          <p:cNvGraphicFramePr>
            <a:graphicFrameLocks noGrp="1"/>
          </p:cNvGraphicFramePr>
          <p:nvPr/>
        </p:nvGraphicFramePr>
        <p:xfrm>
          <a:off x="2895600" y="4191000"/>
          <a:ext cx="457200" cy="533400"/>
        </p:xfrm>
        <a:graphic>
          <a:graphicData uri="http://schemas.openxmlformats.org/drawingml/2006/table">
            <a:tbl>
              <a:tblPr/>
              <a:tblGrid>
                <a:gridCol w="45720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Ø</a:t>
                      </a: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7172" name="Line 68"/>
          <p:cNvSpPr>
            <a:spLocks noChangeShapeType="1"/>
          </p:cNvSpPr>
          <p:nvPr/>
        </p:nvSpPr>
        <p:spPr bwMode="auto">
          <a:xfrm flipH="1">
            <a:off x="3962400" y="995712"/>
            <a:ext cx="1600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3" name="Line 69"/>
          <p:cNvSpPr>
            <a:spLocks noChangeShapeType="1"/>
          </p:cNvSpPr>
          <p:nvPr/>
        </p:nvSpPr>
        <p:spPr bwMode="auto">
          <a:xfrm>
            <a:off x="6019800" y="919512"/>
            <a:ext cx="1752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4" name="Line 70"/>
          <p:cNvSpPr>
            <a:spLocks noChangeShapeType="1"/>
          </p:cNvSpPr>
          <p:nvPr/>
        </p:nvSpPr>
        <p:spPr bwMode="auto">
          <a:xfrm flipH="1">
            <a:off x="2590800" y="19812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5" name="Line 71"/>
          <p:cNvSpPr>
            <a:spLocks noChangeShapeType="1"/>
          </p:cNvSpPr>
          <p:nvPr/>
        </p:nvSpPr>
        <p:spPr bwMode="auto">
          <a:xfrm>
            <a:off x="4267200" y="19812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6" name="Line 72"/>
          <p:cNvSpPr>
            <a:spLocks noChangeShapeType="1"/>
          </p:cNvSpPr>
          <p:nvPr/>
        </p:nvSpPr>
        <p:spPr bwMode="auto">
          <a:xfrm flipH="1">
            <a:off x="7379208" y="2135379"/>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7" name="Line 73"/>
          <p:cNvSpPr>
            <a:spLocks noChangeShapeType="1"/>
          </p:cNvSpPr>
          <p:nvPr/>
        </p:nvSpPr>
        <p:spPr bwMode="auto">
          <a:xfrm>
            <a:off x="7988808" y="2135379"/>
            <a:ext cx="697992" cy="5667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8" name="Line 74"/>
          <p:cNvSpPr>
            <a:spLocks noChangeShapeType="1"/>
          </p:cNvSpPr>
          <p:nvPr/>
        </p:nvSpPr>
        <p:spPr bwMode="auto">
          <a:xfrm flipH="1">
            <a:off x="2057400" y="30480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9" name="Line 75"/>
          <p:cNvSpPr>
            <a:spLocks noChangeShapeType="1"/>
          </p:cNvSpPr>
          <p:nvPr/>
        </p:nvSpPr>
        <p:spPr bwMode="auto">
          <a:xfrm>
            <a:off x="2819400" y="30480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0" name="Line 76"/>
          <p:cNvSpPr>
            <a:spLocks noChangeShapeType="1"/>
          </p:cNvSpPr>
          <p:nvPr/>
        </p:nvSpPr>
        <p:spPr bwMode="auto">
          <a:xfrm flipH="1">
            <a:off x="4343400" y="3048000"/>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1" name="Line 77"/>
          <p:cNvSpPr>
            <a:spLocks noChangeShapeType="1"/>
          </p:cNvSpPr>
          <p:nvPr/>
        </p:nvSpPr>
        <p:spPr bwMode="auto">
          <a:xfrm>
            <a:off x="5105400" y="3048000"/>
            <a:ext cx="990600" cy="1109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2" name="Text Box 78"/>
          <p:cNvSpPr txBox="1">
            <a:spLocks noChangeArrowheads="1"/>
          </p:cNvSpPr>
          <p:nvPr/>
        </p:nvSpPr>
        <p:spPr bwMode="auto">
          <a:xfrm>
            <a:off x="7848600" y="3620580"/>
            <a:ext cx="3597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dirty="0">
                <a:solidFill>
                  <a:srgbClr val="FF0000"/>
                </a:solidFill>
                <a:latin typeface="黑体" panose="02010609060101010101" pitchFamily="49" charset="-122"/>
                <a:ea typeface="黑体" panose="02010609060101010101" pitchFamily="49" charset="-122"/>
              </a:rPr>
              <a:t>Ø </a:t>
            </a:r>
            <a:r>
              <a:rPr kumimoji="1" lang="zh-CN" altLang="en-US" sz="2800" dirty="0">
                <a:solidFill>
                  <a:srgbClr val="FF0000"/>
                </a:solidFill>
                <a:latin typeface="黑体" panose="02010609060101010101" pitchFamily="49" charset="-122"/>
                <a:ea typeface="黑体" panose="02010609060101010101" pitchFamily="49" charset="-122"/>
              </a:rPr>
              <a:t>表示该处没有元素存在仅仅为了好理解</a:t>
            </a:r>
          </a:p>
        </p:txBody>
      </p:sp>
      <p:graphicFrame>
        <p:nvGraphicFramePr>
          <p:cNvPr id="44147" name="Group 115"/>
          <p:cNvGraphicFramePr>
            <a:graphicFrameLocks noGrp="1"/>
          </p:cNvGraphicFramePr>
          <p:nvPr/>
        </p:nvGraphicFramePr>
        <p:xfrm>
          <a:off x="2424114" y="5300663"/>
          <a:ext cx="7494587" cy="639962"/>
        </p:xfrm>
        <a:graphic>
          <a:graphicData uri="http://schemas.openxmlformats.org/drawingml/2006/table">
            <a:tbl>
              <a:tblPr/>
              <a:tblGrid>
                <a:gridCol w="625475"/>
                <a:gridCol w="622300"/>
                <a:gridCol w="625475"/>
                <a:gridCol w="623887"/>
                <a:gridCol w="625475"/>
                <a:gridCol w="623888"/>
                <a:gridCol w="625475"/>
                <a:gridCol w="623887"/>
                <a:gridCol w="625475"/>
                <a:gridCol w="622300"/>
                <a:gridCol w="625475"/>
                <a:gridCol w="625475"/>
              </a:tblGrid>
              <a:tr h="639762">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Ø</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Ø</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Ø</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Ø</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211" name="Rectangle 105"/>
          <p:cNvSpPr>
            <a:spLocks noChangeArrowheads="1"/>
          </p:cNvSpPr>
          <p:nvPr/>
        </p:nvSpPr>
        <p:spPr bwMode="auto">
          <a:xfrm>
            <a:off x="838200" y="7239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一般二叉树</a:t>
            </a:r>
          </a:p>
        </p:txBody>
      </p:sp>
      <p:sp>
        <p:nvSpPr>
          <p:cNvPr id="47212" name="Text Box 116"/>
          <p:cNvSpPr txBox="1">
            <a:spLocks noChangeArrowheads="1"/>
          </p:cNvSpPr>
          <p:nvPr/>
        </p:nvSpPr>
        <p:spPr bwMode="auto">
          <a:xfrm>
            <a:off x="2927351" y="4941888"/>
            <a:ext cx="6913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lang="en-US" altLang="zh-CN" sz="1800"/>
              <a:t>1           2          3           4         5        6        7         8         9         10        11</a:t>
            </a:r>
          </a:p>
        </p:txBody>
      </p:sp>
      <p:sp>
        <p:nvSpPr>
          <p:cNvPr id="28" name="Text Box 88"/>
          <p:cNvSpPr txBox="1">
            <a:spLocks noChangeArrowheads="1"/>
          </p:cNvSpPr>
          <p:nvPr/>
        </p:nvSpPr>
        <p:spPr bwMode="auto">
          <a:xfrm>
            <a:off x="2047876" y="6129592"/>
            <a:ext cx="8672512" cy="457200"/>
          </a:xfrm>
          <a:prstGeom prst="rect">
            <a:avLst/>
          </a:prstGeom>
          <a:solidFill>
            <a:schemeClr val="bg1"/>
          </a:solidFill>
          <a:ln w="9525">
            <a:solidFill>
              <a:schemeClr val="bg1"/>
            </a:solidFill>
            <a:miter lim="800000"/>
            <a:headEnd/>
            <a:tailEnd/>
          </a:ln>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zh-CN" altLang="en-US" sz="2400" dirty="0">
                <a:solidFill>
                  <a:schemeClr val="tx2"/>
                </a:solidFill>
                <a:latin typeface="黑体" panose="02010609060101010101" pitchFamily="49" charset="-122"/>
                <a:ea typeface="黑体" panose="02010609060101010101" pitchFamily="49" charset="-122"/>
              </a:rPr>
              <a:t>若父结点在数组中</a:t>
            </a:r>
            <a:r>
              <a:rPr kumimoji="1" lang="en-US" altLang="zh-CN" sz="2400" dirty="0" err="1">
                <a:solidFill>
                  <a:schemeClr val="tx2"/>
                </a:solidFill>
                <a:latin typeface="黑体" panose="02010609060101010101" pitchFamily="49" charset="-122"/>
                <a:ea typeface="黑体" panose="02010609060101010101" pitchFamily="49" charset="-122"/>
              </a:rPr>
              <a:t>i</a:t>
            </a:r>
            <a:r>
              <a:rPr kumimoji="1" lang="zh-CN" altLang="en-US" sz="2400" dirty="0">
                <a:solidFill>
                  <a:schemeClr val="tx2"/>
                </a:solidFill>
                <a:latin typeface="黑体" panose="02010609060101010101" pitchFamily="49" charset="-122"/>
                <a:ea typeface="黑体" panose="02010609060101010101" pitchFamily="49" charset="-122"/>
              </a:rPr>
              <a:t>下标处，其左孩子在</a:t>
            </a:r>
            <a:r>
              <a:rPr kumimoji="1" lang="en-US" altLang="zh-CN" sz="2400" dirty="0">
                <a:solidFill>
                  <a:schemeClr val="tx2"/>
                </a:solidFill>
                <a:latin typeface="黑体" panose="02010609060101010101" pitchFamily="49" charset="-122"/>
                <a:ea typeface="黑体" panose="02010609060101010101" pitchFamily="49" charset="-122"/>
              </a:rPr>
              <a:t>2*</a:t>
            </a:r>
            <a:r>
              <a:rPr kumimoji="1" lang="en-US" altLang="zh-CN" sz="2400" dirty="0" err="1">
                <a:solidFill>
                  <a:schemeClr val="tx2"/>
                </a:solidFill>
                <a:latin typeface="黑体" panose="02010609060101010101" pitchFamily="49" charset="-122"/>
                <a:ea typeface="黑体" panose="02010609060101010101" pitchFamily="49" charset="-122"/>
              </a:rPr>
              <a:t>i</a:t>
            </a:r>
            <a:r>
              <a:rPr kumimoji="1" lang="zh-CN" altLang="en-US" sz="2400" dirty="0">
                <a:solidFill>
                  <a:schemeClr val="tx2"/>
                </a:solidFill>
                <a:latin typeface="黑体" panose="02010609060101010101" pitchFamily="49" charset="-122"/>
                <a:ea typeface="黑体" panose="02010609060101010101" pitchFamily="49" charset="-122"/>
              </a:rPr>
              <a:t>，右孩子在</a:t>
            </a:r>
            <a:r>
              <a:rPr kumimoji="1" lang="en-US" altLang="zh-CN" sz="2400" dirty="0">
                <a:solidFill>
                  <a:schemeClr val="tx2"/>
                </a:solidFill>
                <a:latin typeface="黑体" panose="02010609060101010101" pitchFamily="49" charset="-122"/>
                <a:ea typeface="黑体" panose="02010609060101010101" pitchFamily="49" charset="-122"/>
              </a:rPr>
              <a:t>2*i+1</a:t>
            </a:r>
          </a:p>
        </p:txBody>
      </p:sp>
    </p:spTree>
    <p:extLst>
      <p:ext uri="{BB962C8B-B14F-4D97-AF65-F5344CB8AC3E}">
        <p14:creationId xmlns:p14="http://schemas.microsoft.com/office/powerpoint/2010/main" val="19758704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53440" y="5329854"/>
            <a:ext cx="10607040"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just">
              <a:lnSpc>
                <a:spcPct val="125000"/>
              </a:lnSpc>
              <a:spcBef>
                <a:spcPts val="0"/>
              </a:spcBef>
              <a:buClrTx/>
              <a:buSzTx/>
              <a:buNone/>
            </a:pPr>
            <a:r>
              <a:rPr lang="zh-CN" altLang="en-US" sz="2800" dirty="0">
                <a:solidFill>
                  <a:srgbClr val="C00000"/>
                </a:solidFill>
                <a:latin typeface="黑体" panose="02010609060101010101" pitchFamily="49" charset="-122"/>
                <a:ea typeface="黑体" panose="02010609060101010101" pitchFamily="49" charset="-122"/>
              </a:rPr>
              <a:t>一般二叉树必须按完全二叉树的形式存储，将造成存储的浪费。</a:t>
            </a:r>
          </a:p>
        </p:txBody>
      </p:sp>
      <p:sp>
        <p:nvSpPr>
          <p:cNvPr id="48131" name="Rectangle 3" descr="花岗岩"/>
          <p:cNvSpPr>
            <a:spLocks noChangeArrowheads="1"/>
          </p:cNvSpPr>
          <p:nvPr/>
        </p:nvSpPr>
        <p:spPr bwMode="auto">
          <a:xfrm>
            <a:off x="853440" y="661417"/>
            <a:ext cx="10460736" cy="11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30000"/>
              </a:lnSpc>
              <a:spcBef>
                <a:spcPct val="0"/>
              </a:spcBef>
              <a:buClr>
                <a:srgbClr val="00FF00"/>
              </a:buClr>
              <a:buSzTx/>
              <a:buNone/>
            </a:pPr>
            <a:r>
              <a:rPr kumimoji="1" lang="zh-CN" altLang="en-US" sz="2800" dirty="0" smtClean="0">
                <a:latin typeface="黑体" panose="02010609060101010101" pitchFamily="49" charset="-122"/>
                <a:ea typeface="黑体" panose="02010609060101010101" pitchFamily="49" charset="-122"/>
              </a:rPr>
              <a:t>问题：一</a:t>
            </a:r>
            <a:r>
              <a:rPr kumimoji="1" lang="zh-CN" altLang="en-US" sz="2800" dirty="0">
                <a:latin typeface="黑体" panose="02010609060101010101" pitchFamily="49" charset="-122"/>
                <a:ea typeface="黑体" panose="02010609060101010101" pitchFamily="49" charset="-122"/>
              </a:rPr>
              <a:t>个深度为</a:t>
            </a:r>
            <a:r>
              <a:rPr kumimoji="1" lang="en-US" altLang="zh-CN" sz="2800" dirty="0">
                <a:latin typeface="黑体" panose="02010609060101010101" pitchFamily="49" charset="-122"/>
                <a:ea typeface="黑体" panose="02010609060101010101" pitchFamily="49" charset="-122"/>
              </a:rPr>
              <a:t>H</a:t>
            </a:r>
            <a:r>
              <a:rPr kumimoji="1" lang="zh-CN" altLang="en-US" sz="2800" dirty="0">
                <a:latin typeface="黑体" panose="02010609060101010101" pitchFamily="49" charset="-122"/>
                <a:ea typeface="黑体" panose="02010609060101010101" pitchFamily="49" charset="-122"/>
              </a:rPr>
              <a:t>且只有</a:t>
            </a:r>
            <a:r>
              <a:rPr kumimoji="1" lang="en-US" altLang="zh-CN" sz="2800" dirty="0">
                <a:latin typeface="黑体" panose="02010609060101010101" pitchFamily="49" charset="-122"/>
                <a:ea typeface="黑体" panose="02010609060101010101" pitchFamily="49" charset="-122"/>
              </a:rPr>
              <a:t>H</a:t>
            </a:r>
            <a:r>
              <a:rPr kumimoji="1" lang="zh-CN" altLang="en-US" sz="2800" dirty="0">
                <a:latin typeface="黑体" panose="02010609060101010101" pitchFamily="49" charset="-122"/>
                <a:ea typeface="黑体" panose="02010609060101010101" pitchFamily="49" charset="-122"/>
              </a:rPr>
              <a:t>个结点的右单支树需要</a:t>
            </a:r>
            <a:r>
              <a:rPr kumimoji="1" lang="en-US" altLang="zh-CN" sz="2800" dirty="0">
                <a:latin typeface="黑体" panose="02010609060101010101" pitchFamily="49" charset="-122"/>
                <a:ea typeface="黑体" panose="02010609060101010101" pitchFamily="49" charset="-122"/>
              </a:rPr>
              <a:t>2</a:t>
            </a:r>
            <a:r>
              <a:rPr kumimoji="1" lang="en-US" altLang="zh-CN" sz="2800" baseline="30000" dirty="0">
                <a:latin typeface="黑体" panose="02010609060101010101" pitchFamily="49" charset="-122"/>
                <a:ea typeface="黑体" panose="02010609060101010101" pitchFamily="49" charset="-122"/>
              </a:rPr>
              <a:t>h</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个结点存储空间</a:t>
            </a:r>
          </a:p>
        </p:txBody>
      </p:sp>
      <p:sp>
        <p:nvSpPr>
          <p:cNvPr id="48132" name="Oval 4" descr="花岗岩"/>
          <p:cNvSpPr>
            <a:spLocks noChangeArrowheads="1"/>
          </p:cNvSpPr>
          <p:nvPr/>
        </p:nvSpPr>
        <p:spPr bwMode="auto">
          <a:xfrm>
            <a:off x="2743200" y="2255684"/>
            <a:ext cx="412827" cy="52241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8133" name="Oval 5" descr="花岗岩"/>
          <p:cNvSpPr>
            <a:spLocks noChangeArrowheads="1"/>
          </p:cNvSpPr>
          <p:nvPr/>
        </p:nvSpPr>
        <p:spPr bwMode="auto">
          <a:xfrm>
            <a:off x="2969425" y="2957150"/>
            <a:ext cx="421971" cy="52241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8134" name="Oval 6" descr="花岗岩"/>
          <p:cNvSpPr>
            <a:spLocks noChangeArrowheads="1"/>
          </p:cNvSpPr>
          <p:nvPr/>
        </p:nvSpPr>
        <p:spPr bwMode="auto">
          <a:xfrm>
            <a:off x="3241867" y="3637248"/>
            <a:ext cx="470739" cy="52241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8135" name="Oval 7" descr="花岗岩"/>
          <p:cNvSpPr>
            <a:spLocks noChangeArrowheads="1"/>
          </p:cNvSpPr>
          <p:nvPr/>
        </p:nvSpPr>
        <p:spPr bwMode="auto">
          <a:xfrm>
            <a:off x="3508071" y="4348545"/>
            <a:ext cx="503097" cy="52241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8136" name="Line 8"/>
          <p:cNvSpPr>
            <a:spLocks noChangeShapeType="1"/>
          </p:cNvSpPr>
          <p:nvPr/>
        </p:nvSpPr>
        <p:spPr bwMode="auto">
          <a:xfrm>
            <a:off x="3301656" y="3408859"/>
            <a:ext cx="89739" cy="22838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48137" name="Line 9"/>
          <p:cNvSpPr>
            <a:spLocks noChangeShapeType="1"/>
          </p:cNvSpPr>
          <p:nvPr/>
        </p:nvSpPr>
        <p:spPr bwMode="auto">
          <a:xfrm>
            <a:off x="3596605" y="4119945"/>
            <a:ext cx="76200" cy="2286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8138" name="Line 10"/>
          <p:cNvSpPr>
            <a:spLocks noChangeShapeType="1"/>
          </p:cNvSpPr>
          <p:nvPr/>
        </p:nvSpPr>
        <p:spPr bwMode="auto">
          <a:xfrm>
            <a:off x="3077629" y="2753326"/>
            <a:ext cx="76200" cy="2286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Tree>
    <p:extLst>
      <p:ext uri="{BB962C8B-B14F-4D97-AF65-F5344CB8AC3E}">
        <p14:creationId xmlns:p14="http://schemas.microsoft.com/office/powerpoint/2010/main" val="3909372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descr="花岗岩"/>
          <p:cNvSpPr txBox="1">
            <a:spLocks noChangeArrowheads="1"/>
          </p:cNvSpPr>
          <p:nvPr/>
        </p:nvSpPr>
        <p:spPr bwMode="auto">
          <a:xfrm>
            <a:off x="1267968" y="1911096"/>
            <a:ext cx="6534912" cy="189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25000"/>
              </a:lnSpc>
              <a:spcBef>
                <a:spcPct val="30000"/>
              </a:spcBef>
              <a:buClrTx/>
              <a:buSzTx/>
              <a:buFontTx/>
              <a:buNone/>
            </a:pPr>
            <a:r>
              <a:rPr kumimoji="1" lang="zh-CN" altLang="en-US" sz="2800" dirty="0">
                <a:solidFill>
                  <a:srgbClr val="002060"/>
                </a:solidFill>
                <a:latin typeface="黑体" panose="02010609060101010101" pitchFamily="49" charset="-122"/>
                <a:ea typeface="黑体" panose="02010609060101010101" pitchFamily="49" charset="-122"/>
              </a:rPr>
              <a:t>根据结点结构不同 </a:t>
            </a:r>
          </a:p>
          <a:p>
            <a:pPr eaLnBrk="1" hangingPunct="1">
              <a:lnSpc>
                <a:spcPct val="125000"/>
              </a:lnSpc>
              <a:spcBef>
                <a:spcPct val="30000"/>
              </a:spcBef>
              <a:buClr>
                <a:srgbClr val="00FF00"/>
              </a:buClr>
              <a:buSzTx/>
              <a:buFont typeface="Wingdings" panose="05000000000000000000" pitchFamily="2" charset="2"/>
              <a:buChar char="§"/>
            </a:pPr>
            <a:r>
              <a:rPr kumimoji="1" lang="zh-CN" altLang="en-US" sz="2800" dirty="0">
                <a:solidFill>
                  <a:srgbClr val="002060"/>
                </a:solidFill>
                <a:latin typeface="黑体" panose="02010609060101010101" pitchFamily="49" charset="-122"/>
                <a:ea typeface="黑体" panose="02010609060101010101" pitchFamily="49" charset="-122"/>
              </a:rPr>
              <a:t> 二叉链表</a:t>
            </a:r>
          </a:p>
          <a:p>
            <a:pPr eaLnBrk="1" hangingPunct="1">
              <a:lnSpc>
                <a:spcPct val="125000"/>
              </a:lnSpc>
              <a:spcBef>
                <a:spcPct val="30000"/>
              </a:spcBef>
              <a:buClr>
                <a:srgbClr val="00FF00"/>
              </a:buClr>
              <a:buSzTx/>
              <a:buFont typeface="Wingdings" panose="05000000000000000000" pitchFamily="2" charset="2"/>
              <a:buChar char="§"/>
            </a:pPr>
            <a:r>
              <a:rPr kumimoji="1" lang="zh-CN" altLang="en-US" sz="2800" dirty="0">
                <a:solidFill>
                  <a:srgbClr val="002060"/>
                </a:solidFill>
                <a:latin typeface="黑体" panose="02010609060101010101" pitchFamily="49" charset="-122"/>
                <a:ea typeface="黑体" panose="02010609060101010101" pitchFamily="49" charset="-122"/>
              </a:rPr>
              <a:t> 三叉链表</a:t>
            </a:r>
          </a:p>
        </p:txBody>
      </p:sp>
      <p:sp>
        <p:nvSpPr>
          <p:cNvPr id="49155" name="Text Box 3"/>
          <p:cNvSpPr txBox="1">
            <a:spLocks noChangeArrowheads="1"/>
          </p:cNvSpPr>
          <p:nvPr/>
        </p:nvSpPr>
        <p:spPr bwMode="auto">
          <a:xfrm>
            <a:off x="859536" y="734569"/>
            <a:ext cx="411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en-US" altLang="zh-CN" dirty="0">
                <a:solidFill>
                  <a:schemeClr val="tx2"/>
                </a:solidFill>
                <a:latin typeface="+mn-lt"/>
                <a:ea typeface="黑体" panose="02010609060101010101" pitchFamily="49" charset="-122"/>
              </a:rPr>
              <a:t>(2) </a:t>
            </a:r>
            <a:r>
              <a:rPr kumimoji="1" lang="zh-CN" altLang="en-US" dirty="0">
                <a:solidFill>
                  <a:schemeClr val="tx2"/>
                </a:solidFill>
                <a:latin typeface="+mn-lt"/>
                <a:ea typeface="黑体" panose="02010609060101010101" pitchFamily="49" charset="-122"/>
              </a:rPr>
              <a:t>链式存储结构</a:t>
            </a:r>
          </a:p>
        </p:txBody>
      </p:sp>
      <p:grpSp>
        <p:nvGrpSpPr>
          <p:cNvPr id="5" name="Group 2"/>
          <p:cNvGrpSpPr>
            <a:grpSpLocks/>
          </p:cNvGrpSpPr>
          <p:nvPr/>
        </p:nvGrpSpPr>
        <p:grpSpPr bwMode="auto">
          <a:xfrm>
            <a:off x="5278890" y="2167352"/>
            <a:ext cx="5376918" cy="3277118"/>
            <a:chOff x="480" y="1478"/>
            <a:chExt cx="4608" cy="2496"/>
          </a:xfrm>
        </p:grpSpPr>
        <p:sp>
          <p:nvSpPr>
            <p:cNvPr id="6" name="Rectangle 3"/>
            <p:cNvSpPr>
              <a:spLocks noChangeArrowheads="1"/>
            </p:cNvSpPr>
            <p:nvPr/>
          </p:nvSpPr>
          <p:spPr bwMode="auto">
            <a:xfrm>
              <a:off x="1728" y="147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A</a:t>
              </a:r>
              <a:endParaRPr kumimoji="1" lang="en-US" altLang="zh-CN" sz="2800">
                <a:solidFill>
                  <a:schemeClr val="folHlink"/>
                </a:solidFill>
                <a:latin typeface="+mn-lt"/>
              </a:endParaRPr>
            </a:p>
          </p:txBody>
        </p:sp>
        <p:sp>
          <p:nvSpPr>
            <p:cNvPr id="7" name="Line 4"/>
            <p:cNvSpPr>
              <a:spLocks noChangeShapeType="1"/>
            </p:cNvSpPr>
            <p:nvPr/>
          </p:nvSpPr>
          <p:spPr bwMode="auto">
            <a:xfrm>
              <a:off x="196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 name="Line 5"/>
            <p:cNvSpPr>
              <a:spLocks noChangeShapeType="1"/>
            </p:cNvSpPr>
            <p:nvPr/>
          </p:nvSpPr>
          <p:spPr bwMode="auto">
            <a:xfrm>
              <a:off x="244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 name="Rectangle 6"/>
            <p:cNvSpPr>
              <a:spLocks noChangeArrowheads="1"/>
            </p:cNvSpPr>
            <p:nvPr/>
          </p:nvSpPr>
          <p:spPr bwMode="auto">
            <a:xfrm>
              <a:off x="29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D</a:t>
              </a:r>
              <a:endParaRPr kumimoji="1" lang="en-US" altLang="zh-CN" sz="2800">
                <a:solidFill>
                  <a:schemeClr val="folHlink"/>
                </a:solidFill>
                <a:latin typeface="+mn-lt"/>
              </a:endParaRPr>
            </a:p>
          </p:txBody>
        </p:sp>
        <p:sp>
          <p:nvSpPr>
            <p:cNvPr id="10" name="Line 7"/>
            <p:cNvSpPr>
              <a:spLocks noChangeShapeType="1"/>
            </p:cNvSpPr>
            <p:nvPr/>
          </p:nvSpPr>
          <p:spPr bwMode="auto">
            <a:xfrm>
              <a:off x="31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1" name="Line 8"/>
            <p:cNvSpPr>
              <a:spLocks noChangeShapeType="1"/>
            </p:cNvSpPr>
            <p:nvPr/>
          </p:nvSpPr>
          <p:spPr bwMode="auto">
            <a:xfrm>
              <a:off x="36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2" name="Rectangle 9"/>
            <p:cNvSpPr>
              <a:spLocks noChangeArrowheads="1"/>
            </p:cNvSpPr>
            <p:nvPr/>
          </p:nvSpPr>
          <p:spPr bwMode="auto">
            <a:xfrm>
              <a:off x="4128"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E</a:t>
              </a:r>
              <a:endParaRPr kumimoji="1" lang="en-US" altLang="zh-CN" sz="2800">
                <a:solidFill>
                  <a:schemeClr val="folHlink"/>
                </a:solidFill>
                <a:latin typeface="+mn-lt"/>
              </a:endParaRPr>
            </a:p>
          </p:txBody>
        </p:sp>
        <p:sp>
          <p:nvSpPr>
            <p:cNvPr id="13" name="Line 10"/>
            <p:cNvSpPr>
              <a:spLocks noChangeShapeType="1"/>
            </p:cNvSpPr>
            <p:nvPr/>
          </p:nvSpPr>
          <p:spPr bwMode="auto">
            <a:xfrm>
              <a:off x="436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4" name="Line 11"/>
            <p:cNvSpPr>
              <a:spLocks noChangeShapeType="1"/>
            </p:cNvSpPr>
            <p:nvPr/>
          </p:nvSpPr>
          <p:spPr bwMode="auto">
            <a:xfrm>
              <a:off x="484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5" name="Rectangle 12"/>
            <p:cNvSpPr>
              <a:spLocks noChangeArrowheads="1"/>
            </p:cNvSpPr>
            <p:nvPr/>
          </p:nvSpPr>
          <p:spPr bwMode="auto">
            <a:xfrm>
              <a:off x="5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B</a:t>
              </a:r>
              <a:endParaRPr kumimoji="1" lang="en-US" altLang="zh-CN" sz="2800">
                <a:solidFill>
                  <a:schemeClr val="folHlink"/>
                </a:solidFill>
                <a:latin typeface="+mn-lt"/>
              </a:endParaRPr>
            </a:p>
          </p:txBody>
        </p:sp>
        <p:sp>
          <p:nvSpPr>
            <p:cNvPr id="16" name="Line 13"/>
            <p:cNvSpPr>
              <a:spLocks noChangeShapeType="1"/>
            </p:cNvSpPr>
            <p:nvPr/>
          </p:nvSpPr>
          <p:spPr bwMode="auto">
            <a:xfrm>
              <a:off x="7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7" name="Line 14"/>
            <p:cNvSpPr>
              <a:spLocks noChangeShapeType="1"/>
            </p:cNvSpPr>
            <p:nvPr/>
          </p:nvSpPr>
          <p:spPr bwMode="auto">
            <a:xfrm>
              <a:off x="12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8" name="Rectangle 15"/>
            <p:cNvSpPr>
              <a:spLocks noChangeArrowheads="1"/>
            </p:cNvSpPr>
            <p:nvPr/>
          </p:nvSpPr>
          <p:spPr bwMode="auto">
            <a:xfrm>
              <a:off x="1104"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C</a:t>
              </a:r>
              <a:endParaRPr kumimoji="1" lang="en-US" altLang="zh-CN" sz="2800">
                <a:solidFill>
                  <a:schemeClr val="folHlink"/>
                </a:solidFill>
                <a:latin typeface="+mn-lt"/>
              </a:endParaRPr>
            </a:p>
          </p:txBody>
        </p:sp>
        <p:sp>
          <p:nvSpPr>
            <p:cNvPr id="19" name="Line 16"/>
            <p:cNvSpPr>
              <a:spLocks noChangeShapeType="1"/>
            </p:cNvSpPr>
            <p:nvPr/>
          </p:nvSpPr>
          <p:spPr bwMode="auto">
            <a:xfrm>
              <a:off x="134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0" name="Line 17"/>
            <p:cNvSpPr>
              <a:spLocks noChangeShapeType="1"/>
            </p:cNvSpPr>
            <p:nvPr/>
          </p:nvSpPr>
          <p:spPr bwMode="auto">
            <a:xfrm>
              <a:off x="182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1" name="Rectangle 18"/>
            <p:cNvSpPr>
              <a:spLocks noChangeArrowheads="1"/>
            </p:cNvSpPr>
            <p:nvPr/>
          </p:nvSpPr>
          <p:spPr bwMode="auto">
            <a:xfrm>
              <a:off x="3552" y="363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F</a:t>
              </a:r>
              <a:endParaRPr kumimoji="1" lang="en-US" altLang="zh-CN" sz="2800">
                <a:solidFill>
                  <a:schemeClr val="folHlink"/>
                </a:solidFill>
                <a:latin typeface="+mn-lt"/>
              </a:endParaRPr>
            </a:p>
          </p:txBody>
        </p:sp>
        <p:sp>
          <p:nvSpPr>
            <p:cNvPr id="22" name="Line 19"/>
            <p:cNvSpPr>
              <a:spLocks noChangeShapeType="1"/>
            </p:cNvSpPr>
            <p:nvPr/>
          </p:nvSpPr>
          <p:spPr bwMode="auto">
            <a:xfrm>
              <a:off x="379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3" name="Line 20"/>
            <p:cNvSpPr>
              <a:spLocks noChangeShapeType="1"/>
            </p:cNvSpPr>
            <p:nvPr/>
          </p:nvSpPr>
          <p:spPr bwMode="auto">
            <a:xfrm>
              <a:off x="427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 name="Text Box 21"/>
            <p:cNvSpPr txBox="1">
              <a:spLocks noChangeArrowheads="1"/>
            </p:cNvSpPr>
            <p:nvPr/>
          </p:nvSpPr>
          <p:spPr bwMode="auto">
            <a:xfrm>
              <a:off x="3531" y="354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25" name="Text Box 22"/>
            <p:cNvSpPr txBox="1">
              <a:spLocks noChangeArrowheads="1"/>
            </p:cNvSpPr>
            <p:nvPr/>
          </p:nvSpPr>
          <p:spPr bwMode="auto">
            <a:xfrm>
              <a:off x="4251" y="354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26" name="Text Box 23"/>
            <p:cNvSpPr txBox="1">
              <a:spLocks noChangeArrowheads="1"/>
            </p:cNvSpPr>
            <p:nvPr/>
          </p:nvSpPr>
          <p:spPr bwMode="auto">
            <a:xfrm>
              <a:off x="4827" y="282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27" name="Text Box 24"/>
            <p:cNvSpPr txBox="1">
              <a:spLocks noChangeArrowheads="1"/>
            </p:cNvSpPr>
            <p:nvPr/>
          </p:nvSpPr>
          <p:spPr bwMode="auto">
            <a:xfrm>
              <a:off x="2880" y="210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28" name="Text Box 25"/>
            <p:cNvSpPr txBox="1">
              <a:spLocks noChangeArrowheads="1"/>
            </p:cNvSpPr>
            <p:nvPr/>
          </p:nvSpPr>
          <p:spPr bwMode="auto">
            <a:xfrm>
              <a:off x="1056" y="281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29" name="Text Box 26"/>
            <p:cNvSpPr txBox="1">
              <a:spLocks noChangeArrowheads="1"/>
            </p:cNvSpPr>
            <p:nvPr/>
          </p:nvSpPr>
          <p:spPr bwMode="auto">
            <a:xfrm>
              <a:off x="1803" y="282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30" name="Text Box 27"/>
            <p:cNvSpPr txBox="1">
              <a:spLocks noChangeArrowheads="1"/>
            </p:cNvSpPr>
            <p:nvPr/>
          </p:nvSpPr>
          <p:spPr bwMode="auto">
            <a:xfrm>
              <a:off x="480" y="210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31" name="Line 28"/>
            <p:cNvSpPr>
              <a:spLocks noChangeShapeType="1"/>
            </p:cNvSpPr>
            <p:nvPr/>
          </p:nvSpPr>
          <p:spPr bwMode="auto">
            <a:xfrm flipH="1">
              <a:off x="1008" y="1622"/>
              <a:ext cx="816"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2" name="Line 29"/>
            <p:cNvSpPr>
              <a:spLocks noChangeShapeType="1"/>
            </p:cNvSpPr>
            <p:nvPr/>
          </p:nvSpPr>
          <p:spPr bwMode="auto">
            <a:xfrm>
              <a:off x="2544" y="1622"/>
              <a:ext cx="864"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3" name="Line 30"/>
            <p:cNvSpPr>
              <a:spLocks noChangeShapeType="1"/>
            </p:cNvSpPr>
            <p:nvPr/>
          </p:nvSpPr>
          <p:spPr bwMode="auto">
            <a:xfrm>
              <a:off x="1344" y="2342"/>
              <a:ext cx="240"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4" name="Line 31"/>
            <p:cNvSpPr>
              <a:spLocks noChangeShapeType="1"/>
            </p:cNvSpPr>
            <p:nvPr/>
          </p:nvSpPr>
          <p:spPr bwMode="auto">
            <a:xfrm>
              <a:off x="3744" y="2342"/>
              <a:ext cx="864"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5" name="Line 32"/>
            <p:cNvSpPr>
              <a:spLocks noChangeShapeType="1"/>
            </p:cNvSpPr>
            <p:nvPr/>
          </p:nvSpPr>
          <p:spPr bwMode="auto">
            <a:xfrm flipH="1">
              <a:off x="4032" y="3062"/>
              <a:ext cx="192"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grpSp>
      <p:sp>
        <p:nvSpPr>
          <p:cNvPr id="36" name="Freeform 33"/>
          <p:cNvSpPr>
            <a:spLocks/>
          </p:cNvSpPr>
          <p:nvPr/>
        </p:nvSpPr>
        <p:spPr bwMode="auto">
          <a:xfrm>
            <a:off x="6488563" y="1728782"/>
            <a:ext cx="696192" cy="441326"/>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Text Box 34"/>
          <p:cNvSpPr txBox="1">
            <a:spLocks noChangeArrowheads="1"/>
          </p:cNvSpPr>
          <p:nvPr/>
        </p:nvSpPr>
        <p:spPr bwMode="auto">
          <a:xfrm>
            <a:off x="5595489" y="1418287"/>
            <a:ext cx="802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dirty="0">
                <a:solidFill>
                  <a:srgbClr val="FF3300"/>
                </a:solidFill>
                <a:latin typeface="+mn-lt"/>
              </a:rPr>
              <a:t>root</a:t>
            </a:r>
            <a:endParaRPr kumimoji="1" lang="en-US" altLang="zh-CN" sz="2800" dirty="0">
              <a:latin typeface="+mn-lt"/>
            </a:endParaRPr>
          </a:p>
        </p:txBody>
      </p:sp>
    </p:spTree>
    <p:extLst>
      <p:ext uri="{BB962C8B-B14F-4D97-AF65-F5344CB8AC3E}">
        <p14:creationId xmlns:p14="http://schemas.microsoft.com/office/powerpoint/2010/main" val="7310191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7" name="Freeform 33"/>
          <p:cNvSpPr>
            <a:spLocks/>
          </p:cNvSpPr>
          <p:nvPr/>
        </p:nvSpPr>
        <p:spPr bwMode="auto">
          <a:xfrm>
            <a:off x="2282706" y="1877685"/>
            <a:ext cx="696192" cy="441326"/>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8" name="Text Box 34"/>
          <p:cNvSpPr txBox="1">
            <a:spLocks noChangeArrowheads="1"/>
          </p:cNvSpPr>
          <p:nvPr/>
        </p:nvSpPr>
        <p:spPr bwMode="auto">
          <a:xfrm>
            <a:off x="1389632" y="1567190"/>
            <a:ext cx="802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dirty="0">
                <a:solidFill>
                  <a:srgbClr val="FF3300"/>
                </a:solidFill>
                <a:latin typeface="+mn-lt"/>
              </a:rPr>
              <a:t>root</a:t>
            </a:r>
            <a:endParaRPr kumimoji="1" lang="en-US" altLang="zh-CN" sz="2800" dirty="0">
              <a:latin typeface="+mn-lt"/>
            </a:endParaRPr>
          </a:p>
        </p:txBody>
      </p:sp>
      <p:grpSp>
        <p:nvGrpSpPr>
          <p:cNvPr id="3" name="Group 35"/>
          <p:cNvGrpSpPr>
            <a:grpSpLocks/>
          </p:cNvGrpSpPr>
          <p:nvPr/>
        </p:nvGrpSpPr>
        <p:grpSpPr bwMode="auto">
          <a:xfrm>
            <a:off x="6915666" y="1709410"/>
            <a:ext cx="3581400" cy="609600"/>
            <a:chOff x="3264" y="720"/>
            <a:chExt cx="2256" cy="384"/>
          </a:xfrm>
        </p:grpSpPr>
        <p:sp>
          <p:nvSpPr>
            <p:cNvPr id="50184" name="Text Box 36"/>
            <p:cNvSpPr txBox="1">
              <a:spLocks noChangeArrowheads="1"/>
            </p:cNvSpPr>
            <p:nvPr/>
          </p:nvSpPr>
          <p:spPr bwMode="auto">
            <a:xfrm>
              <a:off x="3312" y="720"/>
              <a:ext cx="21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dirty="0" err="1">
                  <a:solidFill>
                    <a:srgbClr val="002060"/>
                  </a:solidFill>
                  <a:latin typeface="+mn-lt"/>
                  <a:ea typeface="黑体" panose="02010609060101010101" pitchFamily="49" charset="-122"/>
                </a:rPr>
                <a:t>l</a:t>
              </a:r>
              <a:r>
                <a:rPr kumimoji="1" lang="en-US" altLang="zh-CN" sz="2800" dirty="0" err="1">
                  <a:solidFill>
                    <a:srgbClr val="002060"/>
                  </a:solidFill>
                  <a:latin typeface="+mn-lt"/>
                  <a:ea typeface="黑体" panose="02010609060101010101" pitchFamily="49" charset="-122"/>
                </a:rPr>
                <a:t>child</a:t>
              </a:r>
              <a:r>
                <a:rPr kumimoji="1" lang="en-US" altLang="zh-CN" sz="2800" dirty="0">
                  <a:solidFill>
                    <a:srgbClr val="002060"/>
                  </a:solidFill>
                  <a:latin typeface="+mn-lt"/>
                  <a:ea typeface="黑体" panose="02010609060101010101" pitchFamily="49" charset="-122"/>
                </a:rPr>
                <a:t>  </a:t>
              </a:r>
              <a:r>
                <a:rPr kumimoji="1" lang="en-US" altLang="zh-CN" sz="2800" dirty="0" smtClean="0">
                  <a:solidFill>
                    <a:srgbClr val="002060"/>
                  </a:solidFill>
                  <a:latin typeface="+mn-lt"/>
                  <a:ea typeface="黑体" panose="02010609060101010101" pitchFamily="49" charset="-122"/>
                </a:rPr>
                <a:t>    data     </a:t>
              </a:r>
              <a:r>
                <a:rPr kumimoji="1" lang="en-US" altLang="zh-CN" sz="2800" b="1" dirty="0" err="1">
                  <a:solidFill>
                    <a:srgbClr val="002060"/>
                  </a:solidFill>
                  <a:latin typeface="+mn-lt"/>
                  <a:ea typeface="黑体" panose="02010609060101010101" pitchFamily="49" charset="-122"/>
                </a:rPr>
                <a:t>r</a:t>
              </a:r>
              <a:r>
                <a:rPr kumimoji="1" lang="en-US" altLang="zh-CN" sz="2800" dirty="0" err="1">
                  <a:solidFill>
                    <a:srgbClr val="002060"/>
                  </a:solidFill>
                  <a:latin typeface="+mn-lt"/>
                  <a:ea typeface="黑体" panose="02010609060101010101" pitchFamily="49" charset="-122"/>
                </a:rPr>
                <a:t>child</a:t>
              </a:r>
              <a:endParaRPr kumimoji="1" lang="en-US" altLang="zh-CN" sz="2800" dirty="0">
                <a:solidFill>
                  <a:srgbClr val="002060"/>
                </a:solidFill>
                <a:latin typeface="+mn-lt"/>
                <a:ea typeface="黑体" panose="02010609060101010101" pitchFamily="49" charset="-122"/>
              </a:endParaRPr>
            </a:p>
          </p:txBody>
        </p:sp>
        <p:sp>
          <p:nvSpPr>
            <p:cNvPr id="50185" name="Rectangle 37"/>
            <p:cNvSpPr>
              <a:spLocks noChangeArrowheads="1"/>
            </p:cNvSpPr>
            <p:nvPr/>
          </p:nvSpPr>
          <p:spPr bwMode="auto">
            <a:xfrm>
              <a:off x="3264" y="768"/>
              <a:ext cx="2256"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kumimoji="1" lang="zh-CN" altLang="zh-CN" sz="2800">
                <a:solidFill>
                  <a:srgbClr val="002060"/>
                </a:solidFill>
                <a:latin typeface="+mn-lt"/>
                <a:ea typeface="黑体" panose="02010609060101010101" pitchFamily="49" charset="-122"/>
              </a:endParaRPr>
            </a:p>
          </p:txBody>
        </p:sp>
        <p:sp>
          <p:nvSpPr>
            <p:cNvPr id="50186" name="Line 38"/>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rgbClr val="002060"/>
                </a:solidFill>
                <a:ea typeface="黑体" panose="02010609060101010101" pitchFamily="49" charset="-122"/>
              </a:endParaRPr>
            </a:p>
          </p:txBody>
        </p:sp>
        <p:sp>
          <p:nvSpPr>
            <p:cNvPr id="50187" name="Line 39"/>
            <p:cNvSpPr>
              <a:spLocks noChangeShapeType="1"/>
            </p:cNvSpPr>
            <p:nvPr/>
          </p:nvSpPr>
          <p:spPr bwMode="auto">
            <a:xfrm>
              <a:off x="4704" y="76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rgbClr val="002060"/>
                </a:solidFill>
                <a:ea typeface="黑体" panose="02010609060101010101" pitchFamily="49" charset="-122"/>
              </a:endParaRPr>
            </a:p>
          </p:txBody>
        </p:sp>
      </p:grpSp>
      <p:sp>
        <p:nvSpPr>
          <p:cNvPr id="47144" name="Text Box 40"/>
          <p:cNvSpPr txBox="1">
            <a:spLocks noChangeArrowheads="1"/>
          </p:cNvSpPr>
          <p:nvPr/>
        </p:nvSpPr>
        <p:spPr bwMode="auto">
          <a:xfrm>
            <a:off x="7506216" y="1047424"/>
            <a:ext cx="1726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zh-CN" altLang="en-US" sz="2800">
                <a:solidFill>
                  <a:srgbClr val="002060"/>
                </a:solidFill>
                <a:latin typeface="+mn-lt"/>
                <a:ea typeface="黑体" panose="02010609060101010101" pitchFamily="49" charset="-122"/>
              </a:rPr>
              <a:t>结点结构</a:t>
            </a:r>
            <a:r>
              <a:rPr kumimoji="1" lang="en-US" altLang="zh-CN" sz="2800" dirty="0">
                <a:solidFill>
                  <a:srgbClr val="002060"/>
                </a:solidFill>
                <a:latin typeface="+mn-lt"/>
                <a:ea typeface="黑体" panose="02010609060101010101" pitchFamily="49" charset="-122"/>
              </a:rPr>
              <a:t>:</a:t>
            </a:r>
          </a:p>
        </p:txBody>
      </p:sp>
      <p:sp>
        <p:nvSpPr>
          <p:cNvPr id="50183" name="Text Box 41"/>
          <p:cNvSpPr txBox="1">
            <a:spLocks noChangeArrowheads="1"/>
          </p:cNvSpPr>
          <p:nvPr/>
        </p:nvSpPr>
        <p:spPr bwMode="auto">
          <a:xfrm>
            <a:off x="682506" y="609600"/>
            <a:ext cx="2441694"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dirty="0">
                <a:solidFill>
                  <a:srgbClr val="002060"/>
                </a:solidFill>
                <a:latin typeface="黑体" panose="02010609060101010101" pitchFamily="49" charset="-122"/>
                <a:ea typeface="黑体" panose="02010609060101010101" pitchFamily="49" charset="-122"/>
              </a:rPr>
              <a:t>1. </a:t>
            </a:r>
            <a:r>
              <a:rPr kumimoji="1" lang="zh-CN" altLang="en-US" dirty="0">
                <a:solidFill>
                  <a:srgbClr val="002060"/>
                </a:solidFill>
                <a:latin typeface="黑体" panose="02010609060101010101" pitchFamily="49" charset="-122"/>
                <a:ea typeface="黑体" panose="02010609060101010101" pitchFamily="49" charset="-122"/>
              </a:rPr>
              <a:t>二叉链表</a:t>
            </a:r>
          </a:p>
        </p:txBody>
      </p:sp>
      <p:sp>
        <p:nvSpPr>
          <p:cNvPr id="42" name="Text Box 2"/>
          <p:cNvSpPr txBox="1">
            <a:spLocks noChangeArrowheads="1"/>
          </p:cNvSpPr>
          <p:nvPr/>
        </p:nvSpPr>
        <p:spPr bwMode="auto">
          <a:xfrm>
            <a:off x="6395482" y="2878597"/>
            <a:ext cx="523115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dirty="0" err="1">
                <a:solidFill>
                  <a:schemeClr val="hlink"/>
                </a:solidFill>
                <a:latin typeface="+mn-lt"/>
              </a:rPr>
              <a:t>typedef</a:t>
            </a:r>
            <a:r>
              <a:rPr kumimoji="1" lang="en-US" altLang="zh-CN" sz="2800" b="1" dirty="0">
                <a:solidFill>
                  <a:schemeClr val="hlink"/>
                </a:solidFill>
                <a:latin typeface="+mn-lt"/>
              </a:rPr>
              <a:t> </a:t>
            </a:r>
            <a:r>
              <a:rPr kumimoji="1" lang="en-US" altLang="zh-CN" sz="2800" b="1" dirty="0" err="1">
                <a:solidFill>
                  <a:schemeClr val="hlink"/>
                </a:solidFill>
                <a:latin typeface="+mn-lt"/>
              </a:rPr>
              <a:t>struct</a:t>
            </a:r>
            <a:r>
              <a:rPr kumimoji="1" lang="en-US" altLang="zh-CN" sz="2800" dirty="0">
                <a:solidFill>
                  <a:srgbClr val="800000"/>
                </a:solidFill>
                <a:latin typeface="+mn-lt"/>
              </a:rPr>
              <a:t> </a:t>
            </a:r>
            <a:r>
              <a:rPr kumimoji="1" lang="en-US" altLang="zh-CN" sz="2800" dirty="0" err="1">
                <a:solidFill>
                  <a:srgbClr val="FF3300"/>
                </a:solidFill>
                <a:latin typeface="+mn-lt"/>
              </a:rPr>
              <a:t>BiTNode</a:t>
            </a:r>
            <a:r>
              <a:rPr kumimoji="1" lang="en-US" altLang="zh-CN" sz="2800" dirty="0">
                <a:solidFill>
                  <a:srgbClr val="800000"/>
                </a:solidFill>
                <a:latin typeface="+mn-lt"/>
              </a:rPr>
              <a:t> </a:t>
            </a:r>
            <a:r>
              <a:rPr kumimoji="1" lang="en-US" altLang="zh-CN" sz="2800" b="1" dirty="0" smtClean="0">
                <a:solidFill>
                  <a:schemeClr val="hlink"/>
                </a:solidFill>
                <a:latin typeface="+mn-lt"/>
              </a:rPr>
              <a:t>{</a:t>
            </a:r>
          </a:p>
          <a:p>
            <a:pPr eaLnBrk="1" hangingPunct="1">
              <a:lnSpc>
                <a:spcPct val="120000"/>
              </a:lnSpc>
              <a:spcBef>
                <a:spcPct val="0"/>
              </a:spcBef>
              <a:buClrTx/>
              <a:buSzTx/>
              <a:buFontTx/>
              <a:buNone/>
            </a:pPr>
            <a:r>
              <a:rPr kumimoji="1" lang="en-US" altLang="zh-CN" sz="2800" b="1" dirty="0">
                <a:solidFill>
                  <a:schemeClr val="hlink"/>
                </a:solidFill>
                <a:latin typeface="+mn-lt"/>
              </a:rPr>
              <a:t> </a:t>
            </a:r>
            <a:r>
              <a:rPr kumimoji="1" lang="en-US" altLang="zh-CN" sz="2800" b="1" dirty="0" smtClean="0">
                <a:solidFill>
                  <a:schemeClr val="hlink"/>
                </a:solidFill>
                <a:latin typeface="+mn-lt"/>
              </a:rPr>
              <a:t>   </a:t>
            </a:r>
            <a:r>
              <a:rPr kumimoji="1" lang="en-US" altLang="zh-CN" sz="2800" dirty="0" err="1" smtClean="0">
                <a:solidFill>
                  <a:schemeClr val="hlink"/>
                </a:solidFill>
                <a:latin typeface="+mn-lt"/>
              </a:rPr>
              <a:t>ElemType</a:t>
            </a:r>
            <a:r>
              <a:rPr kumimoji="1" lang="en-US" altLang="zh-CN" sz="2800" dirty="0" smtClean="0">
                <a:solidFill>
                  <a:schemeClr val="hlink"/>
                </a:solidFill>
                <a:latin typeface="+mn-lt"/>
              </a:rPr>
              <a:t>      </a:t>
            </a:r>
            <a:r>
              <a:rPr kumimoji="1" lang="en-US" altLang="zh-CN" sz="2800" dirty="0">
                <a:solidFill>
                  <a:schemeClr val="hlink"/>
                </a:solidFill>
                <a:latin typeface="+mn-lt"/>
              </a:rPr>
              <a:t>data;</a:t>
            </a:r>
          </a:p>
          <a:p>
            <a:pPr eaLnBrk="1" hangingPunct="1">
              <a:lnSpc>
                <a:spcPct val="120000"/>
              </a:lnSpc>
              <a:spcBef>
                <a:spcPct val="0"/>
              </a:spcBef>
              <a:buClrTx/>
              <a:buSzTx/>
              <a:buFontTx/>
              <a:buNone/>
            </a:pPr>
            <a:r>
              <a:rPr kumimoji="1" lang="en-US" altLang="zh-CN" sz="2800" dirty="0">
                <a:solidFill>
                  <a:schemeClr val="hlink"/>
                </a:solidFill>
                <a:latin typeface="+mn-lt"/>
              </a:rPr>
              <a:t>    </a:t>
            </a:r>
            <a:r>
              <a:rPr kumimoji="1" lang="en-US" altLang="zh-CN" sz="2800" b="1" dirty="0" err="1">
                <a:solidFill>
                  <a:schemeClr val="hlink"/>
                </a:solidFill>
                <a:latin typeface="+mn-lt"/>
              </a:rPr>
              <a:t>struct</a:t>
            </a:r>
            <a:r>
              <a:rPr kumimoji="1" lang="en-US" altLang="zh-CN" sz="2800" dirty="0">
                <a:solidFill>
                  <a:schemeClr val="hlink"/>
                </a:solidFill>
                <a:latin typeface="+mn-lt"/>
              </a:rPr>
              <a:t> </a:t>
            </a:r>
            <a:r>
              <a:rPr kumimoji="1" lang="en-US" altLang="zh-CN" sz="2800" dirty="0" err="1">
                <a:solidFill>
                  <a:schemeClr val="hlink"/>
                </a:solidFill>
                <a:latin typeface="+mn-lt"/>
              </a:rPr>
              <a:t>BiTNode</a:t>
            </a:r>
            <a:r>
              <a:rPr kumimoji="1" lang="en-US" altLang="zh-CN" sz="2800" dirty="0">
                <a:solidFill>
                  <a:schemeClr val="hlink"/>
                </a:solidFill>
                <a:latin typeface="+mn-lt"/>
              </a:rPr>
              <a:t>  </a:t>
            </a:r>
            <a:r>
              <a:rPr kumimoji="1" lang="en-US" altLang="zh-CN" sz="2800" b="1" dirty="0">
                <a:solidFill>
                  <a:schemeClr val="hlink"/>
                </a:solidFill>
                <a:latin typeface="+mn-lt"/>
              </a:rPr>
              <a:t>*</a:t>
            </a:r>
            <a:r>
              <a:rPr kumimoji="1" lang="en-US" altLang="zh-CN" sz="2800" b="1" dirty="0" err="1">
                <a:solidFill>
                  <a:schemeClr val="hlink"/>
                </a:solidFill>
                <a:latin typeface="+mn-lt"/>
              </a:rPr>
              <a:t>l</a:t>
            </a:r>
            <a:r>
              <a:rPr kumimoji="1" lang="en-US" altLang="zh-CN" sz="2800" dirty="0" err="1">
                <a:solidFill>
                  <a:schemeClr val="hlink"/>
                </a:solidFill>
                <a:latin typeface="+mn-lt"/>
              </a:rPr>
              <a:t>child</a:t>
            </a:r>
            <a:r>
              <a:rPr kumimoji="1" lang="en-US" altLang="zh-CN" sz="2800" dirty="0">
                <a:solidFill>
                  <a:schemeClr val="hlink"/>
                </a:solidFill>
                <a:latin typeface="+mn-lt"/>
              </a:rPr>
              <a:t>, </a:t>
            </a:r>
            <a:r>
              <a:rPr kumimoji="1" lang="en-US" altLang="zh-CN" sz="2800" b="1" dirty="0">
                <a:solidFill>
                  <a:schemeClr val="hlink"/>
                </a:solidFill>
                <a:latin typeface="+mn-lt"/>
              </a:rPr>
              <a:t>*</a:t>
            </a:r>
            <a:r>
              <a:rPr kumimoji="1" lang="en-US" altLang="zh-CN" sz="2800" b="1" dirty="0" err="1">
                <a:solidFill>
                  <a:schemeClr val="hlink"/>
                </a:solidFill>
                <a:latin typeface="+mn-lt"/>
              </a:rPr>
              <a:t>r</a:t>
            </a:r>
            <a:r>
              <a:rPr kumimoji="1" lang="en-US" altLang="zh-CN" sz="2800" dirty="0" err="1">
                <a:solidFill>
                  <a:schemeClr val="hlink"/>
                </a:solidFill>
                <a:latin typeface="+mn-lt"/>
              </a:rPr>
              <a:t>child</a:t>
            </a:r>
            <a:r>
              <a:rPr kumimoji="1" lang="en-US" altLang="zh-CN" sz="2800" dirty="0">
                <a:solidFill>
                  <a:schemeClr val="hlink"/>
                </a:solidFill>
                <a:latin typeface="+mn-lt"/>
              </a:rPr>
              <a:t>; </a:t>
            </a:r>
          </a:p>
          <a:p>
            <a:pPr eaLnBrk="1" hangingPunct="1">
              <a:lnSpc>
                <a:spcPct val="120000"/>
              </a:lnSpc>
              <a:spcBef>
                <a:spcPct val="0"/>
              </a:spcBef>
              <a:buClrTx/>
              <a:buSzTx/>
              <a:buFontTx/>
              <a:buNone/>
            </a:pPr>
            <a:r>
              <a:rPr kumimoji="1" lang="en-US" altLang="zh-CN" sz="2800" dirty="0" smtClean="0">
                <a:solidFill>
                  <a:schemeClr val="hlink"/>
                </a:solidFill>
                <a:latin typeface="+mn-lt"/>
              </a:rPr>
              <a:t>            </a:t>
            </a:r>
            <a:r>
              <a:rPr kumimoji="1" lang="en-US" altLang="zh-CN" sz="2800" dirty="0" smtClean="0">
                <a:solidFill>
                  <a:schemeClr val="hlink"/>
                </a:solidFill>
                <a:latin typeface="黑体" panose="02010609060101010101" pitchFamily="49" charset="-122"/>
                <a:ea typeface="黑体" panose="02010609060101010101" pitchFamily="49" charset="-122"/>
              </a:rPr>
              <a:t>// </a:t>
            </a:r>
            <a:r>
              <a:rPr kumimoji="1" lang="zh-CN" altLang="en-US" sz="2800" dirty="0">
                <a:solidFill>
                  <a:schemeClr val="hlink"/>
                </a:solidFill>
                <a:latin typeface="黑体" panose="02010609060101010101" pitchFamily="49" charset="-122"/>
                <a:ea typeface="黑体" panose="02010609060101010101" pitchFamily="49" charset="-122"/>
              </a:rPr>
              <a:t>左右孩子指针</a:t>
            </a:r>
          </a:p>
          <a:p>
            <a:pPr eaLnBrk="1" hangingPunct="1">
              <a:lnSpc>
                <a:spcPct val="120000"/>
              </a:lnSpc>
              <a:spcBef>
                <a:spcPct val="0"/>
              </a:spcBef>
              <a:buClrTx/>
              <a:buSzTx/>
              <a:buFontTx/>
              <a:buNone/>
            </a:pPr>
            <a:r>
              <a:rPr kumimoji="1" lang="en-US" altLang="zh-CN" sz="2800" b="1" dirty="0">
                <a:solidFill>
                  <a:schemeClr val="hlink"/>
                </a:solidFill>
                <a:latin typeface="+mn-lt"/>
              </a:rPr>
              <a:t>}</a:t>
            </a:r>
            <a:r>
              <a:rPr kumimoji="1" lang="en-US" altLang="zh-CN" sz="2800" dirty="0">
                <a:solidFill>
                  <a:schemeClr val="hlink"/>
                </a:solidFill>
                <a:latin typeface="+mn-lt"/>
              </a:rPr>
              <a:t> </a:t>
            </a:r>
            <a:r>
              <a:rPr kumimoji="1" lang="en-US" altLang="zh-CN" sz="2800" dirty="0" err="1">
                <a:solidFill>
                  <a:schemeClr val="hlink"/>
                </a:solidFill>
                <a:latin typeface="+mn-lt"/>
              </a:rPr>
              <a:t>BiTNode</a:t>
            </a:r>
            <a:r>
              <a:rPr kumimoji="1" lang="en-US" altLang="zh-CN" sz="2800" dirty="0">
                <a:solidFill>
                  <a:schemeClr val="hlink"/>
                </a:solidFill>
                <a:latin typeface="+mn-lt"/>
              </a:rPr>
              <a:t>, </a:t>
            </a:r>
            <a:r>
              <a:rPr kumimoji="1" lang="en-US" altLang="zh-CN" sz="2800" b="1" dirty="0">
                <a:solidFill>
                  <a:schemeClr val="hlink"/>
                </a:solidFill>
                <a:latin typeface="+mn-lt"/>
              </a:rPr>
              <a:t>*</a:t>
            </a:r>
            <a:r>
              <a:rPr kumimoji="1" lang="en-US" altLang="zh-CN" sz="2800" dirty="0" err="1">
                <a:solidFill>
                  <a:schemeClr val="hlink"/>
                </a:solidFill>
                <a:latin typeface="+mn-lt"/>
              </a:rPr>
              <a:t>BiTree</a:t>
            </a:r>
            <a:r>
              <a:rPr kumimoji="1" lang="en-US" altLang="zh-CN" sz="2800" dirty="0">
                <a:solidFill>
                  <a:schemeClr val="hlink"/>
                </a:solidFill>
                <a:latin typeface="+mn-lt"/>
              </a:rPr>
              <a:t>;</a:t>
            </a:r>
          </a:p>
        </p:txBody>
      </p:sp>
      <p:grpSp>
        <p:nvGrpSpPr>
          <p:cNvPr id="2" name="Group 2"/>
          <p:cNvGrpSpPr>
            <a:grpSpLocks/>
          </p:cNvGrpSpPr>
          <p:nvPr/>
        </p:nvGrpSpPr>
        <p:grpSpPr bwMode="auto">
          <a:xfrm>
            <a:off x="682506" y="2319010"/>
            <a:ext cx="5376918" cy="3277118"/>
            <a:chOff x="480" y="1478"/>
            <a:chExt cx="4608" cy="2496"/>
          </a:xfrm>
        </p:grpSpPr>
        <p:sp>
          <p:nvSpPr>
            <p:cNvPr id="50188" name="Rectangle 3"/>
            <p:cNvSpPr>
              <a:spLocks noChangeArrowheads="1"/>
            </p:cNvSpPr>
            <p:nvPr/>
          </p:nvSpPr>
          <p:spPr bwMode="auto">
            <a:xfrm>
              <a:off x="1728" y="147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A</a:t>
              </a:r>
              <a:endParaRPr kumimoji="1" lang="en-US" altLang="zh-CN" sz="2800">
                <a:solidFill>
                  <a:schemeClr val="folHlink"/>
                </a:solidFill>
                <a:latin typeface="+mn-lt"/>
              </a:endParaRPr>
            </a:p>
          </p:txBody>
        </p:sp>
        <p:sp>
          <p:nvSpPr>
            <p:cNvPr id="50189" name="Line 4"/>
            <p:cNvSpPr>
              <a:spLocks noChangeShapeType="1"/>
            </p:cNvSpPr>
            <p:nvPr/>
          </p:nvSpPr>
          <p:spPr bwMode="auto">
            <a:xfrm>
              <a:off x="196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0" name="Line 5"/>
            <p:cNvSpPr>
              <a:spLocks noChangeShapeType="1"/>
            </p:cNvSpPr>
            <p:nvPr/>
          </p:nvSpPr>
          <p:spPr bwMode="auto">
            <a:xfrm>
              <a:off x="244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1" name="Rectangle 6"/>
            <p:cNvSpPr>
              <a:spLocks noChangeArrowheads="1"/>
            </p:cNvSpPr>
            <p:nvPr/>
          </p:nvSpPr>
          <p:spPr bwMode="auto">
            <a:xfrm>
              <a:off x="29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D</a:t>
              </a:r>
              <a:endParaRPr kumimoji="1" lang="en-US" altLang="zh-CN" sz="2800">
                <a:solidFill>
                  <a:schemeClr val="folHlink"/>
                </a:solidFill>
                <a:latin typeface="+mn-lt"/>
              </a:endParaRPr>
            </a:p>
          </p:txBody>
        </p:sp>
        <p:sp>
          <p:nvSpPr>
            <p:cNvPr id="50192" name="Line 7"/>
            <p:cNvSpPr>
              <a:spLocks noChangeShapeType="1"/>
            </p:cNvSpPr>
            <p:nvPr/>
          </p:nvSpPr>
          <p:spPr bwMode="auto">
            <a:xfrm>
              <a:off x="31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3" name="Line 8"/>
            <p:cNvSpPr>
              <a:spLocks noChangeShapeType="1"/>
            </p:cNvSpPr>
            <p:nvPr/>
          </p:nvSpPr>
          <p:spPr bwMode="auto">
            <a:xfrm>
              <a:off x="36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4" name="Rectangle 9"/>
            <p:cNvSpPr>
              <a:spLocks noChangeArrowheads="1"/>
            </p:cNvSpPr>
            <p:nvPr/>
          </p:nvSpPr>
          <p:spPr bwMode="auto">
            <a:xfrm>
              <a:off x="4128"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E</a:t>
              </a:r>
              <a:endParaRPr kumimoji="1" lang="en-US" altLang="zh-CN" sz="2800">
                <a:solidFill>
                  <a:schemeClr val="folHlink"/>
                </a:solidFill>
                <a:latin typeface="+mn-lt"/>
              </a:endParaRPr>
            </a:p>
          </p:txBody>
        </p:sp>
        <p:sp>
          <p:nvSpPr>
            <p:cNvPr id="50195" name="Line 10"/>
            <p:cNvSpPr>
              <a:spLocks noChangeShapeType="1"/>
            </p:cNvSpPr>
            <p:nvPr/>
          </p:nvSpPr>
          <p:spPr bwMode="auto">
            <a:xfrm>
              <a:off x="436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6" name="Line 11"/>
            <p:cNvSpPr>
              <a:spLocks noChangeShapeType="1"/>
            </p:cNvSpPr>
            <p:nvPr/>
          </p:nvSpPr>
          <p:spPr bwMode="auto">
            <a:xfrm>
              <a:off x="484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7" name="Rectangle 12"/>
            <p:cNvSpPr>
              <a:spLocks noChangeArrowheads="1"/>
            </p:cNvSpPr>
            <p:nvPr/>
          </p:nvSpPr>
          <p:spPr bwMode="auto">
            <a:xfrm>
              <a:off x="5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B</a:t>
              </a:r>
              <a:endParaRPr kumimoji="1" lang="en-US" altLang="zh-CN" sz="2800">
                <a:solidFill>
                  <a:schemeClr val="folHlink"/>
                </a:solidFill>
                <a:latin typeface="+mn-lt"/>
              </a:endParaRPr>
            </a:p>
          </p:txBody>
        </p:sp>
        <p:sp>
          <p:nvSpPr>
            <p:cNvPr id="50198" name="Line 13"/>
            <p:cNvSpPr>
              <a:spLocks noChangeShapeType="1"/>
            </p:cNvSpPr>
            <p:nvPr/>
          </p:nvSpPr>
          <p:spPr bwMode="auto">
            <a:xfrm>
              <a:off x="7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199" name="Line 14"/>
            <p:cNvSpPr>
              <a:spLocks noChangeShapeType="1"/>
            </p:cNvSpPr>
            <p:nvPr/>
          </p:nvSpPr>
          <p:spPr bwMode="auto">
            <a:xfrm>
              <a:off x="12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00" name="Rectangle 15"/>
            <p:cNvSpPr>
              <a:spLocks noChangeArrowheads="1"/>
            </p:cNvSpPr>
            <p:nvPr/>
          </p:nvSpPr>
          <p:spPr bwMode="auto">
            <a:xfrm>
              <a:off x="1104"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C</a:t>
              </a:r>
              <a:endParaRPr kumimoji="1" lang="en-US" altLang="zh-CN" sz="2800">
                <a:solidFill>
                  <a:schemeClr val="folHlink"/>
                </a:solidFill>
                <a:latin typeface="+mn-lt"/>
              </a:endParaRPr>
            </a:p>
          </p:txBody>
        </p:sp>
        <p:sp>
          <p:nvSpPr>
            <p:cNvPr id="50201" name="Line 16"/>
            <p:cNvSpPr>
              <a:spLocks noChangeShapeType="1"/>
            </p:cNvSpPr>
            <p:nvPr/>
          </p:nvSpPr>
          <p:spPr bwMode="auto">
            <a:xfrm>
              <a:off x="134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02" name="Line 17"/>
            <p:cNvSpPr>
              <a:spLocks noChangeShapeType="1"/>
            </p:cNvSpPr>
            <p:nvPr/>
          </p:nvSpPr>
          <p:spPr bwMode="auto">
            <a:xfrm>
              <a:off x="182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03" name="Rectangle 18"/>
            <p:cNvSpPr>
              <a:spLocks noChangeArrowheads="1"/>
            </p:cNvSpPr>
            <p:nvPr/>
          </p:nvSpPr>
          <p:spPr bwMode="auto">
            <a:xfrm>
              <a:off x="3552" y="363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F</a:t>
              </a:r>
              <a:endParaRPr kumimoji="1" lang="en-US" altLang="zh-CN" sz="2800">
                <a:solidFill>
                  <a:schemeClr val="folHlink"/>
                </a:solidFill>
                <a:latin typeface="+mn-lt"/>
              </a:endParaRPr>
            </a:p>
          </p:txBody>
        </p:sp>
        <p:sp>
          <p:nvSpPr>
            <p:cNvPr id="50204" name="Line 19"/>
            <p:cNvSpPr>
              <a:spLocks noChangeShapeType="1"/>
            </p:cNvSpPr>
            <p:nvPr/>
          </p:nvSpPr>
          <p:spPr bwMode="auto">
            <a:xfrm>
              <a:off x="379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05" name="Line 20"/>
            <p:cNvSpPr>
              <a:spLocks noChangeShapeType="1"/>
            </p:cNvSpPr>
            <p:nvPr/>
          </p:nvSpPr>
          <p:spPr bwMode="auto">
            <a:xfrm>
              <a:off x="427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06" name="Text Box 21"/>
            <p:cNvSpPr txBox="1">
              <a:spLocks noChangeArrowheads="1"/>
            </p:cNvSpPr>
            <p:nvPr/>
          </p:nvSpPr>
          <p:spPr bwMode="auto">
            <a:xfrm>
              <a:off x="3531" y="354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07" name="Text Box 22"/>
            <p:cNvSpPr txBox="1">
              <a:spLocks noChangeArrowheads="1"/>
            </p:cNvSpPr>
            <p:nvPr/>
          </p:nvSpPr>
          <p:spPr bwMode="auto">
            <a:xfrm>
              <a:off x="4251" y="354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08" name="Text Box 23"/>
            <p:cNvSpPr txBox="1">
              <a:spLocks noChangeArrowheads="1"/>
            </p:cNvSpPr>
            <p:nvPr/>
          </p:nvSpPr>
          <p:spPr bwMode="auto">
            <a:xfrm>
              <a:off x="4827" y="282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09" name="Text Box 24"/>
            <p:cNvSpPr txBox="1">
              <a:spLocks noChangeArrowheads="1"/>
            </p:cNvSpPr>
            <p:nvPr/>
          </p:nvSpPr>
          <p:spPr bwMode="auto">
            <a:xfrm>
              <a:off x="2880" y="210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10" name="Text Box 25"/>
            <p:cNvSpPr txBox="1">
              <a:spLocks noChangeArrowheads="1"/>
            </p:cNvSpPr>
            <p:nvPr/>
          </p:nvSpPr>
          <p:spPr bwMode="auto">
            <a:xfrm>
              <a:off x="1056" y="281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11" name="Text Box 26"/>
            <p:cNvSpPr txBox="1">
              <a:spLocks noChangeArrowheads="1"/>
            </p:cNvSpPr>
            <p:nvPr/>
          </p:nvSpPr>
          <p:spPr bwMode="auto">
            <a:xfrm>
              <a:off x="1803" y="282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12" name="Text Box 27"/>
            <p:cNvSpPr txBox="1">
              <a:spLocks noChangeArrowheads="1"/>
            </p:cNvSpPr>
            <p:nvPr/>
          </p:nvSpPr>
          <p:spPr bwMode="auto">
            <a:xfrm>
              <a:off x="480" y="2102"/>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0213" name="Line 28"/>
            <p:cNvSpPr>
              <a:spLocks noChangeShapeType="1"/>
            </p:cNvSpPr>
            <p:nvPr/>
          </p:nvSpPr>
          <p:spPr bwMode="auto">
            <a:xfrm flipH="1">
              <a:off x="1008" y="1622"/>
              <a:ext cx="816"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14" name="Line 29"/>
            <p:cNvSpPr>
              <a:spLocks noChangeShapeType="1"/>
            </p:cNvSpPr>
            <p:nvPr/>
          </p:nvSpPr>
          <p:spPr bwMode="auto">
            <a:xfrm>
              <a:off x="2544" y="1622"/>
              <a:ext cx="864"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15" name="Line 30"/>
            <p:cNvSpPr>
              <a:spLocks noChangeShapeType="1"/>
            </p:cNvSpPr>
            <p:nvPr/>
          </p:nvSpPr>
          <p:spPr bwMode="auto">
            <a:xfrm>
              <a:off x="1344" y="2342"/>
              <a:ext cx="240"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16" name="Line 31"/>
            <p:cNvSpPr>
              <a:spLocks noChangeShapeType="1"/>
            </p:cNvSpPr>
            <p:nvPr/>
          </p:nvSpPr>
          <p:spPr bwMode="auto">
            <a:xfrm>
              <a:off x="3744" y="2342"/>
              <a:ext cx="864"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0217" name="Line 32"/>
            <p:cNvSpPr>
              <a:spLocks noChangeShapeType="1"/>
            </p:cNvSpPr>
            <p:nvPr/>
          </p:nvSpPr>
          <p:spPr bwMode="auto">
            <a:xfrm flipH="1">
              <a:off x="4032" y="3062"/>
              <a:ext cx="192"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grpSp>
    </p:spTree>
    <p:extLst>
      <p:ext uri="{BB962C8B-B14F-4D97-AF65-F5344CB8AC3E}">
        <p14:creationId xmlns:p14="http://schemas.microsoft.com/office/powerpoint/2010/main" val="29959770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reeform 2"/>
          <p:cNvSpPr>
            <a:spLocks/>
          </p:cNvSpPr>
          <p:nvPr/>
        </p:nvSpPr>
        <p:spPr bwMode="auto">
          <a:xfrm>
            <a:off x="2252035" y="2397340"/>
            <a:ext cx="762000" cy="323849"/>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55" name="Text Box 3"/>
          <p:cNvSpPr txBox="1">
            <a:spLocks noChangeArrowheads="1"/>
          </p:cNvSpPr>
          <p:nvPr/>
        </p:nvSpPr>
        <p:spPr bwMode="auto">
          <a:xfrm>
            <a:off x="1654224" y="1589976"/>
            <a:ext cx="802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dirty="0">
                <a:solidFill>
                  <a:srgbClr val="002060"/>
                </a:solidFill>
                <a:latin typeface="+mn-lt"/>
              </a:rPr>
              <a:t>root</a:t>
            </a:r>
          </a:p>
        </p:txBody>
      </p:sp>
      <p:grpSp>
        <p:nvGrpSpPr>
          <p:cNvPr id="4" name="组合 3"/>
          <p:cNvGrpSpPr/>
          <p:nvPr/>
        </p:nvGrpSpPr>
        <p:grpSpPr>
          <a:xfrm>
            <a:off x="691896" y="2558659"/>
            <a:ext cx="5160264" cy="3335146"/>
            <a:chOff x="2057400" y="2346326"/>
            <a:chExt cx="7620000" cy="4114800"/>
          </a:xfrm>
        </p:grpSpPr>
        <p:sp>
          <p:nvSpPr>
            <p:cNvPr id="49156" name="Rectangle 4"/>
            <p:cNvSpPr>
              <a:spLocks noChangeArrowheads="1"/>
            </p:cNvSpPr>
            <p:nvPr/>
          </p:nvSpPr>
          <p:spPr bwMode="auto">
            <a:xfrm>
              <a:off x="3962400" y="2498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grpSp>
          <p:nvGrpSpPr>
            <p:cNvPr id="2" name="Group 5"/>
            <p:cNvGrpSpPr>
              <a:grpSpLocks/>
            </p:cNvGrpSpPr>
            <p:nvPr/>
          </p:nvGrpSpPr>
          <p:grpSpPr bwMode="auto">
            <a:xfrm>
              <a:off x="2362200" y="2498726"/>
              <a:ext cx="7315200" cy="3962400"/>
              <a:chOff x="528" y="1574"/>
              <a:chExt cx="4608" cy="2496"/>
            </a:xfrm>
          </p:grpSpPr>
          <p:sp>
            <p:nvSpPr>
              <p:cNvPr id="52249" name="Rectangle 6"/>
              <p:cNvSpPr>
                <a:spLocks noChangeArrowheads="1"/>
              </p:cNvSpPr>
              <p:nvPr/>
            </p:nvSpPr>
            <p:spPr bwMode="auto">
              <a:xfrm>
                <a:off x="1776" y="157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A</a:t>
                </a:r>
                <a:endParaRPr kumimoji="1" lang="en-US" altLang="zh-CN" sz="2800">
                  <a:solidFill>
                    <a:schemeClr val="folHlink"/>
                  </a:solidFill>
                  <a:latin typeface="+mn-lt"/>
                </a:endParaRPr>
              </a:p>
            </p:txBody>
          </p:sp>
          <p:sp>
            <p:nvSpPr>
              <p:cNvPr id="52250" name="Line 7"/>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1" name="Line 8"/>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2" name="Rectangle 9"/>
              <p:cNvSpPr>
                <a:spLocks noChangeArrowheads="1"/>
              </p:cNvSpPr>
              <p:nvPr/>
            </p:nvSpPr>
            <p:spPr bwMode="auto">
              <a:xfrm>
                <a:off x="29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D</a:t>
                </a:r>
                <a:endParaRPr kumimoji="1" lang="en-US" altLang="zh-CN" sz="2800">
                  <a:solidFill>
                    <a:schemeClr val="folHlink"/>
                  </a:solidFill>
                  <a:latin typeface="+mn-lt"/>
                </a:endParaRPr>
              </a:p>
            </p:txBody>
          </p:sp>
          <p:sp>
            <p:nvSpPr>
              <p:cNvPr id="52253" name="Line 10"/>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4" name="Line 11"/>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5" name="Rectangle 12"/>
              <p:cNvSpPr>
                <a:spLocks noChangeArrowheads="1"/>
              </p:cNvSpPr>
              <p:nvPr/>
            </p:nvSpPr>
            <p:spPr bwMode="auto">
              <a:xfrm>
                <a:off x="4176"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E</a:t>
                </a:r>
                <a:endParaRPr kumimoji="1" lang="en-US" altLang="zh-CN" sz="2800">
                  <a:solidFill>
                    <a:schemeClr val="folHlink"/>
                  </a:solidFill>
                  <a:latin typeface="+mn-lt"/>
                </a:endParaRPr>
              </a:p>
            </p:txBody>
          </p:sp>
          <p:sp>
            <p:nvSpPr>
              <p:cNvPr id="52256" name="Line 13"/>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7" name="Line 14"/>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58" name="Rectangle 15"/>
              <p:cNvSpPr>
                <a:spLocks noChangeArrowheads="1"/>
              </p:cNvSpPr>
              <p:nvPr/>
            </p:nvSpPr>
            <p:spPr bwMode="auto">
              <a:xfrm>
                <a:off x="5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B</a:t>
                </a:r>
                <a:endParaRPr kumimoji="1" lang="en-US" altLang="zh-CN" sz="2800">
                  <a:solidFill>
                    <a:schemeClr val="folHlink"/>
                  </a:solidFill>
                  <a:latin typeface="+mn-lt"/>
                </a:endParaRPr>
              </a:p>
            </p:txBody>
          </p:sp>
          <p:sp>
            <p:nvSpPr>
              <p:cNvPr id="52259" name="Line 16"/>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0" name="Line 17"/>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1" name="Rectangle 18"/>
              <p:cNvSpPr>
                <a:spLocks noChangeArrowheads="1"/>
              </p:cNvSpPr>
              <p:nvPr/>
            </p:nvSpPr>
            <p:spPr bwMode="auto">
              <a:xfrm>
                <a:off x="1152"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C</a:t>
                </a:r>
                <a:endParaRPr kumimoji="1" lang="en-US" altLang="zh-CN" sz="2800">
                  <a:solidFill>
                    <a:schemeClr val="folHlink"/>
                  </a:solidFill>
                  <a:latin typeface="+mn-lt"/>
                </a:endParaRPr>
              </a:p>
            </p:txBody>
          </p:sp>
          <p:sp>
            <p:nvSpPr>
              <p:cNvPr id="52262" name="Line 19"/>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3" name="Line 20"/>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4" name="Rectangle 21"/>
              <p:cNvSpPr>
                <a:spLocks noChangeArrowheads="1"/>
              </p:cNvSpPr>
              <p:nvPr/>
            </p:nvSpPr>
            <p:spPr bwMode="auto">
              <a:xfrm>
                <a:off x="3600" y="373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folHlink"/>
                    </a:solidFill>
                    <a:latin typeface="+mn-lt"/>
                  </a:rPr>
                  <a:t>F</a:t>
                </a:r>
                <a:endParaRPr kumimoji="1" lang="en-US" altLang="zh-CN" sz="2800">
                  <a:solidFill>
                    <a:schemeClr val="folHlink"/>
                  </a:solidFill>
                  <a:latin typeface="+mn-lt"/>
                </a:endParaRPr>
              </a:p>
            </p:txBody>
          </p:sp>
          <p:sp>
            <p:nvSpPr>
              <p:cNvPr id="52265" name="Line 22"/>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6" name="Line 23"/>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67" name="Text Box 24"/>
              <p:cNvSpPr txBox="1">
                <a:spLocks noChangeArrowheads="1"/>
              </p:cNvSpPr>
              <p:nvPr/>
            </p:nvSpPr>
            <p:spPr bwMode="auto">
              <a:xfrm>
                <a:off x="3579" y="363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68" name="Text Box 25"/>
              <p:cNvSpPr txBox="1">
                <a:spLocks noChangeArrowheads="1"/>
              </p:cNvSpPr>
              <p:nvPr/>
            </p:nvSpPr>
            <p:spPr bwMode="auto">
              <a:xfrm>
                <a:off x="4299" y="363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69" name="Text Box 26"/>
              <p:cNvSpPr txBox="1">
                <a:spLocks noChangeArrowheads="1"/>
              </p:cNvSpPr>
              <p:nvPr/>
            </p:nvSpPr>
            <p:spPr bwMode="auto">
              <a:xfrm>
                <a:off x="4875" y="291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70" name="Text Box 27"/>
              <p:cNvSpPr txBox="1">
                <a:spLocks noChangeArrowheads="1"/>
              </p:cNvSpPr>
              <p:nvPr/>
            </p:nvSpPr>
            <p:spPr bwMode="auto">
              <a:xfrm>
                <a:off x="2928" y="219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71" name="Text Box 28"/>
              <p:cNvSpPr txBox="1">
                <a:spLocks noChangeArrowheads="1"/>
              </p:cNvSpPr>
              <p:nvPr/>
            </p:nvSpPr>
            <p:spPr bwMode="auto">
              <a:xfrm>
                <a:off x="1104" y="290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72" name="Text Box 29"/>
              <p:cNvSpPr txBox="1">
                <a:spLocks noChangeArrowheads="1"/>
              </p:cNvSpPr>
              <p:nvPr/>
            </p:nvSpPr>
            <p:spPr bwMode="auto">
              <a:xfrm>
                <a:off x="1851" y="291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73" name="Text Box 30"/>
              <p:cNvSpPr txBox="1">
                <a:spLocks noChangeArrowheads="1"/>
              </p:cNvSpPr>
              <p:nvPr/>
            </p:nvSpPr>
            <p:spPr bwMode="auto">
              <a:xfrm>
                <a:off x="528" y="2198"/>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folHlink"/>
                    </a:solidFill>
                    <a:latin typeface="+mn-lt"/>
                    <a:sym typeface="Symbol" panose="05050102010706020507" pitchFamily="18" charset="2"/>
                  </a:rPr>
                  <a:t></a:t>
                </a:r>
                <a:endParaRPr kumimoji="1" lang="en-US" altLang="zh-CN" sz="2800">
                  <a:solidFill>
                    <a:schemeClr val="folHlink"/>
                  </a:solidFill>
                  <a:latin typeface="+mn-lt"/>
                </a:endParaRPr>
              </a:p>
            </p:txBody>
          </p:sp>
          <p:sp>
            <p:nvSpPr>
              <p:cNvPr id="52274" name="Line 31"/>
              <p:cNvSpPr>
                <a:spLocks noChangeShapeType="1"/>
              </p:cNvSpPr>
              <p:nvPr/>
            </p:nvSpPr>
            <p:spPr bwMode="auto">
              <a:xfrm>
                <a:off x="2592" y="1766"/>
                <a:ext cx="864" cy="528"/>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75" name="Line 32"/>
              <p:cNvSpPr>
                <a:spLocks noChangeShapeType="1"/>
              </p:cNvSpPr>
              <p:nvPr/>
            </p:nvSpPr>
            <p:spPr bwMode="auto">
              <a:xfrm>
                <a:off x="1392" y="2438"/>
                <a:ext cx="240"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76" name="Line 33"/>
              <p:cNvSpPr>
                <a:spLocks noChangeShapeType="1"/>
              </p:cNvSpPr>
              <p:nvPr/>
            </p:nvSpPr>
            <p:spPr bwMode="auto">
              <a:xfrm>
                <a:off x="3792" y="2438"/>
                <a:ext cx="864"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77" name="Line 34"/>
              <p:cNvSpPr>
                <a:spLocks noChangeShapeType="1"/>
              </p:cNvSpPr>
              <p:nvPr/>
            </p:nvSpPr>
            <p:spPr bwMode="auto">
              <a:xfrm flipH="1">
                <a:off x="4080" y="3158"/>
                <a:ext cx="192" cy="576"/>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2278" name="Line 35"/>
              <p:cNvSpPr>
                <a:spLocks noChangeShapeType="1"/>
              </p:cNvSpPr>
              <p:nvPr/>
            </p:nvSpPr>
            <p:spPr bwMode="auto">
              <a:xfrm flipH="1">
                <a:off x="1056" y="1766"/>
                <a:ext cx="864" cy="528"/>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grpSp>
        <p:sp>
          <p:nvSpPr>
            <p:cNvPr id="49188" name="Rectangle 36"/>
            <p:cNvSpPr>
              <a:spLocks noChangeArrowheads="1"/>
            </p:cNvSpPr>
            <p:nvPr/>
          </p:nvSpPr>
          <p:spPr bwMode="auto">
            <a:xfrm>
              <a:off x="2057400" y="3641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sp>
          <p:nvSpPr>
            <p:cNvPr id="49189" name="Rectangle 37"/>
            <p:cNvSpPr>
              <a:spLocks noChangeArrowheads="1"/>
            </p:cNvSpPr>
            <p:nvPr/>
          </p:nvSpPr>
          <p:spPr bwMode="auto">
            <a:xfrm>
              <a:off x="5867400" y="3641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sp>
          <p:nvSpPr>
            <p:cNvPr id="49190" name="Rectangle 38"/>
            <p:cNvSpPr>
              <a:spLocks noChangeArrowheads="1"/>
            </p:cNvSpPr>
            <p:nvPr/>
          </p:nvSpPr>
          <p:spPr bwMode="auto">
            <a:xfrm>
              <a:off x="2971800" y="4784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sp>
          <p:nvSpPr>
            <p:cNvPr id="49191" name="Rectangle 39"/>
            <p:cNvSpPr>
              <a:spLocks noChangeArrowheads="1"/>
            </p:cNvSpPr>
            <p:nvPr/>
          </p:nvSpPr>
          <p:spPr bwMode="auto">
            <a:xfrm>
              <a:off x="7772400" y="4784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sp>
          <p:nvSpPr>
            <p:cNvPr id="49192" name="Rectangle 40"/>
            <p:cNvSpPr>
              <a:spLocks noChangeArrowheads="1"/>
            </p:cNvSpPr>
            <p:nvPr/>
          </p:nvSpPr>
          <p:spPr bwMode="auto">
            <a:xfrm>
              <a:off x="6858000" y="5927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2800">
                <a:latin typeface="+mn-lt"/>
              </a:endParaRPr>
            </a:p>
          </p:txBody>
        </p:sp>
        <p:sp>
          <p:nvSpPr>
            <p:cNvPr id="49193" name="Text Box 41"/>
            <p:cNvSpPr txBox="1">
              <a:spLocks noChangeArrowheads="1"/>
            </p:cNvSpPr>
            <p:nvPr/>
          </p:nvSpPr>
          <p:spPr bwMode="auto">
            <a:xfrm>
              <a:off x="3886200" y="2346326"/>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sz="2800" b="1">
                  <a:solidFill>
                    <a:srgbClr val="333399"/>
                  </a:solidFill>
                  <a:latin typeface="+mn-lt"/>
                  <a:sym typeface="Symbol" panose="05050102010706020507" pitchFamily="18" charset="2"/>
                </a:rPr>
                <a:t></a:t>
              </a:r>
              <a:endParaRPr kumimoji="1" lang="en-US" altLang="zh-CN" sz="2800">
                <a:latin typeface="+mn-lt"/>
              </a:endParaRPr>
            </a:p>
          </p:txBody>
        </p:sp>
        <p:sp>
          <p:nvSpPr>
            <p:cNvPr id="49194" name="Freeform 42"/>
            <p:cNvSpPr>
              <a:spLocks/>
            </p:cNvSpPr>
            <p:nvPr/>
          </p:nvSpPr>
          <p:spPr bwMode="auto">
            <a:xfrm>
              <a:off x="2247900" y="2822575"/>
              <a:ext cx="1695450" cy="1143000"/>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8"/>
                <a:gd name="T34" fmla="*/ 0 h 720"/>
                <a:gd name="T35" fmla="*/ 1068 w 1068"/>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a:solidFill>
                <a:srgbClr val="FF0066"/>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sp>
          <p:nvSpPr>
            <p:cNvPr id="49195" name="Line 43"/>
            <p:cNvSpPr>
              <a:spLocks noChangeShapeType="1"/>
            </p:cNvSpPr>
            <p:nvPr/>
          </p:nvSpPr>
          <p:spPr bwMode="auto">
            <a:xfrm flipH="1">
              <a:off x="3124200" y="4175125"/>
              <a:ext cx="76200" cy="838200"/>
            </a:xfrm>
            <a:prstGeom prst="line">
              <a:avLst/>
            </a:prstGeom>
            <a:noFill/>
            <a:ln w="38100" cap="sq">
              <a:solidFill>
                <a:srgbClr val="FF0066"/>
              </a:solidFill>
              <a:round/>
              <a:headEnd type="triangle"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49196" name="Freeform 44"/>
            <p:cNvSpPr>
              <a:spLocks/>
            </p:cNvSpPr>
            <p:nvPr/>
          </p:nvSpPr>
          <p:spPr bwMode="auto">
            <a:xfrm>
              <a:off x="5124450" y="3032125"/>
              <a:ext cx="895350" cy="914400"/>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 name="T24" fmla="*/ 0 w 564"/>
                <a:gd name="T25" fmla="*/ 0 h 660"/>
                <a:gd name="T26" fmla="*/ 564 w 564"/>
                <a:gd name="T27" fmla="*/ 660 h 6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a:solidFill>
                <a:srgbClr val="FF0066"/>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sp>
          <p:nvSpPr>
            <p:cNvPr id="49197" name="Freeform 45"/>
            <p:cNvSpPr>
              <a:spLocks/>
            </p:cNvSpPr>
            <p:nvPr/>
          </p:nvSpPr>
          <p:spPr bwMode="auto">
            <a:xfrm>
              <a:off x="6991350" y="4194175"/>
              <a:ext cx="933450" cy="895350"/>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 name="T24" fmla="*/ 0 w 588"/>
                <a:gd name="T25" fmla="*/ 0 h 494"/>
                <a:gd name="T26" fmla="*/ 588 w 588"/>
                <a:gd name="T27" fmla="*/ 494 h 4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a:solidFill>
                <a:srgbClr val="FF0066"/>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sp>
          <p:nvSpPr>
            <p:cNvPr id="49198" name="Freeform 46"/>
            <p:cNvSpPr>
              <a:spLocks/>
            </p:cNvSpPr>
            <p:nvPr/>
          </p:nvSpPr>
          <p:spPr bwMode="auto">
            <a:xfrm>
              <a:off x="7010400" y="5241925"/>
              <a:ext cx="952500" cy="914400"/>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 name="T24" fmla="*/ 0 w 600"/>
                <a:gd name="T25" fmla="*/ 0 h 504"/>
                <a:gd name="T26" fmla="*/ 600 w 600"/>
                <a:gd name="T27" fmla="*/ 504 h 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a:solidFill>
                <a:srgbClr val="FF0066"/>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grpSp>
      <p:sp>
        <p:nvSpPr>
          <p:cNvPr id="52241" name="Text Box 47"/>
          <p:cNvSpPr txBox="1">
            <a:spLocks noChangeArrowheads="1"/>
          </p:cNvSpPr>
          <p:nvPr/>
        </p:nvSpPr>
        <p:spPr bwMode="auto">
          <a:xfrm>
            <a:off x="815975" y="493711"/>
            <a:ext cx="24497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dirty="0">
                <a:solidFill>
                  <a:srgbClr val="002060"/>
                </a:solidFill>
                <a:latin typeface="黑体" panose="02010609060101010101" pitchFamily="49" charset="-122"/>
                <a:ea typeface="黑体" panose="02010609060101010101" pitchFamily="49" charset="-122"/>
              </a:rPr>
              <a:t>2</a:t>
            </a:r>
            <a:r>
              <a:rPr kumimoji="1" lang="zh-CN" altLang="en-US" dirty="0">
                <a:solidFill>
                  <a:srgbClr val="002060"/>
                </a:solidFill>
                <a:latin typeface="黑体" panose="02010609060101010101" pitchFamily="49" charset="-122"/>
                <a:ea typeface="黑体" panose="02010609060101010101" pitchFamily="49" charset="-122"/>
              </a:rPr>
              <a:t>．三叉链表</a:t>
            </a:r>
          </a:p>
        </p:txBody>
      </p:sp>
      <p:grpSp>
        <p:nvGrpSpPr>
          <p:cNvPr id="3" name="Group 48"/>
          <p:cNvGrpSpPr>
            <a:grpSpLocks/>
          </p:cNvGrpSpPr>
          <p:nvPr/>
        </p:nvGrpSpPr>
        <p:grpSpPr bwMode="auto">
          <a:xfrm>
            <a:off x="6097272" y="1589976"/>
            <a:ext cx="5334000" cy="584199"/>
            <a:chOff x="2352" y="739"/>
            <a:chExt cx="3360" cy="368"/>
          </a:xfrm>
        </p:grpSpPr>
        <p:sp>
          <p:nvSpPr>
            <p:cNvPr id="52244" name="Text Box 49"/>
            <p:cNvSpPr txBox="1">
              <a:spLocks noChangeArrowheads="1"/>
            </p:cNvSpPr>
            <p:nvPr/>
          </p:nvSpPr>
          <p:spPr bwMode="auto">
            <a:xfrm>
              <a:off x="2400" y="739"/>
              <a:ext cx="31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en-US" altLang="zh-CN" dirty="0">
                  <a:solidFill>
                    <a:srgbClr val="C00000"/>
                  </a:solidFill>
                  <a:latin typeface="+mn-lt"/>
                </a:rPr>
                <a:t>parent</a:t>
              </a:r>
              <a:r>
                <a:rPr kumimoji="1" lang="en-US" altLang="zh-CN" dirty="0">
                  <a:solidFill>
                    <a:srgbClr val="333399"/>
                  </a:solidFill>
                  <a:latin typeface="+mn-lt"/>
                </a:rPr>
                <a:t>   </a:t>
              </a:r>
              <a:r>
                <a:rPr kumimoji="1" lang="en-US" altLang="zh-CN" dirty="0" err="1">
                  <a:solidFill>
                    <a:schemeClr val="tx2"/>
                  </a:solidFill>
                  <a:latin typeface="+mn-lt"/>
                </a:rPr>
                <a:t>lchild</a:t>
              </a:r>
              <a:r>
                <a:rPr kumimoji="1" lang="en-US" altLang="zh-CN" dirty="0">
                  <a:solidFill>
                    <a:schemeClr val="tx2"/>
                  </a:solidFill>
                  <a:latin typeface="+mn-lt"/>
                </a:rPr>
                <a:t>    </a:t>
              </a:r>
              <a:r>
                <a:rPr kumimoji="1" lang="en-US" altLang="zh-CN" dirty="0" smtClean="0">
                  <a:solidFill>
                    <a:schemeClr val="tx2"/>
                  </a:solidFill>
                  <a:latin typeface="+mn-lt"/>
                </a:rPr>
                <a:t>  data    </a:t>
              </a:r>
              <a:r>
                <a:rPr kumimoji="1" lang="en-US" altLang="zh-CN" dirty="0" err="1">
                  <a:solidFill>
                    <a:schemeClr val="tx2"/>
                  </a:solidFill>
                  <a:latin typeface="+mn-lt"/>
                </a:rPr>
                <a:t>rchild</a:t>
              </a:r>
              <a:endParaRPr kumimoji="1" lang="en-US" altLang="zh-CN" sz="2400" dirty="0">
                <a:solidFill>
                  <a:schemeClr val="tx2"/>
                </a:solidFill>
                <a:latin typeface="+mn-lt"/>
              </a:endParaRPr>
            </a:p>
          </p:txBody>
        </p:sp>
        <p:sp>
          <p:nvSpPr>
            <p:cNvPr id="52245" name="Rectangle 50"/>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latin typeface="+mn-lt"/>
              </a:endParaRPr>
            </a:p>
          </p:txBody>
        </p:sp>
        <p:sp>
          <p:nvSpPr>
            <p:cNvPr id="52246" name="Line 51"/>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52"/>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53"/>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206" name="Text Box 54"/>
          <p:cNvSpPr txBox="1">
            <a:spLocks noChangeArrowheads="1"/>
          </p:cNvSpPr>
          <p:nvPr/>
        </p:nvSpPr>
        <p:spPr bwMode="auto">
          <a:xfrm>
            <a:off x="6097272" y="816876"/>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kumimoji="1" lang="zh-CN" altLang="en-US" sz="2800" dirty="0">
                <a:solidFill>
                  <a:schemeClr val="tx2"/>
                </a:solidFill>
                <a:latin typeface="黑体" panose="02010609060101010101" pitchFamily="49" charset="-122"/>
                <a:ea typeface="黑体" panose="02010609060101010101" pitchFamily="49" charset="-122"/>
              </a:rPr>
              <a:t>结点结构</a:t>
            </a:r>
            <a:r>
              <a:rPr kumimoji="1" lang="en-US" altLang="zh-CN" sz="2800" dirty="0">
                <a:solidFill>
                  <a:schemeClr val="tx2"/>
                </a:solidFill>
                <a:latin typeface="黑体" panose="02010609060101010101" pitchFamily="49" charset="-122"/>
                <a:ea typeface="黑体" panose="02010609060101010101" pitchFamily="49" charset="-122"/>
              </a:rPr>
              <a:t>:</a:t>
            </a:r>
            <a:endParaRPr kumimoji="1" lang="en-US" altLang="zh-CN" sz="2800" dirty="0">
              <a:latin typeface="黑体" panose="02010609060101010101" pitchFamily="49" charset="-122"/>
              <a:ea typeface="黑体" panose="02010609060101010101" pitchFamily="49" charset="-122"/>
            </a:endParaRPr>
          </a:p>
        </p:txBody>
      </p:sp>
      <p:sp>
        <p:nvSpPr>
          <p:cNvPr id="56" name="Text Box 2"/>
          <p:cNvSpPr txBox="1">
            <a:spLocks noChangeArrowheads="1"/>
          </p:cNvSpPr>
          <p:nvPr/>
        </p:nvSpPr>
        <p:spPr bwMode="auto">
          <a:xfrm>
            <a:off x="6097272" y="2397340"/>
            <a:ext cx="5443116" cy="3711785"/>
          </a:xfrm>
          <a:prstGeom prst="rect">
            <a:avLst/>
          </a:prstGeom>
          <a:noFill/>
          <a:ln w="12700" cap="sq">
            <a:solidFill>
              <a:schemeClr val="bg1">
                <a:lumMod val="85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dirty="0">
                <a:solidFill>
                  <a:srgbClr val="002060"/>
                </a:solidFill>
                <a:latin typeface="+mn-lt"/>
                <a:ea typeface="黑体" panose="02010609060101010101" pitchFamily="49" charset="-122"/>
              </a:rPr>
              <a:t> </a:t>
            </a:r>
            <a:r>
              <a:rPr kumimoji="1" lang="en-US" altLang="zh-CN" sz="2800" b="1" dirty="0" smtClean="0">
                <a:solidFill>
                  <a:srgbClr val="002060"/>
                </a:solidFill>
                <a:latin typeface="+mn-lt"/>
                <a:ea typeface="黑体" panose="02010609060101010101" pitchFamily="49" charset="-122"/>
              </a:rPr>
              <a:t> </a:t>
            </a:r>
            <a:r>
              <a:rPr kumimoji="1" lang="en-US" altLang="zh-CN" sz="2800" b="1" dirty="0" err="1">
                <a:solidFill>
                  <a:srgbClr val="002060"/>
                </a:solidFill>
                <a:latin typeface="+mn-lt"/>
                <a:ea typeface="黑体" panose="02010609060101010101" pitchFamily="49" charset="-122"/>
              </a:rPr>
              <a:t>typedef</a:t>
            </a:r>
            <a:r>
              <a:rPr kumimoji="1" lang="en-US" altLang="zh-CN" sz="2800" b="1" dirty="0">
                <a:solidFill>
                  <a:srgbClr val="002060"/>
                </a:solidFill>
                <a:latin typeface="+mn-lt"/>
                <a:ea typeface="黑体" panose="02010609060101010101" pitchFamily="49" charset="-122"/>
              </a:rPr>
              <a:t> </a:t>
            </a:r>
            <a:r>
              <a:rPr kumimoji="1" lang="en-US" altLang="zh-CN" sz="2800" b="1" dirty="0" err="1">
                <a:solidFill>
                  <a:srgbClr val="002060"/>
                </a:solidFill>
                <a:latin typeface="+mn-lt"/>
                <a:ea typeface="黑体" panose="02010609060101010101" pitchFamily="49" charset="-122"/>
              </a:rPr>
              <a:t>struct</a:t>
            </a:r>
            <a:r>
              <a:rPr kumimoji="1" lang="en-US" altLang="zh-CN" sz="2800" dirty="0">
                <a:solidFill>
                  <a:srgbClr val="002060"/>
                </a:solidFill>
                <a:latin typeface="+mn-lt"/>
                <a:ea typeface="黑体" panose="02010609060101010101" pitchFamily="49" charset="-122"/>
              </a:rPr>
              <a:t> </a:t>
            </a:r>
            <a:r>
              <a:rPr kumimoji="1" lang="en-US" altLang="zh-CN" sz="2800" dirty="0" err="1">
                <a:solidFill>
                  <a:srgbClr val="002060"/>
                </a:solidFill>
                <a:latin typeface="+mn-lt"/>
                <a:ea typeface="黑体" panose="02010609060101010101" pitchFamily="49" charset="-122"/>
              </a:rPr>
              <a:t>TriTNode</a:t>
            </a:r>
            <a:r>
              <a:rPr kumimoji="1" lang="en-US" altLang="zh-CN" sz="2800" dirty="0">
                <a:solidFill>
                  <a:srgbClr val="002060"/>
                </a:solidFill>
                <a:latin typeface="+mn-lt"/>
                <a:ea typeface="黑体" panose="02010609060101010101" pitchFamily="49" charset="-122"/>
              </a:rPr>
              <a:t> </a:t>
            </a:r>
            <a:r>
              <a:rPr kumimoji="1" lang="en-US" altLang="zh-CN" sz="2800" b="1" dirty="0">
                <a:solidFill>
                  <a:srgbClr val="002060"/>
                </a:solidFill>
                <a:latin typeface="+mn-lt"/>
                <a:ea typeface="黑体" panose="02010609060101010101" pitchFamily="49" charset="-122"/>
              </a:rPr>
              <a:t>{ </a:t>
            </a:r>
            <a:endParaRPr kumimoji="1" lang="en-US" altLang="zh-CN" sz="2800" b="1" dirty="0" smtClean="0">
              <a:solidFill>
                <a:srgbClr val="002060"/>
              </a:solidFill>
              <a:latin typeface="+mn-lt"/>
              <a:ea typeface="黑体" panose="02010609060101010101" pitchFamily="49" charset="-122"/>
            </a:endParaRPr>
          </a:p>
          <a:p>
            <a:pPr eaLnBrk="1" hangingPunct="1">
              <a:lnSpc>
                <a:spcPct val="120000"/>
              </a:lnSpc>
              <a:spcBef>
                <a:spcPct val="0"/>
              </a:spcBef>
              <a:buClrTx/>
              <a:buSzTx/>
              <a:buFontTx/>
              <a:buNone/>
            </a:pPr>
            <a:r>
              <a:rPr kumimoji="1" lang="en-US" altLang="zh-CN" sz="2800" dirty="0" smtClean="0">
                <a:solidFill>
                  <a:srgbClr val="002060"/>
                </a:solidFill>
                <a:latin typeface="+mn-lt"/>
                <a:ea typeface="黑体" panose="02010609060101010101" pitchFamily="49" charset="-122"/>
              </a:rPr>
              <a:t>      </a:t>
            </a:r>
            <a:r>
              <a:rPr kumimoji="1" lang="en-US" altLang="zh-CN" sz="2800" dirty="0" err="1" smtClean="0">
                <a:solidFill>
                  <a:srgbClr val="002060"/>
                </a:solidFill>
                <a:latin typeface="+mn-lt"/>
                <a:ea typeface="黑体" panose="02010609060101010101" pitchFamily="49" charset="-122"/>
              </a:rPr>
              <a:t>ElemType</a:t>
            </a:r>
            <a:r>
              <a:rPr kumimoji="1" lang="en-US" altLang="zh-CN" sz="2800" dirty="0" smtClean="0">
                <a:solidFill>
                  <a:srgbClr val="002060"/>
                </a:solidFill>
                <a:latin typeface="+mn-lt"/>
                <a:ea typeface="黑体" panose="02010609060101010101" pitchFamily="49" charset="-122"/>
              </a:rPr>
              <a:t>       </a:t>
            </a:r>
            <a:r>
              <a:rPr kumimoji="1" lang="en-US" altLang="zh-CN" sz="2800" dirty="0">
                <a:solidFill>
                  <a:srgbClr val="002060"/>
                </a:solidFill>
                <a:latin typeface="+mn-lt"/>
                <a:ea typeface="黑体" panose="02010609060101010101" pitchFamily="49" charset="-122"/>
              </a:rPr>
              <a:t>data;</a:t>
            </a:r>
          </a:p>
          <a:p>
            <a:pPr eaLnBrk="1" hangingPunct="1">
              <a:lnSpc>
                <a:spcPct val="120000"/>
              </a:lnSpc>
              <a:spcBef>
                <a:spcPct val="0"/>
              </a:spcBef>
              <a:buClrTx/>
              <a:buSzTx/>
              <a:buFontTx/>
              <a:buNone/>
            </a:pPr>
            <a:r>
              <a:rPr kumimoji="1" lang="en-US" altLang="zh-CN" sz="2800" dirty="0">
                <a:solidFill>
                  <a:srgbClr val="002060"/>
                </a:solidFill>
                <a:latin typeface="+mn-lt"/>
                <a:ea typeface="黑体" panose="02010609060101010101" pitchFamily="49" charset="-122"/>
              </a:rPr>
              <a:t>      </a:t>
            </a:r>
            <a:r>
              <a:rPr kumimoji="1" lang="en-US" altLang="zh-CN" sz="2800" b="1" dirty="0" err="1">
                <a:solidFill>
                  <a:srgbClr val="002060"/>
                </a:solidFill>
                <a:latin typeface="+mn-lt"/>
                <a:ea typeface="黑体" panose="02010609060101010101" pitchFamily="49" charset="-122"/>
              </a:rPr>
              <a:t>struct</a:t>
            </a:r>
            <a:r>
              <a:rPr kumimoji="1" lang="en-US" altLang="zh-CN" sz="2800" dirty="0">
                <a:solidFill>
                  <a:srgbClr val="002060"/>
                </a:solidFill>
                <a:latin typeface="+mn-lt"/>
                <a:ea typeface="黑体" panose="02010609060101010101" pitchFamily="49" charset="-122"/>
              </a:rPr>
              <a:t> </a:t>
            </a:r>
            <a:r>
              <a:rPr kumimoji="1" lang="en-US" altLang="zh-CN" sz="2800" dirty="0" err="1">
                <a:solidFill>
                  <a:srgbClr val="002060"/>
                </a:solidFill>
                <a:latin typeface="+mn-lt"/>
                <a:ea typeface="黑体" panose="02010609060101010101" pitchFamily="49" charset="-122"/>
              </a:rPr>
              <a:t>TriTNode</a:t>
            </a:r>
            <a:r>
              <a:rPr kumimoji="1" lang="en-US" altLang="zh-CN" sz="2800" dirty="0">
                <a:solidFill>
                  <a:srgbClr val="002060"/>
                </a:solidFill>
                <a:latin typeface="+mn-lt"/>
                <a:ea typeface="黑体" panose="02010609060101010101" pitchFamily="49" charset="-122"/>
              </a:rPr>
              <a:t>  </a:t>
            </a:r>
            <a:r>
              <a:rPr kumimoji="1" lang="en-US" altLang="zh-CN" sz="2800" b="1" dirty="0">
                <a:solidFill>
                  <a:srgbClr val="002060"/>
                </a:solidFill>
                <a:latin typeface="+mn-lt"/>
                <a:ea typeface="黑体" panose="02010609060101010101" pitchFamily="49" charset="-122"/>
              </a:rPr>
              <a:t>*</a:t>
            </a:r>
            <a:r>
              <a:rPr kumimoji="1" lang="en-US" altLang="zh-CN" sz="2800" b="1" dirty="0" err="1">
                <a:solidFill>
                  <a:srgbClr val="002060"/>
                </a:solidFill>
                <a:latin typeface="+mn-lt"/>
                <a:ea typeface="黑体" panose="02010609060101010101" pitchFamily="49" charset="-122"/>
              </a:rPr>
              <a:t>l</a:t>
            </a:r>
            <a:r>
              <a:rPr kumimoji="1" lang="en-US" altLang="zh-CN" sz="2800" dirty="0" err="1">
                <a:solidFill>
                  <a:srgbClr val="002060"/>
                </a:solidFill>
                <a:latin typeface="+mn-lt"/>
                <a:ea typeface="黑体" panose="02010609060101010101" pitchFamily="49" charset="-122"/>
              </a:rPr>
              <a:t>child</a:t>
            </a:r>
            <a:r>
              <a:rPr kumimoji="1" lang="en-US" altLang="zh-CN" sz="2800" dirty="0">
                <a:solidFill>
                  <a:srgbClr val="002060"/>
                </a:solidFill>
                <a:latin typeface="+mn-lt"/>
                <a:ea typeface="黑体" panose="02010609060101010101" pitchFamily="49" charset="-122"/>
              </a:rPr>
              <a:t>, </a:t>
            </a:r>
            <a:r>
              <a:rPr kumimoji="1" lang="en-US" altLang="zh-CN" sz="2800" b="1" dirty="0">
                <a:solidFill>
                  <a:srgbClr val="002060"/>
                </a:solidFill>
                <a:latin typeface="+mn-lt"/>
                <a:ea typeface="黑体" panose="02010609060101010101" pitchFamily="49" charset="-122"/>
              </a:rPr>
              <a:t>*</a:t>
            </a:r>
            <a:r>
              <a:rPr kumimoji="1" lang="en-US" altLang="zh-CN" sz="2800" b="1" dirty="0" err="1">
                <a:solidFill>
                  <a:srgbClr val="002060"/>
                </a:solidFill>
                <a:latin typeface="+mn-lt"/>
                <a:ea typeface="黑体" panose="02010609060101010101" pitchFamily="49" charset="-122"/>
              </a:rPr>
              <a:t>r</a:t>
            </a:r>
            <a:r>
              <a:rPr kumimoji="1" lang="en-US" altLang="zh-CN" sz="2800" dirty="0" err="1">
                <a:solidFill>
                  <a:srgbClr val="002060"/>
                </a:solidFill>
                <a:latin typeface="+mn-lt"/>
                <a:ea typeface="黑体" panose="02010609060101010101" pitchFamily="49" charset="-122"/>
              </a:rPr>
              <a:t>child</a:t>
            </a:r>
            <a:r>
              <a:rPr kumimoji="1" lang="en-US" altLang="zh-CN" sz="2800" dirty="0">
                <a:solidFill>
                  <a:srgbClr val="002060"/>
                </a:solidFill>
                <a:latin typeface="+mn-lt"/>
                <a:ea typeface="黑体" panose="02010609060101010101" pitchFamily="49" charset="-122"/>
              </a:rPr>
              <a:t>; </a:t>
            </a:r>
          </a:p>
          <a:p>
            <a:pPr eaLnBrk="1" hangingPunct="1">
              <a:lnSpc>
                <a:spcPct val="120000"/>
              </a:lnSpc>
              <a:spcBef>
                <a:spcPct val="0"/>
              </a:spcBef>
              <a:buClrTx/>
              <a:buSzTx/>
              <a:buFontTx/>
              <a:buNone/>
            </a:pPr>
            <a:r>
              <a:rPr kumimoji="1" lang="en-US" altLang="zh-CN" sz="2800" dirty="0">
                <a:solidFill>
                  <a:srgbClr val="002060"/>
                </a:solidFill>
                <a:latin typeface="+mn-lt"/>
                <a:ea typeface="黑体" panose="02010609060101010101" pitchFamily="49" charset="-122"/>
              </a:rPr>
              <a:t>                           </a:t>
            </a:r>
            <a:r>
              <a:rPr kumimoji="1" lang="en-US" altLang="zh-CN" sz="2800" dirty="0" smtClean="0">
                <a:solidFill>
                  <a:srgbClr val="002060"/>
                </a:solidFill>
                <a:latin typeface="+mn-lt"/>
                <a:ea typeface="黑体" panose="02010609060101010101" pitchFamily="49" charset="-122"/>
              </a:rPr>
              <a:t>  </a:t>
            </a:r>
            <a:r>
              <a:rPr kumimoji="1" lang="en-US" altLang="zh-CN" sz="2800" dirty="0">
                <a:solidFill>
                  <a:srgbClr val="002060"/>
                </a:solidFill>
                <a:latin typeface="+mn-lt"/>
                <a:ea typeface="黑体" panose="02010609060101010101" pitchFamily="49" charset="-122"/>
              </a:rPr>
              <a:t>// </a:t>
            </a:r>
            <a:r>
              <a:rPr kumimoji="1" lang="zh-CN" altLang="en-US" sz="2800" dirty="0">
                <a:solidFill>
                  <a:srgbClr val="002060"/>
                </a:solidFill>
                <a:latin typeface="+mn-lt"/>
                <a:ea typeface="黑体" panose="02010609060101010101" pitchFamily="49" charset="-122"/>
              </a:rPr>
              <a:t>左右孩子指针</a:t>
            </a:r>
          </a:p>
          <a:p>
            <a:pPr eaLnBrk="1" hangingPunct="1">
              <a:lnSpc>
                <a:spcPct val="120000"/>
              </a:lnSpc>
              <a:spcBef>
                <a:spcPct val="0"/>
              </a:spcBef>
              <a:buClrTx/>
              <a:buSzTx/>
              <a:buFontTx/>
              <a:buNone/>
            </a:pPr>
            <a:r>
              <a:rPr kumimoji="1" lang="zh-CN" altLang="en-US" sz="2800" dirty="0">
                <a:solidFill>
                  <a:srgbClr val="002060"/>
                </a:solidFill>
                <a:latin typeface="+mn-lt"/>
                <a:ea typeface="黑体" panose="02010609060101010101" pitchFamily="49" charset="-122"/>
              </a:rPr>
              <a:t>      </a:t>
            </a:r>
            <a:r>
              <a:rPr kumimoji="1" lang="en-US" altLang="zh-CN" sz="2800" b="1" dirty="0" err="1">
                <a:solidFill>
                  <a:srgbClr val="002060"/>
                </a:solidFill>
                <a:latin typeface="+mn-lt"/>
                <a:ea typeface="黑体" panose="02010609060101010101" pitchFamily="49" charset="-122"/>
              </a:rPr>
              <a:t>struct</a:t>
            </a:r>
            <a:r>
              <a:rPr kumimoji="1" lang="en-US" altLang="zh-CN" sz="2800" b="1" dirty="0">
                <a:solidFill>
                  <a:srgbClr val="002060"/>
                </a:solidFill>
                <a:latin typeface="+mn-lt"/>
                <a:ea typeface="黑体" panose="02010609060101010101" pitchFamily="49" charset="-122"/>
              </a:rPr>
              <a:t> </a:t>
            </a:r>
            <a:r>
              <a:rPr kumimoji="1" lang="en-US" altLang="zh-CN" sz="2800" dirty="0" err="1">
                <a:solidFill>
                  <a:srgbClr val="002060"/>
                </a:solidFill>
                <a:latin typeface="+mn-lt"/>
                <a:ea typeface="黑体" panose="02010609060101010101" pitchFamily="49" charset="-122"/>
              </a:rPr>
              <a:t>TriTNode</a:t>
            </a:r>
            <a:r>
              <a:rPr kumimoji="1" lang="en-US" altLang="zh-CN" sz="2800" b="1" dirty="0">
                <a:solidFill>
                  <a:srgbClr val="002060"/>
                </a:solidFill>
                <a:latin typeface="+mn-lt"/>
                <a:ea typeface="黑体" panose="02010609060101010101" pitchFamily="49" charset="-122"/>
              </a:rPr>
              <a:t>  </a:t>
            </a:r>
            <a:r>
              <a:rPr kumimoji="1" lang="en-US" altLang="zh-CN" sz="2800" dirty="0">
                <a:solidFill>
                  <a:srgbClr val="002060"/>
                </a:solidFill>
                <a:latin typeface="+mn-lt"/>
                <a:ea typeface="黑体" panose="02010609060101010101" pitchFamily="49" charset="-122"/>
              </a:rPr>
              <a:t>*parent;  </a:t>
            </a:r>
            <a:endParaRPr kumimoji="1" lang="en-US" altLang="zh-CN" sz="2800" dirty="0" smtClean="0">
              <a:solidFill>
                <a:srgbClr val="002060"/>
              </a:solidFill>
              <a:latin typeface="+mn-lt"/>
              <a:ea typeface="黑体" panose="02010609060101010101" pitchFamily="49" charset="-122"/>
            </a:endParaRPr>
          </a:p>
          <a:p>
            <a:pPr eaLnBrk="1" hangingPunct="1">
              <a:lnSpc>
                <a:spcPct val="120000"/>
              </a:lnSpc>
              <a:spcBef>
                <a:spcPct val="0"/>
              </a:spcBef>
              <a:buClrTx/>
              <a:buSzTx/>
              <a:buFontTx/>
              <a:buNone/>
            </a:pPr>
            <a:r>
              <a:rPr kumimoji="1" lang="en-US" altLang="zh-CN" sz="2800" dirty="0">
                <a:solidFill>
                  <a:srgbClr val="002060"/>
                </a:solidFill>
                <a:latin typeface="+mn-lt"/>
                <a:ea typeface="黑体" panose="02010609060101010101" pitchFamily="49" charset="-122"/>
              </a:rPr>
              <a:t> </a:t>
            </a:r>
            <a:r>
              <a:rPr kumimoji="1" lang="en-US" altLang="zh-CN" sz="2800" dirty="0" smtClean="0">
                <a:solidFill>
                  <a:srgbClr val="002060"/>
                </a:solidFill>
                <a:latin typeface="+mn-lt"/>
                <a:ea typeface="黑体" panose="02010609060101010101" pitchFamily="49" charset="-122"/>
              </a:rPr>
              <a:t>                      //</a:t>
            </a:r>
            <a:r>
              <a:rPr kumimoji="1" lang="zh-CN" altLang="zh-CN" sz="2800" dirty="0">
                <a:solidFill>
                  <a:srgbClr val="002060"/>
                </a:solidFill>
                <a:latin typeface="+mn-lt"/>
                <a:ea typeface="黑体" panose="02010609060101010101" pitchFamily="49" charset="-122"/>
              </a:rPr>
              <a:t>双亲指针</a:t>
            </a:r>
            <a:r>
              <a:rPr kumimoji="1" lang="zh-CN" altLang="en-US" sz="2800" dirty="0">
                <a:solidFill>
                  <a:srgbClr val="002060"/>
                </a:solidFill>
                <a:latin typeface="+mn-lt"/>
                <a:ea typeface="黑体" panose="02010609060101010101" pitchFamily="49" charset="-122"/>
              </a:rPr>
              <a:t> </a:t>
            </a:r>
          </a:p>
          <a:p>
            <a:pPr eaLnBrk="1" hangingPunct="1">
              <a:lnSpc>
                <a:spcPct val="120000"/>
              </a:lnSpc>
              <a:spcBef>
                <a:spcPct val="0"/>
              </a:spcBef>
              <a:buClrTx/>
              <a:buSzTx/>
              <a:buFontTx/>
              <a:buNone/>
            </a:pPr>
            <a:r>
              <a:rPr kumimoji="1" lang="zh-CN" altLang="en-US" sz="2800" dirty="0">
                <a:solidFill>
                  <a:srgbClr val="002060"/>
                </a:solidFill>
                <a:latin typeface="+mn-lt"/>
                <a:ea typeface="黑体" panose="02010609060101010101" pitchFamily="49" charset="-122"/>
              </a:rPr>
              <a:t>   </a:t>
            </a:r>
            <a:r>
              <a:rPr kumimoji="1" lang="en-US" altLang="zh-CN" sz="2800" b="1" dirty="0">
                <a:solidFill>
                  <a:srgbClr val="002060"/>
                </a:solidFill>
                <a:latin typeface="+mn-lt"/>
                <a:ea typeface="黑体" panose="02010609060101010101" pitchFamily="49" charset="-122"/>
              </a:rPr>
              <a:t>}</a:t>
            </a:r>
            <a:r>
              <a:rPr kumimoji="1" lang="en-US" altLang="zh-CN" sz="2800" dirty="0">
                <a:solidFill>
                  <a:srgbClr val="002060"/>
                </a:solidFill>
                <a:latin typeface="+mn-lt"/>
                <a:ea typeface="黑体" panose="02010609060101010101" pitchFamily="49" charset="-122"/>
              </a:rPr>
              <a:t> </a:t>
            </a:r>
            <a:r>
              <a:rPr kumimoji="1" lang="en-US" altLang="zh-CN" sz="2800" dirty="0" err="1">
                <a:solidFill>
                  <a:srgbClr val="002060"/>
                </a:solidFill>
                <a:latin typeface="+mn-lt"/>
                <a:ea typeface="黑体" panose="02010609060101010101" pitchFamily="49" charset="-122"/>
              </a:rPr>
              <a:t>TriTNode</a:t>
            </a:r>
            <a:r>
              <a:rPr kumimoji="1" lang="en-US" altLang="zh-CN" sz="2800" dirty="0">
                <a:solidFill>
                  <a:srgbClr val="002060"/>
                </a:solidFill>
                <a:latin typeface="+mn-lt"/>
                <a:ea typeface="黑体" panose="02010609060101010101" pitchFamily="49" charset="-122"/>
              </a:rPr>
              <a:t>, </a:t>
            </a:r>
            <a:r>
              <a:rPr kumimoji="1" lang="en-US" altLang="zh-CN" sz="2800" b="1" dirty="0">
                <a:solidFill>
                  <a:srgbClr val="002060"/>
                </a:solidFill>
                <a:latin typeface="+mn-lt"/>
                <a:ea typeface="黑体" panose="02010609060101010101" pitchFamily="49" charset="-122"/>
              </a:rPr>
              <a:t>*</a:t>
            </a:r>
            <a:r>
              <a:rPr kumimoji="1" lang="en-US" altLang="zh-CN" sz="2800" dirty="0" err="1">
                <a:solidFill>
                  <a:srgbClr val="002060"/>
                </a:solidFill>
                <a:latin typeface="+mn-lt"/>
                <a:ea typeface="黑体" panose="02010609060101010101" pitchFamily="49" charset="-122"/>
              </a:rPr>
              <a:t>TriTree</a:t>
            </a:r>
            <a:r>
              <a:rPr kumimoji="1" lang="en-US" altLang="zh-CN" sz="2800" dirty="0">
                <a:solidFill>
                  <a:srgbClr val="002060"/>
                </a:solidFill>
                <a:latin typeface="+mn-lt"/>
                <a:ea typeface="黑体" panose="02010609060101010101" pitchFamily="49" charset="-122"/>
              </a:rPr>
              <a:t>;</a:t>
            </a:r>
          </a:p>
        </p:txBody>
      </p:sp>
    </p:spTree>
    <p:extLst>
      <p:ext uri="{BB962C8B-B14F-4D97-AF65-F5344CB8AC3E}">
        <p14:creationId xmlns:p14="http://schemas.microsoft.com/office/powerpoint/2010/main" val="37059760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花岗岩"/>
          <p:cNvSpPr>
            <a:spLocks noChangeArrowheads="1"/>
          </p:cNvSpPr>
          <p:nvPr/>
        </p:nvSpPr>
        <p:spPr bwMode="auto">
          <a:xfrm>
            <a:off x="987552" y="746761"/>
            <a:ext cx="54102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Tx/>
              <a:buNone/>
            </a:pPr>
            <a:r>
              <a:rPr kumimoji="1" lang="en-US" altLang="zh-CN" dirty="0" smtClean="0">
                <a:solidFill>
                  <a:srgbClr val="C00000"/>
                </a:solidFill>
                <a:latin typeface="黑体" panose="02010609060101010101" pitchFamily="49" charset="-122"/>
                <a:ea typeface="黑体" panose="02010609060101010101" pitchFamily="49" charset="-122"/>
              </a:rPr>
              <a:t>5.3.2  </a:t>
            </a:r>
            <a:r>
              <a:rPr kumimoji="1" lang="zh-CN" altLang="en-US" dirty="0" smtClean="0">
                <a:solidFill>
                  <a:srgbClr val="C00000"/>
                </a:solidFill>
                <a:latin typeface="黑体" panose="02010609060101010101" pitchFamily="49" charset="-122"/>
                <a:ea typeface="黑体" panose="02010609060101010101" pitchFamily="49" charset="-122"/>
              </a:rPr>
              <a:t>遍历二叉树</a:t>
            </a:r>
            <a:endParaRPr kumimoji="1" lang="zh-CN" altLang="en-US" dirty="0">
              <a:solidFill>
                <a:srgbClr val="C00000"/>
              </a:solidFill>
              <a:latin typeface="黑体" panose="02010609060101010101" pitchFamily="49" charset="-122"/>
              <a:ea typeface="黑体" panose="02010609060101010101" pitchFamily="49" charset="-122"/>
            </a:endParaRPr>
          </a:p>
        </p:txBody>
      </p:sp>
      <p:sp>
        <p:nvSpPr>
          <p:cNvPr id="18436" name="Rectangle 4" descr="花岗岩"/>
          <p:cNvSpPr>
            <a:spLocks noChangeArrowheads="1"/>
          </p:cNvSpPr>
          <p:nvPr/>
        </p:nvSpPr>
        <p:spPr bwMode="auto">
          <a:xfrm>
            <a:off x="1210576" y="2161479"/>
            <a:ext cx="7089648" cy="12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marL="457200" indent="-457200" eaLnBrk="1" hangingPunct="1">
              <a:lnSpc>
                <a:spcPct val="110000"/>
              </a:lnSpc>
              <a:spcBef>
                <a:spcPct val="50000"/>
              </a:spcBef>
              <a:buClr>
                <a:schemeClr val="accent2"/>
              </a:buClr>
              <a:buSzPct val="80000"/>
            </a:pPr>
            <a:r>
              <a:rPr kumimoji="1" lang="zh-CN" altLang="en-US" sz="2800" dirty="0" smtClean="0">
                <a:solidFill>
                  <a:schemeClr val="hlink"/>
                </a:solidFill>
                <a:latin typeface="黑体" panose="02010609060101010101" pitchFamily="49" charset="-122"/>
                <a:ea typeface="黑体" panose="02010609060101010101" pitchFamily="49" charset="-122"/>
              </a:rPr>
              <a:t>递归算法</a:t>
            </a:r>
            <a:endParaRPr kumimoji="1" lang="en-US" altLang="zh-CN" sz="2800" dirty="0" smtClean="0">
              <a:solidFill>
                <a:schemeClr val="hlink"/>
              </a:solidFill>
              <a:latin typeface="黑体" panose="02010609060101010101" pitchFamily="49" charset="-122"/>
              <a:ea typeface="黑体" panose="02010609060101010101" pitchFamily="49" charset="-122"/>
            </a:endParaRPr>
          </a:p>
          <a:p>
            <a:pPr marL="457200" indent="-457200" eaLnBrk="1" hangingPunct="1">
              <a:lnSpc>
                <a:spcPct val="110000"/>
              </a:lnSpc>
              <a:spcBef>
                <a:spcPct val="50000"/>
              </a:spcBef>
              <a:buClr>
                <a:schemeClr val="accent2"/>
              </a:buClr>
              <a:buSzPct val="80000"/>
            </a:pPr>
            <a:r>
              <a:rPr kumimoji="1" lang="zh-CN" altLang="en-US" sz="2800" dirty="0" smtClean="0">
                <a:solidFill>
                  <a:schemeClr val="hlink"/>
                </a:solidFill>
                <a:latin typeface="黑体" panose="02010609060101010101" pitchFamily="49" charset="-122"/>
                <a:ea typeface="黑体" panose="02010609060101010101" pitchFamily="49" charset="-122"/>
              </a:rPr>
              <a:t>非递归算法</a:t>
            </a:r>
            <a:endParaRPr kumimoji="1" lang="en-US" altLang="zh-CN" sz="2800" dirty="0" smtClean="0">
              <a:solidFill>
                <a:schemeClr val="hlink"/>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5692866" y="1905001"/>
            <a:ext cx="5499784" cy="4018178"/>
          </a:xfrm>
          <a:prstGeom prst="rect">
            <a:avLst/>
          </a:prstGeom>
        </p:spPr>
      </p:pic>
    </p:spTree>
    <p:extLst>
      <p:ext uri="{BB962C8B-B14F-4D97-AF65-F5344CB8AC3E}">
        <p14:creationId xmlns:p14="http://schemas.microsoft.com/office/powerpoint/2010/main" val="2088964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2119</Words>
  <Application>Microsoft Office PowerPoint</Application>
  <PresentationFormat>宽屏</PresentationFormat>
  <Paragraphs>536</Paragraphs>
  <Slides>30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黑体</vt:lpstr>
      <vt:lpstr>楷体</vt:lpstr>
      <vt:lpstr>楷体_GB2312</vt:lpstr>
      <vt:lpstr>宋体</vt:lpstr>
      <vt:lpstr>Arial</vt:lpstr>
      <vt:lpstr>Calibri</vt:lpstr>
      <vt:lpstr>Calibri Light</vt:lpstr>
      <vt:lpstr>Constantia</vt:lpstr>
      <vt:lpstr>Garamond</vt:lpstr>
      <vt:lpstr>Symbol</vt:lpstr>
      <vt:lpstr>Times New Roman</vt:lpstr>
      <vt:lpstr>Wingdings</vt:lpstr>
      <vt:lpstr>Wingdings 2</vt:lpstr>
      <vt:lpstr>Office 主题</vt:lpstr>
      <vt:lpstr>5.3 二叉树的存储及遍历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遍历二叉树</vt:lpstr>
      <vt:lpstr>PowerPoint 演示文稿</vt:lpstr>
      <vt:lpstr>对“二叉树”而言，可以有三条搜索路径：</vt:lpstr>
      <vt:lpstr>PowerPoint 演示文稿</vt:lpstr>
      <vt:lpstr>PowerPoint 演示文稿</vt:lpstr>
      <vt:lpstr>PowerPoint 演示文稿</vt:lpstr>
      <vt:lpstr>PowerPoint 演示文稿</vt:lpstr>
      <vt:lpstr>PowerPoint 演示文稿</vt:lpstr>
      <vt:lpstr>PowerPoint 演示文稿</vt:lpstr>
      <vt:lpstr>三、“任务书”分析方法的非递归遍历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创建二叉链表</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shimin</dc:creator>
  <cp:lastModifiedBy>shimin</cp:lastModifiedBy>
  <cp:revision>25</cp:revision>
  <dcterms:created xsi:type="dcterms:W3CDTF">2020-04-24T01:47:58Z</dcterms:created>
  <dcterms:modified xsi:type="dcterms:W3CDTF">2020-04-24T05:18:00Z</dcterms:modified>
</cp:coreProperties>
</file>