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86" r:id="rId3"/>
    <p:sldId id="295" r:id="rId4"/>
    <p:sldId id="299" r:id="rId5"/>
    <p:sldId id="307" r:id="rId6"/>
    <p:sldId id="301" r:id="rId7"/>
    <p:sldId id="302" r:id="rId8"/>
    <p:sldId id="309" r:id="rId9"/>
    <p:sldId id="308" r:id="rId10"/>
    <p:sldId id="303" r:id="rId11"/>
    <p:sldId id="310" r:id="rId12"/>
    <p:sldId id="304" r:id="rId1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3399"/>
    <a:srgbClr val="006666"/>
    <a:srgbClr val="0066CC"/>
    <a:srgbClr val="0033CC"/>
    <a:srgbClr val="006600"/>
    <a:srgbClr val="008000"/>
    <a:srgbClr val="66FF33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07" autoAdjust="0"/>
    <p:restoredTop sz="90929"/>
  </p:normalViewPr>
  <p:slideViewPr>
    <p:cSldViewPr>
      <p:cViewPr varScale="1">
        <p:scale>
          <a:sx n="47" d="100"/>
          <a:sy n="47" d="100"/>
        </p:scale>
        <p:origin x="-1099" y="-91"/>
      </p:cViewPr>
      <p:guideLst>
        <p:guide orient="horz" pos="2592"/>
        <p:guide pos="4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2414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emf"/><Relationship Id="rId7" Type="http://schemas.openxmlformats.org/officeDocument/2006/relationships/image" Target="../media/image8.w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15.emf"/><Relationship Id="rId7" Type="http://schemas.openxmlformats.org/officeDocument/2006/relationships/image" Target="../media/image19.emf"/><Relationship Id="rId2" Type="http://schemas.openxmlformats.org/officeDocument/2006/relationships/image" Target="../media/image14.emf"/><Relationship Id="rId1" Type="http://schemas.openxmlformats.org/officeDocument/2006/relationships/image" Target="../media/image13.wmf"/><Relationship Id="rId6" Type="http://schemas.openxmlformats.org/officeDocument/2006/relationships/image" Target="../media/image18.emf"/><Relationship Id="rId5" Type="http://schemas.openxmlformats.org/officeDocument/2006/relationships/image" Target="../media/image17.wmf"/><Relationship Id="rId4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fld id="{1FF26DF6-63A7-4008-903B-3C0558CDB0D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8691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fld id="{EE6E6659-D6D9-42DD-B4BA-6DF5F44B511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44550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6402A8-BD0B-4A97-9F6B-055079D5D613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457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B1989C-5EB0-4857-B8A6-066FEF11A20B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49154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B1989C-5EB0-4857-B8A6-066FEF11A20B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49154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B1989C-5EB0-4857-B8A6-066FEF11A20B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49154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A6BB00-955B-44A9-9DAF-035DE7A2B41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9780748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C74D95-B862-44CB-9395-1C64709C698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0068245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1C9C2C-9387-49CB-810E-5866CBDB595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209761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BEAAC6-8616-4EE8-A98B-1640F42EF14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177358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E2C218-E937-4FAB-A3D8-8C2C542B9CE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7925474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6645B2-B84A-4CC1-B57C-B9E4B552C83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0091802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251170-CC00-4127-9B6C-BF76C913995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5322638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59250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982B1D-CA52-4BA5-8FB6-35CC5C6F4A5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704171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7D0EE1-A299-41DE-96DD-3CDBCADD602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389953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B2369D-C15F-4AD5-9A6F-9A9CFFB65BC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4999883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单击以编辑</a:t>
            </a:r>
            <a:r>
              <a:rPr lang="zh-CN" altLang="en-US" smtClean="0"/>
              <a:t>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ea typeface="+mn-ea"/>
              </a:defRPr>
            </a:lvl1pPr>
          </a:lstStyle>
          <a:p>
            <a:fld id="{9C1A7B96-915A-44EB-BDB4-A9CEB416E09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6.emf"/><Relationship Id="rId18" Type="http://schemas.openxmlformats.org/officeDocument/2006/relationships/oleObject" Target="../embeddings/oleObject8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e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8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7.bin"/><Relationship Id="rId20" Type="http://schemas.openxmlformats.org/officeDocument/2006/relationships/image" Target="../media/image10.png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emf"/><Relationship Id="rId5" Type="http://schemas.openxmlformats.org/officeDocument/2006/relationships/image" Target="../media/image2.emf"/><Relationship Id="rId15" Type="http://schemas.openxmlformats.org/officeDocument/2006/relationships/image" Target="../media/image7.e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9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emf"/><Relationship Id="rId14" Type="http://schemas.openxmlformats.org/officeDocument/2006/relationships/oleObject" Target="../embeddings/oleObject6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17.wmf"/><Relationship Id="rId18" Type="http://schemas.openxmlformats.org/officeDocument/2006/relationships/oleObject" Target="../embeddings/oleObject16.bin"/><Relationship Id="rId3" Type="http://schemas.openxmlformats.org/officeDocument/2006/relationships/notesSlide" Target="../notesSlides/notesSlide4.xml"/><Relationship Id="rId21" Type="http://schemas.openxmlformats.org/officeDocument/2006/relationships/image" Target="../media/image50.png"/><Relationship Id="rId7" Type="http://schemas.openxmlformats.org/officeDocument/2006/relationships/image" Target="../media/image14.emf"/><Relationship Id="rId12" Type="http://schemas.openxmlformats.org/officeDocument/2006/relationships/oleObject" Target="../embeddings/oleObject13.bin"/><Relationship Id="rId17" Type="http://schemas.openxmlformats.org/officeDocument/2006/relationships/image" Target="../media/image19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5.bin"/><Relationship Id="rId20" Type="http://schemas.openxmlformats.org/officeDocument/2006/relationships/image" Target="../media/image49.png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6.emf"/><Relationship Id="rId5" Type="http://schemas.openxmlformats.org/officeDocument/2006/relationships/image" Target="../media/image13.wmf"/><Relationship Id="rId15" Type="http://schemas.openxmlformats.org/officeDocument/2006/relationships/image" Target="../media/image18.emf"/><Relationship Id="rId10" Type="http://schemas.openxmlformats.org/officeDocument/2006/relationships/oleObject" Target="../embeddings/oleObject12.bin"/><Relationship Id="rId19" Type="http://schemas.openxmlformats.org/officeDocument/2006/relationships/image" Target="../media/image20.e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15.emf"/><Relationship Id="rId14" Type="http://schemas.openxmlformats.org/officeDocument/2006/relationships/oleObject" Target="../embeddings/oleObject1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6" name="Rectangle 38"/>
          <p:cNvSpPr>
            <a:spLocks noChangeArrowheads="1"/>
          </p:cNvSpPr>
          <p:nvPr/>
        </p:nvSpPr>
        <p:spPr bwMode="auto">
          <a:xfrm>
            <a:off x="0" y="0"/>
            <a:ext cx="9144000" cy="2057400"/>
          </a:xfrm>
          <a:prstGeom prst="rect">
            <a:avLst/>
          </a:prstGeom>
          <a:gradFill rotWithShape="0">
            <a:gsLst>
              <a:gs pos="0">
                <a:srgbClr val="00009B"/>
              </a:gs>
              <a:gs pos="100000">
                <a:srgbClr val="0000FF"/>
              </a:gs>
            </a:gsLst>
            <a:lin ang="5400000" scaled="1"/>
          </a:gradFill>
          <a:ln w="38100" cmpd="dbl">
            <a:solidFill>
              <a:srgbClr val="00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08" name="Text Box 40"/>
          <p:cNvSpPr txBox="1">
            <a:spLocks noChangeArrowheads="1"/>
          </p:cNvSpPr>
          <p:nvPr/>
        </p:nvSpPr>
        <p:spPr bwMode="auto">
          <a:xfrm>
            <a:off x="7467600" y="157163"/>
            <a:ext cx="1438275" cy="5286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0" lang="en-US" altLang="zh-CN">
                <a:solidFill>
                  <a:schemeClr val="accent2"/>
                </a:solidFill>
              </a:rPr>
              <a:t> </a:t>
            </a:r>
            <a:r>
              <a:rPr kumimoji="0" lang="zh-CN" altLang="en-US">
                <a:solidFill>
                  <a:schemeClr val="accent2"/>
                </a:solidFill>
              </a:rPr>
              <a:t>第九章 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2734072" cy="914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FF33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4800" b="1" dirty="0">
                <a:latin typeface="华文行楷" pitchFamily="2" charset="-122"/>
                <a:ea typeface="华文行楷" pitchFamily="2" charset="-122"/>
              </a:rPr>
              <a:t>习题</a:t>
            </a:r>
            <a:r>
              <a:rPr lang="zh-CN" altLang="en-US" sz="4800" b="1" dirty="0" smtClean="0">
                <a:latin typeface="华文行楷" pitchFamily="2" charset="-122"/>
                <a:ea typeface="华文行楷" pitchFamily="2" charset="-122"/>
              </a:rPr>
              <a:t>课 </a:t>
            </a:r>
            <a:r>
              <a:rPr lang="en-US" altLang="zh-CN" sz="4800" b="1" dirty="0" smtClean="0">
                <a:latin typeface="华文行楷" pitchFamily="2" charset="-122"/>
                <a:ea typeface="华文行楷" pitchFamily="2" charset="-122"/>
              </a:rPr>
              <a:t>2</a:t>
            </a:r>
            <a:endParaRPr lang="zh-CN" altLang="en-US" sz="4800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7192" name="Text Box 24"/>
          <p:cNvSpPr txBox="1">
            <a:spLocks noChangeArrowheads="1"/>
          </p:cNvSpPr>
          <p:nvPr/>
        </p:nvSpPr>
        <p:spPr bwMode="auto">
          <a:xfrm>
            <a:off x="2190750" y="2514600"/>
            <a:ext cx="2946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/>
              <a:t>一、 基本概念</a:t>
            </a:r>
            <a:r>
              <a:rPr lang="zh-CN" altLang="en-US" sz="3200" dirty="0"/>
              <a:t>  </a:t>
            </a:r>
          </a:p>
        </p:txBody>
      </p:sp>
      <p:sp>
        <p:nvSpPr>
          <p:cNvPr id="7193" name="Text Box 25"/>
          <p:cNvSpPr txBox="1">
            <a:spLocks noChangeArrowheads="1"/>
          </p:cNvSpPr>
          <p:nvPr/>
        </p:nvSpPr>
        <p:spPr bwMode="auto">
          <a:xfrm>
            <a:off x="2190750" y="3341688"/>
            <a:ext cx="265649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/>
              <a:t>二</a:t>
            </a:r>
            <a:r>
              <a:rPr lang="zh-CN" altLang="en-US" sz="3200" b="1" dirty="0" smtClean="0"/>
              <a:t>、基本公式</a:t>
            </a:r>
            <a:endParaRPr lang="zh-CN" altLang="en-US" sz="3200" b="1" dirty="0"/>
          </a:p>
        </p:txBody>
      </p:sp>
      <p:sp>
        <p:nvSpPr>
          <p:cNvPr id="7194" name="Text Box 26"/>
          <p:cNvSpPr txBox="1">
            <a:spLocks noChangeArrowheads="1"/>
          </p:cNvSpPr>
          <p:nvPr/>
        </p:nvSpPr>
        <p:spPr bwMode="auto">
          <a:xfrm>
            <a:off x="2190750" y="4256088"/>
            <a:ext cx="52006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三、多元函数微分法的应用 </a:t>
            </a:r>
          </a:p>
        </p:txBody>
      </p:sp>
      <p:sp>
        <p:nvSpPr>
          <p:cNvPr id="7196" name="AutoShape 2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286000" y="4302125"/>
            <a:ext cx="5029200" cy="5334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05" name="Text Box 37"/>
          <p:cNvSpPr txBox="1">
            <a:spLocks noChangeArrowheads="1"/>
          </p:cNvSpPr>
          <p:nvPr/>
        </p:nvSpPr>
        <p:spPr bwMode="auto">
          <a:xfrm>
            <a:off x="2411760" y="1004888"/>
            <a:ext cx="4462462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4800" b="1" dirty="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多元函数微分法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53" y="260648"/>
            <a:ext cx="8848573" cy="34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786495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39552" y="764704"/>
                <a:ext cx="8136904" cy="14843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 smtClean="0"/>
                  <a:t>8. </a:t>
                </a:r>
                <a:r>
                  <a:rPr lang="zh-CN" altLang="en-US" dirty="0" smtClean="0"/>
                  <a:t>求</a:t>
                </a:r>
                <a:r>
                  <a:rPr lang="zh-CN" altLang="zh-CN" dirty="0" smtClean="0"/>
                  <a:t>曲线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zh-CN" alt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zh-CN" alt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zh-CN" altLang="en-US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CN" altLang="en-US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zh-CN" altLang="en-US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CN" altLang="en-US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zh-CN" altLang="en-US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CN" altLang="en-US">
                                  <a:latin typeface="Cambria Math"/>
                                </a:rPr>
                                <m:t>=6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i="1">
                                  <a:latin typeface="Cambria Math"/>
                                </a:rPr>
                                <m:t>𝑧</m:t>
                              </m:r>
                              <m:r>
                                <a:rPr lang="zh-CN" altLang="en-US">
                                  <a:latin typeface="Cambria Math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zh-CN" altLang="en-US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CN" altLang="en-US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zh-CN" altLang="en-US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zh-CN" dirty="0"/>
                  <a:t>在点</a:t>
                </a:r>
                <a:r>
                  <a:rPr lang="en-US" altLang="zh-CN" dirty="0"/>
                  <a:t>(1,1,2)</a:t>
                </a:r>
                <a:r>
                  <a:rPr lang="zh-CN" altLang="zh-CN" dirty="0" smtClean="0"/>
                  <a:t>处</a:t>
                </a:r>
                <a:r>
                  <a:rPr lang="zh-CN" altLang="en-US" dirty="0" smtClean="0"/>
                  <a:t>的切线和法平面</a:t>
                </a:r>
                <a:r>
                  <a:rPr lang="en-US" altLang="zh-CN" dirty="0" smtClean="0"/>
                  <a:t>,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(*)</a:t>
                </a:r>
                <a:r>
                  <a:rPr lang="zh-CN" altLang="en-US" dirty="0" smtClean="0"/>
                  <a:t>求</a:t>
                </a:r>
                <a:r>
                  <a:rPr lang="zh-CN" altLang="zh-CN" dirty="0" smtClean="0"/>
                  <a:t>点</a:t>
                </a:r>
                <a:r>
                  <a:rPr lang="en-US" altLang="zh-CN" dirty="0" smtClean="0"/>
                  <a:t>(1,-1,1)</a:t>
                </a:r>
                <a:r>
                  <a:rPr lang="zh-CN" altLang="en-US" dirty="0" smtClean="0"/>
                  <a:t>到切线和法平面的距离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(***)</a:t>
                </a:r>
                <a:r>
                  <a:rPr lang="zh-CN" altLang="en-US" dirty="0" smtClean="0"/>
                  <a:t>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764704"/>
                <a:ext cx="8136904" cy="1484381"/>
              </a:xfrm>
              <a:prstGeom prst="rect">
                <a:avLst/>
              </a:prstGeom>
              <a:blipFill rotWithShape="1">
                <a:blip r:embed="rId2"/>
                <a:stretch>
                  <a:fillRect l="-1574" r="-975" b="-106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4"/>
              <p:cNvSpPr txBox="1">
                <a:spLocks noChangeArrowheads="1"/>
              </p:cNvSpPr>
              <p:nvPr/>
            </p:nvSpPr>
            <p:spPr bwMode="auto">
              <a:xfrm>
                <a:off x="621298" y="2852936"/>
                <a:ext cx="7839134" cy="9638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dirty="0" smtClean="0">
                    <a:solidFill>
                      <a:srgbClr val="FFFFFF"/>
                    </a:solidFill>
                  </a:rPr>
                  <a:t>9. </a:t>
                </a:r>
                <a:r>
                  <a:rPr lang="zh-CN" altLang="en-US" dirty="0" smtClean="0">
                    <a:solidFill>
                      <a:srgbClr val="FFFFFF"/>
                    </a:solidFill>
                  </a:rPr>
                  <a:t>求</a:t>
                </a:r>
                <a:r>
                  <a:rPr lang="zh-CN" altLang="en-US" dirty="0">
                    <a:solidFill>
                      <a:srgbClr val="FFFFFF"/>
                    </a:solidFill>
                  </a:rPr>
                  <a:t>旋转抛物面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𝑧</m:t>
                    </m:r>
                    <m:r>
                      <a:rPr lang="zh-CN" altLang="en-US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zh-CN" alt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zh-CN" altLang="en-US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zh-CN" altLang="en-US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zh-CN" alt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zh-CN" altLang="en-US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 smtClean="0">
                    <a:solidFill>
                      <a:srgbClr val="FFFFFF"/>
                    </a:solidFill>
                  </a:rPr>
                  <a:t>与平面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𝑥</m:t>
                    </m:r>
                    <m:r>
                      <a:rPr lang="zh-CN" altLang="en-US">
                        <a:latin typeface="Cambria Math"/>
                      </a:rPr>
                      <m:t>+</m:t>
                    </m:r>
                    <m:r>
                      <a:rPr lang="zh-CN" altLang="en-US" i="1">
                        <a:latin typeface="Cambria Math"/>
                      </a:rPr>
                      <m:t>𝑦</m:t>
                    </m:r>
                    <m:r>
                      <a:rPr lang="zh-CN" altLang="en-US">
                        <a:latin typeface="Cambria Math"/>
                      </a:rPr>
                      <m:t>−2</m:t>
                    </m:r>
                    <m:r>
                      <a:rPr lang="zh-CN" altLang="en-US" i="1">
                        <a:latin typeface="Cambria Math"/>
                      </a:rPr>
                      <m:t>𝑧</m:t>
                    </m:r>
                    <m:r>
                      <a:rPr lang="zh-CN" altLang="en-US">
                        <a:latin typeface="Cambria Math"/>
                      </a:rPr>
                      <m:t>=2</m:t>
                    </m:r>
                  </m:oMath>
                </a14:m>
                <a:endParaRPr lang="en-US" altLang="zh-CN" dirty="0" smtClean="0">
                  <a:solidFill>
                    <a:srgbClr val="FFFFFF"/>
                  </a:solidFill>
                </a:endParaRPr>
              </a:p>
              <a:p>
                <a:pPr eaLnBrk="1" hangingPunct="1"/>
                <a:r>
                  <a:rPr lang="zh-CN" altLang="en-US" dirty="0" smtClean="0">
                    <a:solidFill>
                      <a:srgbClr val="FFFFFF"/>
                    </a:solidFill>
                  </a:rPr>
                  <a:t>之间的最短距离。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(**)</a:t>
                </a:r>
                <a:endParaRPr lang="zh-CN" alt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8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1298" y="2852936"/>
                <a:ext cx="7839134" cy="963854"/>
              </a:xfrm>
              <a:prstGeom prst="rect">
                <a:avLst/>
              </a:prstGeom>
              <a:blipFill rotWithShape="1">
                <a:blip r:embed="rId3"/>
                <a:stretch>
                  <a:fillRect l="-1633" t="-7595" b="-1772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5"/>
              <p:cNvSpPr txBox="1">
                <a:spLocks noChangeArrowheads="1"/>
              </p:cNvSpPr>
              <p:nvPr/>
            </p:nvSpPr>
            <p:spPr bwMode="auto">
              <a:xfrm>
                <a:off x="611560" y="4509120"/>
                <a:ext cx="8153400" cy="954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dirty="0" smtClean="0">
                    <a:latin typeface="+mn-ea"/>
                    <a:ea typeface="+mn-ea"/>
                  </a:rPr>
                  <a:t>10. </a:t>
                </a:r>
                <a:r>
                  <a:rPr lang="zh-CN" altLang="en-US" dirty="0" smtClean="0"/>
                  <a:t>在曲面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𝑧</m:t>
                    </m:r>
                    <m:r>
                      <a:rPr lang="zh-CN" altLang="en-US">
                        <a:latin typeface="Cambria Math"/>
                      </a:rPr>
                      <m:t>=</m:t>
                    </m:r>
                    <m:r>
                      <a:rPr lang="zh-CN" altLang="en-US" i="1">
                        <a:latin typeface="Cambria Math"/>
                      </a:rPr>
                      <m:t>𝑥𝑦</m:t>
                    </m:r>
                  </m:oMath>
                </a14:m>
                <a:r>
                  <a:rPr lang="zh-CN" altLang="en-US" dirty="0" smtClean="0"/>
                  <a:t>上求一点 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使该点处的法线垂直于平面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𝑥</m:t>
                    </m:r>
                    <m:r>
                      <a:rPr lang="zh-CN" altLang="en-US">
                        <a:latin typeface="Cambria Math"/>
                      </a:rPr>
                      <m:t>+3</m:t>
                    </m:r>
                    <m:r>
                      <a:rPr lang="zh-CN" altLang="en-US" i="1">
                        <a:latin typeface="Cambria Math"/>
                      </a:rPr>
                      <m:t>𝑦</m:t>
                    </m:r>
                    <m:r>
                      <a:rPr lang="zh-CN" altLang="en-US">
                        <a:latin typeface="Cambria Math"/>
                      </a:rPr>
                      <m:t>+</m:t>
                    </m:r>
                    <m:r>
                      <a:rPr lang="zh-CN" altLang="en-US" i="1">
                        <a:latin typeface="Cambria Math"/>
                      </a:rPr>
                      <m:t>𝑧</m:t>
                    </m:r>
                    <m:r>
                      <a:rPr lang="zh-CN" altLang="en-US">
                        <a:latin typeface="Cambria Math"/>
                      </a:rPr>
                      <m:t>+9=0</m:t>
                    </m:r>
                  </m:oMath>
                </a14:m>
                <a:r>
                  <a:rPr lang="zh-CN" altLang="en-US" dirty="0" smtClean="0"/>
                  <a:t>，并写出法线方程。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(**)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9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560" y="4509120"/>
                <a:ext cx="8153400" cy="954107"/>
              </a:xfrm>
              <a:prstGeom prst="rect">
                <a:avLst/>
              </a:prstGeom>
              <a:blipFill rotWithShape="1">
                <a:blip r:embed="rId4"/>
                <a:stretch>
                  <a:fillRect l="-1495" t="-8333" b="-1794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068534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" y="1052736"/>
            <a:ext cx="9048252" cy="316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395536" y="404664"/>
            <a:ext cx="203773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dirty="0" smtClean="0">
                <a:solidFill>
                  <a:schemeClr val="tx2"/>
                </a:solidFill>
              </a:rPr>
              <a:t>极值问题</a:t>
            </a:r>
            <a:endParaRPr lang="zh-CN" altLang="en-US" sz="3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29186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04664"/>
            <a:ext cx="3048000" cy="685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FF33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3200" b="1" dirty="0">
                <a:ea typeface="楷体_GB2312" pitchFamily="49" charset="-122"/>
              </a:rPr>
              <a:t>一、  基本概念</a:t>
            </a:r>
          </a:p>
        </p:txBody>
      </p:sp>
      <p:sp>
        <p:nvSpPr>
          <p:cNvPr id="40" name="Text Box 11"/>
          <p:cNvSpPr txBox="1">
            <a:spLocks noChangeArrowheads="1"/>
          </p:cNvSpPr>
          <p:nvPr/>
        </p:nvSpPr>
        <p:spPr bwMode="auto">
          <a:xfrm>
            <a:off x="862811" y="1897668"/>
            <a:ext cx="16209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zh-CN" dirty="0" smtClean="0"/>
              <a:t>2. </a:t>
            </a:r>
            <a:r>
              <a:rPr lang="zh-CN" altLang="en-US" dirty="0" smtClean="0"/>
              <a:t>连续：</a:t>
            </a:r>
            <a:endParaRPr lang="zh-CN" altLang="en-US" dirty="0"/>
          </a:p>
        </p:txBody>
      </p:sp>
      <p:sp>
        <p:nvSpPr>
          <p:cNvPr id="41" name="Text Box 11"/>
          <p:cNvSpPr txBox="1">
            <a:spLocks noChangeArrowheads="1"/>
          </p:cNvSpPr>
          <p:nvPr/>
        </p:nvSpPr>
        <p:spPr bwMode="auto">
          <a:xfrm>
            <a:off x="791771" y="2780407"/>
            <a:ext cx="198002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zh-CN" dirty="0" smtClean="0"/>
              <a:t>3. </a:t>
            </a:r>
            <a:r>
              <a:rPr lang="zh-CN" altLang="en-US" dirty="0" smtClean="0"/>
              <a:t>偏导数：</a:t>
            </a:r>
            <a:endParaRPr lang="zh-CN" altLang="en-US" dirty="0"/>
          </a:p>
        </p:txBody>
      </p:sp>
      <p:sp>
        <p:nvSpPr>
          <p:cNvPr id="42" name="Text Box 11"/>
          <p:cNvSpPr txBox="1">
            <a:spLocks noChangeArrowheads="1"/>
          </p:cNvSpPr>
          <p:nvPr/>
        </p:nvSpPr>
        <p:spPr bwMode="auto">
          <a:xfrm>
            <a:off x="791771" y="3716511"/>
            <a:ext cx="198002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zh-CN" dirty="0" smtClean="0"/>
              <a:t>4. </a:t>
            </a:r>
            <a:r>
              <a:rPr lang="zh-CN" altLang="en-US" dirty="0" smtClean="0"/>
              <a:t>可微分：</a:t>
            </a:r>
            <a:endParaRPr lang="zh-CN" altLang="en-US" dirty="0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8526318"/>
              </p:ext>
            </p:extLst>
          </p:nvPr>
        </p:nvGraphicFramePr>
        <p:xfrm>
          <a:off x="2195736" y="1951112"/>
          <a:ext cx="2819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18" name="Equation" r:id="rId4" imgW="2796587" imgH="662957" progId="Equation.3">
                  <p:embed/>
                </p:oleObj>
              </mc:Choice>
              <mc:Fallback>
                <p:oleObj name="Equation" r:id="rId4" imgW="2796587" imgH="662957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1951112"/>
                        <a:ext cx="28194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对象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5965916"/>
              </p:ext>
            </p:extLst>
          </p:nvPr>
        </p:nvGraphicFramePr>
        <p:xfrm>
          <a:off x="2445792" y="2636391"/>
          <a:ext cx="4862512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19" name="Equation" r:id="rId6" imgW="4853969" imgH="929651" progId="Equation.3">
                  <p:embed/>
                </p:oleObj>
              </mc:Choice>
              <mc:Fallback>
                <p:oleObj name="Equation" r:id="rId6" imgW="4853969" imgH="9296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5792" y="2636391"/>
                        <a:ext cx="4862512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362659"/>
              </p:ext>
            </p:extLst>
          </p:nvPr>
        </p:nvGraphicFramePr>
        <p:xfrm>
          <a:off x="3657724" y="2636391"/>
          <a:ext cx="1130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20" name="Equation" r:id="rId8" imgW="1120147" imgH="434269" progId="Equation.3">
                  <p:embed/>
                </p:oleObj>
              </mc:Choice>
              <mc:Fallback>
                <p:oleObj name="Equation" r:id="rId8" imgW="1120147" imgH="4342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724" y="2636391"/>
                        <a:ext cx="1130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对象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4482381"/>
              </p:ext>
            </p:extLst>
          </p:nvPr>
        </p:nvGraphicFramePr>
        <p:xfrm>
          <a:off x="6160616" y="2636391"/>
          <a:ext cx="355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21" name="Equation" r:id="rId10" imgW="350491" imgH="434269" progId="Equation.3">
                  <p:embed/>
                </p:oleObj>
              </mc:Choice>
              <mc:Fallback>
                <p:oleObj name="Equation" r:id="rId10" imgW="350491" imgH="4342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0616" y="2636391"/>
                        <a:ext cx="355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1021379"/>
              </p:ext>
            </p:extLst>
          </p:nvPr>
        </p:nvGraphicFramePr>
        <p:xfrm>
          <a:off x="4932288" y="3212455"/>
          <a:ext cx="431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22" name="Equation" r:id="rId12" imgW="426723" imgH="312475" progId="Equation.3">
                  <p:embed/>
                </p:oleObj>
              </mc:Choice>
              <mc:Fallback>
                <p:oleObj name="Equation" r:id="rId12" imgW="426723" imgH="3124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288" y="3212455"/>
                        <a:ext cx="4318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0348234"/>
              </p:ext>
            </p:extLst>
          </p:nvPr>
        </p:nvGraphicFramePr>
        <p:xfrm>
          <a:off x="2771800" y="3774921"/>
          <a:ext cx="38592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23" name="公式" r:id="rId14" imgW="3855619" imgH="396262" progId="Equation.3">
                  <p:embed/>
                </p:oleObj>
              </mc:Choice>
              <mc:Fallback>
                <p:oleObj name="公式" r:id="rId14" imgW="3855619" imgH="39626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3774921"/>
                        <a:ext cx="38592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Text Box 11"/>
          <p:cNvSpPr txBox="1">
            <a:spLocks noChangeArrowheads="1"/>
          </p:cNvSpPr>
          <p:nvPr/>
        </p:nvSpPr>
        <p:spPr bwMode="auto">
          <a:xfrm>
            <a:off x="792738" y="4508599"/>
            <a:ext cx="23391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zh-CN" dirty="0" smtClean="0"/>
              <a:t>5. </a:t>
            </a:r>
            <a:r>
              <a:rPr lang="zh-CN" altLang="en-US" dirty="0"/>
              <a:t>方向</a:t>
            </a:r>
            <a:r>
              <a:rPr lang="zh-CN" altLang="en-US" dirty="0" smtClean="0"/>
              <a:t>导数：</a:t>
            </a:r>
            <a:endParaRPr lang="zh-CN" altLang="en-US" dirty="0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7044279"/>
              </p:ext>
            </p:extLst>
          </p:nvPr>
        </p:nvGraphicFramePr>
        <p:xfrm>
          <a:off x="2288357" y="5444703"/>
          <a:ext cx="1779587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24" name="公式" r:id="rId16" imgW="876240" imgH="457200" progId="Equation.3">
                  <p:embed/>
                </p:oleObj>
              </mc:Choice>
              <mc:Fallback>
                <p:oleObj name="公式" r:id="rId16" imgW="876240" imgH="457200" progId="Equation.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8357" y="5444703"/>
                        <a:ext cx="1779587" cy="9366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4767659"/>
              </p:ext>
            </p:extLst>
          </p:nvPr>
        </p:nvGraphicFramePr>
        <p:xfrm>
          <a:off x="2992016" y="4364583"/>
          <a:ext cx="4532312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25" name="公式" r:id="rId18" imgW="1955520" imgH="419040" progId="Equation.3">
                  <p:embed/>
                </p:oleObj>
              </mc:Choice>
              <mc:Fallback>
                <p:oleObj name="公式" r:id="rId18" imgW="1955520" imgH="41904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2016" y="4364583"/>
                        <a:ext cx="4532312" cy="97313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Text Box 11"/>
          <p:cNvSpPr txBox="1">
            <a:spLocks noChangeArrowheads="1"/>
          </p:cNvSpPr>
          <p:nvPr/>
        </p:nvSpPr>
        <p:spPr bwMode="auto">
          <a:xfrm>
            <a:off x="790803" y="5516711"/>
            <a:ext cx="16209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zh-CN" dirty="0" smtClean="0"/>
              <a:t>6. </a:t>
            </a:r>
            <a:r>
              <a:rPr lang="zh-CN" altLang="en-US" dirty="0"/>
              <a:t>梯度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62" name="Text Box 11"/>
          <p:cNvSpPr txBox="1">
            <a:spLocks noChangeArrowheads="1"/>
          </p:cNvSpPr>
          <p:nvPr/>
        </p:nvSpPr>
        <p:spPr bwMode="auto">
          <a:xfrm>
            <a:off x="862811" y="1196231"/>
            <a:ext cx="16209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zh-CN" dirty="0" smtClean="0"/>
              <a:t>1. </a:t>
            </a:r>
            <a:r>
              <a:rPr lang="zh-CN" altLang="en-US" dirty="0"/>
              <a:t>极限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2107605" y="1160633"/>
                <a:ext cx="2320379" cy="7067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zh-CN" altLang="en-US" i="1" smtClean="0">
                              <a:latin typeface="Cambria Math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/>
                            </a:rPr>
                            <m:t>lim</m:t>
                          </m:r>
                        </m:e>
                        <m:lim>
                          <m:r>
                            <a:rPr lang="zh-CN" altLang="en-US" i="1">
                              <a:latin typeface="Cambria Math"/>
                            </a:rPr>
                            <m:t>𝑃</m:t>
                          </m:r>
                          <m:r>
                            <a:rPr lang="zh-CN" altLang="en-US">
                              <a:latin typeface="Cambria Math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lim>
                      </m:limLow>
                      <m:r>
                        <a:rPr lang="zh-CN" altLang="en-US" i="1">
                          <a:latin typeface="Cambria Math"/>
                        </a:rPr>
                        <m:t>𝑓</m:t>
                      </m:r>
                      <m:r>
                        <a:rPr lang="zh-CN" altLang="en-US">
                          <a:latin typeface="Cambria Math"/>
                        </a:rPr>
                        <m:t>(</m:t>
                      </m:r>
                      <m:r>
                        <a:rPr lang="zh-CN" altLang="en-US" i="1">
                          <a:latin typeface="Cambria Math"/>
                        </a:rPr>
                        <m:t>𝑃</m:t>
                      </m:r>
                      <m:r>
                        <m:rPr>
                          <m:nor/>
                        </m:rPr>
                        <a:rPr lang="zh-CN" altLang="en-US" i="1"/>
                        <m:t>)</m:t>
                      </m:r>
                      <m:r>
                        <a:rPr lang="zh-CN" altLang="en-US">
                          <a:latin typeface="Cambria Math"/>
                        </a:rPr>
                        <m:t>=</m:t>
                      </m:r>
                      <m:r>
                        <a:rPr lang="zh-CN" altLang="en-US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605" y="1160633"/>
                <a:ext cx="2320379" cy="706797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/>
      <p:bldP spid="40" grpId="0" build="p" autoUpdateAnimBg="0"/>
      <p:bldP spid="41" grpId="0" build="p" autoUpdateAnimBg="0"/>
      <p:bldP spid="42" grpId="0" build="p" autoUpdateAnimBg="0"/>
      <p:bldP spid="55" grpId="0" build="p" autoUpdateAnimBg="0"/>
      <p:bldP spid="60" grpId="0" build="p" autoUpdateAnimBg="0"/>
      <p:bldP spid="62" grpId="0" build="p" autoUpdateAnimBg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1040160" y="3861048"/>
            <a:ext cx="1371600" cy="5286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dirty="0" smtClean="0"/>
              <a:t>连续</a:t>
            </a:r>
            <a:endParaRPr lang="zh-CN" altLang="en-US" dirty="0"/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6300192" y="3861048"/>
            <a:ext cx="2126159" cy="52322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 smtClean="0"/>
              <a:t>偏导数</a:t>
            </a:r>
            <a:r>
              <a:rPr lang="zh-CN" altLang="en-US" dirty="0"/>
              <a:t>存在</a:t>
            </a:r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3176836" y="3861048"/>
            <a:ext cx="2495247" cy="5286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 smtClean="0"/>
              <a:t>方向导数</a:t>
            </a:r>
            <a:r>
              <a:rPr lang="zh-CN" altLang="en-US" dirty="0"/>
              <a:t>存在</a:t>
            </a: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3630131" y="2690490"/>
            <a:ext cx="1371600" cy="5286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dirty="0"/>
              <a:t>可</a:t>
            </a:r>
            <a:r>
              <a:rPr lang="zh-CN" altLang="en-US" dirty="0" smtClean="0"/>
              <a:t>微</a:t>
            </a:r>
            <a:endParaRPr lang="zh-CN" altLang="en-US" dirty="0"/>
          </a:p>
        </p:txBody>
      </p:sp>
      <p:sp>
        <p:nvSpPr>
          <p:cNvPr id="48136" name="Line 8"/>
          <p:cNvSpPr>
            <a:spLocks noChangeShapeType="1"/>
          </p:cNvSpPr>
          <p:nvPr/>
        </p:nvSpPr>
        <p:spPr bwMode="auto">
          <a:xfrm>
            <a:off x="4407962" y="3212976"/>
            <a:ext cx="0" cy="60458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7" name="Line 9"/>
          <p:cNvSpPr>
            <a:spLocks noChangeShapeType="1"/>
          </p:cNvSpPr>
          <p:nvPr/>
        </p:nvSpPr>
        <p:spPr bwMode="auto">
          <a:xfrm>
            <a:off x="5004048" y="3212975"/>
            <a:ext cx="1296144" cy="50405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8" name="Line 10"/>
          <p:cNvSpPr>
            <a:spLocks noChangeShapeType="1"/>
          </p:cNvSpPr>
          <p:nvPr/>
        </p:nvSpPr>
        <p:spPr bwMode="auto">
          <a:xfrm flipH="1">
            <a:off x="2411760" y="3212976"/>
            <a:ext cx="1176332" cy="50405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43" name="Rectangle 15"/>
          <p:cNvSpPr>
            <a:spLocks noChangeArrowheads="1"/>
          </p:cNvSpPr>
          <p:nvPr/>
        </p:nvSpPr>
        <p:spPr bwMode="auto">
          <a:xfrm>
            <a:off x="683568" y="692696"/>
            <a:ext cx="34163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</a:rPr>
              <a:t>几</a:t>
            </a:r>
            <a:r>
              <a:rPr lang="zh-CN" altLang="en-US" dirty="0">
                <a:solidFill>
                  <a:srgbClr val="FFFF00"/>
                </a:solidFill>
              </a:rPr>
              <a:t>个基本概念的关系</a:t>
            </a: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3176836" y="1628800"/>
            <a:ext cx="2362200" cy="5286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dirty="0"/>
              <a:t>  </a:t>
            </a:r>
            <a:r>
              <a:rPr lang="zh-CN" altLang="en-US" dirty="0" smtClean="0"/>
              <a:t>偏导数</a:t>
            </a:r>
            <a:r>
              <a:rPr lang="zh-CN" altLang="en-US" dirty="0"/>
              <a:t>连续</a:t>
            </a:r>
          </a:p>
        </p:txBody>
      </p:sp>
      <p:sp>
        <p:nvSpPr>
          <p:cNvPr id="25" name="Line 10"/>
          <p:cNvSpPr>
            <a:spLocks noChangeShapeType="1"/>
          </p:cNvSpPr>
          <p:nvPr/>
        </p:nvSpPr>
        <p:spPr bwMode="auto">
          <a:xfrm>
            <a:off x="4355976" y="2204864"/>
            <a:ext cx="1960" cy="44962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854675" y="5236458"/>
            <a:ext cx="1742570" cy="52322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 smtClean="0"/>
              <a:t>极限存在</a:t>
            </a:r>
            <a:endParaRPr lang="zh-CN" altLang="en-US" dirty="0"/>
          </a:p>
        </p:txBody>
      </p:sp>
      <p:sp>
        <p:nvSpPr>
          <p:cNvPr id="28" name="Line 10"/>
          <p:cNvSpPr>
            <a:spLocks noChangeShapeType="1"/>
          </p:cNvSpPr>
          <p:nvPr/>
        </p:nvSpPr>
        <p:spPr bwMode="auto">
          <a:xfrm flipH="1">
            <a:off x="1691680" y="4437112"/>
            <a:ext cx="0" cy="69445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6" name="直接箭头连接符 5"/>
          <p:cNvCxnSpPr>
            <a:stCxn id="48133" idx="2"/>
          </p:cNvCxnSpPr>
          <p:nvPr/>
        </p:nvCxnSpPr>
        <p:spPr bwMode="auto">
          <a:xfrm flipH="1">
            <a:off x="7363271" y="4384268"/>
            <a:ext cx="1" cy="4000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矩形 6"/>
          <p:cNvSpPr/>
          <p:nvPr/>
        </p:nvSpPr>
        <p:spPr>
          <a:xfrm>
            <a:off x="6228184" y="4849996"/>
            <a:ext cx="24141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指向</a:t>
            </a:r>
            <a:r>
              <a:rPr lang="en-US" altLang="zh-CN" sz="2400" dirty="0" err="1" smtClean="0"/>
              <a:t>x,y</a:t>
            </a:r>
            <a:r>
              <a:rPr lang="zh-CN" altLang="en-US" sz="2400" dirty="0" smtClean="0"/>
              <a:t>轴正负四个方向的方向导数存在。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2026456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2" grpId="0" animBg="1" autoUpdateAnimBg="0"/>
      <p:bldP spid="48133" grpId="0" animBg="1" autoUpdateAnimBg="0"/>
      <p:bldP spid="48134" grpId="0" animBg="1" autoUpdateAnimBg="0"/>
      <p:bldP spid="48135" grpId="0" animBg="1" autoUpdateAnimBg="0"/>
      <p:bldP spid="48136" grpId="0" animBg="1"/>
      <p:bldP spid="48137" grpId="0" animBg="1"/>
      <p:bldP spid="48138" grpId="0" animBg="1"/>
      <p:bldP spid="48143" grpId="0" build="p" autoUpdateAnimBg="0"/>
      <p:bldP spid="24" grpId="0" animBg="1" autoUpdateAnimBg="0"/>
      <p:bldP spid="25" grpId="0" animBg="1"/>
      <p:bldP spid="27" grpId="0" animBg="1" autoUpdateAnimBg="0"/>
      <p:bldP spid="28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08720"/>
            <a:ext cx="8820472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19" y="1737192"/>
            <a:ext cx="8813074" cy="34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850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89570"/>
            <a:ext cx="3048000" cy="685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FF33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3200" b="1" dirty="0" smtClean="0">
                <a:ea typeface="楷体_GB2312" pitchFamily="49" charset="-122"/>
              </a:rPr>
              <a:t>基本计算</a:t>
            </a:r>
            <a:endParaRPr lang="zh-CN" altLang="en-US" sz="3200" b="1" dirty="0">
              <a:ea typeface="楷体_GB2312" pitchFamily="49" charset="-122"/>
            </a:endParaRPr>
          </a:p>
        </p:txBody>
      </p:sp>
      <p:sp>
        <p:nvSpPr>
          <p:cNvPr id="40" name="Text Box 11"/>
          <p:cNvSpPr txBox="1">
            <a:spLocks noChangeArrowheads="1"/>
          </p:cNvSpPr>
          <p:nvPr/>
        </p:nvSpPr>
        <p:spPr bwMode="auto">
          <a:xfrm>
            <a:off x="755576" y="1305322"/>
            <a:ext cx="198002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zh-CN" dirty="0" smtClean="0"/>
              <a:t>1. </a:t>
            </a:r>
            <a:r>
              <a:rPr lang="zh-CN" altLang="en-US" dirty="0" smtClean="0"/>
              <a:t>全微分：</a:t>
            </a:r>
            <a:endParaRPr lang="zh-CN" altLang="en-US" dirty="0"/>
          </a:p>
        </p:txBody>
      </p:sp>
      <p:sp>
        <p:nvSpPr>
          <p:cNvPr id="41" name="Text Box 11"/>
          <p:cNvSpPr txBox="1">
            <a:spLocks noChangeArrowheads="1"/>
          </p:cNvSpPr>
          <p:nvPr/>
        </p:nvSpPr>
        <p:spPr bwMode="auto">
          <a:xfrm>
            <a:off x="791771" y="2313434"/>
            <a:ext cx="34163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zh-CN" dirty="0" smtClean="0"/>
              <a:t>2. </a:t>
            </a:r>
            <a:r>
              <a:rPr lang="zh-CN" altLang="en-US" dirty="0" smtClean="0"/>
              <a:t>复合函数的偏导：</a:t>
            </a:r>
            <a:endParaRPr lang="zh-CN" altLang="en-US" dirty="0"/>
          </a:p>
        </p:txBody>
      </p:sp>
      <p:sp>
        <p:nvSpPr>
          <p:cNvPr id="55" name="Text Box 11"/>
          <p:cNvSpPr txBox="1">
            <a:spLocks noChangeArrowheads="1"/>
          </p:cNvSpPr>
          <p:nvPr/>
        </p:nvSpPr>
        <p:spPr bwMode="auto">
          <a:xfrm>
            <a:off x="792738" y="4310494"/>
            <a:ext cx="23391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zh-CN" dirty="0" smtClean="0"/>
              <a:t>3. </a:t>
            </a:r>
            <a:r>
              <a:rPr lang="zh-CN" altLang="en-US" dirty="0"/>
              <a:t>方向</a:t>
            </a:r>
            <a:r>
              <a:rPr lang="zh-CN" altLang="en-US" dirty="0" smtClean="0"/>
              <a:t>导数：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4978539"/>
              </p:ext>
            </p:extLst>
          </p:nvPr>
        </p:nvGraphicFramePr>
        <p:xfrm>
          <a:off x="5364088" y="5362351"/>
          <a:ext cx="315595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62" name="公式" r:id="rId4" imgW="1536480" imgH="215640" progId="Equation.3">
                  <p:embed/>
                </p:oleObj>
              </mc:Choice>
              <mc:Fallback>
                <p:oleObj name="公式" r:id="rId4" imgW="1536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5362351"/>
                        <a:ext cx="3155950" cy="44291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组合 13"/>
          <p:cNvGrpSpPr/>
          <p:nvPr/>
        </p:nvGrpSpPr>
        <p:grpSpPr>
          <a:xfrm>
            <a:off x="1274391" y="3256840"/>
            <a:ext cx="2933700" cy="909638"/>
            <a:chOff x="2465957" y="3433291"/>
            <a:chExt cx="2933700" cy="909638"/>
          </a:xfrm>
        </p:grpSpPr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70177979"/>
                </p:ext>
              </p:extLst>
            </p:nvPr>
          </p:nvGraphicFramePr>
          <p:xfrm>
            <a:off x="2465957" y="3442816"/>
            <a:ext cx="688975" cy="900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63" name="Equation" r:id="rId6" imgW="700982" imgH="922093" progId="Equation.3">
                    <p:embed/>
                  </p:oleObj>
                </mc:Choice>
                <mc:Fallback>
                  <p:oleObj name="Equation" r:id="rId6" imgW="700982" imgH="92209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65957" y="3442816"/>
                          <a:ext cx="688975" cy="900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00342725"/>
                </p:ext>
              </p:extLst>
            </p:nvPr>
          </p:nvGraphicFramePr>
          <p:xfrm>
            <a:off x="3177157" y="3433291"/>
            <a:ext cx="985838" cy="900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64" name="Equation" r:id="rId8" imgW="1005908" imgH="922093" progId="Equation.3">
                    <p:embed/>
                  </p:oleObj>
                </mc:Choice>
                <mc:Fallback>
                  <p:oleObj name="Equation" r:id="rId8" imgW="1005908" imgH="92209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7157" y="3433291"/>
                          <a:ext cx="985838" cy="900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19678126"/>
                </p:ext>
              </p:extLst>
            </p:nvPr>
          </p:nvGraphicFramePr>
          <p:xfrm>
            <a:off x="4167757" y="3442816"/>
            <a:ext cx="1231900" cy="900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65" name="Equation" r:id="rId10" imgW="1264835" imgH="922093" progId="Equation.3">
                    <p:embed/>
                  </p:oleObj>
                </mc:Choice>
                <mc:Fallback>
                  <p:oleObj name="Equation" r:id="rId10" imgW="1264835" imgH="92209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7757" y="3442816"/>
                          <a:ext cx="1231900" cy="900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1614411"/>
              </p:ext>
            </p:extLst>
          </p:nvPr>
        </p:nvGraphicFramePr>
        <p:xfrm>
          <a:off x="4035300" y="2385442"/>
          <a:ext cx="4929188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66" name="公式" r:id="rId12" imgW="2234880" imgH="203040" progId="Equation.3">
                  <p:embed/>
                </p:oleObj>
              </mc:Choice>
              <mc:Fallback>
                <p:oleObj name="公式" r:id="rId12" imgW="22348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5300" y="2385442"/>
                        <a:ext cx="4929188" cy="45878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组合 14"/>
          <p:cNvGrpSpPr/>
          <p:nvPr/>
        </p:nvGrpSpPr>
        <p:grpSpPr>
          <a:xfrm>
            <a:off x="4773885" y="3249538"/>
            <a:ext cx="3038475" cy="901700"/>
            <a:chOff x="2415157" y="4471516"/>
            <a:chExt cx="3038475" cy="901700"/>
          </a:xfrm>
        </p:grpSpPr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0465588"/>
                </p:ext>
              </p:extLst>
            </p:nvPr>
          </p:nvGraphicFramePr>
          <p:xfrm>
            <a:off x="2415157" y="4473104"/>
            <a:ext cx="714375" cy="900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67" name="Equation" r:id="rId14" imgW="731432" imgH="922093" progId="Equation.3">
                    <p:embed/>
                  </p:oleObj>
                </mc:Choice>
                <mc:Fallback>
                  <p:oleObj name="Equation" r:id="rId14" imgW="731432" imgH="92209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5157" y="4473104"/>
                          <a:ext cx="714375" cy="9001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41462462"/>
                </p:ext>
              </p:extLst>
            </p:nvPr>
          </p:nvGraphicFramePr>
          <p:xfrm>
            <a:off x="3151757" y="4473104"/>
            <a:ext cx="996950" cy="900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68" name="Equation" r:id="rId16" imgW="1021024" imgH="922093" progId="Equation.3">
                    <p:embed/>
                  </p:oleObj>
                </mc:Choice>
                <mc:Fallback>
                  <p:oleObj name="Equation" r:id="rId16" imgW="1021024" imgH="92209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1757" y="4473104"/>
                          <a:ext cx="996950" cy="9001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71927514"/>
                </p:ext>
              </p:extLst>
            </p:nvPr>
          </p:nvGraphicFramePr>
          <p:xfrm>
            <a:off x="4197920" y="4471516"/>
            <a:ext cx="1255712" cy="900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69" name="Equation" r:id="rId18" imgW="1287726" imgH="922093" progId="Equation.3">
                    <p:embed/>
                  </p:oleObj>
                </mc:Choice>
                <mc:Fallback>
                  <p:oleObj name="Equation" r:id="rId18" imgW="1287726" imgH="92209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7920" y="4471516"/>
                          <a:ext cx="1255712" cy="900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2411760" y="1075642"/>
                <a:ext cx="3260251" cy="9852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/>
                        </a:rPr>
                        <m:t>𝑑𝑧</m:t>
                      </m:r>
                      <m:r>
                        <a:rPr lang="zh-CN" altLang="en-US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zh-CN" altLang="en-US">
                              <a:latin typeface="Cambria Math"/>
                            </a:rPr>
                            <m:t>𝜕</m:t>
                          </m:r>
                          <m:r>
                            <a:rPr lang="zh-CN" altLang="en-US" i="1">
                              <a:latin typeface="Cambria Math"/>
                            </a:rPr>
                            <m:t>𝑧</m:t>
                          </m:r>
                        </m:num>
                        <m:den>
                          <m:r>
                            <a:rPr lang="zh-CN" altLang="en-US">
                              <a:latin typeface="Cambria Math"/>
                            </a:rPr>
                            <m:t>𝜕</m:t>
                          </m:r>
                          <m:r>
                            <a:rPr lang="zh-CN" altLang="en-US" i="1">
                              <a:latin typeface="Cambria Math"/>
                            </a:rPr>
                            <m:t>𝑥</m:t>
                          </m:r>
                        </m:den>
                      </m:f>
                      <m:r>
                        <a:rPr lang="zh-CN" altLang="en-US" i="1">
                          <a:latin typeface="Cambria Math"/>
                        </a:rPr>
                        <m:t>𝑑𝑥</m:t>
                      </m:r>
                      <m:r>
                        <a:rPr lang="zh-CN" altLang="en-US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zh-CN" alt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zh-CN" altLang="en-US">
                              <a:latin typeface="Cambria Math"/>
                            </a:rPr>
                            <m:t>𝜕</m:t>
                          </m:r>
                          <m:r>
                            <a:rPr lang="zh-CN" altLang="en-US" i="1">
                              <a:latin typeface="Cambria Math"/>
                            </a:rPr>
                            <m:t>𝑧</m:t>
                          </m:r>
                        </m:num>
                        <m:den>
                          <m:r>
                            <a:rPr lang="zh-CN" altLang="en-US">
                              <a:latin typeface="Cambria Math"/>
                            </a:rPr>
                            <m:t>𝜕</m:t>
                          </m:r>
                          <m:r>
                            <a:rPr lang="zh-CN" altLang="en-US" i="1">
                              <a:latin typeface="Cambria Math"/>
                            </a:rPr>
                            <m:t>𝑦</m:t>
                          </m:r>
                        </m:den>
                      </m:f>
                      <m:r>
                        <a:rPr lang="zh-CN" altLang="en-US" i="1">
                          <a:latin typeface="Cambria Math"/>
                        </a:rPr>
                        <m:t>𝑑𝑦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075642"/>
                <a:ext cx="3260251" cy="985206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1043608" y="5036082"/>
                <a:ext cx="3909468" cy="9852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zh-CN" altLang="en-US">
                              <a:latin typeface="Cambria Math"/>
                            </a:rPr>
                            <m:t>𝜕</m:t>
                          </m:r>
                          <m:r>
                            <a:rPr lang="zh-CN" altLang="en-US" i="1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zh-CN" altLang="en-US">
                              <a:latin typeface="Cambria Math"/>
                            </a:rPr>
                            <m:t>𝜕</m:t>
                          </m:r>
                          <m:r>
                            <a:rPr lang="zh-CN" altLang="en-US" i="1">
                              <a:latin typeface="Cambria Math"/>
                            </a:rPr>
                            <m:t>𝑙</m:t>
                          </m:r>
                        </m:den>
                      </m:f>
                      <m:r>
                        <a:rPr lang="zh-CN" altLang="en-US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zh-CN" altLang="en-US">
                              <a:latin typeface="Cambria Math"/>
                            </a:rPr>
                            <m:t>𝜕</m:t>
                          </m:r>
                          <m:r>
                            <a:rPr lang="zh-CN" altLang="en-US" i="1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zh-CN" altLang="en-US">
                              <a:latin typeface="Cambria Math"/>
                            </a:rPr>
                            <m:t>𝜕</m:t>
                          </m:r>
                          <m:r>
                            <a:rPr lang="zh-CN" altLang="en-US" i="1">
                              <a:latin typeface="Cambria Math"/>
                            </a:rPr>
                            <m:t>𝑥</m:t>
                          </m:r>
                        </m:den>
                      </m:f>
                      <m:r>
                        <m:rPr>
                          <m:sty m:val="p"/>
                        </m:rPr>
                        <a:rPr lang="zh-CN" altLang="en-US">
                          <a:latin typeface="Cambria Math"/>
                        </a:rPr>
                        <m:t>cos</m:t>
                      </m:r>
                      <m:r>
                        <a:rPr lang="zh-CN" altLang="en-US" i="1">
                          <a:latin typeface="Cambria Math"/>
                        </a:rPr>
                        <m:t>𝛼</m:t>
                      </m:r>
                      <m:r>
                        <a:rPr lang="zh-CN" altLang="en-US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zh-CN" alt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zh-CN" altLang="en-US">
                              <a:latin typeface="Cambria Math"/>
                            </a:rPr>
                            <m:t>𝜕</m:t>
                          </m:r>
                          <m:r>
                            <a:rPr lang="zh-CN" altLang="en-US" i="1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zh-CN" altLang="en-US">
                              <a:latin typeface="Cambria Math"/>
                            </a:rPr>
                            <m:t>𝜕</m:t>
                          </m:r>
                          <m:r>
                            <a:rPr lang="zh-CN" altLang="en-US" i="1">
                              <a:latin typeface="Cambria Math"/>
                            </a:rPr>
                            <m:t>𝑦</m:t>
                          </m:r>
                        </m:den>
                      </m:f>
                      <m:r>
                        <m:rPr>
                          <m:sty m:val="p"/>
                        </m:rPr>
                        <a:rPr lang="zh-CN" altLang="en-US">
                          <a:latin typeface="Cambria Math"/>
                        </a:rPr>
                        <m:t>cos</m:t>
                      </m:r>
                      <m:r>
                        <a:rPr lang="zh-CN" altLang="en-US" i="1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5036082"/>
                <a:ext cx="3909468" cy="985206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706555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/>
      <p:bldP spid="40" grpId="0" build="p" autoUpdateAnimBg="0"/>
      <p:bldP spid="41" grpId="0" build="p" autoUpdateAnimBg="0"/>
      <p:bldP spid="55" grpId="0" build="p" autoUpdateAnimBg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40" y="548680"/>
            <a:ext cx="8052000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6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88840"/>
            <a:ext cx="6204412" cy="75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4860032" y="571586"/>
                <a:ext cx="3297120" cy="9852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𝛥</m:t>
                      </m:r>
                      <m:r>
                        <a:rPr lang="zh-CN" alt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𝑧</m:t>
                      </m:r>
                      <m:r>
                        <a:rPr lang="zh-CN" altLang="en-US">
                          <a:solidFill>
                            <a:schemeClr val="bg1"/>
                          </a:solidFill>
                          <a:latin typeface="Cambria Math"/>
                        </a:rPr>
                        <m:t>≈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zh-CN" altLang="en-US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𝜕</m:t>
                          </m:r>
                          <m:r>
                            <a:rPr lang="zh-CN" alt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zh-CN" altLang="en-US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𝜕</m:t>
                          </m:r>
                          <m:r>
                            <a:rPr lang="zh-CN" alt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</m:den>
                      </m:f>
                      <m:r>
                        <a:rPr lang="zh-CN" altLang="en-US" i="1">
                          <a:solidFill>
                            <a:schemeClr val="bg1"/>
                          </a:solidFill>
                          <a:latin typeface="Cambria Math"/>
                        </a:rPr>
                        <m:t>𝛥</m:t>
                      </m:r>
                      <m:r>
                        <a:rPr lang="zh-CN" altLang="en-US" i="1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zh-CN" altLang="en-US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zh-CN" altLang="en-US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𝜕</m:t>
                          </m:r>
                          <m:r>
                            <a:rPr lang="zh-CN" alt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zh-CN" altLang="en-US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𝜕</m:t>
                          </m:r>
                          <m:r>
                            <a:rPr lang="zh-CN" alt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𝑦</m:t>
                          </m:r>
                        </m:den>
                      </m:f>
                      <m:r>
                        <a:rPr lang="zh-CN" altLang="en-US" i="1">
                          <a:solidFill>
                            <a:schemeClr val="bg1"/>
                          </a:solidFill>
                          <a:latin typeface="Cambria Math"/>
                        </a:rPr>
                        <m:t>𝛥</m:t>
                      </m:r>
                      <m:r>
                        <a:rPr lang="zh-CN" altLang="en-US" i="1">
                          <a:solidFill>
                            <a:schemeClr val="bg1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571586"/>
                <a:ext cx="3297120" cy="9852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719786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75" y="260648"/>
            <a:ext cx="8042657" cy="31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7224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395536" y="404664"/>
            <a:ext cx="34163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dirty="0" smtClean="0">
                <a:solidFill>
                  <a:schemeClr val="tx2"/>
                </a:solidFill>
                <a:latin typeface="楷体_GB2312" pitchFamily="49" charset="-122"/>
              </a:rPr>
              <a:t>在</a:t>
            </a:r>
            <a:r>
              <a:rPr lang="zh-CN" altLang="en-US" sz="3600" b="1" dirty="0">
                <a:solidFill>
                  <a:schemeClr val="tx2"/>
                </a:solidFill>
                <a:latin typeface="楷体_GB2312" pitchFamily="49" charset="-122"/>
              </a:rPr>
              <a:t>几何中的</a:t>
            </a:r>
            <a:r>
              <a:rPr lang="zh-CN" altLang="en-US" sz="3600" b="1" dirty="0">
                <a:solidFill>
                  <a:schemeClr val="tx2"/>
                </a:solidFill>
              </a:rPr>
              <a:t>应用</a:t>
            </a:r>
          </a:p>
        </p:txBody>
      </p:sp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749548" y="1124744"/>
            <a:ext cx="365677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 smtClean="0"/>
              <a:t>I)</a:t>
            </a:r>
            <a:r>
              <a:rPr lang="zh-CN" altLang="en-US" dirty="0" smtClean="0"/>
              <a:t>曲线的切线</a:t>
            </a:r>
            <a:r>
              <a:rPr lang="zh-CN" altLang="en-US" dirty="0"/>
              <a:t>及法平面</a:t>
            </a:r>
          </a:p>
        </p:txBody>
      </p:sp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4289673" y="1124744"/>
            <a:ext cx="3187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(</a:t>
            </a:r>
            <a:r>
              <a:rPr lang="zh-CN" altLang="en-US" dirty="0">
                <a:solidFill>
                  <a:schemeClr val="accent2"/>
                </a:solidFill>
              </a:rPr>
              <a:t>关键</a:t>
            </a:r>
            <a:r>
              <a:rPr lang="en-US" altLang="zh-CN" dirty="0">
                <a:solidFill>
                  <a:schemeClr val="accent2"/>
                </a:solidFill>
              </a:rPr>
              <a:t>: </a:t>
            </a:r>
            <a:r>
              <a:rPr lang="zh-CN" altLang="en-US" dirty="0">
                <a:solidFill>
                  <a:schemeClr val="accent2"/>
                </a:solidFill>
              </a:rPr>
              <a:t>抓住切向量</a:t>
            </a:r>
            <a:r>
              <a:rPr lang="en-US" altLang="zh-CN" dirty="0">
                <a:solidFill>
                  <a:schemeClr val="accent2"/>
                </a:solidFill>
              </a:rPr>
              <a:t>)</a:t>
            </a:r>
            <a:r>
              <a:rPr lang="en-US" altLang="zh-CN" dirty="0"/>
              <a:t> </a:t>
            </a:r>
          </a:p>
        </p:txBody>
      </p:sp>
      <p:sp>
        <p:nvSpPr>
          <p:cNvPr id="18446" name="Text Box 14"/>
          <p:cNvSpPr txBox="1">
            <a:spLocks noChangeArrowheads="1"/>
          </p:cNvSpPr>
          <p:nvPr/>
        </p:nvSpPr>
        <p:spPr bwMode="auto">
          <a:xfrm>
            <a:off x="755898" y="2636912"/>
            <a:ext cx="689964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 smtClean="0"/>
              <a:t>II)</a:t>
            </a:r>
            <a:r>
              <a:rPr lang="zh-CN" altLang="en-US" dirty="0" smtClean="0"/>
              <a:t>曲面</a:t>
            </a:r>
            <a:r>
              <a:rPr lang="zh-CN" altLang="en-US" dirty="0"/>
              <a:t>的切平面及法线 </a:t>
            </a:r>
            <a:r>
              <a:rPr lang="en-US" altLang="zh-CN" dirty="0">
                <a:solidFill>
                  <a:schemeClr val="accent2"/>
                </a:solidFill>
              </a:rPr>
              <a:t>(</a:t>
            </a:r>
            <a:r>
              <a:rPr lang="zh-CN" altLang="en-US" dirty="0">
                <a:solidFill>
                  <a:schemeClr val="accent2"/>
                </a:solidFill>
              </a:rPr>
              <a:t>关键</a:t>
            </a:r>
            <a:r>
              <a:rPr lang="en-US" altLang="zh-CN" dirty="0">
                <a:solidFill>
                  <a:schemeClr val="accent2"/>
                </a:solidFill>
              </a:rPr>
              <a:t>: </a:t>
            </a:r>
            <a:r>
              <a:rPr lang="zh-CN" altLang="en-US" dirty="0">
                <a:solidFill>
                  <a:schemeClr val="accent2"/>
                </a:solidFill>
              </a:rPr>
              <a:t>抓住法向量</a:t>
            </a:r>
            <a:r>
              <a:rPr lang="en-US" altLang="zh-CN" dirty="0">
                <a:solidFill>
                  <a:schemeClr val="accent2"/>
                </a:solidFill>
              </a:rPr>
              <a:t>)</a:t>
            </a:r>
            <a:r>
              <a:rPr lang="en-US" altLang="zh-CN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4557433" y="1772816"/>
                <a:ext cx="3548664" cy="7371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 smtClean="0"/>
                  <a:t>一般方程时</a:t>
                </a:r>
                <a:r>
                  <a:rPr lang="en-US" altLang="zh-CN" dirty="0" smtClean="0"/>
                  <a:t>: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zh-CN" altLang="en-US">
                            <a:latin typeface="Cambria Math"/>
                          </a:rPr>
                          <m:t>1,</m:t>
                        </m:r>
                        <m:f>
                          <m:fPr>
                            <m:ctrlPr>
                              <a:rPr lang="zh-CN" alt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zh-CN" altLang="en-US" i="1">
                                <a:latin typeface="Cambria Math"/>
                              </a:rPr>
                              <m:t>𝑑𝑦</m:t>
                            </m:r>
                          </m:num>
                          <m:den>
                            <m:r>
                              <a:rPr lang="zh-CN" altLang="en-US" i="1">
                                <a:latin typeface="Cambria Math"/>
                              </a:rPr>
                              <m:t>𝑑𝑥</m:t>
                            </m:r>
                          </m:den>
                        </m:f>
                        <m:r>
                          <a:rPr lang="zh-CN" altLang="en-US">
                            <a:latin typeface="Cambria Math"/>
                          </a:rPr>
                          <m:t>,</m:t>
                        </m:r>
                        <m:f>
                          <m:fPr>
                            <m:ctrlPr>
                              <a:rPr lang="zh-CN" alt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zh-CN" altLang="en-US" i="1">
                                <a:latin typeface="Cambria Math"/>
                              </a:rPr>
                              <m:t>𝑑𝑧</m:t>
                            </m:r>
                          </m:num>
                          <m:den>
                            <m:r>
                              <a:rPr lang="zh-CN" altLang="en-US" i="1">
                                <a:latin typeface="Cambria Math"/>
                              </a:rPr>
                              <m:t>𝑑𝑥</m:t>
                            </m:r>
                          </m:den>
                        </m:f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7433" y="1772816"/>
                <a:ext cx="3548664" cy="737189"/>
              </a:xfrm>
              <a:prstGeom prst="rect">
                <a:avLst/>
              </a:prstGeom>
              <a:blipFill rotWithShape="1">
                <a:blip r:embed="rId2"/>
                <a:stretch>
                  <a:fillRect l="-3608" b="-74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669395" y="1844824"/>
                <a:ext cx="4196342" cy="6117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 smtClean="0"/>
                  <a:t>参数方程时</a:t>
                </a:r>
                <a:r>
                  <a:rPr lang="en-US" altLang="zh-CN" dirty="0" smtClean="0"/>
                  <a:t>: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i="1">
                                <a:latin typeface="Cambria Math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zh-CN" alt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zh-CN" altLang="en-US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zh-CN" altLang="en-US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zh-CN" altLang="en-US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i="1">
                                <a:latin typeface="Cambria Math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zh-CN" alt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zh-CN" altLang="en-US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zh-CN" altLang="en-US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zh-CN" altLang="en-US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i="1">
                                <a:latin typeface="Cambria Math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zh-CN" alt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zh-CN" altLang="en-US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zh-CN" altLang="en-US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，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395" y="1844824"/>
                <a:ext cx="4196342" cy="611706"/>
              </a:xfrm>
              <a:prstGeom prst="rect">
                <a:avLst/>
              </a:prstGeom>
              <a:blipFill rotWithShape="1">
                <a:blip r:embed="rId3"/>
                <a:stretch>
                  <a:fillRect l="-3052" t="-10000" r="-5959" b="-17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4145657" y="3212976"/>
                <a:ext cx="3516988" cy="7371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 smtClean="0"/>
                  <a:t>显函数时</a:t>
                </a:r>
                <a:r>
                  <a:rPr lang="en-US" altLang="zh-CN" dirty="0" smtClean="0"/>
                  <a:t>: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zh-CN" altLang="en-US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  <m:r>
                          <a:rPr lang="zh-CN" altLang="en-US">
                            <a:latin typeface="Cambria Math"/>
                          </a:rPr>
                          <m:t>,−1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5657" y="3212976"/>
                <a:ext cx="3516988" cy="737189"/>
              </a:xfrm>
              <a:prstGeom prst="rect">
                <a:avLst/>
              </a:prstGeom>
              <a:blipFill rotWithShape="1">
                <a:blip r:embed="rId4"/>
                <a:stretch>
                  <a:fillRect l="-3466" t="-82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689273" y="3273002"/>
                <a:ext cx="3717045" cy="5880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 smtClean="0"/>
                  <a:t>隐函数时</a:t>
                </a:r>
                <a:r>
                  <a:rPr lang="en-US" altLang="zh-CN" dirty="0" smtClean="0"/>
                  <a:t>: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en-US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zh-CN" altLang="en-US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  <m:r>
                          <a:rPr lang="zh-CN" altLang="en-US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/>
                              </a:rPr>
                              <m:t>𝑧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，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73" y="3273002"/>
                <a:ext cx="3717045" cy="588046"/>
              </a:xfrm>
              <a:prstGeom prst="rect">
                <a:avLst/>
              </a:prstGeom>
              <a:blipFill rotWithShape="1">
                <a:blip r:embed="rId5"/>
                <a:stretch>
                  <a:fillRect l="-3279" t="-10417" b="-218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611177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3" grpId="0" build="p" autoUpdateAnimBg="0"/>
      <p:bldP spid="18444" grpId="0" build="p" autoUpdateAnimBg="0"/>
      <p:bldP spid="18445" grpId="0" build="p" autoUpdateAnimBg="0"/>
      <p:bldP spid="18446" grpId="0" build="p" autoUpdateAnimBg="0"/>
      <p:bldP spid="3" grpId="0"/>
      <p:bldP spid="4" grpId="0"/>
      <p:bldP spid="28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32656"/>
            <a:ext cx="8833406" cy="316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296813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空演示文稿">
  <a:themeElements>
    <a:clrScheme name="">
      <a:dk1>
        <a:srgbClr val="000000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00FF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空演示文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空演示文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演示文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2813</TotalTime>
  <Words>412</Words>
  <Application>Microsoft Office PowerPoint</Application>
  <PresentationFormat>全屏显示(4:3)</PresentationFormat>
  <Paragraphs>46</Paragraphs>
  <Slides>12</Slides>
  <Notes>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5" baseType="lpstr">
      <vt:lpstr>空演示文稿</vt:lpstr>
      <vt:lpstr>Equation</vt:lpstr>
      <vt:lpstr>公式</vt:lpstr>
      <vt:lpstr>习题课 2</vt:lpstr>
      <vt:lpstr>一、  基本概念</vt:lpstr>
      <vt:lpstr>PowerPoint 演示文稿</vt:lpstr>
      <vt:lpstr>PowerPoint 演示文稿</vt:lpstr>
      <vt:lpstr>基本计算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习题课   多元函数微分学</dc:title>
  <dc:creator>chaoyl</dc:creator>
  <cp:lastModifiedBy>houjy</cp:lastModifiedBy>
  <cp:revision>163</cp:revision>
  <dcterms:created xsi:type="dcterms:W3CDTF">2000-02-12T14:41:53Z</dcterms:created>
  <dcterms:modified xsi:type="dcterms:W3CDTF">2020-03-26T10:36:17Z</dcterms:modified>
</cp:coreProperties>
</file>