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296" r:id="rId3"/>
    <p:sldId id="297" r:id="rId4"/>
    <p:sldId id="258" r:id="rId5"/>
    <p:sldId id="257" r:id="rId6"/>
    <p:sldId id="260" r:id="rId7"/>
    <p:sldId id="298" r:id="rId8"/>
    <p:sldId id="289" r:id="rId9"/>
    <p:sldId id="291" r:id="rId10"/>
    <p:sldId id="304" r:id="rId11"/>
    <p:sldId id="303" r:id="rId12"/>
    <p:sldId id="292" r:id="rId13"/>
    <p:sldId id="280" r:id="rId14"/>
    <p:sldId id="265" r:id="rId15"/>
    <p:sldId id="268" r:id="rId16"/>
    <p:sldId id="305" r:id="rId17"/>
    <p:sldId id="270" r:id="rId18"/>
    <p:sldId id="276" r:id="rId19"/>
  </p:sldIdLst>
  <p:sldSz cx="9144000" cy="6858000" type="screen4x3"/>
  <p:notesSz cx="6858000" cy="9144000"/>
  <p:custShowLst>
    <p:custShow name="复习" id="0">
      <p:sldLst>
        <p:sld r:id="rId3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66FF"/>
    <a:srgbClr val="669900"/>
    <a:srgbClr val="CCFF33"/>
    <a:srgbClr val="FF99FF"/>
    <a:srgbClr val="B2B2B2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8" autoAdjust="0"/>
    <p:restoredTop sz="90588" autoAdjust="0"/>
  </p:normalViewPr>
  <p:slideViewPr>
    <p:cSldViewPr>
      <p:cViewPr varScale="1">
        <p:scale>
          <a:sx n="47" d="100"/>
          <a:sy n="47" d="100"/>
        </p:scale>
        <p:origin x="-1224" y="-86"/>
      </p:cViewPr>
      <p:guideLst>
        <p:guide orient="horz" pos="124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png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emf"/><Relationship Id="rId18" Type="http://schemas.openxmlformats.org/officeDocument/2006/relationships/image" Target="../media/image11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17" Type="http://schemas.openxmlformats.org/officeDocument/2006/relationships/image" Target="../media/image114.emf"/><Relationship Id="rId2" Type="http://schemas.openxmlformats.org/officeDocument/2006/relationships/image" Target="../media/image99.emf"/><Relationship Id="rId16" Type="http://schemas.openxmlformats.org/officeDocument/2006/relationships/image" Target="../media/image113.emf"/><Relationship Id="rId1" Type="http://schemas.openxmlformats.org/officeDocument/2006/relationships/image" Target="../media/image92.png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emf"/><Relationship Id="rId19" Type="http://schemas.openxmlformats.org/officeDocument/2006/relationships/image" Target="../media/image116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7.w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6.emf"/><Relationship Id="rId5" Type="http://schemas.openxmlformats.org/officeDocument/2006/relationships/image" Target="../media/image121.emf"/><Relationship Id="rId10" Type="http://schemas.openxmlformats.org/officeDocument/2006/relationships/image" Target="../media/image125.emf"/><Relationship Id="rId4" Type="http://schemas.openxmlformats.org/officeDocument/2006/relationships/image" Target="../media/image120.emf"/><Relationship Id="rId9" Type="http://schemas.openxmlformats.org/officeDocument/2006/relationships/image" Target="../media/image12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w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12" Type="http://schemas.openxmlformats.org/officeDocument/2006/relationships/image" Target="../media/image152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5" Type="http://schemas.openxmlformats.org/officeDocument/2006/relationships/image" Target="../media/image145.emf"/><Relationship Id="rId10" Type="http://schemas.openxmlformats.org/officeDocument/2006/relationships/image" Target="../media/image150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4" Type="http://schemas.openxmlformats.org/officeDocument/2006/relationships/image" Target="../media/image15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4" Type="http://schemas.openxmlformats.org/officeDocument/2006/relationships/image" Target="../media/image7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仿宋_GB2312" pitchFamily="49" charset="-122"/>
              </a:defRPr>
            </a:lvl1pPr>
          </a:lstStyle>
          <a:p>
            <a:pPr>
              <a:defRPr/>
            </a:pPr>
            <a:fld id="{D2D48BB1-EFED-4972-944A-AD60B6E540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70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E952F77-B1D6-4F19-AEAD-AA761F608881}" type="slidenum">
              <a:rPr lang="en-US" altLang="zh-CN" sz="1200">
                <a:ea typeface="仿宋_GB2312" pitchFamily="49" charset="-122"/>
              </a:rPr>
              <a:pPr eaLnBrk="1" hangingPunct="1"/>
              <a:t>1</a:t>
            </a:fld>
            <a:endParaRPr lang="en-US" altLang="zh-CN" sz="1200">
              <a:ea typeface="仿宋_GB2312" pitchFamily="49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点击“上册已介绍</a:t>
            </a:r>
            <a:r>
              <a:rPr lang="en-US" altLang="zh-CN" smtClean="0"/>
              <a:t>…..”, </a:t>
            </a:r>
            <a:r>
              <a:rPr lang="zh-CN" altLang="en-US" smtClean="0"/>
              <a:t>或按钮“复习”</a:t>
            </a:r>
            <a:r>
              <a:rPr lang="en-US" altLang="zh-CN" smtClean="0"/>
              <a:t>, </a:t>
            </a:r>
            <a:r>
              <a:rPr lang="zh-CN" altLang="en-US" smtClean="0"/>
              <a:t>将演示平面曲线的切线与法线方程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15FD778-5DCA-45C8-B048-343FA564C309}" type="slidenum">
              <a:rPr lang="en-US" altLang="zh-CN" sz="1200">
                <a:ea typeface="仿宋_GB2312" pitchFamily="49" charset="-122"/>
              </a:rPr>
              <a:pPr eaLnBrk="1" hangingPunct="1"/>
              <a:t>6</a:t>
            </a:fld>
            <a:endParaRPr lang="en-US" altLang="zh-CN" sz="1200">
              <a:ea typeface="仿宋_GB2312" pitchFamily="49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AF48FD5-CB91-417D-A9C1-F11241E97889}" type="slidenum">
              <a:rPr lang="en-US" altLang="zh-CN" sz="1200">
                <a:ea typeface="仿宋_GB2312" pitchFamily="49" charset="-122"/>
              </a:rPr>
              <a:pPr eaLnBrk="1" hangingPunct="1"/>
              <a:t>17</a:t>
            </a:fld>
            <a:endParaRPr lang="en-US" altLang="zh-CN" sz="1200">
              <a:ea typeface="仿宋_GB2312" pitchFamily="49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7D5B-EE52-4A9D-A679-C1E8DAA66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07216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28CF-E4B3-4979-B33A-50F63154A5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03750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0BB81-7096-43F5-9EC9-24223F375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46379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91B75-093B-4362-995F-63A0147277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83324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2034-D6E7-4D1D-AF41-4B5F67FED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38167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7C160-EC68-4861-AA52-362FEAC66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91732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FFD6D-2A02-4112-BF78-D8D2DDB2AA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23428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ED113-8265-4476-A470-89A1410B6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23796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97913-5DB6-4CB3-8A65-0A8B2A8B1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25312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61F89-721F-46B4-916C-3D3B1EA3A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00093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B4A87-D36D-4185-97E7-9065F71DF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9547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+mn-ea"/>
              </a:defRPr>
            </a:lvl1pPr>
          </a:lstStyle>
          <a:p>
            <a:pPr>
              <a:defRPr/>
            </a:pPr>
            <a:fld id="{D04F3A90-F89D-4E70-864B-3F8DF6458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jpe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10" Type="http://schemas.openxmlformats.org/officeDocument/2006/relationships/slide" Target="slide11.xml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4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79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86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6.jpeg"/><Relationship Id="rId32" Type="http://schemas.openxmlformats.org/officeDocument/2006/relationships/image" Target="../media/image98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image" Target="../media/image5.jpeg"/><Relationship Id="rId28" Type="http://schemas.openxmlformats.org/officeDocument/2006/relationships/image" Target="../media/image96.emf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2.png"/><Relationship Id="rId22" Type="http://schemas.openxmlformats.org/officeDocument/2006/relationships/image" Target="../media/image4.jpeg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9" Type="http://schemas.openxmlformats.org/officeDocument/2006/relationships/oleObject" Target="../embeddings/oleObject109.bin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113.e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6.bin"/><Relationship Id="rId38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37" Type="http://schemas.openxmlformats.org/officeDocument/2006/relationships/oleObject" Target="../embeddings/oleObject108.bin"/><Relationship Id="rId40" Type="http://schemas.openxmlformats.org/officeDocument/2006/relationships/image" Target="../media/image116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10.emf"/><Relationship Id="rId36" Type="http://schemas.openxmlformats.org/officeDocument/2006/relationships/image" Target="../media/image114.e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92.png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11.emf"/><Relationship Id="rId35" Type="http://schemas.openxmlformats.org/officeDocument/2006/relationships/oleObject" Target="../embeddings/oleObject10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92.png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4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26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4.jpeg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18.bin"/><Relationship Id="rId31" Type="http://schemas.openxmlformats.org/officeDocument/2006/relationships/image" Target="../media/image7.jpeg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2.emf"/><Relationship Id="rId22" Type="http://schemas.openxmlformats.org/officeDocument/2006/relationships/image" Target="../media/image125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34" Type="http://schemas.openxmlformats.org/officeDocument/2006/relationships/image" Target="../media/image140.wmf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4.jpeg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30.bin"/><Relationship Id="rId31" Type="http://schemas.openxmlformats.org/officeDocument/2006/relationships/image" Target="../media/image7.jpeg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8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5.emf"/><Relationship Id="rId17" Type="http://schemas.openxmlformats.org/officeDocument/2006/relationships/oleObject" Target="../embeddings/oleObject142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emf"/><Relationship Id="rId20" Type="http://schemas.openxmlformats.org/officeDocument/2006/relationships/image" Target="../media/image149.e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4.jpeg"/><Relationship Id="rId32" Type="http://schemas.openxmlformats.org/officeDocument/2006/relationships/image" Target="../media/image152.e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144.e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6.emf"/><Relationship Id="rId22" Type="http://schemas.openxmlformats.org/officeDocument/2006/relationships/image" Target="../media/image150.emf"/><Relationship Id="rId27" Type="http://schemas.openxmlformats.org/officeDocument/2006/relationships/image" Target="../media/image7.jpeg"/><Relationship Id="rId30" Type="http://schemas.openxmlformats.org/officeDocument/2006/relationships/image" Target="../media/image15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4.e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58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jpeg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7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157.emf"/><Relationship Id="rId15" Type="http://schemas.openxmlformats.org/officeDocument/2006/relationships/image" Target="../media/image159.emf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6.jpeg"/><Relationship Id="rId14" Type="http://schemas.openxmlformats.org/officeDocument/2006/relationships/oleObject" Target="../embeddings/oleObject1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64.emf"/><Relationship Id="rId3" Type="http://schemas.openxmlformats.org/officeDocument/2006/relationships/oleObject" Target="../embeddings/oleObject155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3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1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6.jpeg"/><Relationship Id="rId4" Type="http://schemas.openxmlformats.org/officeDocument/2006/relationships/image" Target="../media/image160.emf"/><Relationship Id="rId9" Type="http://schemas.openxmlformats.org/officeDocument/2006/relationships/image" Target="../media/image5.jpeg"/><Relationship Id="rId14" Type="http://schemas.openxmlformats.org/officeDocument/2006/relationships/image" Target="../media/image16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6.jpeg"/><Relationship Id="rId26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image" Target="../media/image5.jpeg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6.emf"/><Relationship Id="rId32" Type="http://schemas.openxmlformats.org/officeDocument/2006/relationships/image" Target="../media/image20.e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3.jpeg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18.emf"/><Relationship Id="rId10" Type="http://schemas.openxmlformats.org/officeDocument/2006/relationships/image" Target="../media/image12.emf"/><Relationship Id="rId19" Type="http://schemas.openxmlformats.org/officeDocument/2006/relationships/image" Target="../media/image7.jpeg"/><Relationship Id="rId31" Type="http://schemas.openxmlformats.org/officeDocument/2006/relationships/oleObject" Target="../embeddings/oleObject13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5.e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5.jpeg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1.e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2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37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25.bin"/><Relationship Id="rId25" Type="http://schemas.openxmlformats.org/officeDocument/2006/relationships/image" Target="../media/image5.jpeg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4.jpeg"/><Relationship Id="rId32" Type="http://schemas.openxmlformats.org/officeDocument/2006/relationships/image" Target="../media/image36.emf"/><Relationship Id="rId37" Type="http://schemas.openxmlformats.org/officeDocument/2006/relationships/oleObject" Target="../embeddings/oleObject3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36" Type="http://schemas.openxmlformats.org/officeDocument/2006/relationships/image" Target="../media/image38.e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image" Target="../media/image7.jpeg"/><Relationship Id="rId30" Type="http://schemas.openxmlformats.org/officeDocument/2006/relationships/image" Target="../media/image35.emf"/><Relationship Id="rId35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5.jpeg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.jpeg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jpeg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11" Type="http://schemas.openxmlformats.org/officeDocument/2006/relationships/image" Target="../media/image3.jpeg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7.jpeg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9.emf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6.jpeg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5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52.bin"/><Relationship Id="rId26" Type="http://schemas.openxmlformats.org/officeDocument/2006/relationships/oleObject" Target="../embeddings/oleObject56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60.emf"/><Relationship Id="rId34" Type="http://schemas.openxmlformats.org/officeDocument/2006/relationships/image" Target="../media/image7.jpeg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29" Type="http://schemas.openxmlformats.org/officeDocument/2006/relationships/image" Target="../media/image64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5.emf"/><Relationship Id="rId24" Type="http://schemas.openxmlformats.org/officeDocument/2006/relationships/oleObject" Target="../embeddings/oleObject55.bin"/><Relationship Id="rId32" Type="http://schemas.openxmlformats.org/officeDocument/2006/relationships/image" Target="../media/image5.jpeg"/><Relationship Id="rId37" Type="http://schemas.openxmlformats.org/officeDocument/2006/relationships/image" Target="../media/image65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oleObject" Target="../embeddings/oleObject57.bin"/><Relationship Id="rId36" Type="http://schemas.openxmlformats.org/officeDocument/2006/relationships/oleObject" Target="../embeddings/oleObject58.bin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9.emf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Relationship Id="rId27" Type="http://schemas.openxmlformats.org/officeDocument/2006/relationships/image" Target="../media/image63.emf"/><Relationship Id="rId30" Type="http://schemas.openxmlformats.org/officeDocument/2006/relationships/image" Target="../media/image3.jpeg"/><Relationship Id="rId35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4.emf"/><Relationship Id="rId3" Type="http://schemas.openxmlformats.org/officeDocument/2006/relationships/image" Target="../media/image3.jpeg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7.jpeg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5.jpeg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2.wmf"/><Relationship Id="rId22" Type="http://schemas.openxmlformats.org/officeDocument/2006/relationships/image" Target="../media/image7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1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4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80.emf"/><Relationship Id="rId19" Type="http://schemas.openxmlformats.org/officeDocument/2006/relationships/image" Target="../media/image5.jpeg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2.emf"/><Relationship Id="rId2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2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2514600" cy="9906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第六节</a:t>
            </a:r>
          </a:p>
        </p:txBody>
      </p:sp>
      <p:pic>
        <p:nvPicPr>
          <p:cNvPr id="2052" name="Picture 1084" descr="机动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08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复习   目录   上页   下页   返回   结束 </a:t>
            </a:r>
          </a:p>
        </p:txBody>
      </p:sp>
      <p:pic>
        <p:nvPicPr>
          <p:cNvPr id="2054" name="Picture 108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08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08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08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9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Text Box 1091"/>
          <p:cNvSpPr txBox="1">
            <a:spLocks noChangeArrowheads="1"/>
          </p:cNvSpPr>
          <p:nvPr/>
        </p:nvSpPr>
        <p:spPr bwMode="auto">
          <a:xfrm>
            <a:off x="2111375" y="2743200"/>
            <a:ext cx="550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一、空间曲线的切线与法平面</a:t>
            </a:r>
          </a:p>
        </p:txBody>
      </p:sp>
      <p:sp>
        <p:nvSpPr>
          <p:cNvPr id="2060" name="Text Box 1092"/>
          <p:cNvSpPr txBox="1">
            <a:spLocks noChangeArrowheads="1"/>
          </p:cNvSpPr>
          <p:nvPr/>
        </p:nvSpPr>
        <p:spPr bwMode="auto">
          <a:xfrm>
            <a:off x="2111375" y="3763963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二、曲面的切平面与法线</a:t>
            </a:r>
            <a:r>
              <a:rPr lang="zh-CN" altLang="en-US" sz="3200"/>
              <a:t> </a:t>
            </a:r>
          </a:p>
        </p:txBody>
      </p:sp>
      <p:sp>
        <p:nvSpPr>
          <p:cNvPr id="2061" name="AutoShape 1095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65338" y="3733800"/>
            <a:ext cx="50292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101"/>
          <p:cNvSpPr txBox="1">
            <a:spLocks noChangeArrowheads="1"/>
          </p:cNvSpPr>
          <p:nvPr/>
        </p:nvSpPr>
        <p:spPr bwMode="auto">
          <a:xfrm>
            <a:off x="1447800" y="1219200"/>
            <a:ext cx="7620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多元函数微分学的几何应用</a:t>
            </a:r>
          </a:p>
        </p:txBody>
      </p:sp>
      <p:graphicFrame>
        <p:nvGraphicFramePr>
          <p:cNvPr id="2063" name="Object 1103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BMP 图象" r:id="rId11" imgW="3390476" imgH="3409524" progId="Paint.Picture">
                  <p:embed/>
                </p:oleObj>
              </mc:Choice>
              <mc:Fallback>
                <p:oleObj name="BMP 图象" r:id="rId11" imgW="3390476" imgH="3409524" progId="Paint.Picture">
                  <p:embed/>
                  <p:pic>
                    <p:nvPicPr>
                      <p:cNvPr id="0" name="Object 1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 Box 1104"/>
          <p:cNvSpPr txBox="1">
            <a:spLocks noChangeArrowheads="1"/>
          </p:cNvSpPr>
          <p:nvPr/>
        </p:nvSpPr>
        <p:spPr bwMode="auto">
          <a:xfrm>
            <a:off x="76454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664514" cy="18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2695971"/>
            <a:ext cx="1676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ea typeface="楷体_GB2312" pitchFamily="49" charset="-122"/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求曲线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27589"/>
              </p:ext>
            </p:extLst>
          </p:nvPr>
        </p:nvGraphicFramePr>
        <p:xfrm>
          <a:off x="2362200" y="2541984"/>
          <a:ext cx="32893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4" imgW="3284209" imgH="982990" progId="Equation.3">
                  <p:embed/>
                </p:oleObj>
              </mc:Choice>
              <mc:Fallback>
                <p:oleObj name="Equation" r:id="rId4" imgW="3284209" imgH="9829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41984"/>
                        <a:ext cx="32893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91200" y="276582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  <a:r>
              <a:rPr lang="en-US" altLang="zh-CN">
                <a:solidFill>
                  <a:schemeClr val="tx2"/>
                </a:solidFill>
              </a:rPr>
              <a:t>(1,1,1)</a:t>
            </a:r>
            <a:r>
              <a:rPr lang="en-US" altLang="zh-CN"/>
              <a:t> </a:t>
            </a:r>
            <a:r>
              <a:rPr lang="zh-CN" altLang="en-US"/>
              <a:t>的切线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304800" y="345797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与法平面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221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7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17388"/>
              </p:ext>
            </p:extLst>
          </p:nvPr>
        </p:nvGraphicFramePr>
        <p:xfrm>
          <a:off x="3059832" y="1066800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Equation" r:id="rId3" imgW="2392756" imgH="396262" progId="Equation.3">
                  <p:embed/>
                </p:oleObj>
              </mc:Choice>
              <mc:Fallback>
                <p:oleObj name="Equation" r:id="rId3" imgW="2392756" imgH="39626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066800"/>
                        <a:ext cx="240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5486400" cy="7620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二、</a:t>
            </a:r>
            <a:r>
              <a:rPr lang="zh-CN" altLang="en-US" sz="3200" b="1" smtClean="0">
                <a:ea typeface="楷体_GB2312" pitchFamily="49" charset="-122"/>
              </a:rPr>
              <a:t>曲面的切平面与法线</a:t>
            </a:r>
            <a:r>
              <a:rPr lang="zh-CN" altLang="en-US" sz="2800" smtClean="0">
                <a:ea typeface="楷体_GB2312" pitchFamily="49" charset="-122"/>
              </a:rPr>
              <a:t>  </a:t>
            </a:r>
            <a:endParaRPr lang="zh-CN" altLang="en-US" sz="28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55576" y="965672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设</a:t>
            </a:r>
            <a:r>
              <a:rPr lang="zh-CN" altLang="en-US" dirty="0" smtClean="0">
                <a:sym typeface="Symbol" pitchFamily="18" charset="2"/>
              </a:rPr>
              <a:t>有</a:t>
            </a:r>
            <a:r>
              <a:rPr lang="zh-CN" altLang="en-US" dirty="0"/>
              <a:t>光滑曲面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通过其上定点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124200" y="1568450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5" imgW="2011599" imgH="434269" progId="Equation.3">
                  <p:embed/>
                </p:oleObj>
              </mc:Choice>
              <mc:Fallback>
                <p:oleObj name="Equation" r:id="rId5" imgW="2011599" imgH="4342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68450"/>
                        <a:ext cx="201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5181600" y="2133600"/>
          <a:ext cx="1238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7" imgW="1226827" imgH="434269" progId="Equation.3">
                  <p:embed/>
                </p:oleObj>
              </mc:Choice>
              <mc:Fallback>
                <p:oleObj name="Equation" r:id="rId7" imgW="1226827" imgH="4342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12382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对应点 </a:t>
            </a:r>
            <a:r>
              <a:rPr lang="en-US" altLang="zh-CN" i="1"/>
              <a:t>M</a:t>
            </a:r>
            <a:r>
              <a:rPr lang="en-US" altLang="zh-CN"/>
              <a:t>,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450850" y="2635250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9" imgW="3154637" imgH="434269" progId="Equation.3">
                  <p:embed/>
                </p:oleObj>
              </mc:Choice>
              <mc:Fallback>
                <p:oleObj name="Equation" r:id="rId9" imgW="3154637" imgH="4342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635250"/>
                        <a:ext cx="316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3505200" y="25908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不全为</a:t>
            </a:r>
            <a:r>
              <a:rPr lang="en-US" altLang="zh-CN">
                <a:ea typeface="仿宋_GB2312" pitchFamily="49" charset="-122"/>
              </a:rPr>
              <a:t>0 . 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029200" y="25733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 </a:t>
            </a:r>
            <a:r>
              <a:rPr lang="zh-CN" altLang="en-US">
                <a:sym typeface="Symbol" pitchFamily="18" charset="2"/>
              </a:rPr>
              <a:t> </a:t>
            </a:r>
            <a:r>
              <a:rPr lang="zh-CN" altLang="en-US"/>
              <a:t>在</a:t>
            </a:r>
            <a:endParaRPr lang="zh-CN" altLang="en-US">
              <a:sym typeface="Symbol" pitchFamily="18" charset="2"/>
            </a:endParaRPr>
          </a:p>
        </p:txBody>
      </p:sp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438150" y="2108200"/>
          <a:ext cx="473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Equation" r:id="rId11" imgW="4731955" imgH="396262" progId="Equation.3">
                  <p:embed/>
                </p:oleObj>
              </mc:Choice>
              <mc:Fallback>
                <p:oleObj name="Equation" r:id="rId11" imgW="4731955" imgH="3962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108200"/>
                        <a:ext cx="473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8077200" y="2057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且</a:t>
            </a:r>
            <a:endParaRPr lang="zh-CN" altLang="en-US"/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04800" y="31384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点 </a:t>
            </a:r>
            <a:r>
              <a:rPr lang="en-US" altLang="zh-CN" i="1"/>
              <a:t>M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切向量</a:t>
            </a:r>
            <a:r>
              <a:rPr lang="zh-CN" altLang="en-US"/>
              <a:t>为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5105400" y="1524000"/>
            <a:ext cx="3429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任意</a:t>
            </a:r>
            <a:r>
              <a:rPr lang="zh-CN" altLang="en-US"/>
              <a:t>引一条光滑曲线</a:t>
            </a:r>
          </a:p>
        </p:txBody>
      </p:sp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6400800" y="3187700"/>
          <a:ext cx="23209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BMP 图象" r:id="rId13" imgW="2580952" imgH="1790476" progId="Paint.Picture">
                  <p:embed/>
                </p:oleObj>
              </mc:Choice>
              <mc:Fallback>
                <p:oleObj name="BMP 图象" r:id="rId13" imgW="2580952" imgH="1790476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187700"/>
                        <a:ext cx="232092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6880225" y="3117850"/>
            <a:ext cx="1576388" cy="1098550"/>
          </a:xfrm>
          <a:prstGeom prst="parallelogram">
            <a:avLst>
              <a:gd name="adj" fmla="val 35874"/>
            </a:avLst>
          </a:prstGeom>
          <a:solidFill>
            <a:srgbClr val="66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7497763" y="3702050"/>
            <a:ext cx="436562" cy="354013"/>
            <a:chOff x="4608" y="2304"/>
            <a:chExt cx="306" cy="247"/>
          </a:xfrm>
        </p:grpSpPr>
        <p:sp>
          <p:nvSpPr>
            <p:cNvPr id="12329" name="Oval 21"/>
            <p:cNvSpPr>
              <a:spLocks noChangeArrowheads="1"/>
            </p:cNvSpPr>
            <p:nvPr/>
          </p:nvSpPr>
          <p:spPr bwMode="auto">
            <a:xfrm>
              <a:off x="4608" y="2311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30" name="Object 22"/>
            <p:cNvGraphicFramePr>
              <a:graphicFrameLocks noChangeAspect="1"/>
            </p:cNvGraphicFramePr>
            <p:nvPr/>
          </p:nvGraphicFramePr>
          <p:xfrm>
            <a:off x="4608" y="2304"/>
            <a:ext cx="3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0" name="公式" r:id="rId15" imgW="198029" imgH="160017" progId="Equation.3">
                    <p:embed/>
                  </p:oleObj>
                </mc:Choice>
                <mc:Fallback>
                  <p:oleObj name="公式" r:id="rId15" imgW="198029" imgH="16001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04"/>
                          <a:ext cx="30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7223125" y="3276600"/>
            <a:ext cx="1235075" cy="1042988"/>
            <a:chOff x="4550" y="2064"/>
            <a:chExt cx="778" cy="657"/>
          </a:xfrm>
        </p:grpSpPr>
        <p:sp>
          <p:nvSpPr>
            <p:cNvPr id="12327" name="Freeform 24"/>
            <p:cNvSpPr>
              <a:spLocks/>
            </p:cNvSpPr>
            <p:nvPr/>
          </p:nvSpPr>
          <p:spPr bwMode="auto">
            <a:xfrm>
              <a:off x="4550" y="2159"/>
              <a:ext cx="518" cy="562"/>
            </a:xfrm>
            <a:custGeom>
              <a:avLst/>
              <a:gdLst>
                <a:gd name="T0" fmla="*/ 0 w 576"/>
                <a:gd name="T1" fmla="*/ 562 h 624"/>
                <a:gd name="T2" fmla="*/ 173 w 576"/>
                <a:gd name="T3" fmla="*/ 216 h 624"/>
                <a:gd name="T4" fmla="*/ 518 w 576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8" name="Object 25"/>
            <p:cNvGraphicFramePr>
              <a:graphicFrameLocks noChangeAspect="1"/>
            </p:cNvGraphicFramePr>
            <p:nvPr/>
          </p:nvGraphicFramePr>
          <p:xfrm>
            <a:off x="5053" y="2064"/>
            <a:ext cx="27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1" name="公式" r:id="rId17" imgW="160021" imgH="182907" progId="Equation.3">
                    <p:embed/>
                  </p:oleObj>
                </mc:Choice>
                <mc:Fallback>
                  <p:oleObj name="公式" r:id="rId17" imgW="160021" imgH="18290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2064"/>
                          <a:ext cx="27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58" name="Group 26"/>
          <p:cNvGrpSpPr>
            <a:grpSpLocks/>
          </p:cNvGrpSpPr>
          <p:nvPr/>
        </p:nvGrpSpPr>
        <p:grpSpPr bwMode="auto">
          <a:xfrm>
            <a:off x="7223125" y="2774950"/>
            <a:ext cx="958850" cy="1270000"/>
            <a:chOff x="4512" y="1920"/>
            <a:chExt cx="672" cy="888"/>
          </a:xfrm>
        </p:grpSpPr>
        <p:sp>
          <p:nvSpPr>
            <p:cNvPr id="12325" name="Line 27"/>
            <p:cNvSpPr>
              <a:spLocks noChangeShapeType="1"/>
            </p:cNvSpPr>
            <p:nvPr/>
          </p:nvSpPr>
          <p:spPr bwMode="auto">
            <a:xfrm flipV="1">
              <a:off x="4512" y="228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6" name="Object 28"/>
            <p:cNvGraphicFramePr>
              <a:graphicFrameLocks noChangeAspect="1"/>
            </p:cNvGraphicFramePr>
            <p:nvPr/>
          </p:nvGraphicFramePr>
          <p:xfrm>
            <a:off x="4949" y="1920"/>
            <a:ext cx="23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2" name="Equation" r:id="rId19" imgW="129572" imgH="205797" progId="Equation.3">
                    <p:embed/>
                  </p:oleObj>
                </mc:Choice>
                <mc:Fallback>
                  <p:oleObj name="Equation" r:id="rId19" imgW="129572" imgH="205797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1920"/>
                          <a:ext cx="23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313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4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315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3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7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8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76" name="Group 44"/>
          <p:cNvGrpSpPr>
            <a:grpSpLocks/>
          </p:cNvGrpSpPr>
          <p:nvPr/>
        </p:nvGrpSpPr>
        <p:grpSpPr bwMode="auto">
          <a:xfrm>
            <a:off x="1992313" y="3706813"/>
            <a:ext cx="4021137" cy="471487"/>
            <a:chOff x="1255" y="2335"/>
            <a:chExt cx="2533" cy="297"/>
          </a:xfrm>
        </p:grpSpPr>
        <p:graphicFrame>
          <p:nvGraphicFramePr>
            <p:cNvPr id="12323" name="Object 9"/>
            <p:cNvGraphicFramePr>
              <a:graphicFrameLocks noChangeAspect="1"/>
            </p:cNvGraphicFramePr>
            <p:nvPr/>
          </p:nvGraphicFramePr>
          <p:xfrm>
            <a:off x="1262" y="2352"/>
            <a:ext cx="252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3" name="Equation" r:id="rId27" imgW="4008082" imgH="434269" progId="Equation.3">
                    <p:embed/>
                  </p:oleObj>
                </mc:Choice>
                <mc:Fallback>
                  <p:oleObj name="Equation" r:id="rId27" imgW="4008082" imgH="4342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2352"/>
                          <a:ext cx="252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Line 42"/>
            <p:cNvSpPr>
              <a:spLocks noChangeShapeType="1"/>
            </p:cNvSpPr>
            <p:nvPr/>
          </p:nvSpPr>
          <p:spPr bwMode="auto">
            <a:xfrm>
              <a:off x="1255" y="23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268"/>
          <p:cNvSpPr txBox="1">
            <a:spLocks noChangeArrowheads="1"/>
          </p:cNvSpPr>
          <p:nvPr/>
        </p:nvSpPr>
        <p:spPr bwMode="auto">
          <a:xfrm>
            <a:off x="5431210" y="4365104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在  </a:t>
            </a:r>
            <a:r>
              <a:rPr lang="zh-CN" altLang="en-US" dirty="0"/>
              <a:t>上</a:t>
            </a:r>
            <a:r>
              <a:rPr lang="en-US" altLang="zh-CN" dirty="0"/>
              <a:t>,</a:t>
            </a:r>
          </a:p>
        </p:txBody>
      </p:sp>
      <p:graphicFrame>
        <p:nvGraphicFramePr>
          <p:cNvPr id="44" name="Objec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902340"/>
              </p:ext>
            </p:extLst>
          </p:nvPr>
        </p:nvGraphicFramePr>
        <p:xfrm>
          <a:off x="670979" y="4431779"/>
          <a:ext cx="4837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29" imgW="4853969" imgH="396262" progId="Equation.3">
                  <p:embed/>
                </p:oleObj>
              </mc:Choice>
              <mc:Fallback>
                <p:oleObj name="Equation" r:id="rId29" imgW="4853969" imgH="39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79" y="4431779"/>
                        <a:ext cx="48371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92830"/>
              </p:ext>
            </p:extLst>
          </p:nvPr>
        </p:nvGraphicFramePr>
        <p:xfrm>
          <a:off x="611560" y="5036616"/>
          <a:ext cx="41036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31" imgW="4122321" imgH="396262" progId="Equation.3">
                  <p:embed/>
                </p:oleObj>
              </mc:Choice>
              <mc:Fallback>
                <p:oleObj name="Equation" r:id="rId31" imgW="4122321" imgH="39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36616"/>
                        <a:ext cx="41036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9" grpId="0" autoUpdateAnimBg="0"/>
      <p:bldP spid="69644" grpId="0" autoUpdateAnimBg="0"/>
      <p:bldP spid="69645" grpId="0" autoUpdateAnimBg="0"/>
      <p:bldP spid="69647" grpId="0" autoUpdateAnimBg="0"/>
      <p:bldP spid="69648" grpId="0" autoUpdateAnimBg="0"/>
      <p:bldP spid="69649" grpId="0" autoUpdateAnimBg="0"/>
      <p:bldP spid="69651" grpId="0" animBg="1"/>
      <p:bldP spid="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35"/>
          <p:cNvGrpSpPr>
            <a:grpSpLocks/>
          </p:cNvGrpSpPr>
          <p:nvPr/>
        </p:nvGrpSpPr>
        <p:grpSpPr bwMode="auto">
          <a:xfrm>
            <a:off x="6934200" y="476672"/>
            <a:ext cx="2090738" cy="1719263"/>
            <a:chOff x="4368" y="498"/>
            <a:chExt cx="1317" cy="1083"/>
          </a:xfrm>
        </p:grpSpPr>
        <p:graphicFrame>
          <p:nvGraphicFramePr>
            <p:cNvPr id="13363" name="Object 270"/>
            <p:cNvGraphicFramePr>
              <a:graphicFrameLocks noChangeAspect="1"/>
            </p:cNvGraphicFramePr>
            <p:nvPr/>
          </p:nvGraphicFramePr>
          <p:xfrm>
            <a:off x="4368" y="666"/>
            <a:ext cx="1317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7" name="BMP 图象" r:id="rId3" imgW="2580952" imgH="1790476" progId="Paint.Picture">
                    <p:embed/>
                  </p:oleObj>
                </mc:Choice>
                <mc:Fallback>
                  <p:oleObj name="BMP 图象" r:id="rId3" imgW="2580952" imgH="1790476" progId="Paint.Picture">
                    <p:embed/>
                    <p:pic>
                      <p:nvPicPr>
                        <p:cNvPr id="0" name="Object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66"/>
                          <a:ext cx="1317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4" name="Object 274"/>
            <p:cNvGraphicFramePr>
              <a:graphicFrameLocks noChangeAspect="1"/>
            </p:cNvGraphicFramePr>
            <p:nvPr/>
          </p:nvGraphicFramePr>
          <p:xfrm>
            <a:off x="4990" y="958"/>
            <a:ext cx="24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8" name="公式" r:id="rId5" imgW="198029" imgH="160017" progId="Equation.3">
                    <p:embed/>
                  </p:oleObj>
                </mc:Choice>
                <mc:Fallback>
                  <p:oleObj name="公式" r:id="rId5" imgW="198029" imgH="160017" progId="Equation.3">
                    <p:embed/>
                    <p:pic>
                      <p:nvPicPr>
                        <p:cNvPr id="0" name="Object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" y="958"/>
                          <a:ext cx="24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5" name="Object 277"/>
            <p:cNvGraphicFramePr>
              <a:graphicFrameLocks noChangeAspect="1"/>
            </p:cNvGraphicFramePr>
            <p:nvPr/>
          </p:nvGraphicFramePr>
          <p:xfrm>
            <a:off x="5288" y="717"/>
            <a:ext cx="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9" name="公式" r:id="rId7" imgW="160021" imgH="182907" progId="Equation.3">
                    <p:embed/>
                  </p:oleObj>
                </mc:Choice>
                <mc:Fallback>
                  <p:oleObj name="公式" r:id="rId7" imgW="160021" imgH="182907" progId="Equation.3">
                    <p:embed/>
                    <p:pic>
                      <p:nvPicPr>
                        <p:cNvPr id="0" name="Object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717"/>
                          <a:ext cx="2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6" name="Freeform 276"/>
            <p:cNvSpPr>
              <a:spLocks/>
            </p:cNvSpPr>
            <p:nvPr/>
          </p:nvSpPr>
          <p:spPr bwMode="auto">
            <a:xfrm>
              <a:off x="4835" y="802"/>
              <a:ext cx="466" cy="506"/>
            </a:xfrm>
            <a:custGeom>
              <a:avLst/>
              <a:gdLst>
                <a:gd name="T0" fmla="*/ 0 w 576"/>
                <a:gd name="T1" fmla="*/ 506 h 624"/>
                <a:gd name="T2" fmla="*/ 155 w 576"/>
                <a:gd name="T3" fmla="*/ 195 h 624"/>
                <a:gd name="T4" fmla="*/ 466 w 576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67" name="Group 328"/>
            <p:cNvGrpSpPr>
              <a:grpSpLocks/>
            </p:cNvGrpSpPr>
            <p:nvPr/>
          </p:nvGrpSpPr>
          <p:grpSpPr bwMode="auto">
            <a:xfrm>
              <a:off x="4835" y="498"/>
              <a:ext cx="526" cy="652"/>
              <a:chOff x="4835" y="498"/>
              <a:chExt cx="526" cy="652"/>
            </a:xfrm>
          </p:grpSpPr>
          <p:sp>
            <p:nvSpPr>
              <p:cNvPr id="13369" name="Line 279"/>
              <p:cNvSpPr>
                <a:spLocks noChangeShapeType="1"/>
              </p:cNvSpPr>
              <p:nvPr/>
            </p:nvSpPr>
            <p:spPr bwMode="auto">
              <a:xfrm flipV="1">
                <a:off x="4835" y="724"/>
                <a:ext cx="427" cy="4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70" name="Object 280"/>
              <p:cNvGraphicFramePr>
                <a:graphicFrameLocks noChangeAspect="1"/>
              </p:cNvGraphicFramePr>
              <p:nvPr/>
            </p:nvGraphicFramePr>
            <p:xfrm>
              <a:off x="5184" y="528"/>
              <a:ext cx="168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0" name="Equation" r:id="rId9" imgW="259143" imgH="297143" progId="Equation.3">
                      <p:embed/>
                    </p:oleObj>
                  </mc:Choice>
                  <mc:Fallback>
                    <p:oleObj name="Equation" r:id="rId9" imgW="259143" imgH="297143" progId="Equation.3">
                      <p:embed/>
                      <p:pic>
                        <p:nvPicPr>
                          <p:cNvPr id="0" name="Object 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528"/>
                            <a:ext cx="168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71" name="Line 325"/>
              <p:cNvSpPr>
                <a:spLocks noChangeShapeType="1"/>
              </p:cNvSpPr>
              <p:nvPr/>
            </p:nvSpPr>
            <p:spPr bwMode="auto">
              <a:xfrm>
                <a:off x="5191" y="498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68" name="Oval 273"/>
            <p:cNvSpPr>
              <a:spLocks noChangeArrowheads="1"/>
            </p:cNvSpPr>
            <p:nvPr/>
          </p:nvSpPr>
          <p:spPr bwMode="auto">
            <a:xfrm>
              <a:off x="4990" y="964"/>
              <a:ext cx="33" cy="3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543" name="AutoShape 271"/>
          <p:cNvSpPr>
            <a:spLocks noChangeArrowheads="1"/>
          </p:cNvSpPr>
          <p:nvPr/>
        </p:nvSpPr>
        <p:spPr bwMode="auto">
          <a:xfrm>
            <a:off x="7366000" y="754485"/>
            <a:ext cx="1420813" cy="989012"/>
          </a:xfrm>
          <a:prstGeom prst="parallelogram">
            <a:avLst>
              <a:gd name="adj" fmla="val 35915"/>
            </a:avLst>
          </a:prstGeom>
          <a:solidFill>
            <a:srgbClr val="66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557" name="Object 2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24172"/>
              </p:ext>
            </p:extLst>
          </p:nvPr>
        </p:nvGraphicFramePr>
        <p:xfrm>
          <a:off x="381000" y="1216447"/>
          <a:ext cx="3200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" name="Equation" r:id="rId11" imgW="3207977" imgH="464718" progId="Equation.3">
                  <p:embed/>
                </p:oleObj>
              </mc:Choice>
              <mc:Fallback>
                <p:oleObj name="Equation" r:id="rId11" imgW="3207977" imgH="464718" progId="Equation.3">
                  <p:embed/>
                  <p:pic>
                    <p:nvPicPr>
                      <p:cNvPr id="0" name="Objec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6447"/>
                        <a:ext cx="3200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58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459235"/>
              </p:ext>
            </p:extLst>
          </p:nvPr>
        </p:nvGraphicFramePr>
        <p:xfrm>
          <a:off x="3581400" y="1210097"/>
          <a:ext cx="3200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" name="Equation" r:id="rId13" imgW="3207977" imgH="449601" progId="Equation.3">
                  <p:embed/>
                </p:oleObj>
              </mc:Choice>
              <mc:Fallback>
                <p:oleObj name="Equation" r:id="rId13" imgW="3207977" imgH="449601" progId="Equation.3">
                  <p:embed/>
                  <p:pic>
                    <p:nvPicPr>
                      <p:cNvPr id="0" name="Objec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10097"/>
                        <a:ext cx="32004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59" name="Object 2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40335"/>
              </p:ext>
            </p:extLst>
          </p:nvPr>
        </p:nvGraphicFramePr>
        <p:xfrm>
          <a:off x="6323013" y="2505497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3" name="Equation" r:id="rId15" imgW="906785" imgH="434269" progId="Equation.3">
                  <p:embed/>
                </p:oleObj>
              </mc:Choice>
              <mc:Fallback>
                <p:oleObj name="Equation" r:id="rId15" imgW="906785" imgH="434269" progId="Equation.3">
                  <p:embed/>
                  <p:pic>
                    <p:nvPicPr>
                      <p:cNvPr id="0" name="Object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2505497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60" name="Object 2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5187"/>
              </p:ext>
            </p:extLst>
          </p:nvPr>
        </p:nvGraphicFramePr>
        <p:xfrm>
          <a:off x="7313613" y="2553122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" name="Equation" r:id="rId17" imgW="487621" imgH="312475" progId="Equation.3">
                  <p:embed/>
                </p:oleObj>
              </mc:Choice>
              <mc:Fallback>
                <p:oleObj name="Equation" r:id="rId17" imgW="487621" imgH="312475" progId="Equation.3">
                  <p:embed/>
                  <p:pic>
                    <p:nvPicPr>
                      <p:cNvPr id="0" name="Object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2553122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61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57687"/>
              </p:ext>
            </p:extLst>
          </p:nvPr>
        </p:nvGraphicFramePr>
        <p:xfrm>
          <a:off x="1058863" y="1900660"/>
          <a:ext cx="2025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" name="Equation" r:id="rId19" imgW="2026932" imgH="434269" progId="Equation.3">
                  <p:embed/>
                </p:oleObj>
              </mc:Choice>
              <mc:Fallback>
                <p:oleObj name="Equation" r:id="rId19" imgW="2026932" imgH="434269" progId="Equation.3">
                  <p:embed/>
                  <p:pic>
                    <p:nvPicPr>
                      <p:cNvPr id="0" name="Object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900660"/>
                        <a:ext cx="2025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62" name="Object 2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3585"/>
              </p:ext>
            </p:extLst>
          </p:nvPr>
        </p:nvGraphicFramePr>
        <p:xfrm>
          <a:off x="4037013" y="1895897"/>
          <a:ext cx="231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Equation" r:id="rId21" imgW="2316525" imgH="487608" progId="Equation.3">
                  <p:embed/>
                </p:oleObj>
              </mc:Choice>
              <mc:Fallback>
                <p:oleObj name="Equation" r:id="rId21" imgW="2316525" imgH="487608" progId="Equation.3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1895897"/>
                        <a:ext cx="2311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63" name="Object 2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564809"/>
              </p:ext>
            </p:extLst>
          </p:nvPr>
        </p:nvGraphicFramePr>
        <p:xfrm>
          <a:off x="4037013" y="2478510"/>
          <a:ext cx="22875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" name="Equation" r:id="rId23" imgW="2293634" imgH="434269" progId="Equation.3">
                  <p:embed/>
                </p:oleObj>
              </mc:Choice>
              <mc:Fallback>
                <p:oleObj name="Equation" r:id="rId23" imgW="2293634" imgH="434269" progId="Equation.3">
                  <p:embed/>
                  <p:pic>
                    <p:nvPicPr>
                      <p:cNvPr id="0" name="Object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478510"/>
                        <a:ext cx="22875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64" name="Object 2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91862"/>
              </p:ext>
            </p:extLst>
          </p:nvPr>
        </p:nvGraphicFramePr>
        <p:xfrm>
          <a:off x="3144838" y="1914947"/>
          <a:ext cx="873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Equation" r:id="rId25" imgW="868778" imgH="434269" progId="Equation.3">
                  <p:embed/>
                </p:oleObj>
              </mc:Choice>
              <mc:Fallback>
                <p:oleObj name="Equation" r:id="rId25" imgW="868778" imgH="434269" progId="Equation.3">
                  <p:embed/>
                  <p:pic>
                    <p:nvPicPr>
                      <p:cNvPr id="0" name="Object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1914947"/>
                        <a:ext cx="873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65" name="Object 2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76557"/>
              </p:ext>
            </p:extLst>
          </p:nvPr>
        </p:nvGraphicFramePr>
        <p:xfrm>
          <a:off x="6399213" y="1930822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Equation" r:id="rId27" imgW="906785" imgH="434269" progId="Equation.3">
                  <p:embed/>
                </p:oleObj>
              </mc:Choice>
              <mc:Fallback>
                <p:oleObj name="Equation" r:id="rId27" imgW="906785" imgH="434269" progId="Equation.3">
                  <p:embed/>
                  <p:pic>
                    <p:nvPicPr>
                      <p:cNvPr id="0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1930822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66" name="Text Box 294"/>
          <p:cNvSpPr txBox="1">
            <a:spLocks noChangeArrowheads="1"/>
          </p:cNvSpPr>
          <p:nvPr/>
        </p:nvSpPr>
        <p:spPr bwMode="auto">
          <a:xfrm>
            <a:off x="228600" y="1743497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得</a:t>
            </a:r>
          </a:p>
        </p:txBody>
      </p:sp>
      <p:grpSp>
        <p:nvGrpSpPr>
          <p:cNvPr id="54608" name="Group 336"/>
          <p:cNvGrpSpPr>
            <a:grpSpLocks/>
          </p:cNvGrpSpPr>
          <p:nvPr/>
        </p:nvGrpSpPr>
        <p:grpSpPr bwMode="auto">
          <a:xfrm>
            <a:off x="1879600" y="3154785"/>
            <a:ext cx="3922713" cy="460375"/>
            <a:chOff x="1184" y="2185"/>
            <a:chExt cx="2471" cy="290"/>
          </a:xfrm>
        </p:grpSpPr>
        <p:graphicFrame>
          <p:nvGraphicFramePr>
            <p:cNvPr id="13361" name="Object 296"/>
            <p:cNvGraphicFramePr>
              <a:graphicFrameLocks noChangeAspect="1"/>
            </p:cNvGraphicFramePr>
            <p:nvPr/>
          </p:nvGraphicFramePr>
          <p:xfrm>
            <a:off x="1184" y="2197"/>
            <a:ext cx="247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0" name="Equation" r:id="rId29" imgW="3931851" imgH="434269" progId="Equation.3">
                    <p:embed/>
                  </p:oleObj>
                </mc:Choice>
                <mc:Fallback>
                  <p:oleObj name="Equation" r:id="rId29" imgW="3931851" imgH="434269" progId="Equation.3">
                    <p:embed/>
                    <p:pic>
                      <p:nvPicPr>
                        <p:cNvPr id="0" name="Object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197"/>
                          <a:ext cx="247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2" name="Line 297"/>
            <p:cNvSpPr>
              <a:spLocks noChangeShapeType="1"/>
            </p:cNvSpPr>
            <p:nvPr/>
          </p:nvSpPr>
          <p:spPr bwMode="auto">
            <a:xfrm flipV="1">
              <a:off x="1195" y="2185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570" name="Group 298"/>
          <p:cNvGrpSpPr>
            <a:grpSpLocks/>
          </p:cNvGrpSpPr>
          <p:nvPr/>
        </p:nvGrpSpPr>
        <p:grpSpPr bwMode="auto">
          <a:xfrm>
            <a:off x="1446213" y="3751685"/>
            <a:ext cx="7251700" cy="492125"/>
            <a:chOff x="1056" y="2570"/>
            <a:chExt cx="4568" cy="310"/>
          </a:xfrm>
        </p:grpSpPr>
        <p:graphicFrame>
          <p:nvGraphicFramePr>
            <p:cNvPr id="13359" name="Object 299"/>
            <p:cNvGraphicFramePr>
              <a:graphicFrameLocks noChangeAspect="1"/>
            </p:cNvGraphicFramePr>
            <p:nvPr/>
          </p:nvGraphicFramePr>
          <p:xfrm>
            <a:off x="1069" y="2570"/>
            <a:ext cx="455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" name="Equation" r:id="rId31" imgW="7254283" imgH="487608" progId="Equation.3">
                    <p:embed/>
                  </p:oleObj>
                </mc:Choice>
                <mc:Fallback>
                  <p:oleObj name="Equation" r:id="rId31" imgW="7254283" imgH="487608" progId="Equation.3">
                    <p:embed/>
                    <p:pic>
                      <p:nvPicPr>
                        <p:cNvPr id="0" name="Object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9" y="2570"/>
                          <a:ext cx="4555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0" name="Line 300"/>
            <p:cNvSpPr>
              <a:spLocks noChangeShapeType="1"/>
            </p:cNvSpPr>
            <p:nvPr/>
          </p:nvSpPr>
          <p:spPr bwMode="auto">
            <a:xfrm flipV="1">
              <a:off x="1056" y="25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573" name="Rectangle 301"/>
          <p:cNvSpPr>
            <a:spLocks noChangeArrowheads="1"/>
          </p:cNvSpPr>
          <p:nvPr/>
        </p:nvSpPr>
        <p:spPr bwMode="auto">
          <a:xfrm>
            <a:off x="912813" y="1819697"/>
            <a:ext cx="7086600" cy="1219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74" name="Text Box 302"/>
          <p:cNvSpPr txBox="1">
            <a:spLocks noChangeArrowheads="1"/>
          </p:cNvSpPr>
          <p:nvPr/>
        </p:nvSpPr>
        <p:spPr bwMode="auto">
          <a:xfrm>
            <a:off x="1293813" y="3038897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令</a:t>
            </a:r>
          </a:p>
        </p:txBody>
      </p:sp>
      <p:sp>
        <p:nvSpPr>
          <p:cNvPr id="54575" name="Line 303"/>
          <p:cNvSpPr>
            <a:spLocks noChangeShapeType="1"/>
          </p:cNvSpPr>
          <p:nvPr/>
        </p:nvSpPr>
        <p:spPr bwMode="auto">
          <a:xfrm>
            <a:off x="1293813" y="310081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579" name="Group 307"/>
          <p:cNvGrpSpPr>
            <a:grpSpLocks/>
          </p:cNvGrpSpPr>
          <p:nvPr/>
        </p:nvGrpSpPr>
        <p:grpSpPr bwMode="auto">
          <a:xfrm>
            <a:off x="685800" y="4353347"/>
            <a:ext cx="2055813" cy="444500"/>
            <a:chOff x="433" y="3621"/>
            <a:chExt cx="1295" cy="280"/>
          </a:xfrm>
        </p:grpSpPr>
        <p:graphicFrame>
          <p:nvGraphicFramePr>
            <p:cNvPr id="13356" name="Object 304"/>
            <p:cNvGraphicFramePr>
              <a:graphicFrameLocks noChangeAspect="1"/>
            </p:cNvGraphicFramePr>
            <p:nvPr/>
          </p:nvGraphicFramePr>
          <p:xfrm>
            <a:off x="433" y="3621"/>
            <a:ext cx="1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2" name="Equation" r:id="rId33" imgW="2034490" imgH="434269" progId="Equation.3">
                    <p:embed/>
                  </p:oleObj>
                </mc:Choice>
                <mc:Fallback>
                  <p:oleObj name="Equation" r:id="rId33" imgW="2034490" imgH="434269" progId="Equation.3">
                    <p:embed/>
                    <p:pic>
                      <p:nvPicPr>
                        <p:cNvPr id="0" name="Object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3621"/>
                          <a:ext cx="1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305"/>
            <p:cNvSpPr>
              <a:spLocks noChangeShapeType="1"/>
            </p:cNvSpPr>
            <p:nvPr/>
          </p:nvSpPr>
          <p:spPr bwMode="auto">
            <a:xfrm>
              <a:off x="1183" y="3622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306"/>
            <p:cNvSpPr>
              <a:spLocks noChangeShapeType="1"/>
            </p:cNvSpPr>
            <p:nvPr/>
          </p:nvSpPr>
          <p:spPr bwMode="auto">
            <a:xfrm>
              <a:off x="1558" y="364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582" name="Text Box 310"/>
          <p:cNvSpPr txBox="1">
            <a:spLocks noChangeArrowheads="1"/>
          </p:cNvSpPr>
          <p:nvPr/>
        </p:nvSpPr>
        <p:spPr bwMode="auto">
          <a:xfrm>
            <a:off x="228600" y="4853410"/>
            <a:ext cx="368776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由于曲线 </a:t>
            </a:r>
            <a:r>
              <a:rPr lang="zh-CN" altLang="en-US">
                <a:sym typeface="Symbol" pitchFamily="18" charset="2"/>
              </a:rPr>
              <a:t></a:t>
            </a:r>
            <a:r>
              <a:rPr lang="zh-CN" altLang="en-US"/>
              <a:t> 的任意性 </a:t>
            </a:r>
            <a:r>
              <a:rPr lang="en-US" altLang="zh-CN"/>
              <a:t>, </a:t>
            </a:r>
          </a:p>
        </p:txBody>
      </p:sp>
      <p:sp>
        <p:nvSpPr>
          <p:cNvPr id="54583" name="Text Box 311"/>
          <p:cNvSpPr txBox="1">
            <a:spLocks noChangeArrowheads="1"/>
          </p:cNvSpPr>
          <p:nvPr/>
        </p:nvSpPr>
        <p:spPr bwMode="auto">
          <a:xfrm>
            <a:off x="3733800" y="4821660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表明这些切线</a:t>
            </a:r>
            <a:r>
              <a:rPr lang="zh-CN" altLang="en-US" dirty="0" smtClean="0"/>
              <a:t>都</a:t>
            </a:r>
            <a:r>
              <a:rPr lang="zh-CN" altLang="en-US" dirty="0"/>
              <a:t>与</a:t>
            </a:r>
          </a:p>
        </p:txBody>
      </p:sp>
      <p:sp>
        <p:nvSpPr>
          <p:cNvPr id="54584" name="Text Box 312"/>
          <p:cNvSpPr txBox="1">
            <a:spLocks noChangeArrowheads="1"/>
          </p:cNvSpPr>
          <p:nvPr/>
        </p:nvSpPr>
        <p:spPr bwMode="auto">
          <a:xfrm>
            <a:off x="7020272" y="4791497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dirty="0" smtClean="0"/>
              <a:t>垂直，</a:t>
            </a:r>
            <a:endParaRPr kumimoji="0" lang="zh-CN" altLang="en-US" dirty="0"/>
          </a:p>
        </p:txBody>
      </p:sp>
      <p:grpSp>
        <p:nvGrpSpPr>
          <p:cNvPr id="54585" name="Group 313"/>
          <p:cNvGrpSpPr>
            <a:grpSpLocks/>
          </p:cNvGrpSpPr>
          <p:nvPr/>
        </p:nvGrpSpPr>
        <p:grpSpPr bwMode="auto">
          <a:xfrm>
            <a:off x="6732240" y="4915297"/>
            <a:ext cx="269875" cy="309563"/>
            <a:chOff x="4390" y="3264"/>
            <a:chExt cx="170" cy="195"/>
          </a:xfrm>
        </p:grpSpPr>
        <p:graphicFrame>
          <p:nvGraphicFramePr>
            <p:cNvPr id="13354" name="Object 314"/>
            <p:cNvGraphicFramePr>
              <a:graphicFrameLocks noChangeAspect="1"/>
            </p:cNvGraphicFramePr>
            <p:nvPr/>
          </p:nvGraphicFramePr>
          <p:xfrm>
            <a:off x="4406" y="3307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3" name="Equation" r:id="rId35" imgW="220920" imgH="236246" progId="Equation.3">
                    <p:embed/>
                  </p:oleObj>
                </mc:Choice>
                <mc:Fallback>
                  <p:oleObj name="Equation" r:id="rId35" imgW="220920" imgH="236246" progId="Equation.3">
                    <p:embed/>
                    <p:pic>
                      <p:nvPicPr>
                        <p:cNvPr id="0" name="Object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3307"/>
                          <a:ext cx="14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5" name="Line 315"/>
            <p:cNvSpPr>
              <a:spLocks noChangeShapeType="1"/>
            </p:cNvSpPr>
            <p:nvPr/>
          </p:nvSpPr>
          <p:spPr bwMode="auto">
            <a:xfrm>
              <a:off x="4390" y="326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588" name="Text Box 316"/>
          <p:cNvSpPr txBox="1">
            <a:spLocks noChangeArrowheads="1"/>
          </p:cNvSpPr>
          <p:nvPr/>
        </p:nvSpPr>
        <p:spPr bwMode="auto">
          <a:xfrm>
            <a:off x="228600" y="5345586"/>
            <a:ext cx="6791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故</a:t>
            </a:r>
            <a:r>
              <a:rPr lang="zh-CN" altLang="en-US" dirty="0" smtClean="0"/>
              <a:t>所有过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点的切线均在同一平面上。</a:t>
            </a:r>
            <a:endParaRPr lang="en-US" altLang="zh-CN" dirty="0"/>
          </a:p>
        </p:txBody>
      </p:sp>
      <p:grpSp>
        <p:nvGrpSpPr>
          <p:cNvPr id="54595" name="Group 323"/>
          <p:cNvGrpSpPr>
            <a:grpSpLocks/>
          </p:cNvGrpSpPr>
          <p:nvPr/>
        </p:nvGrpSpPr>
        <p:grpSpPr bwMode="auto">
          <a:xfrm>
            <a:off x="7086600" y="676697"/>
            <a:ext cx="838200" cy="533400"/>
            <a:chOff x="4464" y="624"/>
            <a:chExt cx="528" cy="336"/>
          </a:xfrm>
        </p:grpSpPr>
        <p:sp>
          <p:nvSpPr>
            <p:cNvPr id="13350" name="Line 318"/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336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51" name="Group 320"/>
            <p:cNvGrpSpPr>
              <a:grpSpLocks/>
            </p:cNvGrpSpPr>
            <p:nvPr/>
          </p:nvGrpSpPr>
          <p:grpSpPr bwMode="auto">
            <a:xfrm>
              <a:off x="4464" y="624"/>
              <a:ext cx="170" cy="195"/>
              <a:chOff x="4390" y="3264"/>
              <a:chExt cx="170" cy="195"/>
            </a:xfrm>
          </p:grpSpPr>
          <p:graphicFrame>
            <p:nvGraphicFramePr>
              <p:cNvPr id="13352" name="Object 321"/>
              <p:cNvGraphicFramePr>
                <a:graphicFrameLocks noChangeAspect="1"/>
              </p:cNvGraphicFramePr>
              <p:nvPr/>
            </p:nvGraphicFramePr>
            <p:xfrm>
              <a:off x="4406" y="3307"/>
              <a:ext cx="14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4" name="Equation" r:id="rId37" imgW="220920" imgH="236246" progId="Equation.3">
                      <p:embed/>
                    </p:oleObj>
                  </mc:Choice>
                  <mc:Fallback>
                    <p:oleObj name="Equation" r:id="rId37" imgW="220920" imgH="236246" progId="Equation.3">
                      <p:embed/>
                      <p:pic>
                        <p:nvPicPr>
                          <p:cNvPr id="0" name="Object 3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6" y="3307"/>
                            <a:ext cx="143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3" name="Line 322"/>
              <p:cNvSpPr>
                <a:spLocks noChangeShapeType="1"/>
              </p:cNvSpPr>
              <p:nvPr/>
            </p:nvSpPr>
            <p:spPr bwMode="auto">
              <a:xfrm>
                <a:off x="4390" y="326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39580"/>
              </p:ext>
            </p:extLst>
          </p:nvPr>
        </p:nvGraphicFramePr>
        <p:xfrm>
          <a:off x="972369" y="577503"/>
          <a:ext cx="4103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Equation" r:id="rId39" imgW="4114763" imgH="388704" progId="Equation.3">
                  <p:embed/>
                </p:oleObj>
              </mc:Choice>
              <mc:Fallback>
                <p:oleObj name="Equation" r:id="rId39" imgW="4114763" imgH="388704" progId="Equation.3">
                  <p:embed/>
                  <p:pic>
                    <p:nvPicPr>
                      <p:cNvPr id="0" name="Object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369" y="577503"/>
                        <a:ext cx="41036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43" grpId="0" animBg="1"/>
      <p:bldP spid="54566" grpId="0" build="p" autoUpdateAnimBg="0"/>
      <p:bldP spid="54573" grpId="0" animBg="1"/>
      <p:bldP spid="54574" grpId="0" build="p" autoUpdateAnimBg="0"/>
      <p:bldP spid="54575" grpId="0" animBg="1"/>
      <p:bldP spid="54582" grpId="0" build="p" autoUpdateAnimBg="0"/>
      <p:bldP spid="54583" grpId="0" build="p" autoUpdateAnimBg="0"/>
      <p:bldP spid="54584" grpId="0" build="p" autoUpdateAnimBg="0" advAuto="0"/>
      <p:bldP spid="5458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1027"/>
          <p:cNvGraphicFramePr>
            <a:graphicFrameLocks noChangeAspect="1"/>
          </p:cNvGraphicFramePr>
          <p:nvPr/>
        </p:nvGraphicFramePr>
        <p:xfrm>
          <a:off x="973138" y="2241550"/>
          <a:ext cx="3287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3" imgW="3307100" imgH="434269" progId="Equation.3">
                  <p:embed/>
                </p:oleObj>
              </mc:Choice>
              <mc:Fallback>
                <p:oleObj name="Equation" r:id="rId3" imgW="3307100" imgH="434269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241550"/>
                        <a:ext cx="32877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1029"/>
          <p:cNvSpPr txBox="1">
            <a:spLocks noChangeArrowheads="1"/>
          </p:cNvSpPr>
          <p:nvPr/>
        </p:nvSpPr>
        <p:spPr bwMode="auto">
          <a:xfrm>
            <a:off x="609600" y="4714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曲面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zh-CN" altLang="en-US">
                <a:sym typeface="Symbol" pitchFamily="18" charset="2"/>
              </a:rPr>
              <a:t> 在点 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 b="1">
                <a:solidFill>
                  <a:schemeClr val="tx2"/>
                </a:solidFill>
              </a:rPr>
              <a:t>法向量</a:t>
            </a:r>
            <a:endParaRPr lang="zh-CN" altLang="en-US"/>
          </a:p>
        </p:txBody>
      </p:sp>
      <p:sp>
        <p:nvSpPr>
          <p:cNvPr id="30727" name="Text Box 1031"/>
          <p:cNvSpPr txBox="1">
            <a:spLocks noChangeArrowheads="1"/>
          </p:cNvSpPr>
          <p:nvPr/>
        </p:nvSpPr>
        <p:spPr bwMode="auto">
          <a:xfrm>
            <a:off x="609600" y="31384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法线方程</a:t>
            </a:r>
          </a:p>
        </p:txBody>
      </p:sp>
      <p:graphicFrame>
        <p:nvGraphicFramePr>
          <p:cNvPr id="30728" name="Object 1032"/>
          <p:cNvGraphicFramePr>
            <a:graphicFrameLocks noChangeAspect="1"/>
          </p:cNvGraphicFramePr>
          <p:nvPr/>
        </p:nvGraphicFramePr>
        <p:xfrm>
          <a:off x="1195388" y="3657600"/>
          <a:ext cx="6775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5" imgW="6827560" imgH="929651" progId="Equation.3">
                  <p:embed/>
                </p:oleObj>
              </mc:Choice>
              <mc:Fallback>
                <p:oleObj name="Equation" r:id="rId5" imgW="6827560" imgH="929651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657600"/>
                        <a:ext cx="67754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040"/>
          <p:cNvGraphicFramePr>
            <a:graphicFrameLocks noChangeAspect="1"/>
          </p:cNvGraphicFramePr>
          <p:nvPr/>
        </p:nvGraphicFramePr>
        <p:xfrm>
          <a:off x="4305300" y="2225675"/>
          <a:ext cx="3543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7" imgW="3558469" imgH="487608" progId="Equation.3">
                  <p:embed/>
                </p:oleObj>
              </mc:Choice>
              <mc:Fallback>
                <p:oleObj name="Equation" r:id="rId7" imgW="3558469" imgH="487608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225675"/>
                        <a:ext cx="35433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041"/>
          <p:cNvGraphicFramePr>
            <a:graphicFrameLocks noChangeAspect="1"/>
          </p:cNvGraphicFramePr>
          <p:nvPr/>
        </p:nvGraphicFramePr>
        <p:xfrm>
          <a:off x="4348163" y="2835275"/>
          <a:ext cx="40338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Equation" r:id="rId9" imgW="4053864" imgH="434269" progId="Equation.3">
                  <p:embed/>
                </p:oleObj>
              </mc:Choice>
              <mc:Fallback>
                <p:oleObj name="Equation" r:id="rId9" imgW="4053864" imgH="434269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2835275"/>
                        <a:ext cx="40338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Rectangle 1045"/>
          <p:cNvSpPr>
            <a:spLocks noGrp="1" noChangeArrowheads="1"/>
          </p:cNvSpPr>
          <p:nvPr>
            <p:ph type="title"/>
          </p:nvPr>
        </p:nvSpPr>
        <p:spPr>
          <a:xfrm>
            <a:off x="609600" y="1600200"/>
            <a:ext cx="2667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切平面方程</a:t>
            </a:r>
          </a:p>
        </p:txBody>
      </p:sp>
      <p:graphicFrame>
        <p:nvGraphicFramePr>
          <p:cNvPr id="30743" name="Object 1047"/>
          <p:cNvGraphicFramePr>
            <a:graphicFrameLocks noChangeAspect="1"/>
          </p:cNvGraphicFramePr>
          <p:nvPr/>
        </p:nvGraphicFramePr>
        <p:xfrm>
          <a:off x="1143000" y="4114800"/>
          <a:ext cx="2016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Equation" r:id="rId11" imgW="2026932" imgH="434269" progId="Equation.3">
                  <p:embed/>
                </p:oleObj>
              </mc:Choice>
              <mc:Fallback>
                <p:oleObj name="Equation" r:id="rId11" imgW="2026932" imgH="43426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2016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1048"/>
          <p:cNvGraphicFramePr>
            <a:graphicFrameLocks noChangeAspect="1"/>
          </p:cNvGraphicFramePr>
          <p:nvPr/>
        </p:nvGraphicFramePr>
        <p:xfrm>
          <a:off x="3565525" y="4114800"/>
          <a:ext cx="2043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Equation" r:id="rId13" imgW="2049823" imgH="487608" progId="Equation.3">
                  <p:embed/>
                </p:oleObj>
              </mc:Choice>
              <mc:Fallback>
                <p:oleObj name="Equation" r:id="rId13" imgW="2049823" imgH="487608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4114800"/>
                        <a:ext cx="2043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1050"/>
          <p:cNvGraphicFramePr>
            <a:graphicFrameLocks noChangeAspect="1"/>
          </p:cNvGraphicFramePr>
          <p:nvPr/>
        </p:nvGraphicFramePr>
        <p:xfrm>
          <a:off x="5969000" y="4127500"/>
          <a:ext cx="20018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Equation" r:id="rId15" imgW="2026932" imgH="434269" progId="Equation.3">
                  <p:embed/>
                </p:oleObj>
              </mc:Choice>
              <mc:Fallback>
                <p:oleObj name="Equation" r:id="rId15" imgW="2026932" imgH="434269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4127500"/>
                        <a:ext cx="20018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059832" y="4924425"/>
            <a:ext cx="2090737" cy="1519238"/>
            <a:chOff x="3203848" y="4924425"/>
            <a:chExt cx="2090737" cy="1519238"/>
          </a:xfrm>
        </p:grpSpPr>
        <p:grpSp>
          <p:nvGrpSpPr>
            <p:cNvPr id="14359" name="Group 1090"/>
            <p:cNvGrpSpPr>
              <a:grpSpLocks/>
            </p:cNvGrpSpPr>
            <p:nvPr/>
          </p:nvGrpSpPr>
          <p:grpSpPr bwMode="auto">
            <a:xfrm>
              <a:off x="3203848" y="4991100"/>
              <a:ext cx="2090737" cy="1452563"/>
              <a:chOff x="4368" y="666"/>
              <a:chExt cx="1317" cy="915"/>
            </a:xfrm>
          </p:grpSpPr>
          <p:graphicFrame>
            <p:nvGraphicFramePr>
              <p:cNvPr id="14366" name="Object 1091"/>
              <p:cNvGraphicFramePr>
                <a:graphicFrameLocks noChangeAspect="1"/>
              </p:cNvGraphicFramePr>
              <p:nvPr/>
            </p:nvGraphicFramePr>
            <p:xfrm>
              <a:off x="4368" y="666"/>
              <a:ext cx="1317" cy="9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6" name="BMP 图象" r:id="rId17" imgW="2580952" imgH="1790476" progId="Paint.Picture">
                      <p:embed/>
                    </p:oleObj>
                  </mc:Choice>
                  <mc:Fallback>
                    <p:oleObj name="BMP 图象" r:id="rId17" imgW="2580952" imgH="1790476" progId="Paint.Picture">
                      <p:embed/>
                      <p:pic>
                        <p:nvPicPr>
                          <p:cNvPr id="0" name="Object 10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666"/>
                            <a:ext cx="1317" cy="9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7" name="Object 1092"/>
              <p:cNvGraphicFramePr>
                <a:graphicFrameLocks noChangeAspect="1"/>
              </p:cNvGraphicFramePr>
              <p:nvPr/>
            </p:nvGraphicFramePr>
            <p:xfrm>
              <a:off x="4990" y="958"/>
              <a:ext cx="24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7" name="公式" r:id="rId19" imgW="198029" imgH="160017" progId="Equation.3">
                      <p:embed/>
                    </p:oleObj>
                  </mc:Choice>
                  <mc:Fallback>
                    <p:oleObj name="公式" r:id="rId19" imgW="198029" imgH="160017" progId="Equation.3">
                      <p:embed/>
                      <p:pic>
                        <p:nvPicPr>
                          <p:cNvPr id="0" name="Object 10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0" y="958"/>
                            <a:ext cx="248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8" name="Object 1093"/>
              <p:cNvGraphicFramePr>
                <a:graphicFrameLocks noChangeAspect="1"/>
              </p:cNvGraphicFramePr>
              <p:nvPr/>
            </p:nvGraphicFramePr>
            <p:xfrm>
              <a:off x="5288" y="717"/>
              <a:ext cx="2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8" name="公式" r:id="rId21" imgW="160021" imgH="182907" progId="Equation.3">
                      <p:embed/>
                    </p:oleObj>
                  </mc:Choice>
                  <mc:Fallback>
                    <p:oleObj name="公式" r:id="rId21" imgW="160021" imgH="182907" progId="Equation.3">
                      <p:embed/>
                      <p:pic>
                        <p:nvPicPr>
                          <p:cNvPr id="0" name="Object 10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717"/>
                            <a:ext cx="2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1" name="Oval 1099"/>
              <p:cNvSpPr>
                <a:spLocks noChangeArrowheads="1"/>
              </p:cNvSpPr>
              <p:nvPr/>
            </p:nvSpPr>
            <p:spPr bwMode="auto">
              <a:xfrm>
                <a:off x="4990" y="964"/>
                <a:ext cx="33" cy="3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60" name="AutoShape 1100"/>
            <p:cNvSpPr>
              <a:spLocks noChangeArrowheads="1"/>
            </p:cNvSpPr>
            <p:nvPr/>
          </p:nvSpPr>
          <p:spPr bwMode="auto">
            <a:xfrm>
              <a:off x="3620021" y="5002213"/>
              <a:ext cx="1420812" cy="989013"/>
            </a:xfrm>
            <a:prstGeom prst="parallelogram">
              <a:avLst>
                <a:gd name="adj" fmla="val 35915"/>
              </a:avLst>
            </a:prstGeom>
            <a:solidFill>
              <a:srgbClr val="66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1" name="Group 1101"/>
            <p:cNvGrpSpPr>
              <a:grpSpLocks/>
            </p:cNvGrpSpPr>
            <p:nvPr/>
          </p:nvGrpSpPr>
          <p:grpSpPr bwMode="auto">
            <a:xfrm>
              <a:off x="3356248" y="4924425"/>
              <a:ext cx="838200" cy="533400"/>
              <a:chOff x="4464" y="624"/>
              <a:chExt cx="528" cy="336"/>
            </a:xfrm>
          </p:grpSpPr>
          <p:sp>
            <p:nvSpPr>
              <p:cNvPr id="14362" name="Line 1102"/>
              <p:cNvSpPr>
                <a:spLocks noChangeShapeType="1"/>
              </p:cNvSpPr>
              <p:nvPr/>
            </p:nvSpPr>
            <p:spPr bwMode="auto">
              <a:xfrm flipH="1" flipV="1">
                <a:off x="4656" y="720"/>
                <a:ext cx="336" cy="24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3" name="Group 1103"/>
              <p:cNvGrpSpPr>
                <a:grpSpLocks/>
              </p:cNvGrpSpPr>
              <p:nvPr/>
            </p:nvGrpSpPr>
            <p:grpSpPr bwMode="auto">
              <a:xfrm>
                <a:off x="4464" y="624"/>
                <a:ext cx="170" cy="195"/>
                <a:chOff x="4390" y="3264"/>
                <a:chExt cx="170" cy="195"/>
              </a:xfrm>
            </p:grpSpPr>
            <p:graphicFrame>
              <p:nvGraphicFramePr>
                <p:cNvPr id="14364" name="Object 1104"/>
                <p:cNvGraphicFramePr>
                  <a:graphicFrameLocks noChangeAspect="1"/>
                </p:cNvGraphicFramePr>
                <p:nvPr/>
              </p:nvGraphicFramePr>
              <p:xfrm>
                <a:off x="4406" y="3307"/>
                <a:ext cx="143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79" name="Equation" r:id="rId23" imgW="220920" imgH="236246" progId="Equation.3">
                        <p:embed/>
                      </p:oleObj>
                    </mc:Choice>
                    <mc:Fallback>
                      <p:oleObj name="Equation" r:id="rId23" imgW="220920" imgH="236246" progId="Equation.3">
                        <p:embed/>
                        <p:pic>
                          <p:nvPicPr>
                            <p:cNvPr id="0" name="Object 110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grayscl/>
                              <a:biLevel thresh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06" y="3307"/>
                              <a:ext cx="143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65" name="Line 1105"/>
                <p:cNvSpPr>
                  <a:spLocks noChangeShapeType="1"/>
                </p:cNvSpPr>
                <p:nvPr/>
              </p:nvSpPr>
              <p:spPr bwMode="auto">
                <a:xfrm>
                  <a:off x="4390" y="3264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349" name="Group 1108"/>
          <p:cNvGrpSpPr>
            <a:grpSpLocks/>
          </p:cNvGrpSpPr>
          <p:nvPr/>
        </p:nvGrpSpPr>
        <p:grpSpPr bwMode="auto">
          <a:xfrm>
            <a:off x="1259632" y="1052736"/>
            <a:ext cx="6827839" cy="576266"/>
            <a:chOff x="666" y="708"/>
            <a:chExt cx="4301" cy="363"/>
          </a:xfrm>
        </p:grpSpPr>
        <p:graphicFrame>
          <p:nvGraphicFramePr>
            <p:cNvPr id="14357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130073"/>
                </p:ext>
              </p:extLst>
            </p:nvPr>
          </p:nvGraphicFramePr>
          <p:xfrm>
            <a:off x="666" y="708"/>
            <a:ext cx="430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0" name="公式" r:id="rId25" imgW="2869920" imgH="241200" progId="Equation.3">
                    <p:embed/>
                  </p:oleObj>
                </mc:Choice>
                <mc:Fallback>
                  <p:oleObj name="公式" r:id="rId25" imgW="2869920" imgH="2412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708"/>
                          <a:ext cx="4301" cy="3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Line 1107"/>
            <p:cNvSpPr>
              <a:spLocks noChangeShapeType="1"/>
            </p:cNvSpPr>
            <p:nvPr/>
          </p:nvSpPr>
          <p:spPr bwMode="auto">
            <a:xfrm>
              <a:off x="672" y="7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350" name="Picture 1109" descr="F:\My Documents\数学资源库\机动.jpg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 Box 111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复习   目录   上页   下页   返回   结束 </a:t>
            </a:r>
          </a:p>
        </p:txBody>
      </p:sp>
      <p:pic>
        <p:nvPicPr>
          <p:cNvPr id="14352" name="Picture 111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11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11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11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11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build="p" autoUpdateAnimBg="0"/>
      <p:bldP spid="307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2543175" y="4070350"/>
          <a:ext cx="2949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" name="Equation" r:id="rId3" imgW="2773696" imgH="434269" progId="Equation.3">
                  <p:embed/>
                </p:oleObj>
              </mc:Choice>
              <mc:Fallback>
                <p:oleObj name="Equation" r:id="rId3" imgW="2773696" imgH="4342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070350"/>
                        <a:ext cx="29495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43800" y="457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>
                <a:ea typeface="仿宋_GB2312" pitchFamily="49" charset="-122"/>
              </a:rPr>
              <a:t>, 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988050" y="533400"/>
          <a:ext cx="163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Equation" r:id="rId5" imgW="1630659" imgH="396262" progId="Equation.3">
                  <p:embed/>
                </p:oleObj>
              </mc:Choice>
              <mc:Fallback>
                <p:oleObj name="Equation" r:id="rId5" imgW="1630659" imgH="3962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533400"/>
                        <a:ext cx="1631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311400" y="1066800"/>
          <a:ext cx="3327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4" name="Equation" r:id="rId7" imgW="3329991" imgH="396262" progId="Equation.3">
                  <p:embed/>
                </p:oleObj>
              </mc:Choice>
              <mc:Fallback>
                <p:oleObj name="Equation" r:id="rId7" imgW="3329991" imgH="3962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066800"/>
                        <a:ext cx="3327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04800" y="1614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则在点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524000" y="1676400"/>
          <a:ext cx="12144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" name="Equation" r:id="rId9" imgW="1211495" imgH="396262" progId="Equation.3">
                  <p:embed/>
                </p:oleObj>
              </mc:Choice>
              <mc:Fallback>
                <p:oleObj name="Equation" r:id="rId9" imgW="1211495" imgH="3962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12144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5800" y="2209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函数 </a:t>
            </a:r>
            <a:endParaRPr lang="zh-CN" altLang="en-US" dirty="0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36153"/>
              </p:ext>
            </p:extLst>
          </p:nvPr>
        </p:nvGraphicFramePr>
        <p:xfrm>
          <a:off x="1475656" y="2286000"/>
          <a:ext cx="10874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" name="Equation" r:id="rId11" imgW="1082139" imgH="396262" progId="Equation.3">
                  <p:embed/>
                </p:oleObj>
              </mc:Choice>
              <mc:Fallback>
                <p:oleObj name="Equation" r:id="rId11" imgW="1082139" imgH="3962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86000"/>
                        <a:ext cx="10874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186687"/>
              </p:ext>
            </p:extLst>
          </p:nvPr>
        </p:nvGraphicFramePr>
        <p:xfrm>
          <a:off x="3347864" y="2286000"/>
          <a:ext cx="11890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" name="Equation" r:id="rId13" imgW="1188820" imgH="434269" progId="Equation.3">
                  <p:embed/>
                </p:oleObj>
              </mc:Choice>
              <mc:Fallback>
                <p:oleObj name="Equation" r:id="rId13" imgW="1188820" imgH="4342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86000"/>
                        <a:ext cx="11890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362200" y="4716463"/>
          <a:ext cx="48418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Equation" r:id="rId15" imgW="4853969" imgH="998322" progId="Equation.3">
                  <p:embed/>
                </p:oleObj>
              </mc:Choice>
              <mc:Fallback>
                <p:oleObj name="Equation" r:id="rId15" imgW="4853969" imgH="99832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16463"/>
                        <a:ext cx="484187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09600" y="48831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法线方程</a:t>
            </a:r>
            <a:endParaRPr lang="zh-CN" altLang="en-US"/>
          </a:p>
        </p:txBody>
      </p:sp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4116388" y="1639888"/>
          <a:ext cx="12906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17" imgW="1287726" imgH="487608" progId="Equation.3">
                  <p:embed/>
                </p:oleObj>
              </mc:Choice>
              <mc:Fallback>
                <p:oleObj name="Equation" r:id="rId17" imgW="1287726" imgH="48760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639888"/>
                        <a:ext cx="12906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0" name="Object 36"/>
          <p:cNvGraphicFramePr>
            <a:graphicFrameLocks noChangeAspect="1"/>
          </p:cNvGraphicFramePr>
          <p:nvPr/>
        </p:nvGraphicFramePr>
        <p:xfrm>
          <a:off x="5486400" y="1655763"/>
          <a:ext cx="1252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" name="Equation" r:id="rId19" imgW="1249718" imgH="434269" progId="Equation.3">
                  <p:embed/>
                </p:oleObj>
              </mc:Choice>
              <mc:Fallback>
                <p:oleObj name="Equation" r:id="rId19" imgW="1249718" imgH="43426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55763"/>
                        <a:ext cx="12525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8153400" y="457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sp>
        <p:nvSpPr>
          <p:cNvPr id="15378" name="Rectangle 6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5715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特别</a:t>
            </a:r>
            <a:r>
              <a:rPr lang="en-US" altLang="zh-CN" sz="2800" b="1" smtClean="0">
                <a:ea typeface="楷体_GB2312" pitchFamily="49" charset="-122"/>
              </a:rPr>
              <a:t>,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当光滑曲面</a:t>
            </a:r>
            <a:r>
              <a:rPr lang="zh-CN" altLang="en-US" sz="2800" smtClean="0">
                <a:solidFill>
                  <a:schemeClr val="tx1"/>
                </a:solidFill>
                <a:ea typeface="仿宋_GB2312" pitchFamily="49" charset="-122"/>
                <a:sym typeface="Symbol" pitchFamily="18" charset="2"/>
              </a:rPr>
              <a:t></a:t>
            </a:r>
            <a:r>
              <a:rPr lang="zh-CN" altLang="en-US" sz="2800" smtClean="0">
                <a:ea typeface="仿宋_GB2312" pitchFamily="49" charset="-122"/>
                <a:sym typeface="Symbol" pitchFamily="18" charset="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的方程为显式</a:t>
            </a:r>
            <a:r>
              <a:rPr lang="zh-CN" altLang="en-US" sz="2800" smtClean="0">
                <a:solidFill>
                  <a:schemeClr val="tx1"/>
                </a:solidFill>
                <a:ea typeface="仿宋_GB2312" pitchFamily="49" charset="-122"/>
              </a:rPr>
              <a:t> </a:t>
            </a:r>
            <a:endParaRPr lang="zh-CN" altLang="en-US" sz="2800" smtClean="0">
              <a:ea typeface="仿宋_GB2312" pitchFamily="49" charset="-122"/>
            </a:endParaRPr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2501280" y="2209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在点</a:t>
            </a:r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4499992" y="2209800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处的法向量为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graphicFrame>
        <p:nvGraphicFramePr>
          <p:cNvPr id="11327" name="Object 63"/>
          <p:cNvGraphicFramePr>
            <a:graphicFrameLocks noChangeAspect="1"/>
          </p:cNvGraphicFramePr>
          <p:nvPr/>
        </p:nvGraphicFramePr>
        <p:xfrm>
          <a:off x="5421313" y="4079875"/>
          <a:ext cx="31130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" name="Equation" r:id="rId21" imgW="3116629" imgH="487608" progId="Equation.3">
                  <p:embed/>
                </p:oleObj>
              </mc:Choice>
              <mc:Fallback>
                <p:oleObj name="Equation" r:id="rId21" imgW="3116629" imgH="487608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4079875"/>
                        <a:ext cx="31130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8" name="Object 64"/>
          <p:cNvGraphicFramePr>
            <a:graphicFrameLocks noChangeAspect="1"/>
          </p:cNvGraphicFramePr>
          <p:nvPr/>
        </p:nvGraphicFramePr>
        <p:xfrm>
          <a:off x="1233488" y="4087813"/>
          <a:ext cx="1304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2" name="Equation" r:id="rId23" imgW="1303059" imgH="434269" progId="Equation.3">
                  <p:embed/>
                </p:oleObj>
              </mc:Choice>
              <mc:Fallback>
                <p:oleObj name="Equation" r:id="rId23" imgW="1303059" imgH="43426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087813"/>
                        <a:ext cx="1304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2" name="Object 68"/>
          <p:cNvGraphicFramePr>
            <a:graphicFrameLocks noChangeAspect="1"/>
          </p:cNvGraphicFramePr>
          <p:nvPr/>
        </p:nvGraphicFramePr>
        <p:xfrm>
          <a:off x="2819400" y="1662113"/>
          <a:ext cx="1252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3" name="Equation" r:id="rId25" imgW="1249718" imgH="434269" progId="Equation.3">
                  <p:embed/>
                </p:oleObj>
              </mc:Choice>
              <mc:Fallback>
                <p:oleObj name="Equation" r:id="rId25" imgW="1249718" imgH="434269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62113"/>
                        <a:ext cx="12525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685800" y="34432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切平面方程</a:t>
            </a:r>
            <a:endParaRPr lang="zh-CN" altLang="en-US"/>
          </a:p>
        </p:txBody>
      </p:sp>
      <p:pic>
        <p:nvPicPr>
          <p:cNvPr id="15385" name="Picture 73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6" name="Text Box 7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387" name="Picture 7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7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7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7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7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505020"/>
              </p:ext>
            </p:extLst>
          </p:nvPr>
        </p:nvGraphicFramePr>
        <p:xfrm>
          <a:off x="2759754" y="2852936"/>
          <a:ext cx="2316302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公式" r:id="rId33" imgW="939600" imgH="241200" progId="Equation.3">
                  <p:embed/>
                </p:oleObj>
              </mc:Choice>
              <mc:Fallback>
                <p:oleObj name="公式" r:id="rId33" imgW="939600" imgH="2412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754" y="2852936"/>
                        <a:ext cx="2316302" cy="61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  <p:bldP spid="11273" grpId="0" autoUpdateAnimBg="0"/>
      <p:bldP spid="11285" grpId="0" build="p" autoUpdateAnimBg="0"/>
      <p:bldP spid="11320" grpId="0" autoUpdateAnimBg="0"/>
      <p:bldP spid="11325" grpId="0" autoUpdateAnimBg="0"/>
      <p:bldP spid="11326" grpId="0" autoUpdateAnimBg="0"/>
      <p:bldP spid="113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2286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求球面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667000" y="393700"/>
          <a:ext cx="295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name="Equation" r:id="rId3" imgW="2948834" imgH="510498" progId="Equation.3">
                  <p:embed/>
                </p:oleObj>
              </mc:Choice>
              <mc:Fallback>
                <p:oleObj name="Equation" r:id="rId3" imgW="2948834" imgH="51049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3700"/>
                        <a:ext cx="295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562600" y="3952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  <a:r>
              <a:rPr lang="en-US" altLang="zh-CN"/>
              <a:t>(1 , 2 , 3) </a:t>
            </a:r>
            <a:r>
              <a:rPr lang="zh-CN" altLang="en-US"/>
              <a:t>处的切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" y="9286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平面及法线方程</a:t>
            </a:r>
            <a:r>
              <a:rPr lang="en-US" altLang="zh-CN"/>
              <a:t>. 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828800" y="1460500"/>
          <a:ext cx="46561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" name="Equation" r:id="rId5" imgW="4655724" imgH="510498" progId="Equation.3">
                  <p:embed/>
                </p:oleObj>
              </mc:Choice>
              <mc:Fallback>
                <p:oleObj name="Equation" r:id="rId5" imgW="4655724" imgH="51049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60500"/>
                        <a:ext cx="46561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04800" y="3459163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所以球面在点 </a:t>
            </a:r>
            <a:r>
              <a:rPr lang="en-US" altLang="zh-CN"/>
              <a:t>(1 , 2 , 3) </a:t>
            </a:r>
            <a:r>
              <a:rPr lang="zh-CN" altLang="en-US"/>
              <a:t>处有</a:t>
            </a:r>
            <a:r>
              <a:rPr lang="en-US" altLang="zh-CN"/>
              <a:t>: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09600" y="41449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切平面方程 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971800" y="4237038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" name="Equation" r:id="rId7" imgW="1112588" imgH="396262" progId="Equation.3">
                  <p:embed/>
                </p:oleObj>
              </mc:Choice>
              <mc:Fallback>
                <p:oleObj name="Equation" r:id="rId7" imgW="1112588" imgH="39626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37038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819400" y="4876800"/>
          <a:ext cx="317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" name="Equation" r:id="rId9" imgW="3169970" imgH="388704" progId="Equation.3">
                  <p:embed/>
                </p:oleObj>
              </mc:Choice>
              <mc:Fallback>
                <p:oleObj name="Equation" r:id="rId9" imgW="3169970" imgH="3887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17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184275" y="4800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09600" y="55006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法线方程</a:t>
            </a: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928938" y="5397500"/>
          <a:ext cx="302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" name="Equation" r:id="rId11" imgW="3017507" imgH="922093" progId="Equation.3">
                  <p:embed/>
                </p:oleObj>
              </mc:Choice>
              <mc:Fallback>
                <p:oleObj name="Equation" r:id="rId11" imgW="3017507" imgH="92209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397500"/>
                        <a:ext cx="302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4121150" y="4237038"/>
          <a:ext cx="1458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0" name="Equation" r:id="rId13" imgW="1455521" imgH="396262" progId="Equation.3">
                  <p:embed/>
                </p:oleObj>
              </mc:Choice>
              <mc:Fallback>
                <p:oleObj name="Equation" r:id="rId13" imgW="1455521" imgH="39626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237038"/>
                        <a:ext cx="1458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5588000" y="4237038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Equation" r:id="rId15" imgW="2103163" imgH="396262" progId="Equation.3">
                  <p:embed/>
                </p:oleObj>
              </mc:Choice>
              <mc:Fallback>
                <p:oleObj name="Equation" r:id="rId15" imgW="2103163" imgH="39626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237038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3276600" y="587692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" name="Equation" r:id="rId17" imgW="144688" imgH="297143" progId="Equation.3">
                  <p:embed/>
                </p:oleObj>
              </mc:Choice>
              <mc:Fallback>
                <p:oleObj name="Equation" r:id="rId17" imgW="144688" imgH="29714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7692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4222750" y="58674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" name="Equation" r:id="rId19" imgW="205803" imgH="297143" progId="Equation.3">
                  <p:embed/>
                </p:oleObj>
              </mc:Choice>
              <mc:Fallback>
                <p:oleObj name="Equation" r:id="rId19" imgW="205803" imgH="29714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8674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5475288" y="5867400"/>
          <a:ext cx="2317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" name="Equation" r:id="rId21" imgW="198029" imgH="312475" progId="Equation.3">
                  <p:embed/>
                </p:oleObj>
              </mc:Choice>
              <mc:Fallback>
                <p:oleObj name="Equation" r:id="rId21" imgW="198029" imgH="31247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5867400"/>
                        <a:ext cx="2317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9600" y="2057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法向量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1314450" y="1462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令</a:t>
            </a:r>
          </a:p>
        </p:txBody>
      </p:sp>
      <p:pic>
        <p:nvPicPr>
          <p:cNvPr id="17430" name="Picture 32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1" name="Text Box 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32" name="Picture 3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3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3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3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3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2743200" y="2209800"/>
            <a:ext cx="2438400" cy="411163"/>
            <a:chOff x="1728" y="1392"/>
            <a:chExt cx="1536" cy="259"/>
          </a:xfrm>
        </p:grpSpPr>
        <p:graphicFrame>
          <p:nvGraphicFramePr>
            <p:cNvPr id="17441" name="Object 8"/>
            <p:cNvGraphicFramePr>
              <a:graphicFrameLocks noChangeAspect="1"/>
            </p:cNvGraphicFramePr>
            <p:nvPr/>
          </p:nvGraphicFramePr>
          <p:xfrm>
            <a:off x="1728" y="1395"/>
            <a:ext cx="15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5" name="Equation" r:id="rId29" imgW="2430764" imgH="396262" progId="Equation.3">
                    <p:embed/>
                  </p:oleObj>
                </mc:Choice>
                <mc:Fallback>
                  <p:oleObj name="Equation" r:id="rId29" imgW="2430764" imgH="39626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95"/>
                          <a:ext cx="15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39"/>
            <p:cNvSpPr>
              <a:spLocks noChangeShapeType="1"/>
            </p:cNvSpPr>
            <p:nvPr/>
          </p:nvSpPr>
          <p:spPr bwMode="auto">
            <a:xfrm>
              <a:off x="1728" y="139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2743200" y="2794000"/>
            <a:ext cx="2971800" cy="558800"/>
            <a:chOff x="1680" y="1760"/>
            <a:chExt cx="1872" cy="352"/>
          </a:xfrm>
        </p:grpSpPr>
        <p:graphicFrame>
          <p:nvGraphicFramePr>
            <p:cNvPr id="17439" name="Object 26"/>
            <p:cNvGraphicFramePr>
              <a:graphicFrameLocks noChangeAspect="1"/>
            </p:cNvGraphicFramePr>
            <p:nvPr/>
          </p:nvGraphicFramePr>
          <p:xfrm>
            <a:off x="1704" y="1760"/>
            <a:ext cx="184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6" name="Equation" r:id="rId31" imgW="2926159" imgH="548721" progId="Equation.3">
                    <p:embed/>
                  </p:oleObj>
                </mc:Choice>
                <mc:Fallback>
                  <p:oleObj name="Equation" r:id="rId31" imgW="2926159" imgH="54872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1760"/>
                          <a:ext cx="184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40"/>
            <p:cNvSpPr>
              <a:spLocks noChangeShapeType="1"/>
            </p:cNvSpPr>
            <p:nvPr/>
          </p:nvSpPr>
          <p:spPr bwMode="auto">
            <a:xfrm>
              <a:off x="1680" y="177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3" grpId="0" autoUpdateAnimBg="0"/>
      <p:bldP spid="16394" grpId="0" autoUpdateAnimBg="0"/>
      <p:bldP spid="16397" grpId="0" autoUpdateAnimBg="0"/>
      <p:bldP spid="16398" grpId="0" autoUpdateAnimBg="0"/>
      <p:bldP spid="16414" grpId="0" build="p" autoUpdateAnimBg="0"/>
      <p:bldP spid="1641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3568" y="1124744"/>
            <a:ext cx="2876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00"/>
                </a:solidFill>
              </a:rPr>
              <a:t>练习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如果平面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9590"/>
              </p:ext>
            </p:extLst>
          </p:nvPr>
        </p:nvGraphicFramePr>
        <p:xfrm>
          <a:off x="3468216" y="1264444"/>
          <a:ext cx="304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3" imgW="3040398" imgH="388704" progId="Equation.3">
                  <p:embed/>
                </p:oleObj>
              </mc:Choice>
              <mc:Fallback>
                <p:oleObj name="Equation" r:id="rId3" imgW="3040398" imgH="388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216" y="1264444"/>
                        <a:ext cx="304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96000" y="1129507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与椭球面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91272" y="182818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相切</a:t>
            </a:r>
            <a:r>
              <a:rPr lang="en-US" altLang="zh-CN" dirty="0"/>
              <a:t>,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011025"/>
              </p:ext>
            </p:extLst>
          </p:nvPr>
        </p:nvGraphicFramePr>
        <p:xfrm>
          <a:off x="755576" y="1844824"/>
          <a:ext cx="128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5" imgW="1272609" imgH="502940" progId="Equation.3">
                  <p:embed/>
                </p:oleObj>
              </mc:Choice>
              <mc:Fallback>
                <p:oleObj name="Equation" r:id="rId5" imgW="1272609" imgH="5029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44824"/>
                        <a:ext cx="128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82189"/>
              </p:ext>
            </p:extLst>
          </p:nvPr>
        </p:nvGraphicFramePr>
        <p:xfrm>
          <a:off x="4419972" y="1904380"/>
          <a:ext cx="80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7" imgW="792546" imgH="434269" progId="Equation.3">
                  <p:embed/>
                </p:oleObj>
              </mc:Choice>
              <mc:Fallback>
                <p:oleObj name="Equation" r:id="rId7" imgW="792546" imgH="4342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972" y="1904380"/>
                        <a:ext cx="80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08503"/>
              </p:ext>
            </p:extLst>
          </p:nvPr>
        </p:nvGraphicFramePr>
        <p:xfrm>
          <a:off x="2019672" y="1834530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9" imgW="1363957" imgH="426711" progId="Equation.3">
                  <p:embed/>
                </p:oleObj>
              </mc:Choice>
              <mc:Fallback>
                <p:oleObj name="Equation" r:id="rId9" imgW="1363957" imgH="4267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672" y="1834530"/>
                        <a:ext cx="137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3125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0" y="1066800"/>
            <a:ext cx="472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空间曲线的切线与法平面</a:t>
            </a:r>
            <a:r>
              <a:rPr lang="zh-CN" alt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143000" y="17526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参数式情况</a:t>
            </a:r>
            <a:r>
              <a:rPr lang="en-US" altLang="zh-CN"/>
              <a:t>.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5811838" y="1395413"/>
          <a:ext cx="211296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4" imgW="1973592" imgH="1310582" progId="Equation.3">
                  <p:embed/>
                </p:oleObj>
              </mc:Choice>
              <mc:Fallback>
                <p:oleObj name="Equation" r:id="rId4" imgW="1973592" imgH="131058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1395413"/>
                        <a:ext cx="2112962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449638" y="17526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空间光滑曲线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85800" y="28194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切向量</a:t>
            </a:r>
          </a:p>
        </p:txBody>
      </p:sp>
      <p:sp>
        <p:nvSpPr>
          <p:cNvPr id="19467" name="Rectangle 2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057400" cy="609600"/>
          </a:xfrm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pic>
        <p:nvPicPr>
          <p:cNvPr id="19473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75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6" name="Picture 3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7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8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77" name="Group 45"/>
          <p:cNvGrpSpPr>
            <a:grpSpLocks/>
          </p:cNvGrpSpPr>
          <p:nvPr/>
        </p:nvGrpSpPr>
        <p:grpSpPr bwMode="auto">
          <a:xfrm>
            <a:off x="2501900" y="2895600"/>
            <a:ext cx="4268788" cy="476250"/>
            <a:chOff x="1576" y="1824"/>
            <a:chExt cx="2689" cy="300"/>
          </a:xfrm>
        </p:grpSpPr>
        <p:graphicFrame>
          <p:nvGraphicFramePr>
            <p:cNvPr id="19481" name="Object 22"/>
            <p:cNvGraphicFramePr>
              <a:graphicFrameLocks noChangeAspect="1"/>
            </p:cNvGraphicFramePr>
            <p:nvPr/>
          </p:nvGraphicFramePr>
          <p:xfrm>
            <a:off x="1576" y="1824"/>
            <a:ext cx="268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4" name="Equation" r:id="rId12" imgW="3977633" imgH="434269" progId="Equation.3">
                    <p:embed/>
                  </p:oleObj>
                </mc:Choice>
                <mc:Fallback>
                  <p:oleObj name="Equation" r:id="rId12" imgW="3977633" imgH="43426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1824"/>
                          <a:ext cx="268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2" name="Line 43"/>
            <p:cNvSpPr>
              <a:spLocks noChangeShapeType="1"/>
            </p:cNvSpPr>
            <p:nvPr/>
          </p:nvSpPr>
          <p:spPr bwMode="auto">
            <a:xfrm>
              <a:off x="1591" y="182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355156" y="401047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空间光滑曲线</a:t>
            </a: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699132"/>
              </p:ext>
            </p:extLst>
          </p:nvPr>
        </p:nvGraphicFramePr>
        <p:xfrm>
          <a:off x="5717356" y="3877121"/>
          <a:ext cx="295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Equation" r:id="rId14" imgW="2948834" imgH="929651" progId="Equation.3">
                  <p:embed/>
                </p:oleObj>
              </mc:Choice>
              <mc:Fallback>
                <p:oleObj name="Equation" r:id="rId14" imgW="2948834" imgH="9296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356" y="3877121"/>
                        <a:ext cx="2959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755576" y="527928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切向量</a:t>
            </a:r>
          </a:p>
        </p:txBody>
      </p:sp>
      <p:sp>
        <p:nvSpPr>
          <p:cNvPr id="30" name="Rectangle 24"/>
          <p:cNvSpPr txBox="1">
            <a:spLocks noChangeArrowheads="1"/>
          </p:cNvSpPr>
          <p:nvPr/>
        </p:nvSpPr>
        <p:spPr bwMode="auto">
          <a:xfrm>
            <a:off x="916756" y="4029521"/>
            <a:ext cx="312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2)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一般式情况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31" name="Group 60"/>
          <p:cNvGrpSpPr>
            <a:grpSpLocks/>
          </p:cNvGrpSpPr>
          <p:nvPr/>
        </p:nvGrpSpPr>
        <p:grpSpPr bwMode="auto">
          <a:xfrm>
            <a:off x="2591791" y="5150321"/>
            <a:ext cx="3708401" cy="942975"/>
            <a:chOff x="1337" y="3442"/>
            <a:chExt cx="2336" cy="594"/>
          </a:xfrm>
        </p:grpSpPr>
        <p:graphicFrame>
          <p:nvGraphicFramePr>
            <p:cNvPr id="32" name="Object 61"/>
            <p:cNvGraphicFramePr>
              <a:graphicFrameLocks noChangeAspect="1"/>
            </p:cNvGraphicFramePr>
            <p:nvPr/>
          </p:nvGraphicFramePr>
          <p:xfrm>
            <a:off x="1344" y="3442"/>
            <a:ext cx="2329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6" name="公式" r:id="rId16" imgW="3726264" imgH="944983" progId="Equation.3">
                    <p:embed/>
                  </p:oleObj>
                </mc:Choice>
                <mc:Fallback>
                  <p:oleObj name="公式" r:id="rId16" imgW="3726264" imgH="9449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42"/>
                          <a:ext cx="2329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62"/>
            <p:cNvSpPr>
              <a:spLocks noChangeShapeType="1"/>
            </p:cNvSpPr>
            <p:nvPr/>
          </p:nvSpPr>
          <p:spPr bwMode="auto">
            <a:xfrm>
              <a:off x="1337" y="3581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44" grpId="0" autoUpdateAnimBg="0"/>
      <p:bldP spid="18448" grpId="0" autoUpdateAnimBg="0"/>
      <p:bldP spid="18449" grpId="0" autoUpdateAnimBg="0"/>
      <p:bldP spid="27" grpId="0" autoUpdateAnimBg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0" y="1004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空间光滑曲面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416550" y="1117600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3" imgW="2392756" imgH="396262" progId="Equation.3">
                  <p:embed/>
                </p:oleObj>
              </mc:Choice>
              <mc:Fallback>
                <p:oleObj name="Equation" r:id="rId3" imgW="2392756" imgH="3962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1117600"/>
                        <a:ext cx="240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09600" y="1538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曲面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zh-CN" altLang="en-US">
                <a:sym typeface="Symbol" pitchFamily="18" charset="2"/>
              </a:rPr>
              <a:t>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在点</a:t>
            </a:r>
            <a:endParaRPr lang="zh-CN" altLang="en-US"/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946150" y="9890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隐式情况 </a:t>
            </a:r>
            <a:r>
              <a:rPr lang="en-US" altLang="zh-CN"/>
              <a:t>.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572000" y="15382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 b="1">
                <a:solidFill>
                  <a:schemeClr val="tx2"/>
                </a:solidFill>
              </a:rPr>
              <a:t>法向量</a:t>
            </a:r>
            <a:endParaRPr lang="zh-CN" altLang="en-US"/>
          </a:p>
        </p:txBody>
      </p:sp>
      <p:graphicFrame>
        <p:nvGraphicFramePr>
          <p:cNvPr id="26661" name="Object 37"/>
          <p:cNvGraphicFramePr>
            <a:graphicFrameLocks noChangeAspect="1"/>
          </p:cNvGraphicFramePr>
          <p:nvPr/>
        </p:nvGraphicFramePr>
        <p:xfrm>
          <a:off x="2628900" y="1619250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5" imgW="2011599" imgH="434269" progId="Equation.3">
                  <p:embed/>
                </p:oleObj>
              </mc:Choice>
              <mc:Fallback>
                <p:oleObj name="Equation" r:id="rId5" imgW="2011599" imgH="43426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619250"/>
                        <a:ext cx="201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40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4038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b="1" smtClean="0">
                <a:ea typeface="楷体_GB2312" pitchFamily="49" charset="-122"/>
              </a:rPr>
              <a:t>曲面的切平面与法线</a:t>
            </a:r>
          </a:p>
        </p:txBody>
      </p:sp>
      <p:pic>
        <p:nvPicPr>
          <p:cNvPr id="21520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Text Box 4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522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4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4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73" name="Group 49"/>
          <p:cNvGrpSpPr>
            <a:grpSpLocks/>
          </p:cNvGrpSpPr>
          <p:nvPr/>
        </p:nvGrpSpPr>
        <p:grpSpPr bwMode="auto">
          <a:xfrm>
            <a:off x="1471613" y="2247900"/>
            <a:ext cx="7215187" cy="495300"/>
            <a:chOff x="927" y="1416"/>
            <a:chExt cx="4545" cy="312"/>
          </a:xfrm>
        </p:grpSpPr>
        <p:graphicFrame>
          <p:nvGraphicFramePr>
            <p:cNvPr id="21528" name="Object 23"/>
            <p:cNvGraphicFramePr>
              <a:graphicFrameLocks noChangeAspect="1"/>
            </p:cNvGraphicFramePr>
            <p:nvPr/>
          </p:nvGraphicFramePr>
          <p:xfrm>
            <a:off x="939" y="1416"/>
            <a:ext cx="453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9" name="Equation" r:id="rId13" imgW="7193384" imgH="487608" progId="Equation.3">
                    <p:embed/>
                  </p:oleObj>
                </mc:Choice>
                <mc:Fallback>
                  <p:oleObj name="Equation" r:id="rId13" imgW="7193384" imgH="487608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1416"/>
                          <a:ext cx="453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Line 48"/>
            <p:cNvSpPr>
              <a:spLocks noChangeShapeType="1"/>
            </p:cNvSpPr>
            <p:nvPr/>
          </p:nvSpPr>
          <p:spPr bwMode="auto">
            <a:xfrm>
              <a:off x="927" y="14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948012" y="3068960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空间光滑曲面</a:t>
            </a: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9906"/>
              </p:ext>
            </p:extLst>
          </p:nvPr>
        </p:nvGraphicFramePr>
        <p:xfrm>
          <a:off x="5310212" y="3197547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15" imgW="2064940" imgH="396262" progId="Equation.3">
                  <p:embed/>
                </p:oleObj>
              </mc:Choice>
              <mc:Fallback>
                <p:oleObj name="Equation" r:id="rId15" imgW="2064940" imgH="39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212" y="3197547"/>
                        <a:ext cx="207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1"/>
          <p:cNvSpPr txBox="1">
            <a:spLocks noChangeArrowheads="1"/>
          </p:cNvSpPr>
          <p:nvPr/>
        </p:nvSpPr>
        <p:spPr bwMode="auto">
          <a:xfrm>
            <a:off x="966812" y="3070547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2)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显式情况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890612" y="4304035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法线的</a:t>
            </a:r>
            <a:r>
              <a:rPr lang="zh-CN" altLang="en-US" b="1" dirty="0">
                <a:solidFill>
                  <a:schemeClr val="tx2"/>
                </a:solidFill>
              </a:rPr>
              <a:t>方向余弦</a:t>
            </a:r>
            <a:endParaRPr lang="zh-CN" altLang="en-US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90612" y="3694435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法向量</a:t>
            </a:r>
            <a:endParaRPr lang="zh-CN" altLang="en-US"/>
          </a:p>
        </p:txBody>
      </p: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3024212" y="3756347"/>
            <a:ext cx="2540000" cy="495300"/>
            <a:chOff x="1728" y="672"/>
            <a:chExt cx="1600" cy="312"/>
          </a:xfrm>
        </p:grpSpPr>
        <p:graphicFrame>
          <p:nvGraphicFramePr>
            <p:cNvPr id="32" name="Object 26"/>
            <p:cNvGraphicFramePr>
              <a:graphicFrameLocks noChangeAspect="1"/>
            </p:cNvGraphicFramePr>
            <p:nvPr/>
          </p:nvGraphicFramePr>
          <p:xfrm>
            <a:off x="1728" y="672"/>
            <a:ext cx="16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1" name="Equation" r:id="rId17" imgW="2529886" imgH="487608" progId="Equation.3">
                    <p:embed/>
                  </p:oleObj>
                </mc:Choice>
                <mc:Fallback>
                  <p:oleObj name="Equation" r:id="rId17" imgW="2529886" imgH="487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72"/>
                          <a:ext cx="160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1728" y="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48" grpId="0" autoUpdateAnimBg="0"/>
      <p:bldP spid="26657" grpId="0" autoUpdateAnimBg="0"/>
      <p:bldP spid="26660" grpId="0" autoUpdateAnimBg="0"/>
      <p:bldP spid="29" grpId="0" autoUpdateAnimBg="0"/>
      <p:bldP spid="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47675"/>
            <a:ext cx="55626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复习</a:t>
            </a:r>
            <a:r>
              <a:rPr lang="en-US" altLang="zh-CN" sz="3200" b="1" dirty="0" smtClean="0">
                <a:ea typeface="楷体_GB2312" pitchFamily="49" charset="-122"/>
              </a:rPr>
              <a:t>:  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平面曲线的切线与法线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09600" y="113347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已知平面光滑曲线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632200" y="12604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3" imgW="1310617" imgH="396262" progId="Equation.3">
                  <p:embed/>
                </p:oleObj>
              </mc:Choice>
              <mc:Fallback>
                <p:oleObj name="Equation" r:id="rId3" imgW="1310617" imgH="3962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2604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702300" y="1222375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5" imgW="1150596" imgH="434269" progId="Equation.3">
                  <p:embed/>
                </p:oleObj>
              </mc:Choice>
              <mc:Fallback>
                <p:oleObj name="Equation" r:id="rId5" imgW="1150596" imgH="4342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1222375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371600" y="17065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切线方程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157538" y="1795463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7" imgW="922118" imgH="434269" progId="Equation.3">
                  <p:embed/>
                </p:oleObj>
              </mc:Choice>
              <mc:Fallback>
                <p:oleObj name="Equation" r:id="rId7" imgW="922118" imgH="4342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795463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371600" y="244316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法线方程</a:t>
            </a: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100388" y="2479675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9" imgW="922118" imgH="434269" progId="Equation.3">
                  <p:embed/>
                </p:oleObj>
              </mc:Choice>
              <mc:Fallback>
                <p:oleObj name="Equation" r:id="rId9" imgW="922118" imgH="4342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479675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4140200" y="1831975"/>
          <a:ext cx="241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11" imgW="2407873" imgH="434269" progId="Equation.3">
                  <p:embed/>
                </p:oleObj>
              </mc:Choice>
              <mc:Fallback>
                <p:oleObj name="Equation" r:id="rId11" imgW="2407873" imgH="4342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31975"/>
                        <a:ext cx="241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4114800" y="2327275"/>
          <a:ext cx="273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13" imgW="2720356" imgH="929651" progId="Equation.3">
                  <p:embed/>
                </p:oleObj>
              </mc:Choice>
              <mc:Fallback>
                <p:oleObj name="Equation" r:id="rId13" imgW="2720356" imgH="92965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7275"/>
                        <a:ext cx="2730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876800" y="11334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6781800" y="11572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</a:t>
            </a:r>
          </a:p>
        </p:txBody>
      </p:sp>
      <p:pic>
        <p:nvPicPr>
          <p:cNvPr id="3086" name="Picture 49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Text Box 5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88" name="Picture 5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5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5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5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5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51452"/>
              </p:ext>
            </p:extLst>
          </p:nvPr>
        </p:nvGraphicFramePr>
        <p:xfrm>
          <a:off x="3289052" y="3717032"/>
          <a:ext cx="5459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21" imgW="5455829" imgH="434269" progId="Equation.3">
                  <p:embed/>
                </p:oleObj>
              </mc:Choice>
              <mc:Fallback>
                <p:oleObj name="Equation" r:id="rId21" imgW="5455829" imgH="4342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052" y="3717032"/>
                        <a:ext cx="54594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39552" y="3645024"/>
            <a:ext cx="2808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平面点法式方程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65207"/>
              </p:ext>
            </p:extLst>
          </p:nvPr>
        </p:nvGraphicFramePr>
        <p:xfrm>
          <a:off x="3541167" y="4437608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23" imgW="1036357" imgH="853422" progId="Equation.3">
                  <p:embed/>
                </p:oleObj>
              </mc:Choice>
              <mc:Fallback>
                <p:oleObj name="Equation" r:id="rId23" imgW="1036357" imgH="85342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167" y="4437608"/>
                        <a:ext cx="104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69196"/>
              </p:ext>
            </p:extLst>
          </p:nvPr>
        </p:nvGraphicFramePr>
        <p:xfrm>
          <a:off x="4620667" y="4437608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25" imgW="1264835" imgH="853422" progId="Equation.3">
                  <p:embed/>
                </p:oleObj>
              </mc:Choice>
              <mc:Fallback>
                <p:oleObj name="Equation" r:id="rId25" imgW="1264835" imgH="85342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667" y="4437608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75269"/>
              </p:ext>
            </p:extLst>
          </p:nvPr>
        </p:nvGraphicFramePr>
        <p:xfrm>
          <a:off x="6000204" y="4433416"/>
          <a:ext cx="130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27" imgW="1303059" imgH="929651" progId="Equation.3">
                  <p:embed/>
                </p:oleObj>
              </mc:Choice>
              <mc:Fallback>
                <p:oleObj name="Equation" r:id="rId27" imgW="1303059" imgH="9296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204" y="4433416"/>
                        <a:ext cx="1308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11560" y="4633972"/>
            <a:ext cx="2736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直线</a:t>
            </a:r>
            <a:r>
              <a:rPr lang="zh-CN" altLang="en-US" dirty="0" smtClean="0"/>
              <a:t>点</a:t>
            </a:r>
            <a:r>
              <a:rPr lang="zh-CN" altLang="en-US" dirty="0" smtClean="0"/>
              <a:t>向式</a:t>
            </a:r>
            <a:r>
              <a:rPr lang="zh-CN" altLang="en-US" dirty="0" smtClean="0"/>
              <a:t>方程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3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14688"/>
              </p:ext>
            </p:extLst>
          </p:nvPr>
        </p:nvGraphicFramePr>
        <p:xfrm>
          <a:off x="3786535" y="5682828"/>
          <a:ext cx="3197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r:id="rId29" imgW="3192861" imgH="396262" progId="Equation.3">
                  <p:embed/>
                </p:oleObj>
              </mc:Choice>
              <mc:Fallback>
                <p:oleObj r:id="rId29" imgW="3192861" imgH="39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535" y="5682828"/>
                        <a:ext cx="3197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2411760" y="5454228"/>
            <a:ext cx="1300163" cy="927100"/>
            <a:chOff x="0" y="0"/>
            <a:chExt cx="819" cy="584"/>
          </a:xfrm>
        </p:grpSpPr>
        <p:graphicFrame>
          <p:nvGraphicFramePr>
            <p:cNvPr id="40" name="Object 43"/>
            <p:cNvGraphicFramePr>
              <a:graphicFrameLocks noChangeAspect="1"/>
            </p:cNvGraphicFramePr>
            <p:nvPr/>
          </p:nvGraphicFramePr>
          <p:xfrm>
            <a:off x="4" y="0"/>
            <a:ext cx="815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r:id="rId31" imgW="1287726" imgH="922093" progId="Equation.3">
                    <p:embed/>
                  </p:oleObj>
                </mc:Choice>
                <mc:Fallback>
                  <p:oleObj r:id="rId31" imgW="1287726" imgH="922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0"/>
                          <a:ext cx="815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0" y="1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554" y="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554" y="3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593725" y="5574184"/>
            <a:ext cx="1720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dirty="0"/>
              <a:t>方向</a:t>
            </a:r>
            <a:r>
              <a:rPr lang="zh-CN" altLang="en-US" dirty="0" smtClean="0"/>
              <a:t>余弦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8" grpId="0" autoUpdateAnimBg="0"/>
      <p:bldP spid="59400" grpId="0" autoUpdateAnimBg="0"/>
      <p:bldP spid="59416" grpId="0" autoUpdateAnimBg="0"/>
      <p:bldP spid="59417" grpId="0" autoUpdateAnimBg="0"/>
      <p:bldP spid="28" grpId="0" autoUpdateAnimBg="0"/>
      <p:bldP spid="32" grpId="0" autoUpdateAnimBg="0"/>
      <p:bldP spid="4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3246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一、</a:t>
            </a:r>
            <a:r>
              <a:rPr lang="zh-CN" altLang="en-US" sz="3200" b="1" smtClean="0">
                <a:ea typeface="楷体_GB2312" pitchFamily="49" charset="-122"/>
              </a:rPr>
              <a:t>空间曲线的切线与法平面</a:t>
            </a:r>
            <a:endParaRPr lang="zh-CN" altLang="en-US" sz="3200" smtClean="0">
              <a:ea typeface="楷体_GB2312" pitchFamily="49" charset="-122"/>
            </a:endParaRPr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1219200" y="169068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过点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与切线垂直的平面称为曲线在该点的</a:t>
            </a:r>
            <a:r>
              <a:rPr lang="zh-CN" altLang="en-US" b="1">
                <a:solidFill>
                  <a:schemeClr val="tx2"/>
                </a:solidFill>
              </a:rPr>
              <a:t>法</a:t>
            </a:r>
          </a:p>
        </p:txBody>
      </p:sp>
      <p:pic>
        <p:nvPicPr>
          <p:cNvPr id="4100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02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4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304800" y="1676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位置</a:t>
            </a:r>
            <a:r>
              <a:rPr lang="en-US" altLang="zh-CN"/>
              <a:t>.</a:t>
            </a:r>
          </a:p>
        </p:txBody>
      </p:sp>
      <p:sp>
        <p:nvSpPr>
          <p:cNvPr id="61541" name="Freeform 101"/>
          <p:cNvSpPr>
            <a:spLocks/>
          </p:cNvSpPr>
          <p:nvPr/>
        </p:nvSpPr>
        <p:spPr bwMode="auto">
          <a:xfrm>
            <a:off x="1143000" y="4238625"/>
            <a:ext cx="882650" cy="1058863"/>
          </a:xfrm>
          <a:custGeom>
            <a:avLst/>
            <a:gdLst>
              <a:gd name="T0" fmla="*/ 11769 w 450"/>
              <a:gd name="T1" fmla="*/ 1035333 h 540"/>
              <a:gd name="T2" fmla="*/ 35306 w 450"/>
              <a:gd name="T3" fmla="*/ 988272 h 540"/>
              <a:gd name="T4" fmla="*/ 47075 w 450"/>
              <a:gd name="T5" fmla="*/ 941212 h 540"/>
              <a:gd name="T6" fmla="*/ 70612 w 450"/>
              <a:gd name="T7" fmla="*/ 894151 h 540"/>
              <a:gd name="T8" fmla="*/ 82381 w 450"/>
              <a:gd name="T9" fmla="*/ 858856 h 540"/>
              <a:gd name="T10" fmla="*/ 105918 w 450"/>
              <a:gd name="T11" fmla="*/ 823560 h 540"/>
              <a:gd name="T12" fmla="*/ 117687 w 450"/>
              <a:gd name="T13" fmla="*/ 776500 h 540"/>
              <a:gd name="T14" fmla="*/ 141224 w 450"/>
              <a:gd name="T15" fmla="*/ 752969 h 540"/>
              <a:gd name="T16" fmla="*/ 152993 w 450"/>
              <a:gd name="T17" fmla="*/ 717674 h 540"/>
              <a:gd name="T18" fmla="*/ 164761 w 450"/>
              <a:gd name="T19" fmla="*/ 682378 h 540"/>
              <a:gd name="T20" fmla="*/ 188299 w 450"/>
              <a:gd name="T21" fmla="*/ 647083 h 540"/>
              <a:gd name="T22" fmla="*/ 200067 w 450"/>
              <a:gd name="T23" fmla="*/ 623553 h 540"/>
              <a:gd name="T24" fmla="*/ 223605 w 450"/>
              <a:gd name="T25" fmla="*/ 600022 h 540"/>
              <a:gd name="T26" fmla="*/ 235373 w 450"/>
              <a:gd name="T27" fmla="*/ 564727 h 540"/>
              <a:gd name="T28" fmla="*/ 258911 w 450"/>
              <a:gd name="T29" fmla="*/ 541197 h 540"/>
              <a:gd name="T30" fmla="*/ 270679 w 450"/>
              <a:gd name="T31" fmla="*/ 517666 h 540"/>
              <a:gd name="T32" fmla="*/ 294217 w 450"/>
              <a:gd name="T33" fmla="*/ 494136 h 540"/>
              <a:gd name="T34" fmla="*/ 305985 w 450"/>
              <a:gd name="T35" fmla="*/ 470606 h 540"/>
              <a:gd name="T36" fmla="*/ 329523 w 450"/>
              <a:gd name="T37" fmla="*/ 447075 h 540"/>
              <a:gd name="T38" fmla="*/ 341291 w 450"/>
              <a:gd name="T39" fmla="*/ 423545 h 540"/>
              <a:gd name="T40" fmla="*/ 364829 w 450"/>
              <a:gd name="T41" fmla="*/ 411780 h 540"/>
              <a:gd name="T42" fmla="*/ 376597 w 450"/>
              <a:gd name="T43" fmla="*/ 388250 h 540"/>
              <a:gd name="T44" fmla="*/ 400135 w 450"/>
              <a:gd name="T45" fmla="*/ 364719 h 540"/>
              <a:gd name="T46" fmla="*/ 411903 w 450"/>
              <a:gd name="T47" fmla="*/ 352954 h 540"/>
              <a:gd name="T48" fmla="*/ 435441 w 450"/>
              <a:gd name="T49" fmla="*/ 329424 h 540"/>
              <a:gd name="T50" fmla="*/ 447209 w 450"/>
              <a:gd name="T51" fmla="*/ 317659 h 540"/>
              <a:gd name="T52" fmla="*/ 470747 w 450"/>
              <a:gd name="T53" fmla="*/ 294129 h 540"/>
              <a:gd name="T54" fmla="*/ 482515 w 450"/>
              <a:gd name="T55" fmla="*/ 282363 h 540"/>
              <a:gd name="T56" fmla="*/ 494284 w 450"/>
              <a:gd name="T57" fmla="*/ 270598 h 540"/>
              <a:gd name="T58" fmla="*/ 517821 w 450"/>
              <a:gd name="T59" fmla="*/ 247068 h 540"/>
              <a:gd name="T60" fmla="*/ 529590 w 450"/>
              <a:gd name="T61" fmla="*/ 235303 h 540"/>
              <a:gd name="T62" fmla="*/ 553127 w 450"/>
              <a:gd name="T63" fmla="*/ 223538 h 540"/>
              <a:gd name="T64" fmla="*/ 564896 w 450"/>
              <a:gd name="T65" fmla="*/ 211773 h 540"/>
              <a:gd name="T66" fmla="*/ 588433 w 450"/>
              <a:gd name="T67" fmla="*/ 188242 h 540"/>
              <a:gd name="T68" fmla="*/ 600202 w 450"/>
              <a:gd name="T69" fmla="*/ 176477 h 540"/>
              <a:gd name="T70" fmla="*/ 623739 w 450"/>
              <a:gd name="T71" fmla="*/ 164712 h 540"/>
              <a:gd name="T72" fmla="*/ 635508 w 450"/>
              <a:gd name="T73" fmla="*/ 152947 h 540"/>
              <a:gd name="T74" fmla="*/ 659045 w 450"/>
              <a:gd name="T75" fmla="*/ 141182 h 540"/>
              <a:gd name="T76" fmla="*/ 670814 w 450"/>
              <a:gd name="T77" fmla="*/ 129417 h 540"/>
              <a:gd name="T78" fmla="*/ 694351 w 450"/>
              <a:gd name="T79" fmla="*/ 117651 h 540"/>
              <a:gd name="T80" fmla="*/ 706120 w 450"/>
              <a:gd name="T81" fmla="*/ 105886 h 540"/>
              <a:gd name="T82" fmla="*/ 729657 w 450"/>
              <a:gd name="T83" fmla="*/ 94121 h 540"/>
              <a:gd name="T84" fmla="*/ 741426 w 450"/>
              <a:gd name="T85" fmla="*/ 82356 h 540"/>
              <a:gd name="T86" fmla="*/ 764963 w 450"/>
              <a:gd name="T87" fmla="*/ 70591 h 540"/>
              <a:gd name="T88" fmla="*/ 776732 w 450"/>
              <a:gd name="T89" fmla="*/ 58826 h 540"/>
              <a:gd name="T90" fmla="*/ 800269 w 450"/>
              <a:gd name="T91" fmla="*/ 58826 h 540"/>
              <a:gd name="T92" fmla="*/ 812038 w 450"/>
              <a:gd name="T93" fmla="*/ 47061 h 540"/>
              <a:gd name="T94" fmla="*/ 835575 w 450"/>
              <a:gd name="T95" fmla="*/ 35295 h 540"/>
              <a:gd name="T96" fmla="*/ 847344 w 450"/>
              <a:gd name="T97" fmla="*/ 23530 h 540"/>
              <a:gd name="T98" fmla="*/ 859113 w 450"/>
              <a:gd name="T99" fmla="*/ 11765 h 540"/>
              <a:gd name="T100" fmla="*/ 882650 w 450"/>
              <a:gd name="T101" fmla="*/ 0 h 5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50" h="540">
                <a:moveTo>
                  <a:pt x="0" y="540"/>
                </a:moveTo>
                <a:lnTo>
                  <a:pt x="0" y="534"/>
                </a:lnTo>
                <a:lnTo>
                  <a:pt x="6" y="534"/>
                </a:lnTo>
                <a:lnTo>
                  <a:pt x="6" y="528"/>
                </a:lnTo>
                <a:lnTo>
                  <a:pt x="6" y="522"/>
                </a:lnTo>
                <a:lnTo>
                  <a:pt x="12" y="516"/>
                </a:lnTo>
                <a:lnTo>
                  <a:pt x="12" y="510"/>
                </a:lnTo>
                <a:lnTo>
                  <a:pt x="12" y="504"/>
                </a:lnTo>
                <a:lnTo>
                  <a:pt x="18" y="504"/>
                </a:lnTo>
                <a:lnTo>
                  <a:pt x="18" y="498"/>
                </a:lnTo>
                <a:lnTo>
                  <a:pt x="18" y="492"/>
                </a:lnTo>
                <a:lnTo>
                  <a:pt x="24" y="486"/>
                </a:lnTo>
                <a:lnTo>
                  <a:pt x="24" y="480"/>
                </a:lnTo>
                <a:lnTo>
                  <a:pt x="24" y="474"/>
                </a:lnTo>
                <a:lnTo>
                  <a:pt x="30" y="468"/>
                </a:lnTo>
                <a:lnTo>
                  <a:pt x="30" y="462"/>
                </a:lnTo>
                <a:lnTo>
                  <a:pt x="36" y="456"/>
                </a:lnTo>
                <a:lnTo>
                  <a:pt x="36" y="450"/>
                </a:lnTo>
                <a:lnTo>
                  <a:pt x="36" y="444"/>
                </a:lnTo>
                <a:lnTo>
                  <a:pt x="42" y="438"/>
                </a:lnTo>
                <a:lnTo>
                  <a:pt x="42" y="432"/>
                </a:lnTo>
                <a:lnTo>
                  <a:pt x="48" y="426"/>
                </a:lnTo>
                <a:lnTo>
                  <a:pt x="48" y="420"/>
                </a:lnTo>
                <a:lnTo>
                  <a:pt x="54" y="420"/>
                </a:lnTo>
                <a:lnTo>
                  <a:pt x="54" y="414"/>
                </a:lnTo>
                <a:lnTo>
                  <a:pt x="54" y="408"/>
                </a:lnTo>
                <a:lnTo>
                  <a:pt x="60" y="402"/>
                </a:lnTo>
                <a:lnTo>
                  <a:pt x="60" y="396"/>
                </a:lnTo>
                <a:lnTo>
                  <a:pt x="66" y="390"/>
                </a:lnTo>
                <a:lnTo>
                  <a:pt x="66" y="384"/>
                </a:lnTo>
                <a:lnTo>
                  <a:pt x="72" y="384"/>
                </a:lnTo>
                <a:lnTo>
                  <a:pt x="72" y="378"/>
                </a:lnTo>
                <a:lnTo>
                  <a:pt x="72" y="372"/>
                </a:lnTo>
                <a:lnTo>
                  <a:pt x="78" y="366"/>
                </a:lnTo>
                <a:lnTo>
                  <a:pt x="78" y="360"/>
                </a:lnTo>
                <a:lnTo>
                  <a:pt x="84" y="360"/>
                </a:lnTo>
                <a:lnTo>
                  <a:pt x="84" y="354"/>
                </a:lnTo>
                <a:lnTo>
                  <a:pt x="84" y="348"/>
                </a:lnTo>
                <a:lnTo>
                  <a:pt x="90" y="342"/>
                </a:lnTo>
                <a:lnTo>
                  <a:pt x="90" y="336"/>
                </a:lnTo>
                <a:lnTo>
                  <a:pt x="96" y="336"/>
                </a:lnTo>
                <a:lnTo>
                  <a:pt x="96" y="330"/>
                </a:lnTo>
                <a:lnTo>
                  <a:pt x="102" y="324"/>
                </a:lnTo>
                <a:lnTo>
                  <a:pt x="102" y="318"/>
                </a:lnTo>
                <a:lnTo>
                  <a:pt x="108" y="318"/>
                </a:lnTo>
                <a:lnTo>
                  <a:pt x="108" y="312"/>
                </a:lnTo>
                <a:lnTo>
                  <a:pt x="114" y="306"/>
                </a:lnTo>
                <a:lnTo>
                  <a:pt x="114" y="300"/>
                </a:lnTo>
                <a:lnTo>
                  <a:pt x="120" y="294"/>
                </a:lnTo>
                <a:lnTo>
                  <a:pt x="120" y="288"/>
                </a:lnTo>
                <a:lnTo>
                  <a:pt x="126" y="288"/>
                </a:lnTo>
                <a:lnTo>
                  <a:pt x="126" y="282"/>
                </a:lnTo>
                <a:lnTo>
                  <a:pt x="132" y="282"/>
                </a:lnTo>
                <a:lnTo>
                  <a:pt x="132" y="276"/>
                </a:lnTo>
                <a:lnTo>
                  <a:pt x="132" y="270"/>
                </a:lnTo>
                <a:lnTo>
                  <a:pt x="138" y="270"/>
                </a:lnTo>
                <a:lnTo>
                  <a:pt x="138" y="264"/>
                </a:lnTo>
                <a:lnTo>
                  <a:pt x="144" y="264"/>
                </a:lnTo>
                <a:lnTo>
                  <a:pt x="144" y="258"/>
                </a:lnTo>
                <a:lnTo>
                  <a:pt x="144" y="252"/>
                </a:lnTo>
                <a:lnTo>
                  <a:pt x="150" y="252"/>
                </a:lnTo>
                <a:lnTo>
                  <a:pt x="150" y="246"/>
                </a:lnTo>
                <a:lnTo>
                  <a:pt x="156" y="246"/>
                </a:lnTo>
                <a:lnTo>
                  <a:pt x="156" y="240"/>
                </a:lnTo>
                <a:lnTo>
                  <a:pt x="162" y="240"/>
                </a:lnTo>
                <a:lnTo>
                  <a:pt x="162" y="234"/>
                </a:lnTo>
                <a:lnTo>
                  <a:pt x="168" y="228"/>
                </a:lnTo>
                <a:lnTo>
                  <a:pt x="174" y="222"/>
                </a:lnTo>
                <a:lnTo>
                  <a:pt x="174" y="216"/>
                </a:lnTo>
                <a:lnTo>
                  <a:pt x="180" y="216"/>
                </a:lnTo>
                <a:lnTo>
                  <a:pt x="180" y="210"/>
                </a:lnTo>
                <a:lnTo>
                  <a:pt x="186" y="210"/>
                </a:lnTo>
                <a:lnTo>
                  <a:pt x="186" y="204"/>
                </a:lnTo>
                <a:lnTo>
                  <a:pt x="192" y="204"/>
                </a:lnTo>
                <a:lnTo>
                  <a:pt x="192" y="198"/>
                </a:lnTo>
                <a:lnTo>
                  <a:pt x="198" y="192"/>
                </a:lnTo>
                <a:lnTo>
                  <a:pt x="204" y="186"/>
                </a:lnTo>
                <a:lnTo>
                  <a:pt x="210" y="180"/>
                </a:lnTo>
                <a:lnTo>
                  <a:pt x="216" y="174"/>
                </a:lnTo>
                <a:lnTo>
                  <a:pt x="222" y="168"/>
                </a:lnTo>
                <a:lnTo>
                  <a:pt x="222" y="162"/>
                </a:lnTo>
                <a:lnTo>
                  <a:pt x="228" y="162"/>
                </a:lnTo>
                <a:lnTo>
                  <a:pt x="234" y="156"/>
                </a:lnTo>
                <a:lnTo>
                  <a:pt x="240" y="150"/>
                </a:lnTo>
                <a:lnTo>
                  <a:pt x="246" y="144"/>
                </a:lnTo>
                <a:lnTo>
                  <a:pt x="252" y="138"/>
                </a:lnTo>
                <a:lnTo>
                  <a:pt x="258" y="132"/>
                </a:lnTo>
                <a:lnTo>
                  <a:pt x="264" y="132"/>
                </a:lnTo>
                <a:lnTo>
                  <a:pt x="264" y="126"/>
                </a:lnTo>
                <a:lnTo>
                  <a:pt x="270" y="126"/>
                </a:lnTo>
                <a:lnTo>
                  <a:pt x="270" y="120"/>
                </a:lnTo>
                <a:lnTo>
                  <a:pt x="276" y="120"/>
                </a:lnTo>
                <a:lnTo>
                  <a:pt x="276" y="114"/>
                </a:lnTo>
                <a:lnTo>
                  <a:pt x="282" y="114"/>
                </a:lnTo>
                <a:lnTo>
                  <a:pt x="288" y="108"/>
                </a:lnTo>
                <a:lnTo>
                  <a:pt x="294" y="102"/>
                </a:lnTo>
                <a:lnTo>
                  <a:pt x="300" y="102"/>
                </a:lnTo>
                <a:lnTo>
                  <a:pt x="300" y="96"/>
                </a:lnTo>
                <a:lnTo>
                  <a:pt x="306" y="96"/>
                </a:lnTo>
                <a:lnTo>
                  <a:pt x="306" y="90"/>
                </a:lnTo>
                <a:lnTo>
                  <a:pt x="312" y="90"/>
                </a:lnTo>
                <a:lnTo>
                  <a:pt x="318" y="84"/>
                </a:lnTo>
                <a:lnTo>
                  <a:pt x="324" y="84"/>
                </a:lnTo>
                <a:lnTo>
                  <a:pt x="324" y="78"/>
                </a:lnTo>
                <a:lnTo>
                  <a:pt x="330" y="78"/>
                </a:lnTo>
                <a:lnTo>
                  <a:pt x="330" y="72"/>
                </a:lnTo>
                <a:lnTo>
                  <a:pt x="336" y="72"/>
                </a:lnTo>
                <a:lnTo>
                  <a:pt x="342" y="66"/>
                </a:lnTo>
                <a:lnTo>
                  <a:pt x="348" y="66"/>
                </a:lnTo>
                <a:lnTo>
                  <a:pt x="348" y="60"/>
                </a:lnTo>
                <a:lnTo>
                  <a:pt x="354" y="60"/>
                </a:lnTo>
                <a:lnTo>
                  <a:pt x="360" y="54"/>
                </a:lnTo>
                <a:lnTo>
                  <a:pt x="366" y="54"/>
                </a:lnTo>
                <a:lnTo>
                  <a:pt x="366" y="48"/>
                </a:lnTo>
                <a:lnTo>
                  <a:pt x="372" y="48"/>
                </a:lnTo>
                <a:lnTo>
                  <a:pt x="378" y="48"/>
                </a:lnTo>
                <a:lnTo>
                  <a:pt x="378" y="42"/>
                </a:lnTo>
                <a:lnTo>
                  <a:pt x="384" y="42"/>
                </a:lnTo>
                <a:lnTo>
                  <a:pt x="384" y="36"/>
                </a:lnTo>
                <a:lnTo>
                  <a:pt x="390" y="36"/>
                </a:lnTo>
                <a:lnTo>
                  <a:pt x="396" y="36"/>
                </a:lnTo>
                <a:lnTo>
                  <a:pt x="396" y="30"/>
                </a:lnTo>
                <a:lnTo>
                  <a:pt x="402" y="30"/>
                </a:lnTo>
                <a:lnTo>
                  <a:pt x="408" y="30"/>
                </a:lnTo>
                <a:lnTo>
                  <a:pt x="408" y="24"/>
                </a:lnTo>
                <a:lnTo>
                  <a:pt x="414" y="24"/>
                </a:lnTo>
                <a:lnTo>
                  <a:pt x="420" y="18"/>
                </a:lnTo>
                <a:lnTo>
                  <a:pt x="426" y="18"/>
                </a:lnTo>
                <a:lnTo>
                  <a:pt x="426" y="12"/>
                </a:lnTo>
                <a:lnTo>
                  <a:pt x="432" y="12"/>
                </a:lnTo>
                <a:lnTo>
                  <a:pt x="438" y="12"/>
                </a:lnTo>
                <a:lnTo>
                  <a:pt x="438" y="6"/>
                </a:lnTo>
                <a:lnTo>
                  <a:pt x="444" y="6"/>
                </a:lnTo>
                <a:lnTo>
                  <a:pt x="450" y="6"/>
                </a:lnTo>
                <a:lnTo>
                  <a:pt x="450" y="0"/>
                </a:lnTo>
              </a:path>
            </a:pathLst>
          </a:custGeom>
          <a:noFill/>
          <a:ln w="19050" cmpd="sng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5" name="Freeform 115"/>
          <p:cNvSpPr>
            <a:spLocks/>
          </p:cNvSpPr>
          <p:nvPr/>
        </p:nvSpPr>
        <p:spPr bwMode="auto">
          <a:xfrm rot="20759476">
            <a:off x="1295400" y="3132138"/>
            <a:ext cx="1035050" cy="2354262"/>
          </a:xfrm>
          <a:custGeom>
            <a:avLst/>
            <a:gdLst>
              <a:gd name="T0" fmla="*/ 0 w 384"/>
              <a:gd name="T1" fmla="*/ 784754 h 864"/>
              <a:gd name="T2" fmla="*/ 0 w 384"/>
              <a:gd name="T3" fmla="*/ 2354262 h 864"/>
              <a:gd name="T4" fmla="*/ 1035050 w 384"/>
              <a:gd name="T5" fmla="*/ 1569508 h 864"/>
              <a:gd name="T6" fmla="*/ 1035050 w 384"/>
              <a:gd name="T7" fmla="*/ 0 h 864"/>
              <a:gd name="T8" fmla="*/ 0 w 384"/>
              <a:gd name="T9" fmla="*/ 784754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864">
                <a:moveTo>
                  <a:pt x="0" y="288"/>
                </a:moveTo>
                <a:lnTo>
                  <a:pt x="0" y="864"/>
                </a:lnTo>
                <a:lnTo>
                  <a:pt x="384" y="576"/>
                </a:lnTo>
                <a:lnTo>
                  <a:pt x="384" y="0"/>
                </a:lnTo>
                <a:lnTo>
                  <a:pt x="0" y="288"/>
                </a:lnTo>
                <a:close/>
              </a:path>
            </a:pathLst>
          </a:cu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7" name="Line 107"/>
          <p:cNvSpPr>
            <a:spLocks noChangeShapeType="1"/>
          </p:cNvSpPr>
          <p:nvPr/>
        </p:nvSpPr>
        <p:spPr bwMode="auto">
          <a:xfrm flipH="1">
            <a:off x="1766888" y="3225800"/>
            <a:ext cx="1881187" cy="11779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48" name="Object 108"/>
          <p:cNvGraphicFramePr>
            <a:graphicFrameLocks noChangeAspect="1"/>
          </p:cNvGraphicFramePr>
          <p:nvPr/>
        </p:nvGraphicFramePr>
        <p:xfrm>
          <a:off x="3784600" y="34290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9" imgW="243811" imgH="297143" progId="Equation.3">
                  <p:embed/>
                </p:oleObj>
              </mc:Choice>
              <mc:Fallback>
                <p:oleObj name="Equation" r:id="rId9" imgW="243811" imgH="297143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4290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9" name="Object 109"/>
          <p:cNvGraphicFramePr>
            <a:graphicFrameLocks noChangeAspect="1"/>
          </p:cNvGraphicFramePr>
          <p:nvPr/>
        </p:nvGraphicFramePr>
        <p:xfrm>
          <a:off x="3314700" y="2971800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11" imgW="259143" imgH="297143" progId="Equation.3">
                  <p:embed/>
                </p:oleObj>
              </mc:Choice>
              <mc:Fallback>
                <p:oleObj name="Equation" r:id="rId11" imgW="259143" imgH="297143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971800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0" name="Object 110"/>
          <p:cNvGraphicFramePr>
            <a:graphicFrameLocks noChangeAspect="1"/>
          </p:cNvGraphicFramePr>
          <p:nvPr/>
        </p:nvGraphicFramePr>
        <p:xfrm>
          <a:off x="1524000" y="39624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3" imgW="396273" imgH="297143" progId="Equation.3">
                  <p:embed/>
                </p:oleObj>
              </mc:Choice>
              <mc:Fallback>
                <p:oleObj name="Equation" r:id="rId13" imgW="396273" imgH="297143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6" name="Object 116"/>
          <p:cNvGraphicFramePr>
            <a:graphicFrameLocks noChangeAspect="1"/>
          </p:cNvGraphicFramePr>
          <p:nvPr/>
        </p:nvGraphicFramePr>
        <p:xfrm>
          <a:off x="1828800" y="32639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5" imgW="259143" imgH="236246" progId="Equation.3">
                  <p:embed/>
                </p:oleObj>
              </mc:Choice>
              <mc:Fallback>
                <p:oleObj name="Equation" r:id="rId15" imgW="259143" imgH="236246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639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9" name="Text Box 119"/>
          <p:cNvSpPr txBox="1">
            <a:spLocks noChangeArrowheads="1"/>
          </p:cNvSpPr>
          <p:nvPr/>
        </p:nvSpPr>
        <p:spPr bwMode="auto">
          <a:xfrm>
            <a:off x="609600" y="10810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空间光滑曲线在点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处的</a:t>
            </a:r>
            <a:r>
              <a:rPr lang="zh-CN" altLang="en-US" b="1">
                <a:solidFill>
                  <a:schemeClr val="tx2"/>
                </a:solidFill>
              </a:rPr>
              <a:t>切线</a:t>
            </a:r>
            <a:r>
              <a:rPr lang="zh-CN" altLang="en-US"/>
              <a:t>为此点处割线的极限</a:t>
            </a:r>
          </a:p>
        </p:txBody>
      </p:sp>
      <p:sp>
        <p:nvSpPr>
          <p:cNvPr id="61560" name="Text Box 120"/>
          <p:cNvSpPr txBox="1">
            <a:spLocks noChangeArrowheads="1"/>
          </p:cNvSpPr>
          <p:nvPr/>
        </p:nvSpPr>
        <p:spPr bwMode="auto">
          <a:xfrm>
            <a:off x="304800" y="22542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平面</a:t>
            </a:r>
            <a:r>
              <a:rPr lang="en-US" altLang="zh-CN"/>
              <a:t>.</a:t>
            </a:r>
          </a:p>
        </p:txBody>
      </p:sp>
      <p:sp>
        <p:nvSpPr>
          <p:cNvPr id="61561" name="Oval 121"/>
          <p:cNvSpPr>
            <a:spLocks noChangeArrowheads="1"/>
          </p:cNvSpPr>
          <p:nvPr/>
        </p:nvSpPr>
        <p:spPr bwMode="auto">
          <a:xfrm>
            <a:off x="1752600" y="4365625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43" name="Group 103"/>
          <p:cNvGrpSpPr>
            <a:grpSpLocks/>
          </p:cNvGrpSpPr>
          <p:nvPr/>
        </p:nvGrpSpPr>
        <p:grpSpPr bwMode="auto">
          <a:xfrm>
            <a:off x="2025650" y="3744913"/>
            <a:ext cx="2105025" cy="493712"/>
            <a:chOff x="1764" y="2520"/>
            <a:chExt cx="1074" cy="252"/>
          </a:xfrm>
        </p:grpSpPr>
        <p:sp>
          <p:nvSpPr>
            <p:cNvPr id="4119" name="Freeform 104"/>
            <p:cNvSpPr>
              <a:spLocks/>
            </p:cNvSpPr>
            <p:nvPr/>
          </p:nvSpPr>
          <p:spPr bwMode="auto">
            <a:xfrm>
              <a:off x="1764" y="2622"/>
              <a:ext cx="450" cy="150"/>
            </a:xfrm>
            <a:custGeom>
              <a:avLst/>
              <a:gdLst>
                <a:gd name="T0" fmla="*/ 6 w 450"/>
                <a:gd name="T1" fmla="*/ 150 h 150"/>
                <a:gd name="T2" fmla="*/ 18 w 450"/>
                <a:gd name="T3" fmla="*/ 144 h 150"/>
                <a:gd name="T4" fmla="*/ 24 w 450"/>
                <a:gd name="T5" fmla="*/ 138 h 150"/>
                <a:gd name="T6" fmla="*/ 36 w 450"/>
                <a:gd name="T7" fmla="*/ 138 h 150"/>
                <a:gd name="T8" fmla="*/ 42 w 450"/>
                <a:gd name="T9" fmla="*/ 132 h 150"/>
                <a:gd name="T10" fmla="*/ 54 w 450"/>
                <a:gd name="T11" fmla="*/ 126 h 150"/>
                <a:gd name="T12" fmla="*/ 60 w 450"/>
                <a:gd name="T13" fmla="*/ 120 h 150"/>
                <a:gd name="T14" fmla="*/ 72 w 450"/>
                <a:gd name="T15" fmla="*/ 120 h 150"/>
                <a:gd name="T16" fmla="*/ 78 w 450"/>
                <a:gd name="T17" fmla="*/ 114 h 150"/>
                <a:gd name="T18" fmla="*/ 90 w 450"/>
                <a:gd name="T19" fmla="*/ 114 h 150"/>
                <a:gd name="T20" fmla="*/ 96 w 450"/>
                <a:gd name="T21" fmla="*/ 108 h 150"/>
                <a:gd name="T22" fmla="*/ 108 w 450"/>
                <a:gd name="T23" fmla="*/ 102 h 150"/>
                <a:gd name="T24" fmla="*/ 114 w 450"/>
                <a:gd name="T25" fmla="*/ 102 h 150"/>
                <a:gd name="T26" fmla="*/ 126 w 450"/>
                <a:gd name="T27" fmla="*/ 96 h 150"/>
                <a:gd name="T28" fmla="*/ 132 w 450"/>
                <a:gd name="T29" fmla="*/ 90 h 150"/>
                <a:gd name="T30" fmla="*/ 144 w 450"/>
                <a:gd name="T31" fmla="*/ 90 h 150"/>
                <a:gd name="T32" fmla="*/ 150 w 450"/>
                <a:gd name="T33" fmla="*/ 84 h 150"/>
                <a:gd name="T34" fmla="*/ 156 w 450"/>
                <a:gd name="T35" fmla="*/ 84 h 150"/>
                <a:gd name="T36" fmla="*/ 168 w 450"/>
                <a:gd name="T37" fmla="*/ 78 h 150"/>
                <a:gd name="T38" fmla="*/ 174 w 450"/>
                <a:gd name="T39" fmla="*/ 78 h 150"/>
                <a:gd name="T40" fmla="*/ 186 w 450"/>
                <a:gd name="T41" fmla="*/ 72 h 150"/>
                <a:gd name="T42" fmla="*/ 192 w 450"/>
                <a:gd name="T43" fmla="*/ 72 h 150"/>
                <a:gd name="T44" fmla="*/ 204 w 450"/>
                <a:gd name="T45" fmla="*/ 66 h 150"/>
                <a:gd name="T46" fmla="*/ 210 w 450"/>
                <a:gd name="T47" fmla="*/ 66 h 150"/>
                <a:gd name="T48" fmla="*/ 222 w 450"/>
                <a:gd name="T49" fmla="*/ 60 h 150"/>
                <a:gd name="T50" fmla="*/ 228 w 450"/>
                <a:gd name="T51" fmla="*/ 60 h 150"/>
                <a:gd name="T52" fmla="*/ 240 w 450"/>
                <a:gd name="T53" fmla="*/ 54 h 150"/>
                <a:gd name="T54" fmla="*/ 246 w 450"/>
                <a:gd name="T55" fmla="*/ 54 h 150"/>
                <a:gd name="T56" fmla="*/ 258 w 450"/>
                <a:gd name="T57" fmla="*/ 48 h 150"/>
                <a:gd name="T58" fmla="*/ 264 w 450"/>
                <a:gd name="T59" fmla="*/ 48 h 150"/>
                <a:gd name="T60" fmla="*/ 276 w 450"/>
                <a:gd name="T61" fmla="*/ 42 h 150"/>
                <a:gd name="T62" fmla="*/ 282 w 450"/>
                <a:gd name="T63" fmla="*/ 42 h 150"/>
                <a:gd name="T64" fmla="*/ 294 w 450"/>
                <a:gd name="T65" fmla="*/ 42 h 150"/>
                <a:gd name="T66" fmla="*/ 300 w 450"/>
                <a:gd name="T67" fmla="*/ 36 h 150"/>
                <a:gd name="T68" fmla="*/ 312 w 450"/>
                <a:gd name="T69" fmla="*/ 36 h 150"/>
                <a:gd name="T70" fmla="*/ 318 w 450"/>
                <a:gd name="T71" fmla="*/ 30 h 150"/>
                <a:gd name="T72" fmla="*/ 330 w 450"/>
                <a:gd name="T73" fmla="*/ 30 h 150"/>
                <a:gd name="T74" fmla="*/ 336 w 450"/>
                <a:gd name="T75" fmla="*/ 30 h 150"/>
                <a:gd name="T76" fmla="*/ 342 w 450"/>
                <a:gd name="T77" fmla="*/ 24 h 150"/>
                <a:gd name="T78" fmla="*/ 354 w 450"/>
                <a:gd name="T79" fmla="*/ 24 h 150"/>
                <a:gd name="T80" fmla="*/ 360 w 450"/>
                <a:gd name="T81" fmla="*/ 18 h 150"/>
                <a:gd name="T82" fmla="*/ 372 w 450"/>
                <a:gd name="T83" fmla="*/ 18 h 150"/>
                <a:gd name="T84" fmla="*/ 378 w 450"/>
                <a:gd name="T85" fmla="*/ 18 h 150"/>
                <a:gd name="T86" fmla="*/ 390 w 450"/>
                <a:gd name="T87" fmla="*/ 12 h 150"/>
                <a:gd name="T88" fmla="*/ 396 w 450"/>
                <a:gd name="T89" fmla="*/ 12 h 150"/>
                <a:gd name="T90" fmla="*/ 408 w 450"/>
                <a:gd name="T91" fmla="*/ 6 h 150"/>
                <a:gd name="T92" fmla="*/ 414 w 450"/>
                <a:gd name="T93" fmla="*/ 6 h 150"/>
                <a:gd name="T94" fmla="*/ 426 w 450"/>
                <a:gd name="T95" fmla="*/ 6 h 150"/>
                <a:gd name="T96" fmla="*/ 432 w 450"/>
                <a:gd name="T97" fmla="*/ 0 h 150"/>
                <a:gd name="T98" fmla="*/ 444 w 450"/>
                <a:gd name="T99" fmla="*/ 0 h 150"/>
                <a:gd name="T100" fmla="*/ 450 w 450"/>
                <a:gd name="T101" fmla="*/ 0 h 1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" h="150">
                  <a:moveTo>
                    <a:pt x="0" y="150"/>
                  </a:moveTo>
                  <a:lnTo>
                    <a:pt x="6" y="150"/>
                  </a:lnTo>
                  <a:lnTo>
                    <a:pt x="12" y="150"/>
                  </a:lnTo>
                  <a:lnTo>
                    <a:pt x="12" y="144"/>
                  </a:lnTo>
                  <a:lnTo>
                    <a:pt x="18" y="144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30" y="138"/>
                  </a:lnTo>
                  <a:lnTo>
                    <a:pt x="36" y="138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8" y="132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60" y="126"/>
                  </a:lnTo>
                  <a:lnTo>
                    <a:pt x="60" y="120"/>
                  </a:lnTo>
                  <a:lnTo>
                    <a:pt x="66" y="120"/>
                  </a:lnTo>
                  <a:lnTo>
                    <a:pt x="72" y="120"/>
                  </a:lnTo>
                  <a:lnTo>
                    <a:pt x="78" y="114"/>
                  </a:lnTo>
                  <a:lnTo>
                    <a:pt x="84" y="114"/>
                  </a:lnTo>
                  <a:lnTo>
                    <a:pt x="90" y="114"/>
                  </a:lnTo>
                  <a:lnTo>
                    <a:pt x="90" y="108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02"/>
                  </a:lnTo>
                  <a:lnTo>
                    <a:pt x="108" y="102"/>
                  </a:lnTo>
                  <a:lnTo>
                    <a:pt x="114" y="102"/>
                  </a:lnTo>
                  <a:lnTo>
                    <a:pt x="120" y="96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44" y="90"/>
                  </a:lnTo>
                  <a:lnTo>
                    <a:pt x="150" y="84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80" y="78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66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34" y="54"/>
                  </a:lnTo>
                  <a:lnTo>
                    <a:pt x="240" y="54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6" y="42"/>
                  </a:lnTo>
                  <a:lnTo>
                    <a:pt x="282" y="42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24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105"/>
            <p:cNvSpPr>
              <a:spLocks/>
            </p:cNvSpPr>
            <p:nvPr/>
          </p:nvSpPr>
          <p:spPr bwMode="auto">
            <a:xfrm>
              <a:off x="2214" y="2544"/>
              <a:ext cx="456" cy="78"/>
            </a:xfrm>
            <a:custGeom>
              <a:avLst/>
              <a:gdLst>
                <a:gd name="T0" fmla="*/ 12 w 456"/>
                <a:gd name="T1" fmla="*/ 72 h 78"/>
                <a:gd name="T2" fmla="*/ 18 w 456"/>
                <a:gd name="T3" fmla="*/ 72 h 78"/>
                <a:gd name="T4" fmla="*/ 30 w 456"/>
                <a:gd name="T5" fmla="*/ 72 h 78"/>
                <a:gd name="T6" fmla="*/ 36 w 456"/>
                <a:gd name="T7" fmla="*/ 66 h 78"/>
                <a:gd name="T8" fmla="*/ 48 w 456"/>
                <a:gd name="T9" fmla="*/ 66 h 78"/>
                <a:gd name="T10" fmla="*/ 54 w 456"/>
                <a:gd name="T11" fmla="*/ 66 h 78"/>
                <a:gd name="T12" fmla="*/ 60 w 456"/>
                <a:gd name="T13" fmla="*/ 66 h 78"/>
                <a:gd name="T14" fmla="*/ 72 w 456"/>
                <a:gd name="T15" fmla="*/ 60 h 78"/>
                <a:gd name="T16" fmla="*/ 78 w 456"/>
                <a:gd name="T17" fmla="*/ 60 h 78"/>
                <a:gd name="T18" fmla="*/ 90 w 456"/>
                <a:gd name="T19" fmla="*/ 60 h 78"/>
                <a:gd name="T20" fmla="*/ 96 w 456"/>
                <a:gd name="T21" fmla="*/ 54 h 78"/>
                <a:gd name="T22" fmla="*/ 108 w 456"/>
                <a:gd name="T23" fmla="*/ 54 h 78"/>
                <a:gd name="T24" fmla="*/ 114 w 456"/>
                <a:gd name="T25" fmla="*/ 54 h 78"/>
                <a:gd name="T26" fmla="*/ 126 w 456"/>
                <a:gd name="T27" fmla="*/ 48 h 78"/>
                <a:gd name="T28" fmla="*/ 132 w 456"/>
                <a:gd name="T29" fmla="*/ 48 h 78"/>
                <a:gd name="T30" fmla="*/ 144 w 456"/>
                <a:gd name="T31" fmla="*/ 48 h 78"/>
                <a:gd name="T32" fmla="*/ 150 w 456"/>
                <a:gd name="T33" fmla="*/ 48 h 78"/>
                <a:gd name="T34" fmla="*/ 162 w 456"/>
                <a:gd name="T35" fmla="*/ 42 h 78"/>
                <a:gd name="T36" fmla="*/ 168 w 456"/>
                <a:gd name="T37" fmla="*/ 42 h 78"/>
                <a:gd name="T38" fmla="*/ 180 w 456"/>
                <a:gd name="T39" fmla="*/ 42 h 78"/>
                <a:gd name="T40" fmla="*/ 186 w 456"/>
                <a:gd name="T41" fmla="*/ 42 h 78"/>
                <a:gd name="T42" fmla="*/ 198 w 456"/>
                <a:gd name="T43" fmla="*/ 36 h 78"/>
                <a:gd name="T44" fmla="*/ 204 w 456"/>
                <a:gd name="T45" fmla="*/ 36 h 78"/>
                <a:gd name="T46" fmla="*/ 216 w 456"/>
                <a:gd name="T47" fmla="*/ 36 h 78"/>
                <a:gd name="T48" fmla="*/ 222 w 456"/>
                <a:gd name="T49" fmla="*/ 36 h 78"/>
                <a:gd name="T50" fmla="*/ 234 w 456"/>
                <a:gd name="T51" fmla="*/ 30 h 78"/>
                <a:gd name="T52" fmla="*/ 240 w 456"/>
                <a:gd name="T53" fmla="*/ 30 h 78"/>
                <a:gd name="T54" fmla="*/ 246 w 456"/>
                <a:gd name="T55" fmla="*/ 30 h 78"/>
                <a:gd name="T56" fmla="*/ 258 w 456"/>
                <a:gd name="T57" fmla="*/ 30 h 78"/>
                <a:gd name="T58" fmla="*/ 264 w 456"/>
                <a:gd name="T59" fmla="*/ 24 h 78"/>
                <a:gd name="T60" fmla="*/ 276 w 456"/>
                <a:gd name="T61" fmla="*/ 24 h 78"/>
                <a:gd name="T62" fmla="*/ 282 w 456"/>
                <a:gd name="T63" fmla="*/ 24 h 78"/>
                <a:gd name="T64" fmla="*/ 294 w 456"/>
                <a:gd name="T65" fmla="*/ 24 h 78"/>
                <a:gd name="T66" fmla="*/ 300 w 456"/>
                <a:gd name="T67" fmla="*/ 18 h 78"/>
                <a:gd name="T68" fmla="*/ 312 w 456"/>
                <a:gd name="T69" fmla="*/ 18 h 78"/>
                <a:gd name="T70" fmla="*/ 318 w 456"/>
                <a:gd name="T71" fmla="*/ 18 h 78"/>
                <a:gd name="T72" fmla="*/ 330 w 456"/>
                <a:gd name="T73" fmla="*/ 18 h 78"/>
                <a:gd name="T74" fmla="*/ 336 w 456"/>
                <a:gd name="T75" fmla="*/ 18 h 78"/>
                <a:gd name="T76" fmla="*/ 348 w 456"/>
                <a:gd name="T77" fmla="*/ 12 h 78"/>
                <a:gd name="T78" fmla="*/ 354 w 456"/>
                <a:gd name="T79" fmla="*/ 12 h 78"/>
                <a:gd name="T80" fmla="*/ 366 w 456"/>
                <a:gd name="T81" fmla="*/ 12 h 78"/>
                <a:gd name="T82" fmla="*/ 372 w 456"/>
                <a:gd name="T83" fmla="*/ 12 h 78"/>
                <a:gd name="T84" fmla="*/ 384 w 456"/>
                <a:gd name="T85" fmla="*/ 6 h 78"/>
                <a:gd name="T86" fmla="*/ 390 w 456"/>
                <a:gd name="T87" fmla="*/ 6 h 78"/>
                <a:gd name="T88" fmla="*/ 402 w 456"/>
                <a:gd name="T89" fmla="*/ 6 h 78"/>
                <a:gd name="T90" fmla="*/ 408 w 456"/>
                <a:gd name="T91" fmla="*/ 6 h 78"/>
                <a:gd name="T92" fmla="*/ 414 w 456"/>
                <a:gd name="T93" fmla="*/ 6 h 78"/>
                <a:gd name="T94" fmla="*/ 426 w 456"/>
                <a:gd name="T95" fmla="*/ 0 h 78"/>
                <a:gd name="T96" fmla="*/ 432 w 456"/>
                <a:gd name="T97" fmla="*/ 0 h 78"/>
                <a:gd name="T98" fmla="*/ 444 w 456"/>
                <a:gd name="T99" fmla="*/ 0 h 78"/>
                <a:gd name="T100" fmla="*/ 450 w 456"/>
                <a:gd name="T101" fmla="*/ 0 h 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6" h="78">
                  <a:moveTo>
                    <a:pt x="0" y="78"/>
                  </a:moveTo>
                  <a:lnTo>
                    <a:pt x="6" y="78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62" y="42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92" y="36"/>
                  </a:lnTo>
                  <a:lnTo>
                    <a:pt x="198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58" y="30"/>
                  </a:lnTo>
                  <a:lnTo>
                    <a:pt x="264" y="24"/>
                  </a:lnTo>
                  <a:lnTo>
                    <a:pt x="270" y="2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0" y="18"/>
                  </a:lnTo>
                  <a:lnTo>
                    <a:pt x="306" y="18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106"/>
            <p:cNvSpPr>
              <a:spLocks/>
            </p:cNvSpPr>
            <p:nvPr/>
          </p:nvSpPr>
          <p:spPr bwMode="auto">
            <a:xfrm>
              <a:off x="2670" y="2520"/>
              <a:ext cx="168" cy="24"/>
            </a:xfrm>
            <a:custGeom>
              <a:avLst/>
              <a:gdLst>
                <a:gd name="T0" fmla="*/ 0 w 168"/>
                <a:gd name="T1" fmla="*/ 24 h 24"/>
                <a:gd name="T2" fmla="*/ 6 w 168"/>
                <a:gd name="T3" fmla="*/ 24 h 24"/>
                <a:gd name="T4" fmla="*/ 6 w 168"/>
                <a:gd name="T5" fmla="*/ 24 h 24"/>
                <a:gd name="T6" fmla="*/ 12 w 168"/>
                <a:gd name="T7" fmla="*/ 24 h 24"/>
                <a:gd name="T8" fmla="*/ 12 w 168"/>
                <a:gd name="T9" fmla="*/ 18 h 24"/>
                <a:gd name="T10" fmla="*/ 18 w 168"/>
                <a:gd name="T11" fmla="*/ 18 h 24"/>
                <a:gd name="T12" fmla="*/ 24 w 168"/>
                <a:gd name="T13" fmla="*/ 18 h 24"/>
                <a:gd name="T14" fmla="*/ 24 w 168"/>
                <a:gd name="T15" fmla="*/ 18 h 24"/>
                <a:gd name="T16" fmla="*/ 30 w 168"/>
                <a:gd name="T17" fmla="*/ 18 h 24"/>
                <a:gd name="T18" fmla="*/ 30 w 168"/>
                <a:gd name="T19" fmla="*/ 18 h 24"/>
                <a:gd name="T20" fmla="*/ 36 w 168"/>
                <a:gd name="T21" fmla="*/ 18 h 24"/>
                <a:gd name="T22" fmla="*/ 36 w 168"/>
                <a:gd name="T23" fmla="*/ 18 h 24"/>
                <a:gd name="T24" fmla="*/ 42 w 168"/>
                <a:gd name="T25" fmla="*/ 18 h 24"/>
                <a:gd name="T26" fmla="*/ 48 w 168"/>
                <a:gd name="T27" fmla="*/ 18 h 24"/>
                <a:gd name="T28" fmla="*/ 48 w 168"/>
                <a:gd name="T29" fmla="*/ 18 h 24"/>
                <a:gd name="T30" fmla="*/ 54 w 168"/>
                <a:gd name="T31" fmla="*/ 18 h 24"/>
                <a:gd name="T32" fmla="*/ 54 w 168"/>
                <a:gd name="T33" fmla="*/ 18 h 24"/>
                <a:gd name="T34" fmla="*/ 60 w 168"/>
                <a:gd name="T35" fmla="*/ 18 h 24"/>
                <a:gd name="T36" fmla="*/ 66 w 168"/>
                <a:gd name="T37" fmla="*/ 12 h 24"/>
                <a:gd name="T38" fmla="*/ 66 w 168"/>
                <a:gd name="T39" fmla="*/ 12 h 24"/>
                <a:gd name="T40" fmla="*/ 72 w 168"/>
                <a:gd name="T41" fmla="*/ 12 h 24"/>
                <a:gd name="T42" fmla="*/ 72 w 168"/>
                <a:gd name="T43" fmla="*/ 12 h 24"/>
                <a:gd name="T44" fmla="*/ 78 w 168"/>
                <a:gd name="T45" fmla="*/ 12 h 24"/>
                <a:gd name="T46" fmla="*/ 84 w 168"/>
                <a:gd name="T47" fmla="*/ 12 h 24"/>
                <a:gd name="T48" fmla="*/ 84 w 168"/>
                <a:gd name="T49" fmla="*/ 12 h 24"/>
                <a:gd name="T50" fmla="*/ 90 w 168"/>
                <a:gd name="T51" fmla="*/ 12 h 24"/>
                <a:gd name="T52" fmla="*/ 90 w 168"/>
                <a:gd name="T53" fmla="*/ 12 h 24"/>
                <a:gd name="T54" fmla="*/ 96 w 168"/>
                <a:gd name="T55" fmla="*/ 12 h 24"/>
                <a:gd name="T56" fmla="*/ 96 w 168"/>
                <a:gd name="T57" fmla="*/ 12 h 24"/>
                <a:gd name="T58" fmla="*/ 102 w 168"/>
                <a:gd name="T59" fmla="*/ 12 h 24"/>
                <a:gd name="T60" fmla="*/ 108 w 168"/>
                <a:gd name="T61" fmla="*/ 12 h 24"/>
                <a:gd name="T62" fmla="*/ 108 w 168"/>
                <a:gd name="T63" fmla="*/ 12 h 24"/>
                <a:gd name="T64" fmla="*/ 114 w 168"/>
                <a:gd name="T65" fmla="*/ 6 h 24"/>
                <a:gd name="T66" fmla="*/ 114 w 168"/>
                <a:gd name="T67" fmla="*/ 6 h 24"/>
                <a:gd name="T68" fmla="*/ 120 w 168"/>
                <a:gd name="T69" fmla="*/ 6 h 24"/>
                <a:gd name="T70" fmla="*/ 126 w 168"/>
                <a:gd name="T71" fmla="*/ 6 h 24"/>
                <a:gd name="T72" fmla="*/ 126 w 168"/>
                <a:gd name="T73" fmla="*/ 6 h 24"/>
                <a:gd name="T74" fmla="*/ 132 w 168"/>
                <a:gd name="T75" fmla="*/ 6 h 24"/>
                <a:gd name="T76" fmla="*/ 132 w 168"/>
                <a:gd name="T77" fmla="*/ 6 h 24"/>
                <a:gd name="T78" fmla="*/ 138 w 168"/>
                <a:gd name="T79" fmla="*/ 6 h 24"/>
                <a:gd name="T80" fmla="*/ 144 w 168"/>
                <a:gd name="T81" fmla="*/ 6 h 24"/>
                <a:gd name="T82" fmla="*/ 144 w 168"/>
                <a:gd name="T83" fmla="*/ 6 h 24"/>
                <a:gd name="T84" fmla="*/ 150 w 168"/>
                <a:gd name="T85" fmla="*/ 6 h 24"/>
                <a:gd name="T86" fmla="*/ 150 w 168"/>
                <a:gd name="T87" fmla="*/ 6 h 24"/>
                <a:gd name="T88" fmla="*/ 156 w 168"/>
                <a:gd name="T89" fmla="*/ 6 h 24"/>
                <a:gd name="T90" fmla="*/ 162 w 168"/>
                <a:gd name="T91" fmla="*/ 6 h 24"/>
                <a:gd name="T92" fmla="*/ 162 w 168"/>
                <a:gd name="T93" fmla="*/ 6 h 24"/>
                <a:gd name="T94" fmla="*/ 168 w 168"/>
                <a:gd name="T95" fmla="*/ 0 h 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8" h="24">
                  <a:moveTo>
                    <a:pt x="0" y="24"/>
                  </a:moveTo>
                  <a:lnTo>
                    <a:pt x="0" y="24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0" grpId="0" build="p" autoUpdateAnimBg="0"/>
      <p:bldP spid="61491" grpId="0" build="p" autoUpdateAnimBg="0" advAuto="0"/>
      <p:bldP spid="61541" grpId="0" animBg="1"/>
      <p:bldP spid="61555" grpId="0" animBg="1"/>
      <p:bldP spid="61547" grpId="0" animBg="1"/>
      <p:bldP spid="61559" grpId="0" build="p" autoUpdateAnimBg="0"/>
      <p:bldP spid="61560" grpId="0" build="p" autoUpdateAnimBg="0" advAuto="0"/>
      <p:bldP spid="615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8674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1.  </a:t>
            </a:r>
            <a:r>
              <a:rPr lang="zh-CN" altLang="en-US" sz="2800" b="1" smtClean="0">
                <a:ea typeface="楷体_GB2312" pitchFamily="49" charset="-122"/>
              </a:rPr>
              <a:t>曲线方程为参数方程的情况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206500" y="1143000"/>
          <a:ext cx="483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3" imgW="4831078" imgH="396262" progId="Equation.3">
                  <p:embed/>
                </p:oleObj>
              </mc:Choice>
              <mc:Fallback>
                <p:oleObj name="Equation" r:id="rId3" imgW="4831078" imgH="3962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143000"/>
                        <a:ext cx="483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2547938" y="3352800"/>
          <a:ext cx="37766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Equation" r:id="rId5" imgW="3512903" imgH="929651" progId="Equation.3">
                  <p:embed/>
                </p:oleObj>
              </mc:Choice>
              <mc:Fallback>
                <p:oleObj name="Equation" r:id="rId5" imgW="3512903" imgH="9296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352800"/>
                        <a:ext cx="37766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708025" y="4510088"/>
          <a:ext cx="44735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Equation" r:id="rId7" imgW="4473028" imgH="434269" progId="Equation.3">
                  <p:embed/>
                </p:oleObj>
              </mc:Choice>
              <mc:Fallback>
                <p:oleObj name="Equation" r:id="rId7" imgW="4473028" imgH="4342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510088"/>
                        <a:ext cx="44735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5170488" y="4506913"/>
          <a:ext cx="21447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Equation" r:id="rId9" imgW="2110722" imgH="434269" progId="Equation.3">
                  <p:embed/>
                </p:oleObj>
              </mc:Choice>
              <mc:Fallback>
                <p:oleObj name="Equation" r:id="rId9" imgW="2110722" imgH="4342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506913"/>
                        <a:ext cx="21447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09600" y="5272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切线方程</a:t>
            </a:r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2551113" y="5091113"/>
          <a:ext cx="383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Equation" r:id="rId11" imgW="3825170" imgH="929651" progId="Equation.3">
                  <p:embed/>
                </p:oleObj>
              </mc:Choice>
              <mc:Fallback>
                <p:oleObj name="Equation" r:id="rId11" imgW="3825170" imgH="92965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5091113"/>
                        <a:ext cx="3835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711200" y="1676400"/>
          <a:ext cx="402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Equation" r:id="rId13" imgW="4015640" imgH="449601" progId="Equation.3">
                  <p:embed/>
                </p:oleObj>
              </mc:Choice>
              <mc:Fallback>
                <p:oleObj name="Equation" r:id="rId13" imgW="4015640" imgH="4496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676400"/>
                        <a:ext cx="402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1174750" y="2286000"/>
          <a:ext cx="68262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Equation" r:id="rId15" imgW="6774220" imgH="449601" progId="Equation.3">
                  <p:embed/>
                </p:oleObj>
              </mc:Choice>
              <mc:Fallback>
                <p:oleObj name="Equation" r:id="rId15" imgW="6774220" imgH="4496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286000"/>
                        <a:ext cx="68262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" name="Object 107"/>
          <p:cNvGraphicFramePr>
            <a:graphicFrameLocks noChangeAspect="1"/>
          </p:cNvGraphicFramePr>
          <p:nvPr/>
        </p:nvGraphicFramePr>
        <p:xfrm>
          <a:off x="2717800" y="5634038"/>
          <a:ext cx="863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Equation" r:id="rId17" imgW="853445" imgH="434269" progId="Equation.3">
                  <p:embed/>
                </p:oleObj>
              </mc:Choice>
              <mc:Fallback>
                <p:oleObj name="Equation" r:id="rId17" imgW="853445" imgH="434269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634038"/>
                        <a:ext cx="8636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4" name="Object 108"/>
          <p:cNvGraphicFramePr>
            <a:graphicFrameLocks noChangeAspect="1"/>
          </p:cNvGraphicFramePr>
          <p:nvPr/>
        </p:nvGraphicFramePr>
        <p:xfrm>
          <a:off x="3924300" y="556260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19" imgW="944793" imgH="434269" progId="Equation.3">
                  <p:embed/>
                </p:oleObj>
              </mc:Choice>
              <mc:Fallback>
                <p:oleObj name="Equation" r:id="rId19" imgW="944793" imgH="434269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62600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5" name="Object 109"/>
          <p:cNvGraphicFramePr>
            <a:graphicFrameLocks noChangeAspect="1"/>
          </p:cNvGraphicFramePr>
          <p:nvPr/>
        </p:nvGraphicFramePr>
        <p:xfrm>
          <a:off x="5372100" y="5605463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Equation" r:id="rId21" imgW="944793" imgH="434269" progId="Equation.3">
                  <p:embed/>
                </p:oleObj>
              </mc:Choice>
              <mc:Fallback>
                <p:oleObj name="Equation" r:id="rId21" imgW="944793" imgH="434269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605463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4" name="Picture 115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Text Box 1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36" name="Picture 11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1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1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2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2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41" name="Group 139"/>
          <p:cNvGrpSpPr>
            <a:grpSpLocks/>
          </p:cNvGrpSpPr>
          <p:nvPr/>
        </p:nvGrpSpPr>
        <p:grpSpPr bwMode="auto">
          <a:xfrm>
            <a:off x="6672263" y="533400"/>
            <a:ext cx="2116137" cy="1697038"/>
            <a:chOff x="4203" y="336"/>
            <a:chExt cx="1333" cy="1069"/>
          </a:xfrm>
        </p:grpSpPr>
        <p:sp>
          <p:nvSpPr>
            <p:cNvPr id="5146" name="Freeform 122"/>
            <p:cNvSpPr>
              <a:spLocks/>
            </p:cNvSpPr>
            <p:nvPr/>
          </p:nvSpPr>
          <p:spPr bwMode="auto">
            <a:xfrm>
              <a:off x="4203" y="938"/>
              <a:ext cx="389" cy="467"/>
            </a:xfrm>
            <a:custGeom>
              <a:avLst/>
              <a:gdLst>
                <a:gd name="T0" fmla="*/ 5 w 450"/>
                <a:gd name="T1" fmla="*/ 457 h 540"/>
                <a:gd name="T2" fmla="*/ 16 w 450"/>
                <a:gd name="T3" fmla="*/ 436 h 540"/>
                <a:gd name="T4" fmla="*/ 21 w 450"/>
                <a:gd name="T5" fmla="*/ 415 h 540"/>
                <a:gd name="T6" fmla="*/ 31 w 450"/>
                <a:gd name="T7" fmla="*/ 394 h 540"/>
                <a:gd name="T8" fmla="*/ 36 w 450"/>
                <a:gd name="T9" fmla="*/ 379 h 540"/>
                <a:gd name="T10" fmla="*/ 47 w 450"/>
                <a:gd name="T11" fmla="*/ 363 h 540"/>
                <a:gd name="T12" fmla="*/ 52 w 450"/>
                <a:gd name="T13" fmla="*/ 342 h 540"/>
                <a:gd name="T14" fmla="*/ 62 w 450"/>
                <a:gd name="T15" fmla="*/ 332 h 540"/>
                <a:gd name="T16" fmla="*/ 67 w 450"/>
                <a:gd name="T17" fmla="*/ 317 h 540"/>
                <a:gd name="T18" fmla="*/ 73 w 450"/>
                <a:gd name="T19" fmla="*/ 301 h 540"/>
                <a:gd name="T20" fmla="*/ 83 w 450"/>
                <a:gd name="T21" fmla="*/ 285 h 540"/>
                <a:gd name="T22" fmla="*/ 88 w 450"/>
                <a:gd name="T23" fmla="*/ 275 h 540"/>
                <a:gd name="T24" fmla="*/ 99 w 450"/>
                <a:gd name="T25" fmla="*/ 265 h 540"/>
                <a:gd name="T26" fmla="*/ 104 w 450"/>
                <a:gd name="T27" fmla="*/ 249 h 540"/>
                <a:gd name="T28" fmla="*/ 114 w 450"/>
                <a:gd name="T29" fmla="*/ 239 h 540"/>
                <a:gd name="T30" fmla="*/ 119 w 450"/>
                <a:gd name="T31" fmla="*/ 228 h 540"/>
                <a:gd name="T32" fmla="*/ 130 w 450"/>
                <a:gd name="T33" fmla="*/ 218 h 540"/>
                <a:gd name="T34" fmla="*/ 135 w 450"/>
                <a:gd name="T35" fmla="*/ 208 h 540"/>
                <a:gd name="T36" fmla="*/ 145 w 450"/>
                <a:gd name="T37" fmla="*/ 197 h 540"/>
                <a:gd name="T38" fmla="*/ 150 w 450"/>
                <a:gd name="T39" fmla="*/ 187 h 540"/>
                <a:gd name="T40" fmla="*/ 161 w 450"/>
                <a:gd name="T41" fmla="*/ 182 h 540"/>
                <a:gd name="T42" fmla="*/ 166 w 450"/>
                <a:gd name="T43" fmla="*/ 171 h 540"/>
                <a:gd name="T44" fmla="*/ 176 w 450"/>
                <a:gd name="T45" fmla="*/ 161 h 540"/>
                <a:gd name="T46" fmla="*/ 182 w 450"/>
                <a:gd name="T47" fmla="*/ 156 h 540"/>
                <a:gd name="T48" fmla="*/ 192 w 450"/>
                <a:gd name="T49" fmla="*/ 145 h 540"/>
                <a:gd name="T50" fmla="*/ 197 w 450"/>
                <a:gd name="T51" fmla="*/ 140 h 540"/>
                <a:gd name="T52" fmla="*/ 207 w 450"/>
                <a:gd name="T53" fmla="*/ 130 h 540"/>
                <a:gd name="T54" fmla="*/ 213 w 450"/>
                <a:gd name="T55" fmla="*/ 125 h 540"/>
                <a:gd name="T56" fmla="*/ 218 w 450"/>
                <a:gd name="T57" fmla="*/ 119 h 540"/>
                <a:gd name="T58" fmla="*/ 228 w 450"/>
                <a:gd name="T59" fmla="*/ 109 h 540"/>
                <a:gd name="T60" fmla="*/ 233 w 450"/>
                <a:gd name="T61" fmla="*/ 104 h 540"/>
                <a:gd name="T62" fmla="*/ 244 w 450"/>
                <a:gd name="T63" fmla="*/ 99 h 540"/>
                <a:gd name="T64" fmla="*/ 249 w 450"/>
                <a:gd name="T65" fmla="*/ 93 h 540"/>
                <a:gd name="T66" fmla="*/ 259 w 450"/>
                <a:gd name="T67" fmla="*/ 83 h 540"/>
                <a:gd name="T68" fmla="*/ 265 w 450"/>
                <a:gd name="T69" fmla="*/ 78 h 540"/>
                <a:gd name="T70" fmla="*/ 275 w 450"/>
                <a:gd name="T71" fmla="*/ 73 h 540"/>
                <a:gd name="T72" fmla="*/ 280 w 450"/>
                <a:gd name="T73" fmla="*/ 67 h 540"/>
                <a:gd name="T74" fmla="*/ 290 w 450"/>
                <a:gd name="T75" fmla="*/ 62 h 540"/>
                <a:gd name="T76" fmla="*/ 296 w 450"/>
                <a:gd name="T77" fmla="*/ 57 h 540"/>
                <a:gd name="T78" fmla="*/ 306 w 450"/>
                <a:gd name="T79" fmla="*/ 52 h 540"/>
                <a:gd name="T80" fmla="*/ 311 w 450"/>
                <a:gd name="T81" fmla="*/ 47 h 540"/>
                <a:gd name="T82" fmla="*/ 322 w 450"/>
                <a:gd name="T83" fmla="*/ 42 h 540"/>
                <a:gd name="T84" fmla="*/ 327 w 450"/>
                <a:gd name="T85" fmla="*/ 36 h 540"/>
                <a:gd name="T86" fmla="*/ 337 w 450"/>
                <a:gd name="T87" fmla="*/ 31 h 540"/>
                <a:gd name="T88" fmla="*/ 342 w 450"/>
                <a:gd name="T89" fmla="*/ 26 h 540"/>
                <a:gd name="T90" fmla="*/ 353 w 450"/>
                <a:gd name="T91" fmla="*/ 26 h 540"/>
                <a:gd name="T92" fmla="*/ 358 w 450"/>
                <a:gd name="T93" fmla="*/ 21 h 540"/>
                <a:gd name="T94" fmla="*/ 368 w 450"/>
                <a:gd name="T95" fmla="*/ 16 h 540"/>
                <a:gd name="T96" fmla="*/ 373 w 450"/>
                <a:gd name="T97" fmla="*/ 10 h 540"/>
                <a:gd name="T98" fmla="*/ 379 w 450"/>
                <a:gd name="T99" fmla="*/ 5 h 540"/>
                <a:gd name="T100" fmla="*/ 389 w 450"/>
                <a:gd name="T101" fmla="*/ 0 h 54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" h="540">
                  <a:moveTo>
                    <a:pt x="0" y="540"/>
                  </a:moveTo>
                  <a:lnTo>
                    <a:pt x="0" y="534"/>
                  </a:lnTo>
                  <a:lnTo>
                    <a:pt x="6" y="534"/>
                  </a:lnTo>
                  <a:lnTo>
                    <a:pt x="6" y="528"/>
                  </a:lnTo>
                  <a:lnTo>
                    <a:pt x="6" y="522"/>
                  </a:lnTo>
                  <a:lnTo>
                    <a:pt x="12" y="516"/>
                  </a:lnTo>
                  <a:lnTo>
                    <a:pt x="12" y="510"/>
                  </a:lnTo>
                  <a:lnTo>
                    <a:pt x="12" y="504"/>
                  </a:lnTo>
                  <a:lnTo>
                    <a:pt x="18" y="504"/>
                  </a:lnTo>
                  <a:lnTo>
                    <a:pt x="18" y="498"/>
                  </a:lnTo>
                  <a:lnTo>
                    <a:pt x="18" y="492"/>
                  </a:lnTo>
                  <a:lnTo>
                    <a:pt x="24" y="486"/>
                  </a:lnTo>
                  <a:lnTo>
                    <a:pt x="24" y="480"/>
                  </a:lnTo>
                  <a:lnTo>
                    <a:pt x="24" y="474"/>
                  </a:lnTo>
                  <a:lnTo>
                    <a:pt x="30" y="468"/>
                  </a:lnTo>
                  <a:lnTo>
                    <a:pt x="30" y="462"/>
                  </a:lnTo>
                  <a:lnTo>
                    <a:pt x="36" y="456"/>
                  </a:lnTo>
                  <a:lnTo>
                    <a:pt x="36" y="450"/>
                  </a:lnTo>
                  <a:lnTo>
                    <a:pt x="36" y="444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8" y="426"/>
                  </a:lnTo>
                  <a:lnTo>
                    <a:pt x="48" y="420"/>
                  </a:lnTo>
                  <a:lnTo>
                    <a:pt x="54" y="420"/>
                  </a:lnTo>
                  <a:lnTo>
                    <a:pt x="54" y="414"/>
                  </a:lnTo>
                  <a:lnTo>
                    <a:pt x="54" y="408"/>
                  </a:lnTo>
                  <a:lnTo>
                    <a:pt x="60" y="402"/>
                  </a:lnTo>
                  <a:lnTo>
                    <a:pt x="60" y="396"/>
                  </a:lnTo>
                  <a:lnTo>
                    <a:pt x="66" y="390"/>
                  </a:lnTo>
                  <a:lnTo>
                    <a:pt x="66" y="384"/>
                  </a:lnTo>
                  <a:lnTo>
                    <a:pt x="72" y="384"/>
                  </a:lnTo>
                  <a:lnTo>
                    <a:pt x="72" y="378"/>
                  </a:lnTo>
                  <a:lnTo>
                    <a:pt x="72" y="372"/>
                  </a:lnTo>
                  <a:lnTo>
                    <a:pt x="78" y="366"/>
                  </a:lnTo>
                  <a:lnTo>
                    <a:pt x="78" y="360"/>
                  </a:lnTo>
                  <a:lnTo>
                    <a:pt x="84" y="360"/>
                  </a:lnTo>
                  <a:lnTo>
                    <a:pt x="84" y="354"/>
                  </a:lnTo>
                  <a:lnTo>
                    <a:pt x="84" y="348"/>
                  </a:lnTo>
                  <a:lnTo>
                    <a:pt x="90" y="342"/>
                  </a:lnTo>
                  <a:lnTo>
                    <a:pt x="90" y="336"/>
                  </a:lnTo>
                  <a:lnTo>
                    <a:pt x="96" y="336"/>
                  </a:lnTo>
                  <a:lnTo>
                    <a:pt x="96" y="330"/>
                  </a:lnTo>
                  <a:lnTo>
                    <a:pt x="102" y="324"/>
                  </a:lnTo>
                  <a:lnTo>
                    <a:pt x="102" y="318"/>
                  </a:lnTo>
                  <a:lnTo>
                    <a:pt x="108" y="318"/>
                  </a:lnTo>
                  <a:lnTo>
                    <a:pt x="108" y="312"/>
                  </a:lnTo>
                  <a:lnTo>
                    <a:pt x="114" y="306"/>
                  </a:lnTo>
                  <a:lnTo>
                    <a:pt x="114" y="300"/>
                  </a:lnTo>
                  <a:lnTo>
                    <a:pt x="120" y="294"/>
                  </a:lnTo>
                  <a:lnTo>
                    <a:pt x="120" y="288"/>
                  </a:lnTo>
                  <a:lnTo>
                    <a:pt x="126" y="288"/>
                  </a:lnTo>
                  <a:lnTo>
                    <a:pt x="126" y="282"/>
                  </a:lnTo>
                  <a:lnTo>
                    <a:pt x="132" y="282"/>
                  </a:lnTo>
                  <a:lnTo>
                    <a:pt x="132" y="276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38" y="264"/>
                  </a:lnTo>
                  <a:lnTo>
                    <a:pt x="144" y="264"/>
                  </a:lnTo>
                  <a:lnTo>
                    <a:pt x="144" y="258"/>
                  </a:lnTo>
                  <a:lnTo>
                    <a:pt x="144" y="252"/>
                  </a:lnTo>
                  <a:lnTo>
                    <a:pt x="150" y="252"/>
                  </a:lnTo>
                  <a:lnTo>
                    <a:pt x="150" y="246"/>
                  </a:lnTo>
                  <a:lnTo>
                    <a:pt x="156" y="246"/>
                  </a:lnTo>
                  <a:lnTo>
                    <a:pt x="156" y="240"/>
                  </a:lnTo>
                  <a:lnTo>
                    <a:pt x="162" y="240"/>
                  </a:lnTo>
                  <a:lnTo>
                    <a:pt x="162" y="234"/>
                  </a:lnTo>
                  <a:lnTo>
                    <a:pt x="168" y="228"/>
                  </a:lnTo>
                  <a:lnTo>
                    <a:pt x="174" y="222"/>
                  </a:lnTo>
                  <a:lnTo>
                    <a:pt x="174" y="216"/>
                  </a:lnTo>
                  <a:lnTo>
                    <a:pt x="180" y="216"/>
                  </a:lnTo>
                  <a:lnTo>
                    <a:pt x="180" y="210"/>
                  </a:lnTo>
                  <a:lnTo>
                    <a:pt x="186" y="210"/>
                  </a:lnTo>
                  <a:lnTo>
                    <a:pt x="186" y="204"/>
                  </a:lnTo>
                  <a:lnTo>
                    <a:pt x="192" y="204"/>
                  </a:lnTo>
                  <a:lnTo>
                    <a:pt x="192" y="198"/>
                  </a:lnTo>
                  <a:lnTo>
                    <a:pt x="198" y="192"/>
                  </a:lnTo>
                  <a:lnTo>
                    <a:pt x="204" y="186"/>
                  </a:lnTo>
                  <a:lnTo>
                    <a:pt x="210" y="180"/>
                  </a:lnTo>
                  <a:lnTo>
                    <a:pt x="216" y="174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4" y="156"/>
                  </a:lnTo>
                  <a:lnTo>
                    <a:pt x="240" y="150"/>
                  </a:lnTo>
                  <a:lnTo>
                    <a:pt x="246" y="144"/>
                  </a:lnTo>
                  <a:lnTo>
                    <a:pt x="252" y="138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0" y="120"/>
                  </a:lnTo>
                  <a:lnTo>
                    <a:pt x="276" y="120"/>
                  </a:lnTo>
                  <a:lnTo>
                    <a:pt x="276" y="114"/>
                  </a:lnTo>
                  <a:lnTo>
                    <a:pt x="282" y="114"/>
                  </a:lnTo>
                  <a:lnTo>
                    <a:pt x="288" y="108"/>
                  </a:lnTo>
                  <a:lnTo>
                    <a:pt x="294" y="102"/>
                  </a:lnTo>
                  <a:lnTo>
                    <a:pt x="300" y="102"/>
                  </a:lnTo>
                  <a:lnTo>
                    <a:pt x="300" y="96"/>
                  </a:lnTo>
                  <a:lnTo>
                    <a:pt x="306" y="96"/>
                  </a:lnTo>
                  <a:lnTo>
                    <a:pt x="306" y="90"/>
                  </a:lnTo>
                  <a:lnTo>
                    <a:pt x="312" y="90"/>
                  </a:lnTo>
                  <a:lnTo>
                    <a:pt x="318" y="84"/>
                  </a:lnTo>
                  <a:lnTo>
                    <a:pt x="324" y="84"/>
                  </a:lnTo>
                  <a:lnTo>
                    <a:pt x="324" y="78"/>
                  </a:lnTo>
                  <a:lnTo>
                    <a:pt x="330" y="78"/>
                  </a:lnTo>
                  <a:lnTo>
                    <a:pt x="330" y="72"/>
                  </a:lnTo>
                  <a:lnTo>
                    <a:pt x="336" y="72"/>
                  </a:lnTo>
                  <a:lnTo>
                    <a:pt x="342" y="66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54" y="60"/>
                  </a:lnTo>
                  <a:lnTo>
                    <a:pt x="360" y="54"/>
                  </a:lnTo>
                  <a:lnTo>
                    <a:pt x="366" y="54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8" y="48"/>
                  </a:lnTo>
                  <a:lnTo>
                    <a:pt x="378" y="42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396" y="30"/>
                  </a:lnTo>
                  <a:lnTo>
                    <a:pt x="402" y="30"/>
                  </a:lnTo>
                  <a:lnTo>
                    <a:pt x="408" y="30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38" y="6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124"/>
            <p:cNvSpPr>
              <a:spLocks noChangeShapeType="1"/>
            </p:cNvSpPr>
            <p:nvPr/>
          </p:nvSpPr>
          <p:spPr bwMode="auto">
            <a:xfrm flipH="1">
              <a:off x="4478" y="491"/>
              <a:ext cx="829" cy="5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48" name="Object 125"/>
            <p:cNvGraphicFramePr>
              <a:graphicFrameLocks noChangeAspect="1"/>
            </p:cNvGraphicFramePr>
            <p:nvPr/>
          </p:nvGraphicFramePr>
          <p:xfrm>
            <a:off x="5160" y="33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" name="Equation" r:id="rId29" imgW="259143" imgH="297143" progId="Equation.3">
                    <p:embed/>
                  </p:oleObj>
                </mc:Choice>
                <mc:Fallback>
                  <p:oleObj name="Equation" r:id="rId29" imgW="259143" imgH="297143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" y="33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9" name="Object 126"/>
            <p:cNvGraphicFramePr>
              <a:graphicFrameLocks noChangeAspect="1"/>
            </p:cNvGraphicFramePr>
            <p:nvPr/>
          </p:nvGraphicFramePr>
          <p:xfrm>
            <a:off x="4304" y="768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" name="Equation" r:id="rId31" imgW="396273" imgH="297143" progId="Equation.3">
                    <p:embed/>
                  </p:oleObj>
                </mc:Choice>
                <mc:Fallback>
                  <p:oleObj name="Equation" r:id="rId31" imgW="396273" imgH="297143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768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50" name="Group 136"/>
            <p:cNvGrpSpPr>
              <a:grpSpLocks/>
            </p:cNvGrpSpPr>
            <p:nvPr/>
          </p:nvGrpSpPr>
          <p:grpSpPr bwMode="auto">
            <a:xfrm>
              <a:off x="4592" y="720"/>
              <a:ext cx="928" cy="218"/>
              <a:chOff x="4592" y="720"/>
              <a:chExt cx="928" cy="218"/>
            </a:xfrm>
          </p:grpSpPr>
          <p:sp>
            <p:nvSpPr>
              <p:cNvPr id="5153" name="Freeform 129"/>
              <p:cNvSpPr>
                <a:spLocks/>
              </p:cNvSpPr>
              <p:nvPr/>
            </p:nvSpPr>
            <p:spPr bwMode="auto">
              <a:xfrm>
                <a:off x="4592" y="808"/>
                <a:ext cx="389" cy="130"/>
              </a:xfrm>
              <a:custGeom>
                <a:avLst/>
                <a:gdLst>
                  <a:gd name="T0" fmla="*/ 5 w 450"/>
                  <a:gd name="T1" fmla="*/ 130 h 150"/>
                  <a:gd name="T2" fmla="*/ 16 w 450"/>
                  <a:gd name="T3" fmla="*/ 125 h 150"/>
                  <a:gd name="T4" fmla="*/ 21 w 450"/>
                  <a:gd name="T5" fmla="*/ 120 h 150"/>
                  <a:gd name="T6" fmla="*/ 31 w 450"/>
                  <a:gd name="T7" fmla="*/ 120 h 150"/>
                  <a:gd name="T8" fmla="*/ 36 w 450"/>
                  <a:gd name="T9" fmla="*/ 114 h 150"/>
                  <a:gd name="T10" fmla="*/ 47 w 450"/>
                  <a:gd name="T11" fmla="*/ 109 h 150"/>
                  <a:gd name="T12" fmla="*/ 52 w 450"/>
                  <a:gd name="T13" fmla="*/ 104 h 150"/>
                  <a:gd name="T14" fmla="*/ 62 w 450"/>
                  <a:gd name="T15" fmla="*/ 104 h 150"/>
                  <a:gd name="T16" fmla="*/ 67 w 450"/>
                  <a:gd name="T17" fmla="*/ 99 h 150"/>
                  <a:gd name="T18" fmla="*/ 78 w 450"/>
                  <a:gd name="T19" fmla="*/ 99 h 150"/>
                  <a:gd name="T20" fmla="*/ 83 w 450"/>
                  <a:gd name="T21" fmla="*/ 94 h 150"/>
                  <a:gd name="T22" fmla="*/ 93 w 450"/>
                  <a:gd name="T23" fmla="*/ 88 h 150"/>
                  <a:gd name="T24" fmla="*/ 99 w 450"/>
                  <a:gd name="T25" fmla="*/ 88 h 150"/>
                  <a:gd name="T26" fmla="*/ 109 w 450"/>
                  <a:gd name="T27" fmla="*/ 83 h 150"/>
                  <a:gd name="T28" fmla="*/ 114 w 450"/>
                  <a:gd name="T29" fmla="*/ 78 h 150"/>
                  <a:gd name="T30" fmla="*/ 124 w 450"/>
                  <a:gd name="T31" fmla="*/ 78 h 150"/>
                  <a:gd name="T32" fmla="*/ 130 w 450"/>
                  <a:gd name="T33" fmla="*/ 73 h 150"/>
                  <a:gd name="T34" fmla="*/ 135 w 450"/>
                  <a:gd name="T35" fmla="*/ 73 h 150"/>
                  <a:gd name="T36" fmla="*/ 145 w 450"/>
                  <a:gd name="T37" fmla="*/ 68 h 150"/>
                  <a:gd name="T38" fmla="*/ 150 w 450"/>
                  <a:gd name="T39" fmla="*/ 68 h 150"/>
                  <a:gd name="T40" fmla="*/ 161 w 450"/>
                  <a:gd name="T41" fmla="*/ 62 h 150"/>
                  <a:gd name="T42" fmla="*/ 166 w 450"/>
                  <a:gd name="T43" fmla="*/ 62 h 150"/>
                  <a:gd name="T44" fmla="*/ 176 w 450"/>
                  <a:gd name="T45" fmla="*/ 57 h 150"/>
                  <a:gd name="T46" fmla="*/ 182 w 450"/>
                  <a:gd name="T47" fmla="*/ 57 h 150"/>
                  <a:gd name="T48" fmla="*/ 192 w 450"/>
                  <a:gd name="T49" fmla="*/ 52 h 150"/>
                  <a:gd name="T50" fmla="*/ 197 w 450"/>
                  <a:gd name="T51" fmla="*/ 52 h 150"/>
                  <a:gd name="T52" fmla="*/ 207 w 450"/>
                  <a:gd name="T53" fmla="*/ 47 h 150"/>
                  <a:gd name="T54" fmla="*/ 213 w 450"/>
                  <a:gd name="T55" fmla="*/ 47 h 150"/>
                  <a:gd name="T56" fmla="*/ 223 w 450"/>
                  <a:gd name="T57" fmla="*/ 42 h 150"/>
                  <a:gd name="T58" fmla="*/ 228 w 450"/>
                  <a:gd name="T59" fmla="*/ 42 h 150"/>
                  <a:gd name="T60" fmla="*/ 239 w 450"/>
                  <a:gd name="T61" fmla="*/ 36 h 150"/>
                  <a:gd name="T62" fmla="*/ 244 w 450"/>
                  <a:gd name="T63" fmla="*/ 36 h 150"/>
                  <a:gd name="T64" fmla="*/ 254 w 450"/>
                  <a:gd name="T65" fmla="*/ 36 h 150"/>
                  <a:gd name="T66" fmla="*/ 259 w 450"/>
                  <a:gd name="T67" fmla="*/ 31 h 150"/>
                  <a:gd name="T68" fmla="*/ 270 w 450"/>
                  <a:gd name="T69" fmla="*/ 31 h 150"/>
                  <a:gd name="T70" fmla="*/ 275 w 450"/>
                  <a:gd name="T71" fmla="*/ 26 h 150"/>
                  <a:gd name="T72" fmla="*/ 285 w 450"/>
                  <a:gd name="T73" fmla="*/ 26 h 150"/>
                  <a:gd name="T74" fmla="*/ 290 w 450"/>
                  <a:gd name="T75" fmla="*/ 26 h 150"/>
                  <a:gd name="T76" fmla="*/ 296 w 450"/>
                  <a:gd name="T77" fmla="*/ 21 h 150"/>
                  <a:gd name="T78" fmla="*/ 306 w 450"/>
                  <a:gd name="T79" fmla="*/ 21 h 150"/>
                  <a:gd name="T80" fmla="*/ 311 w 450"/>
                  <a:gd name="T81" fmla="*/ 16 h 150"/>
                  <a:gd name="T82" fmla="*/ 322 w 450"/>
                  <a:gd name="T83" fmla="*/ 16 h 150"/>
                  <a:gd name="T84" fmla="*/ 327 w 450"/>
                  <a:gd name="T85" fmla="*/ 16 h 150"/>
                  <a:gd name="T86" fmla="*/ 337 w 450"/>
                  <a:gd name="T87" fmla="*/ 10 h 150"/>
                  <a:gd name="T88" fmla="*/ 342 w 450"/>
                  <a:gd name="T89" fmla="*/ 10 h 150"/>
                  <a:gd name="T90" fmla="*/ 353 w 450"/>
                  <a:gd name="T91" fmla="*/ 5 h 150"/>
                  <a:gd name="T92" fmla="*/ 358 w 450"/>
                  <a:gd name="T93" fmla="*/ 5 h 150"/>
                  <a:gd name="T94" fmla="*/ 368 w 450"/>
                  <a:gd name="T95" fmla="*/ 5 h 150"/>
                  <a:gd name="T96" fmla="*/ 373 w 450"/>
                  <a:gd name="T97" fmla="*/ 0 h 150"/>
                  <a:gd name="T98" fmla="*/ 384 w 450"/>
                  <a:gd name="T99" fmla="*/ 0 h 150"/>
                  <a:gd name="T100" fmla="*/ 389 w 450"/>
                  <a:gd name="T101" fmla="*/ 0 h 15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0" h="150">
                    <a:moveTo>
                      <a:pt x="0" y="150"/>
                    </a:moveTo>
                    <a:lnTo>
                      <a:pt x="6" y="150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18" y="144"/>
                    </a:lnTo>
                    <a:lnTo>
                      <a:pt x="24" y="144"/>
                    </a:lnTo>
                    <a:lnTo>
                      <a:pt x="24" y="138"/>
                    </a:lnTo>
                    <a:lnTo>
                      <a:pt x="30" y="138"/>
                    </a:lnTo>
                    <a:lnTo>
                      <a:pt x="36" y="138"/>
                    </a:lnTo>
                    <a:lnTo>
                      <a:pt x="36" y="132"/>
                    </a:lnTo>
                    <a:lnTo>
                      <a:pt x="42" y="132"/>
                    </a:lnTo>
                    <a:lnTo>
                      <a:pt x="48" y="132"/>
                    </a:lnTo>
                    <a:lnTo>
                      <a:pt x="48" y="126"/>
                    </a:lnTo>
                    <a:lnTo>
                      <a:pt x="54" y="126"/>
                    </a:lnTo>
                    <a:lnTo>
                      <a:pt x="60" y="126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72" y="120"/>
                    </a:lnTo>
                    <a:lnTo>
                      <a:pt x="78" y="114"/>
                    </a:lnTo>
                    <a:lnTo>
                      <a:pt x="84" y="114"/>
                    </a:lnTo>
                    <a:lnTo>
                      <a:pt x="90" y="114"/>
                    </a:lnTo>
                    <a:lnTo>
                      <a:pt x="90" y="108"/>
                    </a:lnTo>
                    <a:lnTo>
                      <a:pt x="96" y="108"/>
                    </a:lnTo>
                    <a:lnTo>
                      <a:pt x="102" y="108"/>
                    </a:lnTo>
                    <a:lnTo>
                      <a:pt x="102" y="102"/>
                    </a:lnTo>
                    <a:lnTo>
                      <a:pt x="108" y="102"/>
                    </a:lnTo>
                    <a:lnTo>
                      <a:pt x="114" y="102"/>
                    </a:lnTo>
                    <a:lnTo>
                      <a:pt x="120" y="96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2" y="90"/>
                    </a:lnTo>
                    <a:lnTo>
                      <a:pt x="138" y="90"/>
                    </a:lnTo>
                    <a:lnTo>
                      <a:pt x="144" y="90"/>
                    </a:lnTo>
                    <a:lnTo>
                      <a:pt x="150" y="84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62" y="78"/>
                    </a:lnTo>
                    <a:lnTo>
                      <a:pt x="168" y="78"/>
                    </a:lnTo>
                    <a:lnTo>
                      <a:pt x="174" y="78"/>
                    </a:lnTo>
                    <a:lnTo>
                      <a:pt x="180" y="78"/>
                    </a:lnTo>
                    <a:lnTo>
                      <a:pt x="180" y="72"/>
                    </a:lnTo>
                    <a:lnTo>
                      <a:pt x="186" y="72"/>
                    </a:lnTo>
                    <a:lnTo>
                      <a:pt x="192" y="72"/>
                    </a:lnTo>
                    <a:lnTo>
                      <a:pt x="198" y="72"/>
                    </a:lnTo>
                    <a:lnTo>
                      <a:pt x="198" y="66"/>
                    </a:lnTo>
                    <a:lnTo>
                      <a:pt x="204" y="66"/>
                    </a:lnTo>
                    <a:lnTo>
                      <a:pt x="210" y="66"/>
                    </a:lnTo>
                    <a:lnTo>
                      <a:pt x="216" y="66"/>
                    </a:lnTo>
                    <a:lnTo>
                      <a:pt x="216" y="60"/>
                    </a:lnTo>
                    <a:lnTo>
                      <a:pt x="222" y="60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6" y="54"/>
                    </a:lnTo>
                    <a:lnTo>
                      <a:pt x="252" y="54"/>
                    </a:lnTo>
                    <a:lnTo>
                      <a:pt x="252" y="48"/>
                    </a:lnTo>
                    <a:lnTo>
                      <a:pt x="258" y="48"/>
                    </a:lnTo>
                    <a:lnTo>
                      <a:pt x="264" y="48"/>
                    </a:lnTo>
                    <a:lnTo>
                      <a:pt x="270" y="48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6" y="36"/>
                    </a:lnTo>
                    <a:lnTo>
                      <a:pt x="312" y="36"/>
                    </a:lnTo>
                    <a:lnTo>
                      <a:pt x="312" y="30"/>
                    </a:lnTo>
                    <a:lnTo>
                      <a:pt x="318" y="30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36" y="24"/>
                    </a:lnTo>
                    <a:lnTo>
                      <a:pt x="342" y="24"/>
                    </a:lnTo>
                    <a:lnTo>
                      <a:pt x="348" y="24"/>
                    </a:lnTo>
                    <a:lnTo>
                      <a:pt x="354" y="24"/>
                    </a:lnTo>
                    <a:lnTo>
                      <a:pt x="360" y="24"/>
                    </a:lnTo>
                    <a:lnTo>
                      <a:pt x="360" y="18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8" y="18"/>
                    </a:lnTo>
                    <a:lnTo>
                      <a:pt x="384" y="18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Freeform 130"/>
              <p:cNvSpPr>
                <a:spLocks/>
              </p:cNvSpPr>
              <p:nvPr/>
            </p:nvSpPr>
            <p:spPr bwMode="auto">
              <a:xfrm>
                <a:off x="4981" y="741"/>
                <a:ext cx="394" cy="67"/>
              </a:xfrm>
              <a:custGeom>
                <a:avLst/>
                <a:gdLst>
                  <a:gd name="T0" fmla="*/ 10 w 456"/>
                  <a:gd name="T1" fmla="*/ 62 h 78"/>
                  <a:gd name="T2" fmla="*/ 16 w 456"/>
                  <a:gd name="T3" fmla="*/ 62 h 78"/>
                  <a:gd name="T4" fmla="*/ 26 w 456"/>
                  <a:gd name="T5" fmla="*/ 62 h 78"/>
                  <a:gd name="T6" fmla="*/ 31 w 456"/>
                  <a:gd name="T7" fmla="*/ 57 h 78"/>
                  <a:gd name="T8" fmla="*/ 41 w 456"/>
                  <a:gd name="T9" fmla="*/ 57 h 78"/>
                  <a:gd name="T10" fmla="*/ 47 w 456"/>
                  <a:gd name="T11" fmla="*/ 57 h 78"/>
                  <a:gd name="T12" fmla="*/ 52 w 456"/>
                  <a:gd name="T13" fmla="*/ 57 h 78"/>
                  <a:gd name="T14" fmla="*/ 62 w 456"/>
                  <a:gd name="T15" fmla="*/ 52 h 78"/>
                  <a:gd name="T16" fmla="*/ 67 w 456"/>
                  <a:gd name="T17" fmla="*/ 52 h 78"/>
                  <a:gd name="T18" fmla="*/ 78 w 456"/>
                  <a:gd name="T19" fmla="*/ 52 h 78"/>
                  <a:gd name="T20" fmla="*/ 83 w 456"/>
                  <a:gd name="T21" fmla="*/ 46 h 78"/>
                  <a:gd name="T22" fmla="*/ 93 w 456"/>
                  <a:gd name="T23" fmla="*/ 46 h 78"/>
                  <a:gd name="T24" fmla="*/ 99 w 456"/>
                  <a:gd name="T25" fmla="*/ 46 h 78"/>
                  <a:gd name="T26" fmla="*/ 109 w 456"/>
                  <a:gd name="T27" fmla="*/ 41 h 78"/>
                  <a:gd name="T28" fmla="*/ 114 w 456"/>
                  <a:gd name="T29" fmla="*/ 41 h 78"/>
                  <a:gd name="T30" fmla="*/ 124 w 456"/>
                  <a:gd name="T31" fmla="*/ 41 h 78"/>
                  <a:gd name="T32" fmla="*/ 130 w 456"/>
                  <a:gd name="T33" fmla="*/ 41 h 78"/>
                  <a:gd name="T34" fmla="*/ 140 w 456"/>
                  <a:gd name="T35" fmla="*/ 36 h 78"/>
                  <a:gd name="T36" fmla="*/ 145 w 456"/>
                  <a:gd name="T37" fmla="*/ 36 h 78"/>
                  <a:gd name="T38" fmla="*/ 156 w 456"/>
                  <a:gd name="T39" fmla="*/ 36 h 78"/>
                  <a:gd name="T40" fmla="*/ 161 w 456"/>
                  <a:gd name="T41" fmla="*/ 36 h 78"/>
                  <a:gd name="T42" fmla="*/ 171 w 456"/>
                  <a:gd name="T43" fmla="*/ 31 h 78"/>
                  <a:gd name="T44" fmla="*/ 176 w 456"/>
                  <a:gd name="T45" fmla="*/ 31 h 78"/>
                  <a:gd name="T46" fmla="*/ 187 w 456"/>
                  <a:gd name="T47" fmla="*/ 31 h 78"/>
                  <a:gd name="T48" fmla="*/ 192 w 456"/>
                  <a:gd name="T49" fmla="*/ 31 h 78"/>
                  <a:gd name="T50" fmla="*/ 202 w 456"/>
                  <a:gd name="T51" fmla="*/ 26 h 78"/>
                  <a:gd name="T52" fmla="*/ 207 w 456"/>
                  <a:gd name="T53" fmla="*/ 26 h 78"/>
                  <a:gd name="T54" fmla="*/ 213 w 456"/>
                  <a:gd name="T55" fmla="*/ 26 h 78"/>
                  <a:gd name="T56" fmla="*/ 223 w 456"/>
                  <a:gd name="T57" fmla="*/ 26 h 78"/>
                  <a:gd name="T58" fmla="*/ 228 w 456"/>
                  <a:gd name="T59" fmla="*/ 21 h 78"/>
                  <a:gd name="T60" fmla="*/ 238 w 456"/>
                  <a:gd name="T61" fmla="*/ 21 h 78"/>
                  <a:gd name="T62" fmla="*/ 244 w 456"/>
                  <a:gd name="T63" fmla="*/ 21 h 78"/>
                  <a:gd name="T64" fmla="*/ 254 w 456"/>
                  <a:gd name="T65" fmla="*/ 21 h 78"/>
                  <a:gd name="T66" fmla="*/ 259 w 456"/>
                  <a:gd name="T67" fmla="*/ 15 h 78"/>
                  <a:gd name="T68" fmla="*/ 270 w 456"/>
                  <a:gd name="T69" fmla="*/ 15 h 78"/>
                  <a:gd name="T70" fmla="*/ 275 w 456"/>
                  <a:gd name="T71" fmla="*/ 15 h 78"/>
                  <a:gd name="T72" fmla="*/ 285 w 456"/>
                  <a:gd name="T73" fmla="*/ 15 h 78"/>
                  <a:gd name="T74" fmla="*/ 290 w 456"/>
                  <a:gd name="T75" fmla="*/ 15 h 78"/>
                  <a:gd name="T76" fmla="*/ 301 w 456"/>
                  <a:gd name="T77" fmla="*/ 10 h 78"/>
                  <a:gd name="T78" fmla="*/ 306 w 456"/>
                  <a:gd name="T79" fmla="*/ 10 h 78"/>
                  <a:gd name="T80" fmla="*/ 316 w 456"/>
                  <a:gd name="T81" fmla="*/ 10 h 78"/>
                  <a:gd name="T82" fmla="*/ 321 w 456"/>
                  <a:gd name="T83" fmla="*/ 10 h 78"/>
                  <a:gd name="T84" fmla="*/ 332 w 456"/>
                  <a:gd name="T85" fmla="*/ 5 h 78"/>
                  <a:gd name="T86" fmla="*/ 337 w 456"/>
                  <a:gd name="T87" fmla="*/ 5 h 78"/>
                  <a:gd name="T88" fmla="*/ 347 w 456"/>
                  <a:gd name="T89" fmla="*/ 5 h 78"/>
                  <a:gd name="T90" fmla="*/ 353 w 456"/>
                  <a:gd name="T91" fmla="*/ 5 h 78"/>
                  <a:gd name="T92" fmla="*/ 358 w 456"/>
                  <a:gd name="T93" fmla="*/ 5 h 78"/>
                  <a:gd name="T94" fmla="*/ 368 w 456"/>
                  <a:gd name="T95" fmla="*/ 0 h 78"/>
                  <a:gd name="T96" fmla="*/ 373 w 456"/>
                  <a:gd name="T97" fmla="*/ 0 h 78"/>
                  <a:gd name="T98" fmla="*/ 384 w 456"/>
                  <a:gd name="T99" fmla="*/ 0 h 78"/>
                  <a:gd name="T100" fmla="*/ 389 w 456"/>
                  <a:gd name="T101" fmla="*/ 0 h 7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6" h="78">
                    <a:moveTo>
                      <a:pt x="0" y="78"/>
                    </a:moveTo>
                    <a:lnTo>
                      <a:pt x="6" y="78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8" y="72"/>
                    </a:lnTo>
                    <a:lnTo>
                      <a:pt x="24" y="72"/>
                    </a:lnTo>
                    <a:lnTo>
                      <a:pt x="30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90" y="60"/>
                    </a:lnTo>
                    <a:lnTo>
                      <a:pt x="96" y="54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20" y="54"/>
                    </a:lnTo>
                    <a:lnTo>
                      <a:pt x="126" y="54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50" y="48"/>
                    </a:lnTo>
                    <a:lnTo>
                      <a:pt x="156" y="48"/>
                    </a:lnTo>
                    <a:lnTo>
                      <a:pt x="156" y="42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74" y="42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8" y="30"/>
                    </a:lnTo>
                    <a:lnTo>
                      <a:pt x="234" y="30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0"/>
                    </a:lnTo>
                    <a:lnTo>
                      <a:pt x="264" y="24"/>
                    </a:lnTo>
                    <a:lnTo>
                      <a:pt x="270" y="24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8" y="24"/>
                    </a:lnTo>
                    <a:lnTo>
                      <a:pt x="294" y="24"/>
                    </a:lnTo>
                    <a:lnTo>
                      <a:pt x="300" y="24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8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6" y="18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Freeform 131"/>
              <p:cNvSpPr>
                <a:spLocks/>
              </p:cNvSpPr>
              <p:nvPr/>
            </p:nvSpPr>
            <p:spPr bwMode="auto">
              <a:xfrm>
                <a:off x="5375" y="720"/>
                <a:ext cx="145" cy="21"/>
              </a:xfrm>
              <a:custGeom>
                <a:avLst/>
                <a:gdLst>
                  <a:gd name="T0" fmla="*/ 0 w 168"/>
                  <a:gd name="T1" fmla="*/ 21 h 24"/>
                  <a:gd name="T2" fmla="*/ 5 w 168"/>
                  <a:gd name="T3" fmla="*/ 21 h 24"/>
                  <a:gd name="T4" fmla="*/ 5 w 168"/>
                  <a:gd name="T5" fmla="*/ 21 h 24"/>
                  <a:gd name="T6" fmla="*/ 10 w 168"/>
                  <a:gd name="T7" fmla="*/ 21 h 24"/>
                  <a:gd name="T8" fmla="*/ 10 w 168"/>
                  <a:gd name="T9" fmla="*/ 16 h 24"/>
                  <a:gd name="T10" fmla="*/ 16 w 168"/>
                  <a:gd name="T11" fmla="*/ 16 h 24"/>
                  <a:gd name="T12" fmla="*/ 21 w 168"/>
                  <a:gd name="T13" fmla="*/ 16 h 24"/>
                  <a:gd name="T14" fmla="*/ 21 w 168"/>
                  <a:gd name="T15" fmla="*/ 16 h 24"/>
                  <a:gd name="T16" fmla="*/ 26 w 168"/>
                  <a:gd name="T17" fmla="*/ 16 h 24"/>
                  <a:gd name="T18" fmla="*/ 26 w 168"/>
                  <a:gd name="T19" fmla="*/ 16 h 24"/>
                  <a:gd name="T20" fmla="*/ 31 w 168"/>
                  <a:gd name="T21" fmla="*/ 16 h 24"/>
                  <a:gd name="T22" fmla="*/ 31 w 168"/>
                  <a:gd name="T23" fmla="*/ 16 h 24"/>
                  <a:gd name="T24" fmla="*/ 36 w 168"/>
                  <a:gd name="T25" fmla="*/ 16 h 24"/>
                  <a:gd name="T26" fmla="*/ 41 w 168"/>
                  <a:gd name="T27" fmla="*/ 16 h 24"/>
                  <a:gd name="T28" fmla="*/ 41 w 168"/>
                  <a:gd name="T29" fmla="*/ 16 h 24"/>
                  <a:gd name="T30" fmla="*/ 47 w 168"/>
                  <a:gd name="T31" fmla="*/ 16 h 24"/>
                  <a:gd name="T32" fmla="*/ 47 w 168"/>
                  <a:gd name="T33" fmla="*/ 16 h 24"/>
                  <a:gd name="T34" fmla="*/ 52 w 168"/>
                  <a:gd name="T35" fmla="*/ 16 h 24"/>
                  <a:gd name="T36" fmla="*/ 57 w 168"/>
                  <a:gd name="T37" fmla="*/ 11 h 24"/>
                  <a:gd name="T38" fmla="*/ 57 w 168"/>
                  <a:gd name="T39" fmla="*/ 11 h 24"/>
                  <a:gd name="T40" fmla="*/ 62 w 168"/>
                  <a:gd name="T41" fmla="*/ 11 h 24"/>
                  <a:gd name="T42" fmla="*/ 62 w 168"/>
                  <a:gd name="T43" fmla="*/ 11 h 24"/>
                  <a:gd name="T44" fmla="*/ 67 w 168"/>
                  <a:gd name="T45" fmla="*/ 11 h 24"/>
                  <a:gd name="T46" fmla="*/ 73 w 168"/>
                  <a:gd name="T47" fmla="*/ 11 h 24"/>
                  <a:gd name="T48" fmla="*/ 73 w 168"/>
                  <a:gd name="T49" fmla="*/ 11 h 24"/>
                  <a:gd name="T50" fmla="*/ 78 w 168"/>
                  <a:gd name="T51" fmla="*/ 11 h 24"/>
                  <a:gd name="T52" fmla="*/ 78 w 168"/>
                  <a:gd name="T53" fmla="*/ 11 h 24"/>
                  <a:gd name="T54" fmla="*/ 83 w 168"/>
                  <a:gd name="T55" fmla="*/ 11 h 24"/>
                  <a:gd name="T56" fmla="*/ 83 w 168"/>
                  <a:gd name="T57" fmla="*/ 11 h 24"/>
                  <a:gd name="T58" fmla="*/ 88 w 168"/>
                  <a:gd name="T59" fmla="*/ 11 h 24"/>
                  <a:gd name="T60" fmla="*/ 93 w 168"/>
                  <a:gd name="T61" fmla="*/ 11 h 24"/>
                  <a:gd name="T62" fmla="*/ 93 w 168"/>
                  <a:gd name="T63" fmla="*/ 11 h 24"/>
                  <a:gd name="T64" fmla="*/ 98 w 168"/>
                  <a:gd name="T65" fmla="*/ 5 h 24"/>
                  <a:gd name="T66" fmla="*/ 98 w 168"/>
                  <a:gd name="T67" fmla="*/ 5 h 24"/>
                  <a:gd name="T68" fmla="*/ 104 w 168"/>
                  <a:gd name="T69" fmla="*/ 5 h 24"/>
                  <a:gd name="T70" fmla="*/ 109 w 168"/>
                  <a:gd name="T71" fmla="*/ 5 h 24"/>
                  <a:gd name="T72" fmla="*/ 109 w 168"/>
                  <a:gd name="T73" fmla="*/ 5 h 24"/>
                  <a:gd name="T74" fmla="*/ 114 w 168"/>
                  <a:gd name="T75" fmla="*/ 5 h 24"/>
                  <a:gd name="T76" fmla="*/ 114 w 168"/>
                  <a:gd name="T77" fmla="*/ 5 h 24"/>
                  <a:gd name="T78" fmla="*/ 119 w 168"/>
                  <a:gd name="T79" fmla="*/ 5 h 24"/>
                  <a:gd name="T80" fmla="*/ 124 w 168"/>
                  <a:gd name="T81" fmla="*/ 5 h 24"/>
                  <a:gd name="T82" fmla="*/ 124 w 168"/>
                  <a:gd name="T83" fmla="*/ 5 h 24"/>
                  <a:gd name="T84" fmla="*/ 129 w 168"/>
                  <a:gd name="T85" fmla="*/ 5 h 24"/>
                  <a:gd name="T86" fmla="*/ 129 w 168"/>
                  <a:gd name="T87" fmla="*/ 5 h 24"/>
                  <a:gd name="T88" fmla="*/ 135 w 168"/>
                  <a:gd name="T89" fmla="*/ 5 h 24"/>
                  <a:gd name="T90" fmla="*/ 140 w 168"/>
                  <a:gd name="T91" fmla="*/ 5 h 24"/>
                  <a:gd name="T92" fmla="*/ 140 w 168"/>
                  <a:gd name="T93" fmla="*/ 5 h 24"/>
                  <a:gd name="T94" fmla="*/ 145 w 168"/>
                  <a:gd name="T95" fmla="*/ 0 h 2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68" h="24">
                    <a:moveTo>
                      <a:pt x="0" y="24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0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151" name="Object 133"/>
            <p:cNvGraphicFramePr>
              <a:graphicFrameLocks noChangeAspect="1"/>
            </p:cNvGraphicFramePr>
            <p:nvPr/>
          </p:nvGraphicFramePr>
          <p:xfrm>
            <a:off x="5376" y="52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" name="Equation" r:id="rId33" imgW="243811" imgH="297143" progId="Equation.3">
                    <p:embed/>
                  </p:oleObj>
                </mc:Choice>
                <mc:Fallback>
                  <p:oleObj name="Equation" r:id="rId33" imgW="243811" imgH="297143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52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Oval 134"/>
            <p:cNvSpPr>
              <a:spLocks noChangeArrowheads="1"/>
            </p:cNvSpPr>
            <p:nvPr/>
          </p:nvSpPr>
          <p:spPr bwMode="auto">
            <a:xfrm>
              <a:off x="4464" y="983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38" name="Group 142"/>
          <p:cNvGrpSpPr>
            <a:grpSpLocks/>
          </p:cNvGrpSpPr>
          <p:nvPr/>
        </p:nvGrpSpPr>
        <p:grpSpPr bwMode="auto">
          <a:xfrm>
            <a:off x="7086600" y="1219200"/>
            <a:ext cx="1447800" cy="381000"/>
            <a:chOff x="4512" y="768"/>
            <a:chExt cx="912" cy="240"/>
          </a:xfrm>
        </p:grpSpPr>
        <p:sp>
          <p:nvSpPr>
            <p:cNvPr id="5144" name="Line 140"/>
            <p:cNvSpPr>
              <a:spLocks noChangeShapeType="1"/>
            </p:cNvSpPr>
            <p:nvPr/>
          </p:nvSpPr>
          <p:spPr bwMode="auto">
            <a:xfrm flipV="1">
              <a:off x="4512" y="768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45" name="Object 141"/>
            <p:cNvGraphicFramePr>
              <a:graphicFrameLocks noChangeAspect="1"/>
            </p:cNvGraphicFramePr>
            <p:nvPr/>
          </p:nvGraphicFramePr>
          <p:xfrm>
            <a:off x="5112" y="800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" name="Equation" r:id="rId35" imgW="487621" imgH="320033" progId="Equation.3">
                    <p:embed/>
                  </p:oleObj>
                </mc:Choice>
                <mc:Fallback>
                  <p:oleObj name="Equation" r:id="rId35" imgW="487621" imgH="320033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2" y="800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39" name="Object 143"/>
          <p:cNvGraphicFramePr>
            <a:graphicFrameLocks noChangeAspect="1"/>
          </p:cNvGraphicFramePr>
          <p:nvPr/>
        </p:nvGraphicFramePr>
        <p:xfrm>
          <a:off x="685800" y="2895600"/>
          <a:ext cx="29781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37" imgW="2948834" imgH="434269" progId="Equation.3">
                  <p:embed/>
                </p:oleObj>
              </mc:Choice>
              <mc:Fallback>
                <p:oleObj name="Equation" r:id="rId37" imgW="2948834" imgH="434269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29781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72"/>
          <p:cNvSpPr>
            <a:spLocks/>
          </p:cNvSpPr>
          <p:nvPr/>
        </p:nvSpPr>
        <p:spPr bwMode="auto">
          <a:xfrm>
            <a:off x="6958013" y="1331913"/>
            <a:ext cx="674687" cy="809625"/>
          </a:xfrm>
          <a:custGeom>
            <a:avLst/>
            <a:gdLst>
              <a:gd name="T0" fmla="*/ 8996 w 450"/>
              <a:gd name="T1" fmla="*/ 791633 h 540"/>
              <a:gd name="T2" fmla="*/ 26987 w 450"/>
              <a:gd name="T3" fmla="*/ 755650 h 540"/>
              <a:gd name="T4" fmla="*/ 35983 w 450"/>
              <a:gd name="T5" fmla="*/ 719667 h 540"/>
              <a:gd name="T6" fmla="*/ 53975 w 450"/>
              <a:gd name="T7" fmla="*/ 683683 h 540"/>
              <a:gd name="T8" fmla="*/ 62971 w 450"/>
              <a:gd name="T9" fmla="*/ 656696 h 540"/>
              <a:gd name="T10" fmla="*/ 80962 w 450"/>
              <a:gd name="T11" fmla="*/ 629708 h 540"/>
              <a:gd name="T12" fmla="*/ 89958 w 450"/>
              <a:gd name="T13" fmla="*/ 593725 h 540"/>
              <a:gd name="T14" fmla="*/ 107950 w 450"/>
              <a:gd name="T15" fmla="*/ 575733 h 540"/>
              <a:gd name="T16" fmla="*/ 116946 w 450"/>
              <a:gd name="T17" fmla="*/ 548746 h 540"/>
              <a:gd name="T18" fmla="*/ 125942 w 450"/>
              <a:gd name="T19" fmla="*/ 521758 h 540"/>
              <a:gd name="T20" fmla="*/ 143933 w 450"/>
              <a:gd name="T21" fmla="*/ 494771 h 540"/>
              <a:gd name="T22" fmla="*/ 152929 w 450"/>
              <a:gd name="T23" fmla="*/ 476779 h 540"/>
              <a:gd name="T24" fmla="*/ 170921 w 450"/>
              <a:gd name="T25" fmla="*/ 458788 h 540"/>
              <a:gd name="T26" fmla="*/ 179917 w 450"/>
              <a:gd name="T27" fmla="*/ 431800 h 540"/>
              <a:gd name="T28" fmla="*/ 197908 w 450"/>
              <a:gd name="T29" fmla="*/ 413808 h 540"/>
              <a:gd name="T30" fmla="*/ 206904 w 450"/>
              <a:gd name="T31" fmla="*/ 395817 h 540"/>
              <a:gd name="T32" fmla="*/ 224896 w 450"/>
              <a:gd name="T33" fmla="*/ 377825 h 540"/>
              <a:gd name="T34" fmla="*/ 233891 w 450"/>
              <a:gd name="T35" fmla="*/ 359833 h 540"/>
              <a:gd name="T36" fmla="*/ 251883 w 450"/>
              <a:gd name="T37" fmla="*/ 341842 h 540"/>
              <a:gd name="T38" fmla="*/ 260879 w 450"/>
              <a:gd name="T39" fmla="*/ 323850 h 540"/>
              <a:gd name="T40" fmla="*/ 278871 w 450"/>
              <a:gd name="T41" fmla="*/ 314854 h 540"/>
              <a:gd name="T42" fmla="*/ 287866 w 450"/>
              <a:gd name="T43" fmla="*/ 296863 h 540"/>
              <a:gd name="T44" fmla="*/ 305858 w 450"/>
              <a:gd name="T45" fmla="*/ 278871 h 540"/>
              <a:gd name="T46" fmla="*/ 314854 w 450"/>
              <a:gd name="T47" fmla="*/ 269875 h 540"/>
              <a:gd name="T48" fmla="*/ 332846 w 450"/>
              <a:gd name="T49" fmla="*/ 251883 h 540"/>
              <a:gd name="T50" fmla="*/ 341841 w 450"/>
              <a:gd name="T51" fmla="*/ 242888 h 540"/>
              <a:gd name="T52" fmla="*/ 359833 w 450"/>
              <a:gd name="T53" fmla="*/ 224896 h 540"/>
              <a:gd name="T54" fmla="*/ 368829 w 450"/>
              <a:gd name="T55" fmla="*/ 215900 h 540"/>
              <a:gd name="T56" fmla="*/ 377825 w 450"/>
              <a:gd name="T57" fmla="*/ 206904 h 540"/>
              <a:gd name="T58" fmla="*/ 395816 w 450"/>
              <a:gd name="T59" fmla="*/ 188913 h 540"/>
              <a:gd name="T60" fmla="*/ 404812 w 450"/>
              <a:gd name="T61" fmla="*/ 179917 h 540"/>
              <a:gd name="T62" fmla="*/ 422804 w 450"/>
              <a:gd name="T63" fmla="*/ 170921 h 540"/>
              <a:gd name="T64" fmla="*/ 431800 w 450"/>
              <a:gd name="T65" fmla="*/ 161925 h 540"/>
              <a:gd name="T66" fmla="*/ 449791 w 450"/>
              <a:gd name="T67" fmla="*/ 143933 h 540"/>
              <a:gd name="T68" fmla="*/ 458787 w 450"/>
              <a:gd name="T69" fmla="*/ 134938 h 540"/>
              <a:gd name="T70" fmla="*/ 476779 w 450"/>
              <a:gd name="T71" fmla="*/ 125942 h 540"/>
              <a:gd name="T72" fmla="*/ 485775 w 450"/>
              <a:gd name="T73" fmla="*/ 116946 h 540"/>
              <a:gd name="T74" fmla="*/ 503766 w 450"/>
              <a:gd name="T75" fmla="*/ 107950 h 540"/>
              <a:gd name="T76" fmla="*/ 512762 w 450"/>
              <a:gd name="T77" fmla="*/ 98954 h 540"/>
              <a:gd name="T78" fmla="*/ 530754 w 450"/>
              <a:gd name="T79" fmla="*/ 89958 h 540"/>
              <a:gd name="T80" fmla="*/ 539750 w 450"/>
              <a:gd name="T81" fmla="*/ 80963 h 540"/>
              <a:gd name="T82" fmla="*/ 557741 w 450"/>
              <a:gd name="T83" fmla="*/ 71967 h 540"/>
              <a:gd name="T84" fmla="*/ 566737 w 450"/>
              <a:gd name="T85" fmla="*/ 62971 h 540"/>
              <a:gd name="T86" fmla="*/ 584729 w 450"/>
              <a:gd name="T87" fmla="*/ 53975 h 540"/>
              <a:gd name="T88" fmla="*/ 593725 w 450"/>
              <a:gd name="T89" fmla="*/ 44979 h 540"/>
              <a:gd name="T90" fmla="*/ 611716 w 450"/>
              <a:gd name="T91" fmla="*/ 44979 h 540"/>
              <a:gd name="T92" fmla="*/ 620712 w 450"/>
              <a:gd name="T93" fmla="*/ 35983 h 540"/>
              <a:gd name="T94" fmla="*/ 638704 w 450"/>
              <a:gd name="T95" fmla="*/ 26988 h 540"/>
              <a:gd name="T96" fmla="*/ 647700 w 450"/>
              <a:gd name="T97" fmla="*/ 17992 h 540"/>
              <a:gd name="T98" fmla="*/ 656695 w 450"/>
              <a:gd name="T99" fmla="*/ 8996 h 540"/>
              <a:gd name="T100" fmla="*/ 674687 w 450"/>
              <a:gd name="T101" fmla="*/ 0 h 5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50" h="540">
                <a:moveTo>
                  <a:pt x="0" y="540"/>
                </a:moveTo>
                <a:lnTo>
                  <a:pt x="0" y="534"/>
                </a:lnTo>
                <a:lnTo>
                  <a:pt x="6" y="534"/>
                </a:lnTo>
                <a:lnTo>
                  <a:pt x="6" y="528"/>
                </a:lnTo>
                <a:lnTo>
                  <a:pt x="6" y="522"/>
                </a:lnTo>
                <a:lnTo>
                  <a:pt x="12" y="516"/>
                </a:lnTo>
                <a:lnTo>
                  <a:pt x="12" y="510"/>
                </a:lnTo>
                <a:lnTo>
                  <a:pt x="12" y="504"/>
                </a:lnTo>
                <a:lnTo>
                  <a:pt x="18" y="504"/>
                </a:lnTo>
                <a:lnTo>
                  <a:pt x="18" y="498"/>
                </a:lnTo>
                <a:lnTo>
                  <a:pt x="18" y="492"/>
                </a:lnTo>
                <a:lnTo>
                  <a:pt x="24" y="486"/>
                </a:lnTo>
                <a:lnTo>
                  <a:pt x="24" y="480"/>
                </a:lnTo>
                <a:lnTo>
                  <a:pt x="24" y="474"/>
                </a:lnTo>
                <a:lnTo>
                  <a:pt x="30" y="468"/>
                </a:lnTo>
                <a:lnTo>
                  <a:pt x="30" y="462"/>
                </a:lnTo>
                <a:lnTo>
                  <a:pt x="36" y="456"/>
                </a:lnTo>
                <a:lnTo>
                  <a:pt x="36" y="450"/>
                </a:lnTo>
                <a:lnTo>
                  <a:pt x="36" y="444"/>
                </a:lnTo>
                <a:lnTo>
                  <a:pt x="42" y="438"/>
                </a:lnTo>
                <a:lnTo>
                  <a:pt x="42" y="432"/>
                </a:lnTo>
                <a:lnTo>
                  <a:pt x="48" y="426"/>
                </a:lnTo>
                <a:lnTo>
                  <a:pt x="48" y="420"/>
                </a:lnTo>
                <a:lnTo>
                  <a:pt x="54" y="420"/>
                </a:lnTo>
                <a:lnTo>
                  <a:pt x="54" y="414"/>
                </a:lnTo>
                <a:lnTo>
                  <a:pt x="54" y="408"/>
                </a:lnTo>
                <a:lnTo>
                  <a:pt x="60" y="402"/>
                </a:lnTo>
                <a:lnTo>
                  <a:pt x="60" y="396"/>
                </a:lnTo>
                <a:lnTo>
                  <a:pt x="66" y="390"/>
                </a:lnTo>
                <a:lnTo>
                  <a:pt x="66" y="384"/>
                </a:lnTo>
                <a:lnTo>
                  <a:pt x="72" y="384"/>
                </a:lnTo>
                <a:lnTo>
                  <a:pt x="72" y="378"/>
                </a:lnTo>
                <a:lnTo>
                  <a:pt x="72" y="372"/>
                </a:lnTo>
                <a:lnTo>
                  <a:pt x="78" y="366"/>
                </a:lnTo>
                <a:lnTo>
                  <a:pt x="78" y="360"/>
                </a:lnTo>
                <a:lnTo>
                  <a:pt x="84" y="360"/>
                </a:lnTo>
                <a:lnTo>
                  <a:pt x="84" y="354"/>
                </a:lnTo>
                <a:lnTo>
                  <a:pt x="84" y="348"/>
                </a:lnTo>
                <a:lnTo>
                  <a:pt x="90" y="342"/>
                </a:lnTo>
                <a:lnTo>
                  <a:pt x="90" y="336"/>
                </a:lnTo>
                <a:lnTo>
                  <a:pt x="96" y="336"/>
                </a:lnTo>
                <a:lnTo>
                  <a:pt x="96" y="330"/>
                </a:lnTo>
                <a:lnTo>
                  <a:pt x="102" y="324"/>
                </a:lnTo>
                <a:lnTo>
                  <a:pt x="102" y="318"/>
                </a:lnTo>
                <a:lnTo>
                  <a:pt x="108" y="318"/>
                </a:lnTo>
                <a:lnTo>
                  <a:pt x="108" y="312"/>
                </a:lnTo>
                <a:lnTo>
                  <a:pt x="114" y="306"/>
                </a:lnTo>
                <a:lnTo>
                  <a:pt x="114" y="300"/>
                </a:lnTo>
                <a:lnTo>
                  <a:pt x="120" y="294"/>
                </a:lnTo>
                <a:lnTo>
                  <a:pt x="120" y="288"/>
                </a:lnTo>
                <a:lnTo>
                  <a:pt x="126" y="288"/>
                </a:lnTo>
                <a:lnTo>
                  <a:pt x="126" y="282"/>
                </a:lnTo>
                <a:lnTo>
                  <a:pt x="132" y="282"/>
                </a:lnTo>
                <a:lnTo>
                  <a:pt x="132" y="276"/>
                </a:lnTo>
                <a:lnTo>
                  <a:pt x="132" y="270"/>
                </a:lnTo>
                <a:lnTo>
                  <a:pt x="138" y="270"/>
                </a:lnTo>
                <a:lnTo>
                  <a:pt x="138" y="264"/>
                </a:lnTo>
                <a:lnTo>
                  <a:pt x="144" y="264"/>
                </a:lnTo>
                <a:lnTo>
                  <a:pt x="144" y="258"/>
                </a:lnTo>
                <a:lnTo>
                  <a:pt x="144" y="252"/>
                </a:lnTo>
                <a:lnTo>
                  <a:pt x="150" y="252"/>
                </a:lnTo>
                <a:lnTo>
                  <a:pt x="150" y="246"/>
                </a:lnTo>
                <a:lnTo>
                  <a:pt x="156" y="246"/>
                </a:lnTo>
                <a:lnTo>
                  <a:pt x="156" y="240"/>
                </a:lnTo>
                <a:lnTo>
                  <a:pt x="162" y="240"/>
                </a:lnTo>
                <a:lnTo>
                  <a:pt x="162" y="234"/>
                </a:lnTo>
                <a:lnTo>
                  <a:pt x="168" y="228"/>
                </a:lnTo>
                <a:lnTo>
                  <a:pt x="174" y="222"/>
                </a:lnTo>
                <a:lnTo>
                  <a:pt x="174" y="216"/>
                </a:lnTo>
                <a:lnTo>
                  <a:pt x="180" y="216"/>
                </a:lnTo>
                <a:lnTo>
                  <a:pt x="180" y="210"/>
                </a:lnTo>
                <a:lnTo>
                  <a:pt x="186" y="210"/>
                </a:lnTo>
                <a:lnTo>
                  <a:pt x="186" y="204"/>
                </a:lnTo>
                <a:lnTo>
                  <a:pt x="192" y="204"/>
                </a:lnTo>
                <a:lnTo>
                  <a:pt x="192" y="198"/>
                </a:lnTo>
                <a:lnTo>
                  <a:pt x="198" y="192"/>
                </a:lnTo>
                <a:lnTo>
                  <a:pt x="204" y="186"/>
                </a:lnTo>
                <a:lnTo>
                  <a:pt x="210" y="180"/>
                </a:lnTo>
                <a:lnTo>
                  <a:pt x="216" y="174"/>
                </a:lnTo>
                <a:lnTo>
                  <a:pt x="222" y="168"/>
                </a:lnTo>
                <a:lnTo>
                  <a:pt x="222" y="162"/>
                </a:lnTo>
                <a:lnTo>
                  <a:pt x="228" y="162"/>
                </a:lnTo>
                <a:lnTo>
                  <a:pt x="234" y="156"/>
                </a:lnTo>
                <a:lnTo>
                  <a:pt x="240" y="150"/>
                </a:lnTo>
                <a:lnTo>
                  <a:pt x="246" y="144"/>
                </a:lnTo>
                <a:lnTo>
                  <a:pt x="252" y="138"/>
                </a:lnTo>
                <a:lnTo>
                  <a:pt x="258" y="132"/>
                </a:lnTo>
                <a:lnTo>
                  <a:pt x="264" y="132"/>
                </a:lnTo>
                <a:lnTo>
                  <a:pt x="264" y="126"/>
                </a:lnTo>
                <a:lnTo>
                  <a:pt x="270" y="126"/>
                </a:lnTo>
                <a:lnTo>
                  <a:pt x="270" y="120"/>
                </a:lnTo>
                <a:lnTo>
                  <a:pt x="276" y="120"/>
                </a:lnTo>
                <a:lnTo>
                  <a:pt x="276" y="114"/>
                </a:lnTo>
                <a:lnTo>
                  <a:pt x="282" y="114"/>
                </a:lnTo>
                <a:lnTo>
                  <a:pt x="288" y="108"/>
                </a:lnTo>
                <a:lnTo>
                  <a:pt x="294" y="102"/>
                </a:lnTo>
                <a:lnTo>
                  <a:pt x="300" y="102"/>
                </a:lnTo>
                <a:lnTo>
                  <a:pt x="300" y="96"/>
                </a:lnTo>
                <a:lnTo>
                  <a:pt x="306" y="96"/>
                </a:lnTo>
                <a:lnTo>
                  <a:pt x="306" y="90"/>
                </a:lnTo>
                <a:lnTo>
                  <a:pt x="312" y="90"/>
                </a:lnTo>
                <a:lnTo>
                  <a:pt x="318" y="84"/>
                </a:lnTo>
                <a:lnTo>
                  <a:pt x="324" y="84"/>
                </a:lnTo>
                <a:lnTo>
                  <a:pt x="324" y="78"/>
                </a:lnTo>
                <a:lnTo>
                  <a:pt x="330" y="78"/>
                </a:lnTo>
                <a:lnTo>
                  <a:pt x="330" y="72"/>
                </a:lnTo>
                <a:lnTo>
                  <a:pt x="336" y="72"/>
                </a:lnTo>
                <a:lnTo>
                  <a:pt x="342" y="66"/>
                </a:lnTo>
                <a:lnTo>
                  <a:pt x="348" y="66"/>
                </a:lnTo>
                <a:lnTo>
                  <a:pt x="348" y="60"/>
                </a:lnTo>
                <a:lnTo>
                  <a:pt x="354" y="60"/>
                </a:lnTo>
                <a:lnTo>
                  <a:pt x="360" y="54"/>
                </a:lnTo>
                <a:lnTo>
                  <a:pt x="366" y="54"/>
                </a:lnTo>
                <a:lnTo>
                  <a:pt x="366" y="48"/>
                </a:lnTo>
                <a:lnTo>
                  <a:pt x="372" y="48"/>
                </a:lnTo>
                <a:lnTo>
                  <a:pt x="378" y="48"/>
                </a:lnTo>
                <a:lnTo>
                  <a:pt x="378" y="42"/>
                </a:lnTo>
                <a:lnTo>
                  <a:pt x="384" y="42"/>
                </a:lnTo>
                <a:lnTo>
                  <a:pt x="384" y="36"/>
                </a:lnTo>
                <a:lnTo>
                  <a:pt x="390" y="36"/>
                </a:lnTo>
                <a:lnTo>
                  <a:pt x="396" y="36"/>
                </a:lnTo>
                <a:lnTo>
                  <a:pt x="396" y="30"/>
                </a:lnTo>
                <a:lnTo>
                  <a:pt x="402" y="30"/>
                </a:lnTo>
                <a:lnTo>
                  <a:pt x="408" y="30"/>
                </a:lnTo>
                <a:lnTo>
                  <a:pt x="408" y="24"/>
                </a:lnTo>
                <a:lnTo>
                  <a:pt x="414" y="24"/>
                </a:lnTo>
                <a:lnTo>
                  <a:pt x="420" y="18"/>
                </a:lnTo>
                <a:lnTo>
                  <a:pt x="426" y="18"/>
                </a:lnTo>
                <a:lnTo>
                  <a:pt x="426" y="12"/>
                </a:lnTo>
                <a:lnTo>
                  <a:pt x="432" y="12"/>
                </a:lnTo>
                <a:lnTo>
                  <a:pt x="438" y="12"/>
                </a:lnTo>
                <a:lnTo>
                  <a:pt x="438" y="6"/>
                </a:lnTo>
                <a:lnTo>
                  <a:pt x="444" y="6"/>
                </a:lnTo>
                <a:lnTo>
                  <a:pt x="450" y="6"/>
                </a:lnTo>
                <a:lnTo>
                  <a:pt x="450" y="0"/>
                </a:lnTo>
              </a:path>
            </a:pathLst>
          </a:custGeom>
          <a:noFill/>
          <a:ln w="19050" cmpd="sng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5" name="Freeform 73"/>
          <p:cNvSpPr>
            <a:spLocks/>
          </p:cNvSpPr>
          <p:nvPr/>
        </p:nvSpPr>
        <p:spPr bwMode="auto">
          <a:xfrm rot="20759476">
            <a:off x="7073900" y="485775"/>
            <a:ext cx="792163" cy="1800225"/>
          </a:xfrm>
          <a:custGeom>
            <a:avLst/>
            <a:gdLst>
              <a:gd name="T0" fmla="*/ 0 w 384"/>
              <a:gd name="T1" fmla="*/ 600075 h 864"/>
              <a:gd name="T2" fmla="*/ 0 w 384"/>
              <a:gd name="T3" fmla="*/ 1800225 h 864"/>
              <a:gd name="T4" fmla="*/ 792163 w 384"/>
              <a:gd name="T5" fmla="*/ 1200150 h 864"/>
              <a:gd name="T6" fmla="*/ 792163 w 384"/>
              <a:gd name="T7" fmla="*/ 0 h 864"/>
              <a:gd name="T8" fmla="*/ 0 w 384"/>
              <a:gd name="T9" fmla="*/ 600075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864">
                <a:moveTo>
                  <a:pt x="0" y="288"/>
                </a:moveTo>
                <a:lnTo>
                  <a:pt x="0" y="864"/>
                </a:lnTo>
                <a:lnTo>
                  <a:pt x="384" y="576"/>
                </a:lnTo>
                <a:lnTo>
                  <a:pt x="384" y="0"/>
                </a:lnTo>
                <a:lnTo>
                  <a:pt x="0" y="288"/>
                </a:lnTo>
                <a:close/>
              </a:path>
            </a:pathLst>
          </a:cu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1022350" y="3740150"/>
          <a:ext cx="20240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3" imgW="1988924" imgH="434269" progId="Equation.3">
                  <p:embed/>
                </p:oleObj>
              </mc:Choice>
              <mc:Fallback>
                <p:oleObj name="Equation" r:id="rId3" imgW="1988924" imgH="4342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740150"/>
                        <a:ext cx="20240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09600" y="481013"/>
            <a:ext cx="18288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此处要求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114550" y="457200"/>
          <a:ext cx="311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5" imgW="3101297" imgH="434269" progId="Equation.3">
                  <p:embed/>
                </p:oleObj>
              </mc:Choice>
              <mc:Fallback>
                <p:oleObj name="Equation" r:id="rId5" imgW="3101297" imgH="4342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57200"/>
                        <a:ext cx="311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990600" y="312261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也是法平面的法向量</a:t>
            </a:r>
            <a:r>
              <a:rPr lang="en-US" altLang="zh-CN"/>
              <a:t>,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685800" y="14478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切线的方向向量</a:t>
            </a:r>
            <a:r>
              <a:rPr lang="en-US" altLang="zh-CN"/>
              <a:t>: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304800" y="2574925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称为曲线的</a:t>
            </a:r>
            <a:r>
              <a:rPr lang="zh-CN" altLang="en-US" b="1">
                <a:solidFill>
                  <a:schemeClr val="tx2"/>
                </a:solidFill>
              </a:rPr>
              <a:t>切向量 </a:t>
            </a:r>
            <a:r>
              <a:rPr lang="en-US" altLang="zh-CN"/>
              <a:t>.</a:t>
            </a:r>
          </a:p>
        </p:txBody>
      </p:sp>
      <p:graphicFrame>
        <p:nvGraphicFramePr>
          <p:cNvPr id="3130" name="Object 58"/>
          <p:cNvGraphicFramePr>
            <a:graphicFrameLocks noChangeAspect="1"/>
          </p:cNvGraphicFramePr>
          <p:nvPr/>
        </p:nvGraphicFramePr>
        <p:xfrm>
          <a:off x="3124200" y="3733800"/>
          <a:ext cx="2489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Equation" r:id="rId7" imgW="2446096" imgH="434269" progId="Equation.3">
                  <p:embed/>
                </p:oleObj>
              </mc:Choice>
              <mc:Fallback>
                <p:oleObj name="Equation" r:id="rId7" imgW="2446096" imgH="434269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489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1" name="Object 59"/>
          <p:cNvGraphicFramePr>
            <a:graphicFrameLocks noChangeAspect="1"/>
          </p:cNvGraphicFramePr>
          <p:nvPr/>
        </p:nvGraphicFramePr>
        <p:xfrm>
          <a:off x="5575300" y="3733800"/>
          <a:ext cx="2927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Equation" r:id="rId9" imgW="2872819" imgH="434269" progId="Equation.3">
                  <p:embed/>
                </p:oleObj>
              </mc:Choice>
              <mc:Fallback>
                <p:oleObj name="Equation" r:id="rId9" imgW="2872819" imgH="434269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733800"/>
                        <a:ext cx="29273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" name="Text Box 61"/>
          <p:cNvSpPr txBox="1">
            <a:spLocks noChangeArrowheads="1"/>
          </p:cNvSpPr>
          <p:nvPr/>
        </p:nvSpPr>
        <p:spPr bwMode="auto">
          <a:xfrm>
            <a:off x="304800" y="990600"/>
            <a:ext cx="5334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如个别为</a:t>
            </a:r>
            <a:r>
              <a:rPr lang="en-US" altLang="zh-CN"/>
              <a:t>0, </a:t>
            </a:r>
            <a:r>
              <a:rPr lang="zh-CN" altLang="en-US"/>
              <a:t>则理解为分子为 </a:t>
            </a:r>
            <a:r>
              <a:rPr lang="en-US" altLang="zh-CN"/>
              <a:t>0 .</a:t>
            </a:r>
          </a:p>
        </p:txBody>
      </p:sp>
      <p:pic>
        <p:nvPicPr>
          <p:cNvPr id="6157" name="Picture 65" descr="机动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8" name="Text Box 6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59" name="Picture 6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6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6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7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50" name="Object 78"/>
          <p:cNvGraphicFramePr>
            <a:graphicFrameLocks noChangeAspect="1"/>
          </p:cNvGraphicFramePr>
          <p:nvPr/>
        </p:nvGraphicFramePr>
        <p:xfrm>
          <a:off x="7391400" y="6858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17" imgW="259143" imgH="236246" progId="Equation.3">
                  <p:embed/>
                </p:oleObj>
              </mc:Choice>
              <mc:Fallback>
                <p:oleObj name="Equation" r:id="rId17" imgW="259143" imgH="236246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6858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Line 74"/>
          <p:cNvSpPr>
            <a:spLocks noChangeShapeType="1"/>
          </p:cNvSpPr>
          <p:nvPr/>
        </p:nvSpPr>
        <p:spPr bwMode="auto">
          <a:xfrm flipH="1">
            <a:off x="7435850" y="860425"/>
            <a:ext cx="935038" cy="5873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66" name="Group 129"/>
          <p:cNvGrpSpPr>
            <a:grpSpLocks/>
          </p:cNvGrpSpPr>
          <p:nvPr/>
        </p:nvGrpSpPr>
        <p:grpSpPr bwMode="auto">
          <a:xfrm>
            <a:off x="7213600" y="990600"/>
            <a:ext cx="1422400" cy="479425"/>
            <a:chOff x="4544" y="624"/>
            <a:chExt cx="896" cy="302"/>
          </a:xfrm>
        </p:grpSpPr>
        <p:sp>
          <p:nvSpPr>
            <p:cNvPr id="6185" name="Freeform 81"/>
            <p:cNvSpPr>
              <a:spLocks/>
            </p:cNvSpPr>
            <p:nvPr/>
          </p:nvSpPr>
          <p:spPr bwMode="auto">
            <a:xfrm>
              <a:off x="4808" y="698"/>
              <a:ext cx="425" cy="141"/>
            </a:xfrm>
            <a:custGeom>
              <a:avLst/>
              <a:gdLst>
                <a:gd name="T0" fmla="*/ 6 w 450"/>
                <a:gd name="T1" fmla="*/ 141 h 150"/>
                <a:gd name="T2" fmla="*/ 17 w 450"/>
                <a:gd name="T3" fmla="*/ 135 h 150"/>
                <a:gd name="T4" fmla="*/ 23 w 450"/>
                <a:gd name="T5" fmla="*/ 130 h 150"/>
                <a:gd name="T6" fmla="*/ 34 w 450"/>
                <a:gd name="T7" fmla="*/ 130 h 150"/>
                <a:gd name="T8" fmla="*/ 40 w 450"/>
                <a:gd name="T9" fmla="*/ 124 h 150"/>
                <a:gd name="T10" fmla="*/ 51 w 450"/>
                <a:gd name="T11" fmla="*/ 118 h 150"/>
                <a:gd name="T12" fmla="*/ 57 w 450"/>
                <a:gd name="T13" fmla="*/ 113 h 150"/>
                <a:gd name="T14" fmla="*/ 68 w 450"/>
                <a:gd name="T15" fmla="*/ 113 h 150"/>
                <a:gd name="T16" fmla="*/ 74 w 450"/>
                <a:gd name="T17" fmla="*/ 107 h 150"/>
                <a:gd name="T18" fmla="*/ 85 w 450"/>
                <a:gd name="T19" fmla="*/ 107 h 150"/>
                <a:gd name="T20" fmla="*/ 91 w 450"/>
                <a:gd name="T21" fmla="*/ 102 h 150"/>
                <a:gd name="T22" fmla="*/ 102 w 450"/>
                <a:gd name="T23" fmla="*/ 96 h 150"/>
                <a:gd name="T24" fmla="*/ 108 w 450"/>
                <a:gd name="T25" fmla="*/ 96 h 150"/>
                <a:gd name="T26" fmla="*/ 119 w 450"/>
                <a:gd name="T27" fmla="*/ 90 h 150"/>
                <a:gd name="T28" fmla="*/ 125 w 450"/>
                <a:gd name="T29" fmla="*/ 85 h 150"/>
                <a:gd name="T30" fmla="*/ 136 w 450"/>
                <a:gd name="T31" fmla="*/ 85 h 150"/>
                <a:gd name="T32" fmla="*/ 142 w 450"/>
                <a:gd name="T33" fmla="*/ 79 h 150"/>
                <a:gd name="T34" fmla="*/ 147 w 450"/>
                <a:gd name="T35" fmla="*/ 79 h 150"/>
                <a:gd name="T36" fmla="*/ 159 w 450"/>
                <a:gd name="T37" fmla="*/ 73 h 150"/>
                <a:gd name="T38" fmla="*/ 164 w 450"/>
                <a:gd name="T39" fmla="*/ 73 h 150"/>
                <a:gd name="T40" fmla="*/ 176 w 450"/>
                <a:gd name="T41" fmla="*/ 68 h 150"/>
                <a:gd name="T42" fmla="*/ 181 w 450"/>
                <a:gd name="T43" fmla="*/ 68 h 150"/>
                <a:gd name="T44" fmla="*/ 193 w 450"/>
                <a:gd name="T45" fmla="*/ 62 h 150"/>
                <a:gd name="T46" fmla="*/ 198 w 450"/>
                <a:gd name="T47" fmla="*/ 62 h 150"/>
                <a:gd name="T48" fmla="*/ 210 w 450"/>
                <a:gd name="T49" fmla="*/ 56 h 150"/>
                <a:gd name="T50" fmla="*/ 215 w 450"/>
                <a:gd name="T51" fmla="*/ 56 h 150"/>
                <a:gd name="T52" fmla="*/ 227 w 450"/>
                <a:gd name="T53" fmla="*/ 51 h 150"/>
                <a:gd name="T54" fmla="*/ 232 w 450"/>
                <a:gd name="T55" fmla="*/ 51 h 150"/>
                <a:gd name="T56" fmla="*/ 244 w 450"/>
                <a:gd name="T57" fmla="*/ 45 h 150"/>
                <a:gd name="T58" fmla="*/ 249 w 450"/>
                <a:gd name="T59" fmla="*/ 45 h 150"/>
                <a:gd name="T60" fmla="*/ 261 w 450"/>
                <a:gd name="T61" fmla="*/ 39 h 150"/>
                <a:gd name="T62" fmla="*/ 266 w 450"/>
                <a:gd name="T63" fmla="*/ 39 h 150"/>
                <a:gd name="T64" fmla="*/ 278 w 450"/>
                <a:gd name="T65" fmla="*/ 39 h 150"/>
                <a:gd name="T66" fmla="*/ 283 w 450"/>
                <a:gd name="T67" fmla="*/ 34 h 150"/>
                <a:gd name="T68" fmla="*/ 295 w 450"/>
                <a:gd name="T69" fmla="*/ 34 h 150"/>
                <a:gd name="T70" fmla="*/ 300 w 450"/>
                <a:gd name="T71" fmla="*/ 28 h 150"/>
                <a:gd name="T72" fmla="*/ 312 w 450"/>
                <a:gd name="T73" fmla="*/ 28 h 150"/>
                <a:gd name="T74" fmla="*/ 317 w 450"/>
                <a:gd name="T75" fmla="*/ 28 h 150"/>
                <a:gd name="T76" fmla="*/ 323 w 450"/>
                <a:gd name="T77" fmla="*/ 23 h 150"/>
                <a:gd name="T78" fmla="*/ 334 w 450"/>
                <a:gd name="T79" fmla="*/ 23 h 150"/>
                <a:gd name="T80" fmla="*/ 340 w 450"/>
                <a:gd name="T81" fmla="*/ 17 h 150"/>
                <a:gd name="T82" fmla="*/ 351 w 450"/>
                <a:gd name="T83" fmla="*/ 17 h 150"/>
                <a:gd name="T84" fmla="*/ 357 w 450"/>
                <a:gd name="T85" fmla="*/ 17 h 150"/>
                <a:gd name="T86" fmla="*/ 368 w 450"/>
                <a:gd name="T87" fmla="*/ 11 h 150"/>
                <a:gd name="T88" fmla="*/ 374 w 450"/>
                <a:gd name="T89" fmla="*/ 11 h 150"/>
                <a:gd name="T90" fmla="*/ 385 w 450"/>
                <a:gd name="T91" fmla="*/ 6 h 150"/>
                <a:gd name="T92" fmla="*/ 391 w 450"/>
                <a:gd name="T93" fmla="*/ 6 h 150"/>
                <a:gd name="T94" fmla="*/ 402 w 450"/>
                <a:gd name="T95" fmla="*/ 6 h 150"/>
                <a:gd name="T96" fmla="*/ 408 w 450"/>
                <a:gd name="T97" fmla="*/ 0 h 150"/>
                <a:gd name="T98" fmla="*/ 419 w 450"/>
                <a:gd name="T99" fmla="*/ 0 h 150"/>
                <a:gd name="T100" fmla="*/ 425 w 450"/>
                <a:gd name="T101" fmla="*/ 0 h 1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" h="150">
                  <a:moveTo>
                    <a:pt x="0" y="150"/>
                  </a:moveTo>
                  <a:lnTo>
                    <a:pt x="6" y="150"/>
                  </a:lnTo>
                  <a:lnTo>
                    <a:pt x="12" y="150"/>
                  </a:lnTo>
                  <a:lnTo>
                    <a:pt x="12" y="144"/>
                  </a:lnTo>
                  <a:lnTo>
                    <a:pt x="18" y="144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30" y="138"/>
                  </a:lnTo>
                  <a:lnTo>
                    <a:pt x="36" y="138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8" y="132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60" y="126"/>
                  </a:lnTo>
                  <a:lnTo>
                    <a:pt x="60" y="120"/>
                  </a:lnTo>
                  <a:lnTo>
                    <a:pt x="66" y="120"/>
                  </a:lnTo>
                  <a:lnTo>
                    <a:pt x="72" y="120"/>
                  </a:lnTo>
                  <a:lnTo>
                    <a:pt x="78" y="114"/>
                  </a:lnTo>
                  <a:lnTo>
                    <a:pt x="84" y="114"/>
                  </a:lnTo>
                  <a:lnTo>
                    <a:pt x="90" y="114"/>
                  </a:lnTo>
                  <a:lnTo>
                    <a:pt x="90" y="108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02"/>
                  </a:lnTo>
                  <a:lnTo>
                    <a:pt x="108" y="102"/>
                  </a:lnTo>
                  <a:lnTo>
                    <a:pt x="114" y="102"/>
                  </a:lnTo>
                  <a:lnTo>
                    <a:pt x="120" y="96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44" y="90"/>
                  </a:lnTo>
                  <a:lnTo>
                    <a:pt x="150" y="84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80" y="78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66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34" y="54"/>
                  </a:lnTo>
                  <a:lnTo>
                    <a:pt x="240" y="54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6" y="42"/>
                  </a:lnTo>
                  <a:lnTo>
                    <a:pt x="282" y="42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24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86" name="Object 75"/>
            <p:cNvGraphicFramePr>
              <a:graphicFrameLocks noChangeAspect="1"/>
            </p:cNvGraphicFramePr>
            <p:nvPr/>
          </p:nvGraphicFramePr>
          <p:xfrm>
            <a:off x="5280" y="62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0" name="Equation" r:id="rId19" imgW="243811" imgH="297143" progId="Equation.3">
                    <p:embed/>
                  </p:oleObj>
                </mc:Choice>
                <mc:Fallback>
                  <p:oleObj name="Equation" r:id="rId19" imgW="243811" imgH="297143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62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7" name="Object 77"/>
            <p:cNvGraphicFramePr>
              <a:graphicFrameLocks noChangeAspect="1"/>
            </p:cNvGraphicFramePr>
            <p:nvPr/>
          </p:nvGraphicFramePr>
          <p:xfrm>
            <a:off x="4544" y="672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1" name="Equation" r:id="rId21" imgW="396273" imgH="297143" progId="Equation.3">
                    <p:embed/>
                  </p:oleObj>
                </mc:Choice>
                <mc:Fallback>
                  <p:oleObj name="Equation" r:id="rId21" imgW="396273" imgH="297143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672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8" name="Oval 79"/>
            <p:cNvSpPr>
              <a:spLocks noChangeArrowheads="1"/>
            </p:cNvSpPr>
            <p:nvPr/>
          </p:nvSpPr>
          <p:spPr bwMode="auto">
            <a:xfrm>
              <a:off x="4656" y="89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5105400" y="481013"/>
            <a:ext cx="16065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不全为</a:t>
            </a:r>
            <a:r>
              <a:rPr lang="en-US" altLang="zh-CN"/>
              <a:t>0, </a:t>
            </a:r>
          </a:p>
        </p:txBody>
      </p:sp>
      <p:grpSp>
        <p:nvGrpSpPr>
          <p:cNvPr id="3167" name="Group 95"/>
          <p:cNvGrpSpPr>
            <a:grpSpLocks/>
          </p:cNvGrpSpPr>
          <p:nvPr/>
        </p:nvGrpSpPr>
        <p:grpSpPr bwMode="auto">
          <a:xfrm>
            <a:off x="1524000" y="2057400"/>
            <a:ext cx="3957638" cy="473075"/>
            <a:chOff x="2254" y="2160"/>
            <a:chExt cx="2493" cy="298"/>
          </a:xfrm>
        </p:grpSpPr>
        <p:graphicFrame>
          <p:nvGraphicFramePr>
            <p:cNvPr id="6183" name="Object 16"/>
            <p:cNvGraphicFramePr>
              <a:graphicFrameLocks noChangeAspect="1"/>
            </p:cNvGraphicFramePr>
            <p:nvPr/>
          </p:nvGraphicFramePr>
          <p:xfrm>
            <a:off x="2254" y="2178"/>
            <a:ext cx="249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2" name="Equation" r:id="rId23" imgW="3954742" imgH="434269" progId="Equation.3">
                    <p:embed/>
                  </p:oleObj>
                </mc:Choice>
                <mc:Fallback>
                  <p:oleObj name="Equation" r:id="rId23" imgW="3954742" imgH="43426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178"/>
                          <a:ext cx="249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Line 88"/>
            <p:cNvSpPr>
              <a:spLocks noChangeShapeType="1"/>
            </p:cNvSpPr>
            <p:nvPr/>
          </p:nvSpPr>
          <p:spPr bwMode="auto">
            <a:xfrm>
              <a:off x="2256" y="2160"/>
              <a:ext cx="1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54063" y="3170238"/>
            <a:ext cx="312737" cy="381000"/>
            <a:chOff x="475" y="1997"/>
            <a:chExt cx="197" cy="240"/>
          </a:xfrm>
        </p:grpSpPr>
        <p:graphicFrame>
          <p:nvGraphicFramePr>
            <p:cNvPr id="6181" name="Object 62"/>
            <p:cNvGraphicFramePr>
              <a:graphicFrameLocks noChangeAspect="1"/>
            </p:cNvGraphicFramePr>
            <p:nvPr/>
          </p:nvGraphicFramePr>
          <p:xfrm>
            <a:off x="475" y="2044"/>
            <a:ext cx="19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" name="Equation" r:id="rId25" imgW="259143" imgH="297143" progId="Equation.3">
                    <p:embed/>
                  </p:oleObj>
                </mc:Choice>
                <mc:Fallback>
                  <p:oleObj name="Equation" r:id="rId25" imgW="259143" imgH="297143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2044"/>
                          <a:ext cx="197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2" name="Line 90"/>
            <p:cNvSpPr>
              <a:spLocks noChangeShapeType="1"/>
            </p:cNvSpPr>
            <p:nvPr/>
          </p:nvSpPr>
          <p:spPr bwMode="auto">
            <a:xfrm>
              <a:off x="480" y="199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4343400" y="3146425"/>
            <a:ext cx="312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因此得</a:t>
            </a:r>
            <a:r>
              <a:rPr lang="zh-CN" altLang="en-US" b="1">
                <a:solidFill>
                  <a:schemeClr val="tx2"/>
                </a:solidFill>
              </a:rPr>
              <a:t>法平面方程 </a:t>
            </a:r>
          </a:p>
        </p:txBody>
      </p:sp>
      <p:sp>
        <p:nvSpPr>
          <p:cNvPr id="3186" name="Line 114"/>
          <p:cNvSpPr>
            <a:spLocks noChangeShapeType="1"/>
          </p:cNvSpPr>
          <p:nvPr/>
        </p:nvSpPr>
        <p:spPr bwMode="auto">
          <a:xfrm>
            <a:off x="7456488" y="1511300"/>
            <a:ext cx="47625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93" name="Group 121"/>
          <p:cNvGrpSpPr>
            <a:grpSpLocks/>
          </p:cNvGrpSpPr>
          <p:nvPr/>
        </p:nvGrpSpPr>
        <p:grpSpPr bwMode="auto">
          <a:xfrm>
            <a:off x="7705725" y="2590800"/>
            <a:ext cx="273050" cy="244475"/>
            <a:chOff x="4854" y="1632"/>
            <a:chExt cx="172" cy="154"/>
          </a:xfrm>
        </p:grpSpPr>
        <p:sp>
          <p:nvSpPr>
            <p:cNvPr id="6179" name="Oval 115"/>
            <p:cNvSpPr>
              <a:spLocks noChangeArrowheads="1"/>
            </p:cNvSpPr>
            <p:nvPr/>
          </p:nvSpPr>
          <p:spPr bwMode="auto">
            <a:xfrm>
              <a:off x="4992" y="1632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0" name="Object 120"/>
            <p:cNvGraphicFramePr>
              <a:graphicFrameLocks noChangeAspect="1"/>
            </p:cNvGraphicFramePr>
            <p:nvPr/>
          </p:nvGraphicFramePr>
          <p:xfrm>
            <a:off x="4854" y="1632"/>
            <a:ext cx="13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" name="Equation" r:id="rId27" imgW="205803" imgH="236246" progId="Equation.3">
                    <p:embed/>
                  </p:oleObj>
                </mc:Choice>
                <mc:Fallback>
                  <p:oleObj name="Equation" r:id="rId27" imgW="205803" imgH="236246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1632"/>
                          <a:ext cx="13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96" name="Group 124"/>
          <p:cNvGrpSpPr>
            <a:grpSpLocks/>
          </p:cNvGrpSpPr>
          <p:nvPr/>
        </p:nvGrpSpPr>
        <p:grpSpPr bwMode="auto">
          <a:xfrm>
            <a:off x="7800975" y="1905000"/>
            <a:ext cx="581025" cy="412750"/>
            <a:chOff x="5040" y="1248"/>
            <a:chExt cx="366" cy="260"/>
          </a:xfrm>
        </p:grpSpPr>
        <p:graphicFrame>
          <p:nvGraphicFramePr>
            <p:cNvPr id="6177" name="Object 122"/>
            <p:cNvGraphicFramePr>
              <a:graphicFrameLocks noChangeAspect="1"/>
            </p:cNvGraphicFramePr>
            <p:nvPr/>
          </p:nvGraphicFramePr>
          <p:xfrm>
            <a:off x="5040" y="1248"/>
            <a:ext cx="36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5" name="Equation" r:id="rId29" imgW="563852" imgH="396262" progId="Equation.3">
                    <p:embed/>
                  </p:oleObj>
                </mc:Choice>
                <mc:Fallback>
                  <p:oleObj name="Equation" r:id="rId29" imgW="563852" imgH="396262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248"/>
                          <a:ext cx="36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Line 123"/>
            <p:cNvSpPr>
              <a:spLocks noChangeShapeType="1"/>
            </p:cNvSpPr>
            <p:nvPr/>
          </p:nvSpPr>
          <p:spPr bwMode="auto">
            <a:xfrm>
              <a:off x="5040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74" name="Group 128"/>
          <p:cNvGrpSpPr>
            <a:grpSpLocks/>
          </p:cNvGrpSpPr>
          <p:nvPr/>
        </p:nvGrpSpPr>
        <p:grpSpPr bwMode="auto">
          <a:xfrm>
            <a:off x="8153400" y="477838"/>
            <a:ext cx="266700" cy="360362"/>
            <a:chOff x="5136" y="301"/>
            <a:chExt cx="168" cy="227"/>
          </a:xfrm>
        </p:grpSpPr>
        <p:graphicFrame>
          <p:nvGraphicFramePr>
            <p:cNvPr id="6175" name="Object 76"/>
            <p:cNvGraphicFramePr>
              <a:graphicFrameLocks noChangeAspect="1"/>
            </p:cNvGraphicFramePr>
            <p:nvPr/>
          </p:nvGraphicFramePr>
          <p:xfrm>
            <a:off x="5136" y="33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6" name="Equation" r:id="rId31" imgW="259143" imgH="297143" progId="Equation.3">
                    <p:embed/>
                  </p:oleObj>
                </mc:Choice>
                <mc:Fallback>
                  <p:oleObj name="Equation" r:id="rId31" imgW="259143" imgH="297143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3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Line 127"/>
            <p:cNvSpPr>
              <a:spLocks noChangeShapeType="1"/>
            </p:cNvSpPr>
            <p:nvPr/>
          </p:nvSpPr>
          <p:spPr bwMode="auto">
            <a:xfrm>
              <a:off x="5136" y="3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5" grpId="0" animBg="1"/>
      <p:bldP spid="3080" grpId="0" build="p" autoUpdateAnimBg="0"/>
      <p:bldP spid="3090" grpId="0" build="p" autoUpdateAnimBg="0" advAuto="0"/>
      <p:bldP spid="3103" grpId="0" build="p" autoUpdateAnimBg="0"/>
      <p:bldP spid="3104" grpId="0" build="p" autoUpdateAnimBg="0"/>
      <p:bldP spid="3133" grpId="0" autoUpdateAnimBg="0"/>
      <p:bldP spid="3158" grpId="0" build="p" autoUpdateAnimBg="0" advAuto="0"/>
      <p:bldP spid="3164" grpId="0" build="p" autoUpdateAnimBg="0"/>
      <p:bldP spid="31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8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46213" y="457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求圆柱螺旋线                                                          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735388" y="533400"/>
          <a:ext cx="4608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4" imgW="4602384" imgH="396262" progId="Equation.3">
                  <p:embed/>
                </p:oleObj>
              </mc:Choice>
              <mc:Fallback>
                <p:oleObj name="Equation" r:id="rId4" imgW="4602384" imgH="3962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533400"/>
                        <a:ext cx="46085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38150" y="1054100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6" imgW="853445" imgH="510498" progId="Equation.3">
                  <p:embed/>
                </p:oleObj>
              </mc:Choice>
              <mc:Fallback>
                <p:oleObj name="Equation" r:id="rId6" imgW="853445" imgH="51049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054100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295400" y="10048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对应点处的切线方程和法平面方程</a:t>
            </a:r>
            <a:r>
              <a:rPr lang="en-US" altLang="zh-CN"/>
              <a:t>.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080250" y="1625600"/>
          <a:ext cx="1663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8" imgW="1653550" imgH="510498" progId="Equation.3">
                  <p:embed/>
                </p:oleObj>
              </mc:Choice>
              <mc:Fallback>
                <p:oleObj name="Equation" r:id="rId8" imgW="1653550" imgH="51049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1625600"/>
                        <a:ext cx="1663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12775" y="2971800"/>
            <a:ext cx="167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切线方程</a:t>
            </a: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2303463" y="2855913"/>
          <a:ext cx="92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0" name="Equation" r:id="rId10" imgW="922118" imgH="845864" progId="Equation.3">
                  <p:embed/>
                </p:oleObj>
              </mc:Choice>
              <mc:Fallback>
                <p:oleObj name="Equation" r:id="rId10" imgW="922118" imgH="84586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855913"/>
                        <a:ext cx="927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19125" y="50292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法平面方程</a:t>
            </a:r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2590800" y="5133975"/>
          <a:ext cx="908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" name="Equation" r:id="rId12" imgW="845887" imgH="388704" progId="Equation.3">
                  <p:embed/>
                </p:oleObj>
              </mc:Choice>
              <mc:Fallback>
                <p:oleObj name="Equation" r:id="rId12" imgW="845887" imgH="38870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33975"/>
                        <a:ext cx="9080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2457450" y="5638800"/>
          <a:ext cx="2767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" name="Equation" r:id="rId14" imgW="2758364" imgH="579169" progId="Equation.3">
                  <p:embed/>
                </p:oleObj>
              </mc:Choice>
              <mc:Fallback>
                <p:oleObj name="Equation" r:id="rId14" imgW="2758364" imgH="579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638800"/>
                        <a:ext cx="27670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371600" y="57277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2289175" y="3886200"/>
          <a:ext cx="321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3" name="Equation" r:id="rId16" imgW="3207977" imgH="982990" progId="Equation.3">
                  <p:embed/>
                </p:oleObj>
              </mc:Choice>
              <mc:Fallback>
                <p:oleObj name="Equation" r:id="rId16" imgW="3207977" imgH="9829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886200"/>
                        <a:ext cx="321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381125" y="4038600"/>
            <a:ext cx="98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85800" y="16129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/>
              <a:t>由于</a:t>
            </a:r>
          </a:p>
        </p:txBody>
      </p:sp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2109788" y="1714500"/>
          <a:ext cx="2017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4" name="Equation" r:id="rId18" imgW="2011599" imgH="411379" progId="Equation.3">
                  <p:embed/>
                </p:oleObj>
              </mc:Choice>
              <mc:Fallback>
                <p:oleObj name="Equation" r:id="rId18" imgW="2011599" imgH="4113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714500"/>
                        <a:ext cx="20177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3" name="Object 49"/>
          <p:cNvGraphicFramePr>
            <a:graphicFrameLocks noChangeAspect="1"/>
          </p:cNvGraphicFramePr>
          <p:nvPr/>
        </p:nvGraphicFramePr>
        <p:xfrm>
          <a:off x="3276600" y="2852738"/>
          <a:ext cx="91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" name="Equation" r:id="rId20" imgW="906785" imgH="845864" progId="Equation.3">
                  <p:embed/>
                </p:oleObj>
              </mc:Choice>
              <mc:Fallback>
                <p:oleObj name="Equation" r:id="rId20" imgW="906785" imgH="84586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52738"/>
                        <a:ext cx="91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4" name="Object 50"/>
          <p:cNvGraphicFramePr>
            <a:graphicFrameLocks noChangeAspect="1"/>
          </p:cNvGraphicFramePr>
          <p:nvPr/>
        </p:nvGraphicFramePr>
        <p:xfrm>
          <a:off x="4267200" y="2743200"/>
          <a:ext cx="137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" name="Equation" r:id="rId22" imgW="1363957" imgH="960100" progId="Equation.3">
                  <p:embed/>
                </p:oleObj>
              </mc:Choice>
              <mc:Fallback>
                <p:oleObj name="Equation" r:id="rId22" imgW="1363957" imgH="9601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43200"/>
                        <a:ext cx="137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" name="Object 51"/>
          <p:cNvGraphicFramePr>
            <a:graphicFrameLocks noChangeAspect="1"/>
          </p:cNvGraphicFramePr>
          <p:nvPr/>
        </p:nvGraphicFramePr>
        <p:xfrm>
          <a:off x="4152900" y="17145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" name="Equation" r:id="rId24" imgW="1874469" imgH="411379" progId="Equation.3">
                  <p:embed/>
                </p:oleObj>
              </mc:Choice>
              <mc:Fallback>
                <p:oleObj name="Equation" r:id="rId24" imgW="1874469" imgH="41137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7145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6" name="Object 52"/>
          <p:cNvGraphicFramePr>
            <a:graphicFrameLocks noChangeAspect="1"/>
          </p:cNvGraphicFramePr>
          <p:nvPr/>
        </p:nvGraphicFramePr>
        <p:xfrm>
          <a:off x="6057900" y="173990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8" name="Equation" r:id="rId26" imgW="944793" imgH="388704" progId="Equation.3">
                  <p:embed/>
                </p:oleObj>
              </mc:Choice>
              <mc:Fallback>
                <p:oleObj name="Equation" r:id="rId26" imgW="944793" imgH="38870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73990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81000" y="22098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对应的切向量为</a:t>
            </a:r>
          </a:p>
        </p:txBody>
      </p:sp>
      <p:graphicFrame>
        <p:nvGraphicFramePr>
          <p:cNvPr id="6204" name="Object 60"/>
          <p:cNvGraphicFramePr>
            <a:graphicFrameLocks noChangeAspect="1"/>
          </p:cNvGraphicFramePr>
          <p:nvPr/>
        </p:nvGraphicFramePr>
        <p:xfrm>
          <a:off x="3506788" y="5060950"/>
          <a:ext cx="24368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9" name="Equation" r:id="rId28" imgW="2430764" imgH="540947" progId="Equation.3">
                  <p:embed/>
                </p:oleObj>
              </mc:Choice>
              <mc:Fallback>
                <p:oleObj name="Equation" r:id="rId28" imgW="2430764" imgH="540947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5060950"/>
                        <a:ext cx="24368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61"/>
          <p:cNvSpPr txBox="1">
            <a:spLocks noChangeArrowheads="1"/>
          </p:cNvSpPr>
          <p:nvPr/>
        </p:nvSpPr>
        <p:spPr bwMode="auto">
          <a:xfrm>
            <a:off x="8305800" y="4333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</a:p>
        </p:txBody>
      </p:sp>
      <p:pic>
        <p:nvPicPr>
          <p:cNvPr id="7197" name="Picture 62" descr="F:\My Documents\数学资源库\机动.jpg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8" name="Text Box 6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99" name="Picture 6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6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6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6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6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26" name="Group 82"/>
          <p:cNvGrpSpPr>
            <a:grpSpLocks/>
          </p:cNvGrpSpPr>
          <p:nvPr/>
        </p:nvGrpSpPr>
        <p:grpSpPr bwMode="auto">
          <a:xfrm>
            <a:off x="3048000" y="2286000"/>
            <a:ext cx="2132013" cy="457200"/>
            <a:chOff x="2976" y="1392"/>
            <a:chExt cx="1343" cy="288"/>
          </a:xfrm>
        </p:grpSpPr>
        <p:graphicFrame>
          <p:nvGraphicFramePr>
            <p:cNvPr id="7206" name="Object 14"/>
            <p:cNvGraphicFramePr>
              <a:graphicFrameLocks noChangeAspect="1"/>
            </p:cNvGraphicFramePr>
            <p:nvPr/>
          </p:nvGraphicFramePr>
          <p:xfrm>
            <a:off x="2976" y="1424"/>
            <a:ext cx="13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0" name="Equation" r:id="rId36" imgW="2126054" imgH="396262" progId="Equation.3">
                    <p:embed/>
                  </p:oleObj>
                </mc:Choice>
                <mc:Fallback>
                  <p:oleObj name="Equation" r:id="rId36" imgW="2126054" imgH="39626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424"/>
                          <a:ext cx="13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7" name="Line 81"/>
            <p:cNvSpPr>
              <a:spLocks noChangeShapeType="1"/>
            </p:cNvSpPr>
            <p:nvPr/>
          </p:nvSpPr>
          <p:spPr bwMode="auto">
            <a:xfrm>
              <a:off x="2976" y="1392"/>
              <a:ext cx="1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27" name="Text Box 83"/>
          <p:cNvSpPr txBox="1">
            <a:spLocks noChangeArrowheads="1"/>
          </p:cNvSpPr>
          <p:nvPr/>
        </p:nvSpPr>
        <p:spPr bwMode="auto">
          <a:xfrm>
            <a:off x="5105400" y="222408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, </a:t>
            </a:r>
            <a:r>
              <a:rPr lang="zh-CN" altLang="en-US"/>
              <a:t>故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 autoUpdateAnimBg="0" advAuto="0"/>
      <p:bldP spid="6159" grpId="0" build="p" autoUpdateAnimBg="0"/>
      <p:bldP spid="6162" grpId="0" autoUpdateAnimBg="0"/>
      <p:bldP spid="6166" grpId="0" autoUpdateAnimBg="0"/>
      <p:bldP spid="6167" grpId="0" build="p" autoUpdateAnimBg="0"/>
      <p:bldP spid="6174" grpId="0" build="p" autoUpdateAnimBg="0"/>
      <p:bldP spid="6201" grpId="0" build="p" autoUpdateAnimBg="0"/>
      <p:bldP spid="62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15950"/>
            <a:ext cx="41910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b="1" smtClean="0">
                <a:ea typeface="楷体_GB2312" pitchFamily="49" charset="-122"/>
              </a:rPr>
              <a:t>曲线为一般式的情况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11188" y="13541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光滑曲线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262188" y="1225550"/>
          <a:ext cx="26908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3" imgW="2682132" imgH="891645" progId="Equation.3">
                  <p:embed/>
                </p:oleObj>
              </mc:Choice>
              <mc:Fallback>
                <p:oleObj name="Equation" r:id="rId3" imgW="2682132" imgH="8916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225550"/>
                        <a:ext cx="26908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643438" y="2478088"/>
            <a:ext cx="36004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(</a:t>
            </a:r>
            <a:r>
              <a:rPr lang="zh-CN" altLang="en-US"/>
              <a:t>即</a:t>
            </a:r>
            <a:r>
              <a:rPr lang="en-US" altLang="zh-CN"/>
              <a:t>x</a:t>
            </a:r>
            <a:r>
              <a:rPr lang="zh-CN" altLang="en-US"/>
              <a:t>做为参数</a:t>
            </a:r>
            <a:r>
              <a:rPr lang="en-US" altLang="zh-CN"/>
              <a:t>)</a:t>
            </a:r>
            <a:r>
              <a:rPr lang="zh-CN" altLang="en-US"/>
              <a:t>，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2916238" y="232410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5" imgW="1516420" imgH="883871" progId="Equation.3">
                  <p:embed/>
                </p:oleObj>
              </mc:Choice>
              <mc:Fallback>
                <p:oleObj name="Equation" r:id="rId5" imgW="1516420" imgH="88387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24100"/>
                        <a:ext cx="152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11188" y="34480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曲线上一点</a:t>
            </a: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516188" y="3498850"/>
          <a:ext cx="20796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公式" r:id="rId7" imgW="853445" imgH="220914" progId="Equation.3">
                  <p:embed/>
                </p:oleObj>
              </mc:Choice>
              <mc:Fallback>
                <p:oleObj name="公式" r:id="rId7" imgW="853445" imgH="22091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498850"/>
                        <a:ext cx="20796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11188" y="24780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当</a:t>
            </a:r>
            <a:r>
              <a:rPr lang="en-US" altLang="zh-CN">
                <a:sym typeface="Symbol" pitchFamily="18" charset="2"/>
              </a:rPr>
              <a:t> </a:t>
            </a:r>
            <a:r>
              <a:rPr lang="zh-CN" altLang="en-US">
                <a:sym typeface="Symbol" pitchFamily="18" charset="2"/>
              </a:rPr>
              <a:t>可表示为</a:t>
            </a:r>
            <a:endParaRPr lang="zh-CN" altLang="en-U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97388" y="35321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处的切向量为 </a:t>
            </a:r>
          </a:p>
        </p:txBody>
      </p:sp>
      <p:grpSp>
        <p:nvGrpSpPr>
          <p:cNvPr id="63531" name="Group 43"/>
          <p:cNvGrpSpPr>
            <a:grpSpLocks/>
          </p:cNvGrpSpPr>
          <p:nvPr/>
        </p:nvGrpSpPr>
        <p:grpSpPr bwMode="auto">
          <a:xfrm>
            <a:off x="1865313" y="4421188"/>
            <a:ext cx="3427412" cy="520700"/>
            <a:chOff x="816" y="2928"/>
            <a:chExt cx="2159" cy="328"/>
          </a:xfrm>
        </p:grpSpPr>
        <p:graphicFrame>
          <p:nvGraphicFramePr>
            <p:cNvPr id="8204" name="Object 11"/>
            <p:cNvGraphicFramePr>
              <a:graphicFrameLocks noChangeAspect="1"/>
            </p:cNvGraphicFramePr>
            <p:nvPr/>
          </p:nvGraphicFramePr>
          <p:xfrm>
            <a:off x="816" y="2976"/>
            <a:ext cx="215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Equation" r:id="rId9" imgW="3421339" imgH="434269" progId="Equation.3">
                    <p:embed/>
                  </p:oleObj>
                </mc:Choice>
                <mc:Fallback>
                  <p:oleObj name="Equation" r:id="rId9" imgW="3421339" imgH="43426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76"/>
                          <a:ext cx="215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Line 41"/>
            <p:cNvSpPr>
              <a:spLocks noChangeShapeType="1"/>
            </p:cNvSpPr>
            <p:nvPr/>
          </p:nvSpPr>
          <p:spPr bwMode="auto">
            <a:xfrm>
              <a:off x="827" y="2928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3" grpId="0" autoUpdateAnimBg="0"/>
      <p:bldP spid="63497" grpId="0" autoUpdateAnimBg="0"/>
      <p:bldP spid="63515" grpId="0" autoUpdateAnimBg="0"/>
      <p:bldP spid="6351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48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3638"/>
              </p:ext>
            </p:extLst>
          </p:nvPr>
        </p:nvGraphicFramePr>
        <p:xfrm>
          <a:off x="5508104" y="1566292"/>
          <a:ext cx="2419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9" imgW="2430764" imgH="922093" progId="Equation.3">
                  <p:embed/>
                </p:oleObj>
              </mc:Choice>
              <mc:Fallback>
                <p:oleObj name="Equation" r:id="rId9" imgW="2430764" imgH="92209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566292"/>
                        <a:ext cx="2419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609600" y="218980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解：</a:t>
            </a:r>
            <a:r>
              <a:rPr lang="en-US" altLang="zh-CN" dirty="0" smtClean="0"/>
              <a:t> </a:t>
            </a:r>
            <a:r>
              <a:rPr lang="zh-CN" altLang="en-US" dirty="0"/>
              <a:t>方程组两边对 </a:t>
            </a:r>
            <a:r>
              <a:rPr lang="en-US" altLang="zh-CN" i="1" dirty="0"/>
              <a:t>x </a:t>
            </a:r>
            <a:r>
              <a:rPr lang="zh-CN" altLang="en-US" dirty="0"/>
              <a:t>求导</a:t>
            </a:r>
            <a:r>
              <a:rPr lang="en-US" altLang="zh-CN" dirty="0"/>
              <a:t>, </a:t>
            </a:r>
            <a:r>
              <a:rPr lang="zh-CN" altLang="en-US" dirty="0"/>
              <a:t>得</a:t>
            </a:r>
          </a:p>
        </p:txBody>
      </p:sp>
      <p:sp>
        <p:nvSpPr>
          <p:cNvPr id="51249" name="AutoShape 49"/>
          <p:cNvSpPr>
            <a:spLocks/>
          </p:cNvSpPr>
          <p:nvPr/>
        </p:nvSpPr>
        <p:spPr bwMode="auto">
          <a:xfrm>
            <a:off x="5292080" y="1753617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167867"/>
              </p:ext>
            </p:extLst>
          </p:nvPr>
        </p:nvGraphicFramePr>
        <p:xfrm>
          <a:off x="5796136" y="2439417"/>
          <a:ext cx="21796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11" imgW="2186953" imgH="922093" progId="Equation.3">
                  <p:embed/>
                </p:oleObj>
              </mc:Choice>
              <mc:Fallback>
                <p:oleObj name="Equation" r:id="rId11" imgW="2186953" imgH="922093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439417"/>
                        <a:ext cx="21796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547621"/>
              </p:ext>
            </p:extLst>
          </p:nvPr>
        </p:nvGraphicFramePr>
        <p:xfrm>
          <a:off x="4139952" y="3356992"/>
          <a:ext cx="1708417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公式" r:id="rId13" imgW="736560" imgH="431640" progId="Equation.3">
                  <p:embed/>
                </p:oleObj>
              </mc:Choice>
              <mc:Fallback>
                <p:oleObj name="公式" r:id="rId13" imgW="73656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356992"/>
                        <a:ext cx="1708417" cy="1008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12894"/>
              </p:ext>
            </p:extLst>
          </p:nvPr>
        </p:nvGraphicFramePr>
        <p:xfrm>
          <a:off x="1849438" y="3373438"/>
          <a:ext cx="18970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公式" r:id="rId15" imgW="812520" imgH="431640" progId="Equation.3">
                  <p:embed/>
                </p:oleObj>
              </mc:Choice>
              <mc:Fallback>
                <p:oleObj name="公式" r:id="rId15" imgW="812520" imgH="431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3373438"/>
                        <a:ext cx="1897062" cy="1008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796280" y="4633972"/>
            <a:ext cx="5318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曲线在点 </a:t>
            </a:r>
            <a:r>
              <a:rPr lang="en-US" altLang="zh-CN" i="1" dirty="0"/>
              <a:t>M</a:t>
            </a:r>
            <a:r>
              <a:rPr lang="en-US" altLang="zh-CN" dirty="0"/>
              <a:t>(1,–2, 1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处的切向量</a:t>
            </a:r>
            <a:endParaRPr lang="en-US" altLang="zh-CN" dirty="0"/>
          </a:p>
        </p:txBody>
      </p:sp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764704" y="3581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解得</a:t>
            </a:r>
          </a:p>
        </p:txBody>
      </p:sp>
      <p:graphicFrame>
        <p:nvGraphicFramePr>
          <p:cNvPr id="51259" name="Object 59"/>
          <p:cNvGraphicFramePr>
            <a:graphicFrameLocks noChangeAspect="1"/>
          </p:cNvGraphicFramePr>
          <p:nvPr/>
        </p:nvGraphicFramePr>
        <p:xfrm>
          <a:off x="6010275" y="5684838"/>
          <a:ext cx="1685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17" imgW="1691557" imgH="396262" progId="Equation.3">
                  <p:embed/>
                </p:oleObj>
              </mc:Choice>
              <mc:Fallback>
                <p:oleObj name="Equation" r:id="rId17" imgW="1691557" imgH="396262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5684838"/>
                        <a:ext cx="1685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60" name="Group 60"/>
          <p:cNvGrpSpPr>
            <a:grpSpLocks/>
          </p:cNvGrpSpPr>
          <p:nvPr/>
        </p:nvGrpSpPr>
        <p:grpSpPr bwMode="auto">
          <a:xfrm>
            <a:off x="2200275" y="5410201"/>
            <a:ext cx="3708401" cy="942975"/>
            <a:chOff x="1337" y="3442"/>
            <a:chExt cx="2336" cy="594"/>
          </a:xfrm>
        </p:grpSpPr>
        <p:graphicFrame>
          <p:nvGraphicFramePr>
            <p:cNvPr id="10267" name="Object 61"/>
            <p:cNvGraphicFramePr>
              <a:graphicFrameLocks noChangeAspect="1"/>
            </p:cNvGraphicFramePr>
            <p:nvPr/>
          </p:nvGraphicFramePr>
          <p:xfrm>
            <a:off x="1344" y="3442"/>
            <a:ext cx="2329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6" name="公式" r:id="rId19" imgW="3726264" imgH="944983" progId="Equation.3">
                    <p:embed/>
                  </p:oleObj>
                </mc:Choice>
                <mc:Fallback>
                  <p:oleObj name="公式" r:id="rId19" imgW="3726264" imgH="944983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42"/>
                          <a:ext cx="2329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8" name="Line 62"/>
            <p:cNvSpPr>
              <a:spLocks noChangeShapeType="1"/>
            </p:cNvSpPr>
            <p:nvPr/>
          </p:nvSpPr>
          <p:spPr bwMode="auto">
            <a:xfrm>
              <a:off x="1337" y="3581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243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求曲线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2667000" y="393700"/>
          <a:ext cx="4430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21" imgW="4427246" imgH="510498" progId="Equation.3">
                  <p:embed/>
                </p:oleObj>
              </mc:Choice>
              <mc:Fallback>
                <p:oleObj name="Equation" r:id="rId21" imgW="4427246" imgH="510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3700"/>
                        <a:ext cx="4430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086600" y="381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M</a:t>
            </a:r>
            <a:r>
              <a:rPr lang="en-US" altLang="zh-CN"/>
              <a:t> ( 1,–2, 1) </a:t>
            </a:r>
            <a:r>
              <a:rPr lang="zh-CN" altLang="en-US"/>
              <a:t>处的切线方程与法平面方程</a:t>
            </a:r>
            <a:r>
              <a:rPr lang="en-US" altLang="zh-CN"/>
              <a:t>.  </a:t>
            </a:r>
            <a:endParaRPr lang="en-US" altLang="zh-CN" sz="2400">
              <a:solidFill>
                <a:schemeClr val="accent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8" grpId="0" autoUpdateAnimBg="0"/>
      <p:bldP spid="51249" grpId="0" animBg="1"/>
      <p:bldP spid="51253" grpId="0" autoUpdateAnimBg="0"/>
      <p:bldP spid="5125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"/>
          <p:cNvSpPr>
            <a:spLocks noChangeArrowheads="1"/>
          </p:cNvSpPr>
          <p:nvPr/>
        </p:nvSpPr>
        <p:spPr bwMode="auto">
          <a:xfrm>
            <a:off x="2209800" y="457200"/>
            <a:ext cx="4343400" cy="1371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09600" y="2236788"/>
            <a:ext cx="1954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切线方程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971800" y="2135188"/>
          <a:ext cx="28432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Equation" r:id="rId3" imgW="2834595" imgH="922093" progId="Equation.3">
                  <p:embed/>
                </p:oleObj>
              </mc:Choice>
              <mc:Fallback>
                <p:oleObj name="Equation" r:id="rId3" imgW="2834595" imgH="92209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5188"/>
                        <a:ext cx="28432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676400" y="33940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971800" y="3151188"/>
          <a:ext cx="2197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5" imgW="2186953" imgH="891645" progId="Equation.3">
                  <p:embed/>
                </p:oleObj>
              </mc:Choice>
              <mc:Fallback>
                <p:oleObj name="Equation" r:id="rId5" imgW="2186953" imgH="89164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51188"/>
                        <a:ext cx="2197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09600" y="41290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法平面方程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819400" y="4267200"/>
          <a:ext cx="5484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7" imgW="5478720" imgH="396262" progId="Equation.3">
                  <p:embed/>
                </p:oleObj>
              </mc:Choice>
              <mc:Fallback>
                <p:oleObj name="Equation" r:id="rId7" imgW="5478720" imgH="3962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5484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676400" y="47386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3276600" y="4883150"/>
          <a:ext cx="1282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9" imgW="1272609" imgH="312475" progId="Equation.3">
                  <p:embed/>
                </p:oleObj>
              </mc:Choice>
              <mc:Fallback>
                <p:oleObj name="Equation" r:id="rId9" imgW="1272609" imgH="3124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83150"/>
                        <a:ext cx="1282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2286000" y="5334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点 </a:t>
            </a:r>
            <a:r>
              <a:rPr lang="en-US" altLang="zh-CN" i="1"/>
              <a:t>M </a:t>
            </a:r>
            <a:r>
              <a:rPr lang="en-US" altLang="zh-CN"/>
              <a:t>(1,–2, 1)  </a:t>
            </a:r>
            <a:r>
              <a:rPr lang="zh-CN" altLang="en-US"/>
              <a:t>处的</a:t>
            </a:r>
            <a:r>
              <a:rPr lang="zh-CN" altLang="en-US">
                <a:solidFill>
                  <a:schemeClr val="tx2"/>
                </a:solidFill>
              </a:rPr>
              <a:t>切向量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4267200" y="265588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11" imgW="205803" imgH="312475" progId="Equation.3">
                  <p:embed/>
                </p:oleObj>
              </mc:Choice>
              <mc:Fallback>
                <p:oleObj name="Equation" r:id="rId11" imgW="205803" imgH="31247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5588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5257800" y="2655888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13" imgW="411390" imgH="297143" progId="Equation.3">
                  <p:embed/>
                </p:oleObj>
              </mc:Choice>
              <mc:Fallback>
                <p:oleObj name="Equation" r:id="rId13" imgW="411390" imgH="29714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55888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3200400" y="2655888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15" imgW="144688" imgH="297143" progId="Equation.3">
                  <p:embed/>
                </p:oleObj>
              </mc:Choice>
              <mc:Fallback>
                <p:oleObj name="Equation" r:id="rId15" imgW="144688" imgH="29714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55888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9" name="Picture 16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281" name="Picture 1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1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2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86" name="Group 26"/>
          <p:cNvGrpSpPr>
            <a:grpSpLocks/>
          </p:cNvGrpSpPr>
          <p:nvPr/>
        </p:nvGrpSpPr>
        <p:grpSpPr bwMode="auto">
          <a:xfrm>
            <a:off x="3259138" y="1222375"/>
            <a:ext cx="2074862" cy="441325"/>
            <a:chOff x="2448" y="770"/>
            <a:chExt cx="1307" cy="278"/>
          </a:xfrm>
        </p:grpSpPr>
        <p:graphicFrame>
          <p:nvGraphicFramePr>
            <p:cNvPr id="11287" name="Object 12"/>
            <p:cNvGraphicFramePr>
              <a:graphicFrameLocks noChangeAspect="1"/>
            </p:cNvGraphicFramePr>
            <p:nvPr/>
          </p:nvGraphicFramePr>
          <p:xfrm>
            <a:off x="2459" y="792"/>
            <a:ext cx="12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4" name="Equation" r:id="rId23" imgW="2049823" imgH="396262" progId="Equation.3">
                    <p:embed/>
                  </p:oleObj>
                </mc:Choice>
                <mc:Fallback>
                  <p:oleObj name="Equation" r:id="rId23" imgW="2049823" imgH="39626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792"/>
                          <a:ext cx="12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2448" y="77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 autoUpdateAnimBg="0"/>
      <p:bldP spid="53254" grpId="0" autoUpdateAnimBg="0"/>
      <p:bldP spid="5325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662</Words>
  <Application>Microsoft Office PowerPoint</Application>
  <PresentationFormat>全屏显示(4:3)</PresentationFormat>
  <Paragraphs>135</Paragraphs>
  <Slides>18</Slides>
  <Notes>3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24" baseType="lpstr">
      <vt:lpstr>默认设计模板</vt:lpstr>
      <vt:lpstr>BMP 图象</vt:lpstr>
      <vt:lpstr>Equation</vt:lpstr>
      <vt:lpstr>公式</vt:lpstr>
      <vt:lpstr>Microsoft 公式 3.0</vt:lpstr>
      <vt:lpstr>第六节</vt:lpstr>
      <vt:lpstr>复习:  平面曲线的切线与法线</vt:lpstr>
      <vt:lpstr>一、空间曲线的切线与法平面</vt:lpstr>
      <vt:lpstr>1.  曲线方程为参数方程的情况</vt:lpstr>
      <vt:lpstr>PowerPoint 演示文稿</vt:lpstr>
      <vt:lpstr>例1.</vt:lpstr>
      <vt:lpstr>2. 曲线为一般式的情况</vt:lpstr>
      <vt:lpstr>PowerPoint 演示文稿</vt:lpstr>
      <vt:lpstr>PowerPoint 演示文稿</vt:lpstr>
      <vt:lpstr>PowerPoint 演示文稿</vt:lpstr>
      <vt:lpstr>二、曲面的切平面与法线  </vt:lpstr>
      <vt:lpstr>PowerPoint 演示文稿</vt:lpstr>
      <vt:lpstr>切平面方程</vt:lpstr>
      <vt:lpstr>特别, 当光滑曲面 的方程为显式 </vt:lpstr>
      <vt:lpstr>例3.  求球面</vt:lpstr>
      <vt:lpstr>PowerPoint 演示文稿</vt:lpstr>
      <vt:lpstr>内容小结</vt:lpstr>
      <vt:lpstr>2. 曲面的切平面与法线</vt:lpstr>
      <vt:lpstr>复习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微分学在几何上的应用</dc:title>
  <dc:creator>chaoyl</dc:creator>
  <cp:lastModifiedBy>houjy</cp:lastModifiedBy>
  <cp:revision>142</cp:revision>
  <dcterms:created xsi:type="dcterms:W3CDTF">2000-03-21T02:54:47Z</dcterms:created>
  <dcterms:modified xsi:type="dcterms:W3CDTF">2020-03-17T13:40:46Z</dcterms:modified>
</cp:coreProperties>
</file>