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77" r:id="rId3"/>
    <p:sldId id="258" r:id="rId4"/>
    <p:sldId id="267" r:id="rId5"/>
    <p:sldId id="270" r:id="rId6"/>
    <p:sldId id="284" r:id="rId7"/>
    <p:sldId id="285" r:id="rId8"/>
    <p:sldId id="269" r:id="rId9"/>
    <p:sldId id="27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60066"/>
    <a:srgbClr val="663300"/>
    <a:srgbClr val="660033"/>
    <a:srgbClr val="F808D6"/>
    <a:srgbClr val="006600"/>
    <a:srgbClr val="9966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4" autoAdjust="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592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0" d="100"/>
          <a:sy n="40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w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w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w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w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wmf"/><Relationship Id="rId9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17" Type="http://schemas.openxmlformats.org/officeDocument/2006/relationships/image" Target="../media/image61.emf"/><Relationship Id="rId2" Type="http://schemas.openxmlformats.org/officeDocument/2006/relationships/image" Target="../media/image46.emf"/><Relationship Id="rId16" Type="http://schemas.openxmlformats.org/officeDocument/2006/relationships/image" Target="../media/image60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52BCF6D6-F059-496B-8D9A-508D6D1E1E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871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22DB8C1A-986E-403F-A00B-36C7088ED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841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30EDB-F976-42F5-8B21-B67CC0E210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97346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FF262-F00B-4869-AB1E-94B846D4D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99731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C71EB-C53A-4E4E-978E-B5B177B7C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22739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298F2-BD44-4615-9832-0F6EE2161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04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5AE66-3DF8-4152-918B-49C606B438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23408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5FBF3-C60C-4AF5-A66B-B4C049936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24915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C834F-3C26-407C-8396-458513B0B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11785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F3ED-C6DF-4A62-A39B-68FA71B6BA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30456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46B13-E169-45A3-A9E6-F78EDC12F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59863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69722-23E4-455A-9CA9-DE9060E971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61870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6F79-D590-4C1A-A611-1DCEFA7F0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04188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9E9019C5-54A6-41A5-8547-EE40C14AA4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1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4.bin"/><Relationship Id="rId38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wmf"/><Relationship Id="rId32" Type="http://schemas.openxmlformats.org/officeDocument/2006/relationships/image" Target="../media/image8.jpeg"/><Relationship Id="rId37" Type="http://schemas.openxmlformats.org/officeDocument/2006/relationships/oleObject" Target="../embeddings/oleObject1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4.jpeg"/><Relationship Id="rId36" Type="http://schemas.openxmlformats.org/officeDocument/2006/relationships/image" Target="../media/image22.w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image" Target="../media/image7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w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Relationship Id="rId35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32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emf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36.png"/><Relationship Id="rId23" Type="http://schemas.openxmlformats.org/officeDocument/2006/relationships/image" Target="../media/image33.emf"/><Relationship Id="rId10" Type="http://schemas.openxmlformats.org/officeDocument/2006/relationships/image" Target="../media/image27.wmf"/><Relationship Id="rId19" Type="http://schemas.openxmlformats.org/officeDocument/2006/relationships/image" Target="../media/image31.e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emf"/><Relationship Id="rId22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4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6.jpe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9" Type="http://schemas.openxmlformats.org/officeDocument/2006/relationships/image" Target="../media/image7.jpeg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0.emf"/><Relationship Id="rId42" Type="http://schemas.openxmlformats.org/officeDocument/2006/relationships/image" Target="../media/image61.e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51.bin"/><Relationship Id="rId41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7.emf"/><Relationship Id="rId36" Type="http://schemas.openxmlformats.org/officeDocument/2006/relationships/image" Target="../media/image4.jpeg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4" Type="http://schemas.openxmlformats.org/officeDocument/2006/relationships/image" Target="../media/image62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8.emf"/><Relationship Id="rId35" Type="http://schemas.openxmlformats.org/officeDocument/2006/relationships/image" Target="../media/image3.jpeg"/><Relationship Id="rId43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emf"/><Relationship Id="rId11" Type="http://schemas.openxmlformats.org/officeDocument/2006/relationships/image" Target="../media/image7.jpeg"/><Relationship Id="rId24" Type="http://schemas.openxmlformats.org/officeDocument/2006/relationships/image" Target="../media/image70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72.emf"/><Relationship Id="rId10" Type="http://schemas.openxmlformats.org/officeDocument/2006/relationships/image" Target="../media/image6.jpeg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63.emf"/><Relationship Id="rId9" Type="http://schemas.openxmlformats.org/officeDocument/2006/relationships/image" Target="../media/image5.jpeg"/><Relationship Id="rId14" Type="http://schemas.openxmlformats.org/officeDocument/2006/relationships/image" Target="../media/image65.w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7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3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0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3.jpeg"/><Relationship Id="rId10" Type="http://schemas.openxmlformats.org/officeDocument/2006/relationships/image" Target="../media/image89.emf"/><Relationship Id="rId19" Type="http://schemas.openxmlformats.org/officeDocument/2006/relationships/image" Target="../media/image7.jpeg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2" name="Rectangle 1128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13" name="Object 1129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BMP 图象" r:id="rId3" imgW="3390476" imgH="3409524" progId="Paint.Picture">
                  <p:embed/>
                </p:oleObj>
              </mc:Choice>
              <mc:Fallback>
                <p:oleObj name="BMP 图象" r:id="rId3" imgW="3390476" imgH="3409524" progId="Paint.Picture">
                  <p:embed/>
                  <p:pic>
                    <p:nvPicPr>
                      <p:cNvPr id="0" name="Object 1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4" name="Text Box 1130"/>
          <p:cNvSpPr txBox="1">
            <a:spLocks noChangeArrowheads="1"/>
          </p:cNvSpPr>
          <p:nvPr/>
        </p:nvSpPr>
        <p:spPr bwMode="auto">
          <a:xfrm>
            <a:off x="76454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22098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b="1">
                <a:latin typeface="华文行楷" pitchFamily="2" charset="-122"/>
                <a:ea typeface="华文行楷" pitchFamily="2" charset="-122"/>
              </a:rPr>
              <a:t>第七节</a:t>
            </a: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2438400" y="26670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一、方向导数</a:t>
            </a:r>
            <a:r>
              <a:rPr lang="zh-CN" altLang="en-US" sz="3200" dirty="0"/>
              <a:t> </a:t>
            </a:r>
            <a:endParaRPr lang="zh-CN" altLang="en-US" sz="3200" b="1" dirty="0"/>
          </a:p>
        </p:txBody>
      </p:sp>
      <p:pic>
        <p:nvPicPr>
          <p:cNvPr id="17495" name="Picture 1111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96" name="Text Box 111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97" name="Picture 111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8" name="Picture 111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9" name="Picture 111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0" name="Picture 111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1" name="Picture 111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02" name="Text Box 1118"/>
          <p:cNvSpPr txBox="1">
            <a:spLocks noChangeArrowheads="1"/>
          </p:cNvSpPr>
          <p:nvPr/>
        </p:nvSpPr>
        <p:spPr bwMode="auto">
          <a:xfrm>
            <a:off x="2438400" y="3478213"/>
            <a:ext cx="202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二、梯度  </a:t>
            </a:r>
          </a:p>
        </p:txBody>
      </p:sp>
      <p:sp>
        <p:nvSpPr>
          <p:cNvPr id="17511" name="Text Box 1127"/>
          <p:cNvSpPr txBox="1">
            <a:spLocks noChangeArrowheads="1"/>
          </p:cNvSpPr>
          <p:nvPr/>
        </p:nvSpPr>
        <p:spPr bwMode="auto">
          <a:xfrm>
            <a:off x="2319338" y="1066800"/>
            <a:ext cx="44624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方向导数与梯度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 flipV="1">
            <a:off x="7162800" y="685800"/>
            <a:ext cx="1255713" cy="2138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90" name="Object 50"/>
          <p:cNvGraphicFramePr>
            <a:graphicFrameLocks noChangeAspect="1"/>
          </p:cNvGraphicFramePr>
          <p:nvPr/>
        </p:nvGraphicFramePr>
        <p:xfrm>
          <a:off x="8458200" y="7620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0" name="Equation" r:id="rId3" imgW="152280" imgH="330120" progId="Equation.3">
                  <p:embed/>
                </p:oleObj>
              </mc:Choice>
              <mc:Fallback>
                <p:oleObj name="Equation" r:id="rId3" imgW="152280" imgH="3301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762000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Line 23"/>
          <p:cNvSpPr>
            <a:spLocks noChangeShapeType="1"/>
          </p:cNvSpPr>
          <p:nvPr/>
        </p:nvSpPr>
        <p:spPr bwMode="auto">
          <a:xfrm flipV="1">
            <a:off x="7505700" y="1473200"/>
            <a:ext cx="446088" cy="7683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895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一、方向导数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85800" y="1004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定义</a:t>
            </a:r>
            <a:r>
              <a:rPr lang="en-US" altLang="zh-CN" dirty="0"/>
              <a:t>: </a:t>
            </a:r>
            <a:r>
              <a:rPr lang="zh-CN" altLang="en-US" dirty="0"/>
              <a:t>若函数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38052"/>
              </p:ext>
            </p:extLst>
          </p:nvPr>
        </p:nvGraphicFramePr>
        <p:xfrm>
          <a:off x="2843808" y="1052736"/>
          <a:ext cx="12285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1" name="公式" r:id="rId5" imgW="495000" imgH="203040" progId="Equation.3">
                  <p:embed/>
                </p:oleObj>
              </mc:Choice>
              <mc:Fallback>
                <p:oleObj name="公式" r:id="rId5" imgW="4950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2736"/>
                        <a:ext cx="1228500" cy="50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926580"/>
              </p:ext>
            </p:extLst>
          </p:nvPr>
        </p:nvGraphicFramePr>
        <p:xfrm>
          <a:off x="827584" y="2357884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2" name="Equation" r:id="rId7" imgW="1231560" imgH="927000" progId="Equation.3">
                  <p:embed/>
                </p:oleObj>
              </mc:Choice>
              <mc:Fallback>
                <p:oleObj name="Equation" r:id="rId7" imgW="123156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57884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36104"/>
              </p:ext>
            </p:extLst>
          </p:nvPr>
        </p:nvGraphicFramePr>
        <p:xfrm>
          <a:off x="1403648" y="4221088"/>
          <a:ext cx="5429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3" name="Equation" r:id="rId9" imgW="545760" imgH="927000" progId="Equation.3">
                  <p:embed/>
                </p:oleObj>
              </mc:Choice>
              <mc:Fallback>
                <p:oleObj name="Equation" r:id="rId9" imgW="545760" imgH="927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21088"/>
                        <a:ext cx="5429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53290"/>
              </p:ext>
            </p:extLst>
          </p:nvPr>
        </p:nvGraphicFramePr>
        <p:xfrm>
          <a:off x="3072929" y="4724623"/>
          <a:ext cx="3603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4" name="公式" r:id="rId11" imgW="190440" imgH="431640" progId="Equation.3">
                  <p:embed/>
                </p:oleObj>
              </mc:Choice>
              <mc:Fallback>
                <p:oleObj name="公式" r:id="rId11" imgW="190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929" y="4724623"/>
                        <a:ext cx="36036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7404100" y="16764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Equation" r:id="rId13" imgW="291960" imgH="317160" progId="Equation.3">
                  <p:embed/>
                </p:oleObj>
              </mc:Choice>
              <mc:Fallback>
                <p:oleObj name="Equation" r:id="rId13" imgW="29196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6764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719546"/>
              </p:ext>
            </p:extLst>
          </p:nvPr>
        </p:nvGraphicFramePr>
        <p:xfrm>
          <a:off x="3357092" y="5234211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6" name="Equation" r:id="rId15" imgW="2019240" imgH="393480" progId="Equation.3">
                  <p:embed/>
                </p:oleObj>
              </mc:Choice>
              <mc:Fallback>
                <p:oleObj name="Equation" r:id="rId15" imgW="20192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092" y="5234211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07032"/>
              </p:ext>
            </p:extLst>
          </p:nvPr>
        </p:nvGraphicFramePr>
        <p:xfrm>
          <a:off x="5395442" y="5267548"/>
          <a:ext cx="2233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7" name="公式" r:id="rId17" imgW="2234880" imgH="393480" progId="Equation.3">
                  <p:embed/>
                </p:oleObj>
              </mc:Choice>
              <mc:Fallback>
                <p:oleObj name="公式" r:id="rId17" imgW="223488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442" y="5267548"/>
                        <a:ext cx="2233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767538"/>
              </p:ext>
            </p:extLst>
          </p:nvPr>
        </p:nvGraphicFramePr>
        <p:xfrm>
          <a:off x="7668022" y="4718273"/>
          <a:ext cx="3603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8" name="公式" r:id="rId19" imgW="190440" imgH="431640" progId="Equation.3">
                  <p:embed/>
                </p:oleObj>
              </mc:Choice>
              <mc:Fallback>
                <p:oleObj name="公式" r:id="rId19" imgW="19044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022" y="4718273"/>
                        <a:ext cx="36036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539552" y="3573016"/>
            <a:ext cx="78488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则称此极限为</a:t>
            </a:r>
            <a:r>
              <a:rPr lang="zh-CN" altLang="en-US" dirty="0"/>
              <a:t>函数在点</a:t>
            </a:r>
            <a:r>
              <a:rPr lang="zh-CN" altLang="en-US" i="1" dirty="0"/>
              <a:t> </a:t>
            </a:r>
            <a:r>
              <a:rPr lang="en-US" altLang="zh-CN" i="1" dirty="0"/>
              <a:t>P </a:t>
            </a:r>
            <a:r>
              <a:rPr lang="zh-CN" altLang="en-US" dirty="0"/>
              <a:t>处沿方向 </a:t>
            </a:r>
            <a:r>
              <a:rPr lang="en-US" altLang="zh-CN" sz="3200" i="1" dirty="0">
                <a:solidFill>
                  <a:schemeClr val="tx2"/>
                </a:solidFill>
              </a:rPr>
              <a:t>l</a:t>
            </a:r>
            <a:r>
              <a:rPr lang="en-US" altLang="zh-CN" i="1" dirty="0"/>
              <a:t>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chemeClr val="tx2"/>
                </a:solidFill>
              </a:rPr>
              <a:t>方向导数</a:t>
            </a:r>
            <a:r>
              <a:rPr lang="en-US" altLang="zh-CN" dirty="0"/>
              <a:t>.</a:t>
            </a:r>
            <a:endParaRPr lang="en-US" altLang="zh-CN" i="1" dirty="0"/>
          </a:p>
        </p:txBody>
      </p:sp>
      <p:graphicFrame>
        <p:nvGraphicFramePr>
          <p:cNvPr id="358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71154"/>
              </p:ext>
            </p:extLst>
          </p:nvPr>
        </p:nvGraphicFramePr>
        <p:xfrm>
          <a:off x="2195736" y="2384992"/>
          <a:ext cx="4797412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9" name="公式" r:id="rId21" imgW="2070000" imgH="419040" progId="Equation.3">
                  <p:embed/>
                </p:oleObj>
              </mc:Choice>
              <mc:Fallback>
                <p:oleObj name="公式" r:id="rId21" imgW="207000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84992"/>
                        <a:ext cx="4797412" cy="97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4114800" y="990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        </a:t>
            </a:r>
          </a:p>
        </p:txBody>
      </p:sp>
      <p:graphicFrame>
        <p:nvGraphicFramePr>
          <p:cNvPr id="358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01560"/>
              </p:ext>
            </p:extLst>
          </p:nvPr>
        </p:nvGraphicFramePr>
        <p:xfrm>
          <a:off x="5076056" y="1052792"/>
          <a:ext cx="120664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0" name="公式" r:id="rId23" imgW="482400" imgH="203040" progId="Equation.3">
                  <p:embed/>
                </p:oleObj>
              </mc:Choice>
              <mc:Fallback>
                <p:oleObj name="公式" r:id="rId23" imgW="482400" imgH="203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052792"/>
                        <a:ext cx="1206643" cy="50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6375400" y="990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04800" y="1600200"/>
            <a:ext cx="1516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沿方向 </a:t>
            </a:r>
            <a:r>
              <a:rPr lang="en-US" altLang="zh-CN" sz="3200" i="1" dirty="0" smtClean="0">
                <a:solidFill>
                  <a:schemeClr val="tx2"/>
                </a:solidFill>
              </a:rPr>
              <a:t>l</a:t>
            </a:r>
            <a:endParaRPr lang="zh-CN" altLang="en-US" dirty="0"/>
          </a:p>
        </p:txBody>
      </p:sp>
      <p:graphicFrame>
        <p:nvGraphicFramePr>
          <p:cNvPr id="3588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153333"/>
              </p:ext>
            </p:extLst>
          </p:nvPr>
        </p:nvGraphicFramePr>
        <p:xfrm>
          <a:off x="3491880" y="1700808"/>
          <a:ext cx="75262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1" name="公式" r:id="rId25" imgW="342720" imgH="203040" progId="Equation.3">
                  <p:embed/>
                </p:oleObj>
              </mc:Choice>
              <mc:Fallback>
                <p:oleObj name="公式" r:id="rId25" imgW="34272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700808"/>
                        <a:ext cx="752627" cy="43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4277072" y="1614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存在下列极限</a:t>
            </a:r>
            <a:r>
              <a:rPr lang="en-US" altLang="zh-CN" dirty="0"/>
              <a:t>: </a:t>
            </a:r>
          </a:p>
        </p:txBody>
      </p:sp>
      <p:pic>
        <p:nvPicPr>
          <p:cNvPr id="35883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5885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6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7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8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9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895" name="Group 55"/>
          <p:cNvGrpSpPr>
            <a:grpSpLocks/>
          </p:cNvGrpSpPr>
          <p:nvPr/>
        </p:nvGrpSpPr>
        <p:grpSpPr bwMode="auto">
          <a:xfrm>
            <a:off x="7931150" y="1365250"/>
            <a:ext cx="438150" cy="330200"/>
            <a:chOff x="4996" y="860"/>
            <a:chExt cx="276" cy="208"/>
          </a:xfrm>
        </p:grpSpPr>
        <p:sp>
          <p:nvSpPr>
            <p:cNvPr id="35866" name="Oval 26"/>
            <p:cNvSpPr>
              <a:spLocks noChangeArrowheads="1"/>
            </p:cNvSpPr>
            <p:nvPr/>
          </p:nvSpPr>
          <p:spPr bwMode="auto">
            <a:xfrm>
              <a:off x="4996" y="934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93" name="Object 53"/>
            <p:cNvGraphicFramePr>
              <a:graphicFrameLocks noChangeAspect="1"/>
            </p:cNvGraphicFramePr>
            <p:nvPr/>
          </p:nvGraphicFramePr>
          <p:xfrm>
            <a:off x="5040" y="860"/>
            <a:ext cx="2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2" name="Equation" r:id="rId33" imgW="368280" imgH="330120" progId="Equation.3">
                    <p:embed/>
                  </p:oleObj>
                </mc:Choice>
                <mc:Fallback>
                  <p:oleObj name="Equation" r:id="rId33" imgW="368280" imgH="33012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860"/>
                          <a:ext cx="2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601348"/>
              </p:ext>
            </p:extLst>
          </p:nvPr>
        </p:nvGraphicFramePr>
        <p:xfrm>
          <a:off x="7668344" y="2204864"/>
          <a:ext cx="1026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3" name="公式" r:id="rId35" imgW="482400" imgH="203040" progId="Equation.3">
                  <p:embed/>
                </p:oleObj>
              </mc:Choice>
              <mc:Fallback>
                <p:oleObj name="公式" r:id="rId35" imgW="482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668344" y="2204864"/>
                        <a:ext cx="1026000" cy="43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7452320" y="2168872"/>
            <a:ext cx="108000" cy="108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8033"/>
              </p:ext>
            </p:extLst>
          </p:nvPr>
        </p:nvGraphicFramePr>
        <p:xfrm>
          <a:off x="3798664" y="4653136"/>
          <a:ext cx="314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4" name="Equation" r:id="rId37" imgW="3139520" imgH="540947" progId="Equation.3">
                  <p:embed/>
                </p:oleObj>
              </mc:Choice>
              <mc:Fallback>
                <p:oleObj name="Equation" r:id="rId37" imgW="3139520" imgH="54094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664" y="4653136"/>
                        <a:ext cx="3149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91680" y="1609636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zh-CN" altLang="en-US" dirty="0"/>
              <a:t>方向角为           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2845" y="4365104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记作       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63" grpId="0" animBg="1"/>
      <p:bldP spid="35851" grpId="0" build="p" autoUpdateAnimBg="0"/>
      <p:bldP spid="35872" grpId="0" autoUpdateAnimBg="0"/>
      <p:bldP spid="35875" grpId="0" autoUpdateAnimBg="0"/>
      <p:bldP spid="35878" grpId="0" build="p" autoUpdateAnimBg="0" advAuto="0"/>
      <p:bldP spid="35879" grpId="0" autoUpdateAnimBg="0"/>
      <p:bldP spid="35882" grpId="0" build="p" autoUpdateAnimBg="0"/>
      <p:bldP spid="5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0" name="Group 84"/>
          <p:cNvGrpSpPr>
            <a:grpSpLocks/>
          </p:cNvGrpSpPr>
          <p:nvPr/>
        </p:nvGrpSpPr>
        <p:grpSpPr bwMode="auto">
          <a:xfrm>
            <a:off x="7162802" y="1938709"/>
            <a:ext cx="1620838" cy="2138363"/>
            <a:chOff x="4512" y="432"/>
            <a:chExt cx="1021" cy="1347"/>
          </a:xfrm>
        </p:grpSpPr>
        <p:sp>
          <p:nvSpPr>
            <p:cNvPr id="9290" name="Line 74"/>
            <p:cNvSpPr>
              <a:spLocks noChangeShapeType="1"/>
            </p:cNvSpPr>
            <p:nvPr/>
          </p:nvSpPr>
          <p:spPr bwMode="auto">
            <a:xfrm flipV="1">
              <a:off x="4512" y="432"/>
              <a:ext cx="791" cy="1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91" name="Group 75"/>
            <p:cNvGrpSpPr>
              <a:grpSpLocks/>
            </p:cNvGrpSpPr>
            <p:nvPr/>
          </p:nvGrpSpPr>
          <p:grpSpPr bwMode="auto">
            <a:xfrm>
              <a:off x="4704" y="1416"/>
              <a:ext cx="829" cy="295"/>
              <a:chOff x="4704" y="1416"/>
              <a:chExt cx="829" cy="295"/>
            </a:xfrm>
          </p:grpSpPr>
          <p:graphicFrame>
            <p:nvGraphicFramePr>
              <p:cNvPr id="9292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5381588"/>
                  </p:ext>
                </p:extLst>
              </p:nvPr>
            </p:nvGraphicFramePr>
            <p:xfrm>
              <a:off x="4830" y="1416"/>
              <a:ext cx="703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74" name="公式" r:id="rId3" imgW="482400" imgH="203040" progId="Equation.3">
                      <p:embed/>
                    </p:oleObj>
                  </mc:Choice>
                  <mc:Fallback>
                    <p:oleObj name="公式" r:id="rId3" imgW="482400" imgH="20304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1416"/>
                            <a:ext cx="703" cy="295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3" name="Oval 77"/>
              <p:cNvSpPr>
                <a:spLocks noChangeArrowheads="1"/>
              </p:cNvSpPr>
              <p:nvPr/>
            </p:nvSpPr>
            <p:spPr bwMode="auto">
              <a:xfrm>
                <a:off x="4704" y="1422"/>
                <a:ext cx="28" cy="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99" name="Object 83"/>
            <p:cNvGraphicFramePr>
              <a:graphicFrameLocks noChangeAspect="1"/>
            </p:cNvGraphicFramePr>
            <p:nvPr/>
          </p:nvGraphicFramePr>
          <p:xfrm>
            <a:off x="5328" y="480"/>
            <a:ext cx="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5" name="Equation" r:id="rId5" imgW="152280" imgH="330120" progId="Equation.3">
                    <p:embed/>
                  </p:oleObj>
                </mc:Choice>
                <mc:Fallback>
                  <p:oleObj name="Equation" r:id="rId5" imgW="152280" imgH="33012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480"/>
                          <a:ext cx="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9509"/>
            <a:ext cx="1143000" cy="533400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定理</a:t>
            </a:r>
            <a:r>
              <a:rPr lang="en-US" altLang="zh-CN" sz="2800" b="1">
                <a:ea typeface="楷体_GB2312" pitchFamily="49" charset="-122"/>
              </a:rPr>
              <a:t>:</a:t>
            </a:r>
            <a:endParaRPr lang="en-US" altLang="zh-CN" sz="2800">
              <a:ea typeface="仿宋_GB2312" pitchFamily="49" charset="-122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240904" y="1252909"/>
            <a:ext cx="60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该点</a:t>
            </a:r>
            <a:r>
              <a:rPr lang="zh-CN" altLang="en-US" b="1" dirty="0">
                <a:solidFill>
                  <a:schemeClr val="tx2"/>
                </a:solidFill>
              </a:rPr>
              <a:t>沿任意方向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sz="3200" i="1" dirty="0">
                <a:solidFill>
                  <a:schemeClr val="tx2"/>
                </a:solidFill>
              </a:rPr>
              <a:t>l</a:t>
            </a:r>
            <a:r>
              <a:rPr lang="en-US" altLang="zh-CN" sz="3200" i="1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的方向导数存在 </a:t>
            </a:r>
            <a:r>
              <a:rPr lang="en-US" altLang="zh-CN" dirty="0"/>
              <a:t>,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50612"/>
              </p:ext>
            </p:extLst>
          </p:nvPr>
        </p:nvGraphicFramePr>
        <p:xfrm>
          <a:off x="1911557" y="1916936"/>
          <a:ext cx="3884431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公式" r:id="rId7" imgW="1726920" imgH="431640" progId="Equation.3">
                  <p:embed/>
                </p:oleObj>
              </mc:Choice>
              <mc:Fallback>
                <p:oleObj name="公式" r:id="rId7" imgW="17269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557" y="1916936"/>
                        <a:ext cx="3884431" cy="97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13298"/>
              </p:ext>
            </p:extLst>
          </p:nvPr>
        </p:nvGraphicFramePr>
        <p:xfrm>
          <a:off x="1403648" y="3212976"/>
          <a:ext cx="3155368" cy="44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公式" r:id="rId9" imgW="1536480" imgH="215640" progId="Equation.3">
                  <p:embed/>
                </p:oleObj>
              </mc:Choice>
              <mc:Fallback>
                <p:oleObj name="公式" r:id="rId9" imgW="1536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3155368" cy="442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7164288" y="126719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且有</a:t>
            </a:r>
          </a:p>
        </p:txBody>
      </p:sp>
      <p:sp>
        <p:nvSpPr>
          <p:cNvPr id="9294" name="Line 78"/>
          <p:cNvSpPr>
            <a:spLocks noChangeShapeType="1"/>
          </p:cNvSpPr>
          <p:nvPr/>
        </p:nvSpPr>
        <p:spPr bwMode="auto">
          <a:xfrm flipV="1">
            <a:off x="7505700" y="2726109"/>
            <a:ext cx="446088" cy="7683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9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78484"/>
              </p:ext>
            </p:extLst>
          </p:nvPr>
        </p:nvGraphicFramePr>
        <p:xfrm>
          <a:off x="7404100" y="2929309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11" imgW="291960" imgH="317160" progId="Equation.3">
                  <p:embed/>
                </p:oleObj>
              </mc:Choice>
              <mc:Fallback>
                <p:oleObj name="Equation" r:id="rId11" imgW="291960" imgH="3171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2929309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96" name="Group 80"/>
          <p:cNvGrpSpPr>
            <a:grpSpLocks/>
          </p:cNvGrpSpPr>
          <p:nvPr/>
        </p:nvGrpSpPr>
        <p:grpSpPr bwMode="auto">
          <a:xfrm>
            <a:off x="7931150" y="2618159"/>
            <a:ext cx="438150" cy="330200"/>
            <a:chOff x="4996" y="860"/>
            <a:chExt cx="276" cy="208"/>
          </a:xfrm>
        </p:grpSpPr>
        <p:sp>
          <p:nvSpPr>
            <p:cNvPr id="9297" name="Oval 81"/>
            <p:cNvSpPr>
              <a:spLocks noChangeArrowheads="1"/>
            </p:cNvSpPr>
            <p:nvPr/>
          </p:nvSpPr>
          <p:spPr bwMode="auto">
            <a:xfrm>
              <a:off x="4996" y="934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98" name="Object 82"/>
            <p:cNvGraphicFramePr>
              <a:graphicFrameLocks noChangeAspect="1"/>
            </p:cNvGraphicFramePr>
            <p:nvPr/>
          </p:nvGraphicFramePr>
          <p:xfrm>
            <a:off x="5040" y="860"/>
            <a:ext cx="2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9" name="Equation" r:id="rId13" imgW="368280" imgH="330120" progId="Equation.3">
                    <p:embed/>
                  </p:oleObj>
                </mc:Choice>
                <mc:Fallback>
                  <p:oleObj name="Equation" r:id="rId13" imgW="368280" imgH="33012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860"/>
                          <a:ext cx="2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91679" y="764704"/>
                <a:ext cx="67268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若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𝑓</m:t>
                        </m:r>
                        <m:r>
                          <a:rPr lang="zh-CN" altLang="en-US">
                            <a:latin typeface="Cambria Math"/>
                          </a:rPr>
                          <m:t>(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𝑃</m:t>
                        </m:r>
                        <m:r>
                          <a:rPr lang="zh-CN" altLang="en-US">
                            <a:latin typeface="Cambria Math"/>
                          </a:rPr>
                          <m:t>(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处可微，则函数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79" y="764704"/>
                <a:ext cx="6726833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1904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Object 65"/>
          <p:cNvGraphicFramePr>
            <a:graphicFrameLocks noChangeAspect="1"/>
          </p:cNvGraphicFramePr>
          <p:nvPr/>
        </p:nvGraphicFramePr>
        <p:xfrm>
          <a:off x="6470650" y="4406900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0" name="Equation" r:id="rId16" imgW="1434960" imgH="927000" progId="Equation.3">
                  <p:embed/>
                </p:oleObj>
              </mc:Choice>
              <mc:Fallback>
                <p:oleObj name="Equation" r:id="rId16" imgW="14349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4406900"/>
                        <a:ext cx="1435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623888" y="3976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特别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700088" y="4572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当 </a:t>
            </a:r>
            <a:r>
              <a:rPr lang="en-US" altLang="zh-CN" i="1">
                <a:solidFill>
                  <a:srgbClr val="FFFF00"/>
                </a:solidFill>
              </a:rPr>
              <a:t>l </a:t>
            </a:r>
            <a:r>
              <a:rPr lang="zh-CN" altLang="en-US">
                <a:solidFill>
                  <a:srgbClr val="FFFF00"/>
                </a:solidFill>
              </a:rPr>
              <a:t>与 </a:t>
            </a:r>
            <a:r>
              <a:rPr lang="en-US" altLang="zh-CN" i="1">
                <a:solidFill>
                  <a:srgbClr val="FFFF00"/>
                </a:solidFill>
              </a:rPr>
              <a:t>x </a:t>
            </a:r>
            <a:r>
              <a:rPr lang="zh-CN" altLang="en-US">
                <a:solidFill>
                  <a:srgbClr val="FFFF00"/>
                </a:solidFill>
              </a:rPr>
              <a:t>轴同向</a:t>
            </a:r>
            <a:endParaRPr lang="zh-CN" altLang="en-US"/>
          </a:p>
        </p:txBody>
      </p:sp>
      <p:graphicFrame>
        <p:nvGraphicFramePr>
          <p:cNvPr id="43" name="Object 68"/>
          <p:cNvGraphicFramePr>
            <a:graphicFrameLocks noChangeAspect="1"/>
          </p:cNvGraphicFramePr>
          <p:nvPr/>
        </p:nvGraphicFramePr>
        <p:xfrm>
          <a:off x="3416300" y="4419600"/>
          <a:ext cx="30607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" name="Equation" r:id="rId18" imgW="3187440" imgH="850680" progId="Equation.3">
                  <p:embed/>
                </p:oleObj>
              </mc:Choice>
              <mc:Fallback>
                <p:oleObj name="Equation" r:id="rId18" imgW="31874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419600"/>
                        <a:ext cx="30607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700088" y="55276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当 </a:t>
            </a:r>
            <a:r>
              <a:rPr lang="en-US" altLang="zh-CN" i="1">
                <a:solidFill>
                  <a:srgbClr val="FFFF00"/>
                </a:solidFill>
              </a:rPr>
              <a:t>l </a:t>
            </a:r>
            <a:r>
              <a:rPr lang="zh-CN" altLang="en-US">
                <a:solidFill>
                  <a:srgbClr val="FFFF00"/>
                </a:solidFill>
              </a:rPr>
              <a:t>与 </a:t>
            </a:r>
            <a:r>
              <a:rPr lang="en-US" altLang="zh-CN" i="1">
                <a:solidFill>
                  <a:srgbClr val="FFFF00"/>
                </a:solidFill>
              </a:rPr>
              <a:t>x </a:t>
            </a:r>
            <a:r>
              <a:rPr lang="zh-CN" altLang="en-US">
                <a:solidFill>
                  <a:srgbClr val="FFFF00"/>
                </a:solidFill>
              </a:rPr>
              <a:t>轴反向</a:t>
            </a:r>
            <a:endParaRPr lang="zh-CN" altLang="en-US"/>
          </a:p>
        </p:txBody>
      </p:sp>
      <p:graphicFrame>
        <p:nvGraphicFramePr>
          <p:cNvPr id="45" name="Object 70"/>
          <p:cNvGraphicFramePr>
            <a:graphicFrameLocks noChangeAspect="1"/>
          </p:cNvGraphicFramePr>
          <p:nvPr/>
        </p:nvGraphicFramePr>
        <p:xfrm>
          <a:off x="3441700" y="5430838"/>
          <a:ext cx="2959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2" name="Equation" r:id="rId20" imgW="3085920" imgH="850680" progId="Equation.3">
                  <p:embed/>
                </p:oleObj>
              </mc:Choice>
              <mc:Fallback>
                <p:oleObj name="Equation" r:id="rId20" imgW="30859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430838"/>
                        <a:ext cx="29591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1"/>
          <p:cNvGraphicFramePr>
            <a:graphicFrameLocks noChangeAspect="1"/>
          </p:cNvGraphicFramePr>
          <p:nvPr/>
        </p:nvGraphicFramePr>
        <p:xfrm>
          <a:off x="6465888" y="5397500"/>
          <a:ext cx="1685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22" imgW="1688760" imgH="927000" progId="Equation.3">
                  <p:embed/>
                </p:oleObj>
              </mc:Choice>
              <mc:Fallback>
                <p:oleObj name="Equation" r:id="rId22" imgW="16887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5397500"/>
                        <a:ext cx="1685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74" grpId="0" autoUpdateAnimBg="0"/>
      <p:bldP spid="9294" grpId="0" animBg="1"/>
      <p:bldP spid="41" grpId="0" autoUpdateAnimBg="0"/>
      <p:bldP spid="42" grpId="0" autoUpdateAnimBg="0"/>
      <p:bldP spid="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22860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/>
              <a:t>1.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求函数</a:t>
            </a:r>
            <a:r>
              <a:rPr lang="zh-CN" altLang="en-US" sz="2800"/>
              <a:t> </a:t>
            </a:r>
          </a:p>
        </p:txBody>
      </p:sp>
      <p:sp>
        <p:nvSpPr>
          <p:cNvPr id="19468" name="Text Box 1036"/>
          <p:cNvSpPr txBox="1">
            <a:spLocks noChangeArrowheads="1"/>
          </p:cNvSpPr>
          <p:nvPr/>
        </p:nvSpPr>
        <p:spPr bwMode="auto">
          <a:xfrm>
            <a:off x="3886200" y="471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  <a:r>
              <a:rPr lang="zh-CN" altLang="en-US" i="1"/>
              <a:t> </a:t>
            </a:r>
            <a:r>
              <a:rPr lang="en-US" altLang="zh-CN" i="1"/>
              <a:t>P</a:t>
            </a:r>
            <a:r>
              <a:rPr lang="en-US" altLang="zh-CN"/>
              <a:t>(1, 1, 1) </a:t>
            </a:r>
            <a:r>
              <a:rPr lang="zh-CN" altLang="en-US"/>
              <a:t>沿向量</a:t>
            </a:r>
          </a:p>
        </p:txBody>
      </p:sp>
      <p:graphicFrame>
        <p:nvGraphicFramePr>
          <p:cNvPr id="19469" name="Object 1037"/>
          <p:cNvGraphicFramePr>
            <a:graphicFrameLocks noChangeAspect="1"/>
          </p:cNvGraphicFramePr>
          <p:nvPr/>
        </p:nvGraphicFramePr>
        <p:xfrm>
          <a:off x="2590800" y="457200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Equation" r:id="rId3" imgW="1333440" imgH="520560" progId="Equation.3">
                  <p:embed/>
                </p:oleObj>
              </mc:Choice>
              <mc:Fallback>
                <p:oleObj name="Equation" r:id="rId3" imgW="1333440" imgH="52056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038"/>
          <p:cNvGraphicFramePr>
            <a:graphicFrameLocks noChangeAspect="1"/>
          </p:cNvGraphicFramePr>
          <p:nvPr/>
        </p:nvGraphicFramePr>
        <p:xfrm>
          <a:off x="7431088" y="609600"/>
          <a:ext cx="14081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Equation" r:id="rId5" imgW="1409400" imgH="406080" progId="Equation.3">
                  <p:embed/>
                </p:oleObj>
              </mc:Choice>
              <mc:Fallback>
                <p:oleObj name="Equation" r:id="rId5" imgW="1409400" imgH="4060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609600"/>
                        <a:ext cx="14081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040"/>
          <p:cNvSpPr txBox="1">
            <a:spLocks noChangeArrowheads="1"/>
          </p:cNvSpPr>
          <p:nvPr/>
        </p:nvSpPr>
        <p:spPr bwMode="auto">
          <a:xfrm>
            <a:off x="304800" y="1004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的方向导数 </a:t>
            </a:r>
            <a:r>
              <a:rPr lang="en-US" altLang="zh-CN"/>
              <a:t>.</a:t>
            </a:r>
          </a:p>
        </p:txBody>
      </p:sp>
      <p:graphicFrame>
        <p:nvGraphicFramePr>
          <p:cNvPr id="19475" name="Object 1043"/>
          <p:cNvGraphicFramePr>
            <a:graphicFrameLocks noChangeAspect="1"/>
          </p:cNvGraphicFramePr>
          <p:nvPr/>
        </p:nvGraphicFramePr>
        <p:xfrm>
          <a:off x="1524000" y="2133600"/>
          <a:ext cx="187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7" imgW="1879560" imgH="863280" progId="Equation.3">
                  <p:embed/>
                </p:oleObj>
              </mc:Choice>
              <mc:Fallback>
                <p:oleObj name="Equation" r:id="rId7" imgW="1879560" imgH="8632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187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044"/>
          <p:cNvGraphicFramePr>
            <a:graphicFrameLocks noChangeAspect="1"/>
          </p:cNvGraphicFramePr>
          <p:nvPr/>
        </p:nvGraphicFramePr>
        <p:xfrm>
          <a:off x="685800" y="32385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" name="Equation" r:id="rId9" imgW="1828800" imgH="952200" progId="Equation.3">
                  <p:embed/>
                </p:oleObj>
              </mc:Choice>
              <mc:Fallback>
                <p:oleObj name="Equation" r:id="rId9" imgW="1828800" imgH="9522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38500"/>
                        <a:ext cx="182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1045"/>
          <p:cNvGraphicFramePr>
            <a:graphicFrameLocks noChangeAspect="1"/>
          </p:cNvGraphicFramePr>
          <p:nvPr/>
        </p:nvGraphicFramePr>
        <p:xfrm>
          <a:off x="7696200" y="3276600"/>
          <a:ext cx="1079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Equation" r:id="rId11" imgW="1079280" imgH="901440" progId="Equation.3">
                  <p:embed/>
                </p:oleObj>
              </mc:Choice>
              <mc:Fallback>
                <p:oleObj name="Equation" r:id="rId11" imgW="1079280" imgH="90144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276600"/>
                        <a:ext cx="1079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1050"/>
          <p:cNvGraphicFramePr>
            <a:graphicFrameLocks noChangeAspect="1"/>
          </p:cNvGraphicFramePr>
          <p:nvPr/>
        </p:nvGraphicFramePr>
        <p:xfrm>
          <a:off x="2032000" y="4419600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" name="Equation" r:id="rId13" imgW="939600" imgH="863280" progId="Equation.3">
                  <p:embed/>
                </p:oleObj>
              </mc:Choice>
              <mc:Fallback>
                <p:oleObj name="Equation" r:id="rId13" imgW="939600" imgH="86328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419600"/>
                        <a:ext cx="939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1051"/>
          <p:cNvGraphicFramePr>
            <a:graphicFrameLocks noChangeAspect="1"/>
          </p:cNvGraphicFramePr>
          <p:nvPr/>
        </p:nvGraphicFramePr>
        <p:xfrm>
          <a:off x="3703638" y="2133600"/>
          <a:ext cx="1903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5" name="Equation" r:id="rId15" imgW="1904760" imgH="863280" progId="Equation.3">
                  <p:embed/>
                </p:oleObj>
              </mc:Choice>
              <mc:Fallback>
                <p:oleObj name="Equation" r:id="rId15" imgW="1904760" imgH="8632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2133600"/>
                        <a:ext cx="1903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1052"/>
          <p:cNvGraphicFramePr>
            <a:graphicFrameLocks noChangeAspect="1"/>
          </p:cNvGraphicFramePr>
          <p:nvPr/>
        </p:nvGraphicFramePr>
        <p:xfrm>
          <a:off x="5918200" y="2133600"/>
          <a:ext cx="1854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" name="Equation" r:id="rId17" imgW="1854000" imgH="863280" progId="Equation.3">
                  <p:embed/>
                </p:oleObj>
              </mc:Choice>
              <mc:Fallback>
                <p:oleObj name="Equation" r:id="rId17" imgW="1854000" imgH="86328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133600"/>
                        <a:ext cx="1854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1053"/>
          <p:cNvGraphicFramePr>
            <a:graphicFrameLocks noChangeAspect="1"/>
          </p:cNvGraphicFramePr>
          <p:nvPr/>
        </p:nvGraphicFramePr>
        <p:xfrm>
          <a:off x="2438400" y="3276600"/>
          <a:ext cx="158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Equation" r:id="rId19" imgW="1587240" imgH="863280" progId="Equation.3">
                  <p:embed/>
                </p:oleObj>
              </mc:Choice>
              <mc:Fallback>
                <p:oleObj name="Equation" r:id="rId19" imgW="1587240" imgH="86328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1587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1054"/>
          <p:cNvGraphicFramePr>
            <a:graphicFrameLocks noChangeAspect="1"/>
          </p:cNvGraphicFramePr>
          <p:nvPr/>
        </p:nvGraphicFramePr>
        <p:xfrm>
          <a:off x="4038600" y="3276600"/>
          <a:ext cx="165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8" name="Equation" r:id="rId21" imgW="1650960" imgH="863280" progId="Equation.3">
                  <p:embed/>
                </p:oleObj>
              </mc:Choice>
              <mc:Fallback>
                <p:oleObj name="Equation" r:id="rId21" imgW="1650960" imgH="86328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76600"/>
                        <a:ext cx="165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1055"/>
          <p:cNvGraphicFramePr>
            <a:graphicFrameLocks noChangeAspect="1"/>
          </p:cNvGraphicFramePr>
          <p:nvPr/>
        </p:nvGraphicFramePr>
        <p:xfrm>
          <a:off x="5791200" y="3276600"/>
          <a:ext cx="193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9" name="Equation" r:id="rId23" imgW="1930320" imgH="901440" progId="Equation.3">
                  <p:embed/>
                </p:oleObj>
              </mc:Choice>
              <mc:Fallback>
                <p:oleObj name="Equation" r:id="rId23" imgW="1930320" imgH="90144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1930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8" name="Picture 1056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9" name="Text Box 10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90" name="Picture 10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1" name="Picture 10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2" name="Picture 10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3" name="Picture 10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4" name="Picture 10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96" name="Line 1064"/>
          <p:cNvSpPr>
            <a:spLocks noChangeShapeType="1"/>
          </p:cNvSpPr>
          <p:nvPr/>
        </p:nvSpPr>
        <p:spPr bwMode="auto">
          <a:xfrm>
            <a:off x="7391400" y="533400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00" name="Group 1068"/>
          <p:cNvGrpSpPr>
            <a:grpSpLocks/>
          </p:cNvGrpSpPr>
          <p:nvPr/>
        </p:nvGrpSpPr>
        <p:grpSpPr bwMode="auto">
          <a:xfrm>
            <a:off x="685800" y="1600200"/>
            <a:ext cx="3962400" cy="519113"/>
            <a:chOff x="432" y="1008"/>
            <a:chExt cx="2496" cy="327"/>
          </a:xfrm>
        </p:grpSpPr>
        <p:sp>
          <p:nvSpPr>
            <p:cNvPr id="19474" name="Text Box 1042"/>
            <p:cNvSpPr txBox="1">
              <a:spLocks noChangeArrowheads="1"/>
            </p:cNvSpPr>
            <p:nvPr/>
          </p:nvSpPr>
          <p:spPr bwMode="auto">
            <a:xfrm>
              <a:off x="432" y="1008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</a:rPr>
                <a:t>解</a:t>
              </a:r>
              <a:r>
                <a:rPr lang="en-US" altLang="zh-CN" b="1">
                  <a:solidFill>
                    <a:schemeClr val="tx2"/>
                  </a:solidFill>
                </a:rPr>
                <a:t>:</a:t>
              </a:r>
              <a:r>
                <a:rPr lang="en-US" altLang="zh-CN"/>
                <a:t> </a:t>
              </a:r>
              <a:r>
                <a:rPr lang="zh-CN" altLang="en-US"/>
                <a:t>向量</a:t>
              </a:r>
              <a:r>
                <a:rPr lang="zh-CN" altLang="en-US" i="1"/>
                <a:t> </a:t>
              </a:r>
              <a:r>
                <a:rPr lang="en-US" altLang="zh-CN" i="1"/>
                <a:t>l</a:t>
              </a:r>
              <a:r>
                <a:rPr lang="en-US" altLang="zh-CN"/>
                <a:t> </a:t>
              </a:r>
              <a:r>
                <a:rPr lang="zh-CN" altLang="en-US"/>
                <a:t>的方向余弦为</a:t>
              </a:r>
            </a:p>
          </p:txBody>
        </p:sp>
        <p:sp>
          <p:nvSpPr>
            <p:cNvPr id="19497" name="Line 1065"/>
            <p:cNvSpPr>
              <a:spLocks noChangeShapeType="1"/>
            </p:cNvSpPr>
            <p:nvPr/>
          </p:nvSpPr>
          <p:spPr bwMode="auto">
            <a:xfrm>
              <a:off x="1318" y="104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447800" cy="4572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057400" y="2428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是曲面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825625" y="447675"/>
          <a:ext cx="225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6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47675"/>
                        <a:ext cx="2254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96000" y="228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 </a:t>
            </a:r>
            <a:r>
              <a:rPr lang="en-US" altLang="zh-CN" i="1"/>
              <a:t>P</a:t>
            </a:r>
            <a:r>
              <a:rPr lang="en-US" altLang="zh-CN"/>
              <a:t>(1, 1, 1 )</a:t>
            </a:r>
            <a:r>
              <a:rPr lang="zh-CN" altLang="en-US"/>
              <a:t>处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04800" y="903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指向外侧的法向量</a:t>
            </a:r>
            <a:r>
              <a:rPr lang="en-US" altLang="zh-CN"/>
              <a:t>,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58813" y="2036763"/>
            <a:ext cx="865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04800" y="2590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方向余弦为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235200" y="2463800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7" name="Equation" r:id="rId5" imgW="1955520" imgH="863280" progId="Equation.3">
                  <p:embed/>
                </p:oleObj>
              </mc:Choice>
              <mc:Fallback>
                <p:oleObj name="Equation" r:id="rId5" imgW="1955520" imgH="863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463800"/>
                        <a:ext cx="1955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4267200" y="24638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8" name="Equation" r:id="rId7" imgW="1981080" imgH="863280" progId="Equation.3">
                  <p:embed/>
                </p:oleObj>
              </mc:Choice>
              <mc:Fallback>
                <p:oleObj name="Equation" r:id="rId7" imgW="1981080" imgH="863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63800"/>
                        <a:ext cx="1981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324600" y="2489200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9" name="Equation" r:id="rId9" imgW="1752480" imgH="863280" progId="Equation.3">
                  <p:embed/>
                </p:oleObj>
              </mc:Choice>
              <mc:Fallback>
                <p:oleObj name="Equation" r:id="rId9" imgW="175248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89200"/>
                        <a:ext cx="175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04800" y="3581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2047875" y="3373438"/>
          <a:ext cx="83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0" name="Equation" r:id="rId11" imgW="838080" imgH="939600" progId="Equation.3">
                  <p:embed/>
                </p:oleObj>
              </mc:Choice>
              <mc:Fallback>
                <p:oleObj name="Equation" r:id="rId11" imgW="838080" imgH="93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373438"/>
                        <a:ext cx="83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1981200" y="4451350"/>
          <a:ext cx="200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1" name="Equation" r:id="rId13" imgW="2006280" imgH="939600" progId="Equation.3">
                  <p:embed/>
                </p:oleObj>
              </mc:Choice>
              <mc:Fallback>
                <p:oleObj name="Equation" r:id="rId13" imgW="2006280" imgH="939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51350"/>
                        <a:ext cx="200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4419600" y="4470400"/>
          <a:ext cx="203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2" name="Equation" r:id="rId15" imgW="2031840" imgH="939600" progId="Equation.3">
                  <p:embed/>
                </p:oleObj>
              </mc:Choice>
              <mc:Fallback>
                <p:oleObj name="Equation" r:id="rId15" imgW="2031840" imgH="939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70400"/>
                        <a:ext cx="2032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238250" y="5461000"/>
          <a:ext cx="191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3" name="Equation" r:id="rId17" imgW="1917360" imgH="939600" progId="Equation.3">
                  <p:embed/>
                </p:oleObj>
              </mc:Choice>
              <mc:Fallback>
                <p:oleObj name="Equation" r:id="rId17" imgW="191736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461000"/>
                        <a:ext cx="191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04800" y="4622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同理得</a:t>
            </a:r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4686300" y="205105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4" name="Equation" r:id="rId19" imgW="1714320" imgH="406080" progId="Equation.3">
                  <p:embed/>
                </p:oleObj>
              </mc:Choice>
              <mc:Fallback>
                <p:oleObj name="Equation" r:id="rId19" imgW="171432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05105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3276600" y="241300"/>
          <a:ext cx="278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5" name="Equation" r:id="rId21" imgW="2781000" imgH="520560" progId="Equation.3">
                  <p:embed/>
                </p:oleObj>
              </mc:Choice>
              <mc:Fallback>
                <p:oleObj name="Equation" r:id="rId21" imgW="278100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1300"/>
                        <a:ext cx="2781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4800" y="1447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方向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447800" y="1462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的方向导数</a:t>
            </a:r>
            <a:r>
              <a:rPr lang="en-US" altLang="zh-CN"/>
              <a:t>.</a:t>
            </a:r>
          </a:p>
        </p:txBody>
      </p:sp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2400300" y="202565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6" name="Equation" r:id="rId23" imgW="2260440" imgH="469800" progId="Equation.3">
                  <p:embed/>
                </p:oleObj>
              </mc:Choice>
              <mc:Fallback>
                <p:oleObj name="Equation" r:id="rId23" imgW="226044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025650"/>
                        <a:ext cx="226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5613400" y="3435350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7" name="Equation" r:id="rId25" imgW="939600" imgH="863280" progId="Equation.3">
                  <p:embed/>
                </p:oleObj>
              </mc:Choice>
              <mc:Fallback>
                <p:oleObj name="Equation" r:id="rId25" imgW="939600" imgH="863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435350"/>
                        <a:ext cx="939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6743700" y="5473700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8" name="Equation" r:id="rId27" imgW="647640" imgH="850680" progId="Equation.3">
                  <p:embed/>
                </p:oleObj>
              </mc:Choice>
              <mc:Fallback>
                <p:oleObj name="Equation" r:id="rId27" imgW="64764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473700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3251200" y="5473700"/>
          <a:ext cx="341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9" name="Equation" r:id="rId29" imgW="3416040" imgH="850680" progId="Equation.3">
                  <p:embed/>
                </p:oleObj>
              </mc:Choice>
              <mc:Fallback>
                <p:oleObj name="Equation" r:id="rId29" imgW="3416040" imgH="850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473700"/>
                        <a:ext cx="341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2895600" y="3390900"/>
          <a:ext cx="2679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0" name="Equation" r:id="rId31" imgW="2679480" imgH="1028520" progId="Equation.3">
                  <p:embed/>
                </p:oleObj>
              </mc:Choice>
              <mc:Fallback>
                <p:oleObj name="Equation" r:id="rId31" imgW="2679480" imgH="10285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90900"/>
                        <a:ext cx="2679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625975" y="685800"/>
          <a:ext cx="2232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1" name="Equation" r:id="rId33" imgW="2349360" imgH="965160" progId="Equation.3">
                  <p:embed/>
                </p:oleObj>
              </mc:Choice>
              <mc:Fallback>
                <p:oleObj name="Equation" r:id="rId33" imgW="234936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685800"/>
                        <a:ext cx="22320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934200" y="903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  <a:r>
              <a:rPr lang="en-US" altLang="zh-CN" i="1"/>
              <a:t>P </a:t>
            </a:r>
            <a:r>
              <a:rPr lang="zh-CN" altLang="en-US"/>
              <a:t>处沿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3352800" y="9032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求函数</a:t>
            </a:r>
          </a:p>
        </p:txBody>
      </p:sp>
      <p:pic>
        <p:nvPicPr>
          <p:cNvPr id="24617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4619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0" name="Picture 4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1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2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3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1797050" y="2133600"/>
            <a:ext cx="508000" cy="304800"/>
            <a:chOff x="1132" y="1344"/>
            <a:chExt cx="320" cy="192"/>
          </a:xfrm>
        </p:grpSpPr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1132" y="1384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2" name="Equation" r:id="rId41" imgW="507960" imgH="241200" progId="Equation.3">
                    <p:embed/>
                  </p:oleObj>
                </mc:Choice>
                <mc:Fallback>
                  <p:oleObj name="Equation" r:id="rId41" imgW="50796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384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1133" y="13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1828800" y="401638"/>
            <a:ext cx="2698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28" name="Group 52"/>
          <p:cNvGrpSpPr>
            <a:grpSpLocks/>
          </p:cNvGrpSpPr>
          <p:nvPr/>
        </p:nvGrpSpPr>
        <p:grpSpPr bwMode="auto">
          <a:xfrm>
            <a:off x="1219200" y="1600200"/>
            <a:ext cx="269875" cy="288925"/>
            <a:chOff x="768" y="1008"/>
            <a:chExt cx="170" cy="182"/>
          </a:xfrm>
        </p:grpSpPr>
        <p:graphicFrame>
          <p:nvGraphicFramePr>
            <p:cNvPr id="24603" name="Object 27"/>
            <p:cNvGraphicFramePr>
              <a:graphicFrameLocks noChangeAspect="1"/>
            </p:cNvGraphicFramePr>
            <p:nvPr/>
          </p:nvGraphicFramePr>
          <p:xfrm>
            <a:off x="769" y="1038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3" name="Equation" r:id="rId43" imgW="228600" imgH="241200" progId="Equation.3">
                    <p:embed/>
                  </p:oleObj>
                </mc:Choice>
                <mc:Fallback>
                  <p:oleObj name="Equation" r:id="rId43" imgW="22860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038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768" y="100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381000" y="1371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uild="p" autoUpdateAnimBg="0"/>
      <p:bldP spid="24589" grpId="0" build="p" autoUpdateAnimBg="0"/>
      <p:bldP spid="24593" grpId="0" build="p" autoUpdateAnimBg="0"/>
      <p:bldP spid="24598" grpId="0" build="p" autoUpdateAnimBg="0"/>
      <p:bldP spid="24586" grpId="0" build="p" autoUpdateAnimBg="0" advAuto="0"/>
      <p:bldP spid="24602" grpId="0" build="p" autoUpdateAnimBg="0" advAuto="0"/>
      <p:bldP spid="24585" grpId="0" build="p" autoUpdateAnimBg="0" advAuto="0"/>
      <p:bldP spid="24614" grpId="0" build="p" autoUpdateAnimBg="0"/>
      <p:bldP spid="246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3744" y="1383432"/>
            <a:ext cx="1524000" cy="533400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 smtClean="0">
                <a:ea typeface="楷体_GB2312" pitchFamily="49" charset="-122"/>
              </a:rPr>
              <a:t>定义：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995936" y="1469728"/>
            <a:ext cx="1656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称为函数</a:t>
            </a:r>
            <a:endParaRPr lang="zh-CN" altLang="en-US" dirty="0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47900"/>
              </p:ext>
            </p:extLst>
          </p:nvPr>
        </p:nvGraphicFramePr>
        <p:xfrm>
          <a:off x="5424016" y="1556792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6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016" y="1556792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09795"/>
              </p:ext>
            </p:extLst>
          </p:nvPr>
        </p:nvGraphicFramePr>
        <p:xfrm>
          <a:off x="7186686" y="1484015"/>
          <a:ext cx="1201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7" name="公式" r:id="rId5" imgW="482400" imgH="203040" progId="Equation.3">
                  <p:embed/>
                </p:oleObj>
              </mc:Choice>
              <mc:Fallback>
                <p:oleObj name="公式" r:id="rId5" imgW="4824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86" y="1484015"/>
                        <a:ext cx="12017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6449144" y="146972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在点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899592" y="2333823"/>
            <a:ext cx="4069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处的</a:t>
            </a:r>
            <a:r>
              <a:rPr lang="zh-CN" altLang="en-US" dirty="0" smtClean="0"/>
              <a:t>梯度，记为</a:t>
            </a:r>
            <a:r>
              <a:rPr lang="en-US" altLang="zh-CN" b="1" dirty="0" smtClean="0">
                <a:solidFill>
                  <a:srgbClr val="FFC000"/>
                </a:solidFill>
              </a:rPr>
              <a:t>grad  </a:t>
            </a:r>
            <a:r>
              <a:rPr lang="en-US" altLang="zh-CN" b="1" i="1" dirty="0" smtClean="0">
                <a:solidFill>
                  <a:srgbClr val="FFC000"/>
                </a:solidFill>
              </a:rPr>
              <a:t>f   .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46097" name="Picture 17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6099" name="Picture 1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0" name="Picture 2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1" name="Picture 2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2" name="Picture 2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3" name="Picture 2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85800" y="3068960"/>
            <a:ext cx="305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2. </a:t>
            </a:r>
            <a:r>
              <a:rPr lang="zh-CN" altLang="en-US" b="1" dirty="0">
                <a:solidFill>
                  <a:schemeClr val="tx2"/>
                </a:solidFill>
              </a:rPr>
              <a:t>梯度的几何意义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609600" y="591344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smtClean="0">
                <a:ea typeface="楷体_GB2312" pitchFamily="49" charset="-122"/>
              </a:rPr>
              <a:t>二、梯度  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59859"/>
              </p:ext>
            </p:extLst>
          </p:nvPr>
        </p:nvGraphicFramePr>
        <p:xfrm>
          <a:off x="2195736" y="1268864"/>
          <a:ext cx="177871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8" name="公式" r:id="rId13" imgW="876240" imgH="457200" progId="Equation.3">
                  <p:embed/>
                </p:oleObj>
              </mc:Choice>
              <mc:Fallback>
                <p:oleObj name="公式" r:id="rId13" imgW="876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268864"/>
                        <a:ext cx="1778717" cy="936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755576" y="3861048"/>
            <a:ext cx="505235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函数在一点的梯度垂直于该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等值面线</a:t>
            </a:r>
            <a:r>
              <a:rPr lang="en-US" altLang="zh-CN" dirty="0" smtClean="0"/>
              <a:t> ,</a:t>
            </a:r>
            <a:r>
              <a:rPr lang="zh-CN" altLang="en-US" dirty="0" smtClean="0"/>
              <a:t>指向函数增大的方向</a:t>
            </a:r>
            <a:r>
              <a:rPr lang="en-US" altLang="zh-CN" dirty="0" smtClean="0"/>
              <a:t>.</a:t>
            </a:r>
          </a:p>
        </p:txBody>
      </p:sp>
      <p:sp>
        <p:nvSpPr>
          <p:cNvPr id="36" name="Freeform 50"/>
          <p:cNvSpPr>
            <a:spLocks/>
          </p:cNvSpPr>
          <p:nvPr/>
        </p:nvSpPr>
        <p:spPr bwMode="auto">
          <a:xfrm>
            <a:off x="6553200" y="3289300"/>
            <a:ext cx="762000" cy="762000"/>
          </a:xfrm>
          <a:custGeom>
            <a:avLst/>
            <a:gdLst>
              <a:gd name="T0" fmla="*/ 0 w 480"/>
              <a:gd name="T1" fmla="*/ 0 h 480"/>
              <a:gd name="T2" fmla="*/ 336 w 480"/>
              <a:gd name="T3" fmla="*/ 144 h 480"/>
              <a:gd name="T4" fmla="*/ 480 w 48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32"/>
                  <a:pt x="256" y="64"/>
                  <a:pt x="336" y="144"/>
                </a:cubicBezTo>
                <a:cubicBezTo>
                  <a:pt x="416" y="224"/>
                  <a:pt x="448" y="352"/>
                  <a:pt x="480" y="48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51"/>
          <p:cNvSpPr>
            <a:spLocks/>
          </p:cNvSpPr>
          <p:nvPr/>
        </p:nvSpPr>
        <p:spPr bwMode="auto">
          <a:xfrm>
            <a:off x="6705600" y="3060700"/>
            <a:ext cx="838200" cy="990600"/>
          </a:xfrm>
          <a:custGeom>
            <a:avLst/>
            <a:gdLst>
              <a:gd name="T0" fmla="*/ 0 w 480"/>
              <a:gd name="T1" fmla="*/ 0 h 480"/>
              <a:gd name="T2" fmla="*/ 336 w 480"/>
              <a:gd name="T3" fmla="*/ 144 h 480"/>
              <a:gd name="T4" fmla="*/ 480 w 48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32"/>
                  <a:pt x="256" y="64"/>
                  <a:pt x="336" y="144"/>
                </a:cubicBezTo>
                <a:cubicBezTo>
                  <a:pt x="416" y="224"/>
                  <a:pt x="448" y="352"/>
                  <a:pt x="480" y="48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52"/>
          <p:cNvSpPr>
            <a:spLocks/>
          </p:cNvSpPr>
          <p:nvPr/>
        </p:nvSpPr>
        <p:spPr bwMode="auto">
          <a:xfrm>
            <a:off x="7169150" y="2603500"/>
            <a:ext cx="984250" cy="1295400"/>
          </a:xfrm>
          <a:custGeom>
            <a:avLst/>
            <a:gdLst>
              <a:gd name="T0" fmla="*/ 0 w 480"/>
              <a:gd name="T1" fmla="*/ 0 h 480"/>
              <a:gd name="T2" fmla="*/ 336 w 480"/>
              <a:gd name="T3" fmla="*/ 144 h 480"/>
              <a:gd name="T4" fmla="*/ 480 w 48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32"/>
                  <a:pt x="256" y="64"/>
                  <a:pt x="336" y="144"/>
                </a:cubicBezTo>
                <a:cubicBezTo>
                  <a:pt x="416" y="224"/>
                  <a:pt x="448" y="352"/>
                  <a:pt x="480" y="48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Group 67"/>
          <p:cNvGrpSpPr>
            <a:grpSpLocks/>
          </p:cNvGrpSpPr>
          <p:nvPr/>
        </p:nvGrpSpPr>
        <p:grpSpPr bwMode="auto">
          <a:xfrm>
            <a:off x="6096000" y="2451100"/>
            <a:ext cx="2362200" cy="2057400"/>
            <a:chOff x="4032" y="1248"/>
            <a:chExt cx="1488" cy="1296"/>
          </a:xfrm>
        </p:grpSpPr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4224" y="234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" name="Object 53"/>
            <p:cNvGraphicFramePr>
              <a:graphicFrameLocks noChangeAspect="1"/>
            </p:cNvGraphicFramePr>
            <p:nvPr/>
          </p:nvGraphicFramePr>
          <p:xfrm>
            <a:off x="4128" y="239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79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9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4"/>
            <p:cNvGraphicFramePr>
              <a:graphicFrameLocks noChangeAspect="1"/>
            </p:cNvGraphicFramePr>
            <p:nvPr/>
          </p:nvGraphicFramePr>
          <p:xfrm>
            <a:off x="4032" y="1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0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5"/>
            <p:cNvGraphicFramePr>
              <a:graphicFrameLocks noChangeAspect="1"/>
            </p:cNvGraphicFramePr>
            <p:nvPr/>
          </p:nvGraphicFramePr>
          <p:xfrm>
            <a:off x="5376" y="2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1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57"/>
          <p:cNvGraphicFramePr>
            <a:graphicFrameLocks noChangeAspect="1"/>
          </p:cNvGraphicFramePr>
          <p:nvPr/>
        </p:nvGraphicFramePr>
        <p:xfrm>
          <a:off x="6400800" y="36703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2" name="Equation" r:id="rId21" imgW="914400" imgH="444240" progId="Equation.3">
                  <p:embed/>
                </p:oleObj>
              </mc:Choice>
              <mc:Fallback>
                <p:oleObj name="Equation" r:id="rId21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703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8"/>
          <p:cNvGraphicFramePr>
            <a:graphicFrameLocks noChangeAspect="1"/>
          </p:cNvGraphicFramePr>
          <p:nvPr/>
        </p:nvGraphicFramePr>
        <p:xfrm>
          <a:off x="6629400" y="28448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3" name="Equation" r:id="rId23" imgW="952200" imgH="444240" progId="Equation.3">
                  <p:embed/>
                </p:oleObj>
              </mc:Choice>
              <mc:Fallback>
                <p:oleObj name="Equation" r:id="rId23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448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9"/>
          <p:cNvGraphicFramePr>
            <a:graphicFrameLocks noChangeAspect="1"/>
          </p:cNvGraphicFramePr>
          <p:nvPr/>
        </p:nvGraphicFramePr>
        <p:xfrm>
          <a:off x="7289800" y="246380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4" name="Equation" r:id="rId25" imgW="939600" imgH="444240" progId="Equation.3">
                  <p:embed/>
                </p:oleObj>
              </mc:Choice>
              <mc:Fallback>
                <p:oleObj name="Equation" r:id="rId25" imgW="939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246380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9"/>
          <p:cNvGraphicFramePr>
            <a:graphicFrameLocks noChangeAspect="1"/>
          </p:cNvGraphicFramePr>
          <p:nvPr/>
        </p:nvGraphicFramePr>
        <p:xfrm>
          <a:off x="6235700" y="45085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5" name="Equation" r:id="rId27" imgW="2374560" imgH="444240" progId="Equation.3">
                  <p:embed/>
                </p:oleObj>
              </mc:Choice>
              <mc:Fallback>
                <p:oleObj name="Equation" r:id="rId27" imgW="2374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4508500"/>
                        <a:ext cx="237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71"/>
          <p:cNvSpPr>
            <a:spLocks noChangeShapeType="1"/>
          </p:cNvSpPr>
          <p:nvPr/>
        </p:nvSpPr>
        <p:spPr bwMode="auto">
          <a:xfrm flipV="1">
            <a:off x="7432675" y="3213100"/>
            <a:ext cx="492125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Group 74"/>
          <p:cNvGrpSpPr>
            <a:grpSpLocks/>
          </p:cNvGrpSpPr>
          <p:nvPr/>
        </p:nvGrpSpPr>
        <p:grpSpPr bwMode="auto">
          <a:xfrm>
            <a:off x="7391400" y="3441700"/>
            <a:ext cx="336550" cy="304800"/>
            <a:chOff x="4848" y="1872"/>
            <a:chExt cx="212" cy="192"/>
          </a:xfrm>
        </p:grpSpPr>
        <p:sp>
          <p:nvSpPr>
            <p:cNvPr id="51" name="Oval 70"/>
            <p:cNvSpPr>
              <a:spLocks noChangeArrowheads="1"/>
            </p:cNvSpPr>
            <p:nvPr/>
          </p:nvSpPr>
          <p:spPr bwMode="auto">
            <a:xfrm>
              <a:off x="4848" y="192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" name="Object 73"/>
            <p:cNvGraphicFramePr>
              <a:graphicFrameLocks noChangeAspect="1"/>
            </p:cNvGraphicFramePr>
            <p:nvPr/>
          </p:nvGraphicFramePr>
          <p:xfrm>
            <a:off x="4884" y="187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" name="Equation" r:id="rId29" imgW="279360" imgH="304560" progId="Equation.3">
                    <p:embed/>
                  </p:oleObj>
                </mc:Choice>
                <mc:Fallback>
                  <p:oleObj name="Equation" r:id="rId29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87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6" grpId="0" autoUpdateAnimBg="0"/>
      <p:bldP spid="46095" grpId="0" autoUpdateAnimBg="0"/>
      <p:bldP spid="46096" grpId="0" autoUpdateAnimBg="0"/>
      <p:bldP spid="46111" grpId="0" build="p" autoUpdateAnimBg="0"/>
      <p:bldP spid="35" grpId="0" autoUpdateAnimBg="0"/>
      <p:bldP spid="36" grpId="0" animBg="1"/>
      <p:bldP spid="37" grpId="0" animBg="1"/>
      <p:bldP spid="3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 txBox="1">
                <a:spLocks noChangeArrowheads="1"/>
              </p:cNvSpPr>
              <p:nvPr/>
            </p:nvSpPr>
            <p:spPr>
              <a:xfrm>
                <a:off x="533400" y="764704"/>
                <a:ext cx="8359080" cy="1033264"/>
              </a:xfrm>
              <a:prstGeom prst="rect">
                <a:avLst/>
              </a:prstGeom>
            </p:spPr>
            <p:txBody>
              <a:bodyPr/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zh-CN" altLang="en-US" sz="2800" b="1" dirty="0" smtClean="0">
                    <a:ea typeface="楷体_GB2312" pitchFamily="49" charset="-122"/>
                  </a:rPr>
                  <a:t>例</a:t>
                </a:r>
                <a:r>
                  <a:rPr lang="en-US" altLang="zh-CN" sz="2800" b="1" dirty="0">
                    <a:ea typeface="楷体_GB2312" pitchFamily="49" charset="-122"/>
                  </a:rPr>
                  <a:t>3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.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ea typeface="楷体_GB2312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𝑓</m:t>
                    </m:r>
                    <m:r>
                      <a:rPr lang="zh-CN" altLang="en-US" sz="2800">
                        <a:latin typeface="Cambria Math"/>
                      </a:rPr>
                      <m:t>(</m:t>
                    </m:r>
                    <m:r>
                      <a:rPr lang="zh-CN" altLang="en-US" sz="2800" i="1">
                        <a:latin typeface="Cambria Math"/>
                      </a:rPr>
                      <m:t>𝑥</m:t>
                    </m:r>
                    <m:r>
                      <a:rPr lang="zh-CN" altLang="en-US" sz="2800"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latin typeface="Cambria Math"/>
                      </a:rPr>
                      <m:t>𝑦</m:t>
                    </m:r>
                    <m:r>
                      <a:rPr lang="zh-CN" altLang="en-US" sz="2800"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latin typeface="Cambria Math"/>
                      </a:rPr>
                      <m:t>𝑧</m:t>
                    </m:r>
                    <m:r>
                      <a:rPr lang="zh-CN" altLang="en-US" sz="2800">
                        <a:latin typeface="Cambria Math"/>
                      </a:rPr>
                      <m:t>)=</m:t>
                    </m:r>
                    <m:r>
                      <a:rPr lang="zh-CN" altLang="en-US" sz="2800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zh-CN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latin typeface="Cambria Math"/>
                      </a:rPr>
                      <m:t>𝑦</m:t>
                    </m:r>
                    <m:sSup>
                      <m:sSupPr>
                        <m:ctrlPr>
                          <a:rPr lang="zh-CN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 sz="280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zh-CN" altLang="en-US" sz="280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ea typeface="楷体_GB2312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sz="2800" dirty="0" smtClean="0">
                    <a:ea typeface="楷体_GB2312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/>
                          </a:rPr>
                          <m:t>𝑃</m:t>
                        </m:r>
                        <m:r>
                          <a:rPr lang="zh-CN" altLang="en-US" sz="2800">
                            <a:latin typeface="Cambria Math"/>
                          </a:rPr>
                          <m:t>(2,−1,1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a typeface="楷体_GB2312" pitchFamily="49" charset="-122"/>
                  </a:rPr>
                  <a:t>的梯度及它的模。</a:t>
                </a:r>
                <a:endParaRPr lang="zh-CN" altLang="en-US" sz="2800" dirty="0"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764704"/>
                <a:ext cx="8359080" cy="1033264"/>
              </a:xfrm>
              <a:prstGeom prst="rect">
                <a:avLst/>
              </a:prstGeom>
              <a:blipFill rotWithShape="1">
                <a:blip r:embed="rId3"/>
                <a:stretch>
                  <a:fillRect l="-1532" t="-7059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1259632" y="2185700"/>
                <a:ext cx="741682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/>
                  <a:t>    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𝑓</m:t>
                    </m:r>
                    <m:r>
                      <a:rPr lang="zh-CN" altLang="en-US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𝑥</m:t>
                    </m:r>
                    <m:r>
                      <a:rPr lang="zh-CN" altLang="en-US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𝑦</m:t>
                    </m:r>
                    <m:r>
                      <a:rPr lang="zh-CN" altLang="en-US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求函数在点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185700"/>
                <a:ext cx="7416824" cy="532966"/>
              </a:xfrm>
              <a:prstGeom prst="rect">
                <a:avLst/>
              </a:prstGeom>
              <a:blipFill rotWithShape="1">
                <a:blip r:embed="rId4"/>
                <a:stretch>
                  <a:fillRect t="-1379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3568" y="3197920"/>
            <a:ext cx="36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en-US" altLang="zh-CN" dirty="0"/>
              <a:t>( 1, 1, 1 ) </a:t>
            </a:r>
            <a:r>
              <a:rPr lang="zh-CN" altLang="en-US" dirty="0"/>
              <a:t>处沿曲线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372048"/>
              </p:ext>
            </p:extLst>
          </p:nvPr>
        </p:nvGraphicFramePr>
        <p:xfrm>
          <a:off x="4139952" y="2677121"/>
          <a:ext cx="1752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5" imgW="1752480" imgH="1473120" progId="Equation.3">
                  <p:embed/>
                </p:oleObj>
              </mc:Choice>
              <mc:Fallback>
                <p:oleObj name="Equation" r:id="rId5" imgW="175248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677121"/>
                        <a:ext cx="1752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0152" y="3197919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在该点</a:t>
            </a:r>
            <a:r>
              <a:rPr lang="zh-CN" altLang="en-US" dirty="0" smtClean="0"/>
              <a:t>切线方向</a:t>
            </a:r>
            <a:endParaRPr lang="en-US" altLang="zh-CN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11560" y="2158008"/>
            <a:ext cx="10626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练习：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04800" y="5358159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指向 </a:t>
            </a:r>
            <a:r>
              <a:rPr lang="en-US" altLang="zh-CN" i="1" dirty="0"/>
              <a:t>B</a:t>
            </a:r>
            <a:r>
              <a:rPr lang="en-US" altLang="zh-CN" dirty="0"/>
              <a:t>( 3, </a:t>
            </a:r>
            <a:r>
              <a:rPr lang="zh-CN" altLang="en-US" dirty="0"/>
              <a:t>－</a:t>
            </a:r>
            <a:r>
              <a:rPr lang="en-US" altLang="zh-CN" dirty="0"/>
              <a:t>2 , 2) </a:t>
            </a:r>
            <a:r>
              <a:rPr lang="zh-CN" altLang="en-US" dirty="0"/>
              <a:t>方向的方向导数是 </a:t>
            </a:r>
            <a:r>
              <a:rPr lang="zh-CN" altLang="en-US" u="sng" dirty="0"/>
              <a:t>         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876800" y="47100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在点</a:t>
            </a:r>
            <a:r>
              <a:rPr lang="en-US" altLang="zh-CN" i="1" dirty="0"/>
              <a:t>A</a:t>
            </a:r>
            <a:r>
              <a:rPr lang="en-US" altLang="zh-CN" dirty="0"/>
              <a:t>( 1 , 0 , 1) </a:t>
            </a:r>
            <a:r>
              <a:rPr lang="zh-CN" altLang="en-US" dirty="0"/>
              <a:t>处沿点</a:t>
            </a:r>
            <a:r>
              <a:rPr lang="en-US" altLang="zh-CN" i="1" dirty="0"/>
              <a:t>A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>
          <a:xfrm>
            <a:off x="539552" y="4691608"/>
            <a:ext cx="14478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93460"/>
              </p:ext>
            </p:extLst>
          </p:nvPr>
        </p:nvGraphicFramePr>
        <p:xfrm>
          <a:off x="1905000" y="4667225"/>
          <a:ext cx="30432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7" imgW="3035160" imgH="558720" progId="Equation.3">
                  <p:embed/>
                </p:oleObj>
              </mc:Choice>
              <mc:Fallback>
                <p:oleObj name="Equation" r:id="rId7" imgW="3035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67225"/>
                        <a:ext cx="30432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83568" y="39330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的方向导数。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4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utoUpdateAnimBg="0"/>
      <p:bldP spid="7" grpId="0" build="p" autoUpdateAnimBg="0"/>
      <p:bldP spid="9" grpId="0" build="p" autoUpdateAnimBg="0"/>
      <p:bldP spid="12" grpId="0" build="p" autoUpdateAnimBg="0"/>
      <p:bldP spid="13" grpId="0"/>
      <p:bldP spid="14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1336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38200" y="1233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方向导数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三元函数 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86000" y="19558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Equation" r:id="rId3" imgW="1396800" imgH="406080" progId="Equation.3">
                  <p:embed/>
                </p:oleObj>
              </mc:Choice>
              <mc:Fallback>
                <p:oleObj name="Equation" r:id="rId3" imgW="13968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558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83000" y="1828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508500" y="19558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Equation" r:id="rId5" imgW="1384200" imgH="406080" progId="Equation.3">
                  <p:embed/>
                </p:oleObj>
              </mc:Choice>
              <mc:Fallback>
                <p:oleObj name="Equation" r:id="rId5" imgW="13842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9558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867400" y="1843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沿方向 </a:t>
            </a:r>
            <a:r>
              <a:rPr lang="en-US" altLang="zh-CN" i="1">
                <a:solidFill>
                  <a:srgbClr val="FFFF00"/>
                </a:solidFill>
              </a:rPr>
              <a:t>l </a:t>
            </a:r>
            <a:r>
              <a:rPr lang="en-US" altLang="zh-CN"/>
              <a:t>(</a:t>
            </a:r>
            <a:r>
              <a:rPr lang="zh-CN" altLang="en-US"/>
              <a:t>方向角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889000" y="24511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Equation" r:id="rId7" imgW="1600200" imgH="444240" progId="Equation.3">
                  <p:embed/>
                </p:oleObj>
              </mc:Choice>
              <mc:Fallback>
                <p:oleObj name="Equation" r:id="rId7" imgW="16002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4511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514600" y="2376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的方向导数为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779588" y="2971800"/>
          <a:ext cx="5419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Equation" r:id="rId9" imgW="5422680" imgH="927000" progId="Equation.3">
                  <p:embed/>
                </p:oleObj>
              </mc:Choice>
              <mc:Fallback>
                <p:oleObj name="Equation" r:id="rId9" imgW="5422680" imgH="9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971800"/>
                        <a:ext cx="54197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33400" y="3962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二元函数 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286000" y="4038600"/>
          <a:ext cx="1090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Equation" r:id="rId11" imgW="1091880" imgH="406080" progId="Equation.3">
                  <p:embed/>
                </p:oleObj>
              </mc:Choice>
              <mc:Fallback>
                <p:oleObj name="Equation" r:id="rId11" imgW="10918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1090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376613" y="3962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4214813" y="40894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Equation" r:id="rId13" imgW="1079280" imgH="406080" progId="Equation.3">
                  <p:embed/>
                </p:oleObj>
              </mc:Choice>
              <mc:Fallback>
                <p:oleObj name="Equation" r:id="rId13" imgW="10792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40894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914400" y="46482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15" imgW="863280" imgH="406080" progId="Equation.3">
                  <p:embed/>
                </p:oleObj>
              </mc:Choice>
              <mc:Fallback>
                <p:oleObj name="Equation" r:id="rId15" imgW="8632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676400" y="4510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的方向导数为</a:t>
            </a:r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1462088" y="5181600"/>
          <a:ext cx="3821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Equation" r:id="rId17" imgW="3822480" imgH="927000" progId="Equation.3">
                  <p:embed/>
                </p:oleObj>
              </mc:Choice>
              <mc:Fallback>
                <p:oleObj name="Equation" r:id="rId17" imgW="3822480" imgH="9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81600"/>
                        <a:ext cx="38211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281613" y="3976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沿方向 </a:t>
            </a:r>
            <a:r>
              <a:rPr lang="en-US" altLang="zh-CN" i="1">
                <a:solidFill>
                  <a:srgbClr val="FFFF00"/>
                </a:solidFill>
              </a:rPr>
              <a:t>l </a:t>
            </a:r>
            <a:r>
              <a:rPr lang="en-US" altLang="zh-CN"/>
              <a:t>(</a:t>
            </a:r>
            <a:r>
              <a:rPr lang="zh-CN" altLang="en-US"/>
              <a:t>方向角为</a:t>
            </a:r>
          </a:p>
        </p:txBody>
      </p:sp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5346700" y="5181600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Equation" r:id="rId19" imgW="2412720" imgH="927000" progId="Equation.3">
                  <p:embed/>
                </p:oleObj>
              </mc:Choice>
              <mc:Fallback>
                <p:oleObj name="Equation" r:id="rId19" imgW="2412720" imgH="92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181600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7772400" y="542290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Equation" r:id="rId21" imgW="761760" imgH="330120" progId="Equation.3">
                  <p:embed/>
                </p:oleObj>
              </mc:Choice>
              <mc:Fallback>
                <p:oleObj name="Equation" r:id="rId21" imgW="761760" imgH="3301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2290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9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2561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2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3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4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5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4" grpId="0" autoUpdateAnimBg="0"/>
      <p:bldP spid="22536" grpId="0" autoUpdateAnimBg="0"/>
      <p:bldP spid="22541" grpId="0" autoUpdateAnimBg="0"/>
      <p:bldP spid="22543" grpId="0" autoUpdateAnimBg="0"/>
      <p:bldP spid="22545" grpId="0" autoUpdateAnimBg="0"/>
      <p:bldP spid="22550" grpId="0" autoUpdateAnimBg="0"/>
      <p:bldP spid="225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2. </a:t>
            </a:r>
            <a:r>
              <a:rPr lang="zh-CN" altLang="en-US" b="1">
                <a:solidFill>
                  <a:srgbClr val="FFFF00"/>
                </a:solidFill>
              </a:rPr>
              <a:t>梯度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三元函数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286000" y="9652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Equation" r:id="rId3" imgW="1396800" imgH="406080" progId="Equation.3">
                  <p:embed/>
                </p:oleObj>
              </mc:Choice>
              <mc:Fallback>
                <p:oleObj name="Equation" r:id="rId3" imgW="1396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652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83000" y="838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508500" y="9652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Equation" r:id="rId5" imgW="1384200" imgH="406080" progId="Equation.3">
                  <p:embed/>
                </p:oleObj>
              </mc:Choice>
              <mc:Fallback>
                <p:oleObj name="Equation" r:id="rId5" imgW="13842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9652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816600" y="852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处的梯度为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93900" y="1562100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Equation" r:id="rId7" imgW="3835080" imgH="927000" progId="Equation.3">
                  <p:embed/>
                </p:oleObj>
              </mc:Choice>
              <mc:Fallback>
                <p:oleObj name="Equation" r:id="rId7" imgW="383508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562100"/>
                        <a:ext cx="383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33400" y="2590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二元函数 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362200" y="26670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Equation" r:id="rId9" imgW="1091880" imgH="406080" progId="Equation.3">
                  <p:embed/>
                </p:oleObj>
              </mc:Choice>
              <mc:Fallback>
                <p:oleObj name="Equation" r:id="rId9" imgW="10918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378200" y="2590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在点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216400" y="26670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Equation" r:id="rId11" imgW="1079280" imgH="406080" progId="Equation.3">
                  <p:embed/>
                </p:oleObj>
              </mc:Choice>
              <mc:Fallback>
                <p:oleObj name="Equation" r:id="rId11" imgW="107928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6670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207000" y="2590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处的梯度为</a:t>
            </a: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2125663" y="3200400"/>
          <a:ext cx="4198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13" imgW="4203360" imgH="495000" progId="Equation.3">
                  <p:embed/>
                </p:oleObj>
              </mc:Choice>
              <mc:Fallback>
                <p:oleObj name="Equation" r:id="rId13" imgW="420336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200400"/>
                        <a:ext cx="41989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858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3. </a:t>
            </a:r>
            <a:r>
              <a:rPr lang="zh-CN" altLang="en-US" b="1">
                <a:solidFill>
                  <a:srgbClr val="FFFF00"/>
                </a:solidFill>
              </a:rPr>
              <a:t>关系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048000" y="4419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方向导数存在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763713" y="4581525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47" name="Group 23"/>
          <p:cNvGrpSpPr>
            <a:grpSpLocks/>
          </p:cNvGrpSpPr>
          <p:nvPr/>
        </p:nvGrpSpPr>
        <p:grpSpPr bwMode="auto">
          <a:xfrm>
            <a:off x="1671638" y="4665663"/>
            <a:ext cx="1223962" cy="287337"/>
            <a:chOff x="2016" y="3168"/>
            <a:chExt cx="912" cy="288"/>
          </a:xfrm>
        </p:grpSpPr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533400" y="43894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• </a:t>
            </a:r>
            <a:r>
              <a:rPr lang="zh-CN" altLang="en-US"/>
              <a:t>可微</a:t>
            </a:r>
          </a:p>
        </p:txBody>
      </p:sp>
      <p:pic>
        <p:nvPicPr>
          <p:cNvPr id="26657" name="Picture 33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59" name="Picture 3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0" name="Picture 3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1" name="Picture 3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2" name="Picture 3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3" name="Picture 3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1" grpId="0" autoUpdateAnimBg="0"/>
      <p:bldP spid="26633" grpId="0" autoUpdateAnimBg="0"/>
      <p:bldP spid="26635" grpId="0" autoUpdateAnimBg="0"/>
      <p:bldP spid="26637" grpId="0" autoUpdateAnimBg="0"/>
      <p:bldP spid="26639" grpId="0" autoUpdateAnimBg="0"/>
      <p:bldP spid="26640" grpId="0" autoUpdateAnimBg="0"/>
      <p:bldP spid="26641" grpId="0" animBg="1"/>
      <p:bldP spid="26650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2919</TotalTime>
  <Words>475</Words>
  <Application>Microsoft Office PowerPoint</Application>
  <PresentationFormat>全屏显示(4:3)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空演示文稿</vt:lpstr>
      <vt:lpstr>BMP 图象</vt:lpstr>
      <vt:lpstr>Equation</vt:lpstr>
      <vt:lpstr>公式</vt:lpstr>
      <vt:lpstr>第七节</vt:lpstr>
      <vt:lpstr>一、方向导数</vt:lpstr>
      <vt:lpstr>定理:</vt:lpstr>
      <vt:lpstr>例1. 求函数 </vt:lpstr>
      <vt:lpstr>例2. 设</vt:lpstr>
      <vt:lpstr>1. 定义：</vt:lpstr>
      <vt:lpstr>PowerPoint 演示文稿</vt:lpstr>
      <vt:lpstr>内容小结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方向导数与梯度 （P53）</dc:title>
  <dc:creator>chaoyl</dc:creator>
  <cp:lastModifiedBy>houjy</cp:lastModifiedBy>
  <cp:revision>107</cp:revision>
  <dcterms:created xsi:type="dcterms:W3CDTF">2000-02-11T00:16:18Z</dcterms:created>
  <dcterms:modified xsi:type="dcterms:W3CDTF">2020-03-18T12:10:45Z</dcterms:modified>
</cp:coreProperties>
</file>