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65" r:id="rId4"/>
    <p:sldId id="258" r:id="rId5"/>
    <p:sldId id="293" r:id="rId6"/>
    <p:sldId id="294" r:id="rId7"/>
    <p:sldId id="257" r:id="rId8"/>
    <p:sldId id="280" r:id="rId9"/>
    <p:sldId id="297" r:id="rId10"/>
    <p:sldId id="260" r:id="rId11"/>
    <p:sldId id="261" r:id="rId12"/>
    <p:sldId id="270" r:id="rId13"/>
    <p:sldId id="271" r:id="rId14"/>
    <p:sldId id="267" r:id="rId15"/>
    <p:sldId id="298" r:id="rId16"/>
    <p:sldId id="299" r:id="rId17"/>
    <p:sldId id="295" r:id="rId18"/>
    <p:sldId id="296" r:id="rId19"/>
    <p:sldId id="274" r:id="rId20"/>
    <p:sldId id="28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003300"/>
    <a:srgbClr val="3366CC"/>
    <a:srgbClr val="FF66FF"/>
    <a:srgbClr val="66FF33"/>
    <a:srgbClr val="3366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1" autoAdjust="0"/>
    <p:restoredTop sz="90929"/>
  </p:normalViewPr>
  <p:slideViewPr>
    <p:cSldViewPr>
      <p:cViewPr varScale="1">
        <p:scale>
          <a:sx n="47" d="100"/>
          <a:sy n="47" d="100"/>
        </p:scale>
        <p:origin x="-1085" y="-91"/>
      </p:cViewPr>
      <p:guideLst>
        <p:guide orient="horz" pos="2160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5" Type="http://schemas.openxmlformats.org/officeDocument/2006/relationships/image" Target="../media/image11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Relationship Id="rId14" Type="http://schemas.openxmlformats.org/officeDocument/2006/relationships/image" Target="../media/image11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png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90BC5B-96A5-4985-91BF-DB19108C2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731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719F5-8F67-40E8-8D03-E6FB27EEA4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0924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B92D8-095B-4304-8550-A985AAC16A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27465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1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F2099-6D07-43C3-8437-0B8E727A31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86730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29568-6274-466C-B65A-C1946D1307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09288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A67F1-B428-4B2A-8E5B-0968AE038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6539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17C57-3C32-4127-BA95-BB27616868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18256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951BF-E57A-437B-B08F-BCB6BBDA5D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34141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1619C-8C24-41E1-88BC-1DF4B2E1F4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79554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CA326-B867-410F-AE08-EE9D7DFD73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24564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9A98-50B6-457A-B559-8A2ACA3AF8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71675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08893-86F9-4B54-8B23-E28441E95B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95221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B7B3ECEE-E691-4F80-AC51-4093EE77C0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slide" Target="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slide" Target="slide10.xml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60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71.emf"/><Relationship Id="rId9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82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4.emf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69.bin"/><Relationship Id="rId31" Type="http://schemas.openxmlformats.org/officeDocument/2006/relationships/image" Target="../media/image5.jpeg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6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7.jpeg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5.jpeg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.jpeg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jpeg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7.jpeg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102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1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5.jpeg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100.emf"/><Relationship Id="rId2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14.emf"/><Relationship Id="rId32" Type="http://schemas.openxmlformats.org/officeDocument/2006/relationships/image" Target="../media/image118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16.emf"/><Relationship Id="rId36" Type="http://schemas.openxmlformats.org/officeDocument/2006/relationships/image" Target="../media/image6.jpeg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17.emf"/><Relationship Id="rId35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3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3.jpeg"/><Relationship Id="rId10" Type="http://schemas.openxmlformats.org/officeDocument/2006/relationships/image" Target="../media/image122.emf"/><Relationship Id="rId19" Type="http://schemas.openxmlformats.org/officeDocument/2006/relationships/image" Target="../media/image7.jpeg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7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.jpeg"/><Relationship Id="rId4" Type="http://schemas.openxmlformats.org/officeDocument/2006/relationships/image" Target="../media/image126.emf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32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3.jpeg"/><Relationship Id="rId10" Type="http://schemas.openxmlformats.org/officeDocument/2006/relationships/image" Target="../media/image131.emf"/><Relationship Id="rId19" Type="http://schemas.openxmlformats.org/officeDocument/2006/relationships/image" Target="../media/image7.jpeg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3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19" Type="http://schemas.openxmlformats.org/officeDocument/2006/relationships/image" Target="../media/image5.jpeg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emf"/><Relationship Id="rId2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3.jpeg"/><Relationship Id="rId10" Type="http://schemas.openxmlformats.org/officeDocument/2006/relationships/image" Target="../media/image29.emf"/><Relationship Id="rId19" Type="http://schemas.openxmlformats.org/officeDocument/2006/relationships/image" Target="../media/image7.jpeg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9" Type="http://schemas.openxmlformats.org/officeDocument/2006/relationships/image" Target="../media/image5.jpeg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51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38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9" Type="http://schemas.openxmlformats.org/officeDocument/2006/relationships/image" Target="../media/image3.jpeg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68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55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5.emf"/><Relationship Id="rId36" Type="http://schemas.openxmlformats.org/officeDocument/2006/relationships/image" Target="../media/image69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image" Target="../media/image8.jpeg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6.emf"/><Relationship Id="rId35" Type="http://schemas.openxmlformats.org/officeDocument/2006/relationships/oleObject" Target="../embeddings/oleObject58.bin"/><Relationship Id="rId4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27" name="Object 79"/>
          <p:cNvGraphicFramePr>
            <a:graphicFrameLocks noChangeAspect="1"/>
          </p:cNvGraphicFramePr>
          <p:nvPr/>
        </p:nvGraphicFramePr>
        <p:xfrm>
          <a:off x="152401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BMP 图象" r:id="rId3" imgW="3390476" imgH="3409524" progId="Paint.Picture">
                  <p:embed/>
                </p:oleObj>
              </mc:Choice>
              <mc:Fallback>
                <p:oleObj name="BMP 图象" r:id="rId3" imgW="3390476" imgH="3409524" progId="Paint.Picture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8" name="Text Box 80"/>
          <p:cNvSpPr txBox="1">
            <a:spLocks noChangeArrowheads="1"/>
          </p:cNvSpPr>
          <p:nvPr/>
        </p:nvSpPr>
        <p:spPr bwMode="auto">
          <a:xfrm>
            <a:off x="7643828" y="157164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21336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b="1">
                <a:latin typeface="华文行楷" pitchFamily="2" charset="-122"/>
                <a:ea typeface="华文行楷" pitchFamily="2" charset="-122"/>
              </a:rPr>
              <a:t>第八节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362200" y="2781300"/>
            <a:ext cx="4114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b="1"/>
              <a:t>一、多元函数的极值 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2362200" y="3687764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b="1"/>
              <a:t>二、最值应用问题</a:t>
            </a: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2362200" y="4602164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b="1"/>
              <a:t>三、条件极值</a:t>
            </a:r>
          </a:p>
        </p:txBody>
      </p:sp>
      <p:pic>
        <p:nvPicPr>
          <p:cNvPr id="2106" name="Picture 58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108" name="Picture 6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3" name="AutoShape 7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810000"/>
            <a:ext cx="49530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4" name="AutoShape 76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724400"/>
            <a:ext cx="28194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1736725" y="990600"/>
            <a:ext cx="7026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4800" b="1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多元函数的极值及其求法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810000" cy="5334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二、最值应用问题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057400" y="1143000"/>
            <a:ext cx="48006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19400" y="1173164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函数 </a:t>
            </a:r>
            <a:r>
              <a:rPr lang="en-US" altLang="zh-CN" i="1">
                <a:solidFill>
                  <a:schemeClr val="tx2"/>
                </a:solidFill>
              </a:rPr>
              <a:t>f</a:t>
            </a:r>
            <a:r>
              <a:rPr lang="en-US" altLang="zh-CN"/>
              <a:t> </a:t>
            </a:r>
            <a:r>
              <a:rPr lang="zh-CN" altLang="en-US"/>
              <a:t>在闭域上连续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0" y="2286001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函数 </a:t>
            </a:r>
            <a:r>
              <a:rPr lang="en-US" altLang="zh-CN" i="1">
                <a:solidFill>
                  <a:schemeClr val="tx2"/>
                </a:solidFill>
              </a:rPr>
              <a:t>f</a:t>
            </a:r>
            <a:r>
              <a:rPr lang="en-US" altLang="zh-CN"/>
              <a:t> </a:t>
            </a:r>
            <a:r>
              <a:rPr lang="zh-CN" altLang="en-US"/>
              <a:t>在闭域上可达到最值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017964" y="1752600"/>
            <a:ext cx="173037" cy="533400"/>
          </a:xfrm>
          <a:prstGeom prst="downArrow">
            <a:avLst>
              <a:gd name="adj1" fmla="val 50000"/>
              <a:gd name="adj2" fmla="val 770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57200" y="3413126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 </a:t>
            </a:r>
            <a:r>
              <a:rPr lang="zh-CN" altLang="en-US"/>
              <a:t>最值可疑点  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438401" y="3214688"/>
          <a:ext cx="43815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公式" r:id="rId3" imgW="190440" imgH="431640" progId="Equation.3">
                  <p:embed/>
                </p:oleObj>
              </mc:Choice>
              <mc:Fallback>
                <p:oleObj name="公式" r:id="rId3" imgW="1904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214688"/>
                        <a:ext cx="43815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667000" y="3092451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驻点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667000" y="3748089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边界上的最值点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09601" y="115728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/>
              <a:t>依据</a:t>
            </a:r>
          </a:p>
        </p:txBody>
      </p:sp>
      <p:pic>
        <p:nvPicPr>
          <p:cNvPr id="6173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75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7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9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47" grpId="0" autoUpdateAnimBg="0"/>
      <p:bldP spid="6149" grpId="0" autoUpdateAnimBg="0"/>
      <p:bldP spid="6150" grpId="0" animBg="1"/>
      <p:bldP spid="6153" grpId="0" autoUpdateAnimBg="0"/>
      <p:bldP spid="6155" grpId="0" autoUpdateAnimBg="0"/>
      <p:bldP spid="6156" grpId="0" autoUpdateAnimBg="0"/>
      <p:bldP spid="617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1066800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dirty="0" smtClean="0">
                <a:latin typeface="仿宋_GB2312" pitchFamily="49" charset="-122"/>
                <a:ea typeface="仿宋_GB2312" pitchFamily="49" charset="-122"/>
              </a:rPr>
              <a:t>.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9600" y="1447801"/>
            <a:ext cx="624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设水箱长</a:t>
            </a:r>
            <a:r>
              <a:rPr lang="en-US" altLang="zh-CN"/>
              <a:t>,</a:t>
            </a:r>
            <a:r>
              <a:rPr lang="zh-CN" altLang="en-US"/>
              <a:t>宽分别为 </a:t>
            </a:r>
            <a:r>
              <a:rPr lang="en-US" altLang="zh-CN" i="1">
                <a:solidFill>
                  <a:schemeClr val="tx2"/>
                </a:solidFill>
              </a:rPr>
              <a:t>x 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y </a:t>
            </a:r>
            <a:r>
              <a:rPr lang="en-US" altLang="zh-CN">
                <a:solidFill>
                  <a:schemeClr val="tx2"/>
                </a:solidFill>
              </a:rPr>
              <a:t>m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en-US" altLang="zh-CN" i="1"/>
              <a:t>,</a:t>
            </a:r>
            <a:r>
              <a:rPr lang="zh-CN" altLang="en-US"/>
              <a:t>则高为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04800" y="1995489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则水箱所用材料的面积为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85800" y="35956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令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267200" y="3595689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得驻点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71600" y="360363"/>
            <a:ext cx="49530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/>
              <a:t>某厂要用铁板做一个体积为</a:t>
            </a:r>
            <a:r>
              <a:rPr lang="en-US" altLang="zh-CN"/>
              <a:t>2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09600" y="4576764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根据实际问题可知最小值在定义域内应存在</a:t>
            </a:r>
            <a:r>
              <a:rPr lang="en-US" altLang="zh-CN"/>
              <a:t>,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324600" y="361950"/>
            <a:ext cx="27432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/>
              <a:t>的有盖长方体水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28600" y="895350"/>
            <a:ext cx="876300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/>
              <a:t>问当长、宽、高各取怎样的尺寸时</a:t>
            </a:r>
            <a:r>
              <a:rPr lang="en-US" altLang="zh-CN"/>
              <a:t>, </a:t>
            </a:r>
            <a:r>
              <a:rPr lang="zh-CN" altLang="en-US"/>
              <a:t>才能使用料最省</a:t>
            </a:r>
            <a:r>
              <a:rPr lang="en-US" altLang="zh-CN"/>
              <a:t>?</a:t>
            </a: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6592888" y="1423989"/>
          <a:ext cx="842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9" name="Equation" r:id="rId3" imgW="850680" imgH="647640" progId="Equation.3">
                  <p:embed/>
                </p:oleObj>
              </mc:Choice>
              <mc:Fallback>
                <p:oleObj name="Equation" r:id="rId3" imgW="850680" imgH="647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1423989"/>
                        <a:ext cx="8429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1182688" y="2705100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0" name="Equation" r:id="rId5" imgW="990360" imgH="431640" progId="Equation.3">
                  <p:embed/>
                </p:oleObj>
              </mc:Choice>
              <mc:Fallback>
                <p:oleObj name="Equation" r:id="rId5" imgW="99036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705100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122488" y="2755901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1" name="Equation" r:id="rId7" imgW="431640" imgH="317160" progId="Equation.3">
                  <p:embed/>
                </p:oleObj>
              </mc:Choice>
              <mc:Fallback>
                <p:oleObj name="Equation" r:id="rId7" imgW="43164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2755901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641600" y="2565400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Equation" r:id="rId9" imgW="1066680" imgH="647640" progId="Equation.3">
                  <p:embed/>
                </p:oleObj>
              </mc:Choice>
              <mc:Fallback>
                <p:oleObj name="Equation" r:id="rId9" imgW="1066680" imgH="647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565400"/>
                        <a:ext cx="1066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3798888" y="2562225"/>
          <a:ext cx="1244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Equation" r:id="rId11" imgW="1244520" imgH="647640" progId="Equation.3">
                  <p:embed/>
                </p:oleObj>
              </mc:Choice>
              <mc:Fallback>
                <p:oleObj name="Equation" r:id="rId11" imgW="1244520" imgH="647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2562225"/>
                        <a:ext cx="1244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5094288" y="2568576"/>
          <a:ext cx="22971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4" name="Equation" r:id="rId13" imgW="2298600" imgH="634680" progId="Equation.3">
                  <p:embed/>
                </p:oleObj>
              </mc:Choice>
              <mc:Fallback>
                <p:oleObj name="Equation" r:id="rId13" imgW="2298600" imgH="6346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568576"/>
                        <a:ext cx="22971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7594601" y="2425701"/>
          <a:ext cx="1174751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5" name="Equation" r:id="rId15" imgW="1143000" imgH="825480" progId="Equation.3">
                  <p:embed/>
                </p:oleObj>
              </mc:Choice>
              <mc:Fallback>
                <p:oleObj name="Equation" r:id="rId15" imgW="1143000" imgH="825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1" y="2425701"/>
                        <a:ext cx="1174751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AutoShape 32"/>
          <p:cNvSpPr>
            <a:spLocks/>
          </p:cNvSpPr>
          <p:nvPr/>
        </p:nvSpPr>
        <p:spPr bwMode="auto">
          <a:xfrm>
            <a:off x="1219200" y="3429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1466851" y="3276600"/>
          <a:ext cx="2665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6" name="Equation" r:id="rId17" imgW="2666880" imgH="609480" progId="Equation.3">
                  <p:embed/>
                </p:oleObj>
              </mc:Choice>
              <mc:Fallback>
                <p:oleObj name="Equation" r:id="rId17" imgW="2666880" imgH="609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1" y="3276600"/>
                        <a:ext cx="2665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1460501" y="3987801"/>
          <a:ext cx="26781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7" name="Equation" r:id="rId19" imgW="2679480" imgH="660240" progId="Equation.3">
                  <p:embed/>
                </p:oleObj>
              </mc:Choice>
              <mc:Fallback>
                <p:oleObj name="Equation" r:id="rId19" imgW="2679480" imgH="660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1" y="3987801"/>
                        <a:ext cx="26781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543800" y="4572001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因此可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304800" y="5105401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断定此唯一驻点就是最小值点</a:t>
            </a:r>
            <a:r>
              <a:rPr lang="en-US" altLang="zh-CN"/>
              <a:t>.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5181600" y="5105401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即当长、宽均为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304800" y="5715001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高为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2819400" y="5715001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水箱所用材料最省</a:t>
            </a:r>
            <a:r>
              <a:rPr lang="en-US" altLang="zh-CN"/>
              <a:t>.</a:t>
            </a:r>
          </a:p>
        </p:txBody>
      </p:sp>
      <p:graphicFrame>
        <p:nvGraphicFramePr>
          <p:cNvPr id="7209" name="Object 41"/>
          <p:cNvGraphicFramePr>
            <a:graphicFrameLocks noChangeAspect="1"/>
          </p:cNvGraphicFramePr>
          <p:nvPr/>
        </p:nvGraphicFramePr>
        <p:xfrm>
          <a:off x="5943601" y="304800"/>
          <a:ext cx="514351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8" name="公式" r:id="rId21" imgW="215640" imgH="190440" progId="Equation.3">
                  <p:embed/>
                </p:oleObj>
              </mc:Choice>
              <mc:Fallback>
                <p:oleObj name="公式" r:id="rId21" imgW="215640" imgH="1904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304800"/>
                        <a:ext cx="514351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5486400" y="363220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9" name="Equation" r:id="rId23" imgW="1498320" imgH="482400" progId="Equation.3">
                  <p:embed/>
                </p:oleObj>
              </mc:Choice>
              <mc:Fallback>
                <p:oleObj name="Equation" r:id="rId23" imgW="1498320" imgH="482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32200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2" name="Object 44"/>
          <p:cNvGraphicFramePr>
            <a:graphicFrameLocks noChangeAspect="1"/>
          </p:cNvGraphicFramePr>
          <p:nvPr/>
        </p:nvGraphicFramePr>
        <p:xfrm>
          <a:off x="7899400" y="5232400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0" name="Equation" r:id="rId25" imgW="482400" imgH="406080" progId="Equation.3">
                  <p:embed/>
                </p:oleObj>
              </mc:Choice>
              <mc:Fallback>
                <p:oleObj name="Equation" r:id="rId25" imgW="482400" imgH="406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5232400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1143000" y="5734050"/>
          <a:ext cx="1676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Equation" r:id="rId27" imgW="1676160" imgH="647640" progId="Equation.3">
                  <p:embed/>
                </p:oleObj>
              </mc:Choice>
              <mc:Fallback>
                <p:oleObj name="Equation" r:id="rId27" imgW="1676160" imgH="647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34050"/>
                        <a:ext cx="1676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15" name="Picture 47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217" name="Picture 4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8" name="Picture 5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9" name="Picture 5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0" name="Picture 5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1" name="Picture 5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7" grpId="0" autoUpdateAnimBg="0"/>
      <p:bldP spid="7179" grpId="0" autoUpdateAnimBg="0"/>
      <p:bldP spid="7181" grpId="0" build="p" autoUpdateAnimBg="0"/>
      <p:bldP spid="7183" grpId="0" autoUpdateAnimBg="0"/>
      <p:bldP spid="7200" grpId="0" animBg="1"/>
      <p:bldP spid="7203" grpId="0" autoUpdateAnimBg="0"/>
      <p:bldP spid="7204" grpId="0" autoUpdateAnimBg="0"/>
      <p:bldP spid="7205" grpId="0" autoUpdateAnimBg="0"/>
      <p:bldP spid="7206" grpId="0" autoUpdateAnimBg="0"/>
      <p:bldP spid="720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3581400" cy="5334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三、条件极值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20751" y="1371601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极值问题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65400" y="1066801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无条件极值</a:t>
            </a:r>
            <a:r>
              <a:rPr lang="en-US" altLang="zh-CN"/>
              <a:t>: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90800" y="1766889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条 件 极 值 </a:t>
            </a:r>
            <a:r>
              <a:rPr lang="en-US" altLang="zh-CN"/>
              <a:t>: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9600" y="2743201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条件极值的求法</a:t>
            </a:r>
            <a:r>
              <a:rPr lang="en-US" altLang="zh-CN"/>
              <a:t>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27051" y="3290888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方法</a:t>
            </a:r>
            <a:r>
              <a:rPr lang="en-US" altLang="zh-CN" b="1">
                <a:solidFill>
                  <a:schemeClr val="tx2"/>
                </a:solidFill>
              </a:rPr>
              <a:t>1   </a:t>
            </a:r>
            <a:r>
              <a:rPr lang="zh-CN" altLang="en-US" b="1">
                <a:solidFill>
                  <a:schemeClr val="tx2"/>
                </a:solidFill>
              </a:rPr>
              <a:t>代入法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62000" y="5486401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求一元函数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800600" y="5486401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的无条件极值问题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4622801" y="1073150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对自变量只有定义域限制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4654550" y="1752601"/>
            <a:ext cx="4224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对自变量除定义域限制外</a:t>
            </a:r>
            <a:r>
              <a:rPr lang="en-US" altLang="zh-CN"/>
              <a:t>,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667250" y="2286001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还有其它条件限制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2971800" y="3298826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例如 </a:t>
            </a:r>
            <a:r>
              <a:rPr lang="en-US" altLang="zh-CN"/>
              <a:t>,</a:t>
            </a:r>
          </a:p>
        </p:txBody>
      </p:sp>
      <p:sp>
        <p:nvSpPr>
          <p:cNvPr id="16425" name="AutoShape 41"/>
          <p:cNvSpPr>
            <a:spLocks/>
          </p:cNvSpPr>
          <p:nvPr/>
        </p:nvSpPr>
        <p:spPr bwMode="auto">
          <a:xfrm>
            <a:off x="2520951" y="12192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520" name="Group 136"/>
          <p:cNvGrpSpPr>
            <a:grpSpLocks/>
          </p:cNvGrpSpPr>
          <p:nvPr/>
        </p:nvGrpSpPr>
        <p:grpSpPr bwMode="auto">
          <a:xfrm>
            <a:off x="1733550" y="4419600"/>
            <a:ext cx="704849" cy="990600"/>
            <a:chOff x="1236" y="2976"/>
            <a:chExt cx="444" cy="624"/>
          </a:xfrm>
        </p:grpSpPr>
        <p:sp>
          <p:nvSpPr>
            <p:cNvPr id="16521" name="AutoShape 137"/>
            <p:cNvSpPr>
              <a:spLocks noChangeArrowheads="1"/>
            </p:cNvSpPr>
            <p:nvPr/>
          </p:nvSpPr>
          <p:spPr bwMode="auto">
            <a:xfrm>
              <a:off x="1632" y="2976"/>
              <a:ext cx="48" cy="624"/>
            </a:xfrm>
            <a:prstGeom prst="downArrow">
              <a:avLst>
                <a:gd name="adj1" fmla="val 50000"/>
                <a:gd name="adj2" fmla="val 3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522" name="Text Box 138"/>
            <p:cNvSpPr txBox="1">
              <a:spLocks noChangeArrowheads="1"/>
            </p:cNvSpPr>
            <p:nvPr/>
          </p:nvSpPr>
          <p:spPr bwMode="auto">
            <a:xfrm>
              <a:off x="1236" y="2976"/>
              <a:ext cx="349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kumimoji="0" lang="zh-CN" altLang="en-US" sz="2400">
                  <a:solidFill>
                    <a:schemeClr val="accent2"/>
                  </a:solidFill>
                </a:rPr>
                <a:t>转化</a:t>
              </a:r>
            </a:p>
          </p:txBody>
        </p:sp>
      </p:grpSp>
      <p:graphicFrame>
        <p:nvGraphicFramePr>
          <p:cNvPr id="16524" name="Object 140"/>
          <p:cNvGraphicFramePr>
            <a:graphicFrameLocks noChangeAspect="1"/>
          </p:cNvGraphicFramePr>
          <p:nvPr/>
        </p:nvGraphicFramePr>
        <p:xfrm>
          <a:off x="990600" y="3886200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Equation" r:id="rId3" imgW="3301920" imgH="457200" progId="Equation.3">
                  <p:embed/>
                </p:oleObj>
              </mc:Choice>
              <mc:Fallback>
                <p:oleObj name="Equation" r:id="rId3" imgW="3301920" imgH="4572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25" name="Object 141"/>
          <p:cNvGraphicFramePr>
            <a:graphicFrameLocks noChangeAspect="1"/>
          </p:cNvGraphicFramePr>
          <p:nvPr/>
        </p:nvGraphicFramePr>
        <p:xfrm>
          <a:off x="4330701" y="3886201"/>
          <a:ext cx="397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5" imgW="3974760" imgH="444240" progId="Equation.3">
                  <p:embed/>
                </p:oleObj>
              </mc:Choice>
              <mc:Fallback>
                <p:oleObj name="Equation" r:id="rId5" imgW="3974760" imgH="44424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1" y="3886201"/>
                        <a:ext cx="397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26" name="Object 142"/>
          <p:cNvGraphicFramePr>
            <a:graphicFrameLocks noChangeAspect="1"/>
          </p:cNvGraphicFramePr>
          <p:nvPr/>
        </p:nvGraphicFramePr>
        <p:xfrm>
          <a:off x="2514601" y="4648200"/>
          <a:ext cx="529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7" imgW="5295600" imgH="457200" progId="Equation.3">
                  <p:embed/>
                </p:oleObj>
              </mc:Choice>
              <mc:Fallback>
                <p:oleObj name="Equation" r:id="rId7" imgW="5295600" imgH="4572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648200"/>
                        <a:ext cx="529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27" name="Object 143"/>
          <p:cNvGraphicFramePr>
            <a:graphicFrameLocks noChangeAspect="1"/>
          </p:cNvGraphicFramePr>
          <p:nvPr/>
        </p:nvGraphicFramePr>
        <p:xfrm>
          <a:off x="2679701" y="5588001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9" imgW="2120760" imgH="406080" progId="Equation.3">
                  <p:embed/>
                </p:oleObj>
              </mc:Choice>
              <mc:Fallback>
                <p:oleObj name="Equation" r:id="rId9" imgW="2120760" imgH="406080" progId="Equation.3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1" y="5588001"/>
                        <a:ext cx="212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28" name="Picture 144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29" name="Text Box 145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6530" name="Picture 1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31" name="Picture 1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32" name="Picture 1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33" name="Picture 1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34" name="Picture 1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  <p:bldP spid="16390" grpId="0" autoUpdateAnimBg="0"/>
      <p:bldP spid="16391" grpId="0" autoUpdateAnimBg="0"/>
      <p:bldP spid="16396" grpId="0" autoUpdateAnimBg="0"/>
      <p:bldP spid="16403" grpId="0" autoUpdateAnimBg="0"/>
      <p:bldP spid="16415" grpId="0" autoUpdateAnimBg="0"/>
      <p:bldP spid="16420" grpId="0" build="p" autoUpdateAnimBg="0"/>
      <p:bldP spid="16421" grpId="0" build="p" autoUpdateAnimBg="0"/>
      <p:bldP spid="16422" grpId="0" build="p" autoUpdateAnimBg="0"/>
      <p:bldP spid="16423" grpId="0" build="p" autoUpdateAnimBg="0"/>
      <p:bldP spid="164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57064" y="2133601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引入辅助函数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85800" y="4724401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辅助函数</a:t>
            </a:r>
            <a:r>
              <a:rPr lang="en-US" altLang="zh-CN" b="1" i="1">
                <a:solidFill>
                  <a:schemeClr val="tx2"/>
                </a:solidFill>
              </a:rPr>
              <a:t>F</a:t>
            </a:r>
            <a:r>
              <a:rPr lang="en-US" altLang="zh-CN" i="1"/>
              <a:t> </a:t>
            </a:r>
            <a:r>
              <a:rPr lang="zh-CN" altLang="en-US"/>
              <a:t>称为拉格朗日</a:t>
            </a:r>
            <a:r>
              <a:rPr lang="en-US" altLang="zh-CN"/>
              <a:t>( Lagrange )</a:t>
            </a:r>
            <a:r>
              <a:rPr lang="zh-CN" altLang="en-US"/>
              <a:t>函数</a:t>
            </a:r>
            <a:r>
              <a:rPr lang="en-US" altLang="zh-CN"/>
              <a:t>.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89824"/>
              </p:ext>
            </p:extLst>
          </p:nvPr>
        </p:nvGraphicFramePr>
        <p:xfrm>
          <a:off x="3753965" y="2836913"/>
          <a:ext cx="2711451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3" imgW="2717640" imgH="444240" progId="Equation.3">
                  <p:embed/>
                </p:oleObj>
              </mc:Choice>
              <mc:Fallback>
                <p:oleObj name="Equation" r:id="rId3" imgW="271764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965" y="2836913"/>
                        <a:ext cx="2711451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3016"/>
              </p:ext>
            </p:extLst>
          </p:nvPr>
        </p:nvGraphicFramePr>
        <p:xfrm>
          <a:off x="3747616" y="3408412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5" imgW="2768400" imgH="495000" progId="Equation.3">
                  <p:embed/>
                </p:oleObj>
              </mc:Choice>
              <mc:Fallback>
                <p:oleObj name="Equation" r:id="rId5" imgW="2768400" imgH="495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16" y="3408412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90234"/>
              </p:ext>
            </p:extLst>
          </p:nvPr>
        </p:nvGraphicFramePr>
        <p:xfrm>
          <a:off x="3753967" y="3992613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967" y="3992613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239000" y="4724401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利用拉格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55578" y="3308400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/>
              <a:t>则极值点满足</a:t>
            </a:r>
            <a:r>
              <a:rPr lang="en-US" altLang="zh-CN"/>
              <a:t>:</a:t>
            </a:r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>
            <a:off x="3468216" y="2836912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28600" y="5334001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朗日函数求极值的方法称为</a:t>
            </a:r>
            <a:r>
              <a:rPr lang="zh-CN" altLang="en-US">
                <a:solidFill>
                  <a:schemeClr val="tx2"/>
                </a:solidFill>
              </a:rPr>
              <a:t>拉格朗日乘数法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77925"/>
              </p:ext>
            </p:extLst>
          </p:nvPr>
        </p:nvGraphicFramePr>
        <p:xfrm>
          <a:off x="3131841" y="2204865"/>
          <a:ext cx="336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name="Equation" r:id="rId9" imgW="3365280" imgH="406080" progId="Equation.3">
                  <p:embed/>
                </p:oleObj>
              </mc:Choice>
              <mc:Fallback>
                <p:oleObj name="Equation" r:id="rId9" imgW="3365280" imgH="406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1" y="2204865"/>
                        <a:ext cx="336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39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441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2" name="Picture 3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3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4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5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20122"/>
              </p:ext>
            </p:extLst>
          </p:nvPr>
        </p:nvGraphicFramePr>
        <p:xfrm>
          <a:off x="762000" y="1315616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7" imgW="3301920" imgH="457200" progId="Equation.3">
                  <p:embed/>
                </p:oleObj>
              </mc:Choice>
              <mc:Fallback>
                <p:oleObj name="Equation" r:id="rId17" imgW="3301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15616"/>
                        <a:ext cx="330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27"/>
          <p:cNvSpPr txBox="1">
            <a:spLocks noChangeArrowheads="1"/>
          </p:cNvSpPr>
          <p:nvPr/>
        </p:nvSpPr>
        <p:spPr bwMode="auto">
          <a:xfrm>
            <a:off x="533400" y="562000"/>
            <a:ext cx="4267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方法</a:t>
            </a:r>
            <a:r>
              <a:rPr lang="en-US" altLang="zh-CN" sz="2800" b="1" smtClean="0">
                <a:ea typeface="楷体_GB2312" pitchFamily="49" charset="-122"/>
              </a:rPr>
              <a:t>2   </a:t>
            </a:r>
            <a:r>
              <a:rPr lang="zh-CN" altLang="en-US" sz="2800" b="1" smtClean="0">
                <a:ea typeface="楷体_GB2312" pitchFamily="49" charset="-122"/>
              </a:rPr>
              <a:t>拉格朗日乘数法</a:t>
            </a:r>
            <a:r>
              <a:rPr lang="en-US" altLang="zh-CN" sz="2800" b="1" smtClean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8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668198"/>
              </p:ext>
            </p:extLst>
          </p:nvPr>
        </p:nvGraphicFramePr>
        <p:xfrm>
          <a:off x="4057651" y="1328317"/>
          <a:ext cx="406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19" imgW="4063680" imgH="444240" progId="Equation.3">
                  <p:embed/>
                </p:oleObj>
              </mc:Choice>
              <mc:Fallback>
                <p:oleObj name="Equation" r:id="rId19" imgW="4063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1328317"/>
                        <a:ext cx="406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051"/>
          <p:cNvSpPr txBox="1">
            <a:spLocks noChangeArrowheads="1"/>
          </p:cNvSpPr>
          <p:nvPr/>
        </p:nvSpPr>
        <p:spPr bwMode="auto">
          <a:xfrm>
            <a:off x="4514852" y="58422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utoUpdateAnimBg="0"/>
      <p:bldP spid="17420" grpId="0" autoUpdateAnimBg="0"/>
      <p:bldP spid="17427" grpId="0" autoUpdateAnimBg="0"/>
      <p:bldP spid="17435" grpId="0" build="p" autoUpdateAnimBg="0"/>
      <p:bldP spid="17436" grpId="0" animBg="1"/>
      <p:bldP spid="17437" grpId="0" autoUpdateAnimBg="0"/>
      <p:bldP spid="2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25451"/>
            <a:ext cx="1219200" cy="79375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推广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349251"/>
            <a:ext cx="6705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拉格朗日乘数法可推广到多个自变量和多个约束条件的情形</a:t>
            </a:r>
            <a:r>
              <a:rPr lang="en-US" altLang="zh-CN"/>
              <a:t>.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9600" y="2438401"/>
            <a:ext cx="846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设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5800" y="4129089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解方程组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04800" y="5805489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可得到条件极值的可疑点 </a:t>
            </a:r>
            <a:r>
              <a:rPr lang="en-US" altLang="zh-CN"/>
              <a:t>.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62000" y="1325564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/>
              <a:t>  </a:t>
            </a:r>
            <a:r>
              <a:rPr lang="zh-CN" altLang="en-US"/>
              <a:t>求函数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1905001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下的极值</a:t>
            </a:r>
            <a:r>
              <a:rPr lang="en-US" altLang="zh-CN"/>
              <a:t>.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876800" y="1295401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在条件</a:t>
            </a:r>
          </a:p>
        </p:txBody>
      </p:sp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2971800" y="1390651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6" name="Equation" r:id="rId3" imgW="1955520" imgH="406080" progId="Equation.3">
                  <p:embed/>
                </p:oleObj>
              </mc:Choice>
              <mc:Fallback>
                <p:oleObj name="Equation" r:id="rId3" imgW="195552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90651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6121401" y="1390651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5" imgW="2044440" imgH="406080" progId="Equation.3">
                  <p:embed/>
                </p:oleObj>
              </mc:Choice>
              <mc:Fallback>
                <p:oleObj name="Equation" r:id="rId5" imgW="204444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1" y="1390651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457201" y="1981201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7" imgW="1942920" imgH="406080" progId="Equation.3">
                  <p:embed/>
                </p:oleObj>
              </mc:Choice>
              <mc:Fallback>
                <p:oleObj name="Equation" r:id="rId7" imgW="194292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981201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1219201" y="2513014"/>
          <a:ext cx="605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Equation" r:id="rId9" imgW="6057720" imgH="444240" progId="Equation.3">
                  <p:embed/>
                </p:oleObj>
              </mc:Choice>
              <mc:Fallback>
                <p:oleObj name="Equation" r:id="rId9" imgW="60577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513014"/>
                        <a:ext cx="605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2651126" y="3124201"/>
          <a:ext cx="3990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11" imgW="4000320" imgH="444240" progId="Equation.3">
                  <p:embed/>
                </p:oleObj>
              </mc:Choice>
              <mc:Fallback>
                <p:oleObj name="Equation" r:id="rId11" imgW="400032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6" y="3124201"/>
                        <a:ext cx="39909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AutoShape 33"/>
          <p:cNvSpPr>
            <a:spLocks/>
          </p:cNvSpPr>
          <p:nvPr/>
        </p:nvSpPr>
        <p:spPr bwMode="auto">
          <a:xfrm>
            <a:off x="2374901" y="3276601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2651125" y="3621088"/>
          <a:ext cx="40544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13" imgW="4063680" imgH="495000" progId="Equation.3">
                  <p:embed/>
                </p:oleObj>
              </mc:Choice>
              <mc:Fallback>
                <p:oleObj name="Equation" r:id="rId13" imgW="4063680" imgH="495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621088"/>
                        <a:ext cx="40544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2651125" y="4205289"/>
          <a:ext cx="3952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Equation" r:id="rId15" imgW="3962160" imgH="444240" progId="Equation.3">
                  <p:embed/>
                </p:oleObj>
              </mc:Choice>
              <mc:Fallback>
                <p:oleObj name="Equation" r:id="rId15" imgW="396216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205289"/>
                        <a:ext cx="3952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651126" y="4787901"/>
          <a:ext cx="171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Equation" r:id="rId17" imgW="1714320" imgH="545760" progId="Equation.3">
                  <p:embed/>
                </p:oleObj>
              </mc:Choice>
              <mc:Fallback>
                <p:oleObj name="Equation" r:id="rId17" imgW="1714320" imgH="5457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6" y="4787901"/>
                        <a:ext cx="171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2651126" y="5321301"/>
          <a:ext cx="173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4" name="Equation" r:id="rId19" imgW="1739880" imgH="545760" progId="Equation.3">
                  <p:embed/>
                </p:oleObj>
              </mc:Choice>
              <mc:Fallback>
                <p:oleObj name="Equation" r:id="rId19" imgW="1739880" imgH="5457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6" y="5321301"/>
                        <a:ext cx="173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50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52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3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4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5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6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20" grpId="0" build="p" autoUpdateAnimBg="0"/>
      <p:bldP spid="13322" grpId="0" autoUpdateAnimBg="0"/>
      <p:bldP spid="13326" grpId="0" autoUpdateAnimBg="0"/>
      <p:bldP spid="13316" grpId="0" autoUpdateAnimBg="0"/>
      <p:bldP spid="13319" grpId="0" autoUpdateAnimBg="0"/>
      <p:bldP spid="13335" grpId="0" autoUpdateAnimBg="0"/>
      <p:bldP spid="133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5150" y="381000"/>
            <a:ext cx="990600" cy="6096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479550" y="39211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要设计一个容量为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451350" y="457200"/>
          <a:ext cx="41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3" imgW="177480" imgH="228600" progId="Equation.3">
                  <p:embed/>
                </p:oleObj>
              </mc:Choice>
              <mc:Fallback>
                <p:oleObj name="公式" r:id="rId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457200"/>
                        <a:ext cx="41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096000" y="16144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则问题为求</a:t>
            </a:r>
            <a:r>
              <a:rPr lang="en-US" altLang="zh-CN" i="1"/>
              <a:t>x </a:t>
            </a:r>
            <a:r>
              <a:rPr lang="en-US" altLang="zh-CN"/>
              <a:t>,</a:t>
            </a:r>
            <a:r>
              <a:rPr lang="en-US" altLang="zh-CN" i="1"/>
              <a:t> y </a:t>
            </a:r>
            <a:r>
              <a:rPr lang="en-US" altLang="zh-CN"/>
              <a:t>,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6629400" y="3381375"/>
            <a:ext cx="1752600" cy="990600"/>
            <a:chOff x="4176" y="2064"/>
            <a:chExt cx="1104" cy="624"/>
          </a:xfrm>
        </p:grpSpPr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4176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51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4176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 flipH="1">
              <a:off x="4944" y="2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17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9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5280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4512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4512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H="1">
              <a:off x="4176" y="235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9600" y="322897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令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09600" y="47069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解方程组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685800" y="16144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x </a:t>
            </a:r>
            <a:r>
              <a:rPr lang="en-US" altLang="zh-CN"/>
              <a:t>,</a:t>
            </a:r>
            <a:r>
              <a:rPr lang="en-US" altLang="zh-CN" i="1"/>
              <a:t> y</a:t>
            </a:r>
            <a:r>
              <a:rPr lang="en-US" altLang="zh-CN"/>
              <a:t> , </a:t>
            </a:r>
            <a:r>
              <a:rPr lang="en-US" altLang="zh-CN" i="1"/>
              <a:t>z </a:t>
            </a:r>
            <a:r>
              <a:rPr lang="zh-CN" altLang="en-US"/>
              <a:t>分别表示长、宽、高</a:t>
            </a:r>
            <a:r>
              <a:rPr lang="en-US" altLang="zh-CN"/>
              <a:t>,</a:t>
            </a:r>
            <a:endParaRPr lang="en-US" altLang="zh-CN" i="1"/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3505200" y="21764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下水箱表面积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04800" y="2757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最小</a:t>
            </a:r>
            <a:r>
              <a:rPr lang="en-US" altLang="zh-CN"/>
              <a:t>.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381000" y="2224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i="1"/>
              <a:t>z </a:t>
            </a:r>
            <a:r>
              <a:rPr lang="zh-CN" altLang="en-US"/>
              <a:t>使在条件</a:t>
            </a:r>
          </a:p>
        </p:txBody>
      </p:sp>
      <p:sp>
        <p:nvSpPr>
          <p:cNvPr id="36906" name="AutoShape 42"/>
          <p:cNvSpPr>
            <a:spLocks/>
          </p:cNvSpPr>
          <p:nvPr/>
        </p:nvSpPr>
        <p:spPr bwMode="auto">
          <a:xfrm>
            <a:off x="2286000" y="4083050"/>
            <a:ext cx="152400" cy="2012950"/>
          </a:xfrm>
          <a:prstGeom prst="lef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907" name="Object 43"/>
          <p:cNvGraphicFramePr>
            <a:graphicFrameLocks noChangeAspect="1"/>
          </p:cNvGraphicFramePr>
          <p:nvPr/>
        </p:nvGraphicFramePr>
        <p:xfrm>
          <a:off x="2497138" y="4038600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5" imgW="711000" imgH="444240" progId="Equation.3">
                  <p:embed/>
                </p:oleObj>
              </mc:Choice>
              <mc:Fallback>
                <p:oleObj name="Equation" r:id="rId5" imgW="711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038600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8" name="Object 44"/>
          <p:cNvGraphicFramePr>
            <a:graphicFrameLocks noChangeAspect="1"/>
          </p:cNvGraphicFramePr>
          <p:nvPr/>
        </p:nvGraphicFramePr>
        <p:xfrm>
          <a:off x="3276600" y="407987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7" imgW="2412720" imgH="393480" progId="Equation.3">
                  <p:embed/>
                </p:oleObj>
              </mc:Choice>
              <mc:Fallback>
                <p:oleObj name="Equation" r:id="rId7" imgW="241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41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9" name="Object 45"/>
          <p:cNvGraphicFramePr>
            <a:graphicFrameLocks noChangeAspect="1"/>
          </p:cNvGraphicFramePr>
          <p:nvPr/>
        </p:nvGraphicFramePr>
        <p:xfrm>
          <a:off x="2490788" y="4638675"/>
          <a:ext cx="72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9" imgW="723600" imgH="495000" progId="Equation.3">
                  <p:embed/>
                </p:oleObj>
              </mc:Choice>
              <mc:Fallback>
                <p:oleObj name="Equation" r:id="rId9" imgW="7236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4638675"/>
                        <a:ext cx="723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3263900" y="468947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11" imgW="2374560" imgH="393480" progId="Equation.3">
                  <p:embed/>
                </p:oleObj>
              </mc:Choice>
              <mc:Fallback>
                <p:oleObj name="Equation" r:id="rId11" imgW="237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68947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7"/>
          <p:cNvGraphicFramePr>
            <a:graphicFrameLocks noChangeAspect="1"/>
          </p:cNvGraphicFramePr>
          <p:nvPr/>
        </p:nvGraphicFramePr>
        <p:xfrm>
          <a:off x="2514600" y="5248275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Equation" r:id="rId13" imgW="698400" imgH="444240" progId="Equation.3">
                  <p:embed/>
                </p:oleObj>
              </mc:Choice>
              <mc:Fallback>
                <p:oleObj name="Equation" r:id="rId13" imgW="69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48275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8"/>
          <p:cNvGraphicFramePr>
            <a:graphicFrameLocks noChangeAspect="1"/>
          </p:cNvGraphicFramePr>
          <p:nvPr/>
        </p:nvGraphicFramePr>
        <p:xfrm>
          <a:off x="3302000" y="5292725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Equation" r:id="rId15" imgW="2717640" imgH="406080" progId="Equation.3">
                  <p:embed/>
                </p:oleObj>
              </mc:Choice>
              <mc:Fallback>
                <p:oleObj name="Equation" r:id="rId15" imgW="2717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292725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49"/>
          <p:cNvGraphicFramePr>
            <a:graphicFrameLocks noChangeAspect="1"/>
          </p:cNvGraphicFramePr>
          <p:nvPr/>
        </p:nvGraphicFramePr>
        <p:xfrm>
          <a:off x="2514600" y="58039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17" imgW="736560" imgH="444240" progId="Equation.3">
                  <p:embed/>
                </p:oleObj>
              </mc:Choice>
              <mc:Fallback>
                <p:oleObj name="Equation" r:id="rId17" imgW="73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8039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Object 50"/>
          <p:cNvGraphicFramePr>
            <a:graphicFrameLocks noChangeAspect="1"/>
          </p:cNvGraphicFramePr>
          <p:nvPr/>
        </p:nvGraphicFramePr>
        <p:xfrm>
          <a:off x="3352800" y="580390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19" imgW="1828800" imgH="444240" progId="Equation.3">
                  <p:embed/>
                </p:oleObj>
              </mc:Choice>
              <mc:Fallback>
                <p:oleObj name="Equation" r:id="rId19" imgW="182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03900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298450" y="9906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水箱长、宽、高等于多少时所用材料最省？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4908550" y="395288"/>
            <a:ext cx="400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的长方体开口水箱</a:t>
            </a:r>
            <a:r>
              <a:rPr lang="en-US" altLang="zh-CN"/>
              <a:t>, </a:t>
            </a:r>
            <a:r>
              <a:rPr lang="zh-CN" altLang="en-US"/>
              <a:t>试问 </a:t>
            </a:r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2209800" y="2252663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21" imgW="1307880" imgH="444240" progId="Equation.3">
                  <p:embed/>
                </p:oleObj>
              </mc:Choice>
              <mc:Fallback>
                <p:oleObj name="Equation" r:id="rId21" imgW="1307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52663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Object 59"/>
          <p:cNvGraphicFramePr>
            <a:graphicFrameLocks noChangeAspect="1"/>
          </p:cNvGraphicFramePr>
          <p:nvPr/>
        </p:nvGraphicFramePr>
        <p:xfrm>
          <a:off x="5829300" y="2287588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23" imgW="2933640" imgH="406080" progId="Equation.3">
                  <p:embed/>
                </p:oleObj>
              </mc:Choice>
              <mc:Fallback>
                <p:oleObj name="Equation" r:id="rId23" imgW="2933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287588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4" name="Object 60"/>
          <p:cNvGraphicFramePr>
            <a:graphicFrameLocks noChangeAspect="1"/>
          </p:cNvGraphicFramePr>
          <p:nvPr/>
        </p:nvGraphicFramePr>
        <p:xfrm>
          <a:off x="1219200" y="3365500"/>
          <a:ext cx="511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25" imgW="5117760" imgH="444240" progId="Equation.3">
                  <p:embed/>
                </p:oleObj>
              </mc:Choice>
              <mc:Fallback>
                <p:oleObj name="Equation" r:id="rId25" imgW="511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65500"/>
                        <a:ext cx="511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5" name="Object 61"/>
          <p:cNvGraphicFramePr>
            <a:graphicFrameLocks noChangeAspect="1"/>
          </p:cNvGraphicFramePr>
          <p:nvPr/>
        </p:nvGraphicFramePr>
        <p:xfrm>
          <a:off x="7162800" y="44196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Equation" r:id="rId27" imgW="228600" imgH="241200" progId="Equation.3">
                  <p:embed/>
                </p:oleObj>
              </mc:Choice>
              <mc:Fallback>
                <p:oleObj name="Equation" r:id="rId27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196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6" name="Object 62"/>
          <p:cNvGraphicFramePr>
            <a:graphicFrameLocks noChangeAspect="1"/>
          </p:cNvGraphicFramePr>
          <p:nvPr/>
        </p:nvGraphicFramePr>
        <p:xfrm>
          <a:off x="8077200" y="41148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29" imgW="241200" imgH="317160" progId="Equation.3">
                  <p:embed/>
                </p:oleObj>
              </mc:Choice>
              <mc:Fallback>
                <p:oleObj name="Equation" r:id="rId29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1148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7" name="Object 63"/>
          <p:cNvGraphicFramePr>
            <a:graphicFrameLocks noChangeAspect="1"/>
          </p:cNvGraphicFramePr>
          <p:nvPr/>
        </p:nvGraphicFramePr>
        <p:xfrm>
          <a:off x="8470900" y="35052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31" imgW="215640" imgH="215640" progId="Equation.3">
                  <p:embed/>
                </p:oleObj>
              </mc:Choice>
              <mc:Fallback>
                <p:oleObj name="Equation" r:id="rId31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3505200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28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6930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31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32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33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34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37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uild="p" autoUpdateAnimBg="0"/>
      <p:bldP spid="36891" grpId="0" autoUpdateAnimBg="0"/>
      <p:bldP spid="36893" grpId="0" autoUpdateAnimBg="0"/>
      <p:bldP spid="36900" grpId="0" build="p" autoUpdateAnimBg="0"/>
      <p:bldP spid="36903" grpId="0" autoUpdateAnimBg="0"/>
      <p:bldP spid="36904" grpId="0" autoUpdateAnimBg="0"/>
      <p:bldP spid="36905" grpId="0" autoUpdateAnimBg="0"/>
      <p:bldP spid="36906" grpId="0" animBg="1"/>
      <p:bldP spid="3691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685800" y="6096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得唯一驻点</a:t>
            </a:r>
          </a:p>
        </p:txBody>
      </p:sp>
      <p:graphicFrame>
        <p:nvGraphicFramePr>
          <p:cNvPr id="49205" name="Object 53"/>
          <p:cNvGraphicFramePr>
            <a:graphicFrameLocks noChangeAspect="1"/>
          </p:cNvGraphicFramePr>
          <p:nvPr/>
        </p:nvGraphicFramePr>
        <p:xfrm>
          <a:off x="2649538" y="644525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Equation" r:id="rId3" imgW="2768400" imgH="482400" progId="Equation.3">
                  <p:embed/>
                </p:oleObj>
              </mc:Choice>
              <mc:Fallback>
                <p:oleObj name="Equation" r:id="rId3" imgW="2768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644525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ChangeAspect="1"/>
          </p:cNvGraphicFramePr>
          <p:nvPr/>
        </p:nvGraphicFramePr>
        <p:xfrm>
          <a:off x="5524500" y="609600"/>
          <a:ext cx="125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8" name="Equation" r:id="rId5" imgW="1257120" imgH="622080" progId="Equation.3">
                  <p:embed/>
                </p:oleObj>
              </mc:Choice>
              <mc:Fallback>
                <p:oleObj name="Equation" r:id="rId5" imgW="12571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609600"/>
                        <a:ext cx="1257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09600" y="12192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由题意可知合理的设计是存在的</a:t>
            </a:r>
            <a:r>
              <a:rPr lang="en-US" altLang="zh-CN"/>
              <a:t>,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304800" y="17668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长、宽为高的 </a:t>
            </a:r>
            <a:r>
              <a:rPr lang="en-US" altLang="zh-CN"/>
              <a:t>2 </a:t>
            </a:r>
            <a:r>
              <a:rPr lang="zh-CN" altLang="en-US"/>
              <a:t>倍时，所用材料最省</a:t>
            </a:r>
            <a:r>
              <a:rPr lang="en-US" altLang="zh-CN"/>
              <a:t>.</a:t>
            </a: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5791200" y="1233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因此 </a:t>
            </a:r>
            <a:r>
              <a:rPr lang="en-US" altLang="zh-CN"/>
              <a:t>, </a:t>
            </a:r>
            <a:r>
              <a:rPr lang="zh-CN" altLang="en-US"/>
              <a:t>当高为</a:t>
            </a:r>
          </a:p>
        </p:txBody>
      </p:sp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8001000" y="1233488"/>
          <a:ext cx="68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Equation" r:id="rId7" imgW="685800" imgH="622080" progId="Equation.3">
                  <p:embed/>
                </p:oleObj>
              </mc:Choice>
              <mc:Fallback>
                <p:oleObj name="Equation" r:id="rId7" imgW="6858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233488"/>
                        <a:ext cx="685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24" name="Group 72"/>
          <p:cNvGrpSpPr>
            <a:grpSpLocks/>
          </p:cNvGrpSpPr>
          <p:nvPr/>
        </p:nvGrpSpPr>
        <p:grpSpPr bwMode="auto">
          <a:xfrm>
            <a:off x="6958013" y="1981200"/>
            <a:ext cx="1804987" cy="1196975"/>
            <a:chOff x="4383" y="1248"/>
            <a:chExt cx="1137" cy="754"/>
          </a:xfrm>
        </p:grpSpPr>
        <p:grpSp>
          <p:nvGrpSpPr>
            <p:cNvPr id="49158" name="Group 6"/>
            <p:cNvGrpSpPr>
              <a:grpSpLocks/>
            </p:cNvGrpSpPr>
            <p:nvPr/>
          </p:nvGrpSpPr>
          <p:grpSpPr bwMode="auto">
            <a:xfrm>
              <a:off x="4383" y="1248"/>
              <a:ext cx="993" cy="562"/>
              <a:chOff x="4176" y="2064"/>
              <a:chExt cx="1104" cy="624"/>
            </a:xfrm>
          </p:grpSpPr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1" name="Line 9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 flipH="1">
                <a:off x="4944" y="206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3" name="Line 11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5280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Line 14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Line 15"/>
              <p:cNvSpPr>
                <a:spLocks noChangeShapeType="1"/>
              </p:cNvSpPr>
              <p:nvPr/>
            </p:nvSpPr>
            <p:spPr bwMode="auto">
              <a:xfrm>
                <a:off x="4512" y="23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17"/>
              <p:cNvSpPr>
                <a:spLocks noChangeShapeType="1"/>
              </p:cNvSpPr>
              <p:nvPr/>
            </p:nvSpPr>
            <p:spPr bwMode="auto">
              <a:xfrm flipH="1">
                <a:off x="4944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Line 18"/>
              <p:cNvSpPr>
                <a:spLocks noChangeShapeType="1"/>
              </p:cNvSpPr>
              <p:nvPr/>
            </p:nvSpPr>
            <p:spPr bwMode="auto">
              <a:xfrm flipH="1">
                <a:off x="4176" y="235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201" name="Object 49"/>
            <p:cNvGraphicFramePr>
              <a:graphicFrameLocks noChangeAspect="1"/>
            </p:cNvGraphicFramePr>
            <p:nvPr/>
          </p:nvGraphicFramePr>
          <p:xfrm>
            <a:off x="4704" y="18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0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8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2" name="Object 50"/>
            <p:cNvGraphicFramePr>
              <a:graphicFrameLocks noChangeAspect="1"/>
            </p:cNvGraphicFramePr>
            <p:nvPr/>
          </p:nvGraphicFramePr>
          <p:xfrm>
            <a:off x="5184" y="166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1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6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03" name="Object 51"/>
            <p:cNvGraphicFramePr>
              <a:graphicFrameLocks noChangeAspect="1"/>
            </p:cNvGraphicFramePr>
            <p:nvPr/>
          </p:nvGraphicFramePr>
          <p:xfrm>
            <a:off x="5384" y="132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2" name="Equation" r:id="rId13" imgW="215640" imgH="215640" progId="Equation.3">
                    <p:embed/>
                  </p:oleObj>
                </mc:Choice>
                <mc:Fallback>
                  <p:oleObj name="Equation" r:id="rId1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132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9207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208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9209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10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11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12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213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325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7" grpId="0" autoUpdateAnimBg="0"/>
      <p:bldP spid="49178" grpId="0" autoUpdateAnimBg="0"/>
      <p:bldP spid="491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683568" y="332657"/>
                <a:ext cx="8136904" cy="2941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  <a:buNone/>
                </a:pPr>
                <a:r>
                  <a:rPr lang="en-US" altLang="zh-CN" dirty="0" smtClean="0"/>
                  <a:t>         </a:t>
                </a:r>
                <a:r>
                  <a:rPr lang="zh-CN" altLang="zh-CN" dirty="0" smtClean="0"/>
                  <a:t>设</a:t>
                </a:r>
                <a:r>
                  <a:rPr lang="zh-CN" altLang="zh-CN" dirty="0"/>
                  <a:t>生产某产品必须投入两种要素</a:t>
                </a:r>
                <a:r>
                  <a:rPr lang="zh-CN" altLang="zh-CN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𝑥</m:t>
                    </m:r>
                    <m:r>
                      <a:rPr lang="zh-CN" altLang="en-US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zh-CN" dirty="0" smtClean="0"/>
                  <a:t>分别</a:t>
                </a:r>
                <a:r>
                  <a:rPr lang="zh-CN" altLang="zh-CN" dirty="0"/>
                  <a:t>为两要素的投入量，</a:t>
                </a:r>
                <a:r>
                  <a:rPr lang="en-US" altLang="zh-CN" dirty="0"/>
                  <a:t>Q</a:t>
                </a:r>
                <a:r>
                  <a:rPr lang="zh-CN" altLang="zh-CN" dirty="0"/>
                  <a:t>为产品产量，若生产函数</a:t>
                </a:r>
                <a:r>
                  <a:rPr lang="zh-CN" altLang="zh-CN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𝑄</m:t>
                    </m:r>
                    <m:r>
                      <a:rPr lang="zh-CN" altLang="en-US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b</m:t>
                        </m:r>
                      </m:sup>
                    </m:sSup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zh-CN" dirty="0"/>
                  <a:t>其中</a:t>
                </a:r>
                <a:r>
                  <a:rPr lang="zh-CN" altLang="en-US" dirty="0"/>
                  <a:t>常数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𝑎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b</m:t>
                    </m:r>
                    <m:r>
                      <a:rPr lang="en-US" altLang="zh-CN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，假设两要素的价格分别</a:t>
                </a:r>
                <a:r>
                  <a:rPr lang="zh-CN" altLang="zh-CN" dirty="0" smtClean="0"/>
                  <a:t>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𝑝</m:t>
                    </m:r>
                    <m:r>
                      <a:rPr lang="zh-CN" altLang="en-US">
                        <a:latin typeface="Cambria Math"/>
                      </a:rPr>
                      <m:t>,</m:t>
                    </m:r>
                    <m:r>
                      <a:rPr lang="zh-CN" alt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zh-CN" dirty="0"/>
                  <a:t>求产量为</a:t>
                </a:r>
                <a:r>
                  <a:rPr lang="en-US" altLang="zh-CN" dirty="0"/>
                  <a:t>12</a:t>
                </a:r>
                <a:r>
                  <a:rPr lang="zh-CN" altLang="zh-CN" dirty="0"/>
                  <a:t>时，两要素各投入多少可以使得投入总费用最小？</a:t>
                </a: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32657"/>
                <a:ext cx="8136904" cy="2941062"/>
              </a:xfrm>
              <a:prstGeom prst="rect">
                <a:avLst/>
              </a:prstGeom>
              <a:blipFill rotWithShape="1">
                <a:blip r:embed="rId2"/>
                <a:stretch>
                  <a:fillRect l="-1498" t="-415" r="-375" b="-14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65151" y="3810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4: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3220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8640"/>
            <a:ext cx="3574438" cy="615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248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22860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内容小结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157289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函数的极值问题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90600" y="1619251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第一步  利用必要条件在定义域内找驻点</a:t>
            </a:r>
            <a:r>
              <a:rPr lang="en-US" altLang="zh-CN"/>
              <a:t>.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248400" y="2182814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即解方程组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90600" y="3824289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第二步  利用充分条件 判别驻点是否为极值点 </a:t>
            </a:r>
            <a:r>
              <a:rPr lang="en-US" altLang="zh-CN"/>
              <a:t>.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85800" y="4371976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2. </a:t>
            </a:r>
            <a:r>
              <a:rPr lang="zh-CN" altLang="en-US" b="1">
                <a:solidFill>
                  <a:schemeClr val="tx2"/>
                </a:solidFill>
              </a:rPr>
              <a:t>函数的条件极值问题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066800" y="4967289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(1) </a:t>
            </a:r>
            <a:r>
              <a:rPr lang="zh-CN" altLang="en-US"/>
              <a:t>简单问题用代入法</a:t>
            </a: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483101" y="226060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3" imgW="1765080" imgH="406080" progId="Equation.3">
                  <p:embed/>
                </p:oleObj>
              </mc:Choice>
              <mc:Fallback>
                <p:oleObj name="Equation" r:id="rId3" imgW="17650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1" y="2260600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3378200" y="28194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Equation" r:id="rId5" imgW="1955520" imgH="965160" progId="Equation.3">
                  <p:embed/>
                </p:oleObj>
              </mc:Choice>
              <mc:Fallback>
                <p:oleObj name="Equation" r:id="rId5" imgW="1955520" imgH="965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819400"/>
                        <a:ext cx="195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209800" y="2152651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如对二元函数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066800" y="5576889"/>
            <a:ext cx="518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(2) </a:t>
            </a:r>
            <a:r>
              <a:rPr lang="zh-CN" altLang="en-US"/>
              <a:t>一般问题用拉格朗日乘数法</a:t>
            </a:r>
          </a:p>
        </p:txBody>
      </p:sp>
      <p:pic>
        <p:nvPicPr>
          <p:cNvPr id="20503" name="Picture 23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5" name="Picture 2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6" name="Picture 2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7" name="Picture 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8" name="Picture 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9" name="Picture 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6" grpId="0" autoUpdateAnimBg="0"/>
      <p:bldP spid="20488" grpId="0" autoUpdateAnimBg="0"/>
      <p:bldP spid="20489" grpId="0" autoUpdateAnimBg="0"/>
      <p:bldP spid="20490" grpId="0" autoUpdateAnimBg="0"/>
      <p:bldP spid="20500" grpId="0" autoUpdateAnimBg="0"/>
      <p:bldP spid="2050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4" name="Group 2086"/>
          <p:cNvGrpSpPr>
            <a:grpSpLocks/>
          </p:cNvGrpSpPr>
          <p:nvPr/>
        </p:nvGrpSpPr>
        <p:grpSpPr bwMode="auto">
          <a:xfrm>
            <a:off x="7162800" y="3898900"/>
            <a:ext cx="1371600" cy="2120900"/>
            <a:chOff x="4512" y="2456"/>
            <a:chExt cx="864" cy="1336"/>
          </a:xfrm>
        </p:grpSpPr>
        <p:graphicFrame>
          <p:nvGraphicFramePr>
            <p:cNvPr id="39972" name="Object 2084"/>
            <p:cNvGraphicFramePr>
              <a:graphicFrameLocks noChangeAspect="1"/>
            </p:cNvGraphicFramePr>
            <p:nvPr/>
          </p:nvGraphicFramePr>
          <p:xfrm>
            <a:off x="4512" y="2496"/>
            <a:ext cx="840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8" name="BMP 图象" r:id="rId3" imgW="1333333" imgH="1790476" progId="Paint.Picture">
                    <p:embed/>
                  </p:oleObj>
                </mc:Choice>
                <mc:Fallback>
                  <p:oleObj name="BMP 图象" r:id="rId3" imgW="1333333" imgH="1790476" progId="Paint.Picture">
                    <p:embed/>
                    <p:pic>
                      <p:nvPicPr>
                        <p:cNvPr id="0" name="Object 2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496"/>
                          <a:ext cx="840" cy="1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2063"/>
            <p:cNvGraphicFramePr>
              <a:graphicFrameLocks noChangeAspect="1"/>
            </p:cNvGraphicFramePr>
            <p:nvPr/>
          </p:nvGraphicFramePr>
          <p:xfrm>
            <a:off x="4656" y="3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9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Object 2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2064"/>
            <p:cNvGraphicFramePr>
              <a:graphicFrameLocks noChangeAspect="1"/>
            </p:cNvGraphicFramePr>
            <p:nvPr/>
          </p:nvGraphicFramePr>
          <p:xfrm>
            <a:off x="5224" y="35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0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2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4" y="35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3" name="Object 2085"/>
            <p:cNvGraphicFramePr>
              <a:graphicFrameLocks noChangeAspect="1"/>
            </p:cNvGraphicFramePr>
            <p:nvPr/>
          </p:nvGraphicFramePr>
          <p:xfrm>
            <a:off x="4948" y="245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1" name="Equation" r:id="rId9" imgW="215640" imgH="215640" progId="Equation.3">
                    <p:embed/>
                  </p:oleObj>
                </mc:Choice>
                <mc:Fallback>
                  <p:oleObj name="Equation" r:id="rId9" imgW="215640" imgH="215640" progId="Equation.3">
                    <p:embed/>
                    <p:pic>
                      <p:nvPicPr>
                        <p:cNvPr id="0" name="Object 2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245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8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44958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 多元函数的极值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28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609600" y="1066801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若函数</a:t>
            </a:r>
          </a:p>
        </p:txBody>
      </p:sp>
      <p:sp>
        <p:nvSpPr>
          <p:cNvPr id="39941" name="Text Box 2053"/>
          <p:cNvSpPr txBox="1">
            <a:spLocks noChangeArrowheads="1"/>
          </p:cNvSpPr>
          <p:nvPr/>
        </p:nvSpPr>
        <p:spPr bwMode="auto">
          <a:xfrm>
            <a:off x="304800" y="2300289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则称函数在该点取得</a:t>
            </a:r>
            <a:r>
              <a:rPr lang="zh-CN" altLang="en-US">
                <a:solidFill>
                  <a:schemeClr val="tx2"/>
                </a:solidFill>
              </a:rPr>
              <a:t>极大值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极小值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r>
              <a:rPr lang="en-US" altLang="zh-CN"/>
              <a:t>.</a:t>
            </a:r>
          </a:p>
        </p:txBody>
      </p:sp>
      <p:sp>
        <p:nvSpPr>
          <p:cNvPr id="39943" name="Text Box 2055"/>
          <p:cNvSpPr txBox="1">
            <a:spLocks noChangeArrowheads="1"/>
          </p:cNvSpPr>
          <p:nvPr/>
        </p:nvSpPr>
        <p:spPr bwMode="auto">
          <a:xfrm>
            <a:off x="3352800" y="3829051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在点 </a:t>
            </a:r>
            <a:r>
              <a:rPr lang="en-US" altLang="zh-CN"/>
              <a:t>(0,0) </a:t>
            </a:r>
            <a:r>
              <a:rPr lang="zh-CN" altLang="en-US"/>
              <a:t>有极小值</a:t>
            </a:r>
            <a:r>
              <a:rPr lang="en-US" altLang="zh-CN"/>
              <a:t>;</a:t>
            </a:r>
          </a:p>
        </p:txBody>
      </p:sp>
      <p:sp>
        <p:nvSpPr>
          <p:cNvPr id="39944" name="Text Box 2056"/>
          <p:cNvSpPr txBox="1">
            <a:spLocks noChangeArrowheads="1"/>
          </p:cNvSpPr>
          <p:nvPr/>
        </p:nvSpPr>
        <p:spPr bwMode="auto">
          <a:xfrm>
            <a:off x="3276600" y="4530726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在点 </a:t>
            </a:r>
            <a:r>
              <a:rPr lang="en-US" altLang="zh-CN"/>
              <a:t>(0,0) </a:t>
            </a:r>
            <a:r>
              <a:rPr lang="zh-CN" altLang="en-US"/>
              <a:t>有极大值</a:t>
            </a:r>
            <a:r>
              <a:rPr lang="en-US" altLang="zh-CN"/>
              <a:t>;</a:t>
            </a:r>
          </a:p>
        </p:txBody>
      </p:sp>
      <p:sp>
        <p:nvSpPr>
          <p:cNvPr id="39945" name="Text Box 2057"/>
          <p:cNvSpPr txBox="1">
            <a:spLocks noChangeArrowheads="1"/>
          </p:cNvSpPr>
          <p:nvPr/>
        </p:nvSpPr>
        <p:spPr bwMode="auto">
          <a:xfrm>
            <a:off x="2357439" y="5243514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在点 </a:t>
            </a:r>
            <a:r>
              <a:rPr lang="en-US" altLang="zh-CN"/>
              <a:t>(0,0) </a:t>
            </a:r>
            <a:r>
              <a:rPr lang="zh-CN" altLang="en-US"/>
              <a:t>无极值</a:t>
            </a:r>
            <a:r>
              <a:rPr lang="en-US" altLang="zh-CN"/>
              <a:t>.</a:t>
            </a:r>
          </a:p>
        </p:txBody>
      </p:sp>
      <p:sp>
        <p:nvSpPr>
          <p:cNvPr id="39946" name="Text Box 2058"/>
          <p:cNvSpPr txBox="1">
            <a:spLocks noChangeArrowheads="1"/>
          </p:cNvSpPr>
          <p:nvPr/>
        </p:nvSpPr>
        <p:spPr bwMode="auto">
          <a:xfrm>
            <a:off x="6019800" y="2300289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极大值和极小值</a:t>
            </a:r>
          </a:p>
        </p:txBody>
      </p:sp>
      <p:sp>
        <p:nvSpPr>
          <p:cNvPr id="39947" name="Text Box 2059"/>
          <p:cNvSpPr txBox="1">
            <a:spLocks noChangeArrowheads="1"/>
          </p:cNvSpPr>
          <p:nvPr/>
        </p:nvSpPr>
        <p:spPr bwMode="auto">
          <a:xfrm>
            <a:off x="304800" y="2895601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统称为</a:t>
            </a:r>
            <a:r>
              <a:rPr lang="zh-CN" altLang="en-US">
                <a:solidFill>
                  <a:schemeClr val="tx2"/>
                </a:solidFill>
              </a:rPr>
              <a:t>极值</a:t>
            </a:r>
            <a:r>
              <a:rPr lang="en-US" altLang="zh-CN"/>
              <a:t>,</a:t>
            </a:r>
          </a:p>
        </p:txBody>
      </p:sp>
      <p:sp>
        <p:nvSpPr>
          <p:cNvPr id="39948" name="Text Box 2060"/>
          <p:cNvSpPr txBox="1">
            <a:spLocks noChangeArrowheads="1"/>
          </p:cNvSpPr>
          <p:nvPr/>
        </p:nvSpPr>
        <p:spPr bwMode="auto">
          <a:xfrm>
            <a:off x="2286000" y="2914651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使函数取得极值的点称为</a:t>
            </a:r>
            <a:r>
              <a:rPr lang="zh-CN" altLang="en-US">
                <a:solidFill>
                  <a:schemeClr val="tx2"/>
                </a:solidFill>
              </a:rPr>
              <a:t>极值点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9953" name="Rectangle 2065"/>
          <p:cNvSpPr>
            <a:spLocks noChangeArrowheads="1"/>
          </p:cNvSpPr>
          <p:nvPr/>
        </p:nvSpPr>
        <p:spPr bwMode="auto">
          <a:xfrm>
            <a:off x="6934200" y="3810000"/>
            <a:ext cx="17526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5" name="Object 2077"/>
          <p:cNvGraphicFramePr>
            <a:graphicFrameLocks noChangeAspect="1"/>
          </p:cNvGraphicFramePr>
          <p:nvPr/>
        </p:nvGraphicFramePr>
        <p:xfrm>
          <a:off x="1373188" y="1752601"/>
          <a:ext cx="2830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Equation" r:id="rId11" imgW="2831760" imgH="444240" progId="Equation.3">
                  <p:embed/>
                </p:oleObj>
              </mc:Choice>
              <mc:Fallback>
                <p:oleObj name="Equation" r:id="rId11" imgW="2831760" imgH="444240" progId="Equation.3">
                  <p:embed/>
                  <p:pic>
                    <p:nvPicPr>
                      <p:cNvPr id="0" name="Object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52601"/>
                        <a:ext cx="28305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2078"/>
          <p:cNvGraphicFramePr>
            <a:graphicFrameLocks noChangeAspect="1"/>
          </p:cNvGraphicFramePr>
          <p:nvPr/>
        </p:nvGraphicFramePr>
        <p:xfrm>
          <a:off x="4419600" y="1771650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Equation" r:id="rId13" imgW="3504960" imgH="457200" progId="Equation.3">
                  <p:embed/>
                </p:oleObj>
              </mc:Choice>
              <mc:Fallback>
                <p:oleObj name="Equation" r:id="rId13" imgW="3504960" imgH="457200" progId="Equation.3">
                  <p:embed/>
                  <p:pic>
                    <p:nvPicPr>
                      <p:cNvPr id="0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71650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2079"/>
          <p:cNvGraphicFramePr>
            <a:graphicFrameLocks noChangeAspect="1"/>
          </p:cNvGraphicFramePr>
          <p:nvPr/>
        </p:nvGraphicFramePr>
        <p:xfrm>
          <a:off x="1333501" y="3873501"/>
          <a:ext cx="201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Equation" r:id="rId15" imgW="2019240" imgH="507960" progId="Equation.3">
                  <p:embed/>
                </p:oleObj>
              </mc:Choice>
              <mc:Fallback>
                <p:oleObj name="Equation" r:id="rId15" imgW="2019240" imgH="507960" progId="Equation.3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1" y="3873501"/>
                        <a:ext cx="201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2080"/>
          <p:cNvGraphicFramePr>
            <a:graphicFrameLocks noChangeAspect="1"/>
          </p:cNvGraphicFramePr>
          <p:nvPr/>
        </p:nvGraphicFramePr>
        <p:xfrm>
          <a:off x="1331912" y="4581526"/>
          <a:ext cx="2000251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公式" r:id="rId17" imgW="914400" imgH="279360" progId="Equation.3">
                  <p:embed/>
                </p:oleObj>
              </mc:Choice>
              <mc:Fallback>
                <p:oleObj name="公式" r:id="rId17" imgW="914400" imgH="279360" progId="Equation.3">
                  <p:embed/>
                  <p:pic>
                    <p:nvPicPr>
                      <p:cNvPr id="0" name="Object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2" y="4581526"/>
                        <a:ext cx="2000251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2081"/>
          <p:cNvGraphicFramePr>
            <a:graphicFrameLocks noChangeAspect="1"/>
          </p:cNvGraphicFramePr>
          <p:nvPr/>
        </p:nvGraphicFramePr>
        <p:xfrm>
          <a:off x="1295400" y="5416551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6" name="Equation" r:id="rId19" imgW="990360" imgH="317160" progId="Equation.3">
                  <p:embed/>
                </p:oleObj>
              </mc:Choice>
              <mc:Fallback>
                <p:oleObj name="Equation" r:id="rId19" imgW="990360" imgH="317160" progId="Equation.3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6551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2082"/>
          <p:cNvGraphicFramePr>
            <a:graphicFrameLocks noChangeAspect="1"/>
          </p:cNvGraphicFramePr>
          <p:nvPr/>
        </p:nvGraphicFramePr>
        <p:xfrm>
          <a:off x="2819401" y="1162050"/>
          <a:ext cx="3617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7" name="Equation" r:id="rId21" imgW="3619440" imgH="469800" progId="Equation.3">
                  <p:embed/>
                </p:oleObj>
              </mc:Choice>
              <mc:Fallback>
                <p:oleObj name="Equation" r:id="rId21" imgW="3619440" imgH="469800" progId="Equation.3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162050"/>
                        <a:ext cx="3617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Text Box 2083"/>
          <p:cNvSpPr txBox="1">
            <a:spLocks noChangeArrowheads="1"/>
          </p:cNvSpPr>
          <p:nvPr/>
        </p:nvSpPr>
        <p:spPr bwMode="auto">
          <a:xfrm>
            <a:off x="6400800" y="110013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的某邻域内有</a:t>
            </a:r>
            <a:endParaRPr lang="zh-CN" altLang="en-US" sz="3200">
              <a:ea typeface="宋体" pitchFamily="2" charset="-122"/>
            </a:endParaRPr>
          </a:p>
        </p:txBody>
      </p:sp>
      <p:pic>
        <p:nvPicPr>
          <p:cNvPr id="39985" name="Picture 2097" descr="机动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86" name="Text Box 2098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87" name="Picture 209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8" name="Picture 210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9" name="Picture 210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0" name="Picture 210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1" name="Picture 210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utoUpdateAnimBg="0"/>
      <p:bldP spid="39941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53" grpId="0" animBg="1"/>
      <p:bldP spid="39971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990601"/>
            <a:ext cx="327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设拉格朗日函数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52465" y="395289"/>
            <a:ext cx="2547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如求二元函数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162800" y="395289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下的极值</a:t>
            </a:r>
            <a:r>
              <a:rPr lang="en-US" altLang="zh-CN"/>
              <a:t>,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04800" y="2071689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解方程组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914400" y="4419601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/>
              <a:t>第二步  判别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1371600" y="4953001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•  </a:t>
            </a:r>
            <a:r>
              <a:rPr lang="zh-CN" altLang="en-US"/>
              <a:t>比较驻点及边界点上函数值的大小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71600" y="5500689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2"/>
                </a:solidFill>
              </a:rPr>
              <a:t>•  </a:t>
            </a:r>
            <a:r>
              <a:rPr lang="zh-CN" altLang="en-US"/>
              <a:t>根据问题的实际意义确定最值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914400" y="3824289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第一步  找目标函数</a:t>
            </a:r>
            <a:r>
              <a:rPr lang="en-US" altLang="zh-CN"/>
              <a:t>,  </a:t>
            </a:r>
            <a:r>
              <a:rPr lang="zh-CN" altLang="en-US"/>
              <a:t>确定定义域 </a:t>
            </a:r>
            <a:r>
              <a:rPr lang="en-US" altLang="zh-CN"/>
              <a:t>( </a:t>
            </a:r>
            <a:r>
              <a:rPr lang="zh-CN" altLang="en-US"/>
              <a:t>及约束条件</a:t>
            </a:r>
            <a:r>
              <a:rPr lang="en-US" altLang="zh-CN"/>
              <a:t>)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600" y="3200400"/>
            <a:ext cx="3429000" cy="6858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函数的最值问题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49764" y="395288"/>
            <a:ext cx="1722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在条件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029200" y="2093913"/>
            <a:ext cx="1531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求驻点 </a:t>
            </a:r>
            <a:r>
              <a:rPr lang="en-US" altLang="zh-CN"/>
              <a:t>. </a:t>
            </a:r>
          </a:p>
        </p:txBody>
      </p: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2933701" y="533401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1" name="Equation" r:id="rId3" imgW="1638000" imgH="406080" progId="Equation.3">
                  <p:embed/>
                </p:oleObj>
              </mc:Choice>
              <mc:Fallback>
                <p:oleObj name="Equation" r:id="rId3" imgW="163800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1" y="533401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5638800" y="50800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2" name="Equation" r:id="rId5" imgW="1600200" imgH="406080" progId="Equation.3">
                  <p:embed/>
                </p:oleObj>
              </mc:Choice>
              <mc:Fallback>
                <p:oleObj name="Equation" r:id="rId5" imgW="160020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8000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3073400" y="1143001"/>
          <a:ext cx="332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3" name="Equation" r:id="rId7" imgW="3327120" imgH="406080" progId="Equation.3">
                  <p:embed/>
                </p:oleObj>
              </mc:Choice>
              <mc:Fallback>
                <p:oleObj name="Equation" r:id="rId7" imgW="33271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143001"/>
                        <a:ext cx="332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209800" y="1676401"/>
          <a:ext cx="2711451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Equation" r:id="rId9" imgW="2717640" imgH="444240" progId="Equation.3">
                  <p:embed/>
                </p:oleObj>
              </mc:Choice>
              <mc:Fallback>
                <p:oleObj name="Equation" r:id="rId9" imgW="271764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1"/>
                        <a:ext cx="2711451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2203451" y="2171700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Equation" r:id="rId11" imgW="2768400" imgH="495000" progId="Equation.3">
                  <p:embed/>
                </p:oleObj>
              </mc:Choice>
              <mc:Fallback>
                <p:oleObj name="Equation" r:id="rId11" imgW="2768400" imgH="495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1" y="2171700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209800" y="27559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13" imgW="1600200" imgH="444240" progId="Equation.3">
                  <p:embed/>
                </p:oleObj>
              </mc:Choice>
              <mc:Fallback>
                <p:oleObj name="Equation" r:id="rId13" imgW="160020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559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AutoShape 24"/>
          <p:cNvSpPr>
            <a:spLocks/>
          </p:cNvSpPr>
          <p:nvPr/>
        </p:nvSpPr>
        <p:spPr bwMode="auto">
          <a:xfrm>
            <a:off x="1981201" y="1676400"/>
            <a:ext cx="179388" cy="1447800"/>
          </a:xfrm>
          <a:prstGeom prst="leftBrace">
            <a:avLst>
              <a:gd name="adj1" fmla="val 672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249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2251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52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53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54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55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32" grpId="0" autoUpdateAnimBg="0"/>
      <p:bldP spid="52234" grpId="0" autoUpdateAnimBg="0"/>
      <p:bldP spid="52235" grpId="0" autoUpdateAnimBg="0"/>
      <p:bldP spid="52236" grpId="0" autoUpdateAnimBg="0"/>
      <p:bldP spid="52237" grpId="0" autoUpdateAnimBg="0"/>
      <p:bldP spid="52238" grpId="0" autoUpdateAnimBg="0"/>
      <p:bldP spid="52240" grpId="0" build="p" autoUpdateAnimBg="0"/>
      <p:bldP spid="522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5" name="Text Box 1055"/>
          <p:cNvSpPr txBox="1">
            <a:spLocks noChangeArrowheads="1"/>
          </p:cNvSpPr>
          <p:nvPr/>
        </p:nvSpPr>
        <p:spPr bwMode="auto">
          <a:xfrm>
            <a:off x="609600" y="4510089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使偏导数都为 </a:t>
            </a:r>
            <a:r>
              <a:rPr lang="en-US" altLang="zh-CN"/>
              <a:t>0 </a:t>
            </a:r>
            <a:r>
              <a:rPr lang="zh-CN" altLang="en-US"/>
              <a:t>的点称为</a:t>
            </a:r>
            <a:r>
              <a:rPr lang="zh-CN" altLang="en-US">
                <a:solidFill>
                  <a:schemeClr val="tx2"/>
                </a:solidFill>
              </a:rPr>
              <a:t>驻点</a:t>
            </a:r>
            <a:r>
              <a:rPr lang="zh-CN" altLang="en-US"/>
              <a:t> </a:t>
            </a:r>
            <a:r>
              <a:rPr lang="en-US" altLang="zh-CN"/>
              <a:t>. </a:t>
            </a:r>
          </a:p>
        </p:txBody>
      </p:sp>
      <p:sp>
        <p:nvSpPr>
          <p:cNvPr id="1126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19100"/>
            <a:ext cx="2971800" cy="6477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定理</a:t>
            </a:r>
            <a:r>
              <a:rPr lang="en-US" altLang="zh-CN" sz="2800" b="1">
                <a:ea typeface="楷体_GB2312" pitchFamily="49" charset="-122"/>
              </a:rPr>
              <a:t>1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必要条件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1268" name="Text Box 1028"/>
          <p:cNvSpPr txBox="1">
            <a:spLocks noChangeArrowheads="1"/>
          </p:cNvSpPr>
          <p:nvPr/>
        </p:nvSpPr>
        <p:spPr bwMode="auto">
          <a:xfrm>
            <a:off x="3397251" y="471489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函数</a:t>
            </a:r>
          </a:p>
        </p:txBody>
      </p:sp>
      <p:sp>
        <p:nvSpPr>
          <p:cNvPr id="11273" name="Text Box 1033"/>
          <p:cNvSpPr txBox="1">
            <a:spLocks noChangeArrowheads="1"/>
          </p:cNvSpPr>
          <p:nvPr/>
        </p:nvSpPr>
        <p:spPr bwMode="auto">
          <a:xfrm>
            <a:off x="304800" y="1004889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/>
              <a:t>偏导数</a:t>
            </a:r>
            <a:r>
              <a:rPr lang="en-US" altLang="zh-CN"/>
              <a:t>,</a:t>
            </a:r>
          </a:p>
        </p:txBody>
      </p:sp>
      <p:sp>
        <p:nvSpPr>
          <p:cNvPr id="11275" name="Text Box 1035"/>
          <p:cNvSpPr txBox="1">
            <a:spLocks noChangeArrowheads="1"/>
          </p:cNvSpPr>
          <p:nvPr/>
        </p:nvSpPr>
        <p:spPr bwMode="auto">
          <a:xfrm>
            <a:off x="685800" y="21478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293" name="Text Box 1053"/>
          <p:cNvSpPr txBox="1">
            <a:spLocks noChangeArrowheads="1"/>
          </p:cNvSpPr>
          <p:nvPr/>
        </p:nvSpPr>
        <p:spPr bwMode="auto">
          <a:xfrm>
            <a:off x="304800" y="3962401"/>
            <a:ext cx="754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据一元函数极值的必要条件可知定理结论成立</a:t>
            </a:r>
            <a:r>
              <a:rPr lang="en-US" altLang="zh-CN"/>
              <a:t>.</a:t>
            </a:r>
          </a:p>
        </p:txBody>
      </p:sp>
      <p:graphicFrame>
        <p:nvGraphicFramePr>
          <p:cNvPr id="11303" name="Object 1063"/>
          <p:cNvGraphicFramePr>
            <a:graphicFrameLocks noChangeAspect="1"/>
          </p:cNvGraphicFramePr>
          <p:nvPr/>
        </p:nvGraphicFramePr>
        <p:xfrm>
          <a:off x="1854200" y="1638300"/>
          <a:ext cx="4470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3" imgW="4470120" imgH="495000" progId="Equation.3">
                  <p:embed/>
                </p:oleObj>
              </mc:Choice>
              <mc:Fallback>
                <p:oleObj name="Equation" r:id="rId3" imgW="4470120" imgH="495000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638300"/>
                        <a:ext cx="4470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1065"/>
          <p:cNvSpPr txBox="1">
            <a:spLocks noChangeArrowheads="1"/>
          </p:cNvSpPr>
          <p:nvPr/>
        </p:nvSpPr>
        <p:spPr bwMode="auto">
          <a:xfrm>
            <a:off x="5257800" y="2147889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取得极值 </a:t>
            </a:r>
            <a:r>
              <a:rPr lang="en-US" altLang="zh-CN"/>
              <a:t>,</a:t>
            </a:r>
          </a:p>
        </p:txBody>
      </p:sp>
      <p:sp>
        <p:nvSpPr>
          <p:cNvPr id="11306" name="Text Box 1066"/>
          <p:cNvSpPr txBox="1">
            <a:spLocks noChangeArrowheads="1"/>
          </p:cNvSpPr>
          <p:nvPr/>
        </p:nvSpPr>
        <p:spPr bwMode="auto">
          <a:xfrm>
            <a:off x="5181600" y="2794001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取得极值</a:t>
            </a:r>
          </a:p>
        </p:txBody>
      </p:sp>
      <p:sp>
        <p:nvSpPr>
          <p:cNvPr id="11307" name="Text Box 1067"/>
          <p:cNvSpPr txBox="1">
            <a:spLocks noChangeArrowheads="1"/>
          </p:cNvSpPr>
          <p:nvPr/>
        </p:nvSpPr>
        <p:spPr bwMode="auto">
          <a:xfrm>
            <a:off x="5181600" y="3352801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取得极值</a:t>
            </a:r>
          </a:p>
        </p:txBody>
      </p:sp>
      <p:sp>
        <p:nvSpPr>
          <p:cNvPr id="11308" name="Text Box 1068"/>
          <p:cNvSpPr txBox="1">
            <a:spLocks noChangeArrowheads="1"/>
          </p:cNvSpPr>
          <p:nvPr/>
        </p:nvSpPr>
        <p:spPr bwMode="auto">
          <a:xfrm>
            <a:off x="1447800" y="5043489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 </a:t>
            </a:r>
            <a:r>
              <a:rPr lang="zh-CN" altLang="en-US"/>
              <a:t>但驻点不一定是极值点</a:t>
            </a:r>
            <a:r>
              <a:rPr lang="en-US" altLang="zh-CN"/>
              <a:t>.</a:t>
            </a:r>
          </a:p>
        </p:txBody>
      </p:sp>
      <p:sp>
        <p:nvSpPr>
          <p:cNvPr id="11313" name="Text Box 1073"/>
          <p:cNvSpPr txBox="1">
            <a:spLocks noChangeArrowheads="1"/>
          </p:cNvSpPr>
          <p:nvPr/>
        </p:nvSpPr>
        <p:spPr bwMode="auto">
          <a:xfrm>
            <a:off x="1600200" y="1004889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且在该点取得极值 </a:t>
            </a:r>
            <a:r>
              <a:rPr lang="en-US" altLang="zh-CN"/>
              <a:t>,</a:t>
            </a:r>
          </a:p>
        </p:txBody>
      </p:sp>
      <p:sp>
        <p:nvSpPr>
          <p:cNvPr id="11314" name="Text Box 1074"/>
          <p:cNvSpPr txBox="1">
            <a:spLocks noChangeArrowheads="1"/>
          </p:cNvSpPr>
          <p:nvPr/>
        </p:nvSpPr>
        <p:spPr bwMode="auto">
          <a:xfrm>
            <a:off x="4724400" y="990601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则有</a:t>
            </a:r>
          </a:p>
        </p:txBody>
      </p:sp>
      <p:graphicFrame>
        <p:nvGraphicFramePr>
          <p:cNvPr id="11320" name="Object 1080"/>
          <p:cNvGraphicFramePr>
            <a:graphicFrameLocks noChangeAspect="1"/>
          </p:cNvGraphicFramePr>
          <p:nvPr/>
        </p:nvGraphicFramePr>
        <p:xfrm>
          <a:off x="4235451" y="533400"/>
          <a:ext cx="3616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5" imgW="3619440" imgH="469800" progId="Equation.3">
                  <p:embed/>
                </p:oleObj>
              </mc:Choice>
              <mc:Fallback>
                <p:oleObj name="Equation" r:id="rId5" imgW="3619440" imgH="46980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1" y="533400"/>
                        <a:ext cx="3616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1" name="Text Box 1081"/>
          <p:cNvSpPr txBox="1">
            <a:spLocks noChangeArrowheads="1"/>
          </p:cNvSpPr>
          <p:nvPr/>
        </p:nvSpPr>
        <p:spPr bwMode="auto">
          <a:xfrm>
            <a:off x="7816850" y="50165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/>
              <a:t>存在</a:t>
            </a:r>
          </a:p>
        </p:txBody>
      </p:sp>
      <p:graphicFrame>
        <p:nvGraphicFramePr>
          <p:cNvPr id="11322" name="Object 1082"/>
          <p:cNvGraphicFramePr>
            <a:graphicFrameLocks noChangeAspect="1"/>
          </p:cNvGraphicFramePr>
          <p:nvPr/>
        </p:nvGraphicFramePr>
        <p:xfrm>
          <a:off x="1317626" y="2209800"/>
          <a:ext cx="3959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Equation" r:id="rId7" imgW="3962160" imgH="469800" progId="Equation.3">
                  <p:embed/>
                </p:oleObj>
              </mc:Choice>
              <mc:Fallback>
                <p:oleObj name="Equation" r:id="rId7" imgW="3962160" imgH="469800" progId="Equation.3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6" y="2209800"/>
                        <a:ext cx="3959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3" name="Object 1083"/>
          <p:cNvGraphicFramePr>
            <a:graphicFrameLocks noChangeAspect="1"/>
          </p:cNvGraphicFramePr>
          <p:nvPr/>
        </p:nvGraphicFramePr>
        <p:xfrm>
          <a:off x="1981201" y="2819400"/>
          <a:ext cx="2232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name="Equation" r:id="rId9" imgW="2234880" imgH="469800" progId="Equation.3">
                  <p:embed/>
                </p:oleObj>
              </mc:Choice>
              <mc:Fallback>
                <p:oleObj name="Equation" r:id="rId9" imgW="2234880" imgH="469800" progId="Equation.3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819400"/>
                        <a:ext cx="22320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4" name="Object 1084"/>
          <p:cNvGraphicFramePr>
            <a:graphicFrameLocks noChangeAspect="1"/>
          </p:cNvGraphicFramePr>
          <p:nvPr/>
        </p:nvGraphicFramePr>
        <p:xfrm>
          <a:off x="4267200" y="28321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" name="Equation" r:id="rId11" imgW="914400" imgH="444240" progId="Equation.3">
                  <p:embed/>
                </p:oleObj>
              </mc:Choice>
              <mc:Fallback>
                <p:oleObj name="Equation" r:id="rId11" imgW="914400" imgH="444240" progId="Equation.3">
                  <p:embed/>
                  <p:pic>
                    <p:nvPicPr>
                      <p:cNvPr id="0" name="Object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321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5" name="Text Box 1085"/>
          <p:cNvSpPr txBox="1">
            <a:spLocks noChangeArrowheads="1"/>
          </p:cNvSpPr>
          <p:nvPr/>
        </p:nvSpPr>
        <p:spPr bwMode="auto">
          <a:xfrm>
            <a:off x="6934201" y="214788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/>
              <a:t>故</a:t>
            </a:r>
          </a:p>
        </p:txBody>
      </p:sp>
      <p:graphicFrame>
        <p:nvGraphicFramePr>
          <p:cNvPr id="11326" name="Object 1086"/>
          <p:cNvGraphicFramePr>
            <a:graphicFrameLocks noChangeAspect="1"/>
          </p:cNvGraphicFramePr>
          <p:nvPr/>
        </p:nvGraphicFramePr>
        <p:xfrm>
          <a:off x="2033589" y="3429000"/>
          <a:ext cx="22336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name="Equation" r:id="rId13" imgW="2234880" imgH="469800" progId="Equation.3">
                  <p:embed/>
                </p:oleObj>
              </mc:Choice>
              <mc:Fallback>
                <p:oleObj name="Equation" r:id="rId13" imgW="2234880" imgH="469800" progId="Equation.3">
                  <p:embed/>
                  <p:pic>
                    <p:nvPicPr>
                      <p:cNvPr id="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9" y="3429000"/>
                        <a:ext cx="22336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7" name="Object 1087"/>
          <p:cNvGraphicFramePr>
            <a:graphicFrameLocks noChangeAspect="1"/>
          </p:cNvGraphicFramePr>
          <p:nvPr/>
        </p:nvGraphicFramePr>
        <p:xfrm>
          <a:off x="4267201" y="3441700"/>
          <a:ext cx="950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4" name="Equation" r:id="rId15" imgW="952200" imgH="444240" progId="Equation.3">
                  <p:embed/>
                </p:oleObj>
              </mc:Choice>
              <mc:Fallback>
                <p:oleObj name="Equation" r:id="rId15" imgW="952200" imgH="44424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441700"/>
                        <a:ext cx="950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29" name="Picture 1089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0" name="Text Box 1090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31" name="Picture 109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2" name="Picture 109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3" name="Picture 109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4" name="Picture 109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5" name="Picture 109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" grpId="0" autoUpdateAnimBg="0"/>
      <p:bldP spid="11275" grpId="0" autoUpdateAnimBg="0"/>
      <p:bldP spid="11293" grpId="0" autoUpdateAnimBg="0"/>
      <p:bldP spid="11305" grpId="0" autoUpdateAnimBg="0"/>
      <p:bldP spid="11306" grpId="0" autoUpdateAnimBg="0"/>
      <p:bldP spid="11307" grpId="0" autoUpdateAnimBg="0"/>
      <p:bldP spid="11308" grpId="0" autoUpdateAnimBg="0"/>
      <p:bldP spid="11313" grpId="0" autoUpdateAnimBg="0"/>
      <p:bldP spid="11314" grpId="0" autoUpdateAnimBg="0"/>
      <p:bldP spid="1132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Text Box 1053"/>
          <p:cNvSpPr txBox="1">
            <a:spLocks noChangeArrowheads="1"/>
          </p:cNvSpPr>
          <p:nvPr/>
        </p:nvSpPr>
        <p:spPr bwMode="auto">
          <a:xfrm>
            <a:off x="3429000" y="3287714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具有极值</a:t>
            </a:r>
            <a:endParaRPr lang="zh-CN" altLang="en-US"/>
          </a:p>
        </p:txBody>
      </p:sp>
      <p:sp>
        <p:nvSpPr>
          <p:cNvPr id="409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31242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定理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充分条件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103" name="Text Box 1031"/>
          <p:cNvSpPr txBox="1">
            <a:spLocks noChangeArrowheads="1"/>
          </p:cNvSpPr>
          <p:nvPr/>
        </p:nvSpPr>
        <p:spPr bwMode="auto">
          <a:xfrm>
            <a:off x="304800" y="1004889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的某邻域内具有一阶和二阶连续偏导数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sp>
        <p:nvSpPr>
          <p:cNvPr id="4106" name="Text Box 1034"/>
          <p:cNvSpPr txBox="1">
            <a:spLocks noChangeArrowheads="1"/>
          </p:cNvSpPr>
          <p:nvPr/>
        </p:nvSpPr>
        <p:spPr bwMode="auto">
          <a:xfrm>
            <a:off x="304800" y="21590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令</a:t>
            </a:r>
          </a:p>
        </p:txBody>
      </p:sp>
      <p:sp>
        <p:nvSpPr>
          <p:cNvPr id="4109" name="Text Box 1037"/>
          <p:cNvSpPr txBox="1">
            <a:spLocks noChangeArrowheads="1"/>
          </p:cNvSpPr>
          <p:nvPr/>
        </p:nvSpPr>
        <p:spPr bwMode="auto">
          <a:xfrm>
            <a:off x="266701" y="3290889"/>
            <a:ext cx="1562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则</a:t>
            </a:r>
            <a:r>
              <a:rPr lang="en-US" altLang="zh-CN"/>
              <a:t>: 1) </a:t>
            </a:r>
            <a:r>
              <a:rPr lang="zh-CN" altLang="en-US"/>
              <a:t>当</a:t>
            </a:r>
          </a:p>
        </p:txBody>
      </p:sp>
      <p:sp>
        <p:nvSpPr>
          <p:cNvPr id="4112" name="Text Box 1040"/>
          <p:cNvSpPr txBox="1">
            <a:spLocks noChangeArrowheads="1"/>
          </p:cNvSpPr>
          <p:nvPr/>
        </p:nvSpPr>
        <p:spPr bwMode="auto">
          <a:xfrm>
            <a:off x="5791200" y="2971801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i="1"/>
              <a:t>A&lt;</a:t>
            </a:r>
            <a:r>
              <a:rPr lang="en-US" altLang="zh-CN"/>
              <a:t>0 </a:t>
            </a:r>
            <a:r>
              <a:rPr lang="zh-CN" altLang="en-US"/>
              <a:t>时取极大值</a:t>
            </a:r>
            <a:r>
              <a:rPr lang="en-US" altLang="zh-CN"/>
              <a:t>;</a:t>
            </a:r>
          </a:p>
        </p:txBody>
      </p:sp>
      <p:sp>
        <p:nvSpPr>
          <p:cNvPr id="4113" name="Text Box 1041"/>
          <p:cNvSpPr txBox="1">
            <a:spLocks noChangeArrowheads="1"/>
          </p:cNvSpPr>
          <p:nvPr/>
        </p:nvSpPr>
        <p:spPr bwMode="auto">
          <a:xfrm>
            <a:off x="5791200" y="3519489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i="1"/>
              <a:t>A</a:t>
            </a:r>
            <a:r>
              <a:rPr lang="en-US" altLang="zh-CN"/>
              <a:t>&gt;0 </a:t>
            </a:r>
            <a:r>
              <a:rPr lang="zh-CN" altLang="en-US"/>
              <a:t>时取极小值</a:t>
            </a:r>
            <a:r>
              <a:rPr lang="en-US" altLang="zh-CN"/>
              <a:t>.</a:t>
            </a:r>
          </a:p>
        </p:txBody>
      </p:sp>
      <p:sp>
        <p:nvSpPr>
          <p:cNvPr id="4115" name="Text Box 1043"/>
          <p:cNvSpPr txBox="1">
            <a:spLocks noChangeArrowheads="1"/>
          </p:cNvSpPr>
          <p:nvPr/>
        </p:nvSpPr>
        <p:spPr bwMode="auto">
          <a:xfrm>
            <a:off x="838200" y="4144964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2) </a:t>
            </a:r>
            <a:r>
              <a:rPr lang="zh-CN" altLang="en-US"/>
              <a:t>当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117" name="Text Box 1045"/>
          <p:cNvSpPr txBox="1">
            <a:spLocks noChangeArrowheads="1"/>
          </p:cNvSpPr>
          <p:nvPr/>
        </p:nvSpPr>
        <p:spPr bwMode="auto">
          <a:xfrm>
            <a:off x="838200" y="4722813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/>
              <a:t>3) </a:t>
            </a:r>
            <a:r>
              <a:rPr lang="zh-CN" altLang="en-US"/>
              <a:t>当</a:t>
            </a:r>
          </a:p>
        </p:txBody>
      </p:sp>
      <p:sp>
        <p:nvSpPr>
          <p:cNvPr id="4126" name="Text Box 1054"/>
          <p:cNvSpPr txBox="1">
            <a:spLocks noChangeArrowheads="1"/>
          </p:cNvSpPr>
          <p:nvPr/>
        </p:nvSpPr>
        <p:spPr bwMode="auto">
          <a:xfrm>
            <a:off x="3505200" y="4144964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没有极值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127" name="Text Box 1055"/>
          <p:cNvSpPr txBox="1">
            <a:spLocks noChangeArrowheads="1"/>
          </p:cNvSpPr>
          <p:nvPr/>
        </p:nvSpPr>
        <p:spPr bwMode="auto">
          <a:xfrm>
            <a:off x="3505200" y="4738689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>
                <a:solidFill>
                  <a:schemeClr val="tx2"/>
                </a:solidFill>
              </a:rPr>
              <a:t>不能确定 </a:t>
            </a:r>
            <a:r>
              <a:rPr lang="en-US" altLang="zh-CN"/>
              <a:t>, </a:t>
            </a:r>
            <a:r>
              <a:rPr lang="zh-CN" altLang="en-US"/>
              <a:t>需另行讨论</a:t>
            </a:r>
            <a:r>
              <a:rPr lang="en-US" altLang="zh-CN"/>
              <a:t>.</a:t>
            </a:r>
          </a:p>
        </p:txBody>
      </p:sp>
      <p:sp>
        <p:nvSpPr>
          <p:cNvPr id="4100" name="Text Box 1028"/>
          <p:cNvSpPr txBox="1">
            <a:spLocks noChangeArrowheads="1"/>
          </p:cNvSpPr>
          <p:nvPr/>
        </p:nvSpPr>
        <p:spPr bwMode="auto">
          <a:xfrm>
            <a:off x="3359150" y="447676"/>
            <a:ext cx="1530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/>
              <a:t>若函数</a:t>
            </a:r>
          </a:p>
        </p:txBody>
      </p:sp>
      <p:graphicFrame>
        <p:nvGraphicFramePr>
          <p:cNvPr id="4134" name="Object 1062"/>
          <p:cNvGraphicFramePr>
            <a:graphicFrameLocks noChangeAspect="1"/>
          </p:cNvGraphicFramePr>
          <p:nvPr/>
        </p:nvGraphicFramePr>
        <p:xfrm>
          <a:off x="4622800" y="495300"/>
          <a:ext cx="406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3" imgW="4063680" imgH="469800" progId="Equation.3">
                  <p:embed/>
                </p:oleObj>
              </mc:Choice>
              <mc:Fallback>
                <p:oleObj name="Equation" r:id="rId3" imgW="4063680" imgH="46980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95300"/>
                        <a:ext cx="406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5" name="Object 1063"/>
          <p:cNvGraphicFramePr>
            <a:graphicFrameLocks noChangeAspect="1"/>
          </p:cNvGraphicFramePr>
          <p:nvPr/>
        </p:nvGraphicFramePr>
        <p:xfrm>
          <a:off x="1968501" y="1625601"/>
          <a:ext cx="450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Equation" r:id="rId5" imgW="4508280" imgH="507960" progId="Equation.3">
                  <p:embed/>
                </p:oleObj>
              </mc:Choice>
              <mc:Fallback>
                <p:oleObj name="Equation" r:id="rId5" imgW="4508280" imgH="507960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625601"/>
                        <a:ext cx="450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1064"/>
          <p:cNvGraphicFramePr>
            <a:graphicFrameLocks noChangeAspect="1"/>
          </p:cNvGraphicFramePr>
          <p:nvPr/>
        </p:nvGraphicFramePr>
        <p:xfrm>
          <a:off x="914401" y="2235201"/>
          <a:ext cx="758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Equation" r:id="rId7" imgW="7581600" imgH="507960" progId="Equation.3">
                  <p:embed/>
                </p:oleObj>
              </mc:Choice>
              <mc:Fallback>
                <p:oleObj name="Equation" r:id="rId7" imgW="7581600" imgH="50796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2235201"/>
                        <a:ext cx="758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1065"/>
          <p:cNvGraphicFramePr>
            <a:graphicFrameLocks noChangeAspect="1"/>
          </p:cNvGraphicFramePr>
          <p:nvPr/>
        </p:nvGraphicFramePr>
        <p:xfrm>
          <a:off x="1600200" y="32893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9" imgW="1879560" imgH="444240" progId="Equation.3">
                  <p:embed/>
                </p:oleObj>
              </mc:Choice>
              <mc:Fallback>
                <p:oleObj name="Equation" r:id="rId9" imgW="1879560" imgH="44424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893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8" name="Object 1066"/>
          <p:cNvGraphicFramePr>
            <a:graphicFrameLocks noChangeAspect="1"/>
          </p:cNvGraphicFramePr>
          <p:nvPr/>
        </p:nvGraphicFramePr>
        <p:xfrm>
          <a:off x="1676400" y="4114801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11" imgW="1879560" imgH="444240" progId="Equation.3">
                  <p:embed/>
                </p:oleObj>
              </mc:Choice>
              <mc:Fallback>
                <p:oleObj name="Equation" r:id="rId11" imgW="1879560" imgH="44424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1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9" name="Object 1067"/>
          <p:cNvGraphicFramePr>
            <a:graphicFrameLocks noChangeAspect="1"/>
          </p:cNvGraphicFramePr>
          <p:nvPr/>
        </p:nvGraphicFramePr>
        <p:xfrm>
          <a:off x="1692275" y="4724401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13" imgW="1879560" imgH="444240" progId="Equation.3">
                  <p:embed/>
                </p:oleObj>
              </mc:Choice>
              <mc:Fallback>
                <p:oleObj name="Equation" r:id="rId13" imgW="1879560" imgH="44424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24401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0" name="AutoShape 1068"/>
          <p:cNvSpPr>
            <a:spLocks/>
          </p:cNvSpPr>
          <p:nvPr/>
        </p:nvSpPr>
        <p:spPr bwMode="auto">
          <a:xfrm>
            <a:off x="56388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41" name="Picture 1069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2" name="Text Box 1070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43" name="Picture 107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107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107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107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107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5" grpId="0" autoUpdateAnimBg="0"/>
      <p:bldP spid="4103" grpId="0" autoUpdateAnimBg="0"/>
      <p:bldP spid="4106" grpId="0" autoUpdateAnimBg="0"/>
      <p:bldP spid="4109" grpId="0" autoUpdateAnimBg="0"/>
      <p:bldP spid="4112" grpId="0" autoUpdateAnimBg="0"/>
      <p:bldP spid="4113" grpId="0" autoUpdateAnimBg="0"/>
      <p:bldP spid="4115" grpId="0" autoUpdateAnimBg="0"/>
      <p:bldP spid="4117" grpId="0" autoUpdateAnimBg="0"/>
      <p:bldP spid="4126" grpId="0" autoUpdateAnimBg="0"/>
      <p:bldP spid="4127" grpId="0" autoUpdateAnimBg="0"/>
      <p:bldP spid="4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028"/>
              <p:cNvSpPr txBox="1">
                <a:spLocks noChangeArrowheads="1"/>
              </p:cNvSpPr>
              <p:nvPr/>
            </p:nvSpPr>
            <p:spPr bwMode="auto">
              <a:xfrm>
                <a:off x="899592" y="764824"/>
                <a:ext cx="79208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dirty="0" smtClean="0"/>
                  <a:t>考虑一元函数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𝑦</m:t>
                        </m:r>
                        <m:r>
                          <a:rPr lang="zh-CN" altLang="en-US"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  <m:r>
                          <a:rPr lang="zh-CN" altLang="en-US">
                            <a:latin typeface="Cambria Math"/>
                          </a:rPr>
                          <m:t>(</m:t>
                        </m:r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若其二阶导数连续，且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764824"/>
                <a:ext cx="792088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617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028"/>
              <p:cNvSpPr txBox="1">
                <a:spLocks noChangeArrowheads="1"/>
              </p:cNvSpPr>
              <p:nvPr/>
            </p:nvSpPr>
            <p:spPr bwMode="auto">
              <a:xfrm>
                <a:off x="395536" y="1340889"/>
                <a:ext cx="7920880" cy="596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/>
                      </a:rPr>
                      <m:t>)=0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zh-CN" altLang="en-US">
                            <a:latin typeface="Cambria Math"/>
                          </a:rPr>
                          <m:t>″</m:t>
                        </m:r>
                      </m:sup>
                    </m:sSup>
                    <m:r>
                      <a:rPr lang="zh-CN" alt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/>
                      </a:rPr>
                      <m:t>)&gt;0</m:t>
                    </m:r>
                  </m:oMath>
                </a14:m>
                <a:r>
                  <a:rPr lang="zh-CN" altLang="en-US" dirty="0" smtClean="0"/>
                  <a:t>，则函数在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最得极小值。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Text Box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340889"/>
                <a:ext cx="7920880" cy="596510"/>
              </a:xfrm>
              <a:prstGeom prst="rect">
                <a:avLst/>
              </a:prstGeom>
              <a:blipFill rotWithShape="1">
                <a:blip r:embed="rId3"/>
                <a:stretch>
                  <a:fillRect t="-2041" r="-6082" b="-234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9552" y="2780928"/>
                <a:ext cx="8280920" cy="8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𝑓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latin typeface="Cambria Math"/>
                        </a:rPr>
                        <m:t>)=</m:t>
                      </m:r>
                      <m:r>
                        <a:rPr lang="zh-CN" altLang="en-US" i="1">
                          <a:latin typeface="Cambria Math"/>
                        </a:rPr>
                        <m:t>𝑓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)(</m:t>
                      </m:r>
                      <m:r>
                        <a:rPr lang="zh-CN" altLang="en-US" i="1">
                          <a:latin typeface="Cambria Math"/>
                        </a:rPr>
                        <m:t>𝑥</m:t>
                      </m:r>
                      <m:r>
                        <a:rPr lang="zh-CN" alt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″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𝜉</m:t>
                      </m:r>
                      <m:r>
                        <a:rPr lang="zh-CN" altLang="en-US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8280920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8" y="4653256"/>
            <a:ext cx="8046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3570" y="2276872"/>
            <a:ext cx="29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二阶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展开：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3569" y="3841884"/>
            <a:ext cx="3989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多元函数的</a:t>
            </a:r>
            <a:r>
              <a:rPr lang="en-US" altLang="zh-CN" dirty="0" smtClean="0"/>
              <a:t>Taylor</a:t>
            </a:r>
            <a:r>
              <a:rPr lang="zh-CN" altLang="en-US" dirty="0" smtClean="0"/>
              <a:t>展开：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796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99593" y="658251"/>
                <a:ext cx="4086054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𝐻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𝑓</m:t>
                      </m:r>
                      <m:r>
                        <a:rPr lang="zh-CN" altLang="en-US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658251"/>
                <a:ext cx="4086054" cy="21379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79334" y="4129915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/>
              <a:t>H(f)</a:t>
            </a:r>
            <a:r>
              <a:rPr lang="zh-CN" altLang="en-US" dirty="0" smtClean="0"/>
              <a:t>正定的充要条件为：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499992" y="3988790"/>
                <a:ext cx="3279616" cy="808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|</m:t>
                    </m:r>
                    <m:r>
                      <a:rPr lang="zh-CN" altLang="en-US" i="1">
                        <a:latin typeface="Cambria Math"/>
                      </a:rPr>
                      <m:t>𝐻</m:t>
                    </m:r>
                    <m:r>
                      <a:rPr lang="zh-CN" altLang="en-US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𝑓</m:t>
                    </m:r>
                    <m:r>
                      <a:rPr lang="zh-CN" altLang="en-US">
                        <a:latin typeface="Cambria Math"/>
                      </a:rPr>
                      <m:t>)|&gt;0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988790"/>
                <a:ext cx="3279616" cy="808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292080" y="1465620"/>
            <a:ext cx="287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-------Hessian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8" y="5138027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/>
              <a:t>H(f)</a:t>
            </a:r>
            <a:r>
              <a:rPr lang="zh-CN" altLang="en-US" dirty="0"/>
              <a:t>负</a:t>
            </a:r>
            <a:r>
              <a:rPr lang="zh-CN" altLang="en-US" dirty="0" smtClean="0"/>
              <a:t>定的充要条件为：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72000" y="4924893"/>
                <a:ext cx="3279616" cy="808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zh-CN" altLang="en-US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r>
                      <a:rPr lang="zh-CN" altLang="en-US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|</m:t>
                    </m:r>
                    <m:r>
                      <a:rPr lang="zh-CN" altLang="en-US" i="1">
                        <a:latin typeface="Cambria Math"/>
                      </a:rPr>
                      <m:t>𝐻</m:t>
                    </m:r>
                    <m:r>
                      <a:rPr lang="zh-CN" altLang="en-US">
                        <a:latin typeface="Cambria Math"/>
                      </a:rPr>
                      <m:t>(</m:t>
                    </m:r>
                    <m:r>
                      <a:rPr lang="zh-CN" altLang="en-US" i="1">
                        <a:latin typeface="Cambria Math"/>
                      </a:rPr>
                      <m:t>𝑓</m:t>
                    </m:r>
                    <m:r>
                      <a:rPr lang="zh-CN" altLang="en-US">
                        <a:latin typeface="Cambria Math"/>
                      </a:rPr>
                      <m:t>)|&gt;0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924893"/>
                <a:ext cx="3279616" cy="8083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55576" y="3140968"/>
            <a:ext cx="6595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i="1" dirty="0" smtClean="0">
                <a:solidFill>
                  <a:srgbClr val="FFFF00"/>
                </a:solidFill>
              </a:rPr>
              <a:t>H(f)</a:t>
            </a:r>
            <a:r>
              <a:rPr lang="zh-CN" altLang="en-US" b="1" dirty="0" smtClean="0">
                <a:solidFill>
                  <a:srgbClr val="FFFF00"/>
                </a:solidFill>
              </a:rPr>
              <a:t>正定时有极小值；负定时有极大值。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294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1" y="357188"/>
            <a:ext cx="990600" cy="5334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1.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22400" y="357189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求函数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928689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/>
              <a:t>   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第一步 求驻点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0" y="2528889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得驻点</a:t>
            </a:r>
            <a:r>
              <a:rPr lang="en-US" altLang="zh-CN"/>
              <a:t>: (1, 0) ,  (1, 2) , (–3, 0) ,  (–3, 2) .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09600" y="3130551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第二步  判别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endParaRPr lang="en-US" altLang="zh-CN" b="1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066800" y="4510089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在点</a:t>
            </a:r>
            <a:r>
              <a:rPr lang="en-US" altLang="zh-CN"/>
              <a:t>(1,0) </a:t>
            </a:r>
            <a:r>
              <a:rPr lang="zh-CN" altLang="en-US">
                <a:latin typeface="楷体_GB2312" pitchFamily="49" charset="-122"/>
              </a:rPr>
              <a:t>处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810000" y="563880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为极小值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295400" y="1720851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解方程组</a:t>
            </a:r>
          </a:p>
        </p:txBody>
      </p:sp>
      <p:grpSp>
        <p:nvGrpSpPr>
          <p:cNvPr id="3154" name="Group 82"/>
          <p:cNvGrpSpPr>
            <a:grpSpLocks/>
          </p:cNvGrpSpPr>
          <p:nvPr/>
        </p:nvGrpSpPr>
        <p:grpSpPr bwMode="auto">
          <a:xfrm>
            <a:off x="411164" y="4267201"/>
            <a:ext cx="731837" cy="920750"/>
            <a:chOff x="259" y="2688"/>
            <a:chExt cx="461" cy="580"/>
          </a:xfrm>
        </p:grpSpPr>
        <p:graphicFrame>
          <p:nvGraphicFramePr>
            <p:cNvPr id="3103" name="Object 31"/>
            <p:cNvGraphicFramePr>
              <a:graphicFrameLocks noChangeAspect="1"/>
            </p:cNvGraphicFramePr>
            <p:nvPr/>
          </p:nvGraphicFramePr>
          <p:xfrm>
            <a:off x="259" y="297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3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2976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V="1">
              <a:off x="528" y="2688"/>
              <a:ext cx="192" cy="2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55" name="Group 83"/>
          <p:cNvGrpSpPr>
            <a:grpSpLocks/>
          </p:cNvGrpSpPr>
          <p:nvPr/>
        </p:nvGrpSpPr>
        <p:grpSpPr bwMode="auto">
          <a:xfrm>
            <a:off x="5181601" y="3124200"/>
            <a:ext cx="1417639" cy="609600"/>
            <a:chOff x="3264" y="1968"/>
            <a:chExt cx="893" cy="384"/>
          </a:xfrm>
        </p:grpSpPr>
        <p:graphicFrame>
          <p:nvGraphicFramePr>
            <p:cNvPr id="3104" name="Object 32"/>
            <p:cNvGraphicFramePr>
              <a:graphicFrameLocks noChangeAspect="1"/>
            </p:cNvGraphicFramePr>
            <p:nvPr/>
          </p:nvGraphicFramePr>
          <p:xfrm>
            <a:off x="3888" y="196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4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68"/>
                          <a:ext cx="269" cy="292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5" name="Line 43"/>
            <p:cNvSpPr>
              <a:spLocks noChangeShapeType="1"/>
            </p:cNvSpPr>
            <p:nvPr/>
          </p:nvSpPr>
          <p:spPr bwMode="auto">
            <a:xfrm flipH="1">
              <a:off x="3264" y="2112"/>
              <a:ext cx="605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6934201" y="2868614"/>
            <a:ext cx="1570039" cy="879475"/>
            <a:chOff x="4368" y="1654"/>
            <a:chExt cx="989" cy="554"/>
          </a:xfrm>
        </p:grpSpPr>
        <p:graphicFrame>
          <p:nvGraphicFramePr>
            <p:cNvPr id="3105" name="Object 33"/>
            <p:cNvGraphicFramePr>
              <a:graphicFrameLocks noChangeAspect="1"/>
            </p:cNvGraphicFramePr>
            <p:nvPr/>
          </p:nvGraphicFramePr>
          <p:xfrm>
            <a:off x="5088" y="1654"/>
            <a:ext cx="26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5" name="公式" r:id="rId7" imgW="152280" imgH="177480" progId="Equation.3">
                    <p:embed/>
                  </p:oleObj>
                </mc:Choice>
                <mc:Fallback>
                  <p:oleObj name="公式" r:id="rId7" imgW="15228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54"/>
                          <a:ext cx="269" cy="314"/>
                        </a:xfrm>
                        <a:prstGeom prst="rect">
                          <a:avLst/>
                        </a:prstGeom>
                        <a:solidFill>
                          <a:srgbClr val="0033CC"/>
                        </a:soli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6" name="Line 44"/>
            <p:cNvSpPr>
              <a:spLocks noChangeShapeType="1"/>
            </p:cNvSpPr>
            <p:nvPr/>
          </p:nvSpPr>
          <p:spPr bwMode="auto">
            <a:xfrm flipH="1">
              <a:off x="4368" y="1872"/>
              <a:ext cx="720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24" name="Object 52"/>
          <p:cNvGraphicFramePr>
            <a:graphicFrameLocks noChangeAspect="1"/>
          </p:cNvGraphicFramePr>
          <p:nvPr/>
        </p:nvGraphicFramePr>
        <p:xfrm>
          <a:off x="3257551" y="1458913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Equation" r:id="rId9" imgW="1498320" imgH="444240" progId="Equation.3">
                  <p:embed/>
                </p:oleObj>
              </mc:Choice>
              <mc:Fallback>
                <p:oleObj name="Equation" r:id="rId9" imgW="1498320" imgH="4442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1458913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5" name="Object 53"/>
          <p:cNvGraphicFramePr>
            <a:graphicFrameLocks noChangeAspect="1"/>
          </p:cNvGraphicFramePr>
          <p:nvPr/>
        </p:nvGraphicFramePr>
        <p:xfrm>
          <a:off x="4800601" y="140176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11" imgW="2349360" imgH="444240" progId="Equation.3">
                  <p:embed/>
                </p:oleObj>
              </mc:Choice>
              <mc:Fallback>
                <p:oleObj name="Equation" r:id="rId11" imgW="2349360" imgH="444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401763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6" name="Object 54"/>
          <p:cNvGraphicFramePr>
            <a:graphicFrameLocks noChangeAspect="1"/>
          </p:cNvGraphicFramePr>
          <p:nvPr/>
        </p:nvGraphicFramePr>
        <p:xfrm>
          <a:off x="3257551" y="2019300"/>
          <a:ext cx="151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13" imgW="1511280" imgH="495000" progId="Equation.3">
                  <p:embed/>
                </p:oleObj>
              </mc:Choice>
              <mc:Fallback>
                <p:oleObj name="Equation" r:id="rId13" imgW="1511280" imgH="4950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019300"/>
                        <a:ext cx="151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7" name="Object 55"/>
          <p:cNvGraphicFramePr>
            <a:graphicFrameLocks noChangeAspect="1"/>
          </p:cNvGraphicFramePr>
          <p:nvPr/>
        </p:nvGraphicFramePr>
        <p:xfrm>
          <a:off x="4908551" y="1935163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15" imgW="2158920" imgH="520560" progId="Equation.3">
                  <p:embed/>
                </p:oleObj>
              </mc:Choice>
              <mc:Fallback>
                <p:oleObj name="Equation" r:id="rId15" imgW="2158920" imgH="5205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1" y="1935163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7620000" y="381001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的极值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2819400" y="3119439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/>
              <a:t>求二阶偏导数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3131" name="Object 59"/>
          <p:cNvGraphicFramePr>
            <a:graphicFrameLocks noChangeAspect="1"/>
          </p:cNvGraphicFramePr>
          <p:nvPr/>
        </p:nvGraphicFramePr>
        <p:xfrm>
          <a:off x="863600" y="3835401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17" imgW="2717640" imgH="507960" progId="Equation.3">
                  <p:embed/>
                </p:oleObj>
              </mc:Choice>
              <mc:Fallback>
                <p:oleObj name="Equation" r:id="rId17" imgW="2717640" imgH="5079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835401"/>
                        <a:ext cx="271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2" name="Object 60"/>
          <p:cNvGraphicFramePr>
            <a:graphicFrameLocks noChangeAspect="1"/>
          </p:cNvGraphicFramePr>
          <p:nvPr/>
        </p:nvGraphicFramePr>
        <p:xfrm>
          <a:off x="3835400" y="3810000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9" imgW="2031840" imgH="507960" progId="Equation.3">
                  <p:embed/>
                </p:oleObj>
              </mc:Choice>
              <mc:Fallback>
                <p:oleObj name="Equation" r:id="rId19" imgW="2031840" imgH="5079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3810000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" name="Object 61"/>
          <p:cNvGraphicFramePr>
            <a:graphicFrameLocks noChangeAspect="1"/>
          </p:cNvGraphicFramePr>
          <p:nvPr/>
        </p:nvGraphicFramePr>
        <p:xfrm>
          <a:off x="5981701" y="373380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21" imgW="2857320" imgH="507960" progId="Equation.3">
                  <p:embed/>
                </p:oleObj>
              </mc:Choice>
              <mc:Fallback>
                <p:oleObj name="Equation" r:id="rId21" imgW="2857320" imgH="5079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1" y="3733800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4" name="Object 62"/>
          <p:cNvGraphicFramePr>
            <a:graphicFrameLocks noChangeAspect="1"/>
          </p:cNvGraphicFramePr>
          <p:nvPr/>
        </p:nvGraphicFramePr>
        <p:xfrm>
          <a:off x="3067051" y="4603751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23" imgW="1104840" imgH="393480" progId="Equation.3">
                  <p:embed/>
                </p:oleObj>
              </mc:Choice>
              <mc:Fallback>
                <p:oleObj name="Equation" r:id="rId23" imgW="110484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1" y="4603751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5" name="Object 63"/>
          <p:cNvGraphicFramePr>
            <a:graphicFrameLocks noChangeAspect="1"/>
          </p:cNvGraphicFramePr>
          <p:nvPr/>
        </p:nvGraphicFramePr>
        <p:xfrm>
          <a:off x="4267201" y="4603751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25" imgW="952200" imgH="393480" progId="Equation.3">
                  <p:embed/>
                </p:oleObj>
              </mc:Choice>
              <mc:Fallback>
                <p:oleObj name="Equation" r:id="rId25" imgW="95220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4603751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6" name="Object 64"/>
          <p:cNvGraphicFramePr>
            <a:graphicFrameLocks noChangeAspect="1"/>
          </p:cNvGraphicFramePr>
          <p:nvPr/>
        </p:nvGraphicFramePr>
        <p:xfrm>
          <a:off x="5334000" y="4603751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27" imgW="965160" imgH="393480" progId="Equation.3">
                  <p:embed/>
                </p:oleObj>
              </mc:Choice>
              <mc:Fallback>
                <p:oleObj name="Equation" r:id="rId27" imgW="96516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03751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7" name="Object 65"/>
          <p:cNvGraphicFramePr>
            <a:graphicFrameLocks noChangeAspect="1"/>
          </p:cNvGraphicFramePr>
          <p:nvPr/>
        </p:nvGraphicFramePr>
        <p:xfrm>
          <a:off x="2133600" y="5029201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29" imgW="3174840" imgH="520560" progId="Equation.3">
                  <p:embed/>
                </p:oleObj>
              </mc:Choice>
              <mc:Fallback>
                <p:oleObj name="Equation" r:id="rId29" imgW="31748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1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8" name="Object 66"/>
          <p:cNvGraphicFramePr>
            <a:graphicFrameLocks noChangeAspect="1"/>
          </p:cNvGraphicFramePr>
          <p:nvPr/>
        </p:nvGraphicFramePr>
        <p:xfrm>
          <a:off x="1828800" y="5749926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31" imgW="2057400" imgH="406080" progId="Equation.3">
                  <p:embed/>
                </p:oleObj>
              </mc:Choice>
              <mc:Fallback>
                <p:oleObj name="Equation" r:id="rId31" imgW="2057400" imgH="4060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49926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5" name="Object 73"/>
          <p:cNvGraphicFramePr>
            <a:graphicFrameLocks noChangeAspect="1"/>
          </p:cNvGraphicFramePr>
          <p:nvPr/>
        </p:nvGraphicFramePr>
        <p:xfrm>
          <a:off x="5448301" y="510540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33" imgW="952200" imgH="393480" progId="Equation.3">
                  <p:embed/>
                </p:oleObj>
              </mc:Choice>
              <mc:Fallback>
                <p:oleObj name="Equation" r:id="rId33" imgW="952200" imgH="393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10540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9" name="AutoShape 77"/>
          <p:cNvSpPr>
            <a:spLocks/>
          </p:cNvSpPr>
          <p:nvPr/>
        </p:nvSpPr>
        <p:spPr bwMode="auto">
          <a:xfrm>
            <a:off x="2971800" y="1554163"/>
            <a:ext cx="150813" cy="914400"/>
          </a:xfrm>
          <a:prstGeom prst="leftBrace">
            <a:avLst>
              <a:gd name="adj1" fmla="val 505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50" name="Object 78"/>
          <p:cNvGraphicFramePr>
            <a:graphicFrameLocks noChangeAspect="1"/>
          </p:cNvGraphicFramePr>
          <p:nvPr/>
        </p:nvGraphicFramePr>
        <p:xfrm>
          <a:off x="2667000" y="381000"/>
          <a:ext cx="502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9" name="Equation" r:id="rId35" imgW="5029200" imgH="507960" progId="Equation.3">
                  <p:embed/>
                </p:oleObj>
              </mc:Choice>
              <mc:Fallback>
                <p:oleObj name="Equation" r:id="rId35" imgW="5029200" imgH="50796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502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1" name="Line 79"/>
          <p:cNvSpPr>
            <a:spLocks noChangeShapeType="1"/>
          </p:cNvSpPr>
          <p:nvPr/>
        </p:nvSpPr>
        <p:spPr bwMode="auto">
          <a:xfrm>
            <a:off x="838200" y="4267200"/>
            <a:ext cx="2590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2" name="Line 80"/>
          <p:cNvSpPr>
            <a:spLocks noChangeShapeType="1"/>
          </p:cNvSpPr>
          <p:nvPr/>
        </p:nvSpPr>
        <p:spPr bwMode="auto">
          <a:xfrm>
            <a:off x="3886200" y="4267200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auto">
          <a:xfrm>
            <a:off x="6019800" y="4267200"/>
            <a:ext cx="2819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56" name="Picture 84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158" name="Picture 8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9" name="Picture 8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0" name="Picture 8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1" name="Picture 8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2" name="Picture 9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80" grpId="0" autoUpdateAnimBg="0"/>
      <p:bldP spid="3082" grpId="0" autoUpdateAnimBg="0"/>
      <p:bldP spid="3085" grpId="0" autoUpdateAnimBg="0"/>
      <p:bldP spid="3087" grpId="0" build="p" autoUpdateAnimBg="0"/>
      <p:bldP spid="3102" grpId="0" autoUpdateAnimBg="0"/>
      <p:bldP spid="3130" grpId="0" autoUpdateAnimBg="0"/>
      <p:bldP spid="3149" grpId="0" animBg="1"/>
      <p:bldP spid="3151" grpId="0" animBg="1"/>
      <p:bldP spid="3152" grpId="0" animBg="1"/>
      <p:bldP spid="3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Text Box 1032"/>
          <p:cNvSpPr txBox="1">
            <a:spLocks noChangeArrowheads="1"/>
          </p:cNvSpPr>
          <p:nvPr/>
        </p:nvSpPr>
        <p:spPr bwMode="auto">
          <a:xfrm>
            <a:off x="617537" y="1600201"/>
            <a:ext cx="2519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在点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3</a:t>
            </a:r>
            <a:r>
              <a:rPr lang="en-US" altLang="zh-CN"/>
              <a:t>,0) </a:t>
            </a:r>
            <a:r>
              <a:rPr lang="zh-CN" altLang="en-US">
                <a:latin typeface="楷体_GB2312" pitchFamily="49" charset="-122"/>
              </a:rPr>
              <a:t>处</a:t>
            </a:r>
          </a:p>
        </p:txBody>
      </p:sp>
      <p:sp>
        <p:nvSpPr>
          <p:cNvPr id="26633" name="Text Box 1033"/>
          <p:cNvSpPr txBox="1">
            <a:spLocks noChangeArrowheads="1"/>
          </p:cNvSpPr>
          <p:nvPr/>
        </p:nvSpPr>
        <p:spPr bwMode="auto">
          <a:xfrm>
            <a:off x="6324600" y="2209801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不是极值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sp>
        <p:nvSpPr>
          <p:cNvPr id="26634" name="Text Box 1034"/>
          <p:cNvSpPr txBox="1">
            <a:spLocks noChangeArrowheads="1"/>
          </p:cNvSpPr>
          <p:nvPr/>
        </p:nvSpPr>
        <p:spPr bwMode="auto">
          <a:xfrm>
            <a:off x="685800" y="2851151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在点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3</a:t>
            </a:r>
            <a:r>
              <a:rPr lang="en-US" altLang="zh-CN"/>
              <a:t>,2) </a:t>
            </a:r>
            <a:r>
              <a:rPr lang="zh-CN" altLang="en-US">
                <a:latin typeface="楷体_GB2312" pitchFamily="49" charset="-122"/>
              </a:rPr>
              <a:t>处</a:t>
            </a:r>
          </a:p>
        </p:txBody>
      </p:sp>
      <p:sp>
        <p:nvSpPr>
          <p:cNvPr id="26635" name="Text Box 1035"/>
          <p:cNvSpPr txBox="1">
            <a:spLocks noChangeArrowheads="1"/>
          </p:cNvSpPr>
          <p:nvPr/>
        </p:nvSpPr>
        <p:spPr bwMode="auto">
          <a:xfrm>
            <a:off x="4038600" y="4114801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为极大值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6660" name="Object 1060"/>
          <p:cNvGraphicFramePr>
            <a:graphicFrameLocks noChangeAspect="1"/>
          </p:cNvGraphicFramePr>
          <p:nvPr/>
        </p:nvGraphicFramePr>
        <p:xfrm>
          <a:off x="825500" y="5207001"/>
          <a:ext cx="271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" imgW="2717640" imgH="507960" progId="Equation.3">
                  <p:embed/>
                </p:oleObj>
              </mc:Choice>
              <mc:Fallback>
                <p:oleObj name="Equation" r:id="rId3" imgW="2717640" imgH="507960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207001"/>
                        <a:ext cx="271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1061"/>
          <p:cNvGraphicFramePr>
            <a:graphicFrameLocks noChangeAspect="1"/>
          </p:cNvGraphicFramePr>
          <p:nvPr/>
        </p:nvGraphicFramePr>
        <p:xfrm>
          <a:off x="3683000" y="5178426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5" imgW="2031840" imgH="507960" progId="Equation.3">
                  <p:embed/>
                </p:oleObj>
              </mc:Choice>
              <mc:Fallback>
                <p:oleObj name="Equation" r:id="rId5" imgW="2031840" imgH="50796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178426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1062"/>
          <p:cNvGraphicFramePr>
            <a:graphicFrameLocks noChangeAspect="1"/>
          </p:cNvGraphicFramePr>
          <p:nvPr/>
        </p:nvGraphicFramePr>
        <p:xfrm>
          <a:off x="5829301" y="5105400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7" imgW="2857320" imgH="507960" progId="Equation.3">
                  <p:embed/>
                </p:oleObj>
              </mc:Choice>
              <mc:Fallback>
                <p:oleObj name="Equation" r:id="rId7" imgW="285732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1" y="5105400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1063"/>
          <p:cNvGraphicFramePr>
            <a:graphicFrameLocks noChangeAspect="1"/>
          </p:cNvGraphicFramePr>
          <p:nvPr/>
        </p:nvGraphicFramePr>
        <p:xfrm>
          <a:off x="2819400" y="172085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9" imgW="1346040" imgH="393480" progId="Equation.3">
                  <p:embed/>
                </p:oleObj>
              </mc:Choice>
              <mc:Fallback>
                <p:oleObj name="Equation" r:id="rId9" imgW="1346040" imgH="393480" progId="Equation.3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2085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1064"/>
          <p:cNvGraphicFramePr>
            <a:graphicFrameLocks noChangeAspect="1"/>
          </p:cNvGraphicFramePr>
          <p:nvPr/>
        </p:nvGraphicFramePr>
        <p:xfrm>
          <a:off x="4267201" y="1720850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11" imgW="952200" imgH="393480" progId="Equation.3">
                  <p:embed/>
                </p:oleObj>
              </mc:Choice>
              <mc:Fallback>
                <p:oleObj name="Equation" r:id="rId11" imgW="952200" imgH="39348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1720850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Object 1065"/>
          <p:cNvGraphicFramePr>
            <a:graphicFrameLocks noChangeAspect="1"/>
          </p:cNvGraphicFramePr>
          <p:nvPr/>
        </p:nvGraphicFramePr>
        <p:xfrm>
          <a:off x="5334000" y="172085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13" imgW="965160" imgH="393480" progId="Equation.3">
                  <p:embed/>
                </p:oleObj>
              </mc:Choice>
              <mc:Fallback>
                <p:oleObj name="Equation" r:id="rId13" imgW="965160" imgH="39348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2085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1066"/>
          <p:cNvGraphicFramePr>
            <a:graphicFrameLocks noChangeAspect="1"/>
          </p:cNvGraphicFramePr>
          <p:nvPr/>
        </p:nvGraphicFramePr>
        <p:xfrm>
          <a:off x="1295401" y="2286001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15" imgW="3416040" imgH="520560" progId="Equation.3">
                  <p:embed/>
                </p:oleObj>
              </mc:Choice>
              <mc:Fallback>
                <p:oleObj name="Equation" r:id="rId15" imgW="3416040" imgH="520560" progId="Equation.3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2286001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1067"/>
          <p:cNvGraphicFramePr>
            <a:graphicFrameLocks noChangeAspect="1"/>
          </p:cNvGraphicFramePr>
          <p:nvPr/>
        </p:nvGraphicFramePr>
        <p:xfrm>
          <a:off x="4838701" y="23368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Equation" r:id="rId17" imgW="1562040" imgH="406080" progId="Equation.3">
                  <p:embed/>
                </p:oleObj>
              </mc:Choice>
              <mc:Fallback>
                <p:oleObj name="Equation" r:id="rId17" imgW="1562040" imgH="40608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2336800"/>
                        <a:ext cx="156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8" name="Object 1068"/>
          <p:cNvGraphicFramePr>
            <a:graphicFrameLocks noChangeAspect="1"/>
          </p:cNvGraphicFramePr>
          <p:nvPr/>
        </p:nvGraphicFramePr>
        <p:xfrm>
          <a:off x="2895600" y="2971800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19" imgW="3657600" imgH="393480" progId="Equation.3">
                  <p:embed/>
                </p:oleObj>
              </mc:Choice>
              <mc:Fallback>
                <p:oleObj name="Equation" r:id="rId19" imgW="3657600" imgH="393480" progId="Equation.3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365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9" name="Object 1069"/>
          <p:cNvGraphicFramePr>
            <a:graphicFrameLocks noChangeAspect="1"/>
          </p:cNvGraphicFramePr>
          <p:nvPr/>
        </p:nvGraphicFramePr>
        <p:xfrm>
          <a:off x="1866901" y="42418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21" imgW="2273040" imgH="406080" progId="Equation.3">
                  <p:embed/>
                </p:oleObj>
              </mc:Choice>
              <mc:Fallback>
                <p:oleObj name="Equation" r:id="rId21" imgW="2273040" imgH="40608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1" y="4241800"/>
                        <a:ext cx="227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4" name="Object 1074"/>
          <p:cNvGraphicFramePr>
            <a:graphicFrameLocks noChangeAspect="1"/>
          </p:cNvGraphicFramePr>
          <p:nvPr/>
        </p:nvGraphicFramePr>
        <p:xfrm>
          <a:off x="1295400" y="3505201"/>
          <a:ext cx="388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23" imgW="3886200" imgH="520560" progId="Equation.3">
                  <p:embed/>
                </p:oleObj>
              </mc:Choice>
              <mc:Fallback>
                <p:oleObj name="Equation" r:id="rId23" imgW="3886200" imgH="52056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1"/>
                        <a:ext cx="388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5" name="Object 1075"/>
          <p:cNvGraphicFramePr>
            <a:graphicFrameLocks noChangeAspect="1"/>
          </p:cNvGraphicFramePr>
          <p:nvPr/>
        </p:nvGraphicFramePr>
        <p:xfrm>
          <a:off x="5257801" y="3616326"/>
          <a:ext cx="95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25" imgW="952200" imgH="393480" progId="Equation.3">
                  <p:embed/>
                </p:oleObj>
              </mc:Choice>
              <mc:Fallback>
                <p:oleObj name="Equation" r:id="rId25" imgW="952200" imgH="39348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616326"/>
                        <a:ext cx="95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7" name="Text Box 1077"/>
          <p:cNvSpPr txBox="1">
            <a:spLocks noChangeArrowheads="1"/>
          </p:cNvSpPr>
          <p:nvPr/>
        </p:nvSpPr>
        <p:spPr bwMode="auto">
          <a:xfrm>
            <a:off x="609601" y="457201"/>
            <a:ext cx="2266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在点</a:t>
            </a:r>
            <a:r>
              <a:rPr lang="en-US" altLang="zh-CN"/>
              <a:t>(1,2) </a:t>
            </a:r>
            <a:r>
              <a:rPr lang="zh-CN" altLang="en-US">
                <a:latin typeface="楷体_GB2312" pitchFamily="49" charset="-122"/>
              </a:rPr>
              <a:t>处</a:t>
            </a:r>
          </a:p>
        </p:txBody>
      </p:sp>
      <p:sp>
        <p:nvSpPr>
          <p:cNvPr id="26678" name="Text Box 1078"/>
          <p:cNvSpPr txBox="1">
            <a:spLocks noChangeArrowheads="1"/>
          </p:cNvSpPr>
          <p:nvPr/>
        </p:nvSpPr>
        <p:spPr bwMode="auto">
          <a:xfrm>
            <a:off x="6369051" y="990601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>
                <a:latin typeface="楷体_GB2312" pitchFamily="49" charset="-122"/>
              </a:rPr>
              <a:t>不是极值</a:t>
            </a:r>
            <a:r>
              <a:rPr lang="en-US" altLang="zh-CN">
                <a:latin typeface="楷体_GB2312" pitchFamily="49" charset="-122"/>
              </a:rPr>
              <a:t>;</a:t>
            </a:r>
          </a:p>
        </p:txBody>
      </p:sp>
      <p:graphicFrame>
        <p:nvGraphicFramePr>
          <p:cNvPr id="26679" name="Object 1079"/>
          <p:cNvGraphicFramePr>
            <a:graphicFrameLocks noChangeAspect="1"/>
          </p:cNvGraphicFramePr>
          <p:nvPr/>
        </p:nvGraphicFramePr>
        <p:xfrm>
          <a:off x="2724151" y="571500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27" imgW="3200400" imgH="393480" progId="Equation.3">
                  <p:embed/>
                </p:oleObj>
              </mc:Choice>
              <mc:Fallback>
                <p:oleObj name="Equation" r:id="rId27" imgW="3200400" imgH="39348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571500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1080"/>
          <p:cNvGraphicFramePr>
            <a:graphicFrameLocks noChangeAspect="1"/>
          </p:cNvGraphicFramePr>
          <p:nvPr/>
        </p:nvGraphicFramePr>
        <p:xfrm>
          <a:off x="5105400" y="1082676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29" imgW="1320480" imgH="406080" progId="Equation.3">
                  <p:embed/>
                </p:oleObj>
              </mc:Choice>
              <mc:Fallback>
                <p:oleObj name="Equation" r:id="rId29" imgW="1320480" imgH="406080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82676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1" name="Object 1081"/>
          <p:cNvGraphicFramePr>
            <a:graphicFrameLocks noChangeAspect="1"/>
          </p:cNvGraphicFramePr>
          <p:nvPr/>
        </p:nvGraphicFramePr>
        <p:xfrm>
          <a:off x="1371600" y="1003300"/>
          <a:ext cx="363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31" imgW="3632040" imgH="520560" progId="Equation.3">
                  <p:embed/>
                </p:oleObj>
              </mc:Choice>
              <mc:Fallback>
                <p:oleObj name="Equation" r:id="rId31" imgW="3632040" imgH="520560" progId="Equation.3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03300"/>
                        <a:ext cx="3632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4" name="Object 1084"/>
          <p:cNvGraphicFramePr>
            <a:graphicFrameLocks noChangeAspect="1"/>
          </p:cNvGraphicFramePr>
          <p:nvPr/>
        </p:nvGraphicFramePr>
        <p:xfrm>
          <a:off x="1905001" y="5715001"/>
          <a:ext cx="427039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公式" r:id="rId33" imgW="152280" imgH="164880" progId="Equation.3">
                  <p:embed/>
                </p:oleObj>
              </mc:Choice>
              <mc:Fallback>
                <p:oleObj name="公式" r:id="rId33" imgW="152280" imgH="164880" progId="Equation.3">
                  <p:embed/>
                  <p:pic>
                    <p:nvPicPr>
                      <p:cNvPr id="0" name="Object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715001"/>
                        <a:ext cx="427039" cy="463550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7" name="Object 1087"/>
          <p:cNvGraphicFramePr>
            <a:graphicFrameLocks noChangeAspect="1"/>
          </p:cNvGraphicFramePr>
          <p:nvPr/>
        </p:nvGraphicFramePr>
        <p:xfrm>
          <a:off x="4419601" y="5715001"/>
          <a:ext cx="427039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公式" r:id="rId35" imgW="152280" imgH="164880" progId="Equation.3">
                  <p:embed/>
                </p:oleObj>
              </mc:Choice>
              <mc:Fallback>
                <p:oleObj name="公式" r:id="rId35" imgW="152280" imgH="16488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715001"/>
                        <a:ext cx="427039" cy="463550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0" name="Object 1090"/>
          <p:cNvGraphicFramePr>
            <a:graphicFrameLocks noChangeAspect="1"/>
          </p:cNvGraphicFramePr>
          <p:nvPr/>
        </p:nvGraphicFramePr>
        <p:xfrm>
          <a:off x="6781801" y="5715001"/>
          <a:ext cx="427039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公式" r:id="rId37" imgW="152280" imgH="177480" progId="Equation.3">
                  <p:embed/>
                </p:oleObj>
              </mc:Choice>
              <mc:Fallback>
                <p:oleObj name="公式" r:id="rId37" imgW="152280" imgH="177480" progId="Equation.3">
                  <p:embed/>
                  <p:pic>
                    <p:nvPicPr>
                      <p:cNvPr id="0" name="Object 1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5715001"/>
                        <a:ext cx="427039" cy="498475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2" name="Line 1092"/>
          <p:cNvSpPr>
            <a:spLocks noChangeShapeType="1"/>
          </p:cNvSpPr>
          <p:nvPr/>
        </p:nvSpPr>
        <p:spPr bwMode="auto">
          <a:xfrm>
            <a:off x="685800" y="5029200"/>
            <a:ext cx="815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93" name="Picture 1093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94" name="Text Box 1094"/>
          <p:cNvSpPr txBox="1">
            <a:spLocks noChangeArrowheads="1"/>
          </p:cNvSpPr>
          <p:nvPr/>
        </p:nvSpPr>
        <p:spPr bwMode="auto">
          <a:xfrm>
            <a:off x="6115050" y="6600826"/>
            <a:ext cx="27494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6695" name="Picture 109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96" name="Picture 109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97" name="Picture 109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98" name="Picture 109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99" name="Picture 109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utoUpdateAnimBg="0"/>
      <p:bldP spid="26633" grpId="0" build="p" autoUpdateAnimBg="0"/>
      <p:bldP spid="26634" grpId="0" autoUpdateAnimBg="0"/>
      <p:bldP spid="26635" grpId="0" build="p" autoUpdateAnimBg="0"/>
      <p:bldP spid="2667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908720"/>
                <a:ext cx="8712129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 smtClean="0">
                    <a:solidFill>
                      <a:srgbClr val="0033CC"/>
                    </a:solidFill>
                  </a:rPr>
                  <a:t>练习</a:t>
                </a:r>
                <a:r>
                  <a:rPr lang="en-US" altLang="zh-CN" b="1" dirty="0" smtClean="0">
                    <a:solidFill>
                      <a:srgbClr val="0033CC"/>
                    </a:solidFill>
                  </a:rPr>
                  <a:t>1:</a:t>
                </a:r>
                <a:r>
                  <a:rPr lang="zh-CN" altLang="zh-CN" dirty="0" smtClean="0">
                    <a:solidFill>
                      <a:schemeClr val="bg2"/>
                    </a:solidFill>
                  </a:rPr>
                  <a:t>求二元函数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2+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chemeClr val="bg2"/>
                        </a:solidFill>
                        <a:latin typeface="Cambria Math"/>
                      </a:rPr>
                      <m:t>ln</m:t>
                    </m:r>
                    <m:r>
                      <a:rPr lang="zh-CN" altLang="en-US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zh-CN" dirty="0">
                    <a:solidFill>
                      <a:schemeClr val="bg2"/>
                    </a:solidFill>
                  </a:rPr>
                  <a:t>的极值。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712129" cy="578685"/>
              </a:xfrm>
              <a:prstGeom prst="rect">
                <a:avLst/>
              </a:prstGeom>
              <a:blipFill rotWithShape="1">
                <a:blip r:embed="rId2"/>
                <a:stretch>
                  <a:fillRect l="-1400" t="-10526" r="-280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92080" y="1700808"/>
                <a:ext cx="3447739" cy="803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zh-CN" dirty="0" smtClean="0">
                    <a:solidFill>
                      <a:schemeClr val="bg2"/>
                    </a:solidFill>
                  </a:rPr>
                  <a:t>极小值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bg2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(0,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)=−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00808"/>
                <a:ext cx="3447739" cy="803618"/>
              </a:xfrm>
              <a:prstGeom prst="rect">
                <a:avLst/>
              </a:prstGeom>
              <a:blipFill rotWithShape="1">
                <a:blip r:embed="rId3"/>
                <a:stretch>
                  <a:fillRect l="-3534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5658" y="3068960"/>
                <a:ext cx="8018670" cy="877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zh-CN" altLang="en-US" b="1" dirty="0" smtClean="0">
                    <a:solidFill>
                      <a:srgbClr val="0033CC"/>
                    </a:solidFill>
                  </a:rPr>
                  <a:t>练习</a:t>
                </a:r>
                <a:r>
                  <a:rPr lang="en-US" altLang="zh-CN" b="1" dirty="0" smtClean="0">
                    <a:solidFill>
                      <a:srgbClr val="0033CC"/>
                    </a:solidFill>
                  </a:rPr>
                  <a:t>2:</a:t>
                </a:r>
                <a:r>
                  <a:rPr lang="zh-CN" altLang="zh-CN" dirty="0" smtClean="0">
                    <a:solidFill>
                      <a:schemeClr val="bg2"/>
                    </a:solidFill>
                  </a:rPr>
                  <a:t>求求</a:t>
                </a:r>
                <a:r>
                  <a:rPr lang="zh-CN" altLang="zh-CN" dirty="0">
                    <a:solidFill>
                      <a:schemeClr val="bg2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bg2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)=(</m:t>
                    </m:r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320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的极值。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58" y="3068960"/>
                <a:ext cx="8018670" cy="877356"/>
              </a:xfrm>
              <a:prstGeom prst="rect">
                <a:avLst/>
              </a:prstGeom>
              <a:blipFill rotWithShape="1">
                <a:blip r:embed="rId4"/>
                <a:stretch>
                  <a:fillRect l="-1520" r="-456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72000" y="4149080"/>
                <a:ext cx="4141070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−1,−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zh-CN" altLang="en-US" b="0" i="1" smtClean="0">
                        <a:solidFill>
                          <a:schemeClr val="bg2"/>
                        </a:solidFill>
                        <a:latin typeface="Cambria Math"/>
                      </a:rPr>
                      <m:t>不是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zh-CN" altLang="en-US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chemeClr val="bg2"/>
                            </a:solidFill>
                            <a:latin typeface="Cambria Math"/>
                          </a:rPr>
                          <m:t>1,−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是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.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49080"/>
                <a:ext cx="4141070" cy="737189"/>
              </a:xfrm>
              <a:prstGeom prst="rect">
                <a:avLst/>
              </a:prstGeom>
              <a:blipFill rotWithShape="1">
                <a:blip r:embed="rId5"/>
                <a:stretch>
                  <a:fillRect r="-2062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85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1302</Words>
  <Application>Microsoft Office PowerPoint</Application>
  <PresentationFormat>全屏显示(4:3)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默认设计模板</vt:lpstr>
      <vt:lpstr>BMP 图象</vt:lpstr>
      <vt:lpstr>Equation</vt:lpstr>
      <vt:lpstr>公式</vt:lpstr>
      <vt:lpstr>第八节</vt:lpstr>
      <vt:lpstr>一、 多元函数的极值 </vt:lpstr>
      <vt:lpstr>定理1 (必要条件)</vt:lpstr>
      <vt:lpstr>定理2 (充分条件)</vt:lpstr>
      <vt:lpstr>PowerPoint 演示文稿</vt:lpstr>
      <vt:lpstr>PowerPoint 演示文稿</vt:lpstr>
      <vt:lpstr>例1.</vt:lpstr>
      <vt:lpstr>PowerPoint 演示文稿</vt:lpstr>
      <vt:lpstr>PowerPoint 演示文稿</vt:lpstr>
      <vt:lpstr>二、最值应用问题</vt:lpstr>
      <vt:lpstr>例2.</vt:lpstr>
      <vt:lpstr>三、条件极值</vt:lpstr>
      <vt:lpstr>PowerPoint 演示文稿</vt:lpstr>
      <vt:lpstr>推广</vt:lpstr>
      <vt:lpstr>例3.</vt:lpstr>
      <vt:lpstr>PowerPoint 演示文稿</vt:lpstr>
      <vt:lpstr>PowerPoint 演示文稿</vt:lpstr>
      <vt:lpstr>PowerPoint 演示文稿</vt:lpstr>
      <vt:lpstr>内容小结</vt:lpstr>
      <vt:lpstr>3. 函数的最值问题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多元函数的极值与最值</dc:title>
  <dc:creator>chaoyl</dc:creator>
  <cp:lastModifiedBy>houjy</cp:lastModifiedBy>
  <cp:revision>125</cp:revision>
  <dcterms:created xsi:type="dcterms:W3CDTF">2000-02-12T00:07:11Z</dcterms:created>
  <dcterms:modified xsi:type="dcterms:W3CDTF">2020-03-24T15:30:32Z</dcterms:modified>
</cp:coreProperties>
</file>