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9" r:id="rId2"/>
    <p:sldId id="257" r:id="rId3"/>
    <p:sldId id="258" r:id="rId4"/>
    <p:sldId id="260" r:id="rId5"/>
    <p:sldId id="261" r:id="rId6"/>
    <p:sldId id="292" r:id="rId7"/>
    <p:sldId id="325" r:id="rId8"/>
    <p:sldId id="315" r:id="rId9"/>
    <p:sldId id="316" r:id="rId10"/>
    <p:sldId id="317" r:id="rId11"/>
    <p:sldId id="293" r:id="rId12"/>
    <p:sldId id="264" r:id="rId13"/>
    <p:sldId id="294" r:id="rId14"/>
    <p:sldId id="295" r:id="rId15"/>
    <p:sldId id="318" r:id="rId16"/>
    <p:sldId id="320" r:id="rId17"/>
    <p:sldId id="321" r:id="rId18"/>
    <p:sldId id="324" r:id="rId19"/>
    <p:sldId id="276" r:id="rId20"/>
    <p:sldId id="279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FF33"/>
    <a:srgbClr val="33CC33"/>
    <a:srgbClr val="006600"/>
    <a:srgbClr val="008000"/>
    <a:srgbClr val="4D4D4D"/>
    <a:srgbClr val="00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0929"/>
  </p:normalViewPr>
  <p:slideViewPr>
    <p:cSldViewPr>
      <p:cViewPr varScale="1">
        <p:scale>
          <a:sx n="47" d="100"/>
          <a:sy n="47" d="100"/>
        </p:scale>
        <p:origin x="-773" y="-9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8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115.e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12" Type="http://schemas.openxmlformats.org/officeDocument/2006/relationships/image" Target="../media/image114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11" Type="http://schemas.openxmlformats.org/officeDocument/2006/relationships/image" Target="../media/image113.emf"/><Relationship Id="rId5" Type="http://schemas.openxmlformats.org/officeDocument/2006/relationships/image" Target="../media/image107.emf"/><Relationship Id="rId10" Type="http://schemas.openxmlformats.org/officeDocument/2006/relationships/image" Target="../media/image112.emf"/><Relationship Id="rId4" Type="http://schemas.openxmlformats.org/officeDocument/2006/relationships/image" Target="../media/image106.emf"/><Relationship Id="rId9" Type="http://schemas.openxmlformats.org/officeDocument/2006/relationships/image" Target="../media/image111.emf"/><Relationship Id="rId14" Type="http://schemas.openxmlformats.org/officeDocument/2006/relationships/image" Target="../media/image11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18" Type="http://schemas.openxmlformats.org/officeDocument/2006/relationships/image" Target="../media/image4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17" Type="http://schemas.openxmlformats.org/officeDocument/2006/relationships/image" Target="../media/image42.emf"/><Relationship Id="rId2" Type="http://schemas.openxmlformats.org/officeDocument/2006/relationships/image" Target="../media/image27.emf"/><Relationship Id="rId16" Type="http://schemas.openxmlformats.org/officeDocument/2006/relationships/image" Target="../media/image41.emf"/><Relationship Id="rId20" Type="http://schemas.openxmlformats.org/officeDocument/2006/relationships/image" Target="../media/image45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5" Type="http://schemas.openxmlformats.org/officeDocument/2006/relationships/image" Target="../media/image40.emf"/><Relationship Id="rId10" Type="http://schemas.openxmlformats.org/officeDocument/2006/relationships/image" Target="../media/image35.emf"/><Relationship Id="rId19" Type="http://schemas.openxmlformats.org/officeDocument/2006/relationships/image" Target="../media/image44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3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12" Type="http://schemas.openxmlformats.org/officeDocument/2006/relationships/image" Target="../media/image72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11" Type="http://schemas.openxmlformats.org/officeDocument/2006/relationships/image" Target="../media/image71.emf"/><Relationship Id="rId5" Type="http://schemas.openxmlformats.org/officeDocument/2006/relationships/image" Target="../media/image65.e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image" Target="../media/image86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12" Type="http://schemas.openxmlformats.org/officeDocument/2006/relationships/image" Target="../media/image85.emf"/><Relationship Id="rId2" Type="http://schemas.openxmlformats.org/officeDocument/2006/relationships/image" Target="../media/image75.emf"/><Relationship Id="rId16" Type="http://schemas.openxmlformats.org/officeDocument/2006/relationships/image" Target="../media/image89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11" Type="http://schemas.openxmlformats.org/officeDocument/2006/relationships/image" Target="../media/image84.emf"/><Relationship Id="rId5" Type="http://schemas.openxmlformats.org/officeDocument/2006/relationships/image" Target="../media/image78.emf"/><Relationship Id="rId15" Type="http://schemas.openxmlformats.org/officeDocument/2006/relationships/image" Target="../media/image88.emf"/><Relationship Id="rId10" Type="http://schemas.openxmlformats.org/officeDocument/2006/relationships/image" Target="../media/image83.emf"/><Relationship Id="rId4" Type="http://schemas.openxmlformats.org/officeDocument/2006/relationships/image" Target="../media/image77.emf"/><Relationship Id="rId9" Type="http://schemas.openxmlformats.org/officeDocument/2006/relationships/image" Target="../media/image82.emf"/><Relationship Id="rId14" Type="http://schemas.openxmlformats.org/officeDocument/2006/relationships/image" Target="../media/image8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102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1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11" Type="http://schemas.openxmlformats.org/officeDocument/2006/relationships/image" Target="../media/image100.emf"/><Relationship Id="rId5" Type="http://schemas.openxmlformats.org/officeDocument/2006/relationships/image" Target="../media/image94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F6707DDC-CCFD-4B2D-A12A-9D3E1D13A7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33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27137FB1-35C6-4FCE-8313-2EFDF88B9F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203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D731B18-6750-4B1B-B13D-EA8EF24A7924}" type="slidenum">
              <a:rPr lang="en-US" altLang="zh-CN" sz="12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pPr/>
              <a:t>2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P417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A83BF7-FE39-49E7-BE1B-15ED9CF10DB6}" type="slidenum">
              <a:rPr lang="en-US" altLang="zh-CN" sz="12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pPr/>
              <a:t>4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P418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76D6D7B-A5EB-4545-9156-9D311531859C}" type="slidenum">
              <a:rPr lang="en-US" altLang="zh-CN" sz="12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pPr/>
              <a:t>5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P419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4B669-57C9-461F-B13B-6B395ED15A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0903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E92F7-DC5F-4729-986D-FADD0456FC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66505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4244B-CA5C-4ED9-B54A-BBA8422358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37277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A64C3-286D-490F-B040-B402B1513E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82021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B82A6-E58A-4AB5-A934-B6613CE39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04885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E5824-0D9B-4768-A959-B18DA48E58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90963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18CA7-19CB-40BA-8DE1-842576430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20245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2ECEB-FE4D-403A-B6D0-62CEA66FA0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80378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424F3-B15E-455E-8B5E-8623CBF6B1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73602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2982F-2EAA-4BEE-9731-6B656F981C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05111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30154-2351-4B69-BA43-2EEBB03629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26049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EFEAD5-112D-420F-98B7-2B9597EBF3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4.xml"/><Relationship Id="rId7" Type="http://schemas.openxmlformats.org/officeDocument/2006/relationships/image" Target="../media/image5.jpe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slide" Target="slide11.xml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3" Type="http://schemas.openxmlformats.org/officeDocument/2006/relationships/tags" Target="../tags/tag47.xml"/><Relationship Id="rId21" Type="http://schemas.openxmlformats.org/officeDocument/2006/relationships/image" Target="../media/image63.png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image" Target="../media/image60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8.emf"/><Relationship Id="rId26" Type="http://schemas.openxmlformats.org/officeDocument/2006/relationships/image" Target="../media/image72.e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71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73.emf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61.bin"/><Relationship Id="rId31" Type="http://schemas.openxmlformats.org/officeDocument/2006/relationships/image" Target="../media/image5.jpeg"/><Relationship Id="rId4" Type="http://schemas.openxmlformats.org/officeDocument/2006/relationships/image" Target="../media/image61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6.emf"/><Relationship Id="rId22" Type="http://schemas.openxmlformats.org/officeDocument/2006/relationships/image" Target="../media/image70.e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81.emf"/><Relationship Id="rId26" Type="http://schemas.openxmlformats.org/officeDocument/2006/relationships/image" Target="../media/image85.emf"/><Relationship Id="rId39" Type="http://schemas.openxmlformats.org/officeDocument/2006/relationships/image" Target="../media/image7.jpeg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89.emf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1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emf"/><Relationship Id="rId20" Type="http://schemas.openxmlformats.org/officeDocument/2006/relationships/image" Target="../media/image82.emf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84.emf"/><Relationship Id="rId32" Type="http://schemas.openxmlformats.org/officeDocument/2006/relationships/image" Target="../media/image88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86.emf"/><Relationship Id="rId36" Type="http://schemas.openxmlformats.org/officeDocument/2006/relationships/image" Target="../media/image4.jpeg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" Type="http://schemas.openxmlformats.org/officeDocument/2006/relationships/image" Target="../media/image74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9.emf"/><Relationship Id="rId22" Type="http://schemas.openxmlformats.org/officeDocument/2006/relationships/image" Target="../media/image83.e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87.emf"/><Relationship Id="rId35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7.emf"/><Relationship Id="rId26" Type="http://schemas.openxmlformats.org/officeDocument/2006/relationships/image" Target="../media/image101.e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100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102.emf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90.bin"/><Relationship Id="rId31" Type="http://schemas.openxmlformats.org/officeDocument/2006/relationships/image" Target="../media/image5.jpeg"/><Relationship Id="rId4" Type="http://schemas.openxmlformats.org/officeDocument/2006/relationships/image" Target="../media/image90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5.emf"/><Relationship Id="rId22" Type="http://schemas.openxmlformats.org/officeDocument/2006/relationships/image" Target="../media/image99.e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10.emf"/><Relationship Id="rId26" Type="http://schemas.openxmlformats.org/officeDocument/2006/relationships/image" Target="../media/image114.e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7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9.emf"/><Relationship Id="rId20" Type="http://schemas.openxmlformats.org/officeDocument/2006/relationships/image" Target="../media/image111.e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13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15.emf"/><Relationship Id="rId36" Type="http://schemas.openxmlformats.org/officeDocument/2006/relationships/image" Target="../media/image8.jpeg"/><Relationship Id="rId10" Type="http://schemas.openxmlformats.org/officeDocument/2006/relationships/image" Target="../media/image106.emf"/><Relationship Id="rId19" Type="http://schemas.openxmlformats.org/officeDocument/2006/relationships/oleObject" Target="../embeddings/oleObject103.bin"/><Relationship Id="rId31" Type="http://schemas.openxmlformats.org/officeDocument/2006/relationships/image" Target="../media/image3.jpeg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8.emf"/><Relationship Id="rId22" Type="http://schemas.openxmlformats.org/officeDocument/2006/relationships/image" Target="../media/image112.e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16.emf"/><Relationship Id="rId35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60.tmp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60.tmp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120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84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image" Target="../media/image60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3" Type="http://schemas.openxmlformats.org/officeDocument/2006/relationships/tags" Target="../tags/tag95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image" Target="../media/image60.tmp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image" Target="../media/image121.png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9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21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image" Target="../media/image5.jpeg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9" Type="http://schemas.openxmlformats.org/officeDocument/2006/relationships/image" Target="../media/image4.jpe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emf"/><Relationship Id="rId34" Type="http://schemas.openxmlformats.org/officeDocument/2006/relationships/oleObject" Target="../embeddings/oleObject17.bin"/><Relationship Id="rId42" Type="http://schemas.openxmlformats.org/officeDocument/2006/relationships/image" Target="../media/image7.jpeg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5.emf"/><Relationship Id="rId25" Type="http://schemas.openxmlformats.org/officeDocument/2006/relationships/image" Target="../media/image19.emf"/><Relationship Id="rId33" Type="http://schemas.openxmlformats.org/officeDocument/2006/relationships/image" Target="../media/image23.emf"/><Relationship Id="rId38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21.emf"/><Relationship Id="rId41" Type="http://schemas.openxmlformats.org/officeDocument/2006/relationships/image" Target="../media/image6.jpe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37" Type="http://schemas.openxmlformats.org/officeDocument/2006/relationships/image" Target="../media/image25.emf"/><Relationship Id="rId40" Type="http://schemas.openxmlformats.org/officeDocument/2006/relationships/image" Target="../media/image5.jpeg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8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6.emf"/><Relationship Id="rId31" Type="http://schemas.openxmlformats.org/officeDocument/2006/relationships/image" Target="../media/image2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0.e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24.emf"/><Relationship Id="rId43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9.emf"/><Relationship Id="rId26" Type="http://schemas.openxmlformats.org/officeDocument/2006/relationships/image" Target="../media/image130.emf"/><Relationship Id="rId3" Type="http://schemas.openxmlformats.org/officeDocument/2006/relationships/oleObject" Target="../embeddings/oleObject114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8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image" Target="../media/image7.jpeg"/><Relationship Id="rId10" Type="http://schemas.openxmlformats.org/officeDocument/2006/relationships/image" Target="../media/image125.emf"/><Relationship Id="rId19" Type="http://schemas.openxmlformats.org/officeDocument/2006/relationships/image" Target="../media/image3.jpeg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7.emf"/><Relationship Id="rId2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3.emf"/><Relationship Id="rId26" Type="http://schemas.openxmlformats.org/officeDocument/2006/relationships/image" Target="../media/image37.emf"/><Relationship Id="rId39" Type="http://schemas.openxmlformats.org/officeDocument/2006/relationships/oleObject" Target="../embeddings/oleObject37.bin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41.emf"/><Relationship Id="rId42" Type="http://schemas.openxmlformats.org/officeDocument/2006/relationships/image" Target="../media/image45.emf"/><Relationship Id="rId47" Type="http://schemas.openxmlformats.org/officeDocument/2006/relationships/image" Target="../media/image7.jpe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38" Type="http://schemas.openxmlformats.org/officeDocument/2006/relationships/image" Target="../media/image43.emf"/><Relationship Id="rId46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29" Type="http://schemas.openxmlformats.org/officeDocument/2006/relationships/oleObject" Target="../embeddings/oleObject32.bin"/><Relationship Id="rId41" Type="http://schemas.openxmlformats.org/officeDocument/2006/relationships/oleObject" Target="../embeddings/oleObject3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6.emf"/><Relationship Id="rId32" Type="http://schemas.openxmlformats.org/officeDocument/2006/relationships/image" Target="../media/image40.emf"/><Relationship Id="rId37" Type="http://schemas.openxmlformats.org/officeDocument/2006/relationships/oleObject" Target="../embeddings/oleObject36.bin"/><Relationship Id="rId40" Type="http://schemas.openxmlformats.org/officeDocument/2006/relationships/image" Target="../media/image44.emf"/><Relationship Id="rId45" Type="http://schemas.openxmlformats.org/officeDocument/2006/relationships/image" Target="../media/image5.jpeg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8.emf"/><Relationship Id="rId36" Type="http://schemas.openxmlformats.org/officeDocument/2006/relationships/image" Target="../media/image42.emf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4" Type="http://schemas.openxmlformats.org/officeDocument/2006/relationships/image" Target="../media/image4.jpeg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1.emf"/><Relationship Id="rId22" Type="http://schemas.openxmlformats.org/officeDocument/2006/relationships/image" Target="../media/image35.e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9.emf"/><Relationship Id="rId35" Type="http://schemas.openxmlformats.org/officeDocument/2006/relationships/oleObject" Target="../embeddings/oleObject35.bin"/><Relationship Id="rId43" Type="http://schemas.openxmlformats.org/officeDocument/2006/relationships/image" Target="../media/image3.jpeg"/><Relationship Id="rId48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0.e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8.jpeg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9.emf"/><Relationship Id="rId5" Type="http://schemas.openxmlformats.org/officeDocument/2006/relationships/image" Target="../media/image46.emf"/><Relationship Id="rId15" Type="http://schemas.openxmlformats.org/officeDocument/2006/relationships/image" Target="../media/image51.e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6.jpe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6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3.emf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.jpeg"/><Relationship Id="rId5" Type="http://schemas.openxmlformats.org/officeDocument/2006/relationships/image" Target="../media/image52.emf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4.emf"/><Relationship Id="rId1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9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image" Target="../media/image5.jpeg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1" Type="http://schemas.openxmlformats.org/officeDocument/2006/relationships/image" Target="../media/image60.tmp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6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1" Type="http://schemas.openxmlformats.org/officeDocument/2006/relationships/image" Target="../media/image60.tmp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61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tags" Target="../tags/tag19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62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3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6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16"/>
          <p:cNvSpPr txBox="1">
            <a:spLocks noChangeArrowheads="1"/>
          </p:cNvSpPr>
          <p:nvPr/>
        </p:nvSpPr>
        <p:spPr bwMode="auto">
          <a:xfrm>
            <a:off x="2279650" y="2620963"/>
            <a:ext cx="4273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一、</a:t>
            </a:r>
            <a:r>
              <a:rPr lang="zh-CN" altLang="en-US" b="1">
                <a:solidFill>
                  <a:schemeClr val="tx1"/>
                </a:solidFill>
              </a:rPr>
              <a:t>平面的点法式方程</a:t>
            </a:r>
          </a:p>
        </p:txBody>
      </p:sp>
      <p:sp>
        <p:nvSpPr>
          <p:cNvPr id="2053" name="Text Box 17"/>
          <p:cNvSpPr txBox="1">
            <a:spLocks noChangeArrowheads="1"/>
          </p:cNvSpPr>
          <p:nvPr/>
        </p:nvSpPr>
        <p:spPr bwMode="auto">
          <a:xfrm>
            <a:off x="2279650" y="3505200"/>
            <a:ext cx="387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二、平面的一般方程</a:t>
            </a:r>
          </a:p>
        </p:txBody>
      </p:sp>
      <p:sp>
        <p:nvSpPr>
          <p:cNvPr id="2054" name="Text Box 18"/>
          <p:cNvSpPr txBox="1">
            <a:spLocks noChangeArrowheads="1"/>
          </p:cNvSpPr>
          <p:nvPr/>
        </p:nvSpPr>
        <p:spPr bwMode="auto">
          <a:xfrm>
            <a:off x="2279650" y="4495800"/>
            <a:ext cx="346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三、两平面的夹角</a:t>
            </a:r>
          </a:p>
        </p:txBody>
      </p:sp>
      <p:sp>
        <p:nvSpPr>
          <p:cNvPr id="2055" name="AutoShape 1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86000" y="3429000"/>
            <a:ext cx="39624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2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86000" y="4572000"/>
            <a:ext cx="39624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7" name="Picture 21" descr="机动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 Box 2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2059" name="Picture 23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24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25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26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27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" name="Text Box 33"/>
          <p:cNvSpPr txBox="1">
            <a:spLocks noChangeArrowheads="1"/>
          </p:cNvSpPr>
          <p:nvPr/>
        </p:nvSpPr>
        <p:spPr bwMode="auto">
          <a:xfrm>
            <a:off x="1475656" y="1081088"/>
            <a:ext cx="61766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4800" dirty="0">
                <a:latin typeface="华文行楷" pitchFamily="2" charset="-122"/>
                <a:ea typeface="华文行楷" pitchFamily="2" charset="-122"/>
              </a:rPr>
              <a:t>第三</a:t>
            </a:r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节  平面</a:t>
            </a:r>
            <a:r>
              <a:rPr lang="zh-CN" altLang="en-US" sz="4800" dirty="0">
                <a:latin typeface="华文行楷" pitchFamily="2" charset="-122"/>
                <a:ea typeface="华文行楷" pitchFamily="2" charset="-122"/>
              </a:rPr>
              <a:t>及其方程 </a:t>
            </a:r>
          </a:p>
        </p:txBody>
      </p:sp>
      <p:graphicFrame>
        <p:nvGraphicFramePr>
          <p:cNvPr id="2065" name="Object 34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BMP 图象" r:id="rId11" imgW="3390476" imgH="3409524" progId="Paint.Picture">
                  <p:embed/>
                </p:oleObj>
              </mc:Choice>
              <mc:Fallback>
                <p:oleObj name="BMP 图象" r:id="rId11" imgW="3390476" imgH="3409524" progId="Paint.Picture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Text Box 36"/>
          <p:cNvSpPr txBox="1">
            <a:spLocks noChangeArrowheads="1"/>
          </p:cNvSpPr>
          <p:nvPr/>
        </p:nvSpPr>
        <p:spPr bwMode="auto">
          <a:xfrm>
            <a:off x="7534275" y="250825"/>
            <a:ext cx="13493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 sz="2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  <a:latin typeface="Times New Roman" pitchFamily="18" charset="0"/>
              </a:rPr>
              <a:t>第</a:t>
            </a:r>
            <a:r>
              <a:rPr kumimoji="0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八章</a:t>
            </a:r>
            <a:endParaRPr kumimoji="0" lang="zh-CN" alt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54012" y="1124744"/>
                <a:ext cx="8826500" cy="2664296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solidFill>
                      <a:schemeClr val="bg2"/>
                    </a:solidFill>
                  </a:rPr>
                  <a:t>4.  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求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满足下列条件的平面方程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：</a:t>
                </a:r>
                <a:endParaRPr lang="en-US" altLang="zh-CN" sz="1400" dirty="0" smtClean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solidFill>
                      <a:schemeClr val="bg2"/>
                    </a:solidFill>
                  </a:rPr>
                  <a:t>(1)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平行于</a:t>
                </a:r>
                <a:r>
                  <a:rPr lang="en-US" altLang="zh-CN" sz="2800" dirty="0" smtClean="0">
                    <a:solidFill>
                      <a:schemeClr val="bg2"/>
                    </a:solidFill>
                  </a:rPr>
                  <a:t>x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轴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且经过点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4,0,−2</m:t>
                        </m:r>
                      </m:e>
                    </m:d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5,1,7</m:t>
                        </m:r>
                      </m:e>
                    </m:d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solidFill>
                      <a:schemeClr val="bg2"/>
                    </a:solidFill>
                  </a:rPr>
                  <a:t>(2)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过点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(1,1,−1</m:t>
                        </m:r>
                      </m:e>
                    </m:d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(−2,−2,2</m:t>
                        </m:r>
                      </m:e>
                    </m:d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(1,−1,2</m:t>
                        </m:r>
                      </m:e>
                    </m:d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。</a:t>
                </a:r>
                <a:endParaRPr lang="en-US" altLang="zh-CN" sz="2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354012" y="1124744"/>
                <a:ext cx="8826500" cy="2664296"/>
              </a:xfrm>
              <a:prstGeom prst="rect">
                <a:avLst/>
              </a:prstGeom>
              <a:blipFill rotWithShape="1">
                <a:blip r:embed="rId21"/>
                <a:stretch>
                  <a:fillRect l="-1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TextBox 15" hidden="1"/>
          <p:cNvSpPr txBox="1"/>
          <p:nvPr>
            <p:custDataLst>
              <p:tags r:id="rId5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8" name="TextBox 17" hidden="1"/>
          <p:cNvSpPr txBox="1"/>
          <p:nvPr>
            <p:custDataLst>
              <p:tags r:id="rId6"/>
            </p:custDataLst>
          </p:nvPr>
        </p:nvSpPr>
        <p:spPr>
          <a:xfrm>
            <a:off x="9779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𝑥</a:t>
            </a:r>
            <a:r>
              <a:rPr lang="en-US" altLang="zh-CN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+3</a:t>
            </a:r>
            <a:r>
              <a:rPr lang="zh-CN" altLang="en-US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𝑦</a:t>
            </a:r>
            <a:r>
              <a:rPr lang="en-US" altLang="zh-CN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+</a:t>
            </a:r>
            <a:r>
              <a:rPr lang="zh-CN" altLang="en-US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𝑧−</a:t>
            </a:r>
            <a:r>
              <a:rPr lang="en-US" altLang="zh-CN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11=0</a:t>
            </a:r>
            <a:endParaRPr lang="zh-CN" altLang="en-US" sz="200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9" name="矩形 18" hidden="1"/>
          <p:cNvSpPr/>
          <p:nvPr>
            <p:custDataLst>
              <p:tags r:id="rId7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TextBox 19" hidden="1"/>
          <p:cNvSpPr txBox="1"/>
          <p:nvPr>
            <p:custDataLst>
              <p:tags r:id="rId8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5" name="组合 14" hidden="1"/>
          <p:cNvGrpSpPr/>
          <p:nvPr>
            <p:custDataLst>
              <p:tags r:id="rId9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2" name="RemarkBack" hidden="1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 hidden="1"/>
            <p:cNvSpPr/>
            <p:nvPr>
              <p:custDataLst>
                <p:tags r:id="rId1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 hidden="1"/>
            <p:cNvSpPr txBox="1"/>
            <p:nvPr>
              <p:custDataLst>
                <p:tags r:id="rId1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93007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36576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三、两平面的夹角</a:t>
            </a:r>
            <a:endParaRPr lang="zh-CN" altLang="en-US" sz="2800" smtClean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09600" y="1524000"/>
            <a:ext cx="3962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设平面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∏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的法向量为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85800" y="2209800"/>
            <a:ext cx="3657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∏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的法向量为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28600" y="28956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则两平面夹角</a:t>
            </a:r>
            <a:r>
              <a:rPr lang="zh-CN" altLang="en-US" sz="2800" i="1">
                <a:solidFill>
                  <a:schemeClr val="tx1"/>
                </a:solidFill>
                <a:sym typeface="Symbol" pitchFamily="18" charset="2"/>
              </a:rPr>
              <a:t></a:t>
            </a:r>
            <a:r>
              <a:rPr lang="zh-CN" altLang="en-US" sz="2800" i="1">
                <a:sym typeface="Symbol" pitchFamily="18" charset="2"/>
              </a:rPr>
              <a:t> 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的余弦为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5943600" y="3852863"/>
            <a:ext cx="2895600" cy="1036637"/>
          </a:xfrm>
          <a:prstGeom prst="parallelogram">
            <a:avLst>
              <a:gd name="adj" fmla="val 69832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5734050" y="2881313"/>
            <a:ext cx="1811338" cy="2008187"/>
          </a:xfrm>
          <a:prstGeom prst="diamond">
            <a:avLst/>
          </a:prstGeom>
          <a:solidFill>
            <a:srgbClr val="00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H="1" flipV="1">
            <a:off x="6400800" y="3756025"/>
            <a:ext cx="6858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357" name="Group 13"/>
          <p:cNvGrpSpPr>
            <a:grpSpLocks/>
          </p:cNvGrpSpPr>
          <p:nvPr/>
        </p:nvGrpSpPr>
        <p:grpSpPr bwMode="auto">
          <a:xfrm>
            <a:off x="6324600" y="4441825"/>
            <a:ext cx="1600200" cy="0"/>
            <a:chOff x="3888" y="3600"/>
            <a:chExt cx="1008" cy="0"/>
          </a:xfrm>
        </p:grpSpPr>
        <p:sp>
          <p:nvSpPr>
            <p:cNvPr id="8243" name="Line 14"/>
            <p:cNvSpPr>
              <a:spLocks noChangeShapeType="1"/>
            </p:cNvSpPr>
            <p:nvPr/>
          </p:nvSpPr>
          <p:spPr bwMode="auto">
            <a:xfrm>
              <a:off x="4368" y="3600"/>
              <a:ext cx="52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Line 15"/>
            <p:cNvSpPr>
              <a:spLocks noChangeShapeType="1"/>
            </p:cNvSpPr>
            <p:nvPr/>
          </p:nvSpPr>
          <p:spPr bwMode="auto">
            <a:xfrm flipH="1">
              <a:off x="3888" y="3600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361" name="Line 17"/>
          <p:cNvSpPr>
            <a:spLocks noChangeShapeType="1"/>
          </p:cNvSpPr>
          <p:nvPr/>
        </p:nvSpPr>
        <p:spPr bwMode="auto">
          <a:xfrm flipV="1">
            <a:off x="6750050" y="2403475"/>
            <a:ext cx="1403350" cy="1647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364" name="Group 20"/>
          <p:cNvGrpSpPr>
            <a:grpSpLocks/>
          </p:cNvGrpSpPr>
          <p:nvPr/>
        </p:nvGrpSpPr>
        <p:grpSpPr bwMode="auto">
          <a:xfrm>
            <a:off x="7662863" y="2273300"/>
            <a:ext cx="0" cy="2159000"/>
            <a:chOff x="4896" y="1824"/>
            <a:chExt cx="0" cy="1776"/>
          </a:xfrm>
        </p:grpSpPr>
        <p:sp>
          <p:nvSpPr>
            <p:cNvPr id="8241" name="Line 21"/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1776"/>
            </a:xfrm>
            <a:prstGeom prst="line">
              <a:avLst/>
            </a:prstGeom>
            <a:noFill/>
            <a:ln w="9525">
              <a:solidFill>
                <a:srgbClr val="FF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Line 22"/>
            <p:cNvSpPr>
              <a:spLocks noChangeShapeType="1"/>
            </p:cNvSpPr>
            <p:nvPr/>
          </p:nvSpPr>
          <p:spPr bwMode="auto">
            <a:xfrm>
              <a:off x="4896" y="32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7369" name="Object 25"/>
          <p:cNvGraphicFramePr>
            <a:graphicFrameLocks noChangeAspect="1"/>
          </p:cNvGraphicFramePr>
          <p:nvPr/>
        </p:nvGraphicFramePr>
        <p:xfrm>
          <a:off x="674688" y="4994275"/>
          <a:ext cx="64881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" name="Equation" r:id="rId3" imgW="6484628" imgH="922093" progId="Equation.3">
                  <p:embed/>
                </p:oleObj>
              </mc:Choice>
              <mc:Fallback>
                <p:oleObj name="Equation" r:id="rId3" imgW="6484628" imgH="92209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994275"/>
                        <a:ext cx="64881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304800" y="4433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即</a:t>
            </a:r>
          </a:p>
        </p:txBody>
      </p:sp>
      <p:graphicFrame>
        <p:nvGraphicFramePr>
          <p:cNvPr id="57374" name="Object 30"/>
          <p:cNvGraphicFramePr>
            <a:graphicFrameLocks noChangeAspect="1"/>
          </p:cNvGraphicFramePr>
          <p:nvPr/>
        </p:nvGraphicFramePr>
        <p:xfrm>
          <a:off x="2592388" y="4876800"/>
          <a:ext cx="30464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" name="Equation" r:id="rId5" imgW="3040398" imgH="464718" progId="Equation.3">
                  <p:embed/>
                </p:oleObj>
              </mc:Choice>
              <mc:Fallback>
                <p:oleObj name="Equation" r:id="rId5" imgW="3040398" imgH="46471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876800"/>
                        <a:ext cx="30464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31"/>
          <p:cNvGraphicFramePr>
            <a:graphicFrameLocks noChangeAspect="1"/>
          </p:cNvGraphicFramePr>
          <p:nvPr/>
        </p:nvGraphicFramePr>
        <p:xfrm>
          <a:off x="4408488" y="5565775"/>
          <a:ext cx="26781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" name="Equation" r:id="rId7" imgW="2674574" imgH="579169" progId="Equation.3">
                  <p:embed/>
                </p:oleObj>
              </mc:Choice>
              <mc:Fallback>
                <p:oleObj name="Equation" r:id="rId7" imgW="2674574" imgH="57916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5565775"/>
                        <a:ext cx="26781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1741488" y="5565775"/>
          <a:ext cx="2525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" name="Equation" r:id="rId9" imgW="2522328" imgH="579169" progId="Equation.3">
                  <p:embed/>
                </p:oleObj>
              </mc:Choice>
              <mc:Fallback>
                <p:oleObj name="Equation" r:id="rId9" imgW="2522328" imgH="57916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5565775"/>
                        <a:ext cx="25257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7" name="Arc 33"/>
          <p:cNvSpPr>
            <a:spLocks/>
          </p:cNvSpPr>
          <p:nvPr/>
        </p:nvSpPr>
        <p:spPr bwMode="auto">
          <a:xfrm>
            <a:off x="7454900" y="2551113"/>
            <a:ext cx="492125" cy="890587"/>
          </a:xfrm>
          <a:custGeom>
            <a:avLst/>
            <a:gdLst>
              <a:gd name="T0" fmla="*/ 210002 w 11600"/>
              <a:gd name="T1" fmla="*/ 0 h 21025"/>
              <a:gd name="T2" fmla="*/ 492125 w 11600"/>
              <a:gd name="T3" fmla="*/ 118773 h 21025"/>
              <a:gd name="T4" fmla="*/ 0 w 11600"/>
              <a:gd name="T5" fmla="*/ 890587 h 210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600" h="21025" fill="none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</a:path>
              <a:path w="11600" h="21025" stroke="0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  <a:lnTo>
                  <a:pt x="0" y="21025"/>
                </a:lnTo>
                <a:lnTo>
                  <a:pt x="4950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8" name="Arc 34"/>
          <p:cNvSpPr>
            <a:spLocks/>
          </p:cNvSpPr>
          <p:nvPr/>
        </p:nvSpPr>
        <p:spPr bwMode="auto">
          <a:xfrm>
            <a:off x="6705600" y="4108450"/>
            <a:ext cx="909638" cy="419100"/>
          </a:xfrm>
          <a:custGeom>
            <a:avLst/>
            <a:gdLst>
              <a:gd name="T0" fmla="*/ 0 w 21474"/>
              <a:gd name="T1" fmla="*/ 320246 h 9891"/>
              <a:gd name="T2" fmla="*/ 96242 w 21474"/>
              <a:gd name="T3" fmla="*/ 0 h 9891"/>
              <a:gd name="T4" fmla="*/ 909638 w 21474"/>
              <a:gd name="T5" fmla="*/ 419100 h 98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74" h="9891" fill="none" extrusionOk="0">
                <a:moveTo>
                  <a:pt x="0" y="7558"/>
                </a:moveTo>
                <a:cubicBezTo>
                  <a:pt x="286" y="4920"/>
                  <a:pt x="1056" y="2358"/>
                  <a:pt x="2271" y="-1"/>
                </a:cubicBezTo>
              </a:path>
              <a:path w="21474" h="9891" stroke="0" extrusionOk="0">
                <a:moveTo>
                  <a:pt x="0" y="7558"/>
                </a:moveTo>
                <a:cubicBezTo>
                  <a:pt x="286" y="4920"/>
                  <a:pt x="1056" y="2358"/>
                  <a:pt x="2271" y="-1"/>
                </a:cubicBezTo>
                <a:lnTo>
                  <a:pt x="21474" y="9891"/>
                </a:lnTo>
                <a:lnTo>
                  <a:pt x="0" y="75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609600" y="990600"/>
            <a:ext cx="822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两平面法向量的夹角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常为锐角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r>
              <a:rPr lang="zh-CN" altLang="en-US" sz="2800">
                <a:solidFill>
                  <a:schemeClr val="tx1"/>
                </a:solidFill>
              </a:rPr>
              <a:t>称为</a:t>
            </a:r>
            <a:r>
              <a:rPr lang="zh-CN" altLang="en-US" sz="2800"/>
              <a:t>两平面的夹角</a:t>
            </a:r>
            <a:r>
              <a:rPr lang="en-US" altLang="zh-CN" sz="2800"/>
              <a:t>.</a:t>
            </a:r>
          </a:p>
        </p:txBody>
      </p:sp>
      <p:graphicFrame>
        <p:nvGraphicFramePr>
          <p:cNvPr id="57380" name="Object 36"/>
          <p:cNvGraphicFramePr>
            <a:graphicFrameLocks noChangeAspect="1"/>
          </p:cNvGraphicFramePr>
          <p:nvPr/>
        </p:nvGraphicFramePr>
        <p:xfrm>
          <a:off x="8102600" y="3886200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" name="Equation" r:id="rId11" imgW="426723" imgH="434269" progId="Equation.3">
                  <p:embed/>
                </p:oleObj>
              </mc:Choice>
              <mc:Fallback>
                <p:oleObj name="Equation" r:id="rId11" imgW="426723" imgH="43426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3886200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1" name="Object 37"/>
          <p:cNvGraphicFramePr>
            <a:graphicFrameLocks noChangeAspect="1"/>
          </p:cNvGraphicFramePr>
          <p:nvPr/>
        </p:nvGraphicFramePr>
        <p:xfrm>
          <a:off x="6477000" y="30480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" name="Equation" r:id="rId13" imgW="472505" imgH="434269" progId="Equation.3">
                  <p:embed/>
                </p:oleObj>
              </mc:Choice>
              <mc:Fallback>
                <p:oleObj name="Equation" r:id="rId13" imgW="472505" imgH="43426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0480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3" name="Object 39"/>
          <p:cNvGraphicFramePr>
            <a:graphicFrameLocks noChangeAspect="1"/>
          </p:cNvGraphicFramePr>
          <p:nvPr/>
        </p:nvGraphicFramePr>
        <p:xfrm>
          <a:off x="7772400" y="2273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" name="Equation" r:id="rId15" imgW="236252" imgH="312475" progId="Equation.3">
                  <p:embed/>
                </p:oleObj>
              </mc:Choice>
              <mc:Fallback>
                <p:oleObj name="Equation" r:id="rId15" imgW="236252" imgH="31247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73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85" name="Group 41"/>
          <p:cNvGrpSpPr>
            <a:grpSpLocks/>
          </p:cNvGrpSpPr>
          <p:nvPr/>
        </p:nvGrpSpPr>
        <p:grpSpPr bwMode="auto">
          <a:xfrm>
            <a:off x="8181975" y="2073275"/>
            <a:ext cx="352425" cy="441325"/>
            <a:chOff x="5010" y="1834"/>
            <a:chExt cx="222" cy="278"/>
          </a:xfrm>
        </p:grpSpPr>
        <p:graphicFrame>
          <p:nvGraphicFramePr>
            <p:cNvPr id="8239" name="Object 18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5" name="Equation" r:id="rId17" imgW="350491" imgH="434269" progId="Equation.3">
                    <p:embed/>
                  </p:oleObj>
                </mc:Choice>
                <mc:Fallback>
                  <p:oleObj name="Equation" r:id="rId17" imgW="350491" imgH="43426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0" name="Line 40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7388" name="Group 44"/>
          <p:cNvGrpSpPr>
            <a:grpSpLocks/>
          </p:cNvGrpSpPr>
          <p:nvPr/>
        </p:nvGrpSpPr>
        <p:grpSpPr bwMode="auto">
          <a:xfrm>
            <a:off x="7527925" y="1844675"/>
            <a:ext cx="320675" cy="441325"/>
            <a:chOff x="4852" y="1371"/>
            <a:chExt cx="202" cy="278"/>
          </a:xfrm>
        </p:grpSpPr>
        <p:graphicFrame>
          <p:nvGraphicFramePr>
            <p:cNvPr id="8237" name="Object 42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6" name="Equation" r:id="rId19" imgW="297151" imgH="434269" progId="Equation.3">
                    <p:embed/>
                  </p:oleObj>
                </mc:Choice>
                <mc:Fallback>
                  <p:oleObj name="Equation" r:id="rId19" imgW="297151" imgH="434269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8" name="Line 43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57389" name="Object 45"/>
          <p:cNvGraphicFramePr>
            <a:graphicFrameLocks noChangeAspect="1"/>
          </p:cNvGraphicFramePr>
          <p:nvPr/>
        </p:nvGraphicFramePr>
        <p:xfrm>
          <a:off x="6464300" y="4051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" name="Equation" r:id="rId21" imgW="236252" imgH="312475" progId="Equation.3">
                  <p:embed/>
                </p:oleObj>
              </mc:Choice>
              <mc:Fallback>
                <p:oleObj name="Equation" r:id="rId21" imgW="236252" imgH="31247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4051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93" name="Group 49"/>
          <p:cNvGrpSpPr>
            <a:grpSpLocks/>
          </p:cNvGrpSpPr>
          <p:nvPr/>
        </p:nvGrpSpPr>
        <p:grpSpPr bwMode="auto">
          <a:xfrm>
            <a:off x="4114800" y="1670050"/>
            <a:ext cx="2413000" cy="444500"/>
            <a:chOff x="2592" y="1052"/>
            <a:chExt cx="1520" cy="280"/>
          </a:xfrm>
        </p:grpSpPr>
        <p:graphicFrame>
          <p:nvGraphicFramePr>
            <p:cNvPr id="8235" name="Object 28"/>
            <p:cNvGraphicFramePr>
              <a:graphicFrameLocks noChangeAspect="1"/>
            </p:cNvGraphicFramePr>
            <p:nvPr/>
          </p:nvGraphicFramePr>
          <p:xfrm>
            <a:off x="2592" y="1052"/>
            <a:ext cx="15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" name="Equation" r:id="rId23" imgW="2407873" imgH="434269" progId="Equation.3">
                    <p:embed/>
                  </p:oleObj>
                </mc:Choice>
                <mc:Fallback>
                  <p:oleObj name="Equation" r:id="rId23" imgW="2407873" imgH="43426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052"/>
                          <a:ext cx="152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6" name="Line 47"/>
            <p:cNvSpPr>
              <a:spLocks noChangeShapeType="1"/>
            </p:cNvSpPr>
            <p:nvPr/>
          </p:nvSpPr>
          <p:spPr bwMode="auto">
            <a:xfrm>
              <a:off x="2592" y="1081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7394" name="Group 50"/>
          <p:cNvGrpSpPr>
            <a:grpSpLocks/>
          </p:cNvGrpSpPr>
          <p:nvPr/>
        </p:nvGrpSpPr>
        <p:grpSpPr bwMode="auto">
          <a:xfrm>
            <a:off x="4114800" y="2355850"/>
            <a:ext cx="2565400" cy="444500"/>
            <a:chOff x="2592" y="1484"/>
            <a:chExt cx="1616" cy="280"/>
          </a:xfrm>
        </p:grpSpPr>
        <p:graphicFrame>
          <p:nvGraphicFramePr>
            <p:cNvPr id="8233" name="Object 29"/>
            <p:cNvGraphicFramePr>
              <a:graphicFrameLocks noChangeAspect="1"/>
            </p:cNvGraphicFramePr>
            <p:nvPr/>
          </p:nvGraphicFramePr>
          <p:xfrm>
            <a:off x="2592" y="1484"/>
            <a:ext cx="1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9" name="Equation" r:id="rId25" imgW="2560335" imgH="434269" progId="Equation.3">
                    <p:embed/>
                  </p:oleObj>
                </mc:Choice>
                <mc:Fallback>
                  <p:oleObj name="Equation" r:id="rId25" imgW="2560335" imgH="43426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484"/>
                          <a:ext cx="1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4" name="Line 48"/>
            <p:cNvSpPr>
              <a:spLocks noChangeShapeType="1"/>
            </p:cNvSpPr>
            <p:nvPr/>
          </p:nvSpPr>
          <p:spPr bwMode="auto">
            <a:xfrm>
              <a:off x="2592" y="151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7399" name="Group 55"/>
          <p:cNvGrpSpPr>
            <a:grpSpLocks/>
          </p:cNvGrpSpPr>
          <p:nvPr/>
        </p:nvGrpSpPr>
        <p:grpSpPr bwMode="auto">
          <a:xfrm>
            <a:off x="1625600" y="3581400"/>
            <a:ext cx="2489200" cy="990600"/>
            <a:chOff x="832" y="2278"/>
            <a:chExt cx="1568" cy="624"/>
          </a:xfrm>
        </p:grpSpPr>
        <p:graphicFrame>
          <p:nvGraphicFramePr>
            <p:cNvPr id="8228" name="Object 26"/>
            <p:cNvGraphicFramePr>
              <a:graphicFrameLocks noChangeAspect="1"/>
            </p:cNvGraphicFramePr>
            <p:nvPr/>
          </p:nvGraphicFramePr>
          <p:xfrm>
            <a:off x="832" y="227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0" name="Equation" r:id="rId27" imgW="2484104" imgH="982990" progId="Equation.3">
                    <p:embed/>
                  </p:oleObj>
                </mc:Choice>
                <mc:Fallback>
                  <p:oleObj name="Equation" r:id="rId27" imgW="2484104" imgH="98299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227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Line 51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30" name="Line 52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31" name="Line 53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32" name="Line 54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8221" name="Picture 56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2" name="Text Box 5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8223" name="Picture 5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4" name="Picture 5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5" name="Picture 6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6" name="Picture 6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7" name="Picture 6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utoUpdateAnimBg="0"/>
      <p:bldP spid="57351" grpId="0" autoUpdateAnimBg="0"/>
      <p:bldP spid="57352" grpId="0" autoUpdateAnimBg="0"/>
      <p:bldP spid="57347" grpId="0" animBg="1"/>
      <p:bldP spid="57353" grpId="0" animBg="1"/>
      <p:bldP spid="57355" grpId="0" animBg="1"/>
      <p:bldP spid="57361" grpId="0" animBg="1"/>
      <p:bldP spid="57371" grpId="0" autoUpdateAnimBg="0"/>
      <p:bldP spid="57377" grpId="0" animBg="1"/>
      <p:bldP spid="57378" grpId="0" animBg="1"/>
      <p:bldP spid="5737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96" name="Group 36"/>
          <p:cNvGrpSpPr>
            <a:grpSpLocks/>
          </p:cNvGrpSpPr>
          <p:nvPr/>
        </p:nvGrpSpPr>
        <p:grpSpPr bwMode="auto">
          <a:xfrm>
            <a:off x="6962775" y="2652713"/>
            <a:ext cx="1800225" cy="1081087"/>
            <a:chOff x="4386" y="1645"/>
            <a:chExt cx="1134" cy="681"/>
          </a:xfrm>
        </p:grpSpPr>
        <p:sp>
          <p:nvSpPr>
            <p:cNvPr id="9276" name="AutoShape 22"/>
            <p:cNvSpPr>
              <a:spLocks noChangeArrowheads="1"/>
            </p:cNvSpPr>
            <p:nvPr/>
          </p:nvSpPr>
          <p:spPr bwMode="auto">
            <a:xfrm rot="10800000">
              <a:off x="4386" y="164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77" name="Object 33"/>
            <p:cNvGraphicFramePr>
              <a:graphicFrameLocks noChangeAspect="1"/>
            </p:cNvGraphicFramePr>
            <p:nvPr/>
          </p:nvGraphicFramePr>
          <p:xfrm>
            <a:off x="4949" y="2041"/>
            <a:ext cx="3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4" name="公式" r:id="rId3" imgW="220920" imgH="205797" progId="Equation.3">
                    <p:embed/>
                  </p:oleObj>
                </mc:Choice>
                <mc:Fallback>
                  <p:oleObj name="公式" r:id="rId3" imgW="220920" imgH="205797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041"/>
                          <a:ext cx="30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9" name="Rectangle 21"/>
          <p:cNvSpPr>
            <a:spLocks noChangeArrowheads="1"/>
          </p:cNvSpPr>
          <p:nvPr/>
        </p:nvSpPr>
        <p:spPr bwMode="auto">
          <a:xfrm>
            <a:off x="609600" y="304800"/>
            <a:ext cx="6705600" cy="1295400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185E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2895600" cy="6858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特别有下列结论：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85800" y="2449513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5" name="Equation" r:id="rId5" imgW="1836462" imgH="434269" progId="Equation.3">
                  <p:embed/>
                </p:oleObj>
              </mc:Choice>
              <mc:Fallback>
                <p:oleObj name="Equation" r:id="rId5" imgW="1836462" imgH="4342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49513"/>
                        <a:ext cx="184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2590800" y="2563813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1828800" y="3276600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3175000" y="3136900"/>
          <a:ext cx="368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6" name="Equation" r:id="rId7" imgW="3672923" imgH="434269" progId="Equation.3">
                  <p:embed/>
                </p:oleObj>
              </mc:Choice>
              <mc:Fallback>
                <p:oleObj name="Equation" r:id="rId7" imgW="3672923" imgH="4342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136900"/>
                        <a:ext cx="368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685800" y="3898900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7" name="Equation" r:id="rId9" imgW="1844020" imgH="434269" progId="Equation.3">
                  <p:embed/>
                </p:oleObj>
              </mc:Choice>
              <mc:Fallback>
                <p:oleObj name="Equation" r:id="rId9" imgW="1844020" imgH="4342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98900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2667000" y="4011613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1905000" y="4876800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3314700" y="4495800"/>
          <a:ext cx="247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8" name="Equation" r:id="rId11" imgW="2468987" imgH="944983" progId="Equation.3">
                  <p:embed/>
                </p:oleObj>
              </mc:Choice>
              <mc:Fallback>
                <p:oleObj name="Equation" r:id="rId11" imgW="2468987" imgH="94498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495800"/>
                        <a:ext cx="2476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8"/>
          <p:cNvGraphicFramePr>
            <a:graphicFrameLocks noChangeAspect="1"/>
          </p:cNvGraphicFramePr>
          <p:nvPr/>
        </p:nvGraphicFramePr>
        <p:xfrm>
          <a:off x="752475" y="458788"/>
          <a:ext cx="35909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9" name="Equation" r:id="rId13" imgW="3573801" imgH="982990" progId="Equation.3">
                  <p:embed/>
                </p:oleObj>
              </mc:Choice>
              <mc:Fallback>
                <p:oleObj name="Equation" r:id="rId13" imgW="3573801" imgH="98299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458788"/>
                        <a:ext cx="35909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3B00"/>
                                </a:gs>
                                <a:gs pos="50000">
                                  <a:srgbClr val="008000"/>
                                </a:gs>
                                <a:gs pos="100000">
                                  <a:srgbClr val="003B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CC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8" name="Line 28"/>
          <p:cNvSpPr>
            <a:spLocks noChangeShapeType="1"/>
          </p:cNvSpPr>
          <p:nvPr/>
        </p:nvSpPr>
        <p:spPr bwMode="auto">
          <a:xfrm flipV="1">
            <a:off x="7772400" y="225107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95" name="Group 35"/>
          <p:cNvGrpSpPr>
            <a:grpSpLocks/>
          </p:cNvGrpSpPr>
          <p:nvPr/>
        </p:nvGrpSpPr>
        <p:grpSpPr bwMode="auto">
          <a:xfrm>
            <a:off x="7086600" y="1412875"/>
            <a:ext cx="452438" cy="2303463"/>
            <a:chOff x="4464" y="864"/>
            <a:chExt cx="285" cy="1451"/>
          </a:xfrm>
        </p:grpSpPr>
        <p:sp>
          <p:nvSpPr>
            <p:cNvPr id="9274" name="Freeform 26"/>
            <p:cNvSpPr>
              <a:spLocks/>
            </p:cNvSpPr>
            <p:nvPr/>
          </p:nvSpPr>
          <p:spPr bwMode="auto">
            <a:xfrm>
              <a:off x="4464" y="864"/>
              <a:ext cx="285" cy="1451"/>
            </a:xfrm>
            <a:custGeom>
              <a:avLst/>
              <a:gdLst>
                <a:gd name="T0" fmla="*/ 0 w 192"/>
                <a:gd name="T1" fmla="*/ 1451 h 1248"/>
                <a:gd name="T2" fmla="*/ 0 w 192"/>
                <a:gd name="T3" fmla="*/ 670 h 1248"/>
                <a:gd name="T4" fmla="*/ 285 w 192"/>
                <a:gd name="T5" fmla="*/ 0 h 1248"/>
                <a:gd name="T6" fmla="*/ 285 w 192"/>
                <a:gd name="T7" fmla="*/ 781 h 1248"/>
                <a:gd name="T8" fmla="*/ 0 w 192"/>
                <a:gd name="T9" fmla="*/ 1451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1248">
                  <a:moveTo>
                    <a:pt x="0" y="1248"/>
                  </a:moveTo>
                  <a:lnTo>
                    <a:pt x="0" y="576"/>
                  </a:lnTo>
                  <a:lnTo>
                    <a:pt x="192" y="0"/>
                  </a:lnTo>
                  <a:lnTo>
                    <a:pt x="192" y="672"/>
                  </a:lnTo>
                  <a:lnTo>
                    <a:pt x="0" y="1248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75" name="Object 34"/>
            <p:cNvGraphicFramePr>
              <a:graphicFrameLocks noChangeAspect="1"/>
            </p:cNvGraphicFramePr>
            <p:nvPr/>
          </p:nvGraphicFramePr>
          <p:xfrm>
            <a:off x="4465" y="1488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0" name="公式" r:id="rId15" imgW="205803" imgH="205797" progId="Equation.3">
                    <p:embed/>
                  </p:oleObj>
                </mc:Choice>
                <mc:Fallback>
                  <p:oleObj name="公式" r:id="rId15" imgW="205803" imgH="20579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1488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7239000" y="30892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28" name="Group 68"/>
          <p:cNvGrpSpPr>
            <a:grpSpLocks/>
          </p:cNvGrpSpPr>
          <p:nvPr/>
        </p:nvGrpSpPr>
        <p:grpSpPr bwMode="auto">
          <a:xfrm>
            <a:off x="7191375" y="5075238"/>
            <a:ext cx="1800225" cy="1081087"/>
            <a:chOff x="4434" y="3495"/>
            <a:chExt cx="1134" cy="681"/>
          </a:xfrm>
        </p:grpSpPr>
        <p:sp>
          <p:nvSpPr>
            <p:cNvPr id="9272" name="AutoShape 41"/>
            <p:cNvSpPr>
              <a:spLocks noChangeArrowheads="1"/>
            </p:cNvSpPr>
            <p:nvPr/>
          </p:nvSpPr>
          <p:spPr bwMode="auto">
            <a:xfrm rot="10800000">
              <a:off x="4434" y="349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73" name="Object 42"/>
            <p:cNvGraphicFramePr>
              <a:graphicFrameLocks noChangeAspect="1"/>
            </p:cNvGraphicFramePr>
            <p:nvPr/>
          </p:nvGraphicFramePr>
          <p:xfrm>
            <a:off x="5006" y="3891"/>
            <a:ext cx="2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1" name="公式" r:id="rId17" imgW="205803" imgH="205797" progId="Equation.3">
                    <p:embed/>
                  </p:oleObj>
                </mc:Choice>
                <mc:Fallback>
                  <p:oleObj name="公式" r:id="rId17" imgW="205803" imgH="205797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6" y="3891"/>
                          <a:ext cx="28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04" name="Line 44"/>
          <p:cNvSpPr>
            <a:spLocks noChangeShapeType="1"/>
          </p:cNvSpPr>
          <p:nvPr/>
        </p:nvSpPr>
        <p:spPr bwMode="auto">
          <a:xfrm flipV="1">
            <a:off x="8624888" y="493712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6705600" y="4405313"/>
            <a:ext cx="1800225" cy="1081087"/>
            <a:chOff x="4386" y="1645"/>
            <a:chExt cx="1134" cy="681"/>
          </a:xfrm>
        </p:grpSpPr>
        <p:sp>
          <p:nvSpPr>
            <p:cNvPr id="9270" name="AutoShape 47"/>
            <p:cNvSpPr>
              <a:spLocks noChangeArrowheads="1"/>
            </p:cNvSpPr>
            <p:nvPr/>
          </p:nvSpPr>
          <p:spPr bwMode="auto">
            <a:xfrm rot="10800000">
              <a:off x="4386" y="164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71" name="Object 48"/>
            <p:cNvGraphicFramePr>
              <a:graphicFrameLocks noChangeAspect="1"/>
            </p:cNvGraphicFramePr>
            <p:nvPr/>
          </p:nvGraphicFramePr>
          <p:xfrm>
            <a:off x="4949" y="2041"/>
            <a:ext cx="3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2" name="公式" r:id="rId19" imgW="220920" imgH="205797" progId="Equation.3">
                    <p:embed/>
                  </p:oleObj>
                </mc:Choice>
                <mc:Fallback>
                  <p:oleObj name="公式" r:id="rId19" imgW="220920" imgH="205797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041"/>
                          <a:ext cx="30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10" name="Line 50"/>
          <p:cNvSpPr>
            <a:spLocks noChangeShapeType="1"/>
          </p:cNvSpPr>
          <p:nvPr/>
        </p:nvSpPr>
        <p:spPr bwMode="auto">
          <a:xfrm flipV="1">
            <a:off x="7534275" y="448627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37" name="Group 56"/>
          <p:cNvGrpSpPr>
            <a:grpSpLocks/>
          </p:cNvGrpSpPr>
          <p:nvPr/>
        </p:nvGrpSpPr>
        <p:grpSpPr bwMode="auto">
          <a:xfrm>
            <a:off x="4495800" y="533400"/>
            <a:ext cx="2489200" cy="990600"/>
            <a:chOff x="832" y="2278"/>
            <a:chExt cx="1568" cy="624"/>
          </a:xfrm>
        </p:grpSpPr>
        <p:graphicFrame>
          <p:nvGraphicFramePr>
            <p:cNvPr id="9265" name="Object 57"/>
            <p:cNvGraphicFramePr>
              <a:graphicFrameLocks noChangeAspect="1"/>
            </p:cNvGraphicFramePr>
            <p:nvPr/>
          </p:nvGraphicFramePr>
          <p:xfrm>
            <a:off x="832" y="227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3" name="Equation" r:id="rId21" imgW="2484104" imgH="982990" progId="Equation.3">
                    <p:embed/>
                  </p:oleObj>
                </mc:Choice>
                <mc:Fallback>
                  <p:oleObj name="Equation" r:id="rId21" imgW="2484104" imgH="98299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227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6" name="Line 58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67" name="Line 59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68" name="Line 60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69" name="Line 61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426" name="Group 66"/>
          <p:cNvGrpSpPr>
            <a:grpSpLocks/>
          </p:cNvGrpSpPr>
          <p:nvPr/>
        </p:nvGrpSpPr>
        <p:grpSpPr bwMode="auto">
          <a:xfrm>
            <a:off x="3962400" y="2409825"/>
            <a:ext cx="1028700" cy="444500"/>
            <a:chOff x="2496" y="1518"/>
            <a:chExt cx="648" cy="280"/>
          </a:xfrm>
        </p:grpSpPr>
        <p:graphicFrame>
          <p:nvGraphicFramePr>
            <p:cNvPr id="9262" name="Object 6"/>
            <p:cNvGraphicFramePr>
              <a:graphicFrameLocks noChangeAspect="1"/>
            </p:cNvGraphicFramePr>
            <p:nvPr/>
          </p:nvGraphicFramePr>
          <p:xfrm>
            <a:off x="2496" y="1518"/>
            <a:ext cx="6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4" name="Equation" r:id="rId23" imgW="1021024" imgH="434269" progId="Equation.3">
                    <p:embed/>
                  </p:oleObj>
                </mc:Choice>
                <mc:Fallback>
                  <p:oleObj name="Equation" r:id="rId23" imgW="1021024" imgH="43426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18"/>
                          <a:ext cx="64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3" name="Line 62"/>
            <p:cNvSpPr>
              <a:spLocks noChangeShapeType="1"/>
            </p:cNvSpPr>
            <p:nvPr/>
          </p:nvSpPr>
          <p:spPr bwMode="auto">
            <a:xfrm>
              <a:off x="2496" y="15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64" name="Line 63"/>
            <p:cNvSpPr>
              <a:spLocks noChangeShapeType="1"/>
            </p:cNvSpPr>
            <p:nvPr/>
          </p:nvSpPr>
          <p:spPr bwMode="auto">
            <a:xfrm>
              <a:off x="2928" y="15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427" name="Group 67"/>
          <p:cNvGrpSpPr>
            <a:grpSpLocks/>
          </p:cNvGrpSpPr>
          <p:nvPr/>
        </p:nvGrpSpPr>
        <p:grpSpPr bwMode="auto">
          <a:xfrm>
            <a:off x="4073525" y="3898900"/>
            <a:ext cx="1031875" cy="444500"/>
            <a:chOff x="2566" y="2437"/>
            <a:chExt cx="650" cy="280"/>
          </a:xfrm>
        </p:grpSpPr>
        <p:graphicFrame>
          <p:nvGraphicFramePr>
            <p:cNvPr id="9259" name="Object 13"/>
            <p:cNvGraphicFramePr>
              <a:graphicFrameLocks noChangeAspect="1"/>
            </p:cNvGraphicFramePr>
            <p:nvPr/>
          </p:nvGraphicFramePr>
          <p:xfrm>
            <a:off x="2576" y="2437"/>
            <a:ext cx="6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5" name="Equation" r:id="rId25" imgW="1005908" imgH="434269" progId="Equation.3">
                    <p:embed/>
                  </p:oleObj>
                </mc:Choice>
                <mc:Fallback>
                  <p:oleObj name="Equation" r:id="rId25" imgW="1005908" imgH="43426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" y="2437"/>
                          <a:ext cx="64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Line 64"/>
            <p:cNvSpPr>
              <a:spLocks noChangeShapeType="1"/>
            </p:cNvSpPr>
            <p:nvPr/>
          </p:nvSpPr>
          <p:spPr bwMode="auto">
            <a:xfrm>
              <a:off x="2566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61" name="Line 65"/>
            <p:cNvSpPr>
              <a:spLocks noChangeShapeType="1"/>
            </p:cNvSpPr>
            <p:nvPr/>
          </p:nvSpPr>
          <p:spPr bwMode="auto">
            <a:xfrm>
              <a:off x="2998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429" name="Group 69"/>
          <p:cNvGrpSpPr>
            <a:grpSpLocks/>
          </p:cNvGrpSpPr>
          <p:nvPr/>
        </p:nvGrpSpPr>
        <p:grpSpPr bwMode="auto">
          <a:xfrm>
            <a:off x="7648575" y="1828800"/>
            <a:ext cx="352425" cy="441325"/>
            <a:chOff x="5010" y="1834"/>
            <a:chExt cx="222" cy="278"/>
          </a:xfrm>
        </p:grpSpPr>
        <p:graphicFrame>
          <p:nvGraphicFramePr>
            <p:cNvPr id="9257" name="Object 70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" name="Equation" r:id="rId27" imgW="350491" imgH="434269" progId="Equation.3">
                    <p:embed/>
                  </p:oleObj>
                </mc:Choice>
                <mc:Fallback>
                  <p:oleObj name="Equation" r:id="rId27" imgW="350491" imgH="434269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8" name="Line 71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432" name="Group 72"/>
          <p:cNvGrpSpPr>
            <a:grpSpLocks/>
          </p:cNvGrpSpPr>
          <p:nvPr/>
        </p:nvGrpSpPr>
        <p:grpSpPr bwMode="auto">
          <a:xfrm>
            <a:off x="7924800" y="2895600"/>
            <a:ext cx="320675" cy="441325"/>
            <a:chOff x="4852" y="1371"/>
            <a:chExt cx="202" cy="278"/>
          </a:xfrm>
        </p:grpSpPr>
        <p:graphicFrame>
          <p:nvGraphicFramePr>
            <p:cNvPr id="9255" name="Object 73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7" name="Equation" r:id="rId29" imgW="297151" imgH="434269" progId="Equation.3">
                    <p:embed/>
                  </p:oleObj>
                </mc:Choice>
                <mc:Fallback>
                  <p:oleObj name="Equation" r:id="rId29" imgW="297151" imgH="434269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6" name="Line 74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435" name="Group 75"/>
          <p:cNvGrpSpPr>
            <a:grpSpLocks/>
          </p:cNvGrpSpPr>
          <p:nvPr/>
        </p:nvGrpSpPr>
        <p:grpSpPr bwMode="auto">
          <a:xfrm>
            <a:off x="7343775" y="4054475"/>
            <a:ext cx="352425" cy="441325"/>
            <a:chOff x="5010" y="1834"/>
            <a:chExt cx="222" cy="278"/>
          </a:xfrm>
        </p:grpSpPr>
        <p:graphicFrame>
          <p:nvGraphicFramePr>
            <p:cNvPr id="9253" name="Object 76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" name="Equation" r:id="rId31" imgW="350491" imgH="434269" progId="Equation.3">
                    <p:embed/>
                  </p:oleObj>
                </mc:Choice>
                <mc:Fallback>
                  <p:oleObj name="Equation" r:id="rId31" imgW="350491" imgH="434269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4" name="Line 77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438" name="Group 78"/>
          <p:cNvGrpSpPr>
            <a:grpSpLocks/>
          </p:cNvGrpSpPr>
          <p:nvPr/>
        </p:nvGrpSpPr>
        <p:grpSpPr bwMode="auto">
          <a:xfrm>
            <a:off x="8518525" y="4572000"/>
            <a:ext cx="320675" cy="441325"/>
            <a:chOff x="4852" y="1371"/>
            <a:chExt cx="202" cy="278"/>
          </a:xfrm>
        </p:grpSpPr>
        <p:graphicFrame>
          <p:nvGraphicFramePr>
            <p:cNvPr id="9251" name="Object 79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" name="Equation" r:id="rId33" imgW="297151" imgH="434269" progId="Equation.3">
                    <p:embed/>
                  </p:oleObj>
                </mc:Choice>
                <mc:Fallback>
                  <p:oleObj name="Equation" r:id="rId33" imgW="297151" imgH="434269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2" name="Line 80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9244" name="Picture 81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5" name="Text Box 8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9246" name="Picture 8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7" name="Picture 8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8" name="Picture 8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9" name="Picture 8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50" name="Picture 8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5" grpId="0" animBg="1"/>
      <p:bldP spid="15367" grpId="0" animBg="1"/>
      <p:bldP spid="15372" grpId="0" animBg="1"/>
      <p:bldP spid="15376" grpId="0" animBg="1"/>
      <p:bldP spid="15388" grpId="0" animBg="1"/>
      <p:bldP spid="15389" grpId="0" animBg="1"/>
      <p:bldP spid="15404" grpId="0" animBg="1"/>
      <p:bldP spid="154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273050" y="45720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因此有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4114800" cy="609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一平面通过两点</a:t>
            </a:r>
            <a:endParaRPr lang="zh-CN" altLang="en-US" sz="2800" smtClean="0">
              <a:ea typeface="仿宋_GB2312" pitchFamily="49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垂直于平面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∏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: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x + y + z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= 0,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求其方程 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en-US" altLang="zh-CN" sz="2800" b="1">
                <a:latin typeface="Times New Roman" pitchFamily="18" charset="0"/>
              </a:rPr>
              <a:t>:</a:t>
            </a:r>
            <a:r>
              <a:rPr lang="en-US" altLang="zh-CN" sz="2800" b="1"/>
              <a:t> </a:t>
            </a:r>
            <a:r>
              <a:rPr lang="zh-CN" altLang="en-US" sz="2800">
                <a:solidFill>
                  <a:schemeClr val="tx1"/>
                </a:solidFill>
              </a:rPr>
              <a:t>设所求平面的法向量为</a:t>
            </a:r>
            <a:endParaRPr lang="zh-CN" altLang="en-US" sz="2800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3810000" y="2959100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" name="Equation" r:id="rId3" imgW="2948834" imgH="388704" progId="Equation.3">
                  <p:embed/>
                </p:oleObj>
              </mc:Choice>
              <mc:Fallback>
                <p:oleObj name="Equation" r:id="rId3" imgW="2948834" imgH="38870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59100"/>
                        <a:ext cx="295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769100" y="28336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即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7302500" y="2959100"/>
          <a:ext cx="130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" name="Equation" r:id="rId5" imgW="1303059" imgH="312475" progId="Equation.3">
                  <p:embed/>
                </p:oleObj>
              </mc:Choice>
              <mc:Fallback>
                <p:oleObj name="Equation" r:id="rId5" imgW="1303059" imgH="3124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2959100"/>
                        <a:ext cx="1308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230438" y="3409950"/>
            <a:ext cx="1808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的法向量</a:t>
            </a: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4533900" y="3568700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" name="Equation" r:id="rId7" imgW="2164062" imgH="388704" progId="Equation.3">
                  <p:embed/>
                </p:oleObj>
              </mc:Choice>
              <mc:Fallback>
                <p:oleObj name="Equation" r:id="rId7" imgW="2164062" imgH="38870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568700"/>
                        <a:ext cx="217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2362200" y="4114800"/>
          <a:ext cx="259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" name="Equation" r:id="rId9" imgW="2583226" imgH="396262" progId="Equation.3">
                  <p:embed/>
                </p:oleObj>
              </mc:Choice>
              <mc:Fallback>
                <p:oleObj name="Equation" r:id="rId9" imgW="2583226" imgH="39626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259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1717675" y="4732338"/>
          <a:ext cx="6664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" name="Equation" r:id="rId11" imgW="6659981" imgH="396262" progId="Equation.3">
                  <p:embed/>
                </p:oleObj>
              </mc:Choice>
              <mc:Fallback>
                <p:oleObj name="Equation" r:id="rId11" imgW="6659981" imgH="39626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4732338"/>
                        <a:ext cx="66643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04800" y="5257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约去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C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zh-CN" altLang="en-US" sz="2800">
                <a:solidFill>
                  <a:schemeClr val="tx1"/>
                </a:solidFill>
              </a:rPr>
              <a:t>得</a:t>
            </a:r>
          </a:p>
        </p:txBody>
      </p:sp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2451100" y="5316538"/>
          <a:ext cx="440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" name="Equation" r:id="rId13" imgW="4396797" imgH="396262" progId="Equation.3">
                  <p:embed/>
                </p:oleObj>
              </mc:Choice>
              <mc:Fallback>
                <p:oleObj name="Equation" r:id="rId13" imgW="4396797" imgH="39626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316538"/>
                        <a:ext cx="440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304800" y="5791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即</a:t>
            </a:r>
          </a:p>
        </p:txBody>
      </p:sp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3009900" y="5930900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" name="Equation" r:id="rId15" imgW="2011599" imgH="388704" progId="Equation.3">
                  <p:embed/>
                </p:oleObj>
              </mc:Choice>
              <mc:Fallback>
                <p:oleObj name="Equation" r:id="rId15" imgW="2011599" imgH="38870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930900"/>
                        <a:ext cx="201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AutoShape 18"/>
          <p:cNvSpPr>
            <a:spLocks noChangeArrowheads="1"/>
          </p:cNvSpPr>
          <p:nvPr/>
        </p:nvSpPr>
        <p:spPr bwMode="auto">
          <a:xfrm>
            <a:off x="2959100" y="3019425"/>
            <a:ext cx="762000" cy="196850"/>
          </a:xfrm>
          <a:prstGeom prst="rightArrow">
            <a:avLst>
              <a:gd name="adj1" fmla="val 50000"/>
              <a:gd name="adj2" fmla="val 967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7" name="AutoShape 19"/>
          <p:cNvSpPr>
            <a:spLocks noChangeArrowheads="1"/>
          </p:cNvSpPr>
          <p:nvPr/>
        </p:nvSpPr>
        <p:spPr bwMode="auto">
          <a:xfrm>
            <a:off x="3810000" y="3630613"/>
            <a:ext cx="641350" cy="195262"/>
          </a:xfrm>
          <a:prstGeom prst="rightArrow">
            <a:avLst>
              <a:gd name="adj1" fmla="val 50000"/>
              <a:gd name="adj2" fmla="val 821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1828800" y="2286000"/>
          <a:ext cx="4708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" name="Equation" r:id="rId17" imgW="4701506" imgH="396262" progId="Equation.3">
                  <p:embed/>
                </p:oleObj>
              </mc:Choice>
              <mc:Fallback>
                <p:oleObj name="Equation" r:id="rId17" imgW="4701506" imgH="39626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4708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2"/>
          <p:cNvGraphicFramePr>
            <a:graphicFrameLocks noChangeAspect="1"/>
          </p:cNvGraphicFramePr>
          <p:nvPr/>
        </p:nvGraphicFramePr>
        <p:xfrm>
          <a:off x="3949700" y="4699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" name="Equation" r:id="rId19" imgW="1683999" imgH="434269" progId="Equation.3">
                  <p:embed/>
                </p:oleObj>
              </mc:Choice>
              <mc:Fallback>
                <p:oleObj name="Equation" r:id="rId19" imgW="1683999" imgH="4342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69900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3"/>
          <p:cNvGraphicFramePr>
            <a:graphicFrameLocks noChangeAspect="1"/>
          </p:cNvGraphicFramePr>
          <p:nvPr/>
        </p:nvGraphicFramePr>
        <p:xfrm>
          <a:off x="6121400" y="469900"/>
          <a:ext cx="218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" name="Equation" r:id="rId21" imgW="2179395" imgH="434269" progId="Equation.3">
                  <p:embed/>
                </p:oleObj>
              </mc:Choice>
              <mc:Fallback>
                <p:oleObj name="Equation" r:id="rId21" imgW="2179395" imgH="4342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69900"/>
                        <a:ext cx="218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Text Box 24"/>
          <p:cNvSpPr txBox="1">
            <a:spLocks noChangeArrowheads="1"/>
          </p:cNvSpPr>
          <p:nvPr/>
        </p:nvSpPr>
        <p:spPr bwMode="auto">
          <a:xfrm>
            <a:off x="5562600" y="395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和</a:t>
            </a:r>
          </a:p>
        </p:txBody>
      </p:sp>
      <p:grpSp>
        <p:nvGrpSpPr>
          <p:cNvPr id="58393" name="Group 25"/>
          <p:cNvGrpSpPr>
            <a:grpSpLocks/>
          </p:cNvGrpSpPr>
          <p:nvPr/>
        </p:nvGrpSpPr>
        <p:grpSpPr bwMode="auto">
          <a:xfrm>
            <a:off x="2209800" y="4724400"/>
            <a:ext cx="3124200" cy="457200"/>
            <a:chOff x="720" y="3072"/>
            <a:chExt cx="2208" cy="288"/>
          </a:xfrm>
        </p:grpSpPr>
        <p:sp>
          <p:nvSpPr>
            <p:cNvPr id="10286" name="Line 26"/>
            <p:cNvSpPr>
              <a:spLocks noChangeShapeType="1"/>
            </p:cNvSpPr>
            <p:nvPr/>
          </p:nvSpPr>
          <p:spPr bwMode="auto">
            <a:xfrm>
              <a:off x="720" y="3072"/>
              <a:ext cx="9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7" name="Line 27"/>
            <p:cNvSpPr>
              <a:spLocks noChangeShapeType="1"/>
            </p:cNvSpPr>
            <p:nvPr/>
          </p:nvSpPr>
          <p:spPr bwMode="auto">
            <a:xfrm>
              <a:off x="1776" y="3072"/>
              <a:ext cx="9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Line 28"/>
            <p:cNvSpPr>
              <a:spLocks noChangeShapeType="1"/>
            </p:cNvSpPr>
            <p:nvPr/>
          </p:nvSpPr>
          <p:spPr bwMode="auto">
            <a:xfrm>
              <a:off x="2832" y="3072"/>
              <a:ext cx="9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6858000" y="16144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则所求平面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6724650" y="33829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故</a:t>
            </a:r>
          </a:p>
        </p:txBody>
      </p:sp>
      <p:grpSp>
        <p:nvGrpSpPr>
          <p:cNvPr id="58405" name="Group 37"/>
          <p:cNvGrpSpPr>
            <a:grpSpLocks/>
          </p:cNvGrpSpPr>
          <p:nvPr/>
        </p:nvGrpSpPr>
        <p:grpSpPr bwMode="auto">
          <a:xfrm>
            <a:off x="4953000" y="1727200"/>
            <a:ext cx="2008188" cy="406400"/>
            <a:chOff x="3120" y="1088"/>
            <a:chExt cx="1265" cy="256"/>
          </a:xfrm>
        </p:grpSpPr>
        <p:graphicFrame>
          <p:nvGraphicFramePr>
            <p:cNvPr id="10284" name="Object 31"/>
            <p:cNvGraphicFramePr>
              <a:graphicFrameLocks noChangeAspect="1"/>
            </p:cNvGraphicFramePr>
            <p:nvPr/>
          </p:nvGraphicFramePr>
          <p:xfrm>
            <a:off x="3120" y="1088"/>
            <a:ext cx="126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2" name="Equation" r:id="rId23" imgW="1988924" imgH="396262" progId="Equation.3">
                    <p:embed/>
                  </p:oleObj>
                </mc:Choice>
                <mc:Fallback>
                  <p:oleObj name="Equation" r:id="rId23" imgW="1988924" imgH="39626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088"/>
                          <a:ext cx="126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5" name="Line 34"/>
            <p:cNvSpPr>
              <a:spLocks noChangeShapeType="1"/>
            </p:cNvSpPr>
            <p:nvPr/>
          </p:nvSpPr>
          <p:spPr bwMode="auto">
            <a:xfrm>
              <a:off x="3122" y="11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228600" y="215582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方程为 </a:t>
            </a:r>
          </a:p>
        </p:txBody>
      </p:sp>
      <p:grpSp>
        <p:nvGrpSpPr>
          <p:cNvPr id="58409" name="Group 41"/>
          <p:cNvGrpSpPr>
            <a:grpSpLocks/>
          </p:cNvGrpSpPr>
          <p:nvPr/>
        </p:nvGrpSpPr>
        <p:grpSpPr bwMode="auto">
          <a:xfrm>
            <a:off x="1371600" y="3522663"/>
            <a:ext cx="901700" cy="396875"/>
            <a:chOff x="632" y="2219"/>
            <a:chExt cx="568" cy="250"/>
          </a:xfrm>
        </p:grpSpPr>
        <p:graphicFrame>
          <p:nvGraphicFramePr>
            <p:cNvPr id="10282" name="Object 9"/>
            <p:cNvGraphicFramePr>
              <a:graphicFrameLocks noChangeAspect="1"/>
            </p:cNvGraphicFramePr>
            <p:nvPr/>
          </p:nvGraphicFramePr>
          <p:xfrm>
            <a:off x="632" y="2221"/>
            <a:ext cx="5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3" name="Equation" r:id="rId25" imgW="891453" imgH="388704" progId="Equation.3">
                    <p:embed/>
                  </p:oleObj>
                </mc:Choice>
                <mc:Fallback>
                  <p:oleObj name="Equation" r:id="rId25" imgW="891453" imgH="38870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221"/>
                          <a:ext cx="5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Line 39"/>
            <p:cNvSpPr>
              <a:spLocks noChangeShapeType="1"/>
            </p:cNvSpPr>
            <p:nvPr/>
          </p:nvSpPr>
          <p:spPr bwMode="auto">
            <a:xfrm>
              <a:off x="632" y="221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8411" name="Group 43"/>
          <p:cNvGrpSpPr>
            <a:grpSpLocks/>
          </p:cNvGrpSpPr>
          <p:nvPr/>
        </p:nvGrpSpPr>
        <p:grpSpPr bwMode="auto">
          <a:xfrm>
            <a:off x="1358900" y="2882900"/>
            <a:ext cx="1511300" cy="457200"/>
            <a:chOff x="856" y="1759"/>
            <a:chExt cx="952" cy="288"/>
          </a:xfrm>
        </p:grpSpPr>
        <p:grpSp>
          <p:nvGrpSpPr>
            <p:cNvPr id="10278" name="Group 40"/>
            <p:cNvGrpSpPr>
              <a:grpSpLocks/>
            </p:cNvGrpSpPr>
            <p:nvPr/>
          </p:nvGrpSpPr>
          <p:grpSpPr bwMode="auto">
            <a:xfrm>
              <a:off x="856" y="1767"/>
              <a:ext cx="952" cy="280"/>
              <a:chOff x="672" y="1767"/>
              <a:chExt cx="952" cy="280"/>
            </a:xfrm>
          </p:grpSpPr>
          <p:graphicFrame>
            <p:nvGraphicFramePr>
              <p:cNvPr id="10280" name="Object 5"/>
              <p:cNvGraphicFramePr>
                <a:graphicFrameLocks noChangeAspect="1"/>
              </p:cNvGraphicFramePr>
              <p:nvPr/>
            </p:nvGraphicFramePr>
            <p:xfrm>
              <a:off x="672" y="1767"/>
              <a:ext cx="95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4" name="Equation" r:id="rId27" imgW="1501087" imgH="434269" progId="Equation.3">
                      <p:embed/>
                    </p:oleObj>
                  </mc:Choice>
                  <mc:Fallback>
                    <p:oleObj name="Equation" r:id="rId27" imgW="1501087" imgH="434269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1767"/>
                            <a:ext cx="952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1" name="Line 38"/>
              <p:cNvSpPr>
                <a:spLocks noChangeShapeType="1"/>
              </p:cNvSpPr>
              <p:nvPr/>
            </p:nvSpPr>
            <p:spPr bwMode="auto">
              <a:xfrm>
                <a:off x="672" y="178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0279" name="Line 42"/>
            <p:cNvSpPr>
              <a:spLocks noChangeShapeType="1"/>
            </p:cNvSpPr>
            <p:nvPr/>
          </p:nvSpPr>
          <p:spPr bwMode="auto">
            <a:xfrm>
              <a:off x="1200" y="175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0270" name="Text Box 44"/>
          <p:cNvSpPr txBox="1">
            <a:spLocks noChangeArrowheads="1"/>
          </p:cNvSpPr>
          <p:nvPr/>
        </p:nvSpPr>
        <p:spPr bwMode="auto">
          <a:xfrm>
            <a:off x="8289925" y="4254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且</a:t>
            </a:r>
          </a:p>
        </p:txBody>
      </p:sp>
      <p:pic>
        <p:nvPicPr>
          <p:cNvPr id="10271" name="Picture 45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" name="Text Box 4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0273" name="Picture 4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4" name="Picture 4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5" name="Picture 4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5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7" name="Picture 5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1" grpId="0" build="p" autoUpdateAnimBg="0"/>
      <p:bldP spid="58371" grpId="0" build="p" autoUpdateAnimBg="0"/>
      <p:bldP spid="58372" grpId="0" autoUpdateAnimBg="0"/>
      <p:bldP spid="58375" grpId="0" autoUpdateAnimBg="0"/>
      <p:bldP spid="58378" grpId="0" autoUpdateAnimBg="0"/>
      <p:bldP spid="58382" grpId="0" autoUpdateAnimBg="0"/>
      <p:bldP spid="58384" grpId="0" autoUpdateAnimBg="0"/>
      <p:bldP spid="58386" grpId="0" animBg="1"/>
      <p:bldP spid="58387" grpId="0" animBg="1"/>
      <p:bldP spid="58398" grpId="0" autoUpdateAnimBg="0"/>
      <p:bldP spid="58400" grpId="0" build="p" autoUpdateAnimBg="0"/>
      <p:bldP spid="5840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304800" y="9890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外一点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  <a:r>
              <a:rPr lang="zh-CN" altLang="en-US" sz="2800">
                <a:solidFill>
                  <a:schemeClr val="tx1"/>
                </a:solidFill>
              </a:rPr>
              <a:t>求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828800" y="469900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7" name="Equation" r:id="rId3" imgW="1973592" imgH="434269" progId="Equation.3">
                  <p:embed/>
                </p:oleObj>
              </mc:Choice>
              <mc:Fallback>
                <p:oleObj name="Equation" r:id="rId3" imgW="1973592" imgH="4342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9900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4953000" y="533400"/>
          <a:ext cx="3387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8" name="Equation" r:id="rId5" imgW="3383331" imgH="388704" progId="Equation.3">
                  <p:embed/>
                </p:oleObj>
              </mc:Choice>
              <mc:Fallback>
                <p:oleObj name="Equation" r:id="rId5" imgW="3383331" imgH="3887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3400"/>
                        <a:ext cx="3387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6764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1143000" y="3733800"/>
          <a:ext cx="563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9" name="Equation" r:id="rId7" imgW="5631183" imgH="960100" progId="Equation.3">
                  <p:embed/>
                </p:oleObj>
              </mc:Choice>
              <mc:Fallback>
                <p:oleObj name="Equation" r:id="rId7" imgW="5631183" imgH="960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563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914400" y="5359400"/>
          <a:ext cx="417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0" name="Equation" r:id="rId9" imgW="4160545" imgH="960100" progId="Equation.3">
                  <p:embed/>
                </p:oleObj>
              </mc:Choice>
              <mc:Fallback>
                <p:oleObj name="Equation" r:id="rId9" imgW="4160545" imgH="960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59400"/>
                        <a:ext cx="4178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1447800" y="4737100"/>
          <a:ext cx="3705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1" name="Equation" r:id="rId11" imgW="3703373" imgH="434269" progId="Equation.3">
                  <p:embed/>
                </p:oleObj>
              </mc:Choice>
              <mc:Fallback>
                <p:oleObj name="Equation" r:id="rId11" imgW="3703373" imgH="4342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37100"/>
                        <a:ext cx="37052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D4D4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09600" y="15382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en-US" altLang="zh-CN" sz="2800" b="1"/>
              <a:t>:</a:t>
            </a:r>
            <a:r>
              <a:rPr lang="zh-CN" altLang="en-US" sz="2800">
                <a:solidFill>
                  <a:schemeClr val="tx1"/>
                </a:solidFill>
              </a:rPr>
              <a:t>设平面法向量为</a:t>
            </a:r>
          </a:p>
        </p:txBody>
      </p:sp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381000" y="2128838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2" name="Equation" r:id="rId13" imgW="1798238" imgH="434269" progId="Equation.3">
                  <p:embed/>
                </p:oleObj>
              </mc:Choice>
              <mc:Fallback>
                <p:oleObj name="Equation" r:id="rId13" imgW="1798238" imgH="4342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28838"/>
                        <a:ext cx="180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5867400" y="1538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在平面上取一点</a:t>
            </a: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1295400" y="45720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Text Box 23"/>
          <p:cNvSpPr txBox="1">
            <a:spLocks noChangeArrowheads="1"/>
          </p:cNvSpPr>
          <p:nvPr/>
        </p:nvSpPr>
        <p:spPr bwMode="auto">
          <a:xfrm>
            <a:off x="3733800" y="381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是平面</a:t>
            </a:r>
          </a:p>
        </p:txBody>
      </p:sp>
      <p:sp>
        <p:nvSpPr>
          <p:cNvPr id="11278" name="Text Box 24"/>
          <p:cNvSpPr txBox="1">
            <a:spLocks noChangeArrowheads="1"/>
          </p:cNvSpPr>
          <p:nvPr/>
        </p:nvSpPr>
        <p:spPr bwMode="auto">
          <a:xfrm>
            <a:off x="2362200" y="10048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到平面的距离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d .</a:t>
            </a:r>
            <a:endParaRPr lang="en-US" altLang="zh-CN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11279" name="Object 25"/>
          <p:cNvGraphicFramePr>
            <a:graphicFrameLocks noChangeAspect="1"/>
          </p:cNvGraphicFramePr>
          <p:nvPr/>
        </p:nvGraphicFramePr>
        <p:xfrm>
          <a:off x="2019300" y="1077913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3" name="Equation" r:id="rId15" imgW="335375" imgH="434269" progId="Equation.3">
                  <p:embed/>
                </p:oleObj>
              </mc:Choice>
              <mc:Fallback>
                <p:oleObj name="Equation" r:id="rId15" imgW="335375" imgH="43426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077913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133600" y="2062163"/>
            <a:ext cx="4038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</a:rPr>
              <a:t>,</a:t>
            </a:r>
            <a:r>
              <a:rPr lang="zh-CN" altLang="en-US" sz="2800">
                <a:solidFill>
                  <a:schemeClr val="tx1"/>
                </a:solidFill>
              </a:rPr>
              <a:t>则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到平面的距离为</a:t>
            </a:r>
          </a:p>
        </p:txBody>
      </p:sp>
      <p:grpSp>
        <p:nvGrpSpPr>
          <p:cNvPr id="59438" name="Group 46"/>
          <p:cNvGrpSpPr>
            <a:grpSpLocks/>
          </p:cNvGrpSpPr>
          <p:nvPr/>
        </p:nvGrpSpPr>
        <p:grpSpPr bwMode="auto">
          <a:xfrm>
            <a:off x="838200" y="2884488"/>
            <a:ext cx="2057400" cy="571500"/>
            <a:chOff x="528" y="1817"/>
            <a:chExt cx="1296" cy="360"/>
          </a:xfrm>
        </p:grpSpPr>
        <p:graphicFrame>
          <p:nvGraphicFramePr>
            <p:cNvPr id="11311" name="Object 13"/>
            <p:cNvGraphicFramePr>
              <a:graphicFrameLocks noChangeAspect="1"/>
            </p:cNvGraphicFramePr>
            <p:nvPr/>
          </p:nvGraphicFramePr>
          <p:xfrm>
            <a:off x="528" y="1817"/>
            <a:ext cx="12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4" name="Equation" r:id="rId17" imgW="2049823" imgH="563837" progId="Equation.3">
                    <p:embed/>
                  </p:oleObj>
                </mc:Choice>
                <mc:Fallback>
                  <p:oleObj name="Equation" r:id="rId17" imgW="2049823" imgH="56383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817"/>
                          <a:ext cx="129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2" name="Line 44"/>
            <p:cNvSpPr>
              <a:spLocks noChangeShapeType="1"/>
            </p:cNvSpPr>
            <p:nvPr/>
          </p:nvSpPr>
          <p:spPr bwMode="auto">
            <a:xfrm>
              <a:off x="1422" y="1847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9439" name="Group 47"/>
          <p:cNvGrpSpPr>
            <a:grpSpLocks/>
          </p:cNvGrpSpPr>
          <p:nvPr/>
        </p:nvGrpSpPr>
        <p:grpSpPr bwMode="auto">
          <a:xfrm>
            <a:off x="2971800" y="2667000"/>
            <a:ext cx="1651000" cy="990600"/>
            <a:chOff x="1872" y="1680"/>
            <a:chExt cx="1040" cy="624"/>
          </a:xfrm>
        </p:grpSpPr>
        <p:graphicFrame>
          <p:nvGraphicFramePr>
            <p:cNvPr id="11307" name="Object 14"/>
            <p:cNvGraphicFramePr>
              <a:graphicFrameLocks noChangeAspect="1"/>
            </p:cNvGraphicFramePr>
            <p:nvPr/>
          </p:nvGraphicFramePr>
          <p:xfrm>
            <a:off x="1872" y="1680"/>
            <a:ext cx="104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5" name="Equation" r:id="rId19" imgW="1645991" imgH="982990" progId="Equation.3">
                    <p:embed/>
                  </p:oleObj>
                </mc:Choice>
                <mc:Fallback>
                  <p:oleObj name="Equation" r:id="rId19" imgW="1645991" imgH="98299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680"/>
                          <a:ext cx="104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8" name="Line 41"/>
            <p:cNvSpPr>
              <a:spLocks noChangeShapeType="1"/>
            </p:cNvSpPr>
            <p:nvPr/>
          </p:nvSpPr>
          <p:spPr bwMode="auto">
            <a:xfrm>
              <a:off x="2673" y="17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309" name="Line 42"/>
            <p:cNvSpPr>
              <a:spLocks noChangeShapeType="1"/>
            </p:cNvSpPr>
            <p:nvPr/>
          </p:nvSpPr>
          <p:spPr bwMode="auto">
            <a:xfrm>
              <a:off x="2400" y="20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310" name="Line 45"/>
            <p:cNvSpPr>
              <a:spLocks noChangeShapeType="1"/>
            </p:cNvSpPr>
            <p:nvPr/>
          </p:nvSpPr>
          <p:spPr bwMode="auto">
            <a:xfrm>
              <a:off x="2160" y="168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8166100" y="306705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" name="Equation" r:id="rId21" imgW="335375" imgH="434269" progId="Equation.3">
                  <p:embed/>
                </p:oleObj>
              </mc:Choice>
              <mc:Fallback>
                <p:oleObj name="Equation" r:id="rId21" imgW="335375" imgH="43426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306705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6477000" y="3962400"/>
            <a:ext cx="2305050" cy="914400"/>
          </a:xfrm>
          <a:prstGeom prst="parallelogram">
            <a:avLst>
              <a:gd name="adj" fmla="val 63021"/>
            </a:avLst>
          </a:prstGeom>
          <a:solidFill>
            <a:srgbClr val="00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8153400" y="2722563"/>
            <a:ext cx="0" cy="1925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H="1">
            <a:off x="73914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7391400" y="3276600"/>
            <a:ext cx="762000" cy="1371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8" name="Oval 26"/>
          <p:cNvSpPr>
            <a:spLocks noChangeArrowheads="1"/>
          </p:cNvSpPr>
          <p:nvPr/>
        </p:nvSpPr>
        <p:spPr bwMode="auto">
          <a:xfrm>
            <a:off x="8124825" y="320040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0" name="Oval 28"/>
          <p:cNvSpPr>
            <a:spLocks noChangeArrowheads="1"/>
          </p:cNvSpPr>
          <p:nvPr/>
        </p:nvSpPr>
        <p:spPr bwMode="auto">
          <a:xfrm>
            <a:off x="7342188" y="462280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21" name="Object 29"/>
          <p:cNvGraphicFramePr>
            <a:graphicFrameLocks noChangeAspect="1"/>
          </p:cNvGraphicFramePr>
          <p:nvPr/>
        </p:nvGraphicFramePr>
        <p:xfrm>
          <a:off x="6964363" y="4279900"/>
          <a:ext cx="30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7" name="Equation" r:id="rId23" imgW="297151" imgH="434269" progId="Equation.3">
                  <p:embed/>
                </p:oleObj>
              </mc:Choice>
              <mc:Fallback>
                <p:oleObj name="Equation" r:id="rId23" imgW="297151" imgH="43426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363" y="4279900"/>
                        <a:ext cx="30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Line 12"/>
          <p:cNvSpPr>
            <a:spLocks noChangeShapeType="1"/>
          </p:cNvSpPr>
          <p:nvPr/>
        </p:nvSpPr>
        <p:spPr bwMode="auto">
          <a:xfrm flipV="1">
            <a:off x="8153400" y="3276600"/>
            <a:ext cx="0" cy="13716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443" name="Group 51"/>
          <p:cNvGrpSpPr>
            <a:grpSpLocks/>
          </p:cNvGrpSpPr>
          <p:nvPr/>
        </p:nvGrpSpPr>
        <p:grpSpPr bwMode="auto">
          <a:xfrm>
            <a:off x="8229600" y="2590800"/>
            <a:ext cx="252413" cy="317500"/>
            <a:chOff x="5280" y="816"/>
            <a:chExt cx="159" cy="200"/>
          </a:xfrm>
        </p:grpSpPr>
        <p:graphicFrame>
          <p:nvGraphicFramePr>
            <p:cNvPr id="11305" name="Object 34"/>
            <p:cNvGraphicFramePr>
              <a:graphicFrameLocks noChangeAspect="1"/>
            </p:cNvGraphicFramePr>
            <p:nvPr/>
          </p:nvGraphicFramePr>
          <p:xfrm>
            <a:off x="5280" y="8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8" name="Equation" r:id="rId25" imgW="220920" imgH="236246" progId="Equation.3">
                    <p:embed/>
                  </p:oleObj>
                </mc:Choice>
                <mc:Fallback>
                  <p:oleObj name="Equation" r:id="rId25" imgW="220920" imgH="236246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8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6" name="Line 43"/>
            <p:cNvSpPr>
              <a:spLocks noChangeShapeType="1"/>
            </p:cNvSpPr>
            <p:nvPr/>
          </p:nvSpPr>
          <p:spPr bwMode="auto">
            <a:xfrm>
              <a:off x="5280" y="816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59440" name="Object 48"/>
          <p:cNvGraphicFramePr>
            <a:graphicFrameLocks noChangeAspect="1"/>
          </p:cNvGraphicFramePr>
          <p:nvPr/>
        </p:nvGraphicFramePr>
        <p:xfrm>
          <a:off x="8197850" y="379095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9" name="Equation" r:id="rId27" imgW="243811" imgH="320033" progId="Equation.3">
                  <p:embed/>
                </p:oleObj>
              </mc:Choice>
              <mc:Fallback>
                <p:oleObj name="Equation" r:id="rId27" imgW="243811" imgH="320033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3790950"/>
                        <a:ext cx="25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42" name="Group 50"/>
          <p:cNvGrpSpPr>
            <a:grpSpLocks/>
          </p:cNvGrpSpPr>
          <p:nvPr/>
        </p:nvGrpSpPr>
        <p:grpSpPr bwMode="auto">
          <a:xfrm>
            <a:off x="3733800" y="1676400"/>
            <a:ext cx="2133600" cy="406400"/>
            <a:chOff x="462" y="1379"/>
            <a:chExt cx="1344" cy="256"/>
          </a:xfrm>
        </p:grpSpPr>
        <p:graphicFrame>
          <p:nvGraphicFramePr>
            <p:cNvPr id="11303" name="Object 30"/>
            <p:cNvGraphicFramePr>
              <a:graphicFrameLocks noChangeAspect="1"/>
            </p:cNvGraphicFramePr>
            <p:nvPr/>
          </p:nvGraphicFramePr>
          <p:xfrm>
            <a:off x="462" y="1379"/>
            <a:ext cx="13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0" name="Equation" r:id="rId29" imgW="2126054" imgH="396262" progId="Equation.3">
                    <p:embed/>
                  </p:oleObj>
                </mc:Choice>
                <mc:Fallback>
                  <p:oleObj name="Equation" r:id="rId29" imgW="2126054" imgH="39626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" y="1379"/>
                          <a:ext cx="13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4" name="Line 49"/>
            <p:cNvSpPr>
              <a:spLocks noChangeShapeType="1"/>
            </p:cNvSpPr>
            <p:nvPr/>
          </p:nvSpPr>
          <p:spPr bwMode="auto">
            <a:xfrm>
              <a:off x="465" y="139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9445" name="Text Box 53"/>
          <p:cNvSpPr txBox="1">
            <a:spLocks noChangeArrowheads="1"/>
          </p:cNvSpPr>
          <p:nvPr/>
        </p:nvSpPr>
        <p:spPr bwMode="auto">
          <a:xfrm>
            <a:off x="5410200" y="5562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</a:rPr>
              <a:t>点到平面的距离公式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pic>
        <p:nvPicPr>
          <p:cNvPr id="11296" name="Picture 54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7" name="Text Box 5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1298" name="Picture 5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9" name="Picture 5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0" name="Picture 5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1" name="Picture 5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2" name="Picture 6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1" grpId="0" build="p" autoUpdateAnimBg="0"/>
      <p:bldP spid="59413" grpId="0" autoUpdateAnimBg="0"/>
      <p:bldP spid="59414" grpId="0" animBg="1"/>
      <p:bldP spid="59424" grpId="0" build="p" autoUpdateAnimBg="0"/>
      <p:bldP spid="59399" grpId="0" animBg="1"/>
      <p:bldP spid="59400" grpId="0" animBg="1"/>
      <p:bldP spid="59401" grpId="0" animBg="1"/>
      <p:bldP spid="59402" grpId="0" animBg="1"/>
      <p:bldP spid="59418" grpId="0" animBg="1"/>
      <p:bldP spid="59420" grpId="0" animBg="1"/>
      <p:bldP spid="59404" grpId="0" animBg="1"/>
      <p:bldP spid="59445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827584" y="764704"/>
            <a:ext cx="6887666" cy="324036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Microsoft Yahei"/>
                <a:ea typeface="楷体_GB2312"/>
                <a:sym typeface="Microsoft Yahei"/>
              </a:rPr>
              <a:t>5. 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/>
                <a:ea typeface="楷体_GB2312"/>
                <a:sym typeface="Microsoft Yahei"/>
              </a:rPr>
              <a:t>求点 </a:t>
            </a:r>
            <a:r>
              <a:rPr lang="en-US" altLang="zh-CN" sz="2800" dirty="0" smtClean="0">
                <a:solidFill>
                  <a:srgbClr val="000000"/>
                </a:solidFill>
                <a:latin typeface="Microsoft Yahei"/>
                <a:ea typeface="楷体_GB2312"/>
                <a:sym typeface="Microsoft Yahei"/>
              </a:rPr>
              <a:t>1,2,3 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/>
                <a:ea typeface="楷体_GB2312"/>
                <a:sym typeface="Microsoft Yahei"/>
              </a:rPr>
              <a:t>到平面</a:t>
            </a:r>
            <a:r>
              <a:rPr lang="en-US" altLang="zh-CN" sz="2800" dirty="0" smtClean="0">
                <a:solidFill>
                  <a:srgbClr val="000000"/>
                </a:solidFill>
                <a:latin typeface="Microsoft Yahei"/>
                <a:ea typeface="楷体_GB2312"/>
                <a:sym typeface="Microsoft Yahei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/>
                <a:ea typeface="楷体_GB2312"/>
                <a:sym typeface="Microsoft Yahei"/>
              </a:rPr>
              <a:t>𝑥−</a:t>
            </a:r>
            <a:r>
              <a:rPr lang="en-US" altLang="zh-CN" sz="2800" dirty="0" smtClean="0">
                <a:solidFill>
                  <a:srgbClr val="000000"/>
                </a:solidFill>
                <a:latin typeface="Microsoft Yahei"/>
                <a:ea typeface="楷体_GB2312"/>
                <a:sym typeface="Microsoft Yahei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/>
                <a:ea typeface="楷体_GB2312"/>
                <a:sym typeface="Microsoft Yahei"/>
              </a:rPr>
              <a:t>𝑦</a:t>
            </a:r>
            <a:r>
              <a:rPr lang="en-US" altLang="zh-CN" sz="2800" dirty="0" smtClean="0">
                <a:solidFill>
                  <a:srgbClr val="000000"/>
                </a:solidFill>
                <a:latin typeface="Microsoft Yahei"/>
                <a:ea typeface="楷体_GB2312"/>
                <a:sym typeface="Microsoft Yahei"/>
              </a:rPr>
              <a:t>+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/>
                <a:ea typeface="楷体_GB2312"/>
                <a:sym typeface="Microsoft Yahei"/>
              </a:rPr>
              <a:t>𝑧−</a:t>
            </a:r>
            <a:r>
              <a:rPr lang="en-US" altLang="zh-CN" sz="2800" dirty="0" smtClean="0">
                <a:solidFill>
                  <a:srgbClr val="000000"/>
                </a:solidFill>
                <a:latin typeface="Microsoft Yahei"/>
                <a:ea typeface="楷体_GB2312"/>
                <a:sym typeface="Microsoft Yahei"/>
              </a:rPr>
              <a:t>3=0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/>
                <a:ea typeface="楷体_GB2312"/>
                <a:sym typeface="Microsoft Yahei"/>
              </a:rPr>
              <a:t>的距离为 </a:t>
            </a:r>
            <a:r>
              <a:rPr lang="en-US" altLang="zh-CN" sz="2800" dirty="0" smtClean="0">
                <a:solidFill>
                  <a:srgbClr val="639EF4"/>
                </a:solidFill>
                <a:latin typeface="Microsoft Yahei"/>
                <a:ea typeface="楷体_GB2312"/>
                <a:sym typeface="Microsoft Yahei"/>
              </a:rPr>
              <a:t>[</a:t>
            </a:r>
            <a:r>
              <a:rPr lang="zh-CN" altLang="en-US" sz="2800" dirty="0" smtClean="0">
                <a:solidFill>
                  <a:srgbClr val="639EF4"/>
                </a:solidFill>
                <a:latin typeface="Microsoft Yahei"/>
                <a:ea typeface="楷体_GB2312"/>
                <a:sym typeface="Microsoft Yahei"/>
              </a:rPr>
              <a:t>填空</a:t>
            </a:r>
            <a:r>
              <a:rPr lang="en-US" altLang="zh-CN" sz="2800" dirty="0" smtClean="0">
                <a:solidFill>
                  <a:srgbClr val="639EF4"/>
                </a:solidFill>
                <a:latin typeface="Microsoft Yahei"/>
                <a:ea typeface="楷体_GB2312"/>
                <a:sym typeface="Microsoft Yahei"/>
              </a:rPr>
              <a:t>1]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/>
                <a:ea typeface="楷体_GB2312"/>
                <a:sym typeface="Microsoft Yahei"/>
              </a:rPr>
              <a:t> 。</a:t>
            </a:r>
          </a:p>
          <a:p>
            <a:endParaRPr lang="zh-CN" altLang="en-US" sz="2800" dirty="0">
              <a:solidFill>
                <a:srgbClr val="639EF4"/>
              </a:solidFill>
              <a:latin typeface="Microsoft Yahei"/>
              <a:ea typeface="楷体_GB2312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8" name="组合 17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7732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827584" y="997843"/>
            <a:ext cx="756084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6. 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平面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𝑥−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𝑦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+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𝑧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+5=0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与坐标面</a:t>
            </a:r>
            <a:r>
              <a:rPr lang="en-US" altLang="zh-CN" sz="2800" dirty="0" err="1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xOy,xOz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及</a:t>
            </a:r>
            <a:r>
              <a:rPr lang="en-US" altLang="zh-CN" sz="2800" dirty="0" err="1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yOz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的夹角的余弦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分别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为 </a:t>
            </a:r>
            <a:r>
              <a:rPr lang="en-US" altLang="zh-CN" sz="2800" dirty="0" smtClean="0">
                <a:solidFill>
                  <a:srgbClr val="639EF4"/>
                </a:solidFill>
                <a:latin typeface="+mn-ea"/>
                <a:ea typeface="+mn-ea"/>
                <a:sym typeface="Microsoft Yahei"/>
              </a:rPr>
              <a:t>[</a:t>
            </a:r>
            <a:r>
              <a:rPr lang="zh-CN" altLang="en-US" sz="2800" dirty="0" smtClean="0">
                <a:solidFill>
                  <a:srgbClr val="639EF4"/>
                </a:solidFill>
                <a:latin typeface="+mn-ea"/>
                <a:ea typeface="+mn-ea"/>
                <a:sym typeface="Microsoft Yahei"/>
              </a:rPr>
              <a:t>填空</a:t>
            </a:r>
            <a:r>
              <a:rPr lang="en-US" altLang="zh-CN" sz="2800" dirty="0" smtClean="0">
                <a:solidFill>
                  <a:srgbClr val="639EF4"/>
                </a:solidFill>
                <a:latin typeface="+mn-ea"/>
                <a:ea typeface="+mn-ea"/>
                <a:sym typeface="Microsoft Yahei"/>
              </a:rPr>
              <a:t>1]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2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51409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1069851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800" dirty="0" smtClean="0">
                    <a:solidFill>
                      <a:schemeClr val="bg2"/>
                    </a:solidFill>
                  </a:rPr>
                  <a:t>7. 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3,1,−1</m:t>
                        </m:r>
                      </m:e>
                    </m:d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在平面</a:t>
                </a: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3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𝑧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−20=0</m:t>
                    </m:r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上的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投影</a:t>
                </a:r>
                <a:r>
                  <a:rPr lang="zh-CN" altLang="en-US" sz="2800" dirty="0" smtClean="0">
                    <a:solidFill>
                      <a:schemeClr val="bg2"/>
                    </a:solidFill>
                  </a:rPr>
                  <a:t>点坐标为 </a:t>
                </a:r>
                <a:r>
                  <a:rPr lang="en-US" altLang="zh-CN" sz="2800" dirty="0" smtClean="0">
                    <a:solidFill>
                      <a:schemeClr val="bg2"/>
                    </a:solidFill>
                  </a:rPr>
                  <a:t>[</a:t>
                </a:r>
                <a:r>
                  <a:rPr lang="zh-CN" altLang="en-US" sz="2800" dirty="0" smtClean="0">
                    <a:solidFill>
                      <a:schemeClr val="bg2"/>
                    </a:solidFill>
                  </a:rPr>
                  <a:t>填空</a:t>
                </a:r>
                <a:r>
                  <a:rPr lang="en-US" altLang="zh-CN" sz="2800" dirty="0" smtClean="0">
                    <a:solidFill>
                      <a:schemeClr val="bg2"/>
                    </a:solidFill>
                  </a:rPr>
                  <a:t>1] 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。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914400" y="1069851"/>
                <a:ext cx="7315200" cy="2143125"/>
              </a:xfrm>
              <a:prstGeom prst="rect">
                <a:avLst/>
              </a:prstGeom>
              <a:blipFill rotWithShape="1">
                <a:blip r:embed="rId13"/>
                <a:stretch>
                  <a:fillRect l="-1667" r="-1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14350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8.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三平面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𝑧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−6=0</m:t>
                    </m:r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2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𝑧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−3=0</m:t>
                    </m:r>
                  </m:oMath>
                </a14:m>
                <a:r>
                  <a:rPr lang="zh-CN" altLang="en-US" sz="2800" dirty="0" smtClean="0">
                    <a:solidFill>
                      <a:schemeClr val="bg2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+2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𝑧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−2=0</m:t>
                    </m:r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相交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于一点吗？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23"/>
                <a:stretch>
                  <a:fillRect l="-1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TextBox 16"/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</a:rPr>
              <a:t>交点为</a:t>
            </a:r>
            <a:r>
              <a:rPr lang="zh-CN" altLang="zh-CN" sz="2000" dirty="0" smtClean="0">
                <a:solidFill>
                  <a:schemeClr val="bg2"/>
                </a:solidFill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</a:rPr>
              <a:t>1</a:t>
            </a:r>
            <a:r>
              <a:rPr lang="zh-CN" altLang="zh-CN" sz="2000" dirty="0">
                <a:solidFill>
                  <a:schemeClr val="bg2"/>
                </a:solidFill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</a:rPr>
              <a:t>2</a:t>
            </a:r>
            <a:r>
              <a:rPr lang="zh-CN" altLang="zh-CN" sz="2000" dirty="0">
                <a:solidFill>
                  <a:schemeClr val="bg2"/>
                </a:solidFill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</a:rPr>
              <a:t>3</a:t>
            </a:r>
            <a:r>
              <a:rPr lang="zh-CN" altLang="zh-CN" sz="2000" dirty="0">
                <a:solidFill>
                  <a:schemeClr val="bg2"/>
                </a:solidFill>
              </a:rPr>
              <a:t>）</a:t>
            </a:r>
            <a:endParaRPr lang="zh-CN" altLang="en-US" sz="20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2" name="RemarkBack"/>
            <p:cNvSpPr/>
            <p:nvPr>
              <p:custDataLst>
                <p:tags r:id="rId18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19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sp>
        <p:nvSpPr>
          <p:cNvPr id="18" name="RemarkBack"/>
          <p:cNvSpPr/>
          <p:nvPr>
            <p:custDataLst>
              <p:tags r:id="rId9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markBlock"/>
          <p:cNvSpPr/>
          <p:nvPr>
            <p:custDataLst>
              <p:tags r:id="rId10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TitleText"/>
          <p:cNvSpPr txBox="1"/>
          <p:nvPr>
            <p:custDataLst>
              <p:tags r:id="rId11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97895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2286000" cy="609600"/>
          </a:xfrm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内容小结</a:t>
            </a:r>
            <a:endParaRPr lang="zh-CN" altLang="en-US" sz="3600" smtClean="0">
              <a:ea typeface="仿宋_GB2312" pitchFamily="49" charset="-12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12334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基本方程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03263" y="1828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一般式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66750" y="2590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点法式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66750" y="36417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截距式</a:t>
            </a:r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2287588" y="1974850"/>
          <a:ext cx="3122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3" imgW="3116629" imgH="388704" progId="Equation.3">
                  <p:embed/>
                </p:oleObj>
              </mc:Choice>
              <mc:Fallback>
                <p:oleObj name="Equation" r:id="rId3" imgW="3116629" imgH="38870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1974850"/>
                        <a:ext cx="3122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5691188" y="1847850"/>
          <a:ext cx="29194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5" imgW="2910826" imgH="510498" progId="Equation.3">
                  <p:embed/>
                </p:oleObj>
              </mc:Choice>
              <mc:Fallback>
                <p:oleObj name="Equation" r:id="rId5" imgW="2910826" imgH="51049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1847850"/>
                        <a:ext cx="29194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216150" y="3429000"/>
          <a:ext cx="20304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7" imgW="2026932" imgH="845864" progId="Equation.3">
                  <p:embed/>
                </p:oleObj>
              </mc:Choice>
              <mc:Fallback>
                <p:oleObj name="Equation" r:id="rId7" imgW="2026932" imgH="84586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429000"/>
                        <a:ext cx="20304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2224088" y="2689225"/>
          <a:ext cx="5700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公式" r:id="rId9" imgW="5692081" imgH="434269" progId="Equation.3">
                  <p:embed/>
                </p:oleObj>
              </mc:Choice>
              <mc:Fallback>
                <p:oleObj name="公式" r:id="rId9" imgW="5692081" imgH="4342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689225"/>
                        <a:ext cx="5700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25"/>
          <p:cNvGraphicFramePr>
            <a:graphicFrameLocks noChangeAspect="1"/>
          </p:cNvGraphicFramePr>
          <p:nvPr/>
        </p:nvGraphicFramePr>
        <p:xfrm>
          <a:off x="4648200" y="3654425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11" imgW="1379290" imgH="396262" progId="Equation.3">
                  <p:embed/>
                </p:oleObj>
              </mc:Choice>
              <mc:Fallback>
                <p:oleObj name="Equation" r:id="rId11" imgW="1379290" imgH="39626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4425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4" name="Picture 26" descr="机动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3326" name="Picture 2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3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3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3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3" grpId="0" autoUpdateAnimBg="0"/>
      <p:bldP spid="29704" grpId="0" autoUpdateAnimBg="0"/>
      <p:bldP spid="2970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9" name="Group 107"/>
          <p:cNvGrpSpPr>
            <a:grpSpLocks/>
          </p:cNvGrpSpPr>
          <p:nvPr/>
        </p:nvGrpSpPr>
        <p:grpSpPr bwMode="auto">
          <a:xfrm>
            <a:off x="6248400" y="1917700"/>
            <a:ext cx="2508250" cy="1905000"/>
            <a:chOff x="3936" y="1208"/>
            <a:chExt cx="1580" cy="1200"/>
          </a:xfrm>
        </p:grpSpPr>
        <p:grpSp>
          <p:nvGrpSpPr>
            <p:cNvPr id="3121" name="Group 106"/>
            <p:cNvGrpSpPr>
              <a:grpSpLocks/>
            </p:cNvGrpSpPr>
            <p:nvPr/>
          </p:nvGrpSpPr>
          <p:grpSpPr bwMode="auto">
            <a:xfrm>
              <a:off x="3936" y="1208"/>
              <a:ext cx="1580" cy="1200"/>
              <a:chOff x="3936" y="1208"/>
              <a:chExt cx="1580" cy="1200"/>
            </a:xfrm>
          </p:grpSpPr>
          <p:sp>
            <p:nvSpPr>
              <p:cNvPr id="3125" name="Line 30"/>
              <p:cNvSpPr>
                <a:spLocks noChangeShapeType="1"/>
              </p:cNvSpPr>
              <p:nvPr/>
            </p:nvSpPr>
            <p:spPr bwMode="auto">
              <a:xfrm>
                <a:off x="4512" y="2112"/>
                <a:ext cx="9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AutoShape 31"/>
              <p:cNvSpPr>
                <a:spLocks noChangeArrowheads="1"/>
              </p:cNvSpPr>
              <p:nvPr/>
            </p:nvSpPr>
            <p:spPr bwMode="auto">
              <a:xfrm rot="725100">
                <a:off x="3936" y="1522"/>
                <a:ext cx="1580" cy="461"/>
              </a:xfrm>
              <a:prstGeom prst="parallelogram">
                <a:avLst>
                  <a:gd name="adj" fmla="val 85683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34"/>
              <p:cNvSpPr>
                <a:spLocks noChangeShapeType="1"/>
              </p:cNvSpPr>
              <p:nvPr/>
            </p:nvSpPr>
            <p:spPr bwMode="auto">
              <a:xfrm flipV="1">
                <a:off x="4512" y="1945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36"/>
              <p:cNvSpPr>
                <a:spLocks noChangeShapeType="1"/>
              </p:cNvSpPr>
              <p:nvPr/>
            </p:nvSpPr>
            <p:spPr bwMode="auto">
              <a:xfrm flipV="1">
                <a:off x="4512" y="1272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37"/>
              <p:cNvSpPr>
                <a:spLocks noChangeShapeType="1"/>
              </p:cNvSpPr>
              <p:nvPr/>
            </p:nvSpPr>
            <p:spPr bwMode="auto">
              <a:xfrm flipH="1">
                <a:off x="4282" y="2112"/>
                <a:ext cx="23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30" name="Object 38"/>
              <p:cNvGraphicFramePr>
                <a:graphicFrameLocks noChangeAspect="1"/>
              </p:cNvGraphicFramePr>
              <p:nvPr/>
            </p:nvGraphicFramePr>
            <p:xfrm>
              <a:off x="4112" y="1632"/>
              <a:ext cx="20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3" name="Equation" r:id="rId4" imgW="320042" imgH="297143" progId="Equation.3">
                      <p:embed/>
                    </p:oleObj>
                  </mc:Choice>
                  <mc:Fallback>
                    <p:oleObj name="Equation" r:id="rId4" imgW="320042" imgH="297143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2" y="1632"/>
                            <a:ext cx="20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31" name="Object 41"/>
              <p:cNvGraphicFramePr>
                <a:graphicFrameLocks noChangeAspect="1"/>
              </p:cNvGraphicFramePr>
              <p:nvPr/>
            </p:nvGraphicFramePr>
            <p:xfrm>
              <a:off x="4368" y="120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4" name="Equation" r:id="rId6" imgW="205803" imgH="205797" progId="Equation.3">
                      <p:embed/>
                    </p:oleObj>
                  </mc:Choice>
                  <mc:Fallback>
                    <p:oleObj name="Equation" r:id="rId6" imgW="205803" imgH="205797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20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32" name="Object 42"/>
              <p:cNvGraphicFramePr>
                <a:graphicFrameLocks noChangeAspect="1"/>
              </p:cNvGraphicFramePr>
              <p:nvPr/>
            </p:nvGraphicFramePr>
            <p:xfrm>
              <a:off x="5272" y="220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5" name="Equation" r:id="rId8" imgW="236252" imgH="312475" progId="Equation.3">
                      <p:embed/>
                    </p:oleObj>
                  </mc:Choice>
                  <mc:Fallback>
                    <p:oleObj name="Equation" r:id="rId8" imgW="236252" imgH="312475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220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33" name="Object 43"/>
              <p:cNvGraphicFramePr>
                <a:graphicFrameLocks noChangeAspect="1"/>
              </p:cNvGraphicFramePr>
              <p:nvPr/>
            </p:nvGraphicFramePr>
            <p:xfrm>
              <a:off x="4368" y="225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6" name="Equation" r:id="rId10" imgW="220920" imgH="236246" progId="Equation.3">
                      <p:embed/>
                    </p:oleObj>
                  </mc:Choice>
                  <mc:Fallback>
                    <p:oleObj name="Equation" r:id="rId10" imgW="220920" imgH="236246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5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34" name="Object 45"/>
              <p:cNvGraphicFramePr>
                <a:graphicFrameLocks noChangeAspect="1"/>
              </p:cNvGraphicFramePr>
              <p:nvPr/>
            </p:nvGraphicFramePr>
            <p:xfrm>
              <a:off x="4328" y="201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7" name="Equation" r:id="rId12" imgW="205803" imgH="236246" progId="Equation.3">
                      <p:embed/>
                    </p:oleObj>
                  </mc:Choice>
                  <mc:Fallback>
                    <p:oleObj name="Equation" r:id="rId12" imgW="205803" imgH="236246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8" y="201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35" name="Line 35"/>
              <p:cNvSpPr>
                <a:spLocks noChangeShapeType="1"/>
              </p:cNvSpPr>
              <p:nvPr/>
            </p:nvSpPr>
            <p:spPr bwMode="auto">
              <a:xfrm flipV="1">
                <a:off x="4512" y="1676"/>
                <a:ext cx="0" cy="2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22" name="Group 105"/>
            <p:cNvGrpSpPr>
              <a:grpSpLocks/>
            </p:cNvGrpSpPr>
            <p:nvPr/>
          </p:nvGrpSpPr>
          <p:grpSpPr bwMode="auto">
            <a:xfrm>
              <a:off x="4944" y="1654"/>
              <a:ext cx="312" cy="300"/>
              <a:chOff x="4944" y="1654"/>
              <a:chExt cx="312" cy="300"/>
            </a:xfrm>
          </p:grpSpPr>
          <p:graphicFrame>
            <p:nvGraphicFramePr>
              <p:cNvPr id="3123" name="Object 39"/>
              <p:cNvGraphicFramePr>
                <a:graphicFrameLocks noChangeAspect="1"/>
              </p:cNvGraphicFramePr>
              <p:nvPr/>
            </p:nvGraphicFramePr>
            <p:xfrm>
              <a:off x="4944" y="1654"/>
              <a:ext cx="31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8" name="Equation" r:id="rId14" imgW="510512" imgH="434269" progId="Equation.3">
                      <p:embed/>
                    </p:oleObj>
                  </mc:Choice>
                  <mc:Fallback>
                    <p:oleObj name="Equation" r:id="rId14" imgW="510512" imgH="434269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654"/>
                            <a:ext cx="31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24" name="Oval 101"/>
              <p:cNvSpPr>
                <a:spLocks noChangeArrowheads="1"/>
              </p:cNvSpPr>
              <p:nvPr/>
            </p:nvSpPr>
            <p:spPr bwMode="auto">
              <a:xfrm>
                <a:off x="5054" y="1920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25" name="Line 33"/>
          <p:cNvSpPr>
            <a:spLocks noChangeShapeType="1"/>
          </p:cNvSpPr>
          <p:nvPr/>
        </p:nvSpPr>
        <p:spPr bwMode="auto">
          <a:xfrm flipV="1">
            <a:off x="8016875" y="2133600"/>
            <a:ext cx="136525" cy="527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95" name="Group 103"/>
          <p:cNvGrpSpPr>
            <a:grpSpLocks/>
          </p:cNvGrpSpPr>
          <p:nvPr/>
        </p:nvGrpSpPr>
        <p:grpSpPr bwMode="auto">
          <a:xfrm>
            <a:off x="7824788" y="2041525"/>
            <a:ext cx="252412" cy="320675"/>
            <a:chOff x="5088" y="1174"/>
            <a:chExt cx="159" cy="202"/>
          </a:xfrm>
        </p:grpSpPr>
        <p:graphicFrame>
          <p:nvGraphicFramePr>
            <p:cNvPr id="3119" name="Object 40"/>
            <p:cNvGraphicFramePr>
              <a:graphicFrameLocks noChangeAspect="1"/>
            </p:cNvGraphicFramePr>
            <p:nvPr/>
          </p:nvGraphicFramePr>
          <p:xfrm>
            <a:off x="5088" y="12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" name="Equation" r:id="rId16" imgW="220920" imgH="236246" progId="Equation.3">
                    <p:embed/>
                  </p:oleObj>
                </mc:Choice>
                <mc:Fallback>
                  <p:oleObj name="Equation" r:id="rId16" imgW="220920" imgH="236246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0" name="Line 102"/>
            <p:cNvSpPr>
              <a:spLocks noChangeShapeType="1"/>
            </p:cNvSpPr>
            <p:nvPr/>
          </p:nvSpPr>
          <p:spPr bwMode="auto">
            <a:xfrm>
              <a:off x="5088" y="117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7775575" y="4776788"/>
            <a:ext cx="66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①</a:t>
            </a: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4963"/>
            <a:ext cx="4495800" cy="731837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一、平面的点法式方程</a:t>
            </a:r>
            <a:endParaRPr lang="zh-CN" altLang="en-US" sz="3200" smtClean="0">
              <a:ea typeface="仿宋_GB2312" pitchFamily="49" charset="-12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962400" y="1030288"/>
          <a:ext cx="23098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" name="公式" r:id="rId18" imgW="922118" imgH="220914" progId="Equation.3">
                  <p:embed/>
                </p:oleObj>
              </mc:Choice>
              <mc:Fallback>
                <p:oleObj name="公式" r:id="rId18" imgW="922118" imgH="2209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30288"/>
                        <a:ext cx="230981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09600" y="10048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设一平面通过已知点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172200" y="1066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且垂直于非零向</a:t>
            </a:r>
          </a:p>
        </p:txBody>
      </p:sp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1474788" y="4889500"/>
          <a:ext cx="54594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" name="Equation" r:id="rId20" imgW="5455829" imgH="434269" progId="Equation.3">
                  <p:embed/>
                </p:oleObj>
              </mc:Choice>
              <mc:Fallback>
                <p:oleObj name="Equation" r:id="rId20" imgW="5455829" imgH="4342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889500"/>
                        <a:ext cx="54594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Line 32"/>
          <p:cNvSpPr>
            <a:spLocks noChangeShapeType="1"/>
          </p:cNvSpPr>
          <p:nvPr/>
        </p:nvSpPr>
        <p:spPr bwMode="auto">
          <a:xfrm rot="-10726703">
            <a:off x="7391400" y="2687638"/>
            <a:ext cx="611188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36" name="Object 44"/>
          <p:cNvGraphicFramePr>
            <a:graphicFrameLocks noChangeAspect="1"/>
          </p:cNvGraphicFramePr>
          <p:nvPr/>
        </p:nvGraphicFramePr>
        <p:xfrm>
          <a:off x="7219950" y="2376488"/>
          <a:ext cx="3841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" name="Equation" r:id="rId22" imgW="396273" imgH="297143" progId="Equation.3">
                  <p:embed/>
                </p:oleObj>
              </mc:Choice>
              <mc:Fallback>
                <p:oleObj name="Equation" r:id="rId22" imgW="396273" imgH="29714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2376488"/>
                        <a:ext cx="384175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4800" y="54864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称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①式</a:t>
            </a:r>
            <a:r>
              <a:rPr lang="zh-CN" altLang="en-US" sz="2800">
                <a:solidFill>
                  <a:schemeClr val="tx1"/>
                </a:solidFill>
              </a:rPr>
              <a:t>为平面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</a:t>
            </a:r>
            <a:r>
              <a:rPr lang="zh-CN" altLang="en-US" sz="2800">
                <a:solidFill>
                  <a:schemeClr val="tx1"/>
                </a:solidFill>
              </a:rPr>
              <a:t>的</a:t>
            </a:r>
            <a:r>
              <a:rPr lang="zh-CN" altLang="en-US" sz="2800" b="1">
                <a:solidFill>
                  <a:srgbClr val="FFFF66"/>
                </a:solidFill>
              </a:rPr>
              <a:t>点法式方程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2971800" y="1752600"/>
            <a:ext cx="35052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800">
                <a:solidFill>
                  <a:schemeClr val="tx1"/>
                </a:solidFill>
              </a:rPr>
              <a:t>求该平面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的</a:t>
            </a:r>
            <a:r>
              <a:rPr lang="zh-CN" altLang="en-US" sz="2800">
                <a:solidFill>
                  <a:schemeClr val="tx1"/>
                </a:solidFill>
              </a:rPr>
              <a:t>方程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8245" name="Object 53"/>
          <p:cNvGraphicFramePr>
            <a:graphicFrameLocks noChangeAspect="1"/>
          </p:cNvGraphicFramePr>
          <p:nvPr/>
        </p:nvGraphicFramePr>
        <p:xfrm>
          <a:off x="762000" y="2298700"/>
          <a:ext cx="34020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Equation" r:id="rId24" imgW="3398448" imgH="434269" progId="Equation.3">
                  <p:embed/>
                </p:oleObj>
              </mc:Choice>
              <mc:Fallback>
                <p:oleObj name="Equation" r:id="rId24" imgW="3398448" imgH="43426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98700"/>
                        <a:ext cx="34020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4" name="Object 72"/>
          <p:cNvGraphicFramePr>
            <a:graphicFrameLocks noChangeAspect="1"/>
          </p:cNvGraphicFramePr>
          <p:nvPr/>
        </p:nvGraphicFramePr>
        <p:xfrm>
          <a:off x="3811588" y="4267200"/>
          <a:ext cx="3275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Equation" r:id="rId26" imgW="3268876" imgH="434269" progId="Equation.3">
                  <p:embed/>
                </p:oleObj>
              </mc:Choice>
              <mc:Fallback>
                <p:oleObj name="Equation" r:id="rId26" imgW="3268876" imgH="434269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4267200"/>
                        <a:ext cx="32750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7543800" y="54864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/>
              <a:t>法向量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285" name="Text Box 93"/>
          <p:cNvSpPr txBox="1">
            <a:spLocks noChangeArrowheads="1"/>
          </p:cNvSpPr>
          <p:nvPr/>
        </p:nvSpPr>
        <p:spPr bwMode="auto">
          <a:xfrm>
            <a:off x="298450" y="16129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tx1"/>
                </a:solidFill>
              </a:rPr>
              <a:t>量</a:t>
            </a:r>
          </a:p>
        </p:txBody>
      </p:sp>
      <p:sp>
        <p:nvSpPr>
          <p:cNvPr id="8292" name="Oval 100"/>
          <p:cNvSpPr>
            <a:spLocks noChangeArrowheads="1"/>
          </p:cNvSpPr>
          <p:nvPr/>
        </p:nvSpPr>
        <p:spPr bwMode="auto">
          <a:xfrm>
            <a:off x="7337425" y="2689225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01" name="Group 109"/>
          <p:cNvGrpSpPr>
            <a:grpSpLocks/>
          </p:cNvGrpSpPr>
          <p:nvPr/>
        </p:nvGrpSpPr>
        <p:grpSpPr bwMode="auto">
          <a:xfrm>
            <a:off x="776288" y="1752600"/>
            <a:ext cx="2195512" cy="406400"/>
            <a:chOff x="489" y="1104"/>
            <a:chExt cx="1383" cy="256"/>
          </a:xfrm>
        </p:grpSpPr>
        <p:graphicFrame>
          <p:nvGraphicFramePr>
            <p:cNvPr id="3117" name="Object 84"/>
            <p:cNvGraphicFramePr>
              <a:graphicFrameLocks noChangeAspect="1"/>
            </p:cNvGraphicFramePr>
            <p:nvPr/>
          </p:nvGraphicFramePr>
          <p:xfrm>
            <a:off x="498" y="1104"/>
            <a:ext cx="137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" name="Equation" r:id="rId28" imgW="2164062" imgH="396262" progId="Equation.3">
                    <p:embed/>
                  </p:oleObj>
                </mc:Choice>
                <mc:Fallback>
                  <p:oleObj name="Equation" r:id="rId28" imgW="2164062" imgH="396262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" y="1104"/>
                          <a:ext cx="137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8" name="Line 108"/>
            <p:cNvSpPr>
              <a:spLocks noChangeShapeType="1"/>
            </p:cNvSpPr>
            <p:nvPr/>
          </p:nvSpPr>
          <p:spPr bwMode="auto">
            <a:xfrm>
              <a:off x="489" y="11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305" name="Group 113"/>
          <p:cNvGrpSpPr>
            <a:grpSpLocks/>
          </p:cNvGrpSpPr>
          <p:nvPr/>
        </p:nvGrpSpPr>
        <p:grpSpPr bwMode="auto">
          <a:xfrm>
            <a:off x="2085975" y="2895600"/>
            <a:ext cx="1471613" cy="466725"/>
            <a:chOff x="1200" y="1904"/>
            <a:chExt cx="927" cy="294"/>
          </a:xfrm>
        </p:grpSpPr>
        <p:graphicFrame>
          <p:nvGraphicFramePr>
            <p:cNvPr id="3114" name="Object 16"/>
            <p:cNvGraphicFramePr>
              <a:graphicFrameLocks noChangeAspect="1"/>
            </p:cNvGraphicFramePr>
            <p:nvPr/>
          </p:nvGraphicFramePr>
          <p:xfrm>
            <a:off x="1200" y="1920"/>
            <a:ext cx="92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6" name="Equation" r:id="rId30" imgW="1463080" imgH="434269" progId="Equation.3">
                    <p:embed/>
                  </p:oleObj>
                </mc:Choice>
                <mc:Fallback>
                  <p:oleObj name="Equation" r:id="rId30" imgW="1463080" imgH="43426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20"/>
                          <a:ext cx="92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5" name="Line 111"/>
            <p:cNvSpPr>
              <a:spLocks noChangeShapeType="1"/>
            </p:cNvSpPr>
            <p:nvPr/>
          </p:nvSpPr>
          <p:spPr bwMode="auto">
            <a:xfrm>
              <a:off x="1200" y="19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6" name="Line 112"/>
            <p:cNvSpPr>
              <a:spLocks noChangeShapeType="1"/>
            </p:cNvSpPr>
            <p:nvPr/>
          </p:nvSpPr>
          <p:spPr bwMode="auto">
            <a:xfrm>
              <a:off x="1968" y="1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308" name="Group 116"/>
          <p:cNvGrpSpPr>
            <a:grpSpLocks/>
          </p:cNvGrpSpPr>
          <p:nvPr/>
        </p:nvGrpSpPr>
        <p:grpSpPr bwMode="auto">
          <a:xfrm>
            <a:off x="2085975" y="3568700"/>
            <a:ext cx="1803400" cy="469900"/>
            <a:chOff x="1152" y="2192"/>
            <a:chExt cx="1136" cy="296"/>
          </a:xfrm>
        </p:grpSpPr>
        <p:graphicFrame>
          <p:nvGraphicFramePr>
            <p:cNvPr id="3111" name="Object 19"/>
            <p:cNvGraphicFramePr>
              <a:graphicFrameLocks noChangeAspect="1"/>
            </p:cNvGraphicFramePr>
            <p:nvPr/>
          </p:nvGraphicFramePr>
          <p:xfrm>
            <a:off x="1152" y="2208"/>
            <a:ext cx="11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7" name="Equation" r:id="rId32" imgW="1798238" imgH="434269" progId="Equation.3">
                    <p:embed/>
                  </p:oleObj>
                </mc:Choice>
                <mc:Fallback>
                  <p:oleObj name="Equation" r:id="rId32" imgW="1798238" imgH="43426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208"/>
                          <a:ext cx="11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2" name="Line 114"/>
            <p:cNvSpPr>
              <a:spLocks noChangeShapeType="1"/>
            </p:cNvSpPr>
            <p:nvPr/>
          </p:nvSpPr>
          <p:spPr bwMode="auto">
            <a:xfrm>
              <a:off x="1152" y="21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3" name="Line 115"/>
            <p:cNvSpPr>
              <a:spLocks noChangeShapeType="1"/>
            </p:cNvSpPr>
            <p:nvPr/>
          </p:nvSpPr>
          <p:spPr bwMode="auto">
            <a:xfrm>
              <a:off x="1809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310" name="Group 118"/>
          <p:cNvGrpSpPr>
            <a:grpSpLocks/>
          </p:cNvGrpSpPr>
          <p:nvPr/>
        </p:nvGrpSpPr>
        <p:grpSpPr bwMode="auto">
          <a:xfrm>
            <a:off x="2514600" y="4267200"/>
            <a:ext cx="1200150" cy="457200"/>
            <a:chOff x="1776" y="2688"/>
            <a:chExt cx="756" cy="288"/>
          </a:xfrm>
        </p:grpSpPr>
        <p:graphicFrame>
          <p:nvGraphicFramePr>
            <p:cNvPr id="3109" name="Object 68"/>
            <p:cNvGraphicFramePr>
              <a:graphicFrameLocks noChangeAspect="1"/>
            </p:cNvGraphicFramePr>
            <p:nvPr/>
          </p:nvGraphicFramePr>
          <p:xfrm>
            <a:off x="1780" y="2696"/>
            <a:ext cx="7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8" name="Equation" r:id="rId34" imgW="1188820" imgH="434269" progId="Equation.3">
                    <p:embed/>
                  </p:oleObj>
                </mc:Choice>
                <mc:Fallback>
                  <p:oleObj name="Equation" r:id="rId34" imgW="1188820" imgH="434269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2696"/>
                          <a:ext cx="7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0" name="Line 117"/>
            <p:cNvSpPr>
              <a:spLocks noChangeShapeType="1"/>
            </p:cNvSpPr>
            <p:nvPr/>
          </p:nvSpPr>
          <p:spPr bwMode="auto">
            <a:xfrm>
              <a:off x="1776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311" name="Text Box 119"/>
          <p:cNvSpPr txBox="1">
            <a:spLocks noChangeArrowheads="1"/>
          </p:cNvSpPr>
          <p:nvPr/>
        </p:nvSpPr>
        <p:spPr bwMode="auto">
          <a:xfrm>
            <a:off x="4114800" y="2163763"/>
            <a:ext cx="120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则有 </a:t>
            </a:r>
          </a:p>
        </p:txBody>
      </p:sp>
      <p:sp>
        <p:nvSpPr>
          <p:cNvPr id="8313" name="Text Box 121"/>
          <p:cNvSpPr txBox="1">
            <a:spLocks noChangeArrowheads="1"/>
          </p:cNvSpPr>
          <p:nvPr/>
        </p:nvSpPr>
        <p:spPr bwMode="auto">
          <a:xfrm>
            <a:off x="288925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故</a:t>
            </a:r>
          </a:p>
        </p:txBody>
      </p:sp>
      <p:grpSp>
        <p:nvGrpSpPr>
          <p:cNvPr id="8318" name="Group 126"/>
          <p:cNvGrpSpPr>
            <a:grpSpLocks/>
          </p:cNvGrpSpPr>
          <p:nvPr/>
        </p:nvGrpSpPr>
        <p:grpSpPr bwMode="auto">
          <a:xfrm>
            <a:off x="5105400" y="5578475"/>
            <a:ext cx="2524125" cy="441325"/>
            <a:chOff x="3210" y="3322"/>
            <a:chExt cx="1590" cy="278"/>
          </a:xfrm>
        </p:grpSpPr>
        <p:graphicFrame>
          <p:nvGraphicFramePr>
            <p:cNvPr id="3107" name="Object 85"/>
            <p:cNvGraphicFramePr>
              <a:graphicFrameLocks noChangeAspect="1"/>
            </p:cNvGraphicFramePr>
            <p:nvPr/>
          </p:nvGraphicFramePr>
          <p:xfrm>
            <a:off x="3210" y="3322"/>
            <a:ext cx="159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" name="Equation" r:id="rId36" imgW="2545003" imgH="434269" progId="Equation.3">
                    <p:embed/>
                  </p:oleObj>
                </mc:Choice>
                <mc:Fallback>
                  <p:oleObj name="Equation" r:id="rId36" imgW="2545003" imgH="434269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3322"/>
                          <a:ext cx="159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8" name="Line 125"/>
            <p:cNvSpPr>
              <a:spLocks noChangeShapeType="1"/>
            </p:cNvSpPr>
            <p:nvPr/>
          </p:nvSpPr>
          <p:spPr bwMode="auto">
            <a:xfrm>
              <a:off x="3477" y="335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319" name="Line 127"/>
          <p:cNvSpPr>
            <a:spLocks noChangeShapeType="1"/>
          </p:cNvSpPr>
          <p:nvPr/>
        </p:nvSpPr>
        <p:spPr bwMode="auto">
          <a:xfrm>
            <a:off x="2362200" y="40386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100" name="Picture 128" descr="F:\My Documents\数学资源库\机动.jpg"/>
          <p:cNvPicPr>
            <a:picLocks noChangeAspect="1" noChangeArrowheads="1"/>
          </p:cNvPicPr>
          <p:nvPr/>
        </p:nvPicPr>
        <p:blipFill>
          <a:blip r:embed="rId3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1" name="Text Box 12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3102" name="Picture 13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3" name="Picture 13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4" name="Picture 13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5" name="Picture 13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6" name="Picture 13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5" grpId="0" animBg="1"/>
      <p:bldP spid="8270" grpId="0" autoUpdateAnimBg="0"/>
      <p:bldP spid="8198" grpId="0" build="p" autoUpdateAnimBg="0"/>
      <p:bldP spid="8200" grpId="0" autoUpdateAnimBg="0"/>
      <p:bldP spid="8224" grpId="0" animBg="1"/>
      <p:bldP spid="8196" grpId="0" build="p" autoUpdateAnimBg="0"/>
      <p:bldP spid="8255" grpId="0" build="p" autoUpdateAnimBg="0"/>
      <p:bldP spid="8258" grpId="0" build="p" autoUpdateAnimBg="0" advAuto="0"/>
      <p:bldP spid="8285" grpId="0" build="p" autoUpdateAnimBg="0" advAuto="0"/>
      <p:bldP spid="8292" grpId="0" animBg="1"/>
      <p:bldP spid="8311" grpId="0" build="p" autoUpdateAnimBg="0"/>
      <p:bldP spid="8313" grpId="0" build="p" autoUpdateAnimBg="0"/>
      <p:bldP spid="83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635500" y="2636838"/>
          <a:ext cx="351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7" name="Equation" r:id="rId3" imgW="3512903" imgH="434269" progId="Equation.3">
                  <p:embed/>
                </p:oleObj>
              </mc:Choice>
              <mc:Fallback>
                <p:oleObj name="Equation" r:id="rId3" imgW="3512903" imgH="4342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2636838"/>
                        <a:ext cx="351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622800" y="3352800"/>
          <a:ext cx="2082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8" name="Equation" r:id="rId5" imgW="2072714" imgH="944983" progId="Equation.3">
                  <p:embed/>
                </p:oleObj>
              </mc:Choice>
              <mc:Fallback>
                <p:oleObj name="Equation" r:id="rId5" imgW="2072714" imgH="94498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3352800"/>
                        <a:ext cx="2082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609600" y="4572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平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面</a:t>
            </a:r>
            <a:r>
              <a:rPr lang="zh-CN" altLang="en-US" sz="2800">
                <a:solidFill>
                  <a:schemeClr val="tx1"/>
                </a:solidFill>
              </a:rPr>
              <a:t>与平面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之间的关系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81025" y="1066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平面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81025" y="1752600"/>
            <a:ext cx="1019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平面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35000" y="2590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垂直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35000" y="35274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平行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09600" y="48006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夹角公式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3429000" y="2789238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AutoShape 19"/>
          <p:cNvSpPr>
            <a:spLocks noChangeArrowheads="1"/>
          </p:cNvSpPr>
          <p:nvPr/>
        </p:nvSpPr>
        <p:spPr bwMode="auto">
          <a:xfrm>
            <a:off x="3429000" y="3746500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88" name="Group 20"/>
          <p:cNvGrpSpPr>
            <a:grpSpLocks/>
          </p:cNvGrpSpPr>
          <p:nvPr/>
        </p:nvGrpSpPr>
        <p:grpSpPr bwMode="auto">
          <a:xfrm>
            <a:off x="2438400" y="4648200"/>
            <a:ext cx="2489200" cy="990600"/>
            <a:chOff x="832" y="2278"/>
            <a:chExt cx="1568" cy="624"/>
          </a:xfrm>
        </p:grpSpPr>
        <p:graphicFrame>
          <p:nvGraphicFramePr>
            <p:cNvPr id="14373" name="Object 21"/>
            <p:cNvGraphicFramePr>
              <a:graphicFrameLocks noChangeAspect="1"/>
            </p:cNvGraphicFramePr>
            <p:nvPr/>
          </p:nvGraphicFramePr>
          <p:xfrm>
            <a:off x="832" y="227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9" name="Equation" r:id="rId7" imgW="2484104" imgH="982990" progId="Equation.3">
                    <p:embed/>
                  </p:oleObj>
                </mc:Choice>
                <mc:Fallback>
                  <p:oleObj name="Equation" r:id="rId7" imgW="2484104" imgH="98299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227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4" name="Line 22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5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6" name="Line 24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7" name="Line 25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2802" name="Group 34"/>
          <p:cNvGrpSpPr>
            <a:grpSpLocks/>
          </p:cNvGrpSpPr>
          <p:nvPr/>
        </p:nvGrpSpPr>
        <p:grpSpPr bwMode="auto">
          <a:xfrm>
            <a:off x="1752600" y="2649538"/>
            <a:ext cx="1473200" cy="444500"/>
            <a:chOff x="1136" y="2135"/>
            <a:chExt cx="928" cy="280"/>
          </a:xfrm>
        </p:grpSpPr>
        <p:graphicFrame>
          <p:nvGraphicFramePr>
            <p:cNvPr id="14370" name="Object 14"/>
            <p:cNvGraphicFramePr>
              <a:graphicFrameLocks noChangeAspect="1"/>
            </p:cNvGraphicFramePr>
            <p:nvPr/>
          </p:nvGraphicFramePr>
          <p:xfrm>
            <a:off x="1136" y="2135"/>
            <a:ext cx="9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0" name="Equation" r:id="rId9" imgW="1463080" imgH="434269" progId="Equation.3">
                    <p:embed/>
                  </p:oleObj>
                </mc:Choice>
                <mc:Fallback>
                  <p:oleObj name="Equation" r:id="rId9" imgW="1463080" imgH="43426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2135"/>
                          <a:ext cx="9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Line 28"/>
            <p:cNvSpPr>
              <a:spLocks noChangeShapeType="1"/>
            </p:cNvSpPr>
            <p:nvPr/>
          </p:nvSpPr>
          <p:spPr bwMode="auto">
            <a:xfrm>
              <a:off x="1152" y="216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2" name="Line 29"/>
            <p:cNvSpPr>
              <a:spLocks noChangeShapeType="1"/>
            </p:cNvSpPr>
            <p:nvPr/>
          </p:nvSpPr>
          <p:spPr bwMode="auto">
            <a:xfrm>
              <a:off x="1488" y="216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2803" name="Group 35"/>
          <p:cNvGrpSpPr>
            <a:grpSpLocks/>
          </p:cNvGrpSpPr>
          <p:nvPr/>
        </p:nvGrpSpPr>
        <p:grpSpPr bwMode="auto">
          <a:xfrm>
            <a:off x="1771650" y="3613150"/>
            <a:ext cx="1581150" cy="444500"/>
            <a:chOff x="1116" y="2684"/>
            <a:chExt cx="996" cy="280"/>
          </a:xfrm>
        </p:grpSpPr>
        <p:graphicFrame>
          <p:nvGraphicFramePr>
            <p:cNvPr id="14366" name="Object 16"/>
            <p:cNvGraphicFramePr>
              <a:graphicFrameLocks noChangeAspect="1"/>
            </p:cNvGraphicFramePr>
            <p:nvPr/>
          </p:nvGraphicFramePr>
          <p:xfrm>
            <a:off x="1116" y="2684"/>
            <a:ext cx="9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1" name="Equation" r:id="rId11" imgW="1554428" imgH="434269" progId="Equation.3">
                    <p:embed/>
                  </p:oleObj>
                </mc:Choice>
                <mc:Fallback>
                  <p:oleObj name="Equation" r:id="rId11" imgW="1554428" imgH="43426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684"/>
                          <a:ext cx="9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7" name="Line 30"/>
            <p:cNvSpPr>
              <a:spLocks noChangeShapeType="1"/>
            </p:cNvSpPr>
            <p:nvPr/>
          </p:nvSpPr>
          <p:spPr bwMode="auto">
            <a:xfrm>
              <a:off x="1126" y="2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8" name="Line 31"/>
            <p:cNvSpPr>
              <a:spLocks noChangeShapeType="1"/>
            </p:cNvSpPr>
            <p:nvPr/>
          </p:nvSpPr>
          <p:spPr bwMode="auto">
            <a:xfrm>
              <a:off x="1488" y="2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>
              <a:off x="1942" y="268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447800" y="1841500"/>
          <a:ext cx="4557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" name="Equation" r:id="rId13" imgW="4549044" imgH="434269" progId="Equation.3">
                  <p:embed/>
                </p:oleObj>
              </mc:Choice>
              <mc:Fallback>
                <p:oleObj name="Equation" r:id="rId13" imgW="4549044" imgH="4342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1500"/>
                        <a:ext cx="45577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18" name="Group 50"/>
          <p:cNvGrpSpPr>
            <a:grpSpLocks/>
          </p:cNvGrpSpPr>
          <p:nvPr/>
        </p:nvGrpSpPr>
        <p:grpSpPr bwMode="auto">
          <a:xfrm>
            <a:off x="6172200" y="1841500"/>
            <a:ext cx="2500313" cy="444500"/>
            <a:chOff x="3888" y="1201"/>
            <a:chExt cx="1575" cy="280"/>
          </a:xfrm>
        </p:grpSpPr>
        <p:graphicFrame>
          <p:nvGraphicFramePr>
            <p:cNvPr id="14364" name="Object 49"/>
            <p:cNvGraphicFramePr>
              <a:graphicFrameLocks noChangeAspect="1"/>
            </p:cNvGraphicFramePr>
            <p:nvPr/>
          </p:nvGraphicFramePr>
          <p:xfrm>
            <a:off x="3888" y="1201"/>
            <a:ext cx="157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3" name="Equation" r:id="rId15" imgW="2491662" imgH="434269" progId="Equation.3">
                    <p:embed/>
                  </p:oleObj>
                </mc:Choice>
                <mc:Fallback>
                  <p:oleObj name="Equation" r:id="rId15" imgW="2491662" imgH="434269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01"/>
                          <a:ext cx="157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5" name="Line 36"/>
            <p:cNvSpPr>
              <a:spLocks noChangeShapeType="1"/>
            </p:cNvSpPr>
            <p:nvPr/>
          </p:nvSpPr>
          <p:spPr bwMode="auto">
            <a:xfrm>
              <a:off x="3888" y="1218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447800" y="1181100"/>
          <a:ext cx="4467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" name="Equation" r:id="rId17" imgW="4465254" imgH="487608" progId="Equation.3">
                  <p:embed/>
                </p:oleObj>
              </mc:Choice>
              <mc:Fallback>
                <p:oleObj name="Equation" r:id="rId17" imgW="4465254" imgH="48760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81100"/>
                        <a:ext cx="44672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4" name="Picture 40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5" name="Text Box 4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4356" name="Picture 4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7" name="Picture 4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8" name="Picture 4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9" name="Picture 4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0" name="Picture 4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816" name="Group 48"/>
          <p:cNvGrpSpPr>
            <a:grpSpLocks/>
          </p:cNvGrpSpPr>
          <p:nvPr/>
        </p:nvGrpSpPr>
        <p:grpSpPr bwMode="auto">
          <a:xfrm>
            <a:off x="6130925" y="1187450"/>
            <a:ext cx="2479675" cy="495300"/>
            <a:chOff x="3862" y="748"/>
            <a:chExt cx="1562" cy="312"/>
          </a:xfrm>
        </p:grpSpPr>
        <p:sp>
          <p:nvSpPr>
            <p:cNvPr id="14362" name="Line 37"/>
            <p:cNvSpPr>
              <a:spLocks noChangeShapeType="1"/>
            </p:cNvSpPr>
            <p:nvPr/>
          </p:nvSpPr>
          <p:spPr bwMode="auto">
            <a:xfrm>
              <a:off x="3862" y="769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4363" name="Object 47"/>
            <p:cNvGraphicFramePr>
              <a:graphicFrameLocks noChangeAspect="1"/>
            </p:cNvGraphicFramePr>
            <p:nvPr/>
          </p:nvGraphicFramePr>
          <p:xfrm>
            <a:off x="3881" y="748"/>
            <a:ext cx="154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5" name="Equation" r:id="rId25" imgW="2446096" imgH="487608" progId="Equation.3">
                    <p:embed/>
                  </p:oleObj>
                </mc:Choice>
                <mc:Fallback>
                  <p:oleObj name="Equation" r:id="rId25" imgW="2446096" imgH="487608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" y="748"/>
                          <a:ext cx="154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utoUpdateAnimBg="0"/>
      <p:bldP spid="32778" grpId="0" autoUpdateAnimBg="0"/>
      <p:bldP spid="32779" grpId="0" autoUpdateAnimBg="0"/>
      <p:bldP spid="32780" grpId="0" autoUpdateAnimBg="0"/>
      <p:bldP spid="32781" grpId="0" autoUpdateAnimBg="0"/>
      <p:bldP spid="32786" grpId="0" animBg="1"/>
      <p:bldP spid="327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8" name="Group 92"/>
          <p:cNvGrpSpPr>
            <a:grpSpLocks/>
          </p:cNvGrpSpPr>
          <p:nvPr/>
        </p:nvGrpSpPr>
        <p:grpSpPr bwMode="auto">
          <a:xfrm>
            <a:off x="1993900" y="2743200"/>
            <a:ext cx="2451100" cy="1346200"/>
            <a:chOff x="1097" y="1728"/>
            <a:chExt cx="1544" cy="848"/>
          </a:xfrm>
        </p:grpSpPr>
        <p:graphicFrame>
          <p:nvGraphicFramePr>
            <p:cNvPr id="4145" name="Object 51"/>
            <p:cNvGraphicFramePr>
              <a:graphicFrameLocks noChangeAspect="1"/>
            </p:cNvGraphicFramePr>
            <p:nvPr/>
          </p:nvGraphicFramePr>
          <p:xfrm>
            <a:off x="1097" y="1728"/>
            <a:ext cx="1544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9" name="Equation" r:id="rId3" imgW="2446096" imgH="1341030" progId="Equation.3">
                    <p:embed/>
                  </p:oleObj>
                </mc:Choice>
                <mc:Fallback>
                  <p:oleObj name="Equation" r:id="rId3" imgW="2446096" imgH="134103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1728"/>
                          <a:ext cx="1544" cy="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6" name="Line 89"/>
            <p:cNvSpPr>
              <a:spLocks noChangeShapeType="1"/>
            </p:cNvSpPr>
            <p:nvPr/>
          </p:nvSpPr>
          <p:spPr bwMode="auto">
            <a:xfrm>
              <a:off x="1425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47" name="Line 90"/>
            <p:cNvSpPr>
              <a:spLocks noChangeShapeType="1"/>
            </p:cNvSpPr>
            <p:nvPr/>
          </p:nvSpPr>
          <p:spPr bwMode="auto">
            <a:xfrm>
              <a:off x="1920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48" name="Line 91"/>
            <p:cNvSpPr>
              <a:spLocks noChangeShapeType="1"/>
            </p:cNvSpPr>
            <p:nvPr/>
          </p:nvSpPr>
          <p:spPr bwMode="auto">
            <a:xfrm>
              <a:off x="2337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099" name="AutoShape 52"/>
          <p:cNvSpPr>
            <a:spLocks noChangeArrowheads="1"/>
          </p:cNvSpPr>
          <p:nvPr/>
        </p:nvSpPr>
        <p:spPr bwMode="auto">
          <a:xfrm rot="845057">
            <a:off x="5970588" y="2128838"/>
            <a:ext cx="2717800" cy="1381125"/>
          </a:xfrm>
          <a:prstGeom prst="parallelogram">
            <a:avLst>
              <a:gd name="adj" fmla="val 31421"/>
            </a:avLst>
          </a:prstGeom>
          <a:solidFill>
            <a:srgbClr val="0033CC"/>
          </a:solidFill>
          <a:ln w="9525">
            <a:solidFill>
              <a:srgbClr val="00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2695575" cy="544513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求过三点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381000" y="4799013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" name="Equation" r:id="rId5" imgW="1668882" imgH="434269" progId="Equation.3">
                  <p:embed/>
                </p:oleObj>
              </mc:Choice>
              <mc:Fallback>
                <p:oleObj name="Equation" r:id="rId5" imgW="1668882" imgH="4342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99013"/>
                        <a:ext cx="167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2005013" y="4241800"/>
          <a:ext cx="187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" name="Equation" r:id="rId7" imgW="1874469" imgH="396262" progId="Equation.3">
                  <p:embed/>
                </p:oleObj>
              </mc:Choice>
              <mc:Fallback>
                <p:oleObj name="Equation" r:id="rId7" imgW="1874469" imgH="39626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241800"/>
                        <a:ext cx="187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1803400" y="5370513"/>
          <a:ext cx="459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" name="Equation" r:id="rId9" imgW="4587267" imgH="396262" progId="Equation.3">
                  <p:embed/>
                </p:oleObj>
              </mc:Choice>
              <mc:Fallback>
                <p:oleObj name="Equation" r:id="rId9" imgW="4587267" imgH="39626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370513"/>
                        <a:ext cx="459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1803400" y="5916613"/>
          <a:ext cx="299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3" name="Equation" r:id="rId11" imgW="2987058" imgH="388704" progId="Equation.3">
                  <p:embed/>
                </p:oleObj>
              </mc:Choice>
              <mc:Fallback>
                <p:oleObj name="Equation" r:id="rId11" imgW="2987058" imgH="38870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916613"/>
                        <a:ext cx="299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04800" y="57737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即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4106" name="Object 23"/>
          <p:cNvGraphicFramePr>
            <a:graphicFrameLocks noChangeAspect="1"/>
          </p:cNvGraphicFramePr>
          <p:nvPr/>
        </p:nvGraphicFramePr>
        <p:xfrm>
          <a:off x="6072188" y="22987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4" name="Equation" r:id="rId13" imgW="472505" imgH="434269" progId="Equation.3">
                  <p:embed/>
                </p:oleObj>
              </mc:Choice>
              <mc:Fallback>
                <p:oleObj name="Equation" r:id="rId13" imgW="472505" imgH="4342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2987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24"/>
          <p:cNvGraphicFramePr>
            <a:graphicFrameLocks noChangeAspect="1"/>
          </p:cNvGraphicFramePr>
          <p:nvPr/>
        </p:nvGraphicFramePr>
        <p:xfrm>
          <a:off x="7937500" y="3352800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" name="Equation" r:id="rId15" imgW="510512" imgH="434269" progId="Equation.3">
                  <p:embed/>
                </p:oleObj>
              </mc:Choice>
              <mc:Fallback>
                <p:oleObj name="Equation" r:id="rId15" imgW="510512" imgH="43426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3352800"/>
                        <a:ext cx="52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25"/>
          <p:cNvGraphicFramePr>
            <a:graphicFrameLocks noChangeAspect="1"/>
          </p:cNvGraphicFramePr>
          <p:nvPr/>
        </p:nvGraphicFramePr>
        <p:xfrm>
          <a:off x="7467600" y="2336800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" name="Equation" r:id="rId17" imgW="502954" imgH="434269" progId="Equation.3">
                  <p:embed/>
                </p:oleObj>
              </mc:Choice>
              <mc:Fallback>
                <p:oleObj name="Equation" r:id="rId17" imgW="502954" imgH="43426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336800"/>
                        <a:ext cx="50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51" name="Group 35"/>
          <p:cNvGrpSpPr>
            <a:grpSpLocks/>
          </p:cNvGrpSpPr>
          <p:nvPr/>
        </p:nvGrpSpPr>
        <p:grpSpPr bwMode="auto">
          <a:xfrm>
            <a:off x="6588125" y="2601913"/>
            <a:ext cx="1241425" cy="838200"/>
            <a:chOff x="4032" y="1296"/>
            <a:chExt cx="1008" cy="528"/>
          </a:xfrm>
        </p:grpSpPr>
        <p:sp>
          <p:nvSpPr>
            <p:cNvPr id="4143" name="Line 30"/>
            <p:cNvSpPr>
              <a:spLocks noChangeShapeType="1"/>
            </p:cNvSpPr>
            <p:nvPr/>
          </p:nvSpPr>
          <p:spPr bwMode="auto">
            <a:xfrm>
              <a:off x="4032" y="1296"/>
              <a:ext cx="1008" cy="5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4" name="Line 31"/>
            <p:cNvSpPr>
              <a:spLocks noChangeShapeType="1"/>
            </p:cNvSpPr>
            <p:nvPr/>
          </p:nvSpPr>
          <p:spPr bwMode="auto">
            <a:xfrm>
              <a:off x="4032" y="1296"/>
              <a:ext cx="768" cy="144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6567488" y="1600200"/>
            <a:ext cx="366712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685800" y="15240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解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取该平面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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的法向量为</a:t>
            </a:r>
          </a:p>
        </p:txBody>
      </p:sp>
      <p:graphicFrame>
        <p:nvGraphicFramePr>
          <p:cNvPr id="4112" name="Object 8"/>
          <p:cNvGraphicFramePr>
            <a:graphicFrameLocks noChangeAspect="1"/>
          </p:cNvGraphicFramePr>
          <p:nvPr/>
        </p:nvGraphicFramePr>
        <p:xfrm>
          <a:off x="2971800" y="469900"/>
          <a:ext cx="415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" name="Equation" r:id="rId19" imgW="4145212" imgH="434269" progId="Equation.3">
                  <p:embed/>
                </p:oleObj>
              </mc:Choice>
              <mc:Fallback>
                <p:oleObj name="Equation" r:id="rId19" imgW="4145212" imgH="4342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9900"/>
                        <a:ext cx="415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9"/>
          <p:cNvGraphicFramePr>
            <a:graphicFrameLocks noChangeAspect="1"/>
          </p:cNvGraphicFramePr>
          <p:nvPr/>
        </p:nvGraphicFramePr>
        <p:xfrm>
          <a:off x="7162800" y="45720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" name="Equation" r:id="rId21" imgW="1744898" imgH="434269" progId="Equation.3">
                  <p:embed/>
                </p:oleObj>
              </mc:Choice>
              <mc:Fallback>
                <p:oleObj name="Equation" r:id="rId21" imgW="1744898" imgH="4342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57200"/>
                        <a:ext cx="175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4"/>
          <p:cNvSpPr txBox="1">
            <a:spLocks noChangeArrowheads="1"/>
          </p:cNvSpPr>
          <p:nvPr/>
        </p:nvSpPr>
        <p:spPr bwMode="auto">
          <a:xfrm>
            <a:off x="304800" y="9286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的平面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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的方程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. </a:t>
            </a:r>
            <a:endParaRPr lang="en-US" altLang="zh-CN" sz="2400">
              <a:solidFill>
                <a:schemeClr val="accent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052638" y="4724400"/>
            <a:ext cx="4805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利用点法式得平面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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的方程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4116" name="Object 53"/>
          <p:cNvGraphicFramePr>
            <a:graphicFrameLocks noChangeAspect="1"/>
          </p:cNvGraphicFramePr>
          <p:nvPr/>
        </p:nvGraphicFramePr>
        <p:xfrm>
          <a:off x="6116638" y="2832100"/>
          <a:ext cx="342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" name="Equation" r:id="rId23" imgW="335375" imgH="358040" progId="Equation.3">
                  <p:embed/>
                </p:oleObj>
              </mc:Choice>
              <mc:Fallback>
                <p:oleObj name="Equation" r:id="rId23" imgW="335375" imgH="3580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2832100"/>
                        <a:ext cx="342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Oval 54"/>
          <p:cNvSpPr>
            <a:spLocks noChangeArrowheads="1"/>
          </p:cNvSpPr>
          <p:nvPr/>
        </p:nvSpPr>
        <p:spPr bwMode="auto">
          <a:xfrm>
            <a:off x="7799388" y="3451225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8" name="Oval 55"/>
          <p:cNvSpPr>
            <a:spLocks noChangeArrowheads="1"/>
          </p:cNvSpPr>
          <p:nvPr/>
        </p:nvSpPr>
        <p:spPr bwMode="auto">
          <a:xfrm>
            <a:off x="7516813" y="2819400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Oval 56"/>
          <p:cNvSpPr>
            <a:spLocks noChangeArrowheads="1"/>
          </p:cNvSpPr>
          <p:nvPr/>
        </p:nvSpPr>
        <p:spPr bwMode="auto">
          <a:xfrm>
            <a:off x="6526213" y="2590800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77" name="Object 61"/>
          <p:cNvGraphicFramePr>
            <a:graphicFrameLocks noChangeAspect="1"/>
          </p:cNvGraphicFramePr>
          <p:nvPr/>
        </p:nvGraphicFramePr>
        <p:xfrm>
          <a:off x="2468563" y="3201988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" name="Equation" r:id="rId25" imgW="464730" imgH="312475" progId="Equation.3">
                  <p:embed/>
                </p:oleObj>
              </mc:Choice>
              <mc:Fallback>
                <p:oleObj name="Equation" r:id="rId25" imgW="464730" imgH="312475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201988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8" name="Object 62"/>
          <p:cNvGraphicFramePr>
            <a:graphicFrameLocks noChangeAspect="1"/>
          </p:cNvGraphicFramePr>
          <p:nvPr/>
        </p:nvGraphicFramePr>
        <p:xfrm>
          <a:off x="3197225" y="32004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" name="Equation" r:id="rId27" imgW="205803" imgH="297143" progId="Equation.3">
                  <p:embed/>
                </p:oleObj>
              </mc:Choice>
              <mc:Fallback>
                <p:oleObj name="Equation" r:id="rId27" imgW="205803" imgH="297143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32004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9" name="Object 63"/>
          <p:cNvGraphicFramePr>
            <a:graphicFrameLocks noChangeAspect="1"/>
          </p:cNvGraphicFramePr>
          <p:nvPr/>
        </p:nvGraphicFramePr>
        <p:xfrm>
          <a:off x="3757613" y="3186113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" name="Equation" r:id="rId29" imgW="472505" imgH="312475" progId="Equation.3">
                  <p:embed/>
                </p:oleObj>
              </mc:Choice>
              <mc:Fallback>
                <p:oleObj name="Equation" r:id="rId29" imgW="472505" imgH="312475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3186113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0" name="Object 64"/>
          <p:cNvGraphicFramePr>
            <a:graphicFrameLocks noChangeAspect="1"/>
          </p:cNvGraphicFramePr>
          <p:nvPr/>
        </p:nvGraphicFramePr>
        <p:xfrm>
          <a:off x="2438400" y="37338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3" name="Equation" r:id="rId31" imgW="472505" imgH="297143" progId="Equation.3">
                  <p:embed/>
                </p:oleObj>
              </mc:Choice>
              <mc:Fallback>
                <p:oleObj name="Equation" r:id="rId31" imgW="472505" imgH="297143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1" name="Object 65"/>
          <p:cNvGraphicFramePr>
            <a:graphicFrameLocks noChangeAspect="1"/>
          </p:cNvGraphicFramePr>
          <p:nvPr/>
        </p:nvGraphicFramePr>
        <p:xfrm>
          <a:off x="3235325" y="37338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" name="Equation" r:id="rId33" imgW="182912" imgH="312475" progId="Equation.3">
                  <p:embed/>
                </p:oleObj>
              </mc:Choice>
              <mc:Fallback>
                <p:oleObj name="Equation" r:id="rId33" imgW="182912" imgH="312475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3733800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2" name="Object 66"/>
          <p:cNvGraphicFramePr>
            <a:graphicFrameLocks noChangeAspect="1"/>
          </p:cNvGraphicFramePr>
          <p:nvPr/>
        </p:nvGraphicFramePr>
        <p:xfrm>
          <a:off x="3814763" y="37338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" name="Equation" r:id="rId35" imgW="411390" imgH="297143" progId="Equation.3">
                  <p:embed/>
                </p:oleObj>
              </mc:Choice>
              <mc:Fallback>
                <p:oleObj name="Equation" r:id="rId35" imgW="411390" imgH="297143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3733800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99" name="Group 83"/>
          <p:cNvGrpSpPr>
            <a:grpSpLocks/>
          </p:cNvGrpSpPr>
          <p:nvPr/>
        </p:nvGrpSpPr>
        <p:grpSpPr bwMode="auto">
          <a:xfrm>
            <a:off x="6605588" y="1447800"/>
            <a:ext cx="252412" cy="304800"/>
            <a:chOff x="4512" y="912"/>
            <a:chExt cx="159" cy="192"/>
          </a:xfrm>
        </p:grpSpPr>
        <p:graphicFrame>
          <p:nvGraphicFramePr>
            <p:cNvPr id="4141" name="Object 33"/>
            <p:cNvGraphicFramePr>
              <a:graphicFrameLocks noChangeAspect="1"/>
            </p:cNvGraphicFramePr>
            <p:nvPr/>
          </p:nvGraphicFramePr>
          <p:xfrm>
            <a:off x="4512" y="9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6" name="Equation" r:id="rId37" imgW="220920" imgH="236246" progId="Equation.3">
                    <p:embed/>
                  </p:oleObj>
                </mc:Choice>
                <mc:Fallback>
                  <p:oleObj name="Equation" r:id="rId37" imgW="220920" imgH="236246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9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2" name="Line 82"/>
            <p:cNvSpPr>
              <a:spLocks noChangeShapeType="1"/>
            </p:cNvSpPr>
            <p:nvPr/>
          </p:nvSpPr>
          <p:spPr bwMode="auto">
            <a:xfrm>
              <a:off x="4512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301" name="Group 85"/>
          <p:cNvGrpSpPr>
            <a:grpSpLocks/>
          </p:cNvGrpSpPr>
          <p:nvPr/>
        </p:nvGrpSpPr>
        <p:grpSpPr bwMode="auto">
          <a:xfrm>
            <a:off x="1676400" y="2173288"/>
            <a:ext cx="252413" cy="304800"/>
            <a:chOff x="912" y="1344"/>
            <a:chExt cx="159" cy="192"/>
          </a:xfrm>
        </p:grpSpPr>
        <p:graphicFrame>
          <p:nvGraphicFramePr>
            <p:cNvPr id="4139" name="Object 12"/>
            <p:cNvGraphicFramePr>
              <a:graphicFrameLocks noChangeAspect="1"/>
            </p:cNvGraphicFramePr>
            <p:nvPr/>
          </p:nvGraphicFramePr>
          <p:xfrm>
            <a:off x="912" y="13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" name="Equation" r:id="rId39" imgW="220920" imgH="236246" progId="Equation.3">
                    <p:embed/>
                  </p:oleObj>
                </mc:Choice>
                <mc:Fallback>
                  <p:oleObj name="Equation" r:id="rId39" imgW="220920" imgH="23624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3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0" name="Line 84"/>
            <p:cNvSpPr>
              <a:spLocks noChangeShapeType="1"/>
            </p:cNvSpPr>
            <p:nvPr/>
          </p:nvSpPr>
          <p:spPr bwMode="auto">
            <a:xfrm>
              <a:off x="912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304" name="Group 88"/>
          <p:cNvGrpSpPr>
            <a:grpSpLocks/>
          </p:cNvGrpSpPr>
          <p:nvPr/>
        </p:nvGrpSpPr>
        <p:grpSpPr bwMode="auto">
          <a:xfrm>
            <a:off x="1979613" y="2133600"/>
            <a:ext cx="2540000" cy="444500"/>
            <a:chOff x="1088" y="1344"/>
            <a:chExt cx="1600" cy="280"/>
          </a:xfrm>
        </p:grpSpPr>
        <p:graphicFrame>
          <p:nvGraphicFramePr>
            <p:cNvPr id="4136" name="Object 50"/>
            <p:cNvGraphicFramePr>
              <a:graphicFrameLocks noChangeAspect="1"/>
            </p:cNvGraphicFramePr>
            <p:nvPr/>
          </p:nvGraphicFramePr>
          <p:xfrm>
            <a:off x="1088" y="1344"/>
            <a:ext cx="16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8" name="Equation" r:id="rId41" imgW="2529886" imgH="434269" progId="Equation.3">
                    <p:embed/>
                  </p:oleObj>
                </mc:Choice>
                <mc:Fallback>
                  <p:oleObj name="Equation" r:id="rId41" imgW="2529886" imgH="434269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1344"/>
                          <a:ext cx="160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" name="Line 86"/>
            <p:cNvSpPr>
              <a:spLocks noChangeShapeType="1"/>
            </p:cNvSpPr>
            <p:nvPr/>
          </p:nvSpPr>
          <p:spPr bwMode="auto">
            <a:xfrm>
              <a:off x="1296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8" name="Line 87"/>
            <p:cNvSpPr>
              <a:spLocks noChangeShapeType="1"/>
            </p:cNvSpPr>
            <p:nvPr/>
          </p:nvSpPr>
          <p:spPr bwMode="auto">
            <a:xfrm>
              <a:off x="2112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29" name="Picture 93" descr="F:\My Documents\数学资源库\机动.jpg"/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Text Box 9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4131" name="Picture 9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2" name="Picture 9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3" name="Picture 9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4" name="Picture 9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5" name="Picture 9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 autoUpdateAnimBg="0"/>
      <p:bldP spid="9248" grpId="0" animBg="1"/>
      <p:bldP spid="9256" grpId="0" build="p" autoUpdateAnimBg="0"/>
      <p:bldP spid="922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0"/>
            <a:ext cx="4100512" cy="7112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二、平面的一般方程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32766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设有三元一次方程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4290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以上两式相减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得平面的点法式方程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029200" y="51054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此方程称为</a:t>
            </a:r>
            <a:r>
              <a:rPr lang="zh-CN" altLang="en-US" sz="2800" b="1"/>
              <a:t>平面的一般</a:t>
            </a:r>
            <a:endParaRPr lang="zh-CN" altLang="en-US" sz="2800">
              <a:solidFill>
                <a:schemeClr val="tx1"/>
              </a:solidFill>
            </a:endParaRP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689100" y="1739900"/>
          <a:ext cx="323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4" imgW="3230868" imgH="388704" progId="Equation.3">
                  <p:embed/>
                </p:oleObj>
              </mc:Choice>
              <mc:Fallback>
                <p:oleObj name="Equation" r:id="rId4" imgW="3230868" imgH="38870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739900"/>
                        <a:ext cx="323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任取一组满足上述方程的数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5029200" y="2300288"/>
          <a:ext cx="14398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6" imgW="1440189" imgH="434269" progId="Equation.3">
                  <p:embed/>
                </p:oleObj>
              </mc:Choice>
              <mc:Fallback>
                <p:oleObj name="Equation" r:id="rId6" imgW="1440189" imgH="4342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00288"/>
                        <a:ext cx="14398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477000" y="2224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则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828800" y="4037013"/>
          <a:ext cx="54181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Equation" r:id="rId8" imgW="5417821" imgH="434269" progId="Equation.3">
                  <p:embed/>
                </p:oleObj>
              </mc:Choice>
              <mc:Fallback>
                <p:oleObj name="Equation" r:id="rId8" imgW="5417821" imgH="4342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7013"/>
                        <a:ext cx="54181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828800" y="2832100"/>
          <a:ext cx="383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10" imgW="3825170" imgH="434269" progId="Equation.3">
                  <p:embed/>
                </p:oleObj>
              </mc:Choice>
              <mc:Fallback>
                <p:oleObj name="Equation" r:id="rId10" imgW="3825170" imgH="4342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32100"/>
                        <a:ext cx="383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04800" y="45720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显然方程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②与此点法式方程等价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zh-CN" sz="2800">
                <a:solidFill>
                  <a:schemeClr val="tx1"/>
                </a:solidFill>
              </a:rPr>
              <a:t>  </a:t>
            </a: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5003800" y="1612900"/>
          <a:ext cx="292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12" imgW="2910826" imgH="510498" progId="Equation.3">
                  <p:embed/>
                </p:oleObj>
              </mc:Choice>
              <mc:Fallback>
                <p:oleObj name="Equation" r:id="rId12" imgW="2910826" imgH="51049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612900"/>
                        <a:ext cx="292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8277225" y="1600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②</a:t>
            </a:r>
          </a:p>
        </p:txBody>
      </p:sp>
      <p:grpSp>
        <p:nvGrpSpPr>
          <p:cNvPr id="11290" name="Group 26"/>
          <p:cNvGrpSpPr>
            <a:grpSpLocks/>
          </p:cNvGrpSpPr>
          <p:nvPr/>
        </p:nvGrpSpPr>
        <p:grpSpPr bwMode="auto">
          <a:xfrm>
            <a:off x="1905000" y="5243513"/>
            <a:ext cx="1909763" cy="406400"/>
            <a:chOff x="3249" y="2832"/>
            <a:chExt cx="1203" cy="256"/>
          </a:xfrm>
        </p:grpSpPr>
        <p:graphicFrame>
          <p:nvGraphicFramePr>
            <p:cNvPr id="5147" name="Object 19"/>
            <p:cNvGraphicFramePr>
              <a:graphicFrameLocks noChangeAspect="1"/>
            </p:cNvGraphicFramePr>
            <p:nvPr/>
          </p:nvGraphicFramePr>
          <p:xfrm>
            <a:off x="3264" y="2832"/>
            <a:ext cx="11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0" name="Equation" r:id="rId14" imgW="1859353" imgH="396262" progId="Equation.3">
                    <p:embed/>
                  </p:oleObj>
                </mc:Choice>
                <mc:Fallback>
                  <p:oleObj name="Equation" r:id="rId14" imgW="1859353" imgH="39626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832"/>
                          <a:ext cx="11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Line 25"/>
            <p:cNvSpPr>
              <a:spLocks noChangeShapeType="1"/>
            </p:cNvSpPr>
            <p:nvPr/>
          </p:nvSpPr>
          <p:spPr bwMode="auto">
            <a:xfrm>
              <a:off x="3249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3733800" y="51054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的平面</a:t>
            </a:r>
            <a:r>
              <a:rPr lang="en-US" altLang="zh-CN" sz="280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334000" y="4572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因此方程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②</a:t>
            </a:r>
            <a:r>
              <a:rPr lang="zh-CN" altLang="en-US" sz="2800">
                <a:solidFill>
                  <a:schemeClr val="tx1"/>
                </a:solidFill>
              </a:rPr>
              <a:t>的图形是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304800" y="5119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法向量为  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304800" y="57292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方程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140" name="Picture 32" descr="F:\My Documents\数学资源库\机动.jp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1" name="Text Box 3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5142" name="Picture 3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3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4" name="Picture 3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3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3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9" grpId="0" build="p" autoUpdateAnimBg="0"/>
      <p:bldP spid="11272" grpId="0" build="p" autoUpdateAnimBg="0"/>
      <p:bldP spid="11268" grpId="0" build="p" autoUpdateAnimBg="0"/>
      <p:bldP spid="11276" grpId="0" build="p" autoUpdateAnimBg="0"/>
      <p:bldP spid="11271" grpId="0" autoUpdateAnimBg="0"/>
      <p:bldP spid="11287" grpId="0" build="p" autoUpdateAnimBg="0" advAuto="0"/>
      <p:bldP spid="11291" grpId="0" build="p" autoUpdateAnimBg="0" advAuto="0"/>
      <p:bldP spid="11292" grpId="0" autoUpdateAnimBg="0"/>
      <p:bldP spid="11293" grpId="0" autoUpdateAnimBg="0"/>
      <p:bldP spid="11295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1828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特殊情形</a:t>
            </a:r>
            <a:endParaRPr lang="zh-CN" altLang="en-US" sz="2800" b="1" smtClean="0">
              <a:ea typeface="仿宋_GB2312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5613" y="1538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• </a:t>
            </a:r>
            <a:r>
              <a:rPr lang="zh-CN" altLang="en-US" sz="2800">
                <a:solidFill>
                  <a:schemeClr val="tx1"/>
                </a:solidFill>
              </a:rPr>
              <a:t>当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= 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时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 x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 y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 z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 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172200" y="1538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通过原点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的平面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55613" y="21336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宋体" charset="-122"/>
              </a:rPr>
              <a:t>•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当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= 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时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 y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 z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 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的法向量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903663" y="2743200"/>
            <a:ext cx="2954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平面平行于</a:t>
            </a:r>
            <a:r>
              <a:rPr lang="zh-CN" altLang="en-US" sz="2800" i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轴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55613" y="3367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宋体" charset="-122"/>
              </a:rPr>
              <a:t>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 x+C z+D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 0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55613" y="3954463"/>
            <a:ext cx="3751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宋体" charset="-122"/>
              </a:rPr>
              <a:t>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 x+B y+D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 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55613" y="4552950"/>
            <a:ext cx="332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charset="-122"/>
              </a:rPr>
              <a:t>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 z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 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55613" y="5172075"/>
            <a:ext cx="321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charset="-122"/>
              </a:rPr>
              <a:t>•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 x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55613" y="5780088"/>
            <a:ext cx="287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charset="-122"/>
              </a:rPr>
              <a:t>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 y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=0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156" name="Rectangle 17"/>
          <p:cNvSpPr>
            <a:spLocks noChangeArrowheads="1"/>
          </p:cNvSpPr>
          <p:nvPr/>
        </p:nvSpPr>
        <p:spPr bwMode="auto">
          <a:xfrm>
            <a:off x="990600" y="228600"/>
            <a:ext cx="7086600" cy="685800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185E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57" name="Object 15"/>
          <p:cNvGraphicFramePr>
            <a:graphicFrameLocks noChangeAspect="1"/>
          </p:cNvGraphicFramePr>
          <p:nvPr/>
        </p:nvGraphicFramePr>
        <p:xfrm>
          <a:off x="1147763" y="350838"/>
          <a:ext cx="35194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公式" r:id="rId4" imgW="1341066" imgH="198023" progId="Equation.3">
                  <p:embed/>
                </p:oleObj>
              </mc:Choice>
              <mc:Fallback>
                <p:oleObj name="公式" r:id="rId4" imgW="1341066" imgH="19802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50838"/>
                        <a:ext cx="35194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6"/>
          <p:cNvGraphicFramePr>
            <a:graphicFrameLocks noChangeAspect="1"/>
          </p:cNvGraphicFramePr>
          <p:nvPr/>
        </p:nvGraphicFramePr>
        <p:xfrm>
          <a:off x="4841875" y="304800"/>
          <a:ext cx="3159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公式" r:id="rId6" imgW="1249718" imgH="220914" progId="Equation.3">
                  <p:embed/>
                </p:oleObj>
              </mc:Choice>
              <mc:Fallback>
                <p:oleObj name="公式" r:id="rId6" imgW="1249718" imgH="22091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04800"/>
                        <a:ext cx="31591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779838" y="3355975"/>
            <a:ext cx="3306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平行于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/>
              <a:t>轴</a:t>
            </a:r>
            <a:r>
              <a:rPr lang="zh-CN" altLang="en-US" sz="2800">
                <a:solidFill>
                  <a:schemeClr val="tx1"/>
                </a:solidFill>
              </a:rPr>
              <a:t>的平面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762375" y="3957638"/>
            <a:ext cx="3171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平行于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/>
              <a:t>轴</a:t>
            </a:r>
            <a:r>
              <a:rPr lang="zh-CN" altLang="en-US" sz="2800">
                <a:solidFill>
                  <a:schemeClr val="tx1"/>
                </a:solidFill>
              </a:rPr>
              <a:t>的平面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143250" y="4583113"/>
            <a:ext cx="371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平行于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xoy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面 的平面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048000" y="5181600"/>
            <a:ext cx="4332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平行于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yoz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面 的平面；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048000" y="5797550"/>
            <a:ext cx="3808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平行于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zox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面 的平面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12318" name="Group 30"/>
          <p:cNvGrpSpPr>
            <a:grpSpLocks/>
          </p:cNvGrpSpPr>
          <p:nvPr/>
        </p:nvGrpSpPr>
        <p:grpSpPr bwMode="auto">
          <a:xfrm>
            <a:off x="1384300" y="2798763"/>
            <a:ext cx="2501900" cy="425450"/>
            <a:chOff x="872" y="1763"/>
            <a:chExt cx="1576" cy="268"/>
          </a:xfrm>
        </p:grpSpPr>
        <p:graphicFrame>
          <p:nvGraphicFramePr>
            <p:cNvPr id="6172" name="Object 26"/>
            <p:cNvGraphicFramePr>
              <a:graphicFrameLocks noChangeAspect="1"/>
            </p:cNvGraphicFramePr>
            <p:nvPr/>
          </p:nvGraphicFramePr>
          <p:xfrm>
            <a:off x="878" y="1776"/>
            <a:ext cx="157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" name="Equation" r:id="rId8" imgW="2484104" imgH="396262" progId="Equation.3">
                    <p:embed/>
                  </p:oleObj>
                </mc:Choice>
                <mc:Fallback>
                  <p:oleObj name="Equation" r:id="rId8" imgW="2484104" imgH="39626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1776"/>
                          <a:ext cx="157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>
              <a:off x="872" y="1776"/>
              <a:ext cx="159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74" name="Line 29"/>
            <p:cNvSpPr>
              <a:spLocks noChangeShapeType="1"/>
            </p:cNvSpPr>
            <p:nvPr/>
          </p:nvSpPr>
          <p:spPr bwMode="auto">
            <a:xfrm>
              <a:off x="2289" y="1763"/>
              <a:ext cx="159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6165" name="Picture 31" descr="机动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6" name="Text Box 3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6167" name="Picture 33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34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35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36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1" name="Picture 37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2" grpId="0" autoUpdateAnimBg="0"/>
      <p:bldP spid="12293" grpId="0" autoUpdateAnimBg="0"/>
      <p:bldP spid="12294" grpId="0" autoUpdateAnimBg="0"/>
      <p:bldP spid="12297" grpId="0" autoUpdateAnimBg="0"/>
      <p:bldP spid="12298" grpId="0" autoUpdateAnimBg="0"/>
      <p:bldP spid="12299" grpId="0" autoUpdateAnimBg="0"/>
      <p:bldP spid="12300" grpId="0" autoUpdateAnimBg="0"/>
      <p:bldP spid="12301" grpId="0" autoUpdateAnimBg="0"/>
      <p:bldP spid="12302" grpId="0" autoUpdateAnimBg="0"/>
      <p:bldP spid="12307" grpId="0" autoUpdateAnimBg="0"/>
      <p:bldP spid="12308" grpId="0" autoUpdateAnimBg="0"/>
      <p:bldP spid="12309" grpId="0" autoUpdateAnimBg="0"/>
      <p:bldP spid="12310" grpId="0" autoUpdateAnimBg="0"/>
      <p:bldP spid="123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391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求通过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轴和点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( 4, – 3, – 1)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的平面方程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800" smtClean="0">
              <a:ea typeface="楷体_GB2312" pitchFamily="49" charset="-122"/>
            </a:endParaRP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73088" y="1295400"/>
            <a:ext cx="79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800" b="1"/>
              <a:t>解</a:t>
            </a:r>
            <a:r>
              <a:rPr lang="en-US" altLang="zh-CN" sz="2800" b="1">
                <a:latin typeface="Times New Roman" pitchFamily="18" charset="0"/>
              </a:rPr>
              <a:t>: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1284288" y="1309688"/>
            <a:ext cx="283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因平面通过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x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轴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,</a:t>
            </a:r>
            <a:endParaRPr lang="en-US" altLang="zh-CN" sz="2800" i="1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6346" name="Object 26"/>
          <p:cNvGraphicFramePr>
            <a:graphicFrameLocks noChangeAspect="1"/>
          </p:cNvGraphicFramePr>
          <p:nvPr/>
        </p:nvGraphicFramePr>
        <p:xfrm>
          <a:off x="4114800" y="1397000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3" imgW="1935584" imgH="426711" progId="Equation.3">
                  <p:embed/>
                </p:oleObj>
              </mc:Choice>
              <mc:Fallback>
                <p:oleObj name="Equation" r:id="rId3" imgW="1935584" imgH="42671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397000"/>
                        <a:ext cx="194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1295400" y="19050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设所求平面方程为</a:t>
            </a:r>
          </a:p>
        </p:txBody>
      </p:sp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2514600" y="2578100"/>
          <a:ext cx="180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5" imgW="1798238" imgH="388704" progId="Equation.3">
                  <p:embed/>
                </p:oleObj>
              </mc:Choice>
              <mc:Fallback>
                <p:oleObj name="Equation" r:id="rId5" imgW="1798238" imgH="38870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78100"/>
                        <a:ext cx="180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609600" y="30480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代入已知点</a:t>
            </a:r>
          </a:p>
        </p:txBody>
      </p:sp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2514600" y="3148013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Equation" r:id="rId7" imgW="1668882" imgH="396262" progId="Equation.3">
                  <p:embed/>
                </p:oleObj>
              </mc:Choice>
              <mc:Fallback>
                <p:oleObj name="Equation" r:id="rId7" imgW="1668882" imgH="39626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48013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4114800" y="30638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tx1"/>
                </a:solidFill>
              </a:rPr>
              <a:t>得</a:t>
            </a:r>
          </a:p>
        </p:txBody>
      </p:sp>
      <p:graphicFrame>
        <p:nvGraphicFramePr>
          <p:cNvPr id="56352" name="Object 32"/>
          <p:cNvGraphicFramePr>
            <a:graphicFrameLocks noChangeAspect="1"/>
          </p:cNvGraphicFramePr>
          <p:nvPr/>
        </p:nvGraphicFramePr>
        <p:xfrm>
          <a:off x="4648200" y="3187700"/>
          <a:ext cx="129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9" imgW="1287726" imgH="312475" progId="Equation.3">
                  <p:embed/>
                </p:oleObj>
              </mc:Choice>
              <mc:Fallback>
                <p:oleObj name="Equation" r:id="rId9" imgW="1287726" imgH="31247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87700"/>
                        <a:ext cx="1295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609600" y="3643313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化简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zh-CN" altLang="en-US" sz="2800" dirty="0">
                <a:solidFill>
                  <a:schemeClr val="tx1"/>
                </a:solidFill>
              </a:rPr>
              <a:t>得所求平面方程</a:t>
            </a:r>
          </a:p>
        </p:txBody>
      </p:sp>
      <p:graphicFrame>
        <p:nvGraphicFramePr>
          <p:cNvPr id="56354" name="Object 34"/>
          <p:cNvGraphicFramePr>
            <a:graphicFrameLocks noChangeAspect="1"/>
          </p:cNvGraphicFramePr>
          <p:nvPr/>
        </p:nvGraphicFramePr>
        <p:xfrm>
          <a:off x="2493963" y="4329113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11" imgW="1463080" imgH="388704" progId="Equation.3">
                  <p:embed/>
                </p:oleObj>
              </mc:Choice>
              <mc:Fallback>
                <p:oleObj name="Equation" r:id="rId11" imgW="1463080" imgH="38870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4329113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2" name="Picture 36" descr="机动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7184" name="Picture 3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3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4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4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4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762000" y="5358160"/>
            <a:ext cx="388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b="1" dirty="0" smtClean="0">
                <a:solidFill>
                  <a:srgbClr val="FFC000"/>
                </a:solidFill>
              </a:rPr>
              <a:t>注：</a:t>
            </a:r>
            <a:r>
              <a:rPr lang="zh-CN" altLang="en-US" sz="2800" dirty="0" smtClean="0">
                <a:solidFill>
                  <a:schemeClr val="tx1"/>
                </a:solidFill>
              </a:rPr>
              <a:t>截距式平面</a:t>
            </a:r>
            <a:r>
              <a:rPr lang="zh-CN" altLang="en-US" sz="2800" dirty="0">
                <a:solidFill>
                  <a:schemeClr val="tx1"/>
                </a:solidFill>
              </a:rPr>
              <a:t>方程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4" grpId="0" build="p" autoUpdateAnimBg="0"/>
      <p:bldP spid="56345" grpId="0" build="p" autoUpdateAnimBg="0"/>
      <p:bldP spid="56347" grpId="0" build="p" autoUpdateAnimBg="0"/>
      <p:bldP spid="56349" grpId="0" build="p" autoUpdateAnimBg="0"/>
      <p:bldP spid="56351" grpId="0" build="p" autoUpdateAnimBg="0"/>
      <p:bldP spid="56353" grpId="0" build="p" autoUpdateAnimBg="0"/>
      <p:bldP spid="2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8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指出平面</a:t>
                </a:r>
                <a14:m>
                  <m:oMath xmlns:m="http://schemas.openxmlformats.org/officeDocument/2006/math"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3</m:t>
                    </m:r>
                    <m:r>
                      <a:rPr lang="zh-CN" altLang="en-US" sz="3200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+1=0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的特殊位置：</a:t>
                </a:r>
                <a:endParaRPr lang="en-US" altLang="zh-CN" sz="28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20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43608" y="535781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>
                <a:solidFill>
                  <a:schemeClr val="bg2"/>
                </a:solidFill>
              </a:rPr>
              <a:t>垂直</a:t>
            </a:r>
            <a:r>
              <a:rPr lang="zh-CN" altLang="zh-CN" sz="2800" dirty="0" smtClean="0">
                <a:solidFill>
                  <a:schemeClr val="bg2"/>
                </a:solidFill>
              </a:rPr>
              <a:t>于</a:t>
            </a:r>
            <a:r>
              <a:rPr lang="en-US" altLang="zh-CN" sz="2800" dirty="0" err="1" smtClean="0">
                <a:solidFill>
                  <a:schemeClr val="bg2"/>
                </a:solidFill>
              </a:rPr>
              <a:t>xOz</a:t>
            </a:r>
            <a:r>
              <a:rPr lang="zh-CN" altLang="en-US" sz="2800" dirty="0" smtClean="0">
                <a:solidFill>
                  <a:schemeClr val="bg2"/>
                </a:solidFill>
              </a:rPr>
              <a:t>平面</a:t>
            </a:r>
            <a:endParaRPr lang="zh-CN" altLang="en-US" sz="28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59967" y="278092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solidFill>
                  <a:schemeClr val="bg2"/>
                </a:solidFill>
              </a:rPr>
              <a:t>平行于</a:t>
            </a:r>
            <a:r>
              <a:rPr lang="en-US" altLang="zh-CN" sz="2800" dirty="0">
                <a:solidFill>
                  <a:schemeClr val="bg2"/>
                </a:solidFill>
              </a:rPr>
              <a:t>y</a:t>
            </a:r>
            <a:r>
              <a:rPr lang="zh-CN" altLang="zh-CN" sz="2800" dirty="0">
                <a:solidFill>
                  <a:schemeClr val="bg2"/>
                </a:solidFill>
              </a:rPr>
              <a:t>轴</a:t>
            </a:r>
            <a:endParaRPr lang="zh-CN" altLang="en-US" sz="28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solidFill>
                  <a:schemeClr val="bg2"/>
                </a:solidFill>
              </a:rPr>
              <a:t>经过</a:t>
            </a:r>
            <a:r>
              <a:rPr lang="en-US" altLang="zh-CN" sz="2800" dirty="0">
                <a:solidFill>
                  <a:schemeClr val="bg2"/>
                </a:solidFill>
              </a:rPr>
              <a:t>y</a:t>
            </a:r>
            <a:r>
              <a:rPr lang="zh-CN" altLang="zh-CN" sz="2800" dirty="0">
                <a:solidFill>
                  <a:schemeClr val="bg2"/>
                </a:solidFill>
              </a:rPr>
              <a:t>轴</a:t>
            </a:r>
            <a:endParaRPr lang="zh-CN" altLang="en-US" sz="28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46328" y="364331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solidFill>
                  <a:schemeClr val="bg2"/>
                </a:solidFill>
              </a:rPr>
              <a:t>垂直于</a:t>
            </a:r>
            <a:r>
              <a:rPr lang="en-US" altLang="zh-CN" sz="2800" dirty="0">
                <a:solidFill>
                  <a:schemeClr val="bg2"/>
                </a:solidFill>
              </a:rPr>
              <a:t>y</a:t>
            </a:r>
            <a:r>
              <a:rPr lang="zh-CN" altLang="zh-CN" sz="2800" dirty="0">
                <a:solidFill>
                  <a:schemeClr val="bg2"/>
                </a:solidFill>
              </a:rPr>
              <a:t>轴</a:t>
            </a:r>
            <a:endParaRPr lang="zh-CN" altLang="en-US" sz="28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187979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marL="514350" indent="-514350">
                  <a:buAutoNum type="arabicPeriod" startAt="2"/>
                </a:pPr>
                <a:r>
                  <a:rPr lang="zh-CN" altLang="zh-CN" sz="2800" dirty="0" smtClean="0">
                    <a:solidFill>
                      <a:schemeClr val="bg2"/>
                    </a:solidFill>
                  </a:rPr>
                  <a:t>设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平面方程为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𝐵𝑥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𝐶𝑧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𝐷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，且</a:t>
                </a:r>
                <a:endParaRPr lang="en-US" altLang="zh-CN" sz="2800" dirty="0" smtClean="0">
                  <a:solidFill>
                    <a:schemeClr val="bg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/>
                      </a:rPr>
                      <m:t>       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𝐵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,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𝐶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,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𝐷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≠0</m:t>
                    </m:r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，则平面（）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20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solidFill>
                  <a:schemeClr val="bg2"/>
                </a:solidFill>
              </a:rPr>
              <a:t>平行于</a:t>
            </a:r>
            <a:r>
              <a:rPr lang="en-US" altLang="zh-CN" sz="2800" dirty="0">
                <a:solidFill>
                  <a:schemeClr val="bg2"/>
                </a:solidFill>
              </a:rPr>
              <a:t>x</a:t>
            </a:r>
            <a:r>
              <a:rPr lang="zh-CN" altLang="zh-CN" sz="2800" dirty="0">
                <a:solidFill>
                  <a:schemeClr val="bg2"/>
                </a:solidFill>
              </a:rPr>
              <a:t>轴</a:t>
            </a:r>
            <a:endParaRPr lang="zh-CN" altLang="en-US" sz="26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solidFill>
                  <a:schemeClr val="bg2"/>
                </a:solidFill>
              </a:rPr>
              <a:t>平行于</a:t>
            </a:r>
            <a:r>
              <a:rPr lang="en-US" altLang="zh-CN" sz="2800" dirty="0">
                <a:solidFill>
                  <a:schemeClr val="bg2"/>
                </a:solidFill>
              </a:rPr>
              <a:t>y</a:t>
            </a:r>
            <a:r>
              <a:rPr lang="zh-CN" altLang="zh-CN" sz="2800" dirty="0">
                <a:solidFill>
                  <a:schemeClr val="bg2"/>
                </a:solidFill>
              </a:rPr>
              <a:t>轴</a:t>
            </a:r>
            <a:endParaRPr lang="zh-CN" altLang="en-US" sz="26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solidFill>
                  <a:schemeClr val="bg2"/>
                </a:solidFill>
              </a:rPr>
              <a:t>经过</a:t>
            </a:r>
            <a:r>
              <a:rPr lang="en-US" altLang="zh-CN" sz="2800" dirty="0">
                <a:solidFill>
                  <a:schemeClr val="bg2"/>
                </a:solidFill>
              </a:rPr>
              <a:t>y</a:t>
            </a:r>
            <a:r>
              <a:rPr lang="zh-CN" altLang="zh-CN" sz="2800" dirty="0">
                <a:solidFill>
                  <a:schemeClr val="bg2"/>
                </a:solidFill>
              </a:rPr>
              <a:t>轴</a:t>
            </a:r>
            <a:endParaRPr lang="zh-CN" altLang="en-US" sz="26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solidFill>
                  <a:schemeClr val="bg2"/>
                </a:solidFill>
              </a:rPr>
              <a:t>垂直于</a:t>
            </a:r>
            <a:r>
              <a:rPr lang="en-US" altLang="zh-CN" sz="2800" dirty="0">
                <a:solidFill>
                  <a:schemeClr val="bg2"/>
                </a:solidFill>
              </a:rPr>
              <a:t>y</a:t>
            </a:r>
            <a:r>
              <a:rPr lang="zh-CN" altLang="zh-CN" sz="2800" dirty="0">
                <a:solidFill>
                  <a:schemeClr val="bg2"/>
                </a:solidFill>
              </a:rPr>
              <a:t>轴</a:t>
            </a:r>
            <a:endParaRPr lang="zh-CN" altLang="en-US" sz="26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686136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67544" y="1052736"/>
                <a:ext cx="7675240" cy="3096344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800" dirty="0" smtClean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  <a:sym typeface="Microsoft Yahei"/>
                  </a:rPr>
                  <a:t>3</a:t>
                </a:r>
                <a:r>
                  <a:rPr lang="en-US" altLang="zh-CN" sz="2800" dirty="0">
                    <a:solidFill>
                      <a:schemeClr val="bg2"/>
                    </a:solidFill>
                    <a:sym typeface="Microsoft Yahei"/>
                  </a:rPr>
                  <a:t>. </a:t>
                </a:r>
                <a:r>
                  <a:rPr lang="en-US" altLang="zh-CN" sz="2800" dirty="0" smtClean="0">
                    <a:solidFill>
                      <a:schemeClr val="bg2"/>
                    </a:solidFill>
                    <a:sym typeface="Microsoft Yahei"/>
                  </a:rPr>
                  <a:t>(</a:t>
                </a:r>
                <a:r>
                  <a:rPr lang="en-US" altLang="zh-CN" sz="2800" dirty="0">
                    <a:solidFill>
                      <a:schemeClr val="bg2"/>
                    </a:solidFill>
                    <a:sym typeface="Microsoft Yahei"/>
                  </a:rPr>
                  <a:t>1)</a:t>
                </a:r>
                <a:r>
                  <a:rPr lang="zh-CN" altLang="en-US" sz="2800" dirty="0">
                    <a:solidFill>
                      <a:schemeClr val="bg2"/>
                    </a:solidFill>
                    <a:sym typeface="Microsoft Yahei"/>
                  </a:rPr>
                  <a:t>给定点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8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(3,0,4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sym typeface="Microsoft Yahei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8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(5,6,9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sym typeface="Microsoft Yahei"/>
                  </a:rPr>
                  <a:t>，通过点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chemeClr val="bg2"/>
                    </a:solidFill>
                    <a:sym typeface="Microsoft Yahei"/>
                  </a:rPr>
                  <a:t>并且</a:t>
                </a:r>
                <a:r>
                  <a:rPr lang="zh-CN" altLang="en-US" sz="2800" dirty="0">
                    <a:solidFill>
                      <a:schemeClr val="bg2"/>
                    </a:solidFill>
                    <a:sym typeface="Microsoft Yahei"/>
                  </a:rPr>
                  <a:t>垂直于向量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8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8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sym typeface="Microsoft Yahei"/>
                  </a:rPr>
                  <a:t>的平面方程为 </a:t>
                </a:r>
                <a:r>
                  <a:rPr lang="en-US" altLang="zh-CN" sz="2800" dirty="0">
                    <a:solidFill>
                      <a:schemeClr val="bg2"/>
                    </a:solidFill>
                    <a:sym typeface="Microsoft Yahei"/>
                  </a:rPr>
                  <a:t>[</a:t>
                </a:r>
                <a:r>
                  <a:rPr lang="zh-CN" altLang="en-US" sz="2800" dirty="0">
                    <a:solidFill>
                      <a:schemeClr val="bg2"/>
                    </a:solidFill>
                    <a:sym typeface="Microsoft Yahei"/>
                  </a:rPr>
                  <a:t>填空</a:t>
                </a:r>
                <a:r>
                  <a:rPr lang="en-US" altLang="zh-CN" sz="2800" dirty="0">
                    <a:solidFill>
                      <a:schemeClr val="bg2"/>
                    </a:solidFill>
                    <a:sym typeface="Microsoft Yahei"/>
                  </a:rPr>
                  <a:t>1] </a:t>
                </a:r>
              </a:p>
              <a:p>
                <a:r>
                  <a:rPr lang="zh-CN" altLang="en-US" sz="2800" dirty="0">
                    <a:solidFill>
                      <a:schemeClr val="bg2"/>
                    </a:solidFill>
                    <a:sym typeface="Microsoft Yahei"/>
                  </a:rPr>
                  <a:t>   </a:t>
                </a:r>
              </a:p>
              <a:p>
                <a:r>
                  <a:rPr lang="zh-CN" altLang="en-US" sz="2800" dirty="0">
                    <a:solidFill>
                      <a:schemeClr val="bg2"/>
                    </a:solidFill>
                    <a:sym typeface="Microsoft Yahei"/>
                  </a:rPr>
                  <a:t>   </a:t>
                </a:r>
                <a:r>
                  <a:rPr lang="en-US" altLang="zh-CN" sz="2800" dirty="0" smtClean="0">
                    <a:solidFill>
                      <a:schemeClr val="bg2"/>
                    </a:solidFill>
                    <a:sym typeface="Microsoft Yahei"/>
                  </a:rPr>
                  <a:t>(</a:t>
                </a:r>
                <a:r>
                  <a:rPr lang="en-US" altLang="zh-CN" sz="2800" dirty="0">
                    <a:solidFill>
                      <a:schemeClr val="bg2"/>
                    </a:solidFill>
                    <a:sym typeface="Microsoft Yahei"/>
                  </a:rPr>
                  <a:t>2)</a:t>
                </a:r>
                <a:r>
                  <a:rPr lang="zh-CN" altLang="en-US" sz="2800" dirty="0">
                    <a:solidFill>
                      <a:schemeClr val="bg2"/>
                    </a:solidFill>
                    <a:sym typeface="Microsoft Yahei"/>
                  </a:rPr>
                  <a:t>平行于</a:t>
                </a:r>
                <a:r>
                  <a:rPr lang="en-US" altLang="zh-CN" sz="2800" dirty="0" err="1">
                    <a:solidFill>
                      <a:schemeClr val="bg2"/>
                    </a:solidFill>
                    <a:sym typeface="Microsoft Yahei"/>
                  </a:rPr>
                  <a:t>xoy</a:t>
                </a:r>
                <a:r>
                  <a:rPr lang="zh-CN" altLang="en-US" sz="2800" dirty="0">
                    <a:solidFill>
                      <a:schemeClr val="bg2"/>
                    </a:solidFill>
                    <a:sym typeface="Microsoft Yahei"/>
                  </a:rPr>
                  <a:t>面并通过点 𝑁</a:t>
                </a:r>
                <a:r>
                  <a:rPr lang="en-US" altLang="zh-CN" sz="2800" dirty="0">
                    <a:solidFill>
                      <a:schemeClr val="bg2"/>
                    </a:solidFill>
                    <a:sym typeface="Microsoft Yahei"/>
                  </a:rPr>
                  <a:t>(3,−</a:t>
                </a:r>
                <a:r>
                  <a:rPr lang="en-US" altLang="zh-CN" sz="2800" dirty="0" smtClean="0">
                    <a:solidFill>
                      <a:schemeClr val="bg2"/>
                    </a:solidFill>
                    <a:sym typeface="Microsoft Yahei"/>
                  </a:rPr>
                  <a:t>5,4</a:t>
                </a:r>
                <a:r>
                  <a:rPr lang="en-US" altLang="zh-CN" sz="2800" dirty="0">
                    <a:solidFill>
                      <a:schemeClr val="bg2"/>
                    </a:solidFill>
                    <a:sym typeface="Microsoft Yahei"/>
                  </a:rPr>
                  <a:t>)</a:t>
                </a:r>
                <a:r>
                  <a:rPr lang="en-US" altLang="zh-CN" sz="2800" dirty="0" smtClean="0">
                    <a:solidFill>
                      <a:schemeClr val="bg2"/>
                    </a:solidFill>
                    <a:sym typeface="Microsoft Yahei"/>
                  </a:rPr>
                  <a:t> </a:t>
                </a:r>
                <a:r>
                  <a:rPr lang="zh-CN" altLang="en-US" sz="2800" dirty="0">
                    <a:solidFill>
                      <a:schemeClr val="bg2"/>
                    </a:solidFill>
                    <a:sym typeface="Microsoft Yahei"/>
                  </a:rPr>
                  <a:t>的平面</a:t>
                </a:r>
                <a:r>
                  <a:rPr lang="zh-CN" altLang="en-US" sz="2800" dirty="0" smtClean="0">
                    <a:solidFill>
                      <a:schemeClr val="bg2"/>
                    </a:solidFill>
                    <a:sym typeface="Microsoft Yahei"/>
                  </a:rPr>
                  <a:t>方程</a:t>
                </a:r>
                <a:r>
                  <a:rPr lang="zh-CN" altLang="en-US" sz="2800" dirty="0">
                    <a:solidFill>
                      <a:schemeClr val="bg2"/>
                    </a:solidFill>
                    <a:sym typeface="Microsoft Yahei"/>
                  </a:rPr>
                  <a:t>为 </a:t>
                </a:r>
                <a:r>
                  <a:rPr lang="en-US" altLang="zh-CN" sz="2800" dirty="0">
                    <a:solidFill>
                      <a:schemeClr val="bg2"/>
                    </a:solidFill>
                    <a:sym typeface="Microsoft Yahei"/>
                  </a:rPr>
                  <a:t>[</a:t>
                </a:r>
                <a:r>
                  <a:rPr lang="zh-CN" altLang="en-US" sz="2800" dirty="0">
                    <a:solidFill>
                      <a:schemeClr val="bg2"/>
                    </a:solidFill>
                    <a:sym typeface="Microsoft Yahei"/>
                  </a:rPr>
                  <a:t>填空</a:t>
                </a:r>
                <a:r>
                  <a:rPr lang="en-US" altLang="zh-CN" sz="2800" dirty="0">
                    <a:solidFill>
                      <a:schemeClr val="bg2"/>
                    </a:solidFill>
                    <a:sym typeface="Microsoft Yahei"/>
                  </a:rPr>
                  <a:t>2] </a:t>
                </a:r>
              </a:p>
              <a:p>
                <a:endParaRPr lang="zh-CN" altLang="en-US" sz="2800" dirty="0">
                  <a:solidFill>
                    <a:srgbClr val="639EF4"/>
                  </a:solidFill>
                  <a:latin typeface="楷体" pitchFamily="49" charset="-122"/>
                  <a:ea typeface="楷体" pitchFamily="49" charset="-122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467544" y="1052736"/>
                <a:ext cx="7675240" cy="3096344"/>
              </a:xfrm>
              <a:prstGeom prst="rect">
                <a:avLst/>
              </a:prstGeom>
              <a:blipFill rotWithShape="1">
                <a:blip r:embed="rId13"/>
                <a:stretch>
                  <a:fillRect l="-1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8" name="组合 17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2662872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2x+6y+5z-26=0&quot;],&quot;CaseSensitive&quot;:false,&quot;FuzzyMatch&quot;:false},{&quot;Num&quot;:2,&quot;Score&quot;:1.0,&quot;Answers&quot;:[&quot;z-4=0&quot;],&quot;CaseSensitive&quot;:false,&quot;FuzzyMatch&quot;:false}]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REMARK" val="2𝑥+3𝑦+𝑧−11=0"/>
  <p:tag name="PROBLEMHASREMARK" val="False"/>
  <p:tag name="PROBLEMSCORE" val="3.0"/>
  <p:tag name="PROBLEMVOICEALLOWED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2/3&quot;],&quot;CaseSensitive&quot;:false,&quot;FuzzyMatch&quot;:false}]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ORDER" val="false"/>
  <p:tag name="PROBLEMSCORE" val="1.0"/>
  <p:tag name="PROBLEMBLANK" val="[{&quot;Num&quot;:1,&quot;Score&quot;:1.0,&quot;Answers&quot;:[&quot;1/3,2/3,2/3&quot;],&quot;CaseSensitive&quot;:false,&quot;FuzzyMatch&quot;:false}]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(6,2,0)&quot;],&quot;CaseSensitive&quot;:false,&quot;FuzzyMatch&quot;:false}]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REMARK" val="交点为（1，2，3）"/>
  <p:tag name="PROBLEMSCORE" val="2.0"/>
  <p:tag name="PROBLEMVOICEALLOWED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3867</TotalTime>
  <Words>1193</Words>
  <Application>Microsoft Office PowerPoint</Application>
  <PresentationFormat>全屏显示(4:3)</PresentationFormat>
  <Paragraphs>179</Paragraphs>
  <Slides>20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空演示文稿</vt:lpstr>
      <vt:lpstr>BMP 图象</vt:lpstr>
      <vt:lpstr>Equation</vt:lpstr>
      <vt:lpstr>公式</vt:lpstr>
      <vt:lpstr>PowerPoint 演示文稿</vt:lpstr>
      <vt:lpstr>一、平面的点法式方程</vt:lpstr>
      <vt:lpstr>例1.求过三点</vt:lpstr>
      <vt:lpstr>二、平面的一般方程</vt:lpstr>
      <vt:lpstr>特殊情形</vt:lpstr>
      <vt:lpstr>例2.  求通过 x 轴和点( 4, – 3, – 1) 的平面方程.</vt:lpstr>
      <vt:lpstr>PowerPoint 演示文稿</vt:lpstr>
      <vt:lpstr>PowerPoint 演示文稿</vt:lpstr>
      <vt:lpstr>PowerPoint 演示文稿</vt:lpstr>
      <vt:lpstr>PowerPoint 演示文稿</vt:lpstr>
      <vt:lpstr>三、两平面的夹角</vt:lpstr>
      <vt:lpstr>特别有下列结论：</vt:lpstr>
      <vt:lpstr>例4. 一平面通过两点</vt:lpstr>
      <vt:lpstr>例5. 设</vt:lpstr>
      <vt:lpstr>PowerPoint 演示文稿</vt:lpstr>
      <vt:lpstr>PowerPoint 演示文稿</vt:lpstr>
      <vt:lpstr>PowerPoint 演示文稿</vt:lpstr>
      <vt:lpstr>PowerPoint 演示文稿</vt:lpstr>
      <vt:lpstr>内容小结</vt:lpstr>
      <vt:lpstr>PowerPoint 演示文稿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 平面及其方程</dc:title>
  <dc:creator>yingluo</dc:creator>
  <cp:lastModifiedBy>houjy</cp:lastModifiedBy>
  <cp:revision>132</cp:revision>
  <dcterms:created xsi:type="dcterms:W3CDTF">2000-02-01T02:33:52Z</dcterms:created>
  <dcterms:modified xsi:type="dcterms:W3CDTF">2020-02-24T01:55:05Z</dcterms:modified>
</cp:coreProperties>
</file>