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5" r:id="rId2"/>
    <p:sldId id="257" r:id="rId3"/>
    <p:sldId id="285" r:id="rId4"/>
    <p:sldId id="296" r:id="rId5"/>
    <p:sldId id="298" r:id="rId6"/>
    <p:sldId id="299" r:id="rId7"/>
    <p:sldId id="302" r:id="rId8"/>
    <p:sldId id="303" r:id="rId9"/>
    <p:sldId id="308" r:id="rId10"/>
    <p:sldId id="304" r:id="rId11"/>
    <p:sldId id="307" r:id="rId12"/>
    <p:sldId id="27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B4"/>
    <a:srgbClr val="663300"/>
    <a:srgbClr val="002DBC"/>
    <a:srgbClr val="0033CC"/>
    <a:srgbClr val="669900"/>
    <a:srgbClr val="006600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2" autoAdjust="0"/>
    <p:restoredTop sz="90929"/>
  </p:normalViewPr>
  <p:slideViewPr>
    <p:cSldViewPr>
      <p:cViewPr varScale="1">
        <p:scale>
          <a:sx n="48" d="100"/>
          <a:sy n="48" d="100"/>
        </p:scale>
        <p:origin x="-1094" y="-62"/>
      </p:cViewPr>
      <p:guideLst>
        <p:guide orient="horz" pos="1488"/>
        <p:guide pos="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image" Target="../media/image120.emf"/><Relationship Id="rId18" Type="http://schemas.openxmlformats.org/officeDocument/2006/relationships/image" Target="../media/image125.emf"/><Relationship Id="rId3" Type="http://schemas.openxmlformats.org/officeDocument/2006/relationships/image" Target="../media/image110.emf"/><Relationship Id="rId21" Type="http://schemas.openxmlformats.org/officeDocument/2006/relationships/image" Target="../media/image128.emf"/><Relationship Id="rId7" Type="http://schemas.openxmlformats.org/officeDocument/2006/relationships/image" Target="../media/image114.emf"/><Relationship Id="rId12" Type="http://schemas.openxmlformats.org/officeDocument/2006/relationships/image" Target="../media/image119.emf"/><Relationship Id="rId17" Type="http://schemas.openxmlformats.org/officeDocument/2006/relationships/image" Target="../media/image124.emf"/><Relationship Id="rId2" Type="http://schemas.openxmlformats.org/officeDocument/2006/relationships/image" Target="../media/image109.emf"/><Relationship Id="rId16" Type="http://schemas.openxmlformats.org/officeDocument/2006/relationships/image" Target="../media/image123.emf"/><Relationship Id="rId20" Type="http://schemas.openxmlformats.org/officeDocument/2006/relationships/image" Target="../media/image127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11" Type="http://schemas.openxmlformats.org/officeDocument/2006/relationships/image" Target="../media/image118.emf"/><Relationship Id="rId5" Type="http://schemas.openxmlformats.org/officeDocument/2006/relationships/image" Target="../media/image112.emf"/><Relationship Id="rId15" Type="http://schemas.openxmlformats.org/officeDocument/2006/relationships/image" Target="../media/image122.emf"/><Relationship Id="rId23" Type="http://schemas.openxmlformats.org/officeDocument/2006/relationships/image" Target="../media/image130.emf"/><Relationship Id="rId10" Type="http://schemas.openxmlformats.org/officeDocument/2006/relationships/image" Target="../media/image117.emf"/><Relationship Id="rId19" Type="http://schemas.openxmlformats.org/officeDocument/2006/relationships/image" Target="../media/image126.emf"/><Relationship Id="rId4" Type="http://schemas.openxmlformats.org/officeDocument/2006/relationships/image" Target="../media/image111.emf"/><Relationship Id="rId9" Type="http://schemas.openxmlformats.org/officeDocument/2006/relationships/image" Target="../media/image116.emf"/><Relationship Id="rId14" Type="http://schemas.openxmlformats.org/officeDocument/2006/relationships/image" Target="../media/image121.emf"/><Relationship Id="rId22" Type="http://schemas.openxmlformats.org/officeDocument/2006/relationships/image" Target="../media/image12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image" Target="../media/image56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12" Type="http://schemas.openxmlformats.org/officeDocument/2006/relationships/image" Target="../media/image55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11" Type="http://schemas.openxmlformats.org/officeDocument/2006/relationships/image" Target="../media/image54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Relationship Id="rId14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image" Target="../media/image82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12" Type="http://schemas.openxmlformats.org/officeDocument/2006/relationships/image" Target="../media/image81.emf"/><Relationship Id="rId2" Type="http://schemas.openxmlformats.org/officeDocument/2006/relationships/image" Target="../media/image71.emf"/><Relationship Id="rId16" Type="http://schemas.openxmlformats.org/officeDocument/2006/relationships/image" Target="../media/image85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11" Type="http://schemas.openxmlformats.org/officeDocument/2006/relationships/image" Target="../media/image80.emf"/><Relationship Id="rId5" Type="http://schemas.openxmlformats.org/officeDocument/2006/relationships/image" Target="../media/image74.emf"/><Relationship Id="rId15" Type="http://schemas.openxmlformats.org/officeDocument/2006/relationships/image" Target="../media/image84.emf"/><Relationship Id="rId10" Type="http://schemas.openxmlformats.org/officeDocument/2006/relationships/image" Target="../media/image79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Relationship Id="rId14" Type="http://schemas.openxmlformats.org/officeDocument/2006/relationships/image" Target="../media/image8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image" Target="../media/image99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12" Type="http://schemas.openxmlformats.org/officeDocument/2006/relationships/image" Target="../media/image98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11" Type="http://schemas.openxmlformats.org/officeDocument/2006/relationships/image" Target="../media/image97.emf"/><Relationship Id="rId5" Type="http://schemas.openxmlformats.org/officeDocument/2006/relationships/image" Target="../media/image91.emf"/><Relationship Id="rId10" Type="http://schemas.openxmlformats.org/officeDocument/2006/relationships/image" Target="../media/image96.emf"/><Relationship Id="rId4" Type="http://schemas.openxmlformats.org/officeDocument/2006/relationships/image" Target="../media/image90.emf"/><Relationship Id="rId9" Type="http://schemas.openxmlformats.org/officeDocument/2006/relationships/image" Target="../media/image9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994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21AAED3-9EBA-4B14-B239-53A783063B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75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A6607-3953-49F0-9A70-885441B38B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21379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57EEC-93C8-43CB-BFC9-709AB46913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8010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B5123-94CD-456A-B9D6-CBAEABD8D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01964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19F09-3326-4AA2-9844-B755EB96A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99817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01D11-93A8-4F12-A57E-70613BA21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84001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DF107-682A-4FEF-92A6-2A36EB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53778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770FE-C324-4144-9D35-291A01617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71146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82E49-C5E8-490A-B0B8-4BFD9FB2B6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73380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4608E-9572-407B-A3AB-73EC0EF2B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75423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AF26F-CA58-436A-A1E0-DB15A44382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94264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B92B0-8CE5-457B-9359-79E5837F69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85497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+mn-ea"/>
              </a:defRPr>
            </a:lvl1pPr>
          </a:lstStyle>
          <a:p>
            <a:pPr>
              <a:defRPr/>
            </a:pPr>
            <a:fld id="{1245479B-22DB-4AE4-A3FF-38B9FA8A4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21512" name="Picture 1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9" descr="F:\My Documents\数学资源库\目录.jpg">
            <a:hlinkClick r:id="rId1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2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2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4.emf"/><Relationship Id="rId26" Type="http://schemas.openxmlformats.org/officeDocument/2006/relationships/image" Target="../media/image98.e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emf"/><Relationship Id="rId20" Type="http://schemas.openxmlformats.org/officeDocument/2006/relationships/image" Target="../media/image95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97.e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99.emf"/><Relationship Id="rId10" Type="http://schemas.openxmlformats.org/officeDocument/2006/relationships/image" Target="../media/image90.e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2.emf"/><Relationship Id="rId22" Type="http://schemas.openxmlformats.org/officeDocument/2006/relationships/image" Target="../media/image96.emf"/><Relationship Id="rId27" Type="http://schemas.openxmlformats.org/officeDocument/2006/relationships/oleObject" Target="../embeddings/oleObject9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7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15.emf"/><Relationship Id="rId26" Type="http://schemas.openxmlformats.org/officeDocument/2006/relationships/image" Target="../media/image119.emf"/><Relationship Id="rId39" Type="http://schemas.openxmlformats.org/officeDocument/2006/relationships/oleObject" Target="../embeddings/oleObject118.bin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34" Type="http://schemas.openxmlformats.org/officeDocument/2006/relationships/image" Target="../media/image123.emf"/><Relationship Id="rId42" Type="http://schemas.openxmlformats.org/officeDocument/2006/relationships/image" Target="../media/image127.emf"/><Relationship Id="rId47" Type="http://schemas.openxmlformats.org/officeDocument/2006/relationships/oleObject" Target="../embeddings/oleObject122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5.bin"/><Relationship Id="rId38" Type="http://schemas.openxmlformats.org/officeDocument/2006/relationships/image" Target="../media/image125.emf"/><Relationship Id="rId46" Type="http://schemas.openxmlformats.org/officeDocument/2006/relationships/image" Target="../media/image12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emf"/><Relationship Id="rId20" Type="http://schemas.openxmlformats.org/officeDocument/2006/relationships/image" Target="../media/image116.emf"/><Relationship Id="rId29" Type="http://schemas.openxmlformats.org/officeDocument/2006/relationships/oleObject" Target="../embeddings/oleObject113.bin"/><Relationship Id="rId41" Type="http://schemas.openxmlformats.org/officeDocument/2006/relationships/oleObject" Target="../embeddings/oleObject11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18.emf"/><Relationship Id="rId32" Type="http://schemas.openxmlformats.org/officeDocument/2006/relationships/image" Target="../media/image122.emf"/><Relationship Id="rId37" Type="http://schemas.openxmlformats.org/officeDocument/2006/relationships/oleObject" Target="../embeddings/oleObject117.bin"/><Relationship Id="rId40" Type="http://schemas.openxmlformats.org/officeDocument/2006/relationships/image" Target="../media/image126.emf"/><Relationship Id="rId45" Type="http://schemas.openxmlformats.org/officeDocument/2006/relationships/oleObject" Target="../embeddings/oleObject121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20.emf"/><Relationship Id="rId36" Type="http://schemas.openxmlformats.org/officeDocument/2006/relationships/image" Target="../media/image124.emf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4.bin"/><Relationship Id="rId44" Type="http://schemas.openxmlformats.org/officeDocument/2006/relationships/image" Target="../media/image128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3.emf"/><Relationship Id="rId22" Type="http://schemas.openxmlformats.org/officeDocument/2006/relationships/image" Target="../media/image117.e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21.emf"/><Relationship Id="rId35" Type="http://schemas.openxmlformats.org/officeDocument/2006/relationships/oleObject" Target="../embeddings/oleObject116.bin"/><Relationship Id="rId43" Type="http://schemas.openxmlformats.org/officeDocument/2006/relationships/oleObject" Target="../embeddings/oleObject120.bin"/><Relationship Id="rId48" Type="http://schemas.openxmlformats.org/officeDocument/2006/relationships/image" Target="../media/image1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30.e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32.emf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5.emf"/><Relationship Id="rId22" Type="http://schemas.openxmlformats.org/officeDocument/2006/relationships/image" Target="../media/image29.emf"/><Relationship Id="rId27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40.e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43.e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8.emf"/><Relationship Id="rId22" Type="http://schemas.openxmlformats.org/officeDocument/2006/relationships/image" Target="../media/image4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1.emf"/><Relationship Id="rId26" Type="http://schemas.openxmlformats.org/officeDocument/2006/relationships/image" Target="../media/image55.e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54.e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56.emf"/><Relationship Id="rId10" Type="http://schemas.openxmlformats.org/officeDocument/2006/relationships/image" Target="../media/image47.e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9.emf"/><Relationship Id="rId22" Type="http://schemas.openxmlformats.org/officeDocument/2006/relationships/image" Target="../media/image53.e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5.emf"/><Relationship Id="rId26" Type="http://schemas.openxmlformats.org/officeDocument/2006/relationships/image" Target="../media/image69.e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8.e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7.emf"/><Relationship Id="rId26" Type="http://schemas.openxmlformats.org/officeDocument/2006/relationships/image" Target="../media/image81.e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85.e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emf"/><Relationship Id="rId20" Type="http://schemas.openxmlformats.org/officeDocument/2006/relationships/image" Target="../media/image78.e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80.emf"/><Relationship Id="rId32" Type="http://schemas.openxmlformats.org/officeDocument/2006/relationships/image" Target="../media/image84.e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82.emf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5.emf"/><Relationship Id="rId22" Type="http://schemas.openxmlformats.org/officeDocument/2006/relationships/image" Target="../media/image79.e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8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7" name="AutoShape 25"/>
          <p:cNvSpPr>
            <a:spLocks/>
          </p:cNvSpPr>
          <p:nvPr/>
        </p:nvSpPr>
        <p:spPr bwMode="auto">
          <a:xfrm>
            <a:off x="3429000" y="4038600"/>
            <a:ext cx="179388" cy="914400"/>
          </a:xfrm>
          <a:prstGeom prst="leftBrace">
            <a:avLst>
              <a:gd name="adj1" fmla="val 424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2895600" cy="10668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第十一章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533400" y="3048000"/>
            <a:ext cx="830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积分学</a:t>
            </a:r>
            <a:r>
              <a:rPr lang="zh-CN" altLang="en-US"/>
              <a:t>  定积分二重积分三重积分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33400" y="31242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积分域</a:t>
            </a:r>
            <a:r>
              <a:rPr lang="zh-CN" altLang="en-US"/>
              <a:t>   区  间   平面域    空间域 </a:t>
            </a: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17526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18288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29718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44196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57912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73152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5715000" y="2438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曲线积分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5867400" y="3124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曲线弧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7308850" y="3124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曲面域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752600" y="4191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曲线积分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1752600" y="5395913"/>
            <a:ext cx="180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曲面积分</a:t>
            </a:r>
            <a:endParaRPr lang="zh-CN" altLang="en-US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3657600" y="3886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对弧长的曲线积分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3657600" y="44958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对坐标的曲线积分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3657600" y="512127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对面积的曲面积分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3657600" y="57150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对坐标的曲面积分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7219950" y="241458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曲面积分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1584325" y="1404938"/>
            <a:ext cx="58197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曲线积分与曲面积分 </a:t>
            </a:r>
          </a:p>
        </p:txBody>
      </p:sp>
      <p:sp>
        <p:nvSpPr>
          <p:cNvPr id="59418" name="AutoShape 26"/>
          <p:cNvSpPr>
            <a:spLocks/>
          </p:cNvSpPr>
          <p:nvPr/>
        </p:nvSpPr>
        <p:spPr bwMode="auto">
          <a:xfrm>
            <a:off x="3429000" y="5259388"/>
            <a:ext cx="179388" cy="914400"/>
          </a:xfrm>
          <a:prstGeom prst="leftBrace">
            <a:avLst>
              <a:gd name="adj1" fmla="val 424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7" grpId="0" animBg="1"/>
      <p:bldP spid="59403" grpId="0" animBg="1"/>
      <p:bldP spid="59404" grpId="0" build="p" autoUpdateAnimBg="0"/>
      <p:bldP spid="59405" grpId="0" build="p" autoUpdateAnimBg="0"/>
      <p:bldP spid="59406" grpId="0" build="p" autoUpdateAnimBg="0"/>
      <p:bldP spid="59407" grpId="0" build="p" autoUpdateAnimBg="0"/>
      <p:bldP spid="59408" grpId="0" build="p" autoUpdateAnimBg="0"/>
      <p:bldP spid="59411" grpId="0" build="p" autoUpdateAnimBg="0"/>
      <p:bldP spid="59412" grpId="0" build="p" autoUpdateAnimBg="0"/>
      <p:bldP spid="59413" grpId="0" build="p" autoUpdateAnimBg="0"/>
      <p:bldP spid="59414" grpId="0" build="p" autoUpdateAnimBg="0"/>
      <p:bldP spid="59415" grpId="0" build="p" autoUpdateAnimBg="0" advAuto="0"/>
      <p:bldP spid="594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800600" cy="592138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计算半径为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R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中心角为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5105400" y="36830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3" imgW="469800" imgH="317160" progId="Equation.3">
                  <p:embed/>
                </p:oleObj>
              </mc:Choice>
              <mc:Fallback>
                <p:oleObj name="Equation" r:id="rId3" imgW="46980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68300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486400" y="2428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的圆弧 </a:t>
            </a:r>
            <a:r>
              <a:rPr lang="en-US" altLang="zh-CN" i="1"/>
              <a:t>L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对于它的对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04800" y="7620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称轴的转动惯量 </a:t>
            </a:r>
            <a:r>
              <a:rPr lang="en-US" altLang="zh-CN" i="1"/>
              <a:t>I </a:t>
            </a:r>
            <a:r>
              <a:rPr lang="en-US" altLang="zh-CN"/>
              <a:t> (</a:t>
            </a:r>
            <a:r>
              <a:rPr lang="zh-CN" altLang="en-US"/>
              <a:t>设线密度</a:t>
            </a:r>
            <a:r>
              <a:rPr lang="zh-CN" altLang="en-US" i="1">
                <a:sym typeface="Symbol" pitchFamily="18" charset="2"/>
              </a:rPr>
              <a:t>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 i="1"/>
              <a:t>= </a:t>
            </a:r>
            <a:r>
              <a:rPr lang="en-US" altLang="zh-CN"/>
              <a:t>1).  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09600" y="1295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建立坐标系如图</a:t>
            </a:r>
            <a:r>
              <a:rPr lang="en-US" altLang="zh-CN"/>
              <a:t>,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37350" y="1492250"/>
            <a:ext cx="1949450" cy="1712913"/>
            <a:chOff x="4244" y="940"/>
            <a:chExt cx="1228" cy="1079"/>
          </a:xfrm>
        </p:grpSpPr>
        <p:grpSp>
          <p:nvGrpSpPr>
            <p:cNvPr id="11292" name="Group 8"/>
            <p:cNvGrpSpPr>
              <a:grpSpLocks/>
            </p:cNvGrpSpPr>
            <p:nvPr/>
          </p:nvGrpSpPr>
          <p:grpSpPr bwMode="auto">
            <a:xfrm>
              <a:off x="4264" y="940"/>
              <a:ext cx="1208" cy="1079"/>
              <a:chOff x="4264" y="940"/>
              <a:chExt cx="1208" cy="1079"/>
            </a:xfrm>
          </p:grpSpPr>
          <p:sp>
            <p:nvSpPr>
              <p:cNvPr id="11293" name="Line 9"/>
              <p:cNvSpPr>
                <a:spLocks noChangeShapeType="1"/>
              </p:cNvSpPr>
              <p:nvPr/>
            </p:nvSpPr>
            <p:spPr bwMode="auto">
              <a:xfrm>
                <a:off x="4464" y="1536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Line 10"/>
              <p:cNvSpPr>
                <a:spLocks noChangeShapeType="1"/>
              </p:cNvSpPr>
              <p:nvPr/>
            </p:nvSpPr>
            <p:spPr bwMode="auto">
              <a:xfrm flipV="1">
                <a:off x="4464" y="960"/>
                <a:ext cx="0" cy="1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76" name="Object 11"/>
              <p:cNvGraphicFramePr>
                <a:graphicFrameLocks noChangeAspect="1"/>
              </p:cNvGraphicFramePr>
              <p:nvPr/>
            </p:nvGraphicFramePr>
            <p:xfrm>
              <a:off x="5040" y="1539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9" name="Equation" r:id="rId5" imgW="279360" imgH="304560" progId="Equation.3">
                      <p:embed/>
                    </p:oleObj>
                  </mc:Choice>
                  <mc:Fallback>
                    <p:oleObj name="Equation" r:id="rId5" imgW="279360" imgH="3045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539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7" name="Object 12"/>
              <p:cNvGraphicFramePr>
                <a:graphicFrameLocks noChangeAspect="1"/>
              </p:cNvGraphicFramePr>
              <p:nvPr/>
            </p:nvGraphicFramePr>
            <p:xfrm>
              <a:off x="5328" y="1587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0" name="Equation" r:id="rId7" imgW="228600" imgH="241200" progId="Equation.3">
                      <p:embed/>
                    </p:oleObj>
                  </mc:Choice>
                  <mc:Fallback>
                    <p:oleObj name="Equation" r:id="rId7" imgW="228600" imgH="241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1587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8" name="Object 13"/>
              <p:cNvGraphicFramePr>
                <a:graphicFrameLocks noChangeAspect="1"/>
              </p:cNvGraphicFramePr>
              <p:nvPr/>
            </p:nvGraphicFramePr>
            <p:xfrm>
              <a:off x="4264" y="94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1" name="Equation" r:id="rId9" imgW="241200" imgH="317160" progId="Equation.3">
                      <p:embed/>
                    </p:oleObj>
                  </mc:Choice>
                  <mc:Fallback>
                    <p:oleObj name="Equation" r:id="rId9" imgW="241200" imgH="31716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4" y="94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75" name="Object 14"/>
            <p:cNvGraphicFramePr>
              <a:graphicFrameLocks noChangeAspect="1"/>
            </p:cNvGraphicFramePr>
            <p:nvPr/>
          </p:nvGraphicFramePr>
          <p:xfrm>
            <a:off x="4244" y="1457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2" name="Equation" r:id="rId11" imgW="304560" imgH="317160" progId="Equation.3">
                    <p:embed/>
                  </p:oleObj>
                </mc:Choice>
                <mc:Fallback>
                  <p:oleObj name="Equation" r:id="rId11" imgW="30456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457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086600" y="1781175"/>
            <a:ext cx="1066800" cy="1308100"/>
            <a:chOff x="4464" y="1218"/>
            <a:chExt cx="672" cy="824"/>
          </a:xfrm>
        </p:grpSpPr>
        <p:sp>
          <p:nvSpPr>
            <p:cNvPr id="11287" name="Arc 16"/>
            <p:cNvSpPr>
              <a:spLocks/>
            </p:cNvSpPr>
            <p:nvPr/>
          </p:nvSpPr>
          <p:spPr bwMode="auto">
            <a:xfrm>
              <a:off x="4464" y="1218"/>
              <a:ext cx="576" cy="814"/>
            </a:xfrm>
            <a:custGeom>
              <a:avLst/>
              <a:gdLst>
                <a:gd name="T0" fmla="*/ 403 w 21600"/>
                <a:gd name="T1" fmla="*/ 0 h 30529"/>
                <a:gd name="T2" fmla="*/ 412 w 21600"/>
                <a:gd name="T3" fmla="*/ 814 h 30529"/>
                <a:gd name="T4" fmla="*/ 0 w 21600"/>
                <a:gd name="T5" fmla="*/ 412 h 3052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529"/>
                <a:gd name="T11" fmla="*/ 21600 w 21600"/>
                <a:gd name="T12" fmla="*/ 30529 h 305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529" fill="none" extrusionOk="0">
                  <a:moveTo>
                    <a:pt x="15096" y="0"/>
                  </a:moveTo>
                  <a:cubicBezTo>
                    <a:pt x="19255" y="4064"/>
                    <a:pt x="21600" y="9633"/>
                    <a:pt x="21600" y="15448"/>
                  </a:cubicBezTo>
                  <a:cubicBezTo>
                    <a:pt x="21600" y="21083"/>
                    <a:pt x="19397" y="26495"/>
                    <a:pt x="15463" y="30529"/>
                  </a:cubicBezTo>
                </a:path>
                <a:path w="21600" h="30529" stroke="0" extrusionOk="0">
                  <a:moveTo>
                    <a:pt x="15096" y="0"/>
                  </a:moveTo>
                  <a:cubicBezTo>
                    <a:pt x="19255" y="4064"/>
                    <a:pt x="21600" y="9633"/>
                    <a:pt x="21600" y="15448"/>
                  </a:cubicBezTo>
                  <a:cubicBezTo>
                    <a:pt x="21600" y="21083"/>
                    <a:pt x="19397" y="26495"/>
                    <a:pt x="15463" y="30529"/>
                  </a:cubicBezTo>
                  <a:lnTo>
                    <a:pt x="0" y="15448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17"/>
            <p:cNvSpPr>
              <a:spLocks noChangeShapeType="1"/>
            </p:cNvSpPr>
            <p:nvPr/>
          </p:nvSpPr>
          <p:spPr bwMode="auto">
            <a:xfrm flipV="1">
              <a:off x="4464" y="1219"/>
              <a:ext cx="413" cy="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18"/>
            <p:cNvSpPr>
              <a:spLocks noChangeShapeType="1"/>
            </p:cNvSpPr>
            <p:nvPr/>
          </p:nvSpPr>
          <p:spPr bwMode="auto">
            <a:xfrm>
              <a:off x="4464" y="1629"/>
              <a:ext cx="413" cy="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3" name="Object 19"/>
            <p:cNvGraphicFramePr>
              <a:graphicFrameLocks noChangeAspect="1"/>
            </p:cNvGraphicFramePr>
            <p:nvPr/>
          </p:nvGraphicFramePr>
          <p:xfrm>
            <a:off x="4976" y="127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Equation" r:id="rId13" imgW="253800" imgH="304560" progId="Equation.3">
                    <p:embed/>
                  </p:oleObj>
                </mc:Choice>
                <mc:Fallback>
                  <p:oleObj name="Equation" r:id="rId13" imgW="253800" imgH="3045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127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20"/>
            <p:cNvGraphicFramePr>
              <a:graphicFrameLocks noChangeAspect="1"/>
            </p:cNvGraphicFramePr>
            <p:nvPr/>
          </p:nvGraphicFramePr>
          <p:xfrm>
            <a:off x="4656" y="1440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name="Equation" r:id="rId15" imgW="266400" imgH="241200" progId="Equation.3">
                    <p:embed/>
                  </p:oleObj>
                </mc:Choice>
                <mc:Fallback>
                  <p:oleObj name="Equation" r:id="rId15" imgW="26640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440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Freeform 21"/>
            <p:cNvSpPr>
              <a:spLocks/>
            </p:cNvSpPr>
            <p:nvPr/>
          </p:nvSpPr>
          <p:spPr bwMode="auto">
            <a:xfrm>
              <a:off x="4560" y="1533"/>
              <a:ext cx="68" cy="96"/>
            </a:xfrm>
            <a:custGeom>
              <a:avLst/>
              <a:gdLst>
                <a:gd name="T0" fmla="*/ 0 w 104"/>
                <a:gd name="T1" fmla="*/ 0 h 96"/>
                <a:gd name="T2" fmla="*/ 96 w 104"/>
                <a:gd name="T3" fmla="*/ 48 h 96"/>
                <a:gd name="T4" fmla="*/ 48 w 104"/>
                <a:gd name="T5" fmla="*/ 96 h 96"/>
                <a:gd name="T6" fmla="*/ 0 60000 65536"/>
                <a:gd name="T7" fmla="*/ 0 60000 65536"/>
                <a:gd name="T8" fmla="*/ 0 60000 65536"/>
                <a:gd name="T9" fmla="*/ 0 w 104"/>
                <a:gd name="T10" fmla="*/ 0 h 96"/>
                <a:gd name="T11" fmla="*/ 104 w 10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96">
                  <a:moveTo>
                    <a:pt x="0" y="0"/>
                  </a:moveTo>
                  <a:cubicBezTo>
                    <a:pt x="44" y="16"/>
                    <a:pt x="88" y="32"/>
                    <a:pt x="96" y="48"/>
                  </a:cubicBezTo>
                  <a:cubicBezTo>
                    <a:pt x="104" y="64"/>
                    <a:pt x="76" y="80"/>
                    <a:pt x="48" y="96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22"/>
            <p:cNvSpPr>
              <a:spLocks noChangeShapeType="1"/>
            </p:cNvSpPr>
            <p:nvPr/>
          </p:nvSpPr>
          <p:spPr bwMode="auto">
            <a:xfrm>
              <a:off x="4464" y="163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8631" name="Object 23"/>
          <p:cNvGraphicFramePr>
            <a:graphicFrameLocks noChangeAspect="1"/>
          </p:cNvGraphicFramePr>
          <p:nvPr/>
        </p:nvGraphicFramePr>
        <p:xfrm>
          <a:off x="1409700" y="1892300"/>
          <a:ext cx="170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17" imgW="1701720" imgH="660240" progId="Equation.3">
                  <p:embed/>
                </p:oleObj>
              </mc:Choice>
              <mc:Fallback>
                <p:oleObj name="Equation" r:id="rId17" imgW="1701720" imgH="660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892300"/>
                        <a:ext cx="1701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1752600" y="2667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33" name="Object 25"/>
          <p:cNvGraphicFramePr>
            <a:graphicFrameLocks noChangeAspect="1"/>
          </p:cNvGraphicFramePr>
          <p:nvPr/>
        </p:nvGraphicFramePr>
        <p:xfrm>
          <a:off x="1666875" y="3721100"/>
          <a:ext cx="64865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19" imgW="6489360" imgH="774360" progId="Equation.3">
                  <p:embed/>
                </p:oleObj>
              </mc:Choice>
              <mc:Fallback>
                <p:oleObj name="Equation" r:id="rId19" imgW="6489360" imgH="774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721100"/>
                        <a:ext cx="64865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6"/>
          <p:cNvGraphicFramePr>
            <a:graphicFrameLocks noChangeAspect="1"/>
          </p:cNvGraphicFramePr>
          <p:nvPr/>
        </p:nvGraphicFramePr>
        <p:xfrm>
          <a:off x="1601788" y="4718050"/>
          <a:ext cx="2603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21" imgW="2603160" imgH="698400" progId="Equation.3">
                  <p:embed/>
                </p:oleObj>
              </mc:Choice>
              <mc:Fallback>
                <p:oleObj name="Equation" r:id="rId21" imgW="2603160" imgH="698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718050"/>
                        <a:ext cx="2603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5" name="Object 27"/>
          <p:cNvGraphicFramePr>
            <a:graphicFrameLocks noChangeAspect="1"/>
          </p:cNvGraphicFramePr>
          <p:nvPr/>
        </p:nvGraphicFramePr>
        <p:xfrm>
          <a:off x="4267200" y="4533900"/>
          <a:ext cx="3035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23" imgW="3035160" imgH="1104840" progId="Equation.3">
                  <p:embed/>
                </p:oleObj>
              </mc:Choice>
              <mc:Fallback>
                <p:oleObj name="Equation" r:id="rId23" imgW="3035160" imgH="11048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33900"/>
                        <a:ext cx="3035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1676400" y="5562600"/>
          <a:ext cx="317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25" imgW="3174840" imgH="520560" progId="Equation.3">
                  <p:embed/>
                </p:oleObj>
              </mc:Choice>
              <mc:Fallback>
                <p:oleObj name="Equation" r:id="rId25" imgW="31748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317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3943350" y="1295400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 </a:t>
            </a:r>
          </a:p>
        </p:txBody>
      </p:sp>
      <p:graphicFrame>
        <p:nvGraphicFramePr>
          <p:cNvPr id="68638" name="Object 30"/>
          <p:cNvGraphicFramePr>
            <a:graphicFrameLocks noChangeAspect="1"/>
          </p:cNvGraphicFramePr>
          <p:nvPr/>
        </p:nvGraphicFramePr>
        <p:xfrm>
          <a:off x="1905000" y="2647950"/>
          <a:ext cx="45180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27" imgW="4520880" imgH="939600" progId="Equation.3">
                  <p:embed/>
                </p:oleObj>
              </mc:Choice>
              <mc:Fallback>
                <p:oleObj name="Equation" r:id="rId27" imgW="4520880" imgH="939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47950"/>
                        <a:ext cx="45180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build="p" autoUpdateAnimBg="0"/>
      <p:bldP spid="68613" grpId="0" build="p" autoUpdateAnimBg="0" advAuto="0"/>
      <p:bldP spid="68614" grpId="0" build="p" autoUpdateAnimBg="0"/>
      <p:bldP spid="68632" grpId="0" animBg="1"/>
      <p:bldP spid="6863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114800" cy="731838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计算曲线积分</a:t>
            </a:r>
            <a:r>
              <a:rPr lang="zh-CN" altLang="en-US" sz="2800" dirty="0" smtClean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575050" y="312738"/>
          <a:ext cx="302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3" imgW="3022560" imgH="723600" progId="Equation.3">
                  <p:embed/>
                </p:oleObj>
              </mc:Choice>
              <mc:Fallback>
                <p:oleObj name="Equation" r:id="rId3" imgW="302256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12738"/>
                        <a:ext cx="3022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553200" y="3508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 i="1">
                <a:sym typeface="Symbol" pitchFamily="18" charset="2"/>
              </a:rPr>
              <a:t> </a:t>
            </a:r>
            <a:r>
              <a:rPr lang="zh-CN" altLang="en-US"/>
              <a:t>为螺旋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769100" y="9747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的一段弧</a:t>
            </a:r>
            <a:r>
              <a:rPr lang="en-US" altLang="zh-CN"/>
              <a:t>.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609600" y="1570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1327150" y="1531938"/>
          <a:ext cx="3048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5" imgW="3047760" imgH="723600" progId="Equation.3">
                  <p:embed/>
                </p:oleObj>
              </mc:Choice>
              <mc:Fallback>
                <p:oleObj name="Equation" r:id="rId5" imgW="304776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531938"/>
                        <a:ext cx="3048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2038350" y="2116138"/>
          <a:ext cx="511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7" imgW="5117760" imgH="825480" progId="Equation.3">
                  <p:embed/>
                </p:oleObj>
              </mc:Choice>
              <mc:Fallback>
                <p:oleObj name="Equation" r:id="rId7" imgW="5117760" imgH="825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116138"/>
                        <a:ext cx="511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2032000" y="3487738"/>
          <a:ext cx="436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9" imgW="4368600" imgH="825480" progId="Equation.3">
                  <p:embed/>
                </p:oleObj>
              </mc:Choice>
              <mc:Fallback>
                <p:oleObj name="Equation" r:id="rId9" imgW="4368600" imgH="825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487738"/>
                        <a:ext cx="4368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1981200" y="4230688"/>
          <a:ext cx="42545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11" imgW="4254480" imgH="1130040" progId="Equation.3">
                  <p:embed/>
                </p:oleObj>
              </mc:Choice>
              <mc:Fallback>
                <p:oleObj name="Equation" r:id="rId11" imgW="4254480" imgH="1130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30688"/>
                        <a:ext cx="42545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2032000" y="5334000"/>
          <a:ext cx="4467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3" imgW="4470120" imgH="850680" progId="Equation.3">
                  <p:embed/>
                </p:oleObj>
              </mc:Choice>
              <mc:Fallback>
                <p:oleObj name="Equation" r:id="rId13" imgW="447012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334000"/>
                        <a:ext cx="44672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3962400" y="2789238"/>
          <a:ext cx="472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15" imgW="4724280" imgH="558720" progId="Equation.3">
                  <p:embed/>
                </p:oleObj>
              </mc:Choice>
              <mc:Fallback>
                <p:oleObj name="Equation" r:id="rId15" imgW="4724280" imgH="558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89238"/>
                        <a:ext cx="472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831850" y="1050925"/>
          <a:ext cx="601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17" imgW="5981400" imgH="406080" progId="Equation.3">
                  <p:embed/>
                </p:oleObj>
              </mc:Choice>
              <mc:Fallback>
                <p:oleObj name="Equation" r:id="rId17" imgW="598140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050925"/>
                        <a:ext cx="601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304800" y="9286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线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build="p" autoUpdateAnimBg="0" advAuto="0"/>
      <p:bldP spid="71686" grpId="0" autoUpdateAnimBg="0"/>
      <p:bldP spid="7169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67544" y="874688"/>
            <a:ext cx="2428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例</a:t>
            </a:r>
            <a:r>
              <a:rPr lang="en-US" altLang="zh-CN" b="1" dirty="0" smtClean="0">
                <a:solidFill>
                  <a:schemeClr val="tx2"/>
                </a:solidFill>
              </a:rPr>
              <a:t>4.</a:t>
            </a:r>
            <a:r>
              <a:rPr lang="en-US" altLang="zh-CN" b="1" dirty="0" smtClean="0"/>
              <a:t> </a:t>
            </a:r>
            <a:r>
              <a:rPr lang="zh-CN" altLang="en-US" dirty="0"/>
              <a:t>已知椭圆</a:t>
            </a:r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812223"/>
              </p:ext>
            </p:extLst>
          </p:nvPr>
        </p:nvGraphicFramePr>
        <p:xfrm>
          <a:off x="2740496" y="620688"/>
          <a:ext cx="2133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3" imgW="2133360" imgH="939600" progId="Equation.3">
                  <p:embed/>
                </p:oleObj>
              </mc:Choice>
              <mc:Fallback>
                <p:oleObj name="Equation" r:id="rId3" imgW="2133360" imgH="939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496" y="620688"/>
                        <a:ext cx="2133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797896" y="846113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周长为</a:t>
            </a: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en-US" altLang="zh-CN" dirty="0"/>
              <a:t> , </a:t>
            </a:r>
            <a:r>
              <a:rPr lang="zh-CN" altLang="en-US" dirty="0"/>
              <a:t>求</a:t>
            </a:r>
          </a:p>
        </p:txBody>
      </p:sp>
      <p:graphicFrame>
        <p:nvGraphicFramePr>
          <p:cNvPr id="2357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960520"/>
              </p:ext>
            </p:extLst>
          </p:nvPr>
        </p:nvGraphicFramePr>
        <p:xfrm>
          <a:off x="1981200" y="1636688"/>
          <a:ext cx="3365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5" imgW="3365280" imgH="660240" progId="Equation.3">
                  <p:embed/>
                </p:oleObj>
              </mc:Choice>
              <mc:Fallback>
                <p:oleObj name="Equation" r:id="rId5" imgW="3365280" imgH="660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36688"/>
                        <a:ext cx="3365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609600" y="2330426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graphicFrame>
        <p:nvGraphicFramePr>
          <p:cNvPr id="2359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06345"/>
              </p:ext>
            </p:extLst>
          </p:nvPr>
        </p:nvGraphicFramePr>
        <p:xfrm>
          <a:off x="3505200" y="2297088"/>
          <a:ext cx="1841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7" imgW="1841400" imgH="660240" progId="Equation.3">
                  <p:embed/>
                </p:oleObj>
              </mc:Choice>
              <mc:Fallback>
                <p:oleObj name="Equation" r:id="rId7" imgW="1841400" imgH="6602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97088"/>
                        <a:ext cx="1841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1066800" y="3292451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原式 </a:t>
            </a:r>
            <a:r>
              <a:rPr lang="en-US" altLang="zh-CN"/>
              <a:t>=</a:t>
            </a:r>
          </a:p>
        </p:txBody>
      </p:sp>
      <p:graphicFrame>
        <p:nvGraphicFramePr>
          <p:cNvPr id="2359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309838"/>
              </p:ext>
            </p:extLst>
          </p:nvPr>
        </p:nvGraphicFramePr>
        <p:xfrm>
          <a:off x="2247900" y="3033688"/>
          <a:ext cx="2476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9" imgW="2476440" imgH="939600" progId="Equation.3">
                  <p:embed/>
                </p:oleObj>
              </mc:Choice>
              <mc:Fallback>
                <p:oleObj name="Equation" r:id="rId9" imgW="2476440" imgH="939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033688"/>
                        <a:ext cx="2476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960140"/>
              </p:ext>
            </p:extLst>
          </p:nvPr>
        </p:nvGraphicFramePr>
        <p:xfrm>
          <a:off x="4813300" y="3262288"/>
          <a:ext cx="1435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11" imgW="1434960" imgH="660240" progId="Equation.3">
                  <p:embed/>
                </p:oleObj>
              </mc:Choice>
              <mc:Fallback>
                <p:oleObj name="Equation" r:id="rId11" imgW="1434960" imgH="6602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3262288"/>
                        <a:ext cx="1435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21898"/>
              </p:ext>
            </p:extLst>
          </p:nvPr>
        </p:nvGraphicFramePr>
        <p:xfrm>
          <a:off x="6324600" y="3401988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13" imgW="838080" imgH="393480" progId="Equation.3">
                  <p:embed/>
                </p:oleObj>
              </mc:Choice>
              <mc:Fallback>
                <p:oleObj name="Equation" r:id="rId13" imgW="838080" imgH="393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01988"/>
                        <a:ext cx="83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680200" y="723876"/>
            <a:ext cx="2159000" cy="1801812"/>
            <a:chOff x="4208" y="689"/>
            <a:chExt cx="1360" cy="1135"/>
          </a:xfrm>
        </p:grpSpPr>
        <p:sp>
          <p:nvSpPr>
            <p:cNvPr id="18466" name="Line 49"/>
            <p:cNvSpPr>
              <a:spLocks noChangeShapeType="1"/>
            </p:cNvSpPr>
            <p:nvPr/>
          </p:nvSpPr>
          <p:spPr bwMode="auto">
            <a:xfrm>
              <a:off x="4208" y="1392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50"/>
            <p:cNvSpPr>
              <a:spLocks noChangeShapeType="1"/>
            </p:cNvSpPr>
            <p:nvPr/>
          </p:nvSpPr>
          <p:spPr bwMode="auto">
            <a:xfrm flipV="1">
              <a:off x="4891" y="72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Oval 51"/>
            <p:cNvSpPr>
              <a:spLocks noChangeArrowheads="1"/>
            </p:cNvSpPr>
            <p:nvPr/>
          </p:nvSpPr>
          <p:spPr bwMode="auto">
            <a:xfrm>
              <a:off x="4507" y="1104"/>
              <a:ext cx="768" cy="57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1" name="Object 52"/>
            <p:cNvGraphicFramePr>
              <a:graphicFrameLocks noChangeAspect="1"/>
            </p:cNvGraphicFramePr>
            <p:nvPr/>
          </p:nvGraphicFramePr>
          <p:xfrm>
            <a:off x="4704" y="139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1" name="Equation" r:id="rId15" imgW="304560" imgH="317160" progId="Equation.3">
                    <p:embed/>
                  </p:oleObj>
                </mc:Choice>
                <mc:Fallback>
                  <p:oleObj name="Equation" r:id="rId15" imgW="304560" imgH="31716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39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53"/>
            <p:cNvGraphicFramePr>
              <a:graphicFrameLocks noChangeAspect="1"/>
            </p:cNvGraphicFramePr>
            <p:nvPr/>
          </p:nvGraphicFramePr>
          <p:xfrm>
            <a:off x="4208" y="1392"/>
            <a:ext cx="29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2" name="Equation" r:id="rId17" imgW="482400" imgH="304560" progId="Equation.3">
                    <p:embed/>
                  </p:oleObj>
                </mc:Choice>
                <mc:Fallback>
                  <p:oleObj name="Equation" r:id="rId17" imgW="482400" imgH="30456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1392"/>
                          <a:ext cx="29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54"/>
            <p:cNvGraphicFramePr>
              <a:graphicFrameLocks noChangeAspect="1"/>
            </p:cNvGraphicFramePr>
            <p:nvPr/>
          </p:nvGraphicFramePr>
          <p:xfrm>
            <a:off x="5280" y="1392"/>
            <a:ext cx="13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3" name="Equation" r:id="rId19" imgW="215640" imgH="304560" progId="Equation.3">
                    <p:embed/>
                  </p:oleObj>
                </mc:Choice>
                <mc:Fallback>
                  <p:oleObj name="Equation" r:id="rId19" imgW="215640" imgH="30456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392"/>
                          <a:ext cx="13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55"/>
            <p:cNvGraphicFramePr>
              <a:graphicFrameLocks noChangeAspect="1"/>
            </p:cNvGraphicFramePr>
            <p:nvPr/>
          </p:nvGraphicFramePr>
          <p:xfrm>
            <a:off x="4944" y="68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" name="Equation" r:id="rId21" imgW="241200" imgH="317160" progId="Equation.3">
                    <p:embed/>
                  </p:oleObj>
                </mc:Choice>
                <mc:Fallback>
                  <p:oleObj name="Equation" r:id="rId21" imgW="241200" imgH="31716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689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56"/>
            <p:cNvGraphicFramePr>
              <a:graphicFrameLocks noChangeAspect="1"/>
            </p:cNvGraphicFramePr>
            <p:nvPr/>
          </p:nvGraphicFramePr>
          <p:xfrm>
            <a:off x="5424" y="14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5" name="Equation" r:id="rId23" imgW="228600" imgH="241200" progId="Equation.3">
                    <p:embed/>
                  </p:oleObj>
                </mc:Choice>
                <mc:Fallback>
                  <p:oleObj name="Equation" r:id="rId23" imgW="228600" imgH="241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4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57"/>
            <p:cNvGraphicFramePr>
              <a:graphicFrameLocks noChangeAspect="1"/>
            </p:cNvGraphicFramePr>
            <p:nvPr/>
          </p:nvGraphicFramePr>
          <p:xfrm>
            <a:off x="4608" y="881"/>
            <a:ext cx="2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6" name="Equation" r:id="rId25" imgW="457200" imgH="393480" progId="Equation.3">
                    <p:embed/>
                  </p:oleObj>
                </mc:Choice>
                <mc:Fallback>
                  <p:oleObj name="Equation" r:id="rId25" imgW="457200" imgH="3934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881"/>
                          <a:ext cx="27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1524000" y="2330426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利用对称性</a:t>
            </a:r>
          </a:p>
        </p:txBody>
      </p:sp>
      <p:graphicFrame>
        <p:nvGraphicFramePr>
          <p:cNvPr id="2361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611552"/>
              </p:ext>
            </p:extLst>
          </p:nvPr>
        </p:nvGraphicFramePr>
        <p:xfrm>
          <a:off x="1771650" y="4284638"/>
          <a:ext cx="1282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27" imgW="1282680" imgH="660240" progId="Equation.3">
                  <p:embed/>
                </p:oleObj>
              </mc:Choice>
              <mc:Fallback>
                <p:oleObj name="Equation" r:id="rId27" imgW="1282680" imgH="6602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84638"/>
                        <a:ext cx="1282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338881"/>
              </p:ext>
            </p:extLst>
          </p:nvPr>
        </p:nvGraphicFramePr>
        <p:xfrm>
          <a:off x="3149600" y="4265588"/>
          <a:ext cx="1803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29" imgW="1803240" imgH="774360" progId="Equation.3">
                  <p:embed/>
                </p:oleObj>
              </mc:Choice>
              <mc:Fallback>
                <p:oleObj name="Equation" r:id="rId29" imgW="1803240" imgH="7743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4265588"/>
                        <a:ext cx="1803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994829"/>
              </p:ext>
            </p:extLst>
          </p:nvPr>
        </p:nvGraphicFramePr>
        <p:xfrm>
          <a:off x="4991100" y="4246538"/>
          <a:ext cx="1714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31" imgW="1714320" imgH="774360" progId="Equation.3">
                  <p:embed/>
                </p:oleObj>
              </mc:Choice>
              <mc:Fallback>
                <p:oleObj name="Equation" r:id="rId31" imgW="1714320" imgH="77436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246538"/>
                        <a:ext cx="1714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14438"/>
              </p:ext>
            </p:extLst>
          </p:nvPr>
        </p:nvGraphicFramePr>
        <p:xfrm>
          <a:off x="1428750" y="5199038"/>
          <a:ext cx="1701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33" imgW="1701720" imgH="622080" progId="Equation.3">
                  <p:embed/>
                </p:oleObj>
              </mc:Choice>
              <mc:Fallback>
                <p:oleObj name="Equation" r:id="rId33" imgW="1701720" imgH="6220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199038"/>
                        <a:ext cx="1701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385782"/>
              </p:ext>
            </p:extLst>
          </p:nvPr>
        </p:nvGraphicFramePr>
        <p:xfrm>
          <a:off x="3179763" y="5183163"/>
          <a:ext cx="170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35" imgW="1701720" imgH="558720" progId="Equation.3">
                  <p:embed/>
                </p:oleObj>
              </mc:Choice>
              <mc:Fallback>
                <p:oleObj name="Equation" r:id="rId35" imgW="1701720" imgH="55872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5183163"/>
                        <a:ext cx="170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947836"/>
              </p:ext>
            </p:extLst>
          </p:nvPr>
        </p:nvGraphicFramePr>
        <p:xfrm>
          <a:off x="1727200" y="5649888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37" imgW="482400" imgH="304560" progId="Equation.3">
                  <p:embed/>
                </p:oleObj>
              </mc:Choice>
              <mc:Fallback>
                <p:oleObj name="Equation" r:id="rId37" imgW="482400" imgH="30456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649888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0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21201"/>
              </p:ext>
            </p:extLst>
          </p:nvPr>
        </p:nvGraphicFramePr>
        <p:xfrm>
          <a:off x="1947863" y="504028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39" imgW="215640" imgH="304560" progId="Equation.3">
                  <p:embed/>
                </p:oleObj>
              </mc:Choice>
              <mc:Fallback>
                <p:oleObj name="Equation" r:id="rId39" imgW="215640" imgH="30456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504028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1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467829"/>
              </p:ext>
            </p:extLst>
          </p:nvPr>
        </p:nvGraphicFramePr>
        <p:xfrm>
          <a:off x="4975225" y="5187926"/>
          <a:ext cx="2159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41" imgW="2158920" imgH="622080" progId="Equation.3">
                  <p:embed/>
                </p:oleObj>
              </mc:Choice>
              <mc:Fallback>
                <p:oleObj name="Equation" r:id="rId41" imgW="2158920" imgH="6220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5187926"/>
                        <a:ext cx="2159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2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753519"/>
              </p:ext>
            </p:extLst>
          </p:nvPr>
        </p:nvGraphicFramePr>
        <p:xfrm>
          <a:off x="7213600" y="5213326"/>
          <a:ext cx="170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43" imgW="1701720" imgH="558720" progId="Equation.3">
                  <p:embed/>
                </p:oleObj>
              </mc:Choice>
              <mc:Fallback>
                <p:oleObj name="Equation" r:id="rId43" imgW="1701720" imgH="55872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213326"/>
                        <a:ext cx="170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3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575229"/>
              </p:ext>
            </p:extLst>
          </p:nvPr>
        </p:nvGraphicFramePr>
        <p:xfrm>
          <a:off x="5283200" y="5649888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45" imgW="482400" imgH="304560" progId="Equation.3">
                  <p:embed/>
                </p:oleObj>
              </mc:Choice>
              <mc:Fallback>
                <p:oleObj name="Equation" r:id="rId45" imgW="482400" imgH="30456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5649888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4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49232"/>
              </p:ext>
            </p:extLst>
          </p:nvPr>
        </p:nvGraphicFramePr>
        <p:xfrm>
          <a:off x="5511800" y="504028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47" imgW="215640" imgH="304560" progId="Equation.3">
                  <p:embed/>
                </p:oleObj>
              </mc:Choice>
              <mc:Fallback>
                <p:oleObj name="Equation" r:id="rId47" imgW="215640" imgH="30456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504028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25" name="Line 73"/>
          <p:cNvSpPr>
            <a:spLocks noChangeShapeType="1"/>
          </p:cNvSpPr>
          <p:nvPr/>
        </p:nvSpPr>
        <p:spPr bwMode="auto">
          <a:xfrm>
            <a:off x="685800" y="4125888"/>
            <a:ext cx="5943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606425" y="4278288"/>
            <a:ext cx="1020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分析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 autoUpdateAnimBg="0"/>
      <p:bldP spid="23576" grpId="0" autoUpdateAnimBg="0"/>
      <p:bldP spid="23578" grpId="0" autoUpdateAnimBg="0"/>
      <p:bldP spid="23596" grpId="0" autoUpdateAnimBg="0"/>
      <p:bldP spid="23612" grpId="0" autoUpdateAnimBg="0"/>
      <p:bldP spid="23625" grpId="0" animBg="1"/>
      <p:bldP spid="23626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7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2209800" cy="9144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1029" name="Text Box 58"/>
          <p:cNvSpPr txBox="1">
            <a:spLocks noChangeArrowheads="1"/>
          </p:cNvSpPr>
          <p:nvPr/>
        </p:nvSpPr>
        <p:spPr bwMode="auto">
          <a:xfrm>
            <a:off x="1905000" y="27432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/>
              <a:t>一、对弧长的曲线积分的概念与性质</a:t>
            </a:r>
          </a:p>
        </p:txBody>
      </p:sp>
      <p:sp>
        <p:nvSpPr>
          <p:cNvPr id="1030" name="Text Box 6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05000" y="3733800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/>
              <a:t>二、对弧长的曲线积分的计算法</a:t>
            </a:r>
          </a:p>
        </p:txBody>
      </p:sp>
      <p:sp>
        <p:nvSpPr>
          <p:cNvPr id="1031" name="Text Box 85"/>
          <p:cNvSpPr txBox="1">
            <a:spLocks noChangeArrowheads="1"/>
          </p:cNvSpPr>
          <p:nvPr/>
        </p:nvSpPr>
        <p:spPr bwMode="auto">
          <a:xfrm>
            <a:off x="2028825" y="1100138"/>
            <a:ext cx="52101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对弧长的曲线积分 </a:t>
            </a:r>
          </a:p>
        </p:txBody>
      </p:sp>
      <p:graphicFrame>
        <p:nvGraphicFramePr>
          <p:cNvPr id="1026" name="Object 86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MP 图象" r:id="rId4" imgW="3390476" imgH="3409524" progId="Paint.Picture">
                  <p:embed/>
                </p:oleObj>
              </mc:Choice>
              <mc:Fallback>
                <p:oleObj name="BMP 图象" r:id="rId4" imgW="3390476" imgH="3409524" progId="Paint.Picture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88"/>
          <p:cNvSpPr txBox="1">
            <a:spLocks noChangeArrowheads="1"/>
          </p:cNvSpPr>
          <p:nvPr/>
        </p:nvSpPr>
        <p:spPr bwMode="auto">
          <a:xfrm>
            <a:off x="7086600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第十一章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742113" y="1447800"/>
            <a:ext cx="1462087" cy="3276600"/>
            <a:chOff x="4247" y="816"/>
            <a:chExt cx="921" cy="2064"/>
          </a:xfrm>
        </p:grpSpPr>
        <p:sp>
          <p:nvSpPr>
            <p:cNvPr id="2087" name="Arc 3"/>
            <p:cNvSpPr>
              <a:spLocks/>
            </p:cNvSpPr>
            <p:nvPr/>
          </p:nvSpPr>
          <p:spPr bwMode="auto">
            <a:xfrm flipV="1">
              <a:off x="4335" y="895"/>
              <a:ext cx="670" cy="1789"/>
            </a:xfrm>
            <a:custGeom>
              <a:avLst/>
              <a:gdLst>
                <a:gd name="T0" fmla="*/ 0 w 21600"/>
                <a:gd name="T1" fmla="*/ 0 h 27825"/>
                <a:gd name="T2" fmla="*/ 642 w 21600"/>
                <a:gd name="T3" fmla="*/ 1789 h 27825"/>
                <a:gd name="T4" fmla="*/ 0 w 21600"/>
                <a:gd name="T5" fmla="*/ 1389 h 2782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825"/>
                <a:gd name="T11" fmla="*/ 21600 w 21600"/>
                <a:gd name="T12" fmla="*/ 27825 h 278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82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08"/>
                    <a:pt x="21291" y="25805"/>
                    <a:pt x="20683" y="27825"/>
                  </a:cubicBezTo>
                </a:path>
                <a:path w="21600" h="2782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08"/>
                    <a:pt x="21291" y="25805"/>
                    <a:pt x="20683" y="2782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9" name="Object 9"/>
            <p:cNvGraphicFramePr>
              <a:graphicFrameLocks noChangeAspect="1"/>
            </p:cNvGraphicFramePr>
            <p:nvPr/>
          </p:nvGraphicFramePr>
          <p:xfrm>
            <a:off x="4247" y="268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3" imgW="279360" imgH="304560" progId="Equation.3">
                    <p:embed/>
                  </p:oleObj>
                </mc:Choice>
                <mc:Fallback>
                  <p:oleObj name="Equation" r:id="rId3" imgW="279360" imgH="3045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268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10"/>
            <p:cNvGraphicFramePr>
              <a:graphicFrameLocks noChangeAspect="1"/>
            </p:cNvGraphicFramePr>
            <p:nvPr/>
          </p:nvGraphicFramePr>
          <p:xfrm>
            <a:off x="4992" y="81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Equation" r:id="rId5" imgW="279360" imgH="304560" progId="Equation.3">
                    <p:embed/>
                  </p:oleObj>
                </mc:Choice>
                <mc:Fallback>
                  <p:oleObj name="Equation" r:id="rId5" imgW="279360" imgH="3045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81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2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8580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一、对弧长的曲线积分的概念与性质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23888" y="1839913"/>
            <a:ext cx="5929312" cy="490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ea typeface="楷体_GB2312" pitchFamily="49" charset="-122"/>
              </a:rPr>
              <a:t>假设曲线形细长构件在空间所占</a:t>
            </a:r>
            <a:endParaRPr lang="zh-CN" altLang="en-US" sz="28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04800" y="2438400"/>
            <a:ext cx="1952625" cy="923925"/>
            <a:chOff x="192" y="1502"/>
            <a:chExt cx="1230" cy="582"/>
          </a:xfrm>
        </p:grpSpPr>
        <p:sp>
          <p:nvSpPr>
            <p:cNvPr id="2085" name="Text Box 43"/>
            <p:cNvSpPr txBox="1">
              <a:spLocks noChangeArrowheads="1"/>
            </p:cNvSpPr>
            <p:nvPr/>
          </p:nvSpPr>
          <p:spPr bwMode="auto">
            <a:xfrm>
              <a:off x="192" y="1502"/>
              <a:ext cx="12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弧段为</a:t>
              </a:r>
              <a:r>
                <a:rPr lang="en-US" altLang="zh-CN" i="1"/>
                <a:t>AB </a:t>
              </a:r>
              <a:r>
                <a:rPr lang="en-US" altLang="zh-CN"/>
                <a:t>, </a:t>
              </a:r>
            </a:p>
          </p:txBody>
        </p:sp>
        <p:sp>
          <p:nvSpPr>
            <p:cNvPr id="2086" name="Arc 10"/>
            <p:cNvSpPr>
              <a:spLocks/>
            </p:cNvSpPr>
            <p:nvPr/>
          </p:nvSpPr>
          <p:spPr bwMode="auto">
            <a:xfrm>
              <a:off x="960" y="1509"/>
              <a:ext cx="242" cy="575"/>
            </a:xfrm>
            <a:custGeom>
              <a:avLst/>
              <a:gdLst>
                <a:gd name="T0" fmla="*/ 0 w 16834"/>
                <a:gd name="T1" fmla="*/ 37 h 21600"/>
                <a:gd name="T2" fmla="*/ 242 w 16834"/>
                <a:gd name="T3" fmla="*/ 55 h 21600"/>
                <a:gd name="T4" fmla="*/ 109 w 16834"/>
                <a:gd name="T5" fmla="*/ 575 h 21600"/>
                <a:gd name="T6" fmla="*/ 0 60000 65536"/>
                <a:gd name="T7" fmla="*/ 0 60000 65536"/>
                <a:gd name="T8" fmla="*/ 0 60000 65536"/>
                <a:gd name="T9" fmla="*/ 0 w 16834"/>
                <a:gd name="T10" fmla="*/ 0 h 21600"/>
                <a:gd name="T11" fmla="*/ 16834 w 168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34" h="21600" fill="none" extrusionOk="0">
                  <a:moveTo>
                    <a:pt x="0" y="1385"/>
                  </a:moveTo>
                  <a:cubicBezTo>
                    <a:pt x="2433" y="469"/>
                    <a:pt x="5011" y="-1"/>
                    <a:pt x="7611" y="0"/>
                  </a:cubicBezTo>
                  <a:cubicBezTo>
                    <a:pt x="10800" y="0"/>
                    <a:pt x="13950" y="706"/>
                    <a:pt x="16833" y="2068"/>
                  </a:cubicBezTo>
                </a:path>
                <a:path w="16834" h="21600" stroke="0" extrusionOk="0">
                  <a:moveTo>
                    <a:pt x="0" y="1385"/>
                  </a:moveTo>
                  <a:cubicBezTo>
                    <a:pt x="2433" y="469"/>
                    <a:pt x="5011" y="-1"/>
                    <a:pt x="7611" y="0"/>
                  </a:cubicBezTo>
                  <a:cubicBezTo>
                    <a:pt x="10800" y="0"/>
                    <a:pt x="13950" y="706"/>
                    <a:pt x="16833" y="2068"/>
                  </a:cubicBezTo>
                  <a:lnTo>
                    <a:pt x="761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057400" y="2376488"/>
            <a:ext cx="205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其线密度为</a:t>
            </a:r>
          </a:p>
        </p:txBody>
      </p:sp>
      <p:graphicFrame>
        <p:nvGraphicFramePr>
          <p:cNvPr id="81920" name="Object 0"/>
          <p:cNvGraphicFramePr>
            <a:graphicFrameLocks noChangeAspect="1"/>
          </p:cNvGraphicFramePr>
          <p:nvPr/>
        </p:nvGraphicFramePr>
        <p:xfrm>
          <a:off x="3962400" y="2438400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7" imgW="1549080" imgH="406080" progId="Equation.3">
                  <p:embed/>
                </p:oleObj>
              </mc:Choice>
              <mc:Fallback>
                <p:oleObj name="Equation" r:id="rId7" imgW="1549080" imgH="4060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990600" y="37338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“</a:t>
            </a:r>
            <a:r>
              <a:rPr lang="zh-CN" altLang="en-US">
                <a:solidFill>
                  <a:schemeClr val="tx2"/>
                </a:solidFill>
              </a:rPr>
              <a:t>大化小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常代变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近似和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求极限”</a:t>
            </a:r>
            <a:r>
              <a:rPr lang="zh-CN" altLang="en-US"/>
              <a:t> </a:t>
            </a:r>
          </a:p>
        </p:txBody>
      </p:sp>
      <p:graphicFrame>
        <p:nvGraphicFramePr>
          <p:cNvPr id="81921" name="Object 1"/>
          <p:cNvGraphicFramePr>
            <a:graphicFrameLocks noChangeAspect="1"/>
          </p:cNvGraphicFramePr>
          <p:nvPr/>
        </p:nvGraphicFramePr>
        <p:xfrm>
          <a:off x="3498850" y="4605338"/>
          <a:ext cx="248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9" imgW="2489040" imgH="444240" progId="Equation.3">
                  <p:embed/>
                </p:oleObj>
              </mc:Choice>
              <mc:Fallback>
                <p:oleObj name="Equation" r:id="rId9" imgW="248904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4605338"/>
                        <a:ext cx="248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Line 26"/>
          <p:cNvSpPr>
            <a:spLocks noChangeShapeType="1"/>
          </p:cNvSpPr>
          <p:nvPr/>
        </p:nvSpPr>
        <p:spPr bwMode="auto">
          <a:xfrm>
            <a:off x="6881813" y="4411663"/>
            <a:ext cx="15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307975" y="4572000"/>
            <a:ext cx="1063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可得</a:t>
            </a: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974975" y="4343400"/>
          <a:ext cx="647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11" imgW="647640" imgH="1066680" progId="Equation.3">
                  <p:embed/>
                </p:oleObj>
              </mc:Choice>
              <mc:Fallback>
                <p:oleObj name="Equation" r:id="rId11" imgW="647640" imgH="1066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4343400"/>
                        <a:ext cx="647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2286000" y="4635500"/>
          <a:ext cx="60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13" imgW="609480" imgH="622080" progId="Equation.3">
                  <p:embed/>
                </p:oleObj>
              </mc:Choice>
              <mc:Fallback>
                <p:oleObj name="Equation" r:id="rId13" imgW="609480" imgH="622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35500"/>
                        <a:ext cx="60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549400" y="4725988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15" imgW="698400" imgH="304560" progId="Equation.3">
                  <p:embed/>
                </p:oleObj>
              </mc:Choice>
              <mc:Fallback>
                <p:oleObj name="Equation" r:id="rId15" imgW="69840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725988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304800" y="3048000"/>
            <a:ext cx="3570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为计算此构件的质量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934200" y="2206625"/>
            <a:ext cx="1752600" cy="1416050"/>
            <a:chOff x="4368" y="1294"/>
            <a:chExt cx="1104" cy="892"/>
          </a:xfrm>
        </p:grpSpPr>
        <p:graphicFrame>
          <p:nvGraphicFramePr>
            <p:cNvPr id="2056" name="Object 6"/>
            <p:cNvGraphicFramePr>
              <a:graphicFrameLocks noChangeAspect="1"/>
            </p:cNvGraphicFramePr>
            <p:nvPr/>
          </p:nvGraphicFramePr>
          <p:xfrm>
            <a:off x="5027" y="1728"/>
            <a:ext cx="34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Equation" r:id="rId17" imgW="583920" imgH="444240" progId="Equation.3">
                    <p:embed/>
                  </p:oleObj>
                </mc:Choice>
                <mc:Fallback>
                  <p:oleObj name="Equation" r:id="rId17" imgW="583920" imgH="4442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1728"/>
                          <a:ext cx="34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7"/>
            <p:cNvGraphicFramePr>
              <a:graphicFrameLocks noChangeAspect="1"/>
            </p:cNvGraphicFramePr>
            <p:nvPr/>
          </p:nvGraphicFramePr>
          <p:xfrm>
            <a:off x="4980" y="1920"/>
            <a:ext cx="49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Equation" r:id="rId19" imgW="825480" imgH="444240" progId="Equation.3">
                    <p:embed/>
                  </p:oleObj>
                </mc:Choice>
                <mc:Fallback>
                  <p:oleObj name="Equation" r:id="rId19" imgW="825480" imgH="4442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" y="1920"/>
                          <a:ext cx="49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8"/>
            <p:cNvGraphicFramePr>
              <a:graphicFrameLocks noChangeAspect="1"/>
            </p:cNvGraphicFramePr>
            <p:nvPr/>
          </p:nvGraphicFramePr>
          <p:xfrm>
            <a:off x="5040" y="1509"/>
            <a:ext cx="32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Equation" r:id="rId21" imgW="545760" imgH="444240" progId="Equation.3">
                    <p:embed/>
                  </p:oleObj>
                </mc:Choice>
                <mc:Fallback>
                  <p:oleObj name="Equation" r:id="rId21" imgW="545760" imgH="4442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509"/>
                          <a:ext cx="32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4" name="Arc 37"/>
            <p:cNvSpPr>
              <a:spLocks/>
            </p:cNvSpPr>
            <p:nvPr/>
          </p:nvSpPr>
          <p:spPr bwMode="auto">
            <a:xfrm flipV="1">
              <a:off x="4368" y="1294"/>
              <a:ext cx="616" cy="694"/>
            </a:xfrm>
            <a:custGeom>
              <a:avLst/>
              <a:gdLst>
                <a:gd name="T0" fmla="*/ 551 w 20930"/>
                <a:gd name="T1" fmla="*/ 0 h 10799"/>
                <a:gd name="T2" fmla="*/ 616 w 20930"/>
                <a:gd name="T3" fmla="*/ 351 h 10799"/>
                <a:gd name="T4" fmla="*/ 0 w 20930"/>
                <a:gd name="T5" fmla="*/ 694 h 10799"/>
                <a:gd name="T6" fmla="*/ 0 60000 65536"/>
                <a:gd name="T7" fmla="*/ 0 60000 65536"/>
                <a:gd name="T8" fmla="*/ 0 60000 65536"/>
                <a:gd name="T9" fmla="*/ 0 w 20930"/>
                <a:gd name="T10" fmla="*/ 0 h 10799"/>
                <a:gd name="T11" fmla="*/ 20930 w 20930"/>
                <a:gd name="T12" fmla="*/ 10799 h 107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0" h="10799" fill="none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</a:path>
                <a:path w="20930" h="10799" stroke="0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  <a:lnTo>
                    <a:pt x="0" y="10799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6096000" y="2755900"/>
          <a:ext cx="16303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23" imgW="1714320" imgH="444240" progId="Equation.3">
                  <p:embed/>
                </p:oleObj>
              </mc:Choice>
              <mc:Fallback>
                <p:oleObj name="Equation" r:id="rId23" imgW="17143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55900"/>
                        <a:ext cx="16303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649288" y="1219200"/>
            <a:ext cx="4405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1.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引例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曲线形构件的质量</a:t>
            </a:r>
          </a:p>
        </p:txBody>
      </p:sp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3733800" y="30480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采用</a:t>
            </a:r>
          </a:p>
        </p:txBody>
      </p:sp>
      <p:sp>
        <p:nvSpPr>
          <p:cNvPr id="42030" name="Oval 46"/>
          <p:cNvSpPr>
            <a:spLocks noChangeArrowheads="1"/>
          </p:cNvSpPr>
          <p:nvPr/>
        </p:nvSpPr>
        <p:spPr bwMode="auto">
          <a:xfrm>
            <a:off x="7848600" y="29718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858000" y="1600200"/>
            <a:ext cx="1066800" cy="2819400"/>
            <a:chOff x="4320" y="912"/>
            <a:chExt cx="672" cy="1776"/>
          </a:xfrm>
        </p:grpSpPr>
        <p:sp>
          <p:nvSpPr>
            <p:cNvPr id="2075" name="Line 18"/>
            <p:cNvSpPr>
              <a:spLocks noChangeShapeType="1"/>
            </p:cNvSpPr>
            <p:nvPr/>
          </p:nvSpPr>
          <p:spPr bwMode="auto">
            <a:xfrm>
              <a:off x="4801" y="2160"/>
              <a:ext cx="47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19"/>
            <p:cNvSpPr>
              <a:spLocks noChangeShapeType="1"/>
            </p:cNvSpPr>
            <p:nvPr/>
          </p:nvSpPr>
          <p:spPr bwMode="auto">
            <a:xfrm>
              <a:off x="4848" y="1968"/>
              <a:ext cx="68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Line 20"/>
            <p:cNvSpPr>
              <a:spLocks noChangeShapeType="1"/>
            </p:cNvSpPr>
            <p:nvPr/>
          </p:nvSpPr>
          <p:spPr bwMode="auto">
            <a:xfrm>
              <a:off x="456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Line 21"/>
            <p:cNvSpPr>
              <a:spLocks noChangeShapeType="1"/>
            </p:cNvSpPr>
            <p:nvPr/>
          </p:nvSpPr>
          <p:spPr bwMode="auto">
            <a:xfrm>
              <a:off x="4704" y="23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22"/>
            <p:cNvSpPr>
              <a:spLocks noChangeShapeType="1"/>
            </p:cNvSpPr>
            <p:nvPr/>
          </p:nvSpPr>
          <p:spPr bwMode="auto">
            <a:xfrm>
              <a:off x="4320" y="262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23"/>
            <p:cNvSpPr>
              <a:spLocks noChangeShapeType="1"/>
            </p:cNvSpPr>
            <p:nvPr/>
          </p:nvSpPr>
          <p:spPr bwMode="auto">
            <a:xfrm>
              <a:off x="4924" y="1632"/>
              <a:ext cx="68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24"/>
            <p:cNvSpPr>
              <a:spLocks noChangeShapeType="1"/>
            </p:cNvSpPr>
            <p:nvPr/>
          </p:nvSpPr>
          <p:spPr bwMode="auto">
            <a:xfrm>
              <a:off x="4924" y="912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Line 47"/>
            <p:cNvSpPr>
              <a:spLocks noChangeShapeType="1"/>
            </p:cNvSpPr>
            <p:nvPr/>
          </p:nvSpPr>
          <p:spPr bwMode="auto">
            <a:xfrm>
              <a:off x="4924" y="1440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Line 48"/>
            <p:cNvSpPr>
              <a:spLocks noChangeShapeType="1"/>
            </p:cNvSpPr>
            <p:nvPr/>
          </p:nvSpPr>
          <p:spPr bwMode="auto">
            <a:xfrm>
              <a:off x="4924" y="1201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build="p" autoUpdateAnimBg="0"/>
      <p:bldP spid="41995" grpId="0" autoUpdateAnimBg="0"/>
      <p:bldP spid="41997" grpId="0" build="p" autoUpdateAnimBg="0" advAuto="0"/>
      <p:bldP spid="42011" grpId="0" build="p" autoUpdateAnimBg="0"/>
      <p:bldP spid="42015" grpId="0" autoUpdateAnimBg="0"/>
      <p:bldP spid="42026" grpId="0" build="p" autoUpdateAnimBg="0"/>
      <p:bldP spid="42028" grpId="0" build="p" autoUpdateAnimBg="0"/>
      <p:bldP spid="420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rc 2"/>
          <p:cNvSpPr>
            <a:spLocks/>
          </p:cNvSpPr>
          <p:nvPr/>
        </p:nvSpPr>
        <p:spPr bwMode="auto">
          <a:xfrm flipV="1">
            <a:off x="7188200" y="2624138"/>
            <a:ext cx="1066800" cy="2846387"/>
          </a:xfrm>
          <a:custGeom>
            <a:avLst/>
            <a:gdLst>
              <a:gd name="T0" fmla="*/ 0 w 21600"/>
              <a:gd name="T1" fmla="*/ 0 h 27825"/>
              <a:gd name="T2" fmla="*/ 1021510 w 21600"/>
              <a:gd name="T3" fmla="*/ 2846387 h 27825"/>
              <a:gd name="T4" fmla="*/ 0 w 21600"/>
              <a:gd name="T5" fmla="*/ 2209594 h 27825"/>
              <a:gd name="T6" fmla="*/ 0 60000 65536"/>
              <a:gd name="T7" fmla="*/ 0 60000 65536"/>
              <a:gd name="T8" fmla="*/ 0 60000 65536"/>
              <a:gd name="T9" fmla="*/ 0 w 21600"/>
              <a:gd name="T10" fmla="*/ 0 h 27825"/>
              <a:gd name="T11" fmla="*/ 21600 w 21600"/>
              <a:gd name="T12" fmla="*/ 27825 h 278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82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708"/>
                  <a:pt x="21291" y="25805"/>
                  <a:pt x="20683" y="27825"/>
                </a:cubicBezTo>
              </a:path>
              <a:path w="21600" h="2782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708"/>
                  <a:pt x="21291" y="25805"/>
                  <a:pt x="20683" y="27825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7883525" y="4819650"/>
          <a:ext cx="3460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3" imgW="342720" imgH="304560" progId="Equation.3">
                  <p:embed/>
                </p:oleObj>
              </mc:Choice>
              <mc:Fallback>
                <p:oleObj name="Equation" r:id="rId3" imgW="34272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4819650"/>
                        <a:ext cx="3460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09600" y="885825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r>
              <a:rPr lang="zh-CN" altLang="en-US" i="1">
                <a:sym typeface="Symbol" pitchFamily="18" charset="2"/>
              </a:rPr>
              <a:t>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/>
              <a:t>是空间中一条有限长的光滑曲线</a:t>
            </a:r>
            <a:r>
              <a:rPr lang="en-US" altLang="zh-CN"/>
              <a:t>,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4351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义在 </a:t>
            </a:r>
            <a:r>
              <a:rPr lang="zh-CN" altLang="en-US" i="1" dirty="0">
                <a:sym typeface="Symbol" pitchFamily="18" charset="2"/>
              </a:rPr>
              <a:t> </a:t>
            </a:r>
            <a:r>
              <a:rPr lang="zh-CN" altLang="en-US" dirty="0"/>
              <a:t>上的一个有界函数</a:t>
            </a:r>
            <a:r>
              <a:rPr lang="en-US" altLang="zh-CN" dirty="0"/>
              <a:t>, 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2133600" y="2852738"/>
          <a:ext cx="248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5" imgW="2489040" imgH="444240" progId="Equation.3">
                  <p:embed/>
                </p:oleObj>
              </mc:Choice>
              <mc:Fallback>
                <p:oleObj name="Equation" r:id="rId5" imgW="24890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52738"/>
                        <a:ext cx="248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04800" y="36909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都存在</a:t>
            </a:r>
            <a:r>
              <a:rPr lang="en-US" altLang="zh-CN"/>
              <a:t>,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4495800" y="3803650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7" imgW="1396800" imgH="406080" progId="Equation.3">
                  <p:embed/>
                </p:oleObj>
              </mc:Choice>
              <mc:Fallback>
                <p:oleObj name="Equation" r:id="rId7" imgW="13968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03650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61950" y="430053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 </a:t>
            </a:r>
            <a:r>
              <a:rPr lang="zh-CN" altLang="en-US"/>
              <a:t>上</a:t>
            </a:r>
            <a:r>
              <a:rPr lang="zh-CN" altLang="en-US">
                <a:solidFill>
                  <a:schemeClr val="tx2"/>
                </a:solidFill>
              </a:rPr>
              <a:t>对弧长的曲线积分</a:t>
            </a:r>
            <a:r>
              <a:rPr lang="en-US" altLang="zh-CN">
                <a:solidFill>
                  <a:schemeClr val="tx2"/>
                </a:solidFill>
              </a:rPr>
              <a:t>,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70400" y="2547938"/>
            <a:ext cx="1063625" cy="762000"/>
            <a:chOff x="2640" y="1968"/>
            <a:chExt cx="670" cy="480"/>
          </a:xfrm>
        </p:grpSpPr>
        <p:graphicFrame>
          <p:nvGraphicFramePr>
            <p:cNvPr id="3087" name="Object 11"/>
            <p:cNvGraphicFramePr>
              <a:graphicFrameLocks noChangeAspect="1"/>
            </p:cNvGraphicFramePr>
            <p:nvPr/>
          </p:nvGraphicFramePr>
          <p:xfrm>
            <a:off x="2694" y="2188"/>
            <a:ext cx="61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公式" r:id="rId9" imgW="126720" imgH="101520" progId="Equation.3">
                    <p:embed/>
                  </p:oleObj>
                </mc:Choice>
                <mc:Fallback>
                  <p:oleObj name="公式" r:id="rId9" imgW="126720" imgH="1015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2188"/>
                          <a:ext cx="61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9" name="Text Box 12"/>
            <p:cNvSpPr txBox="1">
              <a:spLocks noChangeArrowheads="1"/>
            </p:cNvSpPr>
            <p:nvPr/>
          </p:nvSpPr>
          <p:spPr bwMode="auto">
            <a:xfrm>
              <a:off x="2640" y="196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</p:grpSp>
      <p:graphicFrame>
        <p:nvGraphicFramePr>
          <p:cNvPr id="60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19837"/>
              </p:ext>
            </p:extLst>
          </p:nvPr>
        </p:nvGraphicFramePr>
        <p:xfrm>
          <a:off x="5386536" y="2738438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1" imgW="2209680" imgH="723600" progId="Equation.3">
                  <p:embed/>
                </p:oleObj>
              </mc:Choice>
              <mc:Fallback>
                <p:oleObj name="Equation" r:id="rId11" imgW="2209680" imgH="723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536" y="2738438"/>
                        <a:ext cx="2209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362450" y="14351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若通过对</a:t>
            </a:r>
            <a:r>
              <a:rPr lang="zh-CN" altLang="en-US" i="1"/>
              <a:t> </a:t>
            </a:r>
            <a:r>
              <a:rPr lang="zh-CN" altLang="en-US" i="1">
                <a:sym typeface="Symbol" pitchFamily="18" charset="2"/>
              </a:rPr>
              <a:t></a:t>
            </a:r>
            <a:r>
              <a:rPr lang="zh-CN" altLang="en-US"/>
              <a:t> 的</a:t>
            </a:r>
            <a:r>
              <a:rPr lang="zh-CN" altLang="en-US">
                <a:solidFill>
                  <a:schemeClr val="tx2"/>
                </a:solidFill>
              </a:rPr>
              <a:t>任意分割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04800" y="201453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局部的</a:t>
            </a:r>
            <a:r>
              <a:rPr lang="zh-CN" altLang="en-US">
                <a:solidFill>
                  <a:schemeClr val="tx2"/>
                </a:solidFill>
              </a:rPr>
              <a:t>任意取点</a:t>
            </a:r>
            <a:r>
              <a:rPr lang="en-US" altLang="zh-CN"/>
              <a:t>, 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3096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2362200" cy="6858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定义</a:t>
            </a:r>
            <a:endParaRPr lang="zh-CN" altLang="en-US" sz="280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6667500" y="925513"/>
          <a:ext cx="213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3" imgW="2133360" imgH="444240" progId="Equation.3">
                  <p:embed/>
                </p:oleObj>
              </mc:Choice>
              <mc:Fallback>
                <p:oleObj name="Equation" r:id="rId13" imgW="213336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925513"/>
                        <a:ext cx="213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202882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下列“乘积和式极限”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1524000" y="369093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则称此极限为函数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5791200" y="36909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在曲线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4038600" y="430053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或第一类曲线积分</a:t>
            </a:r>
            <a:r>
              <a:rPr lang="en-US" altLang="zh-CN"/>
              <a:t>.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323528" y="484822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</a:t>
            </a:r>
            <a:r>
              <a:rPr lang="en-US" altLang="zh-CN"/>
              <a:t>  </a:t>
            </a:r>
            <a:r>
              <a:rPr lang="zh-CN" altLang="en-US"/>
              <a:t>称为</a:t>
            </a:r>
            <a:r>
              <a:rPr lang="zh-CN" altLang="en-US">
                <a:solidFill>
                  <a:schemeClr val="tx2"/>
                </a:solidFill>
              </a:rPr>
              <a:t>积分弧段 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endParaRPr lang="en-US" altLang="zh-CN"/>
          </a:p>
        </p:txBody>
      </p:sp>
      <p:graphicFrame>
        <p:nvGraphicFramePr>
          <p:cNvPr id="60443" name="Object 27"/>
          <p:cNvGraphicFramePr>
            <a:graphicFrameLocks noChangeAspect="1"/>
          </p:cNvGraphicFramePr>
          <p:nvPr/>
        </p:nvGraphicFramePr>
        <p:xfrm>
          <a:off x="1638300" y="2547938"/>
          <a:ext cx="647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15" imgW="647640" imgH="1066680" progId="Equation.3">
                  <p:embed/>
                </p:oleObj>
              </mc:Choice>
              <mc:Fallback>
                <p:oleObj name="Equation" r:id="rId15" imgW="647640" imgH="1066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547938"/>
                        <a:ext cx="647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28"/>
          <p:cNvGraphicFramePr>
            <a:graphicFrameLocks noChangeAspect="1"/>
          </p:cNvGraphicFramePr>
          <p:nvPr/>
        </p:nvGraphicFramePr>
        <p:xfrm>
          <a:off x="947738" y="2846388"/>
          <a:ext cx="60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17" imgW="609480" imgH="622080" progId="Equation.3">
                  <p:embed/>
                </p:oleObj>
              </mc:Choice>
              <mc:Fallback>
                <p:oleObj name="Equation" r:id="rId17" imgW="609480" imgH="622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2846388"/>
                        <a:ext cx="60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239000" y="3244850"/>
            <a:ext cx="1752600" cy="1416050"/>
            <a:chOff x="4368" y="1294"/>
            <a:chExt cx="1104" cy="892"/>
          </a:xfrm>
        </p:grpSpPr>
        <p:graphicFrame>
          <p:nvGraphicFramePr>
            <p:cNvPr id="3084" name="Object 30"/>
            <p:cNvGraphicFramePr>
              <a:graphicFrameLocks noChangeAspect="1"/>
            </p:cNvGraphicFramePr>
            <p:nvPr/>
          </p:nvGraphicFramePr>
          <p:xfrm>
            <a:off x="5027" y="1728"/>
            <a:ext cx="34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Equation" r:id="rId19" imgW="583920" imgH="444240" progId="Equation.3">
                    <p:embed/>
                  </p:oleObj>
                </mc:Choice>
                <mc:Fallback>
                  <p:oleObj name="Equation" r:id="rId19" imgW="583920" imgH="4442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1728"/>
                          <a:ext cx="34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31"/>
            <p:cNvGraphicFramePr>
              <a:graphicFrameLocks noChangeAspect="1"/>
            </p:cNvGraphicFramePr>
            <p:nvPr/>
          </p:nvGraphicFramePr>
          <p:xfrm>
            <a:off x="4980" y="1920"/>
            <a:ext cx="49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Equation" r:id="rId21" imgW="825480" imgH="444240" progId="Equation.3">
                    <p:embed/>
                  </p:oleObj>
                </mc:Choice>
                <mc:Fallback>
                  <p:oleObj name="Equation" r:id="rId21" imgW="825480" imgH="4442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" y="1920"/>
                          <a:ext cx="49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32"/>
            <p:cNvGraphicFramePr>
              <a:graphicFrameLocks noChangeAspect="1"/>
            </p:cNvGraphicFramePr>
            <p:nvPr/>
          </p:nvGraphicFramePr>
          <p:xfrm>
            <a:off x="5040" y="1509"/>
            <a:ext cx="32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Equation" r:id="rId23" imgW="545760" imgH="444240" progId="Equation.3">
                    <p:embed/>
                  </p:oleObj>
                </mc:Choice>
                <mc:Fallback>
                  <p:oleObj name="Equation" r:id="rId23" imgW="545760" imgH="4442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509"/>
                          <a:ext cx="32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8" name="Arc 33"/>
            <p:cNvSpPr>
              <a:spLocks/>
            </p:cNvSpPr>
            <p:nvPr/>
          </p:nvSpPr>
          <p:spPr bwMode="auto">
            <a:xfrm flipV="1">
              <a:off x="4368" y="1294"/>
              <a:ext cx="616" cy="694"/>
            </a:xfrm>
            <a:custGeom>
              <a:avLst/>
              <a:gdLst>
                <a:gd name="T0" fmla="*/ 551 w 20930"/>
                <a:gd name="T1" fmla="*/ 0 h 10799"/>
                <a:gd name="T2" fmla="*/ 616 w 20930"/>
                <a:gd name="T3" fmla="*/ 351 h 10799"/>
                <a:gd name="T4" fmla="*/ 0 w 20930"/>
                <a:gd name="T5" fmla="*/ 694 h 10799"/>
                <a:gd name="T6" fmla="*/ 0 60000 65536"/>
                <a:gd name="T7" fmla="*/ 0 60000 65536"/>
                <a:gd name="T8" fmla="*/ 0 60000 65536"/>
                <a:gd name="T9" fmla="*/ 0 w 20930"/>
                <a:gd name="T10" fmla="*/ 0 h 10799"/>
                <a:gd name="T11" fmla="*/ 20930 w 20930"/>
                <a:gd name="T12" fmla="*/ 10799 h 107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0" h="10799" fill="none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</a:path>
                <a:path w="20930" h="10799" stroke="0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  <a:lnTo>
                    <a:pt x="0" y="10799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0450" name="Object 34"/>
          <p:cNvGraphicFramePr>
            <a:graphicFrameLocks noChangeAspect="1"/>
          </p:cNvGraphicFramePr>
          <p:nvPr/>
        </p:nvGraphicFramePr>
        <p:xfrm>
          <a:off x="7285038" y="2125663"/>
          <a:ext cx="16303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25" imgW="1714320" imgH="444240" progId="Equation.3">
                  <p:embed/>
                </p:oleObj>
              </mc:Choice>
              <mc:Fallback>
                <p:oleObj name="Equation" r:id="rId25" imgW="171432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2125663"/>
                        <a:ext cx="1630362" cy="422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1" name="Oval 35"/>
          <p:cNvSpPr>
            <a:spLocks noChangeArrowheads="1"/>
          </p:cNvSpPr>
          <p:nvPr/>
        </p:nvSpPr>
        <p:spPr bwMode="auto">
          <a:xfrm>
            <a:off x="8153400" y="4017963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8020050" y="14049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和对</a:t>
            </a:r>
          </a:p>
        </p:txBody>
      </p:sp>
      <p:sp>
        <p:nvSpPr>
          <p:cNvPr id="60453" name="Freeform 37"/>
          <p:cNvSpPr>
            <a:spLocks/>
          </p:cNvSpPr>
          <p:nvPr/>
        </p:nvSpPr>
        <p:spPr bwMode="auto">
          <a:xfrm>
            <a:off x="7810500" y="2547938"/>
            <a:ext cx="266700" cy="1447800"/>
          </a:xfrm>
          <a:custGeom>
            <a:avLst/>
            <a:gdLst>
              <a:gd name="T0" fmla="*/ 24 w 168"/>
              <a:gd name="T1" fmla="*/ 0 h 912"/>
              <a:gd name="T2" fmla="*/ 24 w 168"/>
              <a:gd name="T3" fmla="*/ 624 h 912"/>
              <a:gd name="T4" fmla="*/ 168 w 168"/>
              <a:gd name="T5" fmla="*/ 912 h 912"/>
              <a:gd name="T6" fmla="*/ 0 60000 65536"/>
              <a:gd name="T7" fmla="*/ 0 60000 65536"/>
              <a:gd name="T8" fmla="*/ 0 60000 65536"/>
              <a:gd name="T9" fmla="*/ 0 w 168"/>
              <a:gd name="T10" fmla="*/ 0 h 912"/>
              <a:gd name="T11" fmla="*/ 168 w 1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912">
                <a:moveTo>
                  <a:pt x="24" y="0"/>
                </a:moveTo>
                <a:cubicBezTo>
                  <a:pt x="12" y="236"/>
                  <a:pt x="0" y="472"/>
                  <a:pt x="24" y="624"/>
                </a:cubicBezTo>
                <a:cubicBezTo>
                  <a:pt x="48" y="776"/>
                  <a:pt x="108" y="844"/>
                  <a:pt x="168" y="912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7197725" y="2625725"/>
            <a:ext cx="1042988" cy="2817813"/>
            <a:chOff x="4334" y="1008"/>
            <a:chExt cx="657" cy="1775"/>
          </a:xfrm>
        </p:grpSpPr>
        <p:sp>
          <p:nvSpPr>
            <p:cNvPr id="3109" name="Line 39"/>
            <p:cNvSpPr>
              <a:spLocks noChangeShapeType="1"/>
            </p:cNvSpPr>
            <p:nvPr/>
          </p:nvSpPr>
          <p:spPr bwMode="auto">
            <a:xfrm>
              <a:off x="4801" y="2256"/>
              <a:ext cx="47" cy="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0" name="Line 40"/>
            <p:cNvSpPr>
              <a:spLocks noChangeShapeType="1"/>
            </p:cNvSpPr>
            <p:nvPr/>
          </p:nvSpPr>
          <p:spPr bwMode="auto">
            <a:xfrm>
              <a:off x="4874" y="2064"/>
              <a:ext cx="54" cy="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1" name="Line 41"/>
            <p:cNvSpPr>
              <a:spLocks noChangeShapeType="1"/>
            </p:cNvSpPr>
            <p:nvPr/>
          </p:nvSpPr>
          <p:spPr bwMode="auto">
            <a:xfrm>
              <a:off x="4552" y="2640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2" name="Line 42"/>
            <p:cNvSpPr>
              <a:spLocks noChangeShapeType="1"/>
            </p:cNvSpPr>
            <p:nvPr/>
          </p:nvSpPr>
          <p:spPr bwMode="auto">
            <a:xfrm>
              <a:off x="4704" y="244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" name="Line 43"/>
            <p:cNvSpPr>
              <a:spLocks noChangeShapeType="1"/>
            </p:cNvSpPr>
            <p:nvPr/>
          </p:nvSpPr>
          <p:spPr bwMode="auto">
            <a:xfrm>
              <a:off x="4334" y="2738"/>
              <a:ext cx="0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" name="Line 44"/>
            <p:cNvSpPr>
              <a:spLocks noChangeShapeType="1"/>
            </p:cNvSpPr>
            <p:nvPr/>
          </p:nvSpPr>
          <p:spPr bwMode="auto">
            <a:xfrm>
              <a:off x="4946" y="1728"/>
              <a:ext cx="45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5" name="Line 45"/>
            <p:cNvSpPr>
              <a:spLocks noChangeShapeType="1"/>
            </p:cNvSpPr>
            <p:nvPr/>
          </p:nvSpPr>
          <p:spPr bwMode="auto">
            <a:xfrm>
              <a:off x="4946" y="1008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6" name="Line 46"/>
            <p:cNvSpPr>
              <a:spLocks noChangeShapeType="1"/>
            </p:cNvSpPr>
            <p:nvPr/>
          </p:nvSpPr>
          <p:spPr bwMode="auto">
            <a:xfrm>
              <a:off x="4946" y="1536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Line 47"/>
            <p:cNvSpPr>
              <a:spLocks noChangeShapeType="1"/>
            </p:cNvSpPr>
            <p:nvPr/>
          </p:nvSpPr>
          <p:spPr bwMode="auto">
            <a:xfrm>
              <a:off x="4946" y="1297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595313" y="5445224"/>
            <a:ext cx="4357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如果 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L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是闭曲线 </a:t>
            </a:r>
            <a:r>
              <a:rPr lang="en-US" altLang="zh-CN"/>
              <a:t>, </a:t>
            </a:r>
            <a:r>
              <a:rPr lang="zh-CN" altLang="en-US"/>
              <a:t>则记为</a:t>
            </a:r>
          </a:p>
        </p:txBody>
      </p:sp>
      <p:graphicFrame>
        <p:nvGraphicFramePr>
          <p:cNvPr id="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558886"/>
              </p:ext>
            </p:extLst>
          </p:nvPr>
        </p:nvGraphicFramePr>
        <p:xfrm>
          <a:off x="4635500" y="5454749"/>
          <a:ext cx="1917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27" imgW="1917360" imgH="660240" progId="Equation.3">
                  <p:embed/>
                </p:oleObj>
              </mc:Choice>
              <mc:Fallback>
                <p:oleObj name="Equation" r:id="rId27" imgW="19173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5454749"/>
                        <a:ext cx="1917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420" grpId="0" autoUpdateAnimBg="0"/>
      <p:bldP spid="60421" grpId="0" autoUpdateAnimBg="0"/>
      <p:bldP spid="60423" grpId="0" autoUpdateAnimBg="0"/>
      <p:bldP spid="60425" grpId="0" autoUpdateAnimBg="0"/>
      <p:bldP spid="60430" grpId="0" autoUpdateAnimBg="0"/>
      <p:bldP spid="60431" grpId="0" autoUpdateAnimBg="0"/>
      <p:bldP spid="60434" grpId="0" autoUpdateAnimBg="0"/>
      <p:bldP spid="60435" grpId="0" autoUpdateAnimBg="0"/>
      <p:bldP spid="60436" grpId="0" autoUpdateAnimBg="0"/>
      <p:bldP spid="60437" grpId="0" autoUpdateAnimBg="0"/>
      <p:bldP spid="60440" grpId="0" autoUpdateAnimBg="0"/>
      <p:bldP spid="60451" grpId="0" animBg="1"/>
      <p:bldP spid="60452" grpId="0" build="p" autoUpdateAnimBg="0"/>
      <p:bldP spid="60453" grpId="0" animBg="1"/>
      <p:bldP spid="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9812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zh-CN" altLang="en-US" sz="2800" b="1" smtClean="0">
                <a:ea typeface="楷体_GB2312" pitchFamily="49" charset="-122"/>
              </a:rPr>
              <a:t>性质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33400" y="838200"/>
          <a:ext cx="5359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3" imgW="5359320" imgH="723600" progId="Equation.3">
                  <p:embed/>
                </p:oleObj>
              </mc:Choice>
              <mc:Fallback>
                <p:oleObj name="Equation" r:id="rId3" imgW="535932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38200"/>
                        <a:ext cx="5359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019800" y="2057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（</a:t>
            </a:r>
            <a:r>
              <a:rPr lang="zh-CN" altLang="en-US" i="1">
                <a:sym typeface="Symbol" pitchFamily="18" charset="2"/>
              </a:rPr>
              <a:t>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  </a:t>
            </a:r>
            <a:r>
              <a:rPr lang="zh-CN" altLang="en-US"/>
              <a:t>为常数</a:t>
            </a:r>
            <a:r>
              <a:rPr lang="en-US" altLang="zh-CN"/>
              <a:t>)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533400" y="2660650"/>
          <a:ext cx="2844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5" imgW="2844720" imgH="723600" progId="Equation.3">
                  <p:embed/>
                </p:oleObj>
              </mc:Choice>
              <mc:Fallback>
                <p:oleObj name="Equation" r:id="rId5" imgW="284472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0650"/>
                        <a:ext cx="2844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2600" y="3367088"/>
            <a:ext cx="3200400" cy="519112"/>
            <a:chOff x="3504" y="2121"/>
            <a:chExt cx="2016" cy="327"/>
          </a:xfrm>
        </p:grpSpPr>
        <p:sp>
          <p:nvSpPr>
            <p:cNvPr id="5137" name="Text Box 7"/>
            <p:cNvSpPr txBox="1">
              <a:spLocks noChangeArrowheads="1"/>
            </p:cNvSpPr>
            <p:nvPr/>
          </p:nvSpPr>
          <p:spPr bwMode="auto">
            <a:xfrm>
              <a:off x="3504" y="2121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( </a:t>
              </a:r>
              <a:r>
                <a:rPr lang="en-US" altLang="zh-CN" i="1">
                  <a:sym typeface="Symbol" pitchFamily="18" charset="2"/>
                </a:rPr>
                <a:t></a:t>
              </a:r>
              <a:r>
                <a:rPr lang="en-US" altLang="zh-CN"/>
                <a:t> </a:t>
              </a:r>
              <a:r>
                <a:rPr lang="zh-CN" altLang="en-US"/>
                <a:t>由            组成</a:t>
              </a:r>
              <a:r>
                <a:rPr lang="en-US" altLang="zh-CN"/>
                <a:t>) </a:t>
              </a:r>
            </a:p>
          </p:txBody>
        </p:sp>
        <p:graphicFrame>
          <p:nvGraphicFramePr>
            <p:cNvPr id="5132" name="Object 8"/>
            <p:cNvGraphicFramePr>
              <a:graphicFrameLocks noChangeAspect="1"/>
            </p:cNvGraphicFramePr>
            <p:nvPr/>
          </p:nvGraphicFramePr>
          <p:xfrm>
            <a:off x="4102" y="2169"/>
            <a:ext cx="65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Equation" r:id="rId7" imgW="1028520" imgH="444240" progId="Equation.3">
                    <p:embed/>
                  </p:oleObj>
                </mc:Choice>
                <mc:Fallback>
                  <p:oleObj name="Equation" r:id="rId7" imgW="1028520" imgH="4442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" y="2169"/>
                          <a:ext cx="65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533400" y="4038600"/>
          <a:ext cx="563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9" imgW="5638680" imgH="457200" progId="Equation.3">
                  <p:embed/>
                </p:oleObj>
              </mc:Choice>
              <mc:Fallback>
                <p:oleObj name="Equation" r:id="rId9" imgW="56386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563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3124200" y="5483225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 l </a:t>
            </a:r>
            <a:r>
              <a:rPr lang="zh-CN" altLang="en-US"/>
              <a:t>为曲线弧 </a:t>
            </a:r>
            <a:r>
              <a:rPr lang="zh-CN" altLang="en-US" i="1">
                <a:sym typeface="Symbol" pitchFamily="18" charset="2"/>
              </a:rPr>
              <a:t></a:t>
            </a:r>
            <a:r>
              <a:rPr lang="zh-CN" altLang="en-US" i="1"/>
              <a:t> </a:t>
            </a:r>
            <a:r>
              <a:rPr lang="zh-CN" altLang="en-US"/>
              <a:t>的长度</a:t>
            </a:r>
            <a:r>
              <a:rPr lang="en-US" altLang="zh-CN"/>
              <a:t>)</a:t>
            </a:r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3492500" y="965200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11" imgW="1917360" imgH="406080" progId="Equation.3">
                  <p:embed/>
                </p:oleObj>
              </mc:Choice>
              <mc:Fallback>
                <p:oleObj name="Equation" r:id="rId11" imgW="19173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965200"/>
                        <a:ext cx="191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2343150" y="1447800"/>
          <a:ext cx="2794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13" imgW="2793960" imgH="723600" progId="Equation.3">
                  <p:embed/>
                </p:oleObj>
              </mc:Choice>
              <mc:Fallback>
                <p:oleObj name="Equation" r:id="rId13" imgW="279396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447800"/>
                        <a:ext cx="2794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5187950" y="142875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15" imgW="2781000" imgH="723600" progId="Equation.3">
                  <p:embed/>
                </p:oleObj>
              </mc:Choice>
              <mc:Fallback>
                <p:oleObj name="Equation" r:id="rId15" imgW="2781000" imgH="723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142875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2133600" y="5537200"/>
          <a:ext cx="50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7" imgW="507960" imgH="406080" progId="Equation.3">
                  <p:embed/>
                </p:oleObj>
              </mc:Choice>
              <mc:Fallback>
                <p:oleObj name="Equation" r:id="rId17" imgW="50796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37200"/>
                        <a:ext cx="50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3473450" y="2647950"/>
          <a:ext cx="511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9" imgW="5117760" imgH="723600" progId="Equation.3">
                  <p:embed/>
                </p:oleObj>
              </mc:Choice>
              <mc:Fallback>
                <p:oleObj name="Equation" r:id="rId19" imgW="5117760" imgH="723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647950"/>
                        <a:ext cx="511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2209800" y="462915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21" imgW="4736880" imgH="723600" progId="Equation.3">
                  <p:embed/>
                </p:oleObj>
              </mc:Choice>
              <mc:Fallback>
                <p:oleObj name="Equation" r:id="rId21" imgW="4736880" imgH="723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2915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533400" y="5448300"/>
          <a:ext cx="1435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23" imgW="1434960" imgH="723600" progId="Equation.3">
                  <p:embed/>
                </p:oleObj>
              </mc:Choice>
              <mc:Fallback>
                <p:oleObj name="Equation" r:id="rId23" imgW="1434960" imgH="723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48300"/>
                        <a:ext cx="1435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utoUpdateAnimBg="0" advAuto="0"/>
      <p:bldP spid="62474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247775" y="3670300"/>
          <a:ext cx="70453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" imgW="7048440" imgH="812520" progId="Equation.3">
                  <p:embed/>
                </p:oleObj>
              </mc:Choice>
              <mc:Fallback>
                <p:oleObj name="Equation" r:id="rId3" imgW="704844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3670300"/>
                        <a:ext cx="70453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096000" cy="7620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二、对弧长的曲线积分的计算法</a:t>
            </a:r>
            <a:endParaRPr lang="zh-CN" altLang="en-US" sz="2800" smtClean="0">
              <a:ea typeface="楷体_GB2312" pitchFamily="49" charset="-12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09600" y="10969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基本思路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943600" y="109696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计算定积分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419600" y="990600"/>
            <a:ext cx="1447800" cy="457200"/>
            <a:chOff x="2784" y="624"/>
            <a:chExt cx="912" cy="288"/>
          </a:xfrm>
        </p:grpSpPr>
        <p:sp>
          <p:nvSpPr>
            <p:cNvPr id="6165" name="Line 7"/>
            <p:cNvSpPr>
              <a:spLocks noChangeShapeType="1"/>
            </p:cNvSpPr>
            <p:nvPr/>
          </p:nvSpPr>
          <p:spPr bwMode="auto">
            <a:xfrm>
              <a:off x="2784" y="88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Text Box 8"/>
            <p:cNvSpPr txBox="1">
              <a:spLocks noChangeArrowheads="1"/>
            </p:cNvSpPr>
            <p:nvPr/>
          </p:nvSpPr>
          <p:spPr bwMode="auto">
            <a:xfrm>
              <a:off x="2928" y="62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转 化</a:t>
              </a:r>
            </a:p>
          </p:txBody>
        </p:sp>
      </p:grp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300" y="1770063"/>
            <a:ext cx="128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1676400" y="1854200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5" imgW="1511280" imgH="431640" progId="Equation.3">
                  <p:embed/>
                </p:oleObj>
              </mc:Choice>
              <mc:Fallback>
                <p:oleObj name="Equation" r:id="rId5" imgW="15112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54200"/>
                        <a:ext cx="151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7239000" y="2971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且</a:t>
            </a: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3962400" y="2438400"/>
          <a:ext cx="306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7" imgW="3060360" imgH="406080" progId="Equation.3">
                  <p:embed/>
                </p:oleObj>
              </mc:Choice>
              <mc:Fallback>
                <p:oleObj name="Equation" r:id="rId7" imgW="30603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306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304800" y="2986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上的连续函数</a:t>
            </a:r>
            <a:r>
              <a:rPr lang="en-US" altLang="zh-CN"/>
              <a:t>,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124200" y="17526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是定义在光滑曲线弧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2590800" y="2986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则曲线积分</a:t>
            </a:r>
          </a:p>
        </p:txBody>
      </p:sp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2133600" y="2479675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9" imgW="1803240" imgH="406080" progId="Equation.3">
                  <p:embed/>
                </p:oleObj>
              </mc:Choice>
              <mc:Fallback>
                <p:oleObj name="Equation" r:id="rId9" imgW="180324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79675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18"/>
          <p:cNvGraphicFramePr>
            <a:graphicFrameLocks noChangeAspect="1"/>
          </p:cNvGraphicFramePr>
          <p:nvPr/>
        </p:nvGraphicFramePr>
        <p:xfrm>
          <a:off x="4495800" y="2971800"/>
          <a:ext cx="2819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11" imgW="2819160" imgH="723600" progId="Equation.3">
                  <p:embed/>
                </p:oleObj>
              </mc:Choice>
              <mc:Fallback>
                <p:oleObj name="Equation" r:id="rId11" imgW="2819160" imgH="723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971800"/>
                        <a:ext cx="2819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2438400" y="109537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求曲线积分</a:t>
            </a:r>
          </a:p>
        </p:txBody>
      </p:sp>
      <p:graphicFrame>
        <p:nvGraphicFramePr>
          <p:cNvPr id="3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909037"/>
              </p:ext>
            </p:extLst>
          </p:nvPr>
        </p:nvGraphicFramePr>
        <p:xfrm>
          <a:off x="323528" y="5077048"/>
          <a:ext cx="312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13" imgW="3124080" imgH="583920" progId="Equation.3">
                  <p:embed/>
                </p:oleObj>
              </mc:Choice>
              <mc:Fallback>
                <p:oleObj name="Equation" r:id="rId13" imgW="31240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077048"/>
                        <a:ext cx="3124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128358"/>
              </p:ext>
            </p:extLst>
          </p:nvPr>
        </p:nvGraphicFramePr>
        <p:xfrm>
          <a:off x="3362424" y="5085184"/>
          <a:ext cx="3225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15" imgW="3225600" imgH="583920" progId="Equation.3">
                  <p:embed/>
                </p:oleObj>
              </mc:Choice>
              <mc:Fallback>
                <p:oleObj name="Equation" r:id="rId15" imgW="32256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424" y="5085184"/>
                        <a:ext cx="3225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6527800" y="4485754"/>
            <a:ext cx="2057400" cy="1809750"/>
            <a:chOff x="6527800" y="2529433"/>
            <a:chExt cx="2057400" cy="1809750"/>
          </a:xfrm>
        </p:grpSpPr>
        <p:grpSp>
          <p:nvGrpSpPr>
            <p:cNvPr id="36" name="Group 2"/>
            <p:cNvGrpSpPr>
              <a:grpSpLocks/>
            </p:cNvGrpSpPr>
            <p:nvPr/>
          </p:nvGrpSpPr>
          <p:grpSpPr bwMode="auto">
            <a:xfrm>
              <a:off x="6527800" y="2529433"/>
              <a:ext cx="2057400" cy="1809750"/>
              <a:chOff x="4112" y="2588"/>
              <a:chExt cx="1296" cy="1140"/>
            </a:xfrm>
          </p:grpSpPr>
          <p:grpSp>
            <p:nvGrpSpPr>
              <p:cNvPr id="47" name="Group 3"/>
              <p:cNvGrpSpPr>
                <a:grpSpLocks/>
              </p:cNvGrpSpPr>
              <p:nvPr/>
            </p:nvGrpSpPr>
            <p:grpSpPr bwMode="auto">
              <a:xfrm>
                <a:off x="4112" y="2588"/>
                <a:ext cx="1296" cy="1140"/>
                <a:chOff x="4112" y="2588"/>
                <a:chExt cx="1296" cy="1140"/>
              </a:xfrm>
            </p:grpSpPr>
            <p:sp>
              <p:nvSpPr>
                <p:cNvPr id="49" name="Arc 4"/>
                <p:cNvSpPr>
                  <a:spLocks/>
                </p:cNvSpPr>
                <p:nvPr/>
              </p:nvSpPr>
              <p:spPr bwMode="auto">
                <a:xfrm flipV="1">
                  <a:off x="4439" y="2588"/>
                  <a:ext cx="672" cy="720"/>
                </a:xfrm>
                <a:custGeom>
                  <a:avLst/>
                  <a:gdLst>
                    <a:gd name="T0" fmla="*/ 0 w 21600"/>
                    <a:gd name="T1" fmla="*/ 0 h 21600"/>
                    <a:gd name="T2" fmla="*/ 672 w 21600"/>
                    <a:gd name="T3" fmla="*/ 720 h 21600"/>
                    <a:gd name="T4" fmla="*/ 0 w 21600"/>
                    <a:gd name="T5" fmla="*/ 72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5"/>
                <p:cNvSpPr>
                  <a:spLocks noChangeShapeType="1"/>
                </p:cNvSpPr>
                <p:nvPr/>
              </p:nvSpPr>
              <p:spPr bwMode="auto">
                <a:xfrm>
                  <a:off x="4295" y="3500"/>
                  <a:ext cx="105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295" y="2636"/>
                  <a:ext cx="0" cy="8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2" name="Object 7"/>
                <p:cNvGraphicFramePr>
                  <a:graphicFrameLocks noChangeAspect="1"/>
                </p:cNvGraphicFramePr>
                <p:nvPr/>
              </p:nvGraphicFramePr>
              <p:xfrm>
                <a:off x="5264" y="3576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0" name="Equation" r:id="rId17" imgW="228600" imgH="241200" progId="Equation.3">
                        <p:embed/>
                      </p:oleObj>
                    </mc:Choice>
                    <mc:Fallback>
                      <p:oleObj name="Equation" r:id="rId17" imgW="22860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64" y="3576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Object 8"/>
                <p:cNvGraphicFramePr>
                  <a:graphicFrameLocks noChangeAspect="1"/>
                </p:cNvGraphicFramePr>
                <p:nvPr/>
              </p:nvGraphicFramePr>
              <p:xfrm>
                <a:off x="4112" y="2648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1" name="Equation" r:id="rId19" imgW="241200" imgH="317160" progId="Equation.3">
                        <p:embed/>
                      </p:oleObj>
                    </mc:Choice>
                    <mc:Fallback>
                      <p:oleObj name="Equation" r:id="rId19" imgW="241200" imgH="3171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12" y="2648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8" name="Object 9"/>
              <p:cNvGraphicFramePr>
                <a:graphicFrameLocks noChangeAspect="1"/>
              </p:cNvGraphicFramePr>
              <p:nvPr/>
            </p:nvGraphicFramePr>
            <p:xfrm>
              <a:off x="4184" y="3504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2" name="Equation" r:id="rId21" imgW="304560" imgH="317160" progId="Equation.3">
                      <p:embed/>
                    </p:oleObj>
                  </mc:Choice>
                  <mc:Fallback>
                    <p:oleObj name="Equation" r:id="rId21" imgW="30456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3504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" name="Group 10"/>
            <p:cNvGrpSpPr>
              <a:grpSpLocks/>
            </p:cNvGrpSpPr>
            <p:nvPr/>
          </p:nvGrpSpPr>
          <p:grpSpPr bwMode="auto">
            <a:xfrm>
              <a:off x="7427913" y="3054896"/>
              <a:ext cx="1066800" cy="863600"/>
              <a:chOff x="4679" y="2919"/>
              <a:chExt cx="672" cy="544"/>
            </a:xfrm>
          </p:grpSpPr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 flipV="1">
                <a:off x="4775" y="3014"/>
                <a:ext cx="288" cy="192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2" name="Object 12"/>
              <p:cNvGraphicFramePr>
                <a:graphicFrameLocks noChangeAspect="1"/>
              </p:cNvGraphicFramePr>
              <p:nvPr/>
            </p:nvGraphicFramePr>
            <p:xfrm>
              <a:off x="4811" y="3207"/>
              <a:ext cx="25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3" name="Equation" r:id="rId23" imgW="406080" imgH="406080" progId="Equation.3">
                      <p:embed/>
                    </p:oleObj>
                  </mc:Choice>
                  <mc:Fallback>
                    <p:oleObj name="Equation" r:id="rId23" imgW="40608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1" y="3207"/>
                            <a:ext cx="25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>
                <a:off x="4775" y="320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 flipV="1">
                <a:off x="5063" y="301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" name="Object 15"/>
              <p:cNvGraphicFramePr>
                <a:graphicFrameLocks noChangeAspect="1"/>
              </p:cNvGraphicFramePr>
              <p:nvPr/>
            </p:nvGraphicFramePr>
            <p:xfrm>
              <a:off x="5079" y="2977"/>
              <a:ext cx="27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4" name="Equation" r:id="rId25" imgW="431640" imgH="406080" progId="Equation.3">
                      <p:embed/>
                    </p:oleObj>
                  </mc:Choice>
                  <mc:Fallback>
                    <p:oleObj name="Equation" r:id="rId25" imgW="43164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9" y="2977"/>
                            <a:ext cx="27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16"/>
              <p:cNvGraphicFramePr>
                <a:graphicFrameLocks noChangeAspect="1"/>
              </p:cNvGraphicFramePr>
              <p:nvPr/>
            </p:nvGraphicFramePr>
            <p:xfrm>
              <a:off x="4679" y="2919"/>
              <a:ext cx="2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5" name="Equation" r:id="rId27" imgW="368280" imgH="406080" progId="Equation.3">
                      <p:embed/>
                    </p:oleObj>
                  </mc:Choice>
                  <mc:Fallback>
                    <p:oleObj name="Equation" r:id="rId27" imgW="36828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9" y="2919"/>
                            <a:ext cx="23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" name="Group 26"/>
            <p:cNvGrpSpPr>
              <a:grpSpLocks/>
            </p:cNvGrpSpPr>
            <p:nvPr/>
          </p:nvGrpSpPr>
          <p:grpSpPr bwMode="auto">
            <a:xfrm>
              <a:off x="7481888" y="3520033"/>
              <a:ext cx="230187" cy="747713"/>
              <a:chOff x="4713" y="3212"/>
              <a:chExt cx="145" cy="471"/>
            </a:xfrm>
          </p:grpSpPr>
          <p:sp>
            <p:nvSpPr>
              <p:cNvPr id="39" name="Line 27"/>
              <p:cNvSpPr>
                <a:spLocks noChangeShapeType="1"/>
              </p:cNvSpPr>
              <p:nvPr/>
            </p:nvSpPr>
            <p:spPr bwMode="auto">
              <a:xfrm>
                <a:off x="4775" y="32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0" name="Object 28"/>
              <p:cNvGraphicFramePr>
                <a:graphicFrameLocks noChangeAspect="1"/>
              </p:cNvGraphicFramePr>
              <p:nvPr/>
            </p:nvGraphicFramePr>
            <p:xfrm>
              <a:off x="4713" y="3530"/>
              <a:ext cx="14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6" name="Equation" r:id="rId29" imgW="228600" imgH="241200" progId="Equation.3">
                      <p:embed/>
                    </p:oleObj>
                  </mc:Choice>
                  <mc:Fallback>
                    <p:oleObj name="Equation" r:id="rId29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3" y="3530"/>
                            <a:ext cx="145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3" grpId="0" autoUpdateAnimBg="0"/>
      <p:bldP spid="63497" grpId="0" autoUpdateAnimBg="0"/>
      <p:bldP spid="63499" grpId="0" autoUpdateAnimBg="0"/>
      <p:bldP spid="63501" grpId="0" autoUpdateAnimBg="0"/>
      <p:bldP spid="63503" grpId="0" autoUpdateAnimBg="0"/>
      <p:bldP spid="63504" grpId="0" autoUpdateAnimBg="0"/>
      <p:bldP spid="635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358140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如果曲线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L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的方程为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3937000" y="355600"/>
          <a:ext cx="307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3073320" imgH="406080" progId="Equation.3">
                  <p:embed/>
                </p:oleObj>
              </mc:Choice>
              <mc:Fallback>
                <p:oleObj name="Equation" r:id="rId3" imgW="30733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355600"/>
                        <a:ext cx="307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934200" y="242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336675" y="838200"/>
          <a:ext cx="177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1777680" imgH="660240" progId="Equation.3">
                  <p:embed/>
                </p:oleObj>
              </mc:Choice>
              <mc:Fallback>
                <p:oleObj name="Equation" r:id="rId5" imgW="177768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838200"/>
                        <a:ext cx="1778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如果方程为极坐标形式</a:t>
            </a:r>
            <a:r>
              <a:rPr lang="en-US" altLang="zh-CN"/>
              <a:t>:</a:t>
            </a: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419600" y="1803400"/>
          <a:ext cx="364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7" imgW="3644640" imgH="406080" progId="Equation.3">
                  <p:embed/>
                </p:oleObj>
              </mc:Choice>
              <mc:Fallback>
                <p:oleObj name="Equation" r:id="rId7" imgW="364464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03400"/>
                        <a:ext cx="364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8001000" y="1690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990600" y="2209800"/>
          <a:ext cx="177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9" imgW="1777680" imgH="660240" progId="Equation.3">
                  <p:embed/>
                </p:oleObj>
              </mc:Choice>
              <mc:Fallback>
                <p:oleObj name="Equation" r:id="rId9" imgW="1777680" imgH="660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1778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212850" y="2895600"/>
          <a:ext cx="4419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1" imgW="4419360" imgH="761760" progId="Equation.3">
                  <p:embed/>
                </p:oleObj>
              </mc:Choice>
              <mc:Fallback>
                <p:oleObj name="Equation" r:id="rId11" imgW="4419360" imgH="761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895600"/>
                        <a:ext cx="4419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609600" y="37338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推广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设空间曲线弧的参数方程为</a:t>
            </a:r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1612900" y="4343400"/>
          <a:ext cx="62690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3" imgW="6273720" imgH="406080" progId="Equation.3">
                  <p:embed/>
                </p:oleObj>
              </mc:Choice>
              <mc:Fallback>
                <p:oleObj name="Equation" r:id="rId13" imgW="627372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343400"/>
                        <a:ext cx="62690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04800" y="47529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876300" y="4762500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15" imgW="2209680" imgH="723600" progId="Equation.3">
                  <p:embed/>
                </p:oleObj>
              </mc:Choice>
              <mc:Fallback>
                <p:oleObj name="Equation" r:id="rId15" imgW="2209680" imgH="723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762500"/>
                        <a:ext cx="2209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4703763" y="5556250"/>
          <a:ext cx="41735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17" imgW="4178160" imgH="583920" progId="Equation.3">
                  <p:embed/>
                </p:oleObj>
              </mc:Choice>
              <mc:Fallback>
                <p:oleObj name="Equation" r:id="rId17" imgW="4178160" imgH="583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5556250"/>
                        <a:ext cx="41735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5410200" y="901700"/>
          <a:ext cx="2222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19" imgW="2222280" imgH="558720" progId="Equation.3">
                  <p:embed/>
                </p:oleObj>
              </mc:Choice>
              <mc:Fallback>
                <p:oleObj name="Equation" r:id="rId19" imgW="2222280" imgH="5587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01700"/>
                        <a:ext cx="2222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5486400" y="3028950"/>
          <a:ext cx="289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21" imgW="2895480" imgH="583920" progId="Equation.3">
                  <p:embed/>
                </p:oleObj>
              </mc:Choice>
              <mc:Fallback>
                <p:oleObj name="Equation" r:id="rId21" imgW="2895480" imgH="583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28950"/>
                        <a:ext cx="289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3179763" y="762000"/>
          <a:ext cx="2273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23" imgW="2273040" imgH="825480" progId="Equation.3">
                  <p:embed/>
                </p:oleObj>
              </mc:Choice>
              <mc:Fallback>
                <p:oleObj name="Equation" r:id="rId23" imgW="2273040" imgH="825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762000"/>
                        <a:ext cx="2273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1143000" y="5410200"/>
          <a:ext cx="3619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25" imgW="3619440" imgH="774360" progId="Equation.3">
                  <p:embed/>
                </p:oleObj>
              </mc:Choice>
              <mc:Fallback>
                <p:oleObj name="Equation" r:id="rId25" imgW="3619440" imgH="774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3619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 autoUpdateAnimBg="0"/>
      <p:bldP spid="66566" grpId="0" autoUpdateAnimBg="0"/>
      <p:bldP spid="66568" grpId="0" autoUpdateAnimBg="0"/>
      <p:bldP spid="66571" grpId="0" autoUpdateAnimBg="0"/>
      <p:bldP spid="665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1963"/>
            <a:ext cx="1828800" cy="528637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1.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139950" y="406400"/>
          <a:ext cx="1358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3" imgW="1358640" imgH="660240" progId="Equation.3">
                  <p:embed/>
                </p:oleObj>
              </mc:Choice>
              <mc:Fallback>
                <p:oleObj name="Equation" r:id="rId3" imgW="1358640" imgH="6602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06400"/>
                        <a:ext cx="1358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4"/>
          <p:cNvSpPr txBox="1">
            <a:spLocks noChangeArrowheads="1"/>
          </p:cNvSpPr>
          <p:nvPr/>
        </p:nvSpPr>
        <p:spPr bwMode="auto">
          <a:xfrm>
            <a:off x="3302000" y="457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 </a:t>
            </a:r>
            <a:r>
              <a:rPr lang="en-US" altLang="zh-CN" i="1"/>
              <a:t>L </a:t>
            </a:r>
            <a:r>
              <a:rPr lang="zh-CN" altLang="en-US"/>
              <a:t>是抛物线</a:t>
            </a:r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5969000" y="45720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5" imgW="965160" imgH="520560" progId="Equation.3">
                  <p:embed/>
                </p:oleObj>
              </mc:Choice>
              <mc:Fallback>
                <p:oleObj name="Equation" r:id="rId5" imgW="96516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457200"/>
                        <a:ext cx="96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6"/>
          <p:cNvSpPr txBox="1">
            <a:spLocks noChangeArrowheads="1"/>
          </p:cNvSpPr>
          <p:nvPr/>
        </p:nvSpPr>
        <p:spPr bwMode="auto">
          <a:xfrm>
            <a:off x="304800" y="11572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与点</a:t>
            </a:r>
            <a:r>
              <a:rPr lang="zh-CN" altLang="en-US"/>
              <a:t> </a:t>
            </a:r>
            <a:r>
              <a:rPr lang="en-US" altLang="zh-CN" i="1"/>
              <a:t>B </a:t>
            </a:r>
            <a:r>
              <a:rPr lang="en-US" altLang="zh-CN"/>
              <a:t>(1,1) </a:t>
            </a:r>
            <a:r>
              <a:rPr lang="zh-CN" altLang="en-US"/>
              <a:t>之间的一段弧 </a:t>
            </a:r>
            <a:r>
              <a:rPr lang="en-US" altLang="zh-CN"/>
              <a:t>.   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609600" y="1690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1295400" y="1682750"/>
          <a:ext cx="358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7" imgW="3581280" imgH="533160" progId="Equation.3">
                  <p:embed/>
                </p:oleObj>
              </mc:Choice>
              <mc:Fallback>
                <p:oleObj name="Equation" r:id="rId7" imgW="3581280" imgH="533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82750"/>
                        <a:ext cx="358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066800" y="2362200"/>
          <a:ext cx="151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9" imgW="1511280" imgH="723600" progId="Equation.3">
                  <p:embed/>
                </p:oleObj>
              </mc:Choice>
              <mc:Fallback>
                <p:oleObj name="Equation" r:id="rId9" imgW="151128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151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659063" y="2266950"/>
          <a:ext cx="87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1" imgW="876240" imgH="825480" progId="Equation.3">
                  <p:embed/>
                </p:oleObj>
              </mc:Choice>
              <mc:Fallback>
                <p:oleObj name="Equation" r:id="rId11" imgW="876240" imgH="825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2266950"/>
                        <a:ext cx="87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3606800" y="2362200"/>
          <a:ext cx="218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13" imgW="2184120" imgH="558720" progId="Equation.3">
                  <p:embed/>
                </p:oleObj>
              </mc:Choice>
              <mc:Fallback>
                <p:oleObj name="Equation" r:id="rId13" imgW="218412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362200"/>
                        <a:ext cx="218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2667000" y="3136900"/>
          <a:ext cx="264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15" imgW="2641320" imgH="825480" progId="Equation.3">
                  <p:embed/>
                </p:oleObj>
              </mc:Choice>
              <mc:Fallback>
                <p:oleObj name="Equation" r:id="rId15" imgW="2641320" imgH="825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36900"/>
                        <a:ext cx="2641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667000" y="3975100"/>
          <a:ext cx="2933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17" imgW="2933640" imgH="1130040" progId="Equation.3">
                  <p:embed/>
                </p:oleObj>
              </mc:Choice>
              <mc:Fallback>
                <p:oleObj name="Equation" r:id="rId17" imgW="2933640" imgH="1130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75100"/>
                        <a:ext cx="29337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690813" y="5168900"/>
          <a:ext cx="209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19" imgW="2095200" imgH="850680" progId="Equation.3">
                  <p:embed/>
                </p:oleObj>
              </mc:Choice>
              <mc:Fallback>
                <p:oleObj name="Equation" r:id="rId19" imgW="209520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5168900"/>
                        <a:ext cx="209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15"/>
          <p:cNvSpPr txBox="1">
            <a:spLocks noChangeArrowheads="1"/>
          </p:cNvSpPr>
          <p:nvPr/>
        </p:nvSpPr>
        <p:spPr bwMode="auto">
          <a:xfrm>
            <a:off x="6858000" y="457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上点 </a:t>
            </a:r>
            <a:r>
              <a:rPr lang="en-US" altLang="zh-CN" i="1"/>
              <a:t>O </a:t>
            </a:r>
            <a:r>
              <a:rPr lang="en-US" altLang="zh-CN"/>
              <a:t>(0,0)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477000" y="2489200"/>
            <a:ext cx="2057400" cy="2120900"/>
            <a:chOff x="4080" y="1568"/>
            <a:chExt cx="1296" cy="1336"/>
          </a:xfrm>
        </p:grpSpPr>
        <p:graphicFrame>
          <p:nvGraphicFramePr>
            <p:cNvPr id="10251" name="Object 9"/>
            <p:cNvGraphicFramePr>
              <a:graphicFrameLocks noChangeAspect="1"/>
            </p:cNvGraphicFramePr>
            <p:nvPr/>
          </p:nvGraphicFramePr>
          <p:xfrm>
            <a:off x="4080" y="270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0" name="Equation" r:id="rId21" imgW="304560" imgH="317160" progId="Equation.3">
                    <p:embed/>
                  </p:oleObj>
                </mc:Choice>
                <mc:Fallback>
                  <p:oleObj name="Equation" r:id="rId21" imgW="304560" imgH="317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70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4" name="Group 18"/>
            <p:cNvGrpSpPr>
              <a:grpSpLocks/>
            </p:cNvGrpSpPr>
            <p:nvPr/>
          </p:nvGrpSpPr>
          <p:grpSpPr bwMode="auto">
            <a:xfrm>
              <a:off x="4176" y="1568"/>
              <a:ext cx="1200" cy="1312"/>
              <a:chOff x="4176" y="1568"/>
              <a:chExt cx="1200" cy="1312"/>
            </a:xfrm>
          </p:grpSpPr>
          <p:graphicFrame>
            <p:nvGraphicFramePr>
              <p:cNvPr id="10252" name="Object 10"/>
              <p:cNvGraphicFramePr>
                <a:graphicFrameLocks noChangeAspect="1"/>
              </p:cNvGraphicFramePr>
              <p:nvPr/>
            </p:nvGraphicFramePr>
            <p:xfrm>
              <a:off x="5062" y="2688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1" name="Equation" r:id="rId23" imgW="152280" imgH="304560" progId="Equation.3">
                      <p:embed/>
                    </p:oleObj>
                  </mc:Choice>
                  <mc:Fallback>
                    <p:oleObj name="Equation" r:id="rId23" imgW="152280" imgH="30456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2" y="2688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3" name="Object 11"/>
              <p:cNvGraphicFramePr>
                <a:graphicFrameLocks noChangeAspect="1"/>
              </p:cNvGraphicFramePr>
              <p:nvPr/>
            </p:nvGraphicFramePr>
            <p:xfrm>
              <a:off x="4725" y="2304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2" name="Equation" r:id="rId25" imgW="253800" imgH="304560" progId="Equation.3">
                      <p:embed/>
                    </p:oleObj>
                  </mc:Choice>
                  <mc:Fallback>
                    <p:oleObj name="Equation" r:id="rId25" imgW="253800" imgH="3045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5" y="2304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5" name="Line 21"/>
              <p:cNvSpPr>
                <a:spLocks noChangeShapeType="1"/>
              </p:cNvSpPr>
              <p:nvPr/>
            </p:nvSpPr>
            <p:spPr bwMode="auto">
              <a:xfrm>
                <a:off x="4176" y="2673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6" name="Line 22"/>
              <p:cNvSpPr>
                <a:spLocks noChangeShapeType="1"/>
              </p:cNvSpPr>
              <p:nvPr/>
            </p:nvSpPr>
            <p:spPr bwMode="auto">
              <a:xfrm flipV="1">
                <a:off x="4176" y="1584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4" name="Object 12"/>
              <p:cNvGraphicFramePr>
                <a:graphicFrameLocks noChangeAspect="1"/>
              </p:cNvGraphicFramePr>
              <p:nvPr/>
            </p:nvGraphicFramePr>
            <p:xfrm>
              <a:off x="5232" y="272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3" name="Equation" r:id="rId27" imgW="228600" imgH="241200" progId="Equation.3">
                      <p:embed/>
                    </p:oleObj>
                  </mc:Choice>
                  <mc:Fallback>
                    <p:oleObj name="Equation" r:id="rId27" imgW="228600" imgH="241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72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5" name="Object 13"/>
              <p:cNvGraphicFramePr>
                <a:graphicFrameLocks noChangeAspect="1"/>
              </p:cNvGraphicFramePr>
              <p:nvPr/>
            </p:nvGraphicFramePr>
            <p:xfrm>
              <a:off x="4224" y="157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4" name="Equation" r:id="rId29" imgW="241200" imgH="317160" progId="Equation.3">
                      <p:embed/>
                    </p:oleObj>
                  </mc:Choice>
                  <mc:Fallback>
                    <p:oleObj name="Equation" r:id="rId29" imgW="241200" imgH="31716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57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Object 14"/>
              <p:cNvGraphicFramePr>
                <a:graphicFrameLocks noChangeAspect="1"/>
              </p:cNvGraphicFramePr>
              <p:nvPr/>
            </p:nvGraphicFramePr>
            <p:xfrm>
              <a:off x="4376" y="1872"/>
              <a:ext cx="61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5" name="Equation" r:id="rId31" imgW="977760" imgH="533160" progId="Equation.3">
                      <p:embed/>
                    </p:oleObj>
                  </mc:Choice>
                  <mc:Fallback>
                    <p:oleObj name="Equation" r:id="rId31" imgW="977760" imgH="53316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6" y="1872"/>
                            <a:ext cx="61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7" name="Line 26"/>
              <p:cNvSpPr>
                <a:spLocks noChangeShapeType="1"/>
              </p:cNvSpPr>
              <p:nvPr/>
            </p:nvSpPr>
            <p:spPr bwMode="auto">
              <a:xfrm>
                <a:off x="5091" y="1813"/>
                <a:ext cx="0" cy="8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7" name="Object 15"/>
              <p:cNvGraphicFramePr>
                <a:graphicFrameLocks noChangeAspect="1"/>
              </p:cNvGraphicFramePr>
              <p:nvPr/>
            </p:nvGraphicFramePr>
            <p:xfrm>
              <a:off x="4768" y="1568"/>
              <a:ext cx="58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6" name="Equation" r:id="rId33" imgW="927000" imgH="406080" progId="Equation.3">
                      <p:embed/>
                    </p:oleObj>
                  </mc:Choice>
                  <mc:Fallback>
                    <p:oleObj name="Equation" r:id="rId33" imgW="927000" imgH="4060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8" y="1568"/>
                            <a:ext cx="58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8" name="Freeform 28"/>
              <p:cNvSpPr>
                <a:spLocks/>
              </p:cNvSpPr>
              <p:nvPr/>
            </p:nvSpPr>
            <p:spPr bwMode="auto">
              <a:xfrm>
                <a:off x="4176" y="1802"/>
                <a:ext cx="906" cy="864"/>
              </a:xfrm>
              <a:custGeom>
                <a:avLst/>
                <a:gdLst>
                  <a:gd name="T0" fmla="*/ 0 w 906"/>
                  <a:gd name="T1" fmla="*/ 864 h 864"/>
                  <a:gd name="T2" fmla="*/ 90 w 906"/>
                  <a:gd name="T3" fmla="*/ 858 h 864"/>
                  <a:gd name="T4" fmla="*/ 180 w 906"/>
                  <a:gd name="T5" fmla="*/ 828 h 864"/>
                  <a:gd name="T6" fmla="*/ 270 w 906"/>
                  <a:gd name="T7" fmla="*/ 786 h 864"/>
                  <a:gd name="T8" fmla="*/ 360 w 906"/>
                  <a:gd name="T9" fmla="*/ 726 h 864"/>
                  <a:gd name="T10" fmla="*/ 456 w 906"/>
                  <a:gd name="T11" fmla="*/ 648 h 864"/>
                  <a:gd name="T12" fmla="*/ 546 w 906"/>
                  <a:gd name="T13" fmla="*/ 552 h 864"/>
                  <a:gd name="T14" fmla="*/ 636 w 906"/>
                  <a:gd name="T15" fmla="*/ 438 h 864"/>
                  <a:gd name="T16" fmla="*/ 726 w 906"/>
                  <a:gd name="T17" fmla="*/ 312 h 864"/>
                  <a:gd name="T18" fmla="*/ 816 w 906"/>
                  <a:gd name="T19" fmla="*/ 162 h 864"/>
                  <a:gd name="T20" fmla="*/ 906 w 906"/>
                  <a:gd name="T21" fmla="*/ 0 h 8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06"/>
                  <a:gd name="T34" fmla="*/ 0 h 864"/>
                  <a:gd name="T35" fmla="*/ 906 w 906"/>
                  <a:gd name="T36" fmla="*/ 864 h 86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06" h="864">
                    <a:moveTo>
                      <a:pt x="0" y="864"/>
                    </a:moveTo>
                    <a:lnTo>
                      <a:pt x="90" y="858"/>
                    </a:lnTo>
                    <a:lnTo>
                      <a:pt x="180" y="828"/>
                    </a:lnTo>
                    <a:lnTo>
                      <a:pt x="270" y="786"/>
                    </a:lnTo>
                    <a:lnTo>
                      <a:pt x="360" y="726"/>
                    </a:lnTo>
                    <a:lnTo>
                      <a:pt x="456" y="648"/>
                    </a:lnTo>
                    <a:lnTo>
                      <a:pt x="546" y="552"/>
                    </a:lnTo>
                    <a:lnTo>
                      <a:pt x="636" y="438"/>
                    </a:lnTo>
                    <a:lnTo>
                      <a:pt x="726" y="312"/>
                    </a:lnTo>
                    <a:lnTo>
                      <a:pt x="816" y="162"/>
                    </a:lnTo>
                    <a:lnTo>
                      <a:pt x="906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90872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2BB4"/>
                </a:solidFill>
              </a:rPr>
              <a:t>练习</a:t>
            </a:r>
            <a:endParaRPr lang="zh-CN" altLang="en-US" b="1" dirty="0">
              <a:solidFill>
                <a:srgbClr val="002BB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691680" y="961564"/>
                <a:ext cx="6840760" cy="102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/>
                    </a:solidFill>
                  </a:rPr>
                  <a:t>计算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>
                            <a:solidFill>
                              <a:schemeClr val="bg2"/>
                            </a:solidFill>
                          </a:rPr>
                        </m:ctrlPr>
                      </m:naryPr>
                      <m:sub>
                        <m:r>
                          <a:rPr lang="zh-CN" altLang="en-US" b="0" i="1">
                            <a:solidFill>
                              <a:schemeClr val="bg2"/>
                            </a:solidFill>
                          </a:rPr>
                          <m:t>𝐿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</a:rPr>
                            </m:ctrlPr>
                          </m:dPr>
                          <m:e>
                            <m:r>
                              <a:rPr lang="zh-CN" altLang="en-US" b="0" i="1">
                                <a:solidFill>
                                  <a:schemeClr val="bg2"/>
                                </a:solidFill>
                              </a:rPr>
                              <m:t>𝑥</m:t>
                            </m:r>
                            <m:r>
                              <a:rPr lang="zh-CN" altLang="en-US" b="0">
                                <a:solidFill>
                                  <a:schemeClr val="bg2"/>
                                </a:solidFill>
                              </a:rPr>
                              <m:t>+</m:t>
                            </m:r>
                            <m:r>
                              <a:rPr lang="zh-CN" altLang="en-US" b="0" i="1">
                                <a:solidFill>
                                  <a:schemeClr val="bg2"/>
                                </a:solidFill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zh-CN" altLang="en-US" b="0" i="1">
                        <a:solidFill>
                          <a:schemeClr val="bg2"/>
                        </a:solidFill>
                      </a:rPr>
                      <m:t>𝑑𝑠</m:t>
                    </m:r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bg2"/>
                        </a:solidFill>
                      </a:rPr>
                      <m:t>𝐿</m:t>
                    </m:r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是从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(1,0)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到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(0,1)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的直线。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961564"/>
                <a:ext cx="6840760" cy="1020600"/>
              </a:xfrm>
              <a:prstGeom prst="rect">
                <a:avLst/>
              </a:prstGeom>
              <a:blipFill rotWithShape="1">
                <a:blip r:embed="rId2"/>
                <a:stretch>
                  <a:fillRect l="-1872" t="-7186" b="-1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4329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441</Words>
  <Application>Microsoft Office PowerPoint</Application>
  <PresentationFormat>全屏显示(4:3)</PresentationFormat>
  <Paragraphs>86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Times New Roman</vt:lpstr>
      <vt:lpstr>楷体_GB2312</vt:lpstr>
      <vt:lpstr>Arial</vt:lpstr>
      <vt:lpstr>宋体</vt:lpstr>
      <vt:lpstr>华文行楷</vt:lpstr>
      <vt:lpstr>Symbol</vt:lpstr>
      <vt:lpstr>仿宋_GB2312</vt:lpstr>
      <vt:lpstr>默认设计模板</vt:lpstr>
      <vt:lpstr>BMP 图象</vt:lpstr>
      <vt:lpstr>Microsoft 公式 3.0</vt:lpstr>
      <vt:lpstr>Microsoft Equation 3.0</vt:lpstr>
      <vt:lpstr>第十一章</vt:lpstr>
      <vt:lpstr>第一节</vt:lpstr>
      <vt:lpstr>一、对弧长的曲线积分的概念与性质</vt:lpstr>
      <vt:lpstr>2.定义</vt:lpstr>
      <vt:lpstr>3. 性质</vt:lpstr>
      <vt:lpstr>二、对弧长的曲线积分的计算法</vt:lpstr>
      <vt:lpstr>如果曲线 L 的方程为</vt:lpstr>
      <vt:lpstr>例1. 计算</vt:lpstr>
      <vt:lpstr>PowerPoint 演示文稿</vt:lpstr>
      <vt:lpstr>例2. 计算半径为 R ,中心角为</vt:lpstr>
      <vt:lpstr>例3. 计算曲线积分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对弧长的曲线积分</dc:title>
  <dc:creator>曹璎珞，李安昌</dc:creator>
  <cp:lastModifiedBy>houjy</cp:lastModifiedBy>
  <cp:revision>87</cp:revision>
  <dcterms:created xsi:type="dcterms:W3CDTF">2000-02-21T00:17:37Z</dcterms:created>
  <dcterms:modified xsi:type="dcterms:W3CDTF">2020-04-15T14:18:28Z</dcterms:modified>
</cp:coreProperties>
</file>