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8" r:id="rId2"/>
    <p:sldId id="256" r:id="rId3"/>
    <p:sldId id="279" r:id="rId4"/>
    <p:sldId id="258" r:id="rId5"/>
    <p:sldId id="297" r:id="rId6"/>
    <p:sldId id="260" r:id="rId7"/>
    <p:sldId id="261" r:id="rId8"/>
    <p:sldId id="263" r:id="rId9"/>
    <p:sldId id="298" r:id="rId10"/>
    <p:sldId id="300" r:id="rId11"/>
    <p:sldId id="303" r:id="rId12"/>
    <p:sldId id="302" r:id="rId13"/>
    <p:sldId id="269" r:id="rId14"/>
    <p:sldId id="270" r:id="rId15"/>
    <p:sldId id="280" r:id="rId16"/>
    <p:sldId id="271" r:id="rId17"/>
    <p:sldId id="273" r:id="rId18"/>
    <p:sldId id="275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003CB4"/>
    <a:srgbClr val="009900"/>
    <a:srgbClr val="006600"/>
    <a:srgbClr val="FF99FF"/>
    <a:srgbClr val="A50021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9" autoAdjust="0"/>
    <p:restoredTop sz="87059" autoAdjust="0"/>
  </p:normalViewPr>
  <p:slideViewPr>
    <p:cSldViewPr>
      <p:cViewPr varScale="1">
        <p:scale>
          <a:sx n="45" d="100"/>
          <a:sy n="45" d="100"/>
        </p:scale>
        <p:origin x="-1296" y="-86"/>
      </p:cViewPr>
      <p:guideLst>
        <p:guide orient="horz" pos="912"/>
        <p:guide pos="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0.emf"/><Relationship Id="rId18" Type="http://schemas.openxmlformats.org/officeDocument/2006/relationships/image" Target="../media/image105.emf"/><Relationship Id="rId3" Type="http://schemas.openxmlformats.org/officeDocument/2006/relationships/image" Target="../media/image90.emf"/><Relationship Id="rId21" Type="http://schemas.openxmlformats.org/officeDocument/2006/relationships/image" Target="../media/image108.emf"/><Relationship Id="rId7" Type="http://schemas.openxmlformats.org/officeDocument/2006/relationships/image" Target="../media/image94.emf"/><Relationship Id="rId12" Type="http://schemas.openxmlformats.org/officeDocument/2006/relationships/image" Target="../media/image99.emf"/><Relationship Id="rId17" Type="http://schemas.openxmlformats.org/officeDocument/2006/relationships/image" Target="../media/image104.emf"/><Relationship Id="rId25" Type="http://schemas.openxmlformats.org/officeDocument/2006/relationships/image" Target="../media/image112.emf"/><Relationship Id="rId2" Type="http://schemas.openxmlformats.org/officeDocument/2006/relationships/image" Target="../media/image89.emf"/><Relationship Id="rId16" Type="http://schemas.openxmlformats.org/officeDocument/2006/relationships/image" Target="../media/image103.emf"/><Relationship Id="rId20" Type="http://schemas.openxmlformats.org/officeDocument/2006/relationships/image" Target="../media/image107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11" Type="http://schemas.openxmlformats.org/officeDocument/2006/relationships/image" Target="../media/image98.emf"/><Relationship Id="rId24" Type="http://schemas.openxmlformats.org/officeDocument/2006/relationships/image" Target="../media/image111.emf"/><Relationship Id="rId5" Type="http://schemas.openxmlformats.org/officeDocument/2006/relationships/image" Target="../media/image92.emf"/><Relationship Id="rId15" Type="http://schemas.openxmlformats.org/officeDocument/2006/relationships/image" Target="../media/image102.emf"/><Relationship Id="rId23" Type="http://schemas.openxmlformats.org/officeDocument/2006/relationships/image" Target="../media/image110.emf"/><Relationship Id="rId10" Type="http://schemas.openxmlformats.org/officeDocument/2006/relationships/image" Target="../media/image97.emf"/><Relationship Id="rId19" Type="http://schemas.openxmlformats.org/officeDocument/2006/relationships/image" Target="../media/image106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Relationship Id="rId14" Type="http://schemas.openxmlformats.org/officeDocument/2006/relationships/image" Target="../media/image101.emf"/><Relationship Id="rId22" Type="http://schemas.openxmlformats.org/officeDocument/2006/relationships/image" Target="../media/image10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image" Target="../media/image126.emf"/><Relationship Id="rId18" Type="http://schemas.openxmlformats.org/officeDocument/2006/relationships/image" Target="../media/image131.emf"/><Relationship Id="rId3" Type="http://schemas.openxmlformats.org/officeDocument/2006/relationships/image" Target="../media/image116.emf"/><Relationship Id="rId7" Type="http://schemas.openxmlformats.org/officeDocument/2006/relationships/image" Target="../media/image120.emf"/><Relationship Id="rId12" Type="http://schemas.openxmlformats.org/officeDocument/2006/relationships/image" Target="../media/image125.emf"/><Relationship Id="rId17" Type="http://schemas.openxmlformats.org/officeDocument/2006/relationships/image" Target="../media/image130.emf"/><Relationship Id="rId2" Type="http://schemas.openxmlformats.org/officeDocument/2006/relationships/image" Target="../media/image115.emf"/><Relationship Id="rId16" Type="http://schemas.openxmlformats.org/officeDocument/2006/relationships/image" Target="../media/image129.emf"/><Relationship Id="rId20" Type="http://schemas.openxmlformats.org/officeDocument/2006/relationships/image" Target="../media/image133.emf"/><Relationship Id="rId1" Type="http://schemas.openxmlformats.org/officeDocument/2006/relationships/image" Target="../media/image114.png"/><Relationship Id="rId6" Type="http://schemas.openxmlformats.org/officeDocument/2006/relationships/image" Target="../media/image119.emf"/><Relationship Id="rId11" Type="http://schemas.openxmlformats.org/officeDocument/2006/relationships/image" Target="../media/image124.emf"/><Relationship Id="rId5" Type="http://schemas.openxmlformats.org/officeDocument/2006/relationships/image" Target="../media/image118.emf"/><Relationship Id="rId15" Type="http://schemas.openxmlformats.org/officeDocument/2006/relationships/image" Target="../media/image128.emf"/><Relationship Id="rId10" Type="http://schemas.openxmlformats.org/officeDocument/2006/relationships/image" Target="../media/image123.emf"/><Relationship Id="rId19" Type="http://schemas.openxmlformats.org/officeDocument/2006/relationships/image" Target="../media/image132.emf"/><Relationship Id="rId4" Type="http://schemas.openxmlformats.org/officeDocument/2006/relationships/image" Target="../media/image117.emf"/><Relationship Id="rId9" Type="http://schemas.openxmlformats.org/officeDocument/2006/relationships/image" Target="../media/image122.emf"/><Relationship Id="rId14" Type="http://schemas.openxmlformats.org/officeDocument/2006/relationships/image" Target="../media/image12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image" Target="../media/image147.emf"/><Relationship Id="rId3" Type="http://schemas.openxmlformats.org/officeDocument/2006/relationships/image" Target="../media/image137.emf"/><Relationship Id="rId7" Type="http://schemas.openxmlformats.org/officeDocument/2006/relationships/image" Target="../media/image141.emf"/><Relationship Id="rId12" Type="http://schemas.openxmlformats.org/officeDocument/2006/relationships/image" Target="../media/image146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6" Type="http://schemas.openxmlformats.org/officeDocument/2006/relationships/image" Target="../media/image140.emf"/><Relationship Id="rId11" Type="http://schemas.openxmlformats.org/officeDocument/2006/relationships/image" Target="../media/image145.emf"/><Relationship Id="rId5" Type="http://schemas.openxmlformats.org/officeDocument/2006/relationships/image" Target="../media/image139.emf"/><Relationship Id="rId10" Type="http://schemas.openxmlformats.org/officeDocument/2006/relationships/image" Target="../media/image144.emf"/><Relationship Id="rId4" Type="http://schemas.openxmlformats.org/officeDocument/2006/relationships/image" Target="../media/image138.emf"/><Relationship Id="rId9" Type="http://schemas.openxmlformats.org/officeDocument/2006/relationships/image" Target="../media/image143.emf"/><Relationship Id="rId14" Type="http://schemas.openxmlformats.org/officeDocument/2006/relationships/image" Target="../media/image14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2.emf"/><Relationship Id="rId7" Type="http://schemas.openxmlformats.org/officeDocument/2006/relationships/image" Target="../media/image17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10" Type="http://schemas.openxmlformats.org/officeDocument/2006/relationships/image" Target="../media/image20.emf"/><Relationship Id="rId4" Type="http://schemas.openxmlformats.org/officeDocument/2006/relationships/image" Target="../media/image23.emf"/><Relationship Id="rId9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7" Type="http://schemas.openxmlformats.org/officeDocument/2006/relationships/image" Target="../media/image158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6" Type="http://schemas.openxmlformats.org/officeDocument/2006/relationships/image" Target="../media/image157.emf"/><Relationship Id="rId5" Type="http://schemas.openxmlformats.org/officeDocument/2006/relationships/image" Target="../media/image156.emf"/><Relationship Id="rId4" Type="http://schemas.openxmlformats.org/officeDocument/2006/relationships/image" Target="../media/image155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12" Type="http://schemas.openxmlformats.org/officeDocument/2006/relationships/image" Target="../media/image170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11" Type="http://schemas.openxmlformats.org/officeDocument/2006/relationships/image" Target="../media/image169.emf"/><Relationship Id="rId5" Type="http://schemas.openxmlformats.org/officeDocument/2006/relationships/image" Target="../media/image163.emf"/><Relationship Id="rId10" Type="http://schemas.openxmlformats.org/officeDocument/2006/relationships/image" Target="../media/image168.emf"/><Relationship Id="rId4" Type="http://schemas.openxmlformats.org/officeDocument/2006/relationships/image" Target="../media/image162.emf"/><Relationship Id="rId9" Type="http://schemas.openxmlformats.org/officeDocument/2006/relationships/image" Target="../media/image16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4" Type="http://schemas.openxmlformats.org/officeDocument/2006/relationships/image" Target="../media/image17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3" Type="http://schemas.openxmlformats.org/officeDocument/2006/relationships/image" Target="../media/image182.emf"/><Relationship Id="rId7" Type="http://schemas.openxmlformats.org/officeDocument/2006/relationships/image" Target="../media/image186.e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Relationship Id="rId6" Type="http://schemas.openxmlformats.org/officeDocument/2006/relationships/image" Target="../media/image185.emf"/><Relationship Id="rId5" Type="http://schemas.openxmlformats.org/officeDocument/2006/relationships/image" Target="../media/image184.emf"/><Relationship Id="rId10" Type="http://schemas.openxmlformats.org/officeDocument/2006/relationships/image" Target="../media/image189.emf"/><Relationship Id="rId4" Type="http://schemas.openxmlformats.org/officeDocument/2006/relationships/image" Target="../media/image183.emf"/><Relationship Id="rId9" Type="http://schemas.openxmlformats.org/officeDocument/2006/relationships/image" Target="../media/image18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4" Type="http://schemas.openxmlformats.org/officeDocument/2006/relationships/image" Target="../media/image19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12" Type="http://schemas.openxmlformats.org/officeDocument/2006/relationships/image" Target="../media/image26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image" Target="../media/image67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12" Type="http://schemas.openxmlformats.org/officeDocument/2006/relationships/image" Target="../media/image66.w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11" Type="http://schemas.openxmlformats.org/officeDocument/2006/relationships/image" Target="../media/image65.wmf"/><Relationship Id="rId5" Type="http://schemas.openxmlformats.org/officeDocument/2006/relationships/image" Target="../media/image59.emf"/><Relationship Id="rId10" Type="http://schemas.openxmlformats.org/officeDocument/2006/relationships/image" Target="../media/image64.wmf"/><Relationship Id="rId4" Type="http://schemas.openxmlformats.org/officeDocument/2006/relationships/image" Target="../media/image58.emf"/><Relationship Id="rId9" Type="http://schemas.openxmlformats.org/officeDocument/2006/relationships/image" Target="../media/image63.emf"/><Relationship Id="rId14" Type="http://schemas.openxmlformats.org/officeDocument/2006/relationships/image" Target="../media/image6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image" Target="../media/image82.emf"/><Relationship Id="rId18" Type="http://schemas.openxmlformats.org/officeDocument/2006/relationships/image" Target="../media/image87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12" Type="http://schemas.openxmlformats.org/officeDocument/2006/relationships/image" Target="../media/image81.emf"/><Relationship Id="rId17" Type="http://schemas.openxmlformats.org/officeDocument/2006/relationships/image" Target="../media/image86.emf"/><Relationship Id="rId2" Type="http://schemas.openxmlformats.org/officeDocument/2006/relationships/image" Target="../media/image71.emf"/><Relationship Id="rId16" Type="http://schemas.openxmlformats.org/officeDocument/2006/relationships/image" Target="../media/image85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11" Type="http://schemas.openxmlformats.org/officeDocument/2006/relationships/image" Target="../media/image80.emf"/><Relationship Id="rId5" Type="http://schemas.openxmlformats.org/officeDocument/2006/relationships/image" Target="../media/image74.emf"/><Relationship Id="rId15" Type="http://schemas.openxmlformats.org/officeDocument/2006/relationships/image" Target="../media/image84.emf"/><Relationship Id="rId10" Type="http://schemas.openxmlformats.org/officeDocument/2006/relationships/image" Target="../media/image79.emf"/><Relationship Id="rId4" Type="http://schemas.openxmlformats.org/officeDocument/2006/relationships/image" Target="../media/image73.emf"/><Relationship Id="rId9" Type="http://schemas.openxmlformats.org/officeDocument/2006/relationships/image" Target="../media/image78.emf"/><Relationship Id="rId14" Type="http://schemas.openxmlformats.org/officeDocument/2006/relationships/image" Target="../media/image8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48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D5B60D-AAE9-46EB-B91D-6CEEC8DDF7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082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0D1BBA0-B298-4C61-9F3E-10E9BE67E0B5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点击按钮“定理”</a:t>
            </a:r>
            <a:r>
              <a:rPr lang="en-US" altLang="zh-CN" smtClean="0"/>
              <a:t>, </a:t>
            </a:r>
            <a:r>
              <a:rPr lang="zh-CN" altLang="en-US" smtClean="0"/>
              <a:t>可看定理内容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5BF36-A09F-4DF4-9D75-E174A4C574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66016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7C7A0-0D81-4210-BDD7-5841B0B24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91035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0053F-7547-40B0-ADFB-063910CCEF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81193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ECB5-DF48-41EE-9CDF-BF20D76B3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70342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9981E-5DEE-40DA-AAEB-C78252CB0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24891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2217E-ABCC-4B4D-B579-69A2FDD0AB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22659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BF55-346A-408B-926F-C29C5CDDF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58846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402A7-3079-4701-9027-2A0DCE70A6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49460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634CC-D235-4676-8A57-A036165296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12428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A06C6-A4A0-451A-9799-C404363FB2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44096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BE56C-F980-4312-A072-F309BF205F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3602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+mn-ea"/>
              </a:defRPr>
            </a:lvl1pPr>
          </a:lstStyle>
          <a:p>
            <a:pPr>
              <a:defRPr/>
            </a:pPr>
            <a:fld id="{7BF9EA56-4300-446D-AFDF-E59613F8E8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28680" name="Picture 1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2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2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2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4.bin"/><Relationship Id="rId18" Type="http://schemas.openxmlformats.org/officeDocument/2006/relationships/image" Target="../media/image95.emf"/><Relationship Id="rId26" Type="http://schemas.openxmlformats.org/officeDocument/2006/relationships/image" Target="../media/image99.emf"/><Relationship Id="rId39" Type="http://schemas.openxmlformats.org/officeDocument/2006/relationships/oleObject" Target="../embeddings/oleObject97.bin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34" Type="http://schemas.openxmlformats.org/officeDocument/2006/relationships/image" Target="../media/image103.emf"/><Relationship Id="rId42" Type="http://schemas.openxmlformats.org/officeDocument/2006/relationships/image" Target="../media/image107.emf"/><Relationship Id="rId47" Type="http://schemas.openxmlformats.org/officeDocument/2006/relationships/oleObject" Target="../embeddings/oleObject101.bin"/><Relationship Id="rId50" Type="http://schemas.openxmlformats.org/officeDocument/2006/relationships/image" Target="../media/image111.emf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2.e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33" Type="http://schemas.openxmlformats.org/officeDocument/2006/relationships/oleObject" Target="../embeddings/oleObject94.bin"/><Relationship Id="rId38" Type="http://schemas.openxmlformats.org/officeDocument/2006/relationships/image" Target="../media/image105.emf"/><Relationship Id="rId46" Type="http://schemas.openxmlformats.org/officeDocument/2006/relationships/image" Target="../media/image10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emf"/><Relationship Id="rId20" Type="http://schemas.openxmlformats.org/officeDocument/2006/relationships/image" Target="../media/image96.emf"/><Relationship Id="rId29" Type="http://schemas.openxmlformats.org/officeDocument/2006/relationships/oleObject" Target="../embeddings/oleObject92.bin"/><Relationship Id="rId41" Type="http://schemas.openxmlformats.org/officeDocument/2006/relationships/oleObject" Target="../embeddings/oleObject9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98.emf"/><Relationship Id="rId32" Type="http://schemas.openxmlformats.org/officeDocument/2006/relationships/image" Target="../media/image102.emf"/><Relationship Id="rId37" Type="http://schemas.openxmlformats.org/officeDocument/2006/relationships/oleObject" Target="../embeddings/oleObject96.bin"/><Relationship Id="rId40" Type="http://schemas.openxmlformats.org/officeDocument/2006/relationships/image" Target="../media/image106.emf"/><Relationship Id="rId45" Type="http://schemas.openxmlformats.org/officeDocument/2006/relationships/oleObject" Target="../embeddings/oleObject100.bin"/><Relationship Id="rId53" Type="http://schemas.openxmlformats.org/officeDocument/2006/relationships/image" Target="../media/image113.e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100.emf"/><Relationship Id="rId36" Type="http://schemas.openxmlformats.org/officeDocument/2006/relationships/image" Target="../media/image104.emf"/><Relationship Id="rId49" Type="http://schemas.openxmlformats.org/officeDocument/2006/relationships/oleObject" Target="../embeddings/oleObject102.bin"/><Relationship Id="rId10" Type="http://schemas.openxmlformats.org/officeDocument/2006/relationships/image" Target="../media/image91.emf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3.bin"/><Relationship Id="rId44" Type="http://schemas.openxmlformats.org/officeDocument/2006/relationships/image" Target="../media/image108.emf"/><Relationship Id="rId52" Type="http://schemas.openxmlformats.org/officeDocument/2006/relationships/image" Target="../media/image112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93.emf"/><Relationship Id="rId22" Type="http://schemas.openxmlformats.org/officeDocument/2006/relationships/image" Target="../media/image97.emf"/><Relationship Id="rId27" Type="http://schemas.openxmlformats.org/officeDocument/2006/relationships/oleObject" Target="../embeddings/oleObject91.bin"/><Relationship Id="rId30" Type="http://schemas.openxmlformats.org/officeDocument/2006/relationships/image" Target="../media/image101.emf"/><Relationship Id="rId35" Type="http://schemas.openxmlformats.org/officeDocument/2006/relationships/oleObject" Target="../embeddings/oleObject95.bin"/><Relationship Id="rId43" Type="http://schemas.openxmlformats.org/officeDocument/2006/relationships/oleObject" Target="../embeddings/oleObject99.bin"/><Relationship Id="rId48" Type="http://schemas.openxmlformats.org/officeDocument/2006/relationships/image" Target="../media/image110.emf"/><Relationship Id="rId8" Type="http://schemas.openxmlformats.org/officeDocument/2006/relationships/image" Target="../media/image90.emf"/><Relationship Id="rId51" Type="http://schemas.openxmlformats.org/officeDocument/2006/relationships/oleObject" Target="../embeddings/oleObject10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oleObject" Target="../embeddings/oleObject109.bin"/><Relationship Id="rId18" Type="http://schemas.openxmlformats.org/officeDocument/2006/relationships/oleObject" Target="../embeddings/oleObject111.bin"/><Relationship Id="rId26" Type="http://schemas.openxmlformats.org/officeDocument/2006/relationships/oleObject" Target="../embeddings/oleObject115.bin"/><Relationship Id="rId39" Type="http://schemas.openxmlformats.org/officeDocument/2006/relationships/image" Target="../media/image131.emf"/><Relationship Id="rId3" Type="http://schemas.openxmlformats.org/officeDocument/2006/relationships/oleObject" Target="../embeddings/oleObject104.bin"/><Relationship Id="rId21" Type="http://schemas.openxmlformats.org/officeDocument/2006/relationships/image" Target="../media/image122.emf"/><Relationship Id="rId34" Type="http://schemas.openxmlformats.org/officeDocument/2006/relationships/oleObject" Target="../embeddings/oleObject119.bin"/><Relationship Id="rId42" Type="http://schemas.openxmlformats.org/officeDocument/2006/relationships/oleObject" Target="../embeddings/oleObject12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8.emf"/><Relationship Id="rId17" Type="http://schemas.openxmlformats.org/officeDocument/2006/relationships/image" Target="../media/image120.emf"/><Relationship Id="rId25" Type="http://schemas.openxmlformats.org/officeDocument/2006/relationships/image" Target="../media/image124.emf"/><Relationship Id="rId33" Type="http://schemas.openxmlformats.org/officeDocument/2006/relationships/image" Target="../media/image128.emf"/><Relationship Id="rId38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29" Type="http://schemas.openxmlformats.org/officeDocument/2006/relationships/image" Target="../media/image126.emf"/><Relationship Id="rId41" Type="http://schemas.openxmlformats.org/officeDocument/2006/relationships/image" Target="../media/image132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5.emf"/><Relationship Id="rId11" Type="http://schemas.openxmlformats.org/officeDocument/2006/relationships/oleObject" Target="../embeddings/oleObject108.bin"/><Relationship Id="rId24" Type="http://schemas.openxmlformats.org/officeDocument/2006/relationships/oleObject" Target="../embeddings/oleObject114.bin"/><Relationship Id="rId32" Type="http://schemas.openxmlformats.org/officeDocument/2006/relationships/oleObject" Target="../embeddings/oleObject118.bin"/><Relationship Id="rId37" Type="http://schemas.openxmlformats.org/officeDocument/2006/relationships/image" Target="../media/image130.emf"/><Relationship Id="rId40" Type="http://schemas.openxmlformats.org/officeDocument/2006/relationships/oleObject" Target="../embeddings/oleObject122.bin"/><Relationship Id="rId5" Type="http://schemas.openxmlformats.org/officeDocument/2006/relationships/oleObject" Target="../embeddings/oleObject105.bin"/><Relationship Id="rId15" Type="http://schemas.openxmlformats.org/officeDocument/2006/relationships/image" Target="../media/image134.emf"/><Relationship Id="rId23" Type="http://schemas.openxmlformats.org/officeDocument/2006/relationships/image" Target="../media/image123.emf"/><Relationship Id="rId28" Type="http://schemas.openxmlformats.org/officeDocument/2006/relationships/oleObject" Target="../embeddings/oleObject116.bin"/><Relationship Id="rId36" Type="http://schemas.openxmlformats.org/officeDocument/2006/relationships/oleObject" Target="../embeddings/oleObject120.bin"/><Relationship Id="rId10" Type="http://schemas.openxmlformats.org/officeDocument/2006/relationships/image" Target="../media/image117.emf"/><Relationship Id="rId19" Type="http://schemas.openxmlformats.org/officeDocument/2006/relationships/image" Target="../media/image121.emf"/><Relationship Id="rId31" Type="http://schemas.openxmlformats.org/officeDocument/2006/relationships/image" Target="../media/image127.emf"/><Relationship Id="rId4" Type="http://schemas.openxmlformats.org/officeDocument/2006/relationships/image" Target="../media/image114.png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9.emf"/><Relationship Id="rId22" Type="http://schemas.openxmlformats.org/officeDocument/2006/relationships/oleObject" Target="../embeddings/oleObject113.bin"/><Relationship Id="rId27" Type="http://schemas.openxmlformats.org/officeDocument/2006/relationships/image" Target="../media/image125.emf"/><Relationship Id="rId30" Type="http://schemas.openxmlformats.org/officeDocument/2006/relationships/oleObject" Target="../embeddings/oleObject117.bin"/><Relationship Id="rId35" Type="http://schemas.openxmlformats.org/officeDocument/2006/relationships/image" Target="../media/image129.emf"/><Relationship Id="rId43" Type="http://schemas.openxmlformats.org/officeDocument/2006/relationships/image" Target="../media/image13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42.emf"/><Relationship Id="rId26" Type="http://schemas.openxmlformats.org/officeDocument/2006/relationships/image" Target="../media/image146.e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9.e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1.emf"/><Relationship Id="rId20" Type="http://schemas.openxmlformats.org/officeDocument/2006/relationships/image" Target="../media/image143.emf"/><Relationship Id="rId29" Type="http://schemas.openxmlformats.org/officeDocument/2006/relationships/oleObject" Target="../embeddings/oleObject13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45.e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47.emf"/><Relationship Id="rId10" Type="http://schemas.openxmlformats.org/officeDocument/2006/relationships/image" Target="../media/image138.emf"/><Relationship Id="rId19" Type="http://schemas.openxmlformats.org/officeDocument/2006/relationships/oleObject" Target="../embeddings/oleObject132.bin"/><Relationship Id="rId31" Type="http://schemas.openxmlformats.org/officeDocument/2006/relationships/image" Target="../media/image149.emf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40.emf"/><Relationship Id="rId22" Type="http://schemas.openxmlformats.org/officeDocument/2006/relationships/image" Target="../media/image144.emf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14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24.emf"/><Relationship Id="rId18" Type="http://schemas.openxmlformats.org/officeDocument/2006/relationships/image" Target="../media/image17.e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6.bin"/><Relationship Id="rId7" Type="http://schemas.openxmlformats.org/officeDocument/2006/relationships/image" Target="../media/image152.png"/><Relationship Id="rId12" Type="http://schemas.openxmlformats.org/officeDocument/2006/relationships/oleObject" Target="../embeddings/oleObject142.bin"/><Relationship Id="rId17" Type="http://schemas.openxmlformats.org/officeDocument/2006/relationships/oleObject" Target="../embeddings/oleObject144.bin"/><Relationship Id="rId25" Type="http://schemas.openxmlformats.org/officeDocument/2006/relationships/image" Target="../media/image15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emf"/><Relationship Id="rId20" Type="http://schemas.openxmlformats.org/officeDocument/2006/relationships/image" Target="../media/image18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1.emf"/><Relationship Id="rId11" Type="http://schemas.openxmlformats.org/officeDocument/2006/relationships/image" Target="../media/image23.emf"/><Relationship Id="rId24" Type="http://schemas.openxmlformats.org/officeDocument/2006/relationships/image" Target="../media/image20.emf"/><Relationship Id="rId5" Type="http://schemas.openxmlformats.org/officeDocument/2006/relationships/oleObject" Target="../embeddings/oleObject139.bin"/><Relationship Id="rId15" Type="http://schemas.openxmlformats.org/officeDocument/2006/relationships/image" Target="../media/image25.emf"/><Relationship Id="rId23" Type="http://schemas.openxmlformats.org/officeDocument/2006/relationships/oleObject" Target="../embeddings/oleObject147.bin"/><Relationship Id="rId10" Type="http://schemas.openxmlformats.org/officeDocument/2006/relationships/oleObject" Target="../embeddings/oleObject141.bin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50.emf"/><Relationship Id="rId9" Type="http://schemas.openxmlformats.org/officeDocument/2006/relationships/image" Target="../media/image22.emf"/><Relationship Id="rId14" Type="http://schemas.openxmlformats.org/officeDocument/2006/relationships/oleObject" Target="../embeddings/oleObject143.bin"/><Relationship Id="rId22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3.e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55.emf"/><Relationship Id="rId4" Type="http://schemas.openxmlformats.org/officeDocument/2006/relationships/image" Target="../media/image152.e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66.emf"/><Relationship Id="rId26" Type="http://schemas.openxmlformats.org/officeDocument/2006/relationships/image" Target="../media/image170.emf"/><Relationship Id="rId3" Type="http://schemas.openxmlformats.org/officeDocument/2006/relationships/oleObject" Target="../embeddings/oleObject155.bin"/><Relationship Id="rId21" Type="http://schemas.openxmlformats.org/officeDocument/2006/relationships/oleObject" Target="../embeddings/oleObject164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3.emf"/><Relationship Id="rId17" Type="http://schemas.openxmlformats.org/officeDocument/2006/relationships/oleObject" Target="../embeddings/oleObject162.bin"/><Relationship Id="rId25" Type="http://schemas.openxmlformats.org/officeDocument/2006/relationships/oleObject" Target="../embeddings/oleObject16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5.emf"/><Relationship Id="rId20" Type="http://schemas.openxmlformats.org/officeDocument/2006/relationships/image" Target="../media/image167.emf"/><Relationship Id="rId29" Type="http://schemas.openxmlformats.org/officeDocument/2006/relationships/image" Target="../media/image172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59.bin"/><Relationship Id="rId24" Type="http://schemas.openxmlformats.org/officeDocument/2006/relationships/image" Target="../media/image169.emf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5.bin"/><Relationship Id="rId28" Type="http://schemas.openxmlformats.org/officeDocument/2006/relationships/image" Target="../media/image171.png"/><Relationship Id="rId10" Type="http://schemas.openxmlformats.org/officeDocument/2006/relationships/image" Target="../media/image162.e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4.emf"/><Relationship Id="rId22" Type="http://schemas.openxmlformats.org/officeDocument/2006/relationships/image" Target="../media/image168.emf"/><Relationship Id="rId27" Type="http://schemas.openxmlformats.org/officeDocument/2006/relationships/image" Target="../media/image1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176.emf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187.emf"/><Relationship Id="rId3" Type="http://schemas.openxmlformats.org/officeDocument/2006/relationships/oleObject" Target="../embeddings/oleObject174.bin"/><Relationship Id="rId21" Type="http://schemas.openxmlformats.org/officeDocument/2006/relationships/oleObject" Target="../embeddings/oleObject183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84.emf"/><Relationship Id="rId17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6.emf"/><Relationship Id="rId20" Type="http://schemas.openxmlformats.org/officeDocument/2006/relationships/image" Target="../media/image188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1.e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10" Type="http://schemas.openxmlformats.org/officeDocument/2006/relationships/image" Target="../media/image183.emf"/><Relationship Id="rId19" Type="http://schemas.openxmlformats.org/officeDocument/2006/relationships/oleObject" Target="../embeddings/oleObject182.bin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85.emf"/><Relationship Id="rId22" Type="http://schemas.openxmlformats.org/officeDocument/2006/relationships/image" Target="../media/image18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1.emf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93.emf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18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4.emf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2.emf"/><Relationship Id="rId26" Type="http://schemas.openxmlformats.org/officeDocument/2006/relationships/oleObject" Target="../embeddings/oleObject19.bin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15.bin"/><Relationship Id="rId25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png"/><Relationship Id="rId20" Type="http://schemas.openxmlformats.org/officeDocument/2006/relationships/image" Target="../media/image23.emf"/><Relationship Id="rId29" Type="http://schemas.openxmlformats.org/officeDocument/2006/relationships/image" Target="../media/image2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25.e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oleObject" Target="../embeddings/oleObject20.bin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16.bin"/><Relationship Id="rId31" Type="http://schemas.openxmlformats.org/officeDocument/2006/relationships/image" Target="../media/image2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image" Target="../media/image26.emf"/><Relationship Id="rId30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3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9.emf"/><Relationship Id="rId18" Type="http://schemas.openxmlformats.org/officeDocument/2006/relationships/oleObject" Target="../embeddings/oleObject54.bin"/><Relationship Id="rId26" Type="http://schemas.openxmlformats.org/officeDocument/2006/relationships/oleObject" Target="../embeddings/oleObject5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63.emf"/><Relationship Id="rId7" Type="http://schemas.openxmlformats.org/officeDocument/2006/relationships/image" Target="../media/image56.e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61.emf"/><Relationship Id="rId25" Type="http://schemas.openxmlformats.org/officeDocument/2006/relationships/image" Target="../media/image65.wmf"/><Relationship Id="rId33" Type="http://schemas.openxmlformats.org/officeDocument/2006/relationships/image" Target="../media/image69.jpe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29" Type="http://schemas.openxmlformats.org/officeDocument/2006/relationships/image" Target="../media/image67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8.emf"/><Relationship Id="rId24" Type="http://schemas.openxmlformats.org/officeDocument/2006/relationships/oleObject" Target="../embeddings/oleObject57.bin"/><Relationship Id="rId32" Type="http://schemas.openxmlformats.org/officeDocument/2006/relationships/slide" Target="slide7.xml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23" Type="http://schemas.openxmlformats.org/officeDocument/2006/relationships/image" Target="../media/image64.wmf"/><Relationship Id="rId28" Type="http://schemas.openxmlformats.org/officeDocument/2006/relationships/oleObject" Target="../embeddings/oleObject59.bin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62.emf"/><Relationship Id="rId31" Type="http://schemas.openxmlformats.org/officeDocument/2006/relationships/image" Target="../media/image68.e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7.e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Relationship Id="rId27" Type="http://schemas.openxmlformats.org/officeDocument/2006/relationships/image" Target="../media/image66.wmf"/><Relationship Id="rId30" Type="http://schemas.openxmlformats.org/officeDocument/2006/relationships/oleObject" Target="../embeddings/oleObject6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7.emf"/><Relationship Id="rId26" Type="http://schemas.openxmlformats.org/officeDocument/2006/relationships/image" Target="../media/image81.e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85.e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76.bin"/><Relationship Id="rId38" Type="http://schemas.openxmlformats.org/officeDocument/2006/relationships/image" Target="../media/image8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emf"/><Relationship Id="rId20" Type="http://schemas.openxmlformats.org/officeDocument/2006/relationships/image" Target="../media/image78.emf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80.emf"/><Relationship Id="rId32" Type="http://schemas.openxmlformats.org/officeDocument/2006/relationships/image" Target="../media/image84.emf"/><Relationship Id="rId37" Type="http://schemas.openxmlformats.org/officeDocument/2006/relationships/oleObject" Target="../embeddings/oleObject78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82.emf"/><Relationship Id="rId36" Type="http://schemas.openxmlformats.org/officeDocument/2006/relationships/image" Target="../media/image86.emf"/><Relationship Id="rId10" Type="http://schemas.openxmlformats.org/officeDocument/2006/relationships/image" Target="../media/image73.e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" Type="http://schemas.openxmlformats.org/officeDocument/2006/relationships/image" Target="../media/image70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5.emf"/><Relationship Id="rId22" Type="http://schemas.openxmlformats.org/officeDocument/2006/relationships/image" Target="../media/image79.e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83.emf"/><Relationship Id="rId35" Type="http://schemas.openxmlformats.org/officeDocument/2006/relationships/oleObject" Target="../embeddings/oleObject7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8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1100" y="152400"/>
            <a:ext cx="2400300" cy="10668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第二节</a:t>
            </a: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1879600" y="2590800"/>
            <a:ext cx="594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一、对坐标的曲线积分的概念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        与性质</a:t>
            </a:r>
            <a:endParaRPr lang="zh-CN" altLang="en-US"/>
          </a:p>
        </p:txBody>
      </p:sp>
      <p:sp>
        <p:nvSpPr>
          <p:cNvPr id="1030" name="Text Box 3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79600" y="4084638"/>
            <a:ext cx="6403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/>
              <a:t>二、 对坐标的曲线积分的计算法    </a:t>
            </a:r>
          </a:p>
        </p:txBody>
      </p:sp>
      <p:sp>
        <p:nvSpPr>
          <p:cNvPr id="1031" name="Text Box 3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879600" y="4922838"/>
            <a:ext cx="5894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/>
              <a:t>三、两类曲线积分之间的联系    </a:t>
            </a:r>
          </a:p>
        </p:txBody>
      </p:sp>
      <p:sp>
        <p:nvSpPr>
          <p:cNvPr id="1032" name="Text Box 57"/>
          <p:cNvSpPr txBox="1">
            <a:spLocks noChangeArrowheads="1"/>
          </p:cNvSpPr>
          <p:nvPr/>
        </p:nvSpPr>
        <p:spPr bwMode="auto">
          <a:xfrm>
            <a:off x="2413000" y="1100138"/>
            <a:ext cx="53594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对坐标的曲线积分  </a:t>
            </a:r>
          </a:p>
        </p:txBody>
      </p:sp>
      <p:graphicFrame>
        <p:nvGraphicFramePr>
          <p:cNvPr id="1026" name="Object 67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MP 图象" r:id="rId5" imgW="3390476" imgH="3409524" progId="Paint.Picture">
                  <p:embed/>
                </p:oleObj>
              </mc:Choice>
              <mc:Fallback>
                <p:oleObj name="BMP 图象" r:id="rId5" imgW="3390476" imgH="3409524" progId="Paint.Picture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69"/>
          <p:cNvSpPr txBox="1">
            <a:spLocks noChangeArrowheads="1"/>
          </p:cNvSpPr>
          <p:nvPr/>
        </p:nvSpPr>
        <p:spPr bwMode="auto">
          <a:xfrm>
            <a:off x="7162800" y="250825"/>
            <a:ext cx="17938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第十一章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74650"/>
            <a:ext cx="24384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2.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981200" y="400050"/>
          <a:ext cx="2552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4" name="Equation" r:id="rId3" imgW="2552400" imgH="660240" progId="Equation.3">
                  <p:embed/>
                </p:oleObj>
              </mc:Choice>
              <mc:Fallback>
                <p:oleObj name="Equation" r:id="rId3" imgW="255240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0050"/>
                        <a:ext cx="2552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0" name="Text Box 4"/>
          <p:cNvSpPr txBox="1">
            <a:spLocks noChangeArrowheads="1"/>
          </p:cNvSpPr>
          <p:nvPr/>
        </p:nvSpPr>
        <p:spPr bwMode="auto">
          <a:xfrm>
            <a:off x="4572000" y="4508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en-US" altLang="zh-CN" i="1"/>
              <a:t>L</a:t>
            </a:r>
            <a:r>
              <a:rPr lang="zh-CN" altLang="en-US"/>
              <a:t>为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76300" y="10604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抛物线  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2667000" y="1060450"/>
          <a:ext cx="2971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" name="Equation" r:id="rId5" imgW="2971800" imgH="545760" progId="Equation.3">
                  <p:embed/>
                </p:oleObj>
              </mc:Choice>
              <mc:Fallback>
                <p:oleObj name="Equation" r:id="rId5" imgW="2971800" imgH="545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0450"/>
                        <a:ext cx="2971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876300" y="1727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抛物线  </a:t>
            </a: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2628900" y="1746250"/>
          <a:ext cx="300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name="Equation" r:id="rId7" imgW="3009600" imgH="520560" progId="Equation.3">
                  <p:embed/>
                </p:oleObj>
              </mc:Choice>
              <mc:Fallback>
                <p:oleObj name="Equation" r:id="rId7" imgW="300960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746250"/>
                        <a:ext cx="300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876300" y="24257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有向折线</a:t>
            </a:r>
            <a:r>
              <a:rPr lang="zh-CN" altLang="en-US" i="1"/>
              <a:t> </a:t>
            </a:r>
            <a:endParaRPr lang="zh-CN" altLang="en-US"/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2927350" y="2508250"/>
          <a:ext cx="189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" name="Equation" r:id="rId9" imgW="1892160" imgH="457200" progId="Equation.3">
                  <p:embed/>
                </p:oleObj>
              </mc:Choice>
              <mc:Fallback>
                <p:oleObj name="Equation" r:id="rId9" imgW="18921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508250"/>
                        <a:ext cx="1892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457200" y="32083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/>
              <a:t>(1) </a:t>
            </a:r>
            <a:r>
              <a:rPr lang="zh-CN" altLang="en-US"/>
              <a:t>原式</a:t>
            </a:r>
          </a:p>
        </p:txBody>
      </p:sp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3263900" y="3206750"/>
          <a:ext cx="92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Equation" r:id="rId11" imgW="927000" imgH="520560" progId="Equation.3">
                  <p:embed/>
                </p:oleObj>
              </mc:Choice>
              <mc:Fallback>
                <p:oleObj name="Equation" r:id="rId11" imgW="92700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206750"/>
                        <a:ext cx="927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6045200" y="3054350"/>
          <a:ext cx="1651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Equation" r:id="rId13" imgW="1650960" imgH="825480" progId="Equation.3">
                  <p:embed/>
                </p:oleObj>
              </mc:Choice>
              <mc:Fallback>
                <p:oleObj name="Equation" r:id="rId13" imgW="1650960" imgH="825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054350"/>
                        <a:ext cx="1651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1049338" y="40957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原式</a:t>
            </a:r>
          </a:p>
        </p:txBody>
      </p:sp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3225800" y="4067175"/>
          <a:ext cx="138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Equation" r:id="rId15" imgW="1384200" imgH="520560" progId="Equation.3">
                  <p:embed/>
                </p:oleObj>
              </mc:Choice>
              <mc:Fallback>
                <p:oleObj name="Equation" r:id="rId15" imgW="138420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067175"/>
                        <a:ext cx="1384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5981700" y="3968750"/>
          <a:ext cx="158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Equation" r:id="rId17" imgW="1587240" imgH="825480" progId="Equation.3">
                  <p:embed/>
                </p:oleObj>
              </mc:Choice>
              <mc:Fallback>
                <p:oleObj name="Equation" r:id="rId17" imgW="1587240" imgH="825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968750"/>
                        <a:ext cx="1587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1049338" y="4903788"/>
            <a:ext cx="160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原式</a:t>
            </a:r>
          </a:p>
        </p:txBody>
      </p:sp>
      <p:graphicFrame>
        <p:nvGraphicFramePr>
          <p:cNvPr id="56338" name="Object 18"/>
          <p:cNvGraphicFramePr>
            <a:graphicFrameLocks noChangeAspect="1"/>
          </p:cNvGraphicFramePr>
          <p:nvPr/>
        </p:nvGraphicFramePr>
        <p:xfrm>
          <a:off x="2413000" y="4870450"/>
          <a:ext cx="3238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19" imgW="3238200" imgH="660240" progId="Equation.3">
                  <p:embed/>
                </p:oleObj>
              </mc:Choice>
              <mc:Fallback>
                <p:oleObj name="Equation" r:id="rId19" imgW="3238200" imgH="660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870450"/>
                        <a:ext cx="3238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Object 19"/>
          <p:cNvGraphicFramePr>
            <a:graphicFrameLocks noChangeAspect="1"/>
          </p:cNvGraphicFramePr>
          <p:nvPr/>
        </p:nvGraphicFramePr>
        <p:xfrm>
          <a:off x="2409825" y="5829300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Equation" r:id="rId21" imgW="749160" imgH="317160" progId="Equation.3">
                  <p:embed/>
                </p:oleObj>
              </mc:Choice>
              <mc:Fallback>
                <p:oleObj name="Equation" r:id="rId21" imgW="749160" imgH="3171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5829300"/>
                        <a:ext cx="749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20"/>
          <p:cNvGraphicFramePr>
            <a:graphicFrameLocks noChangeAspect="1"/>
          </p:cNvGraphicFramePr>
          <p:nvPr/>
        </p:nvGraphicFramePr>
        <p:xfrm>
          <a:off x="4038600" y="583565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Equation" r:id="rId23" imgW="431640" imgH="304560" progId="Equation.3">
                  <p:embed/>
                </p:oleObj>
              </mc:Choice>
              <mc:Fallback>
                <p:oleObj name="Equation" r:id="rId23" imgW="431640" imgH="304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83565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439025" y="612775"/>
            <a:ext cx="1239838" cy="2428875"/>
            <a:chOff x="4686" y="294"/>
            <a:chExt cx="781" cy="1530"/>
          </a:xfrm>
        </p:grpSpPr>
        <p:graphicFrame>
          <p:nvGraphicFramePr>
            <p:cNvPr id="13337" name="Object 22"/>
            <p:cNvGraphicFramePr>
              <a:graphicFrameLocks noChangeAspect="1"/>
            </p:cNvGraphicFramePr>
            <p:nvPr/>
          </p:nvGraphicFramePr>
          <p:xfrm>
            <a:off x="4686" y="1563"/>
            <a:ext cx="62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5" name="公式" r:id="rId25" imgW="482400" imgH="203040" progId="Equation.3">
                    <p:embed/>
                  </p:oleObj>
                </mc:Choice>
                <mc:Fallback>
                  <p:oleObj name="公式" r:id="rId25" imgW="482400" imgH="2030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6" y="1563"/>
                          <a:ext cx="62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23"/>
            <p:cNvGraphicFramePr>
              <a:graphicFrameLocks noChangeAspect="1"/>
            </p:cNvGraphicFramePr>
            <p:nvPr/>
          </p:nvGraphicFramePr>
          <p:xfrm>
            <a:off x="4876" y="294"/>
            <a:ext cx="59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6" name="公式" r:id="rId27" imgW="457200" imgH="203040" progId="Equation.3">
                    <p:embed/>
                  </p:oleObj>
                </mc:Choice>
                <mc:Fallback>
                  <p:oleObj name="公式" r:id="rId27" imgW="457200" imgH="2030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294"/>
                          <a:ext cx="591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3" name="Line 24"/>
            <p:cNvSpPr>
              <a:spLocks noChangeShapeType="1"/>
            </p:cNvSpPr>
            <p:nvPr/>
          </p:nvSpPr>
          <p:spPr bwMode="auto">
            <a:xfrm flipV="1">
              <a:off x="5088" y="507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46" name="Line 26"/>
          <p:cNvSpPr>
            <a:spLocks noChangeShapeType="1"/>
          </p:cNvSpPr>
          <p:nvPr/>
        </p:nvSpPr>
        <p:spPr bwMode="auto">
          <a:xfrm flipV="1">
            <a:off x="8077200" y="1712913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140450" y="950913"/>
            <a:ext cx="1936750" cy="1600200"/>
            <a:chOff x="3820" y="384"/>
            <a:chExt cx="1220" cy="1008"/>
          </a:xfrm>
        </p:grpSpPr>
        <p:graphicFrame>
          <p:nvGraphicFramePr>
            <p:cNvPr id="13336" name="Object 28"/>
            <p:cNvGraphicFramePr>
              <a:graphicFrameLocks noChangeAspect="1"/>
            </p:cNvGraphicFramePr>
            <p:nvPr/>
          </p:nvGraphicFramePr>
          <p:xfrm>
            <a:off x="3820" y="432"/>
            <a:ext cx="76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7" name="公式" r:id="rId29" imgW="431640" imgH="228600" progId="Equation.3">
                    <p:embed/>
                  </p:oleObj>
                </mc:Choice>
                <mc:Fallback>
                  <p:oleObj name="公式" r:id="rId29" imgW="43164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0" y="432"/>
                          <a:ext cx="76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1" name="Freeform 29"/>
            <p:cNvSpPr>
              <a:spLocks/>
            </p:cNvSpPr>
            <p:nvPr/>
          </p:nvSpPr>
          <p:spPr bwMode="auto">
            <a:xfrm>
              <a:off x="4080" y="384"/>
              <a:ext cx="960" cy="1008"/>
            </a:xfrm>
            <a:custGeom>
              <a:avLst/>
              <a:gdLst>
                <a:gd name="T0" fmla="*/ 0 w 960"/>
                <a:gd name="T1" fmla="*/ 1008 h 1008"/>
                <a:gd name="T2" fmla="*/ 240 w 960"/>
                <a:gd name="T3" fmla="*/ 528 h 1008"/>
                <a:gd name="T4" fmla="*/ 960 w 960"/>
                <a:gd name="T5" fmla="*/ 0 h 1008"/>
                <a:gd name="T6" fmla="*/ 0 60000 65536"/>
                <a:gd name="T7" fmla="*/ 0 60000 65536"/>
                <a:gd name="T8" fmla="*/ 0 60000 65536"/>
                <a:gd name="T9" fmla="*/ 0 w 960"/>
                <a:gd name="T10" fmla="*/ 0 h 1008"/>
                <a:gd name="T11" fmla="*/ 960 w 96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008">
                  <a:moveTo>
                    <a:pt x="0" y="1008"/>
                  </a:moveTo>
                  <a:cubicBezTo>
                    <a:pt x="40" y="852"/>
                    <a:pt x="80" y="696"/>
                    <a:pt x="240" y="528"/>
                  </a:cubicBezTo>
                  <a:cubicBezTo>
                    <a:pt x="400" y="360"/>
                    <a:pt x="680" y="180"/>
                    <a:pt x="960" y="0"/>
                  </a:cubicBezTo>
                </a:path>
              </a:pathLst>
            </a:custGeom>
            <a:noFill/>
            <a:ln w="28575">
              <a:solidFill>
                <a:srgbClr val="99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Line 30"/>
            <p:cNvSpPr>
              <a:spLocks noChangeShapeType="1"/>
            </p:cNvSpPr>
            <p:nvPr/>
          </p:nvSpPr>
          <p:spPr bwMode="auto">
            <a:xfrm flipV="1">
              <a:off x="4512" y="576"/>
              <a:ext cx="240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553200" y="950913"/>
            <a:ext cx="1524000" cy="1600200"/>
            <a:chOff x="4080" y="384"/>
            <a:chExt cx="960" cy="1008"/>
          </a:xfrm>
        </p:grpSpPr>
        <p:graphicFrame>
          <p:nvGraphicFramePr>
            <p:cNvPr id="13335" name="Object 32"/>
            <p:cNvGraphicFramePr>
              <a:graphicFrameLocks noChangeAspect="1"/>
            </p:cNvGraphicFramePr>
            <p:nvPr/>
          </p:nvGraphicFramePr>
          <p:xfrm>
            <a:off x="4252" y="912"/>
            <a:ext cx="76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8" name="公式" r:id="rId31" imgW="431640" imgH="228600" progId="Equation.3">
                    <p:embed/>
                  </p:oleObj>
                </mc:Choice>
                <mc:Fallback>
                  <p:oleObj name="公式" r:id="rId31" imgW="43164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912"/>
                          <a:ext cx="76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9" name="Freeform 33"/>
            <p:cNvSpPr>
              <a:spLocks/>
            </p:cNvSpPr>
            <p:nvPr/>
          </p:nvSpPr>
          <p:spPr bwMode="auto">
            <a:xfrm>
              <a:off x="4080" y="384"/>
              <a:ext cx="960" cy="1008"/>
            </a:xfrm>
            <a:custGeom>
              <a:avLst/>
              <a:gdLst>
                <a:gd name="T0" fmla="*/ 0 w 960"/>
                <a:gd name="T1" fmla="*/ 1008 h 1008"/>
                <a:gd name="T2" fmla="*/ 480 w 960"/>
                <a:gd name="T3" fmla="*/ 816 h 1008"/>
                <a:gd name="T4" fmla="*/ 960 w 960"/>
                <a:gd name="T5" fmla="*/ 0 h 1008"/>
                <a:gd name="T6" fmla="*/ 0 60000 65536"/>
                <a:gd name="T7" fmla="*/ 0 60000 65536"/>
                <a:gd name="T8" fmla="*/ 0 60000 65536"/>
                <a:gd name="T9" fmla="*/ 0 w 960"/>
                <a:gd name="T10" fmla="*/ 0 h 1008"/>
                <a:gd name="T11" fmla="*/ 960 w 96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008">
                  <a:moveTo>
                    <a:pt x="0" y="1008"/>
                  </a:moveTo>
                  <a:cubicBezTo>
                    <a:pt x="160" y="996"/>
                    <a:pt x="320" y="984"/>
                    <a:pt x="480" y="816"/>
                  </a:cubicBezTo>
                  <a:cubicBezTo>
                    <a:pt x="640" y="648"/>
                    <a:pt x="800" y="324"/>
                    <a:pt x="960" y="0"/>
                  </a:cubicBezTo>
                </a:path>
              </a:pathLst>
            </a:cu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0" name="Line 34"/>
            <p:cNvSpPr>
              <a:spLocks noChangeShapeType="1"/>
            </p:cNvSpPr>
            <p:nvPr/>
          </p:nvSpPr>
          <p:spPr bwMode="auto">
            <a:xfrm flipV="1">
              <a:off x="4752" y="672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6355" name="Object 35"/>
          <p:cNvGraphicFramePr>
            <a:graphicFrameLocks noChangeAspect="1"/>
          </p:cNvGraphicFramePr>
          <p:nvPr/>
        </p:nvGraphicFramePr>
        <p:xfrm>
          <a:off x="2413000" y="3041650"/>
          <a:ext cx="787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quation" r:id="rId33" imgW="787320" imgH="825480" progId="Equation.3">
                  <p:embed/>
                </p:oleObj>
              </mc:Choice>
              <mc:Fallback>
                <p:oleObj name="Equation" r:id="rId33" imgW="787320" imgH="825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041650"/>
                        <a:ext cx="787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6" name="Object 36"/>
          <p:cNvGraphicFramePr>
            <a:graphicFrameLocks noChangeAspect="1"/>
          </p:cNvGraphicFramePr>
          <p:nvPr/>
        </p:nvGraphicFramePr>
        <p:xfrm>
          <a:off x="4191000" y="3194050"/>
          <a:ext cx="177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Equation" r:id="rId35" imgW="1777680" imgH="520560" progId="Equation.3">
                  <p:embed/>
                </p:oleObj>
              </mc:Choice>
              <mc:Fallback>
                <p:oleObj name="Equation" r:id="rId35" imgW="1777680" imgH="5205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194050"/>
                        <a:ext cx="177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7" name="Object 37"/>
          <p:cNvGraphicFramePr>
            <a:graphicFrameLocks noChangeAspect="1"/>
          </p:cNvGraphicFramePr>
          <p:nvPr/>
        </p:nvGraphicFramePr>
        <p:xfrm>
          <a:off x="2413000" y="3956050"/>
          <a:ext cx="787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" name="Equation" r:id="rId37" imgW="787320" imgH="825480" progId="Equation.3">
                  <p:embed/>
                </p:oleObj>
              </mc:Choice>
              <mc:Fallback>
                <p:oleObj name="Equation" r:id="rId37" imgW="787320" imgH="825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956050"/>
                        <a:ext cx="787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8" name="Object 38"/>
          <p:cNvGraphicFramePr>
            <a:graphicFrameLocks noChangeAspect="1"/>
          </p:cNvGraphicFramePr>
          <p:nvPr/>
        </p:nvGraphicFramePr>
        <p:xfrm>
          <a:off x="4651375" y="4067175"/>
          <a:ext cx="125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Equation" r:id="rId39" imgW="1257120" imgH="520560" progId="Equation.3">
                  <p:embed/>
                </p:oleObj>
              </mc:Choice>
              <mc:Fallback>
                <p:oleObj name="Equation" r:id="rId39" imgW="1257120" imgH="5205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4067175"/>
                        <a:ext cx="1257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9" name="Object 39"/>
          <p:cNvGraphicFramePr>
            <a:graphicFrameLocks noChangeAspect="1"/>
          </p:cNvGraphicFramePr>
          <p:nvPr/>
        </p:nvGraphicFramePr>
        <p:xfrm>
          <a:off x="5715000" y="4819650"/>
          <a:ext cx="2590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Equation" r:id="rId41" imgW="2590560" imgH="660240" progId="Equation.3">
                  <p:embed/>
                </p:oleObj>
              </mc:Choice>
              <mc:Fallback>
                <p:oleObj name="Equation" r:id="rId41" imgW="2590560" imgH="6602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819650"/>
                        <a:ext cx="2590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0" name="Object 40"/>
          <p:cNvGraphicFramePr>
            <a:graphicFrameLocks noChangeAspect="1"/>
          </p:cNvGraphicFramePr>
          <p:nvPr/>
        </p:nvGraphicFramePr>
        <p:xfrm>
          <a:off x="3175000" y="5626100"/>
          <a:ext cx="787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Equation" r:id="rId43" imgW="787320" imgH="774360" progId="Equation.3">
                  <p:embed/>
                </p:oleObj>
              </mc:Choice>
              <mc:Fallback>
                <p:oleObj name="Equation" r:id="rId43" imgW="787320" imgH="774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5626100"/>
                        <a:ext cx="787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1" name="Object 41"/>
          <p:cNvGraphicFramePr>
            <a:graphicFrameLocks noChangeAspect="1"/>
          </p:cNvGraphicFramePr>
          <p:nvPr/>
        </p:nvGraphicFramePr>
        <p:xfrm>
          <a:off x="7721600" y="327025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Equation" r:id="rId45" imgW="431640" imgH="304560" progId="Equation.3">
                  <p:embed/>
                </p:oleObj>
              </mc:Choice>
              <mc:Fallback>
                <p:oleObj name="Equation" r:id="rId45" imgW="431640" imgH="3045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327025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2" name="Object 42"/>
          <p:cNvGraphicFramePr>
            <a:graphicFrameLocks noChangeAspect="1"/>
          </p:cNvGraphicFramePr>
          <p:nvPr/>
        </p:nvGraphicFramePr>
        <p:xfrm>
          <a:off x="7645400" y="41910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name="Equation" r:id="rId47" imgW="431640" imgH="304560" progId="Equation.3">
                  <p:embed/>
                </p:oleObj>
              </mc:Choice>
              <mc:Fallback>
                <p:oleObj name="Equation" r:id="rId47" imgW="431640" imgH="3045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41910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6248400" y="569913"/>
            <a:ext cx="2438400" cy="2362200"/>
            <a:chOff x="3936" y="267"/>
            <a:chExt cx="1536" cy="1488"/>
          </a:xfrm>
        </p:grpSpPr>
        <p:graphicFrame>
          <p:nvGraphicFramePr>
            <p:cNvPr id="13333" name="Object 44"/>
            <p:cNvGraphicFramePr>
              <a:graphicFrameLocks noChangeAspect="1"/>
            </p:cNvGraphicFramePr>
            <p:nvPr/>
          </p:nvGraphicFramePr>
          <p:xfrm>
            <a:off x="4176" y="287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7" name="Equation" r:id="rId49" imgW="241200" imgH="317160" progId="Equation.3">
                    <p:embed/>
                  </p:oleObj>
                </mc:Choice>
                <mc:Fallback>
                  <p:oleObj name="Equation" r:id="rId49" imgW="241200" imgH="3171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87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45"/>
            <p:cNvGraphicFramePr>
              <a:graphicFrameLocks noChangeAspect="1"/>
            </p:cNvGraphicFramePr>
            <p:nvPr/>
          </p:nvGraphicFramePr>
          <p:xfrm>
            <a:off x="5328" y="1603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8" name="Equation" r:id="rId51" imgW="228600" imgH="241200" progId="Equation.3">
                    <p:embed/>
                  </p:oleObj>
                </mc:Choice>
                <mc:Fallback>
                  <p:oleObj name="Equation" r:id="rId51" imgW="228600" imgH="2412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603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6" name="Line 46"/>
            <p:cNvSpPr>
              <a:spLocks noChangeShapeType="1"/>
            </p:cNvSpPr>
            <p:nvPr/>
          </p:nvSpPr>
          <p:spPr bwMode="auto">
            <a:xfrm>
              <a:off x="4128" y="1515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Line 47"/>
            <p:cNvSpPr>
              <a:spLocks noChangeShapeType="1"/>
            </p:cNvSpPr>
            <p:nvPr/>
          </p:nvSpPr>
          <p:spPr bwMode="auto">
            <a:xfrm flipV="1">
              <a:off x="4128" y="267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3358" name="Picture 48"/>
            <p:cNvPicPr>
              <a:picLocks noChangeAspect="1" noChangeArrowheads="1"/>
            </p:cNvPicPr>
            <p:nvPr/>
          </p:nvPicPr>
          <p:blipFill>
            <a:blip r:embed="rId5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1488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7315200" y="2551113"/>
            <a:ext cx="457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0" name="Oval 50"/>
          <p:cNvSpPr>
            <a:spLocks noChangeArrowheads="1"/>
          </p:cNvSpPr>
          <p:nvPr/>
        </p:nvSpPr>
        <p:spPr bwMode="auto">
          <a:xfrm>
            <a:off x="3505200" y="4800600"/>
            <a:ext cx="381000" cy="685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1" name="Oval 51"/>
          <p:cNvSpPr>
            <a:spLocks noChangeArrowheads="1"/>
          </p:cNvSpPr>
          <p:nvPr/>
        </p:nvSpPr>
        <p:spPr bwMode="auto">
          <a:xfrm>
            <a:off x="6781800" y="4800600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4" name="Oval 54"/>
          <p:cNvSpPr>
            <a:spLocks noChangeArrowheads="1"/>
          </p:cNvSpPr>
          <p:nvPr/>
        </p:nvSpPr>
        <p:spPr bwMode="auto">
          <a:xfrm>
            <a:off x="4876800" y="4800600"/>
            <a:ext cx="533400" cy="685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utoUpdateAnimBg="0"/>
      <p:bldP spid="56327" grpId="0" autoUpdateAnimBg="0"/>
      <p:bldP spid="56329" grpId="0" autoUpdateAnimBg="0"/>
      <p:bldP spid="56331" grpId="0" autoUpdateAnimBg="0"/>
      <p:bldP spid="56334" grpId="0" autoUpdateAnimBg="0"/>
      <p:bldP spid="56337" grpId="0" autoUpdateAnimBg="0"/>
      <p:bldP spid="56346" grpId="0" animBg="1"/>
      <p:bldP spid="56345" grpId="0" animBg="1"/>
      <p:bldP spid="56370" grpId="0" animBg="1"/>
      <p:bldP spid="56371" grpId="0" animBg="1"/>
      <p:bldP spid="563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837363" y="1055688"/>
            <a:ext cx="1662112" cy="2068512"/>
            <a:chOff x="4307" y="521"/>
            <a:chExt cx="1047" cy="1303"/>
          </a:xfrm>
        </p:grpSpPr>
        <p:graphicFrame>
          <p:nvGraphicFramePr>
            <p:cNvPr id="14352" name="Object 41"/>
            <p:cNvGraphicFramePr>
              <a:graphicFrameLocks noChangeAspect="1"/>
            </p:cNvGraphicFramePr>
            <p:nvPr/>
          </p:nvGraphicFramePr>
          <p:xfrm>
            <a:off x="4307" y="521"/>
            <a:ext cx="1047" cy="1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7" name="位图图像" r:id="rId3" imgW="1085714" imgH="1247619" progId="Paint.Picture">
                    <p:embed/>
                  </p:oleObj>
                </mc:Choice>
                <mc:Fallback>
                  <p:oleObj name="位图图像" r:id="rId3" imgW="1085714" imgH="1247619" progId="Paint.Picture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7" y="521"/>
                          <a:ext cx="1047" cy="1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3" name="Object 4"/>
            <p:cNvGraphicFramePr>
              <a:graphicFrameLocks noChangeAspect="1"/>
            </p:cNvGraphicFramePr>
            <p:nvPr/>
          </p:nvGraphicFramePr>
          <p:xfrm>
            <a:off x="4562" y="825"/>
            <a:ext cx="16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8" name="Equation" r:id="rId5" imgW="279360" imgH="304560" progId="Equation.3">
                    <p:embed/>
                  </p:oleObj>
                </mc:Choice>
                <mc:Fallback>
                  <p:oleObj name="Equation" r:id="rId5" imgW="279360" imgH="3045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2" y="825"/>
                          <a:ext cx="16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5"/>
            <p:cNvGraphicFramePr>
              <a:graphicFrameLocks noChangeAspect="1"/>
            </p:cNvGraphicFramePr>
            <p:nvPr/>
          </p:nvGraphicFramePr>
          <p:xfrm>
            <a:off x="4488" y="1477"/>
            <a:ext cx="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9" name="Equation" r:id="rId7" imgW="279360" imgH="304560" progId="Equation.3">
                    <p:embed/>
                  </p:oleObj>
                </mc:Choice>
                <mc:Fallback>
                  <p:oleObj name="Equation" r:id="rId7" imgW="279360" imgH="3045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8" y="1477"/>
                          <a:ext cx="16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6"/>
            <p:cNvGraphicFramePr>
              <a:graphicFrameLocks noChangeAspect="1"/>
            </p:cNvGraphicFramePr>
            <p:nvPr/>
          </p:nvGraphicFramePr>
          <p:xfrm>
            <a:off x="5184" y="1559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0" name="Equation" r:id="rId9" imgW="241200" imgH="317160" progId="Equation.3">
                    <p:embed/>
                  </p:oleObj>
                </mc:Choice>
                <mc:Fallback>
                  <p:oleObj name="Equation" r:id="rId9" imgW="24120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559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7"/>
            <p:cNvGraphicFramePr>
              <a:graphicFrameLocks noChangeAspect="1"/>
            </p:cNvGraphicFramePr>
            <p:nvPr/>
          </p:nvGraphicFramePr>
          <p:xfrm>
            <a:off x="4400" y="1680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1" name="Equation" r:id="rId11" imgW="228600" imgH="241200" progId="Equation.3">
                    <p:embed/>
                  </p:oleObj>
                </mc:Choice>
                <mc:Fallback>
                  <p:oleObj name="Equation" r:id="rId11" imgW="228600" imgH="24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0" y="1680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8"/>
            <p:cNvGraphicFramePr>
              <a:graphicFrameLocks noChangeAspect="1"/>
            </p:cNvGraphicFramePr>
            <p:nvPr/>
          </p:nvGraphicFramePr>
          <p:xfrm>
            <a:off x="4816" y="528"/>
            <a:ext cx="128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2" name="Equation" r:id="rId13" imgW="215640" imgH="215640" progId="Equation.3">
                    <p:embed/>
                  </p:oleObj>
                </mc:Choice>
                <mc:Fallback>
                  <p:oleObj name="Equation" r:id="rId13" imgW="21564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6" y="528"/>
                          <a:ext cx="128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376" name="Picture 9"/>
            <p:cNvPicPr>
              <a:picLocks noChangeAspect="1" noChangeArrowheads="1"/>
            </p:cNvPicPr>
            <p:nvPr/>
          </p:nvPicPr>
          <p:blipFill>
            <a:blip r:embed="rId15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2" y="1152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59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2514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设在力场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sp>
        <p:nvSpPr>
          <p:cNvPr id="14360" name="Text Box 11"/>
          <p:cNvSpPr txBox="1">
            <a:spLocks noChangeArrowheads="1"/>
          </p:cNvSpPr>
          <p:nvPr/>
        </p:nvSpPr>
        <p:spPr bwMode="auto">
          <a:xfrm>
            <a:off x="5105400" y="3952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作用下</a:t>
            </a:r>
            <a:r>
              <a:rPr lang="en-US" altLang="zh-CN"/>
              <a:t>, </a:t>
            </a:r>
            <a:r>
              <a:rPr lang="zh-CN" altLang="en-US"/>
              <a:t>质点由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304800" y="9080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沿</a:t>
            </a:r>
            <a:r>
              <a:rPr lang="zh-CN" altLang="en-US" i="1">
                <a:sym typeface="Symbol" pitchFamily="18" charset="2"/>
              </a:rPr>
              <a:t> </a:t>
            </a:r>
            <a:r>
              <a:rPr lang="zh-CN" altLang="en-US"/>
              <a:t>移动到</a:t>
            </a:r>
          </a:p>
        </p:txBody>
      </p:sp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2200275" y="1020763"/>
          <a:ext cx="217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Equation" r:id="rId16" imgW="2171520" imgH="406080" progId="Equation.3">
                  <p:embed/>
                </p:oleObj>
              </mc:Choice>
              <mc:Fallback>
                <p:oleObj name="Equation" r:id="rId16" imgW="217152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1020763"/>
                        <a:ext cx="217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4"/>
          <p:cNvGraphicFramePr>
            <a:graphicFrameLocks noChangeAspect="1"/>
          </p:cNvGraphicFramePr>
          <p:nvPr/>
        </p:nvGraphicFramePr>
        <p:xfrm>
          <a:off x="7505700" y="5080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Equation" r:id="rId18" imgW="1485720" imgH="406080" progId="Equation.3">
                  <p:embed/>
                </p:oleObj>
              </mc:Choice>
              <mc:Fallback>
                <p:oleObj name="Equation" r:id="rId18" imgW="148572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5080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939800" y="1981200"/>
          <a:ext cx="124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5" name="Equation" r:id="rId20" imgW="1244520" imgH="457200" progId="Equation.3">
                  <p:embed/>
                </p:oleObj>
              </mc:Choice>
              <mc:Fallback>
                <p:oleObj name="Equation" r:id="rId20" imgW="1244520" imgH="4572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981200"/>
                        <a:ext cx="124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609600" y="31384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  <a:ea typeface="仿宋_GB2312" pitchFamily="49" charset="-122"/>
              </a:rPr>
              <a:t>: </a:t>
            </a:r>
            <a:r>
              <a:rPr lang="en-US" altLang="zh-CN" b="1">
                <a:ea typeface="仿宋_GB2312" pitchFamily="49" charset="-122"/>
              </a:rPr>
              <a:t>(1)</a:t>
            </a:r>
            <a:endParaRPr lang="en-US" altLang="zh-CN">
              <a:ea typeface="仿宋_GB2312" pitchFamily="49" charset="-122"/>
            </a:endParaRPr>
          </a:p>
        </p:txBody>
      </p:sp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3867150" y="3130550"/>
          <a:ext cx="3378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" name="Equation" r:id="rId22" imgW="3377880" imgH="711000" progId="Equation.3">
                  <p:embed/>
                </p:oleObj>
              </mc:Choice>
              <mc:Fallback>
                <p:oleObj name="Equation" r:id="rId22" imgW="3377880" imgH="711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3130550"/>
                        <a:ext cx="3378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2133600" y="3860800"/>
          <a:ext cx="3098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7" name="Equation" r:id="rId24" imgW="3098520" imgH="825480" progId="Equation.3">
                  <p:embed/>
                </p:oleObj>
              </mc:Choice>
              <mc:Fallback>
                <p:oleObj name="Equation" r:id="rId24" imgW="3098520" imgH="825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60800"/>
                        <a:ext cx="3098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69925" y="4648200"/>
            <a:ext cx="329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en-US" altLang="zh-CN" i="1">
                <a:sym typeface="Symbol" pitchFamily="18" charset="2"/>
              </a:rPr>
              <a:t></a:t>
            </a:r>
            <a:r>
              <a:rPr lang="en-US" altLang="zh-CN"/>
              <a:t> </a:t>
            </a:r>
            <a:r>
              <a:rPr lang="zh-CN" altLang="en-US"/>
              <a:t>的参数方程为</a:t>
            </a:r>
          </a:p>
        </p:txBody>
      </p:sp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3810000" y="4724400"/>
          <a:ext cx="4645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" name="Equation" r:id="rId26" imgW="4647960" imgH="406080" progId="Equation.3">
                  <p:embed/>
                </p:oleObj>
              </mc:Choice>
              <mc:Fallback>
                <p:oleObj name="Equation" r:id="rId26" imgW="464796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24400"/>
                        <a:ext cx="46450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1"/>
          <p:cNvGraphicFramePr>
            <a:graphicFrameLocks noChangeAspect="1"/>
          </p:cNvGraphicFramePr>
          <p:nvPr/>
        </p:nvGraphicFramePr>
        <p:xfrm>
          <a:off x="3416300" y="5221288"/>
          <a:ext cx="351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9" name="Equation" r:id="rId28" imgW="3517560" imgH="660240" progId="Equation.3">
                  <p:embed/>
                </p:oleObj>
              </mc:Choice>
              <mc:Fallback>
                <p:oleObj name="Equation" r:id="rId28" imgW="3517560" imgH="660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5221288"/>
                        <a:ext cx="3517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7004050" y="5105400"/>
          <a:ext cx="158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Equation" r:id="rId30" imgW="1587240" imgH="825480" progId="Equation.3">
                  <p:embed/>
                </p:oleObj>
              </mc:Choice>
              <mc:Fallback>
                <p:oleObj name="Equation" r:id="rId30" imgW="1587240" imgH="825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5105400"/>
                        <a:ext cx="1587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7243763" y="1905000"/>
            <a:ext cx="0" cy="4683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304800" y="2514600"/>
            <a:ext cx="4435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试求力场对质点所作的功</a:t>
            </a:r>
            <a:r>
              <a:rPr lang="en-US" altLang="zh-CN"/>
              <a:t>.</a:t>
            </a:r>
          </a:p>
        </p:txBody>
      </p:sp>
      <p:graphicFrame>
        <p:nvGraphicFramePr>
          <p:cNvPr id="59417" name="Object 25"/>
          <p:cNvGraphicFramePr>
            <a:graphicFrameLocks noChangeAspect="1"/>
          </p:cNvGraphicFramePr>
          <p:nvPr/>
        </p:nvGraphicFramePr>
        <p:xfrm>
          <a:off x="946150" y="1524000"/>
          <a:ext cx="482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Equation" r:id="rId32" imgW="4825800" imgH="406080" progId="Equation.3">
                  <p:embed/>
                </p:oleObj>
              </mc:Choice>
              <mc:Fallback>
                <p:oleObj name="Equation" r:id="rId32" imgW="482580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1524000"/>
                        <a:ext cx="482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8" name="Object 26"/>
          <p:cNvGraphicFramePr>
            <a:graphicFrameLocks noChangeAspect="1"/>
          </p:cNvGraphicFramePr>
          <p:nvPr/>
        </p:nvGraphicFramePr>
        <p:xfrm>
          <a:off x="5353050" y="3962400"/>
          <a:ext cx="245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Equation" r:id="rId34" imgW="2450880" imgH="520560" progId="Equation.3">
                  <p:embed/>
                </p:oleObj>
              </mc:Choice>
              <mc:Fallback>
                <p:oleObj name="Equation" r:id="rId34" imgW="2450880" imgH="5205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3962400"/>
                        <a:ext cx="245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9" name="Object 27"/>
          <p:cNvGraphicFramePr>
            <a:graphicFrameLocks noChangeAspect="1"/>
          </p:cNvGraphicFramePr>
          <p:nvPr/>
        </p:nvGraphicFramePr>
        <p:xfrm>
          <a:off x="1600200" y="5956300"/>
          <a:ext cx="1346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Equation" r:id="rId36" imgW="1346040" imgH="520560" progId="Equation.3">
                  <p:embed/>
                </p:oleObj>
              </mc:Choice>
              <mc:Fallback>
                <p:oleObj name="Equation" r:id="rId36" imgW="1346040" imgH="520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956300"/>
                        <a:ext cx="1346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4376738" y="922338"/>
            <a:ext cx="1643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zh-CN" altLang="en-US" i="1">
                <a:sym typeface="Symbol" pitchFamily="18" charset="2"/>
              </a:rPr>
              <a:t> </a:t>
            </a:r>
            <a:r>
              <a:rPr lang="zh-CN" altLang="en-US"/>
              <a:t>为 </a:t>
            </a:r>
          </a:p>
        </p:txBody>
      </p:sp>
      <p:grpSp>
        <p:nvGrpSpPr>
          <p:cNvPr id="14367" name="Group 29"/>
          <p:cNvGrpSpPr>
            <a:grpSpLocks/>
          </p:cNvGrpSpPr>
          <p:nvPr/>
        </p:nvGrpSpPr>
        <p:grpSpPr bwMode="auto">
          <a:xfrm>
            <a:off x="2908300" y="457200"/>
            <a:ext cx="2197100" cy="457200"/>
            <a:chOff x="1824" y="144"/>
            <a:chExt cx="1384" cy="288"/>
          </a:xfrm>
        </p:grpSpPr>
        <p:graphicFrame>
          <p:nvGraphicFramePr>
            <p:cNvPr id="14351" name="Object 30"/>
            <p:cNvGraphicFramePr>
              <a:graphicFrameLocks noChangeAspect="1"/>
            </p:cNvGraphicFramePr>
            <p:nvPr/>
          </p:nvGraphicFramePr>
          <p:xfrm>
            <a:off x="1824" y="176"/>
            <a:ext cx="13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4" name="Equation" r:id="rId38" imgW="2197080" imgH="406080" progId="Equation.3">
                    <p:embed/>
                  </p:oleObj>
                </mc:Choice>
                <mc:Fallback>
                  <p:oleObj name="Equation" r:id="rId38" imgW="2197080" imgH="406080" progId="Equation.3">
                    <p:embed/>
                    <p:pic>
                      <p:nvPicPr>
                        <p:cNvPr id="0" name="Object 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76"/>
                          <a:ext cx="13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5" name="Line 31"/>
            <p:cNvSpPr>
              <a:spLocks noChangeShapeType="1"/>
            </p:cNvSpPr>
            <p:nvPr/>
          </p:nvSpPr>
          <p:spPr bwMode="auto">
            <a:xfrm>
              <a:off x="1881" y="14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771650" y="3124200"/>
            <a:ext cx="2070100" cy="723900"/>
            <a:chOff x="1116" y="1824"/>
            <a:chExt cx="1304" cy="456"/>
          </a:xfrm>
        </p:grpSpPr>
        <p:graphicFrame>
          <p:nvGraphicFramePr>
            <p:cNvPr id="14350" name="Object 33"/>
            <p:cNvGraphicFramePr>
              <a:graphicFrameLocks noChangeAspect="1"/>
            </p:cNvGraphicFramePr>
            <p:nvPr/>
          </p:nvGraphicFramePr>
          <p:xfrm>
            <a:off x="1116" y="1824"/>
            <a:ext cx="130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5" name="Equation" r:id="rId40" imgW="2070000" imgH="723600" progId="Equation.3">
                    <p:embed/>
                  </p:oleObj>
                </mc:Choice>
                <mc:Fallback>
                  <p:oleObj name="Equation" r:id="rId40" imgW="2070000" imgH="723600" progId="Equation.3">
                    <p:embed/>
                    <p:pic>
                      <p:nvPicPr>
                        <p:cNvPr id="0" name="Object 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1824"/>
                          <a:ext cx="130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3" name="Line 34"/>
            <p:cNvSpPr>
              <a:spLocks noChangeShapeType="1"/>
            </p:cNvSpPr>
            <p:nvPr/>
          </p:nvSpPr>
          <p:spPr bwMode="auto">
            <a:xfrm>
              <a:off x="1872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35"/>
            <p:cNvSpPr>
              <a:spLocks noChangeShapeType="1"/>
            </p:cNvSpPr>
            <p:nvPr/>
          </p:nvSpPr>
          <p:spPr bwMode="auto">
            <a:xfrm>
              <a:off x="2119" y="187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219200" y="5227638"/>
            <a:ext cx="2108200" cy="723900"/>
            <a:chOff x="768" y="3149"/>
            <a:chExt cx="1328" cy="456"/>
          </a:xfrm>
        </p:grpSpPr>
        <p:graphicFrame>
          <p:nvGraphicFramePr>
            <p:cNvPr id="14349" name="Object 37"/>
            <p:cNvGraphicFramePr>
              <a:graphicFrameLocks noChangeAspect="1"/>
            </p:cNvGraphicFramePr>
            <p:nvPr/>
          </p:nvGraphicFramePr>
          <p:xfrm>
            <a:off x="768" y="3149"/>
            <a:ext cx="130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6" name="Equation" r:id="rId42" imgW="2070000" imgH="723600" progId="Equation.3">
                    <p:embed/>
                  </p:oleObj>
                </mc:Choice>
                <mc:Fallback>
                  <p:oleObj name="Equation" r:id="rId42" imgW="2070000" imgH="723600" progId="Equation.3">
                    <p:embed/>
                    <p:pic>
                      <p:nvPicPr>
                        <p:cNvPr id="0" name="Object 3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149"/>
                          <a:ext cx="130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1" name="Line 38"/>
            <p:cNvSpPr>
              <a:spLocks noChangeShapeType="1"/>
            </p:cNvSpPr>
            <p:nvPr/>
          </p:nvSpPr>
          <p:spPr bwMode="auto">
            <a:xfrm>
              <a:off x="1536" y="3173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39"/>
            <p:cNvSpPr>
              <a:spLocks noChangeShapeType="1"/>
            </p:cNvSpPr>
            <p:nvPr/>
          </p:nvSpPr>
          <p:spPr bwMode="auto">
            <a:xfrm>
              <a:off x="1824" y="317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32" name="Arc 40"/>
          <p:cNvSpPr>
            <a:spLocks/>
          </p:cNvSpPr>
          <p:nvPr/>
        </p:nvSpPr>
        <p:spPr bwMode="auto">
          <a:xfrm>
            <a:off x="7215188" y="1671638"/>
            <a:ext cx="914400" cy="468312"/>
          </a:xfrm>
          <a:custGeom>
            <a:avLst/>
            <a:gdLst>
              <a:gd name="T0" fmla="*/ 781727 w 21600"/>
              <a:gd name="T1" fmla="*/ 0 h 15356"/>
              <a:gd name="T2" fmla="*/ 897340 w 21600"/>
              <a:gd name="T3" fmla="*/ 468312 h 15356"/>
              <a:gd name="T4" fmla="*/ 0 w 21600"/>
              <a:gd name="T5" fmla="*/ 341719 h 15356"/>
              <a:gd name="T6" fmla="*/ 0 60000 65536"/>
              <a:gd name="T7" fmla="*/ 0 60000 65536"/>
              <a:gd name="T8" fmla="*/ 0 60000 65536"/>
              <a:gd name="T9" fmla="*/ 0 w 21600"/>
              <a:gd name="T10" fmla="*/ 0 h 15356"/>
              <a:gd name="T11" fmla="*/ 21600 w 21600"/>
              <a:gd name="T12" fmla="*/ 15356 h 15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356" fill="none" extrusionOk="0">
                <a:moveTo>
                  <a:pt x="18466" y="-1"/>
                </a:moveTo>
                <a:cubicBezTo>
                  <a:pt x="20516" y="3377"/>
                  <a:pt x="21600" y="7253"/>
                  <a:pt x="21600" y="11205"/>
                </a:cubicBezTo>
                <a:cubicBezTo>
                  <a:pt x="21600" y="12598"/>
                  <a:pt x="21465" y="13988"/>
                  <a:pt x="21197" y="15356"/>
                </a:cubicBezTo>
              </a:path>
              <a:path w="21600" h="15356" stroke="0" extrusionOk="0">
                <a:moveTo>
                  <a:pt x="18466" y="-1"/>
                </a:moveTo>
                <a:cubicBezTo>
                  <a:pt x="20516" y="3377"/>
                  <a:pt x="21600" y="7253"/>
                  <a:pt x="21600" y="11205"/>
                </a:cubicBezTo>
                <a:cubicBezTo>
                  <a:pt x="21600" y="12598"/>
                  <a:pt x="21465" y="13988"/>
                  <a:pt x="21197" y="15356"/>
                </a:cubicBezTo>
                <a:lnTo>
                  <a:pt x="0" y="11205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4" grpId="0" build="p" autoUpdateAnimBg="0" advAuto="0"/>
      <p:bldP spid="59408" grpId="0" autoUpdateAnimBg="0"/>
      <p:bldP spid="59411" grpId="0" autoUpdateAnimBg="0"/>
      <p:bldP spid="59415" grpId="0" animBg="1"/>
      <p:bldP spid="59416" grpId="0" autoUpdateAnimBg="0"/>
      <p:bldP spid="59420" grpId="0" build="p" autoUpdateAnimBg="0"/>
      <p:bldP spid="594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1752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4</a:t>
            </a:r>
            <a:r>
              <a:rPr lang="en-US" altLang="zh-CN" sz="2800" b="1" dirty="0" smtClean="0">
                <a:ea typeface="楷体_GB2312" pitchFamily="49" charset="-122"/>
              </a:rPr>
              <a:t>.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1733550" y="419100"/>
          <a:ext cx="6045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3" imgW="6045120" imgH="723600" progId="Equation.3">
                  <p:embed/>
                </p:oleObj>
              </mc:Choice>
              <mc:Fallback>
                <p:oleObj name="Equation" r:id="rId3" imgW="604512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419100"/>
                        <a:ext cx="6045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772400" y="457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501650" y="1143000"/>
          <a:ext cx="2527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Equation" r:id="rId5" imgW="2527200" imgH="1015920" progId="Equation.3">
                  <p:embed/>
                </p:oleObj>
              </mc:Choice>
              <mc:Fallback>
                <p:oleObj name="Equation" r:id="rId5" imgW="2527200" imgH="1015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143000"/>
                        <a:ext cx="2527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124200" y="13716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从</a:t>
            </a:r>
            <a:r>
              <a:rPr lang="zh-CN" altLang="en-US" i="1"/>
              <a:t>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轴正向看为顺时针方向</a:t>
            </a:r>
            <a:r>
              <a:rPr lang="en-US" altLang="zh-CN"/>
              <a:t>.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09600" y="2232025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取 </a:t>
            </a:r>
            <a:r>
              <a:rPr lang="zh-CN" altLang="en-US" i="1">
                <a:sym typeface="Symbol" pitchFamily="18" charset="2"/>
              </a:rPr>
              <a:t></a:t>
            </a:r>
            <a:r>
              <a:rPr lang="zh-CN" altLang="en-US">
                <a:sym typeface="Symbol" pitchFamily="18" charset="2"/>
              </a:rPr>
              <a:t>  的参数方程</a:t>
            </a:r>
            <a:endParaRPr lang="zh-CN" altLang="en-US"/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219200" y="2801938"/>
          <a:ext cx="274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quation" r:id="rId7" imgW="2743200" imgH="406080" progId="Equation.3">
                  <p:embed/>
                </p:oleObj>
              </mc:Choice>
              <mc:Fallback>
                <p:oleObj name="Equation" r:id="rId7" imgW="274320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01938"/>
                        <a:ext cx="274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4038600" y="2794000"/>
          <a:ext cx="4772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9" imgW="4775040" imgH="406080" progId="Equation.3">
                  <p:embed/>
                </p:oleObj>
              </mc:Choice>
              <mc:Fallback>
                <p:oleObj name="Equation" r:id="rId9" imgW="477504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94000"/>
                        <a:ext cx="47720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679450" y="3276600"/>
          <a:ext cx="2120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Equation" r:id="rId11" imgW="2120760" imgH="825480" progId="Equation.3">
                  <p:embed/>
                </p:oleObj>
              </mc:Choice>
              <mc:Fallback>
                <p:oleObj name="Equation" r:id="rId11" imgW="2120760" imgH="825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3276600"/>
                        <a:ext cx="2120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1819275" y="4248150"/>
          <a:ext cx="378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Equation" r:id="rId13" imgW="3784320" imgH="406080" progId="Equation.3">
                  <p:embed/>
                </p:oleObj>
              </mc:Choice>
              <mc:Fallback>
                <p:oleObj name="Equation" r:id="rId13" imgW="378432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4248150"/>
                        <a:ext cx="378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1844675" y="4933950"/>
          <a:ext cx="4632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Equation" r:id="rId15" imgW="4635360" imgH="406080" progId="Equation.3">
                  <p:embed/>
                </p:oleObj>
              </mc:Choice>
              <mc:Fallback>
                <p:oleObj name="Equation" r:id="rId15" imgW="46353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4933950"/>
                        <a:ext cx="46323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1555750" y="5575300"/>
          <a:ext cx="3098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Equation" r:id="rId17" imgW="3098520" imgH="825480" progId="Equation.3">
                  <p:embed/>
                </p:oleObj>
              </mc:Choice>
              <mc:Fallback>
                <p:oleObj name="Equation" r:id="rId17" imgW="3098520" imgH="825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575300"/>
                        <a:ext cx="3098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2771775" y="3479800"/>
          <a:ext cx="255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Equation" r:id="rId19" imgW="2552400" imgH="406080" progId="Equation.3">
                  <p:embed/>
                </p:oleObj>
              </mc:Choice>
              <mc:Fallback>
                <p:oleObj name="Equation" r:id="rId19" imgW="255240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479800"/>
                        <a:ext cx="255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4724400" y="5778500"/>
          <a:ext cx="95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Equation" r:id="rId21" imgW="952200" imgH="317160" progId="Equation.3">
                  <p:embed/>
                </p:oleObj>
              </mc:Choice>
              <mc:Fallback>
                <p:oleObj name="Equation" r:id="rId21" imgW="952200" imgH="317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778500"/>
                        <a:ext cx="952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010400" y="3352800"/>
            <a:ext cx="1676400" cy="3016250"/>
            <a:chOff x="4416" y="1968"/>
            <a:chExt cx="1056" cy="1900"/>
          </a:xfrm>
        </p:grpSpPr>
        <p:sp>
          <p:nvSpPr>
            <p:cNvPr id="15381" name="Freeform 17"/>
            <p:cNvSpPr>
              <a:spLocks/>
            </p:cNvSpPr>
            <p:nvPr/>
          </p:nvSpPr>
          <p:spPr bwMode="auto">
            <a:xfrm>
              <a:off x="4416" y="2208"/>
              <a:ext cx="768" cy="1224"/>
            </a:xfrm>
            <a:custGeom>
              <a:avLst/>
              <a:gdLst>
                <a:gd name="T0" fmla="*/ 0 w 768"/>
                <a:gd name="T1" fmla="*/ 576 h 1200"/>
                <a:gd name="T2" fmla="*/ 0 w 768"/>
                <a:gd name="T3" fmla="*/ 1200 h 1200"/>
                <a:gd name="T4" fmla="*/ 768 w 768"/>
                <a:gd name="T5" fmla="*/ 1200 h 1200"/>
                <a:gd name="T6" fmla="*/ 768 w 768"/>
                <a:gd name="T7" fmla="*/ 0 h 1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1200"/>
                <a:gd name="T14" fmla="*/ 768 w 768"/>
                <a:gd name="T15" fmla="*/ 1200 h 1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1200">
                  <a:moveTo>
                    <a:pt x="0" y="576"/>
                  </a:moveTo>
                  <a:lnTo>
                    <a:pt x="0" y="1200"/>
                  </a:lnTo>
                  <a:lnTo>
                    <a:pt x="768" y="1200"/>
                  </a:lnTo>
                  <a:lnTo>
                    <a:pt x="768" y="0"/>
                  </a:lnTo>
                </a:path>
              </a:pathLst>
            </a:cu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1905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Arc 18"/>
            <p:cNvSpPr>
              <a:spLocks/>
            </p:cNvSpPr>
            <p:nvPr/>
          </p:nvSpPr>
          <p:spPr bwMode="auto">
            <a:xfrm>
              <a:off x="4416" y="3311"/>
              <a:ext cx="768" cy="150"/>
            </a:xfrm>
            <a:custGeom>
              <a:avLst/>
              <a:gdLst>
                <a:gd name="T0" fmla="*/ 0 w 43144"/>
                <a:gd name="T1" fmla="*/ 142 h 21600"/>
                <a:gd name="T2" fmla="*/ 768 w 43144"/>
                <a:gd name="T3" fmla="*/ 142 h 21600"/>
                <a:gd name="T4" fmla="*/ 384 w 43144"/>
                <a:gd name="T5" fmla="*/ 150 h 21600"/>
                <a:gd name="T6" fmla="*/ 0 60000 65536"/>
                <a:gd name="T7" fmla="*/ 0 60000 65536"/>
                <a:gd name="T8" fmla="*/ 0 60000 65536"/>
                <a:gd name="T9" fmla="*/ 0 w 43144"/>
                <a:gd name="T10" fmla="*/ 0 h 21600"/>
                <a:gd name="T11" fmla="*/ 43144 w 4314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4" h="21600" fill="none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</a:path>
                <a:path w="43144" h="21600" stroke="0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  <a:lnTo>
                    <a:pt x="21572" y="21600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Arc 19"/>
            <p:cNvSpPr>
              <a:spLocks/>
            </p:cNvSpPr>
            <p:nvPr/>
          </p:nvSpPr>
          <p:spPr bwMode="auto">
            <a:xfrm rot="10800000">
              <a:off x="4416" y="3417"/>
              <a:ext cx="768" cy="167"/>
            </a:xfrm>
            <a:custGeom>
              <a:avLst/>
              <a:gdLst>
                <a:gd name="T0" fmla="*/ 0 w 43144"/>
                <a:gd name="T1" fmla="*/ 158 h 21600"/>
                <a:gd name="T2" fmla="*/ 768 w 43144"/>
                <a:gd name="T3" fmla="*/ 159 h 21600"/>
                <a:gd name="T4" fmla="*/ 384 w 43144"/>
                <a:gd name="T5" fmla="*/ 167 h 21600"/>
                <a:gd name="T6" fmla="*/ 0 60000 65536"/>
                <a:gd name="T7" fmla="*/ 0 60000 65536"/>
                <a:gd name="T8" fmla="*/ 0 60000 65536"/>
                <a:gd name="T9" fmla="*/ 0 w 43144"/>
                <a:gd name="T10" fmla="*/ 0 h 21600"/>
                <a:gd name="T11" fmla="*/ 43144 w 4314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4" h="21600" fill="none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</a:path>
                <a:path w="43144" h="21600" stroke="0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  <a:lnTo>
                    <a:pt x="21572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1905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Oval 20"/>
            <p:cNvSpPr>
              <a:spLocks noChangeArrowheads="1"/>
            </p:cNvSpPr>
            <p:nvPr/>
          </p:nvSpPr>
          <p:spPr bwMode="auto">
            <a:xfrm rot="-2721584">
              <a:off x="4303" y="2229"/>
              <a:ext cx="986" cy="500"/>
            </a:xfrm>
            <a:prstGeom prst="ellipse">
              <a:avLst/>
            </a:pr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85" name="Group 21"/>
            <p:cNvGrpSpPr>
              <a:grpSpLocks/>
            </p:cNvGrpSpPr>
            <p:nvPr/>
          </p:nvGrpSpPr>
          <p:grpSpPr bwMode="auto">
            <a:xfrm>
              <a:off x="4416" y="2004"/>
              <a:ext cx="1056" cy="1824"/>
              <a:chOff x="4416" y="2128"/>
              <a:chExt cx="1056" cy="1824"/>
            </a:xfrm>
          </p:grpSpPr>
          <p:sp>
            <p:nvSpPr>
              <p:cNvPr id="15389" name="Line 22"/>
              <p:cNvSpPr>
                <a:spLocks noChangeShapeType="1"/>
              </p:cNvSpPr>
              <p:nvPr/>
            </p:nvSpPr>
            <p:spPr bwMode="auto">
              <a:xfrm>
                <a:off x="4800" y="3568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0" name="Line 23"/>
              <p:cNvSpPr>
                <a:spLocks noChangeShapeType="1"/>
              </p:cNvSpPr>
              <p:nvPr/>
            </p:nvSpPr>
            <p:spPr bwMode="auto">
              <a:xfrm flipV="1">
                <a:off x="4800" y="2704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1" name="Line 24"/>
              <p:cNvSpPr>
                <a:spLocks noChangeShapeType="1"/>
              </p:cNvSpPr>
              <p:nvPr/>
            </p:nvSpPr>
            <p:spPr bwMode="auto">
              <a:xfrm flipH="1">
                <a:off x="4680" y="3568"/>
                <a:ext cx="12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2" name="Line 25"/>
              <p:cNvSpPr>
                <a:spLocks noChangeShapeType="1"/>
              </p:cNvSpPr>
              <p:nvPr/>
            </p:nvSpPr>
            <p:spPr bwMode="auto">
              <a:xfrm flipV="1">
                <a:off x="4800" y="212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3" name="Line 26"/>
              <p:cNvSpPr>
                <a:spLocks noChangeShapeType="1"/>
              </p:cNvSpPr>
              <p:nvPr/>
            </p:nvSpPr>
            <p:spPr bwMode="auto">
              <a:xfrm>
                <a:off x="5184" y="35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Line 27"/>
              <p:cNvSpPr>
                <a:spLocks noChangeShapeType="1"/>
              </p:cNvSpPr>
              <p:nvPr/>
            </p:nvSpPr>
            <p:spPr bwMode="auto">
              <a:xfrm flipH="1">
                <a:off x="4416" y="3712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5372" name="Object 28"/>
            <p:cNvGraphicFramePr>
              <a:graphicFrameLocks noChangeAspect="1"/>
            </p:cNvGraphicFramePr>
            <p:nvPr/>
          </p:nvGraphicFramePr>
          <p:xfrm>
            <a:off x="4616" y="196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1" name="Equation" r:id="rId23" imgW="215640" imgH="215640" progId="Equation.3">
                    <p:embed/>
                  </p:oleObj>
                </mc:Choice>
                <mc:Fallback>
                  <p:oleObj name="Equation" r:id="rId23" imgW="21564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196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29"/>
            <p:cNvGraphicFramePr>
              <a:graphicFrameLocks noChangeAspect="1"/>
            </p:cNvGraphicFramePr>
            <p:nvPr/>
          </p:nvGraphicFramePr>
          <p:xfrm>
            <a:off x="5320" y="351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2" name="Equation" r:id="rId25" imgW="241200" imgH="317160" progId="Equation.3">
                    <p:embed/>
                  </p:oleObj>
                </mc:Choice>
                <mc:Fallback>
                  <p:oleObj name="Equation" r:id="rId25" imgW="241200" imgH="31716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0" y="351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30"/>
            <p:cNvGraphicFramePr>
              <a:graphicFrameLocks noChangeAspect="1"/>
            </p:cNvGraphicFramePr>
            <p:nvPr/>
          </p:nvGraphicFramePr>
          <p:xfrm>
            <a:off x="4560" y="371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3" name="Equation" r:id="rId27" imgW="228600" imgH="241200" progId="Equation.3">
                    <p:embed/>
                  </p:oleObj>
                </mc:Choice>
                <mc:Fallback>
                  <p:oleObj name="Equation" r:id="rId27" imgW="228600" imgH="241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71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Object 31"/>
            <p:cNvGraphicFramePr>
              <a:graphicFrameLocks noChangeAspect="1"/>
            </p:cNvGraphicFramePr>
            <p:nvPr/>
          </p:nvGraphicFramePr>
          <p:xfrm>
            <a:off x="4868" y="2756"/>
            <a:ext cx="21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4" name="Equation" r:id="rId29" imgW="342720" imgH="304560" progId="Equation.3">
                    <p:embed/>
                  </p:oleObj>
                </mc:Choice>
                <mc:Fallback>
                  <p:oleObj name="Equation" r:id="rId29" imgW="342720" imgH="3045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8" y="2756"/>
                          <a:ext cx="21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386" name="Picture 32"/>
            <p:cNvPicPr>
              <a:picLocks noChangeAspect="1" noChangeArrowheads="1"/>
            </p:cNvPicPr>
            <p:nvPr/>
          </p:nvPicPr>
          <p:blipFill>
            <a:blip r:embed="rId31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3312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7" name="Line 33"/>
            <p:cNvSpPr>
              <a:spLocks noChangeShapeType="1"/>
            </p:cNvSpPr>
            <p:nvPr/>
          </p:nvSpPr>
          <p:spPr bwMode="auto">
            <a:xfrm flipV="1">
              <a:off x="4512" y="2250"/>
              <a:ext cx="144" cy="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Line 34"/>
            <p:cNvSpPr>
              <a:spLocks noChangeShapeType="1"/>
            </p:cNvSpPr>
            <p:nvPr/>
          </p:nvSpPr>
          <p:spPr bwMode="auto">
            <a:xfrm flipH="1">
              <a:off x="4896" y="259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uild="p" autoUpdateAnimBg="0"/>
      <p:bldP spid="58374" grpId="0" build="p" autoUpdateAnimBg="0"/>
      <p:bldP spid="583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81707"/>
            <a:ext cx="6019800" cy="62865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三、两类曲线积分之间的联系</a:t>
            </a:r>
            <a:endParaRPr lang="zh-CN" altLang="en-US" sz="3200" smtClean="0">
              <a:ea typeface="楷体_GB2312" pitchFamily="49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09600" y="1140520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设有向光滑弧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以弧长为参数</a:t>
            </a:r>
            <a:r>
              <a:rPr lang="zh-CN" altLang="en-US" i="1">
                <a:solidFill>
                  <a:srgbClr val="99FF33"/>
                </a:solidFill>
              </a:rPr>
              <a:t> </a:t>
            </a:r>
            <a:r>
              <a:rPr lang="zh-CN" altLang="en-US"/>
              <a:t>的参数方程为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04800" y="3197920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则两类曲线积分有如下联系</a:t>
            </a:r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163942"/>
              </p:ext>
            </p:extLst>
          </p:nvPr>
        </p:nvGraphicFramePr>
        <p:xfrm>
          <a:off x="1270000" y="3920728"/>
          <a:ext cx="3759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3" imgW="3759120" imgH="660240" progId="Equation.3">
                  <p:embed/>
                </p:oleObj>
              </mc:Choice>
              <mc:Fallback>
                <p:oleObj name="Equation" r:id="rId3" imgW="3759120" imgH="660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3920728"/>
                        <a:ext cx="3759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102801"/>
              </p:ext>
            </p:extLst>
          </p:nvPr>
        </p:nvGraphicFramePr>
        <p:xfrm>
          <a:off x="539552" y="4810224"/>
          <a:ext cx="51657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5" imgW="5168880" imgH="634680" progId="Equation.3">
                  <p:embed/>
                </p:oleObj>
              </mc:Choice>
              <mc:Fallback>
                <p:oleObj name="Equation" r:id="rId5" imgW="5168880" imgH="634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810224"/>
                        <a:ext cx="51657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907704" y="1628800"/>
                <a:ext cx="55069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/>
                            </a:rPr>
                            <m:t>𝑥</m:t>
                          </m:r>
                          <m:r>
                            <a:rPr lang="zh-CN" altLang="en-US">
                              <a:latin typeface="Cambria Math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𝑥</m:t>
                          </m:r>
                          <m:r>
                            <a:rPr lang="zh-CN" altLang="en-US">
                              <a:latin typeface="Cambria Math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𝑡</m:t>
                          </m:r>
                          <m:r>
                            <a:rPr lang="zh-CN" altLang="en-US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i="1"/>
                            <m:t> </m:t>
                          </m:r>
                          <m:r>
                            <a:rPr lang="zh-CN" altLang="en-US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i="1"/>
                            <m:t> 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𝑦</m:t>
                          </m:r>
                          <m:r>
                            <a:rPr lang="zh-CN" altLang="en-US">
                              <a:latin typeface="Cambria Math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𝑦</m:t>
                          </m:r>
                          <m:r>
                            <a:rPr lang="zh-CN" altLang="en-US">
                              <a:latin typeface="Cambria Math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𝑡</m:t>
                          </m:r>
                          <m:r>
                            <a:rPr lang="zh-CN" altLang="en-US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i="1"/>
                            <m:t> </m:t>
                          </m:r>
                          <m:r>
                            <a:rPr lang="zh-CN" altLang="en-US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i="1"/>
                            <m:t> 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𝛼</m:t>
                          </m:r>
                          <m:r>
                            <a:rPr lang="zh-CN" altLang="en-US">
                              <a:latin typeface="Cambria Math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𝑡</m:t>
                          </m:r>
                          <m:r>
                            <a:rPr lang="zh-CN" altLang="en-US">
                              <a:latin typeface="Cambria Math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zh-CN" altLang="en-US" i="1"/>
                            <m:t> 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628800"/>
                <a:ext cx="5506947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ine 67"/>
          <p:cNvSpPr>
            <a:spLocks noChangeShapeType="1"/>
          </p:cNvSpPr>
          <p:nvPr/>
        </p:nvSpPr>
        <p:spPr bwMode="auto">
          <a:xfrm flipV="1">
            <a:off x="6934200" y="4163789"/>
            <a:ext cx="625475" cy="38100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Group 63"/>
          <p:cNvGrpSpPr>
            <a:grpSpLocks/>
          </p:cNvGrpSpPr>
          <p:nvPr/>
        </p:nvGrpSpPr>
        <p:grpSpPr bwMode="auto">
          <a:xfrm>
            <a:off x="6934200" y="4163789"/>
            <a:ext cx="647700" cy="381000"/>
            <a:chOff x="4416" y="432"/>
            <a:chExt cx="384" cy="240"/>
          </a:xfrm>
        </p:grpSpPr>
        <p:sp>
          <p:nvSpPr>
            <p:cNvPr id="27" name="Line 64"/>
            <p:cNvSpPr>
              <a:spLocks noChangeShapeType="1"/>
            </p:cNvSpPr>
            <p:nvPr/>
          </p:nvSpPr>
          <p:spPr bwMode="auto">
            <a:xfrm>
              <a:off x="4800" y="432"/>
              <a:ext cx="0" cy="240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65"/>
            <p:cNvSpPr>
              <a:spLocks noChangeShapeType="1"/>
            </p:cNvSpPr>
            <p:nvPr/>
          </p:nvSpPr>
          <p:spPr bwMode="auto">
            <a:xfrm>
              <a:off x="4416" y="672"/>
              <a:ext cx="384" cy="0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147414"/>
              </p:ext>
            </p:extLst>
          </p:nvPr>
        </p:nvGraphicFramePr>
        <p:xfrm>
          <a:off x="6527800" y="4141564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8" imgW="253800" imgH="304560" progId="Equation.3">
                  <p:embed/>
                </p:oleObj>
              </mc:Choice>
              <mc:Fallback>
                <p:oleObj name="Equation" r:id="rId8" imgW="253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4141564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66"/>
          <p:cNvSpPr>
            <a:spLocks noChangeShapeType="1"/>
          </p:cNvSpPr>
          <p:nvPr/>
        </p:nvSpPr>
        <p:spPr bwMode="auto">
          <a:xfrm flipV="1">
            <a:off x="7086600" y="3836764"/>
            <a:ext cx="381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" name="Group 104"/>
          <p:cNvGrpSpPr>
            <a:grpSpLocks/>
          </p:cNvGrpSpPr>
          <p:nvPr/>
        </p:nvGrpSpPr>
        <p:grpSpPr bwMode="auto">
          <a:xfrm>
            <a:off x="6561138" y="3430364"/>
            <a:ext cx="1363662" cy="423863"/>
            <a:chOff x="4181" y="272"/>
            <a:chExt cx="859" cy="267"/>
          </a:xfrm>
        </p:grpSpPr>
        <p:graphicFrame>
          <p:nvGraphicFramePr>
            <p:cNvPr id="32" name="Object 69"/>
            <p:cNvGraphicFramePr>
              <a:graphicFrameLocks noChangeAspect="1"/>
            </p:cNvGraphicFramePr>
            <p:nvPr/>
          </p:nvGraphicFramePr>
          <p:xfrm>
            <a:off x="4181" y="288"/>
            <a:ext cx="85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3" name="Equation" r:id="rId10" imgW="1511280" imgH="444240" progId="Equation.3">
                    <p:embed/>
                  </p:oleObj>
                </mc:Choice>
                <mc:Fallback>
                  <p:oleObj name="Equation" r:id="rId10" imgW="15112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288"/>
                          <a:ext cx="85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103"/>
            <p:cNvSpPr>
              <a:spLocks noChangeShapeType="1"/>
            </p:cNvSpPr>
            <p:nvPr/>
          </p:nvSpPr>
          <p:spPr bwMode="auto">
            <a:xfrm>
              <a:off x="4212" y="2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Oval 116"/>
          <p:cNvSpPr>
            <a:spLocks noChangeArrowheads="1"/>
          </p:cNvSpPr>
          <p:nvPr/>
        </p:nvSpPr>
        <p:spPr bwMode="auto">
          <a:xfrm>
            <a:off x="7053263" y="4344764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" name="Group 117"/>
          <p:cNvGrpSpPr>
            <a:grpSpLocks/>
          </p:cNvGrpSpPr>
          <p:nvPr/>
        </p:nvGrpSpPr>
        <p:grpSpPr bwMode="auto">
          <a:xfrm>
            <a:off x="7620000" y="4077072"/>
            <a:ext cx="685800" cy="533400"/>
            <a:chOff x="4350" y="2656"/>
            <a:chExt cx="432" cy="336"/>
          </a:xfrm>
        </p:grpSpPr>
        <p:sp>
          <p:nvSpPr>
            <p:cNvPr id="36" name="Rectangle 118"/>
            <p:cNvSpPr>
              <a:spLocks noChangeArrowheads="1"/>
            </p:cNvSpPr>
            <p:nvPr/>
          </p:nvSpPr>
          <p:spPr bwMode="auto">
            <a:xfrm>
              <a:off x="4350" y="2656"/>
              <a:ext cx="43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" name="Object 119"/>
            <p:cNvGraphicFramePr>
              <a:graphicFrameLocks noChangeAspect="1"/>
            </p:cNvGraphicFramePr>
            <p:nvPr/>
          </p:nvGraphicFramePr>
          <p:xfrm>
            <a:off x="4372" y="2656"/>
            <a:ext cx="39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4" name="Equation" r:id="rId12" imgW="291960" imgH="228600" progId="Equation.3">
                    <p:embed/>
                  </p:oleObj>
                </mc:Choice>
                <mc:Fallback>
                  <p:oleObj name="Equation" r:id="rId12" imgW="291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" y="2656"/>
                          <a:ext cx="39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120"/>
          <p:cNvGrpSpPr>
            <a:grpSpLocks/>
          </p:cNvGrpSpPr>
          <p:nvPr/>
        </p:nvGrpSpPr>
        <p:grpSpPr bwMode="auto">
          <a:xfrm>
            <a:off x="6934200" y="4581128"/>
            <a:ext cx="765175" cy="498475"/>
            <a:chOff x="3918" y="2928"/>
            <a:chExt cx="482" cy="314"/>
          </a:xfrm>
        </p:grpSpPr>
        <p:sp>
          <p:nvSpPr>
            <p:cNvPr id="39" name="Rectangle 121"/>
            <p:cNvSpPr>
              <a:spLocks noChangeArrowheads="1"/>
            </p:cNvSpPr>
            <p:nvPr/>
          </p:nvSpPr>
          <p:spPr bwMode="auto">
            <a:xfrm>
              <a:off x="3918" y="2944"/>
              <a:ext cx="45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" name="Object 122"/>
            <p:cNvGraphicFramePr>
              <a:graphicFrameLocks noChangeAspect="1"/>
            </p:cNvGraphicFramePr>
            <p:nvPr/>
          </p:nvGraphicFramePr>
          <p:xfrm>
            <a:off x="3966" y="2928"/>
            <a:ext cx="43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5" name="Equation" r:id="rId14" imgW="317160" imgH="228600" progId="Equation.3">
                    <p:embed/>
                  </p:oleObj>
                </mc:Choice>
                <mc:Fallback>
                  <p:oleObj name="Equation" r:id="rId14" imgW="317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6" y="2928"/>
                          <a:ext cx="434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1" name="Picture 130"/>
          <p:cNvPicPr>
            <a:picLocks noChangeAspect="1" noChangeArrowheads="1"/>
          </p:cNvPicPr>
          <p:nvPr/>
        </p:nvPicPr>
        <p:blipFill>
          <a:blip r:embed="rId1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487764"/>
            <a:ext cx="3048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Group 102"/>
          <p:cNvGrpSpPr>
            <a:grpSpLocks/>
          </p:cNvGrpSpPr>
          <p:nvPr/>
        </p:nvGrpSpPr>
        <p:grpSpPr bwMode="auto">
          <a:xfrm>
            <a:off x="5972175" y="3654772"/>
            <a:ext cx="2867025" cy="2222500"/>
            <a:chOff x="3810" y="424"/>
            <a:chExt cx="1806" cy="1400"/>
          </a:xfrm>
        </p:grpSpPr>
        <p:graphicFrame>
          <p:nvGraphicFramePr>
            <p:cNvPr id="43" name="Object 21"/>
            <p:cNvGraphicFramePr>
              <a:graphicFrameLocks noChangeAspect="1"/>
            </p:cNvGraphicFramePr>
            <p:nvPr/>
          </p:nvGraphicFramePr>
          <p:xfrm>
            <a:off x="4176" y="129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6" name="Equation" r:id="rId17" imgW="279360" imgH="304560" progId="Equation.3">
                    <p:embed/>
                  </p:oleObj>
                </mc:Choice>
                <mc:Fallback>
                  <p:oleObj name="Equation" r:id="rId17" imgW="2793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96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22"/>
            <p:cNvGraphicFramePr>
              <a:graphicFrameLocks noChangeAspect="1"/>
            </p:cNvGraphicFramePr>
            <p:nvPr/>
          </p:nvGraphicFramePr>
          <p:xfrm>
            <a:off x="5440" y="624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7" name="Equation" r:id="rId19" imgW="279360" imgH="304560" progId="Equation.3">
                    <p:embed/>
                  </p:oleObj>
                </mc:Choice>
                <mc:Fallback>
                  <p:oleObj name="Equation" r:id="rId19" imgW="2793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0" y="624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4176" y="576"/>
              <a:ext cx="1392" cy="816"/>
            </a:xfrm>
            <a:custGeom>
              <a:avLst/>
              <a:gdLst>
                <a:gd name="T0" fmla="*/ 0 w 768"/>
                <a:gd name="T1" fmla="*/ 672 h 672"/>
                <a:gd name="T2" fmla="*/ 240 w 768"/>
                <a:gd name="T3" fmla="*/ 192 h 672"/>
                <a:gd name="T4" fmla="*/ 768 w 768"/>
                <a:gd name="T5" fmla="*/ 0 h 672"/>
                <a:gd name="T6" fmla="*/ 0 60000 65536"/>
                <a:gd name="T7" fmla="*/ 0 60000 65536"/>
                <a:gd name="T8" fmla="*/ 0 60000 65536"/>
                <a:gd name="T9" fmla="*/ 0 w 768"/>
                <a:gd name="T10" fmla="*/ 0 h 672"/>
                <a:gd name="T11" fmla="*/ 768 w 768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672">
                  <a:moveTo>
                    <a:pt x="0" y="672"/>
                  </a:moveTo>
                  <a:cubicBezTo>
                    <a:pt x="56" y="488"/>
                    <a:pt x="112" y="304"/>
                    <a:pt x="240" y="192"/>
                  </a:cubicBezTo>
                  <a:cubicBezTo>
                    <a:pt x="368" y="80"/>
                    <a:pt x="680" y="32"/>
                    <a:pt x="768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" name="Group 97"/>
            <p:cNvGrpSpPr>
              <a:grpSpLocks/>
            </p:cNvGrpSpPr>
            <p:nvPr/>
          </p:nvGrpSpPr>
          <p:grpSpPr bwMode="auto">
            <a:xfrm>
              <a:off x="3810" y="424"/>
              <a:ext cx="1806" cy="1400"/>
              <a:chOff x="3736" y="424"/>
              <a:chExt cx="1806" cy="1400"/>
            </a:xfrm>
          </p:grpSpPr>
          <p:sp>
            <p:nvSpPr>
              <p:cNvPr id="47" name="Line 20"/>
              <p:cNvSpPr>
                <a:spLocks noChangeShapeType="1"/>
              </p:cNvSpPr>
              <p:nvPr/>
            </p:nvSpPr>
            <p:spPr bwMode="auto">
              <a:xfrm flipV="1">
                <a:off x="3920" y="1613"/>
                <a:ext cx="16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8" name="Object 24"/>
              <p:cNvGraphicFramePr>
                <a:graphicFrameLocks noChangeAspect="1"/>
              </p:cNvGraphicFramePr>
              <p:nvPr/>
            </p:nvGraphicFramePr>
            <p:xfrm>
              <a:off x="5380" y="167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8" name="Equation" r:id="rId21" imgW="228600" imgH="241200" progId="Equation.3">
                      <p:embed/>
                    </p:oleObj>
                  </mc:Choice>
                  <mc:Fallback>
                    <p:oleObj name="Equation" r:id="rId21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0" y="167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25"/>
              <p:cNvGraphicFramePr>
                <a:graphicFrameLocks noChangeAspect="1"/>
              </p:cNvGraphicFramePr>
              <p:nvPr/>
            </p:nvGraphicFramePr>
            <p:xfrm>
              <a:off x="3736" y="42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9" name="Equation" r:id="rId23" imgW="241200" imgH="317160" progId="Equation.3">
                      <p:embed/>
                    </p:oleObj>
                  </mc:Choice>
                  <mc:Fallback>
                    <p:oleObj name="Equation" r:id="rId23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42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Line 26"/>
              <p:cNvSpPr>
                <a:spLocks noChangeShapeType="1"/>
              </p:cNvSpPr>
              <p:nvPr/>
            </p:nvSpPr>
            <p:spPr bwMode="auto">
              <a:xfrm flipV="1">
                <a:off x="3928" y="434"/>
                <a:ext cx="0" cy="11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7504" y="2257708"/>
                <a:ext cx="63264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𝑑</m:t>
                      </m:r>
                      <m:r>
                        <m:rPr>
                          <m:nor/>
                        </m:rPr>
                        <a:rPr lang="zh-CN" altLang="en-US" i="1"/>
                        <m:t> </m:t>
                      </m:r>
                      <m:r>
                        <a:rPr lang="zh-CN" altLang="en-US" i="1">
                          <a:latin typeface="Cambria Math"/>
                        </a:rPr>
                        <m:t>𝑥</m:t>
                      </m:r>
                      <m:r>
                        <a:rPr lang="zh-CN" alt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/>
                        </a:rPr>
                        <m:t>cos</m:t>
                      </m:r>
                      <m:r>
                        <a:rPr lang="zh-CN" altLang="en-US" i="1">
                          <a:latin typeface="Cambria Math"/>
                        </a:rPr>
                        <m:t>𝛼</m:t>
                      </m:r>
                      <m:r>
                        <a:rPr lang="zh-CN" altLang="en-US">
                          <a:latin typeface="Cambria Math"/>
                        </a:rPr>
                        <m:t>⋅</m:t>
                      </m:r>
                      <m:r>
                        <a:rPr lang="zh-CN" altLang="en-US" i="1">
                          <a:latin typeface="Cambria Math"/>
                        </a:rPr>
                        <m:t>𝑑</m:t>
                      </m:r>
                      <m:r>
                        <m:rPr>
                          <m:nor/>
                        </m:rPr>
                        <a:rPr lang="zh-CN" altLang="en-US" i="1"/>
                        <m:t> </m:t>
                      </m:r>
                      <m:r>
                        <a:rPr lang="zh-CN" altLang="en-US" i="1">
                          <a:latin typeface="Cambria Math"/>
                        </a:rPr>
                        <m:t>𝑠</m:t>
                      </m:r>
                      <m:r>
                        <m:rPr>
                          <m:nor/>
                        </m:rPr>
                        <a:rPr lang="zh-CN" altLang="en-US" i="1"/>
                        <m:t>  </m:t>
                      </m:r>
                      <m:r>
                        <a:rPr lang="zh-CN" altLang="en-US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1"/>
                        <m:t> </m:t>
                      </m:r>
                      <m:r>
                        <a:rPr lang="zh-CN" altLang="en-US" i="1">
                          <a:latin typeface="Cambria Math"/>
                        </a:rPr>
                        <m:t>𝑑</m:t>
                      </m:r>
                      <m:r>
                        <m:rPr>
                          <m:nor/>
                        </m:rPr>
                        <a:rPr lang="zh-CN" altLang="en-US" i="1"/>
                        <m:t> </m:t>
                      </m:r>
                      <m:r>
                        <a:rPr lang="zh-CN" altLang="en-US" i="1">
                          <a:latin typeface="Cambria Math"/>
                        </a:rPr>
                        <m:t>𝑦</m:t>
                      </m:r>
                      <m:r>
                        <a:rPr lang="zh-CN" alt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/>
                        </a:rPr>
                        <m:t>cos</m:t>
                      </m:r>
                      <m:r>
                        <a:rPr lang="zh-CN" altLang="en-US" i="1">
                          <a:latin typeface="Cambria Math"/>
                        </a:rPr>
                        <m:t>𝛽</m:t>
                      </m:r>
                      <m:r>
                        <m:rPr>
                          <m:nor/>
                        </m:rPr>
                        <a:rPr lang="zh-CN" altLang="en-US" i="1"/>
                        <m:t> </m:t>
                      </m:r>
                      <m:r>
                        <a:rPr lang="zh-CN" altLang="en-US">
                          <a:latin typeface="Cambria Math"/>
                        </a:rPr>
                        <m:t>⋅</m:t>
                      </m:r>
                      <m:r>
                        <a:rPr lang="zh-CN" altLang="en-US" i="1">
                          <a:latin typeface="Cambria Math"/>
                        </a:rPr>
                        <m:t>𝑑</m:t>
                      </m:r>
                      <m:r>
                        <m:rPr>
                          <m:nor/>
                        </m:rPr>
                        <a:rPr lang="zh-CN" altLang="en-US" i="1"/>
                        <m:t> </m:t>
                      </m:r>
                      <m:r>
                        <a:rPr lang="zh-CN" altLang="en-US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57708"/>
                <a:ext cx="6326460" cy="52322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 autoUpdateAnimBg="0"/>
      <p:bldP spid="15370" grpId="0" build="p" autoUpdateAnimBg="0"/>
      <p:bldP spid="2" grpId="0"/>
      <p:bldP spid="25" grpId="0" animBg="1"/>
      <p:bldP spid="30" grpId="0" animBg="1"/>
      <p:bldP spid="34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1048072" y="4102968"/>
            <a:ext cx="3276600" cy="838200"/>
          </a:xfrm>
          <a:prstGeom prst="rect">
            <a:avLst/>
          </a:prstGeom>
          <a:solidFill>
            <a:srgbClr val="0033CC"/>
          </a:solidFill>
          <a:ln w="9525">
            <a:solidFill>
              <a:srgbClr val="003CB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1124272" y="1359768"/>
            <a:ext cx="6096000" cy="1371600"/>
          </a:xfrm>
          <a:prstGeom prst="rect">
            <a:avLst/>
          </a:prstGeom>
          <a:solidFill>
            <a:srgbClr val="0033CC"/>
          </a:solidFill>
          <a:ln w="9525">
            <a:solidFill>
              <a:srgbClr val="003CB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872" y="681906"/>
            <a:ext cx="8229600" cy="7620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类似地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在</a:t>
            </a:r>
            <a:r>
              <a:rPr lang="zh-CN" altLang="en-US" sz="2800" smtClean="0">
                <a:ea typeface="楷体_GB2312" pitchFamily="49" charset="-122"/>
              </a:rPr>
              <a:t>空间曲线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i="1" smtClean="0">
                <a:ea typeface="楷体_GB2312" pitchFamily="49" charset="-122"/>
                <a:sym typeface="Symbol" pitchFamily="18" charset="2"/>
              </a:rPr>
              <a:t>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上的两类曲线积分的联系是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239613"/>
              </p:ext>
            </p:extLst>
          </p:nvPr>
        </p:nvGraphicFramePr>
        <p:xfrm>
          <a:off x="1244922" y="1359768"/>
          <a:ext cx="3314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3" imgW="3314520" imgH="723600" progId="Equation.3">
                  <p:embed/>
                </p:oleObj>
              </mc:Choice>
              <mc:Fallback>
                <p:oleObj name="Equation" r:id="rId3" imgW="331452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922" y="1359768"/>
                        <a:ext cx="3314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338826"/>
              </p:ext>
            </p:extLst>
          </p:nvPr>
        </p:nvGraphicFramePr>
        <p:xfrm>
          <a:off x="1933897" y="2007468"/>
          <a:ext cx="52673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5" imgW="5270400" imgH="723600" progId="Equation.3">
                  <p:embed/>
                </p:oleObj>
              </mc:Choice>
              <mc:Fallback>
                <p:oleObj name="Equation" r:id="rId5" imgW="527040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897" y="2007468"/>
                        <a:ext cx="52673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108522" y="2898056"/>
            <a:ext cx="615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2114872" y="2731368"/>
            <a:ext cx="0" cy="1371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699072" y="2959968"/>
            <a:ext cx="2311400" cy="457200"/>
            <a:chOff x="1712" y="1632"/>
            <a:chExt cx="1456" cy="288"/>
          </a:xfrm>
        </p:grpSpPr>
        <p:graphicFrame>
          <p:nvGraphicFramePr>
            <p:cNvPr id="17419" name="Object 6"/>
            <p:cNvGraphicFramePr>
              <a:graphicFrameLocks noChangeAspect="1"/>
            </p:cNvGraphicFramePr>
            <p:nvPr/>
          </p:nvGraphicFramePr>
          <p:xfrm>
            <a:off x="1712" y="1664"/>
            <a:ext cx="14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9" name="Equation" r:id="rId7" imgW="2311200" imgH="406080" progId="Equation.3">
                    <p:embed/>
                  </p:oleObj>
                </mc:Choice>
                <mc:Fallback>
                  <p:oleObj name="Equation" r:id="rId7" imgW="2311200" imgH="4060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1664"/>
                          <a:ext cx="14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5" name="Line 32"/>
            <p:cNvSpPr>
              <a:spLocks noChangeShapeType="1"/>
            </p:cNvSpPr>
            <p:nvPr/>
          </p:nvSpPr>
          <p:spPr bwMode="auto">
            <a:xfrm>
              <a:off x="1756" y="163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70772" y="2959968"/>
            <a:ext cx="2806700" cy="457200"/>
            <a:chOff x="3080" y="1632"/>
            <a:chExt cx="1768" cy="288"/>
          </a:xfrm>
        </p:grpSpPr>
        <p:graphicFrame>
          <p:nvGraphicFramePr>
            <p:cNvPr id="17418" name="Object 8"/>
            <p:cNvGraphicFramePr>
              <a:graphicFrameLocks noChangeAspect="1"/>
            </p:cNvGraphicFramePr>
            <p:nvPr/>
          </p:nvGraphicFramePr>
          <p:xfrm>
            <a:off x="3080" y="1664"/>
            <a:ext cx="17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0" name="Equation" r:id="rId9" imgW="2806560" imgH="406080" progId="Equation.3">
                    <p:embed/>
                  </p:oleObj>
                </mc:Choice>
                <mc:Fallback>
                  <p:oleObj name="Equation" r:id="rId9" imgW="2806560" imgH="4060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" y="1664"/>
                          <a:ext cx="17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4" name="Line 33"/>
            <p:cNvSpPr>
              <a:spLocks noChangeShapeType="1"/>
            </p:cNvSpPr>
            <p:nvPr/>
          </p:nvSpPr>
          <p:spPr bwMode="auto">
            <a:xfrm>
              <a:off x="3157" y="1632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726060" y="3569568"/>
            <a:ext cx="3656012" cy="473075"/>
            <a:chOff x="1729" y="2016"/>
            <a:chExt cx="2303" cy="298"/>
          </a:xfrm>
        </p:grpSpPr>
        <p:graphicFrame>
          <p:nvGraphicFramePr>
            <p:cNvPr id="17417" name="Object 7"/>
            <p:cNvGraphicFramePr>
              <a:graphicFrameLocks noChangeAspect="1"/>
            </p:cNvGraphicFramePr>
            <p:nvPr/>
          </p:nvGraphicFramePr>
          <p:xfrm>
            <a:off x="1729" y="2058"/>
            <a:ext cx="230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1" name="Equation" r:id="rId11" imgW="3657600" imgH="406080" progId="Equation.3">
                    <p:embed/>
                  </p:oleObj>
                </mc:Choice>
                <mc:Fallback>
                  <p:oleObj name="Equation" r:id="rId11" imgW="3657600" imgH="4060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" y="2058"/>
                          <a:ext cx="230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34"/>
            <p:cNvSpPr>
              <a:spLocks noChangeShapeType="1"/>
            </p:cNvSpPr>
            <p:nvPr/>
          </p:nvSpPr>
          <p:spPr bwMode="auto">
            <a:xfrm>
              <a:off x="1750" y="201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1124272" y="4217268"/>
            <a:ext cx="1346200" cy="723900"/>
            <a:chOff x="744" y="2400"/>
            <a:chExt cx="848" cy="456"/>
          </a:xfrm>
        </p:grpSpPr>
        <p:graphicFrame>
          <p:nvGraphicFramePr>
            <p:cNvPr id="17416" name="Object 10"/>
            <p:cNvGraphicFramePr>
              <a:graphicFrameLocks noChangeAspect="1"/>
            </p:cNvGraphicFramePr>
            <p:nvPr/>
          </p:nvGraphicFramePr>
          <p:xfrm>
            <a:off x="744" y="2400"/>
            <a:ext cx="84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2" name="Equation" r:id="rId13" imgW="1346040" imgH="723600" progId="Equation.3">
                    <p:embed/>
                  </p:oleObj>
                </mc:Choice>
                <mc:Fallback>
                  <p:oleObj name="Equation" r:id="rId13" imgW="1346040" imgH="723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2400"/>
                          <a:ext cx="848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1" name="Line 38"/>
            <p:cNvSpPr>
              <a:spLocks noChangeShapeType="1"/>
            </p:cNvSpPr>
            <p:nvPr/>
          </p:nvSpPr>
          <p:spPr bwMode="auto">
            <a:xfrm>
              <a:off x="1078" y="24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39"/>
            <p:cNvSpPr>
              <a:spLocks noChangeShapeType="1"/>
            </p:cNvSpPr>
            <p:nvPr/>
          </p:nvSpPr>
          <p:spPr bwMode="auto">
            <a:xfrm>
              <a:off x="1335" y="2472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2533972" y="4217268"/>
            <a:ext cx="1714500" cy="723900"/>
            <a:chOff x="1560" y="2400"/>
            <a:chExt cx="1080" cy="456"/>
          </a:xfrm>
        </p:grpSpPr>
        <p:graphicFrame>
          <p:nvGraphicFramePr>
            <p:cNvPr id="17414" name="Object 31"/>
            <p:cNvGraphicFramePr>
              <a:graphicFrameLocks noChangeAspect="1"/>
            </p:cNvGraphicFramePr>
            <p:nvPr/>
          </p:nvGraphicFramePr>
          <p:xfrm>
            <a:off x="1560" y="2400"/>
            <a:ext cx="108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3" name="Equation" r:id="rId15" imgW="1714320" imgH="723600" progId="Equation.3">
                    <p:embed/>
                  </p:oleObj>
                </mc:Choice>
                <mc:Fallback>
                  <p:oleObj name="Equation" r:id="rId15" imgW="1714320" imgH="723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0" y="2400"/>
                          <a:ext cx="1080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7" name="Line 42"/>
            <p:cNvSpPr>
              <a:spLocks noChangeShapeType="1"/>
            </p:cNvSpPr>
            <p:nvPr/>
          </p:nvSpPr>
          <p:spPr bwMode="auto">
            <a:xfrm>
              <a:off x="2256" y="249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43"/>
            <p:cNvSpPr>
              <a:spLocks noChangeShapeType="1"/>
            </p:cNvSpPr>
            <p:nvPr/>
          </p:nvSpPr>
          <p:spPr bwMode="auto">
            <a:xfrm>
              <a:off x="2064" y="24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36" grpId="0" animBg="1"/>
      <p:bldP spid="16435" grpId="0" animBg="1"/>
      <p:bldP spid="16389" grpId="0" autoUpdateAnimBg="0"/>
      <p:bldP spid="163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27025"/>
            <a:ext cx="914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5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9479" name="Text Box 3"/>
          <p:cNvSpPr txBox="1">
            <a:spLocks noChangeArrowheads="1"/>
          </p:cNvSpPr>
          <p:nvPr/>
        </p:nvSpPr>
        <p:spPr bwMode="auto">
          <a:xfrm>
            <a:off x="1295400" y="34131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将积分</a:t>
            </a:r>
          </a:p>
        </p:txBody>
      </p:sp>
      <p:graphicFrame>
        <p:nvGraphicFramePr>
          <p:cNvPr id="19458" name="Object 0"/>
          <p:cNvGraphicFramePr>
            <a:graphicFrameLocks noChangeAspect="1"/>
          </p:cNvGraphicFramePr>
          <p:nvPr/>
        </p:nvGraphicFramePr>
        <p:xfrm>
          <a:off x="2520950" y="342900"/>
          <a:ext cx="37274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name="Equation" r:id="rId3" imgW="3682800" imgH="723600" progId="Equation.3">
                  <p:embed/>
                </p:oleObj>
              </mc:Choice>
              <mc:Fallback>
                <p:oleObj name="Equation" r:id="rId3" imgW="3682800" imgH="723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42900"/>
                        <a:ext cx="37274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0" name="Text Box 5"/>
          <p:cNvSpPr txBox="1">
            <a:spLocks noChangeArrowheads="1"/>
          </p:cNvSpPr>
          <p:nvPr/>
        </p:nvSpPr>
        <p:spPr bwMode="auto">
          <a:xfrm>
            <a:off x="6172200" y="3190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化为对弧长的积</a:t>
            </a:r>
          </a:p>
        </p:txBody>
      </p:sp>
      <p:sp>
        <p:nvSpPr>
          <p:cNvPr id="19481" name="Text Box 6"/>
          <p:cNvSpPr txBox="1">
            <a:spLocks noChangeArrowheads="1"/>
          </p:cNvSpPr>
          <p:nvPr/>
        </p:nvSpPr>
        <p:spPr bwMode="auto">
          <a:xfrm>
            <a:off x="285750" y="1066800"/>
            <a:ext cx="62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分</a:t>
            </a:r>
            <a:r>
              <a:rPr lang="en-US" altLang="zh-CN"/>
              <a:t>,</a:t>
            </a:r>
          </a:p>
        </p:txBody>
      </p:sp>
      <p:graphicFrame>
        <p:nvGraphicFramePr>
          <p:cNvPr id="60417" name="Object 1"/>
          <p:cNvGraphicFramePr>
            <a:graphicFrameLocks noChangeAspect="1"/>
          </p:cNvGraphicFramePr>
          <p:nvPr/>
        </p:nvGraphicFramePr>
        <p:xfrm>
          <a:off x="3733800" y="1079500"/>
          <a:ext cx="2425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Equation" r:id="rId5" imgW="2425680" imgH="520560" progId="Equation.3">
                  <p:embed/>
                </p:oleObj>
              </mc:Choice>
              <mc:Fallback>
                <p:oleObj name="Equation" r:id="rId5" imgW="242568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079500"/>
                        <a:ext cx="2425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6146800" y="1155700"/>
          <a:ext cx="284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name="Equation" r:id="rId7" imgW="2844720" imgH="444240" progId="Equation.3">
                  <p:embed/>
                </p:oleObj>
              </mc:Choice>
              <mc:Fallback>
                <p:oleObj name="Equation" r:id="rId7" imgW="284472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155700"/>
                        <a:ext cx="284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03250" y="1901775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解：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459538" y="1981200"/>
            <a:ext cx="2354262" cy="1574800"/>
            <a:chOff x="4069" y="1248"/>
            <a:chExt cx="1483" cy="992"/>
          </a:xfrm>
        </p:grpSpPr>
        <p:graphicFrame>
          <p:nvGraphicFramePr>
            <p:cNvPr id="19475" name="Object 17"/>
            <p:cNvGraphicFramePr>
              <a:graphicFrameLocks noChangeAspect="1"/>
            </p:cNvGraphicFramePr>
            <p:nvPr/>
          </p:nvGraphicFramePr>
          <p:xfrm>
            <a:off x="4076" y="200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3" name="Equation" r:id="rId9" imgW="304560" imgH="317160" progId="Equation.3">
                    <p:embed/>
                  </p:oleObj>
                </mc:Choice>
                <mc:Fallback>
                  <p:oleObj name="Equation" r:id="rId9" imgW="304560" imgH="317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6" y="200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87" name="Group 50"/>
            <p:cNvGrpSpPr>
              <a:grpSpLocks/>
            </p:cNvGrpSpPr>
            <p:nvPr/>
          </p:nvGrpSpPr>
          <p:grpSpPr bwMode="auto">
            <a:xfrm>
              <a:off x="4069" y="1248"/>
              <a:ext cx="1483" cy="992"/>
              <a:chOff x="4069" y="1248"/>
              <a:chExt cx="1483" cy="992"/>
            </a:xfrm>
          </p:grpSpPr>
          <p:sp>
            <p:nvSpPr>
              <p:cNvPr id="19488" name="Line 13"/>
              <p:cNvSpPr>
                <a:spLocks noChangeShapeType="1"/>
              </p:cNvSpPr>
              <p:nvPr/>
            </p:nvSpPr>
            <p:spPr bwMode="auto">
              <a:xfrm>
                <a:off x="4069" y="2003"/>
                <a:ext cx="14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9" name="Line 14"/>
              <p:cNvSpPr>
                <a:spLocks noChangeShapeType="1"/>
              </p:cNvSpPr>
              <p:nvPr/>
            </p:nvSpPr>
            <p:spPr bwMode="auto">
              <a:xfrm flipH="1" flipV="1">
                <a:off x="4272" y="1248"/>
                <a:ext cx="0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9476" name="Object 18"/>
              <p:cNvGraphicFramePr>
                <a:graphicFrameLocks noChangeAspect="1"/>
              </p:cNvGraphicFramePr>
              <p:nvPr/>
            </p:nvGraphicFramePr>
            <p:xfrm>
              <a:off x="4072" y="124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84" name="Equation" r:id="rId11" imgW="241200" imgH="317160" progId="Equation.3">
                      <p:embed/>
                    </p:oleObj>
                  </mc:Choice>
                  <mc:Fallback>
                    <p:oleObj name="Equation" r:id="rId11" imgW="241200" imgH="31716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2" y="124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7" name="Object 19"/>
              <p:cNvGraphicFramePr>
                <a:graphicFrameLocks noChangeAspect="1"/>
              </p:cNvGraphicFramePr>
              <p:nvPr/>
            </p:nvGraphicFramePr>
            <p:xfrm>
              <a:off x="5408" y="208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85" name="Equation" r:id="rId13" imgW="228600" imgH="241200" progId="Equation.3">
                      <p:embed/>
                    </p:oleObj>
                  </mc:Choice>
                  <mc:Fallback>
                    <p:oleObj name="Equation" r:id="rId13" imgW="228600" imgH="2412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8" y="208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9715" name="Arc 19"/>
          <p:cNvSpPr>
            <a:spLocks/>
          </p:cNvSpPr>
          <p:nvPr/>
        </p:nvSpPr>
        <p:spPr bwMode="auto">
          <a:xfrm flipH="1">
            <a:off x="6781800" y="2347913"/>
            <a:ext cx="1524000" cy="838200"/>
          </a:xfrm>
          <a:custGeom>
            <a:avLst/>
            <a:gdLst>
              <a:gd name="T0" fmla="*/ 0 w 43187"/>
              <a:gd name="T1" fmla="*/ 809484 h 21600"/>
              <a:gd name="T2" fmla="*/ 1524000 w 43187"/>
              <a:gd name="T3" fmla="*/ 838200 h 21600"/>
              <a:gd name="T4" fmla="*/ 761771 w 43187"/>
              <a:gd name="T5" fmla="*/ 838200 h 21600"/>
              <a:gd name="T6" fmla="*/ 0 60000 65536"/>
              <a:gd name="T7" fmla="*/ 0 60000 65536"/>
              <a:gd name="T8" fmla="*/ 0 60000 65536"/>
              <a:gd name="T9" fmla="*/ 0 w 43187"/>
              <a:gd name="T10" fmla="*/ 0 h 21600"/>
              <a:gd name="T11" fmla="*/ 43187 w 431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87" h="21600" fill="none" extrusionOk="0">
                <a:moveTo>
                  <a:pt x="-1" y="20859"/>
                </a:moveTo>
                <a:cubicBezTo>
                  <a:pt x="398" y="9225"/>
                  <a:pt x="9945" y="-1"/>
                  <a:pt x="21587" y="0"/>
                </a:cubicBezTo>
                <a:cubicBezTo>
                  <a:pt x="33516" y="0"/>
                  <a:pt x="43187" y="9670"/>
                  <a:pt x="43187" y="21600"/>
                </a:cubicBezTo>
              </a:path>
              <a:path w="43187" h="21600" stroke="0" extrusionOk="0">
                <a:moveTo>
                  <a:pt x="-1" y="20859"/>
                </a:moveTo>
                <a:cubicBezTo>
                  <a:pt x="398" y="9225"/>
                  <a:pt x="9945" y="-1"/>
                  <a:pt x="21587" y="0"/>
                </a:cubicBezTo>
                <a:cubicBezTo>
                  <a:pt x="33516" y="0"/>
                  <a:pt x="43187" y="9670"/>
                  <a:pt x="43187" y="21600"/>
                </a:cubicBezTo>
                <a:lnTo>
                  <a:pt x="21587" y="2160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8153400" y="3241675"/>
          <a:ext cx="2762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6" name="Equation" r:id="rId15" imgW="279360" imgH="304560" progId="Equation.3">
                  <p:embed/>
                </p:oleObj>
              </mc:Choice>
              <mc:Fallback>
                <p:oleObj name="Equation" r:id="rId15" imgW="27936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241675"/>
                        <a:ext cx="2762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Line 21"/>
          <p:cNvSpPr>
            <a:spLocks noChangeShapeType="1"/>
          </p:cNvSpPr>
          <p:nvPr/>
        </p:nvSpPr>
        <p:spPr bwMode="auto">
          <a:xfrm flipV="1">
            <a:off x="7162800" y="2301875"/>
            <a:ext cx="30480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56898"/>
              </p:ext>
            </p:extLst>
          </p:nvPr>
        </p:nvGraphicFramePr>
        <p:xfrm>
          <a:off x="1403350" y="1874788"/>
          <a:ext cx="205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" name="Equation" r:id="rId17" imgW="2057400" imgH="545760" progId="Equation.3">
                  <p:embed/>
                </p:oleObj>
              </mc:Choice>
              <mc:Fallback>
                <p:oleObj name="Equation" r:id="rId17" imgW="205740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74788"/>
                        <a:ext cx="2057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23717"/>
              </p:ext>
            </p:extLst>
          </p:nvPr>
        </p:nvGraphicFramePr>
        <p:xfrm>
          <a:off x="611560" y="4653136"/>
          <a:ext cx="3975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8" name="Equation" r:id="rId19" imgW="3974760" imgH="723600" progId="Equation.3">
                  <p:embed/>
                </p:oleObj>
              </mc:Choice>
              <mc:Fallback>
                <p:oleObj name="Equation" r:id="rId19" imgW="3974760" imgH="723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653136"/>
                        <a:ext cx="3975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887144"/>
              </p:ext>
            </p:extLst>
          </p:nvPr>
        </p:nvGraphicFramePr>
        <p:xfrm>
          <a:off x="2771800" y="5373216"/>
          <a:ext cx="57753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" name="Equation" r:id="rId21" imgW="5778360" imgH="723600" progId="Equation.3">
                  <p:embed/>
                </p:oleObj>
              </mc:Choice>
              <mc:Fallback>
                <p:oleObj name="Equation" r:id="rId21" imgW="5778360" imgH="723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373216"/>
                        <a:ext cx="57753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57029"/>
              </p:ext>
            </p:extLst>
          </p:nvPr>
        </p:nvGraphicFramePr>
        <p:xfrm>
          <a:off x="4242420" y="5445224"/>
          <a:ext cx="1409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0" name="Equation" r:id="rId23" imgW="1409400" imgH="558720" progId="Equation.3">
                  <p:embed/>
                </p:oleObj>
              </mc:Choice>
              <mc:Fallback>
                <p:oleObj name="Equation" r:id="rId23" imgW="1409400" imgH="5587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2420" y="5445224"/>
                        <a:ext cx="1409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934668"/>
              </p:ext>
            </p:extLst>
          </p:nvPr>
        </p:nvGraphicFramePr>
        <p:xfrm>
          <a:off x="7063184" y="5445224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1" name="Equation" r:id="rId25" imgW="965160" imgH="406080" progId="Equation.3">
                  <p:embed/>
                </p:oleObj>
              </mc:Choice>
              <mc:Fallback>
                <p:oleObj name="Equation" r:id="rId25" imgW="96516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3184" y="5445224"/>
                        <a:ext cx="96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838200" y="1081088"/>
            <a:ext cx="296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其中</a:t>
            </a:r>
            <a:r>
              <a:rPr lang="en-US" altLang="zh-CN" i="1" dirty="0"/>
              <a:t>L </a:t>
            </a:r>
            <a:r>
              <a:rPr lang="zh-CN" altLang="en-US" dirty="0"/>
              <a:t>沿上半圆周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63888" y="1621273"/>
                <a:ext cx="1841017" cy="975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zh-CN" altLang="en-US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zh-CN" alt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621273"/>
                <a:ext cx="1841017" cy="97539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683568" y="2780928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曲线的切向量：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131840" y="2780928"/>
                <a:ext cx="1832104" cy="591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  <m:r>
                            <a:rPr lang="zh-CN" altLang="en-US">
                              <a:latin typeface="Cambria Math"/>
                            </a:rPr>
                            <m:t>=(1,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780928"/>
                <a:ext cx="1832104" cy="591444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95536" y="3429000"/>
                <a:ext cx="6818536" cy="1014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/>
                        </a:rPr>
                        <m:t>cos</m:t>
                      </m:r>
                      <m:r>
                        <a:rPr lang="zh-CN" altLang="en-US" i="1">
                          <a:latin typeface="Cambria Math"/>
                        </a:rPr>
                        <m:t>𝛼</m:t>
                      </m:r>
                      <m:r>
                        <a:rPr lang="zh-CN" altLang="en-US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/>
                        </a:rPr>
                        <m:t>cos</m:t>
                      </m:r>
                      <m:r>
                        <a:rPr lang="zh-CN" altLang="en-US" i="1">
                          <a:latin typeface="Cambria Math"/>
                        </a:rPr>
                        <m:t>𝛽</m:t>
                      </m:r>
                      <m:r>
                        <a:rPr lang="zh-CN" altLang="en-US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num>
                        <m:den>
                          <m:r>
                            <a:rPr lang="zh-CN" altLang="en-US">
                              <a:latin typeface="Cambria Math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  <m:r>
                            <a:rPr lang="zh-CN" altLang="en-US">
                              <a:latin typeface="Cambria Math"/>
                            </a:rPr>
                            <m:t>‖</m:t>
                          </m:r>
                        </m:den>
                      </m:f>
                      <m:r>
                        <a:rPr lang="zh-CN" altLang="en-US">
                          <a:latin typeface="Cambria Math"/>
                        </a:rPr>
                        <m:t>=(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zh-CN" altLang="en-US">
                              <a:latin typeface="Cambria Math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𝑥</m:t>
                          </m:r>
                          <m:r>
                            <a:rPr lang="zh-CN" altLang="en-US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zh-CN" altLang="en-US">
                          <a:latin typeface="Cambria Math"/>
                        </a:rPr>
                        <m:t>,1−</m:t>
                      </m:r>
                      <m:r>
                        <a:rPr lang="zh-CN" altLang="en-US" i="1">
                          <a:latin typeface="Cambria Math"/>
                        </a:rPr>
                        <m:t>𝑥</m:t>
                      </m:r>
                      <m:r>
                        <a:rPr lang="zh-CN" altLang="en-US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29000"/>
                <a:ext cx="6818536" cy="1014893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8" grpId="0" build="p" autoUpdateAnimBg="0"/>
      <p:bldP spid="29715" grpId="0" animBg="1"/>
      <p:bldP spid="29717" grpId="0" animBg="1"/>
      <p:bldP spid="29735" grpId="0" build="p" autoUpdateAnimBg="0"/>
      <p:bldP spid="3" grpId="0"/>
      <p:bldP spid="37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9600" y="99853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定义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466975" y="1524000"/>
          <a:ext cx="62198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3" imgW="6222960" imgH="1066680" progId="Equation.3">
                  <p:embed/>
                </p:oleObj>
              </mc:Choice>
              <mc:Fallback>
                <p:oleObj name="Equation" r:id="rId3" imgW="6222960" imgH="106668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1524000"/>
                        <a:ext cx="62198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905000" y="990600"/>
          <a:ext cx="3543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5" imgW="3543120" imgH="660240" progId="Equation.3">
                  <p:embed/>
                </p:oleObj>
              </mc:Choice>
              <mc:Fallback>
                <p:oleObj name="Equation" r:id="rId5" imgW="3543120" imgH="66024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90600"/>
                        <a:ext cx="3543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09600" y="23764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性质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04838" y="2909888"/>
            <a:ext cx="5872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en-US" altLang="zh-CN" i="1"/>
              <a:t>L</a:t>
            </a:r>
            <a:r>
              <a:rPr lang="zh-CN" altLang="en-US"/>
              <a:t>可分成 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条有向光滑曲线弧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5715000" y="2984500"/>
          <a:ext cx="228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7" imgW="2286000" imgH="444240" progId="Equation.3">
                  <p:embed/>
                </p:oleObj>
              </mc:Choice>
              <mc:Fallback>
                <p:oleObj name="Equation" r:id="rId7" imgW="2286000" imgH="44424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984500"/>
                        <a:ext cx="228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079500" y="3613150"/>
          <a:ext cx="3568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9" imgW="3568680" imgH="672840" progId="Equation.3">
                  <p:embed/>
                </p:oleObj>
              </mc:Choice>
              <mc:Fallback>
                <p:oleObj name="Equation" r:id="rId9" imgW="3568680" imgH="67284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613150"/>
                        <a:ext cx="3568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4673600" y="3390900"/>
          <a:ext cx="4470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11" imgW="4470120" imgH="1028520" progId="Equation.3">
                  <p:embed/>
                </p:oleObj>
              </mc:Choice>
              <mc:Fallback>
                <p:oleObj name="Equation" r:id="rId11" imgW="4470120" imgH="102852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3390900"/>
                        <a:ext cx="4470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09600" y="44196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 </a:t>
            </a:r>
            <a:r>
              <a:rPr lang="en-US" altLang="zh-CN" i="1"/>
              <a:t>L</a:t>
            </a:r>
            <a:r>
              <a:rPr lang="zh-CN" altLang="en-US" i="1" baseline="30000"/>
              <a:t>－</a:t>
            </a:r>
            <a:r>
              <a:rPr lang="zh-CN" altLang="en-US" i="1"/>
              <a:t> </a:t>
            </a:r>
            <a:r>
              <a:rPr lang="zh-CN" altLang="en-US"/>
              <a:t>表示 </a:t>
            </a:r>
            <a:r>
              <a:rPr lang="en-US" altLang="zh-CN" i="1"/>
              <a:t>L </a:t>
            </a:r>
            <a:r>
              <a:rPr lang="zh-CN" altLang="en-US"/>
              <a:t>的反向弧</a:t>
            </a:r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1123950" y="5035550"/>
          <a:ext cx="3657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13" imgW="3657600" imgH="596880" progId="Equation.3">
                  <p:embed/>
                </p:oleObj>
              </mc:Choice>
              <mc:Fallback>
                <p:oleObj name="Equation" r:id="rId13" imgW="3657600" imgH="5968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5035550"/>
                        <a:ext cx="3657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4856163" y="5029200"/>
          <a:ext cx="40592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15" imgW="4063680" imgH="672840" progId="Equation.3">
                  <p:embed/>
                </p:oleObj>
              </mc:Choice>
              <mc:Fallback>
                <p:oleObj name="Equation" r:id="rId15" imgW="4063680" imgH="67284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5029200"/>
                        <a:ext cx="40592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85800" y="5715000"/>
            <a:ext cx="75438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对坐标的曲线积分必须注意</a:t>
            </a:r>
            <a:r>
              <a:rPr lang="zh-CN" altLang="en-US" b="1">
                <a:solidFill>
                  <a:schemeClr val="tx2"/>
                </a:solidFill>
              </a:rPr>
              <a:t>积分弧段的方向</a:t>
            </a:r>
            <a:r>
              <a:rPr lang="en-US" altLang="zh-CN"/>
              <a:t>!</a:t>
            </a:r>
          </a:p>
        </p:txBody>
      </p:sp>
      <p:sp>
        <p:nvSpPr>
          <p:cNvPr id="20494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2133600" cy="609600"/>
          </a:xfr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1524000" cy="609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3.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</a:p>
        </p:txBody>
      </p:sp>
      <p:graphicFrame>
        <p:nvGraphicFramePr>
          <p:cNvPr id="61440" name="Object 0"/>
          <p:cNvGraphicFramePr>
            <a:graphicFrameLocks noChangeAspect="1"/>
          </p:cNvGraphicFramePr>
          <p:nvPr/>
        </p:nvGraphicFramePr>
        <p:xfrm>
          <a:off x="3130550" y="812800"/>
          <a:ext cx="1955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3" imgW="1955520" imgH="939600" progId="Equation.3">
                  <p:embed/>
                </p:oleObj>
              </mc:Choice>
              <mc:Fallback>
                <p:oleObj name="Equation" r:id="rId3" imgW="1955520" imgH="939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812800"/>
                        <a:ext cx="1955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5308600" y="110490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5" imgW="1396800" imgH="393480" progId="Equation.3">
                  <p:embed/>
                </p:oleObj>
              </mc:Choice>
              <mc:Fallback>
                <p:oleObj name="Equation" r:id="rId5" imgW="139680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1104900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143000" y="1854200"/>
          <a:ext cx="3543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7" imgW="3543120" imgH="660240" progId="Equation.3">
                  <p:embed/>
                </p:oleObj>
              </mc:Choice>
              <mc:Fallback>
                <p:oleObj name="Equation" r:id="rId7" imgW="3543120" imgH="660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54200"/>
                        <a:ext cx="3543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371600" y="2628900"/>
          <a:ext cx="74390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9" imgW="7441920" imgH="774360" progId="Equation.3">
                  <p:embed/>
                </p:oleObj>
              </mc:Choice>
              <mc:Fallback>
                <p:oleObj name="Equation" r:id="rId9" imgW="7441920" imgH="774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28900"/>
                        <a:ext cx="74390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4391025" y="2819400"/>
          <a:ext cx="723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11" imgW="723600" imgH="419040" progId="Equation.3">
                  <p:embed/>
                </p:oleObj>
              </mc:Choice>
              <mc:Fallback>
                <p:oleObj name="Equation" r:id="rId11" imgW="7236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2819400"/>
                        <a:ext cx="723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7502525" y="2784475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13" imgW="761760" imgH="419040" progId="Equation.3">
                  <p:embed/>
                </p:oleObj>
              </mc:Choice>
              <mc:Fallback>
                <p:oleObj name="Equation" r:id="rId13" imgW="7617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525" y="2784475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622300" y="965200"/>
            <a:ext cx="2705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 </a:t>
            </a:r>
            <a:r>
              <a:rPr lang="zh-CN" altLang="en-US"/>
              <a:t>对有向光滑弧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09600" y="35052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</a:t>
            </a:r>
            <a:r>
              <a:rPr lang="en-US" altLang="zh-CN"/>
              <a:t> </a:t>
            </a:r>
            <a:r>
              <a:rPr lang="zh-CN" altLang="en-US"/>
              <a:t>对有向光滑弧</a:t>
            </a:r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3124200" y="3581400"/>
          <a:ext cx="34496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15" imgW="3454200" imgH="406080" progId="Equation.3">
                  <p:embed/>
                </p:oleObj>
              </mc:Choice>
              <mc:Fallback>
                <p:oleObj name="Equation" r:id="rId15" imgW="34542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34496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1438275" y="5029200"/>
          <a:ext cx="58007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17" imgW="5803560" imgH="761760" progId="Equation.3">
                  <p:embed/>
                </p:oleObj>
              </mc:Choice>
              <mc:Fallback>
                <p:oleObj name="Equation" r:id="rId17" imgW="5803560" imgH="761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5029200"/>
                        <a:ext cx="58007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5868988" y="5219700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19" imgW="838080" imgH="419040" progId="Equation.3">
                  <p:embed/>
                </p:oleObj>
              </mc:Choice>
              <mc:Fallback>
                <p:oleObj name="Equation" r:id="rId19" imgW="8380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5219700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1143000" y="4267200"/>
          <a:ext cx="3543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21" imgW="3543120" imgH="660240" progId="Equation.3">
                  <p:embed/>
                </p:oleObj>
              </mc:Choice>
              <mc:Fallback>
                <p:oleObj name="Equation" r:id="rId21" imgW="3543120" imgH="660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3543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39552" y="620688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4. </a:t>
            </a:r>
            <a:r>
              <a:rPr lang="zh-CN" altLang="en-US">
                <a:latin typeface="楷体_GB2312" pitchFamily="49" charset="-122"/>
              </a:rPr>
              <a:t>两类曲线积分的联系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89625"/>
              </p:ext>
            </p:extLst>
          </p:nvPr>
        </p:nvGraphicFramePr>
        <p:xfrm>
          <a:off x="1211065" y="1139801"/>
          <a:ext cx="21701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3" imgW="2171520" imgH="660240" progId="Equation.3">
                  <p:embed/>
                </p:oleObj>
              </mc:Choice>
              <mc:Fallback>
                <p:oleObj name="Equation" r:id="rId3" imgW="2171520" imgH="660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065" y="1139801"/>
                        <a:ext cx="21701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938911"/>
              </p:ext>
            </p:extLst>
          </p:nvPr>
        </p:nvGraphicFramePr>
        <p:xfrm>
          <a:off x="3439915" y="1142976"/>
          <a:ext cx="38084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5" imgW="3809880" imgH="660240" progId="Equation.3">
                  <p:embed/>
                </p:oleObj>
              </mc:Choice>
              <mc:Fallback>
                <p:oleObj name="Equation" r:id="rId5" imgW="3809880" imgH="660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915" y="1142976"/>
                        <a:ext cx="38084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190006"/>
              </p:ext>
            </p:extLst>
          </p:nvPr>
        </p:nvGraphicFramePr>
        <p:xfrm>
          <a:off x="1123752" y="1901801"/>
          <a:ext cx="33385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7" imgW="3340080" imgH="723600" progId="Equation.3">
                  <p:embed/>
                </p:oleObj>
              </mc:Choice>
              <mc:Fallback>
                <p:oleObj name="Equation" r:id="rId7" imgW="3340080" imgH="723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752" y="1901801"/>
                        <a:ext cx="33385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942085"/>
              </p:ext>
            </p:extLst>
          </p:nvPr>
        </p:nvGraphicFramePr>
        <p:xfrm>
          <a:off x="3387527" y="2473301"/>
          <a:ext cx="53451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9" imgW="5346360" imgH="723600" progId="Equation.3">
                  <p:embed/>
                </p:oleObj>
              </mc:Choice>
              <mc:Fallback>
                <p:oleObj name="Equation" r:id="rId9" imgW="5346360" imgH="723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527" y="2473301"/>
                        <a:ext cx="53451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0485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 对坐标的曲线积分的概念与性质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 b="1"/>
              <a:t> </a:t>
            </a:r>
            <a:r>
              <a:rPr lang="zh-CN" altLang="en-US" b="1">
                <a:solidFill>
                  <a:schemeClr val="tx2"/>
                </a:solidFill>
              </a:rPr>
              <a:t>引例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变力沿曲线所作的功</a:t>
            </a:r>
            <a:r>
              <a:rPr lang="en-US" altLang="zh-CN"/>
              <a:t>.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设一质点受如下变力作用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04800" y="28194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 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/>
              <a:t>平面内从点 </a:t>
            </a:r>
            <a:r>
              <a:rPr lang="en-US" altLang="zh-CN" i="1"/>
              <a:t>A </a:t>
            </a:r>
            <a:r>
              <a:rPr lang="zh-CN" altLang="en-US"/>
              <a:t>沿光滑曲线弧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移动到点 </a:t>
            </a:r>
            <a:r>
              <a:rPr lang="en-US" altLang="zh-CN" i="1"/>
              <a:t>B, </a:t>
            </a:r>
            <a:endParaRPr lang="en-US" altLang="zh-CN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7924800" y="2819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求移</a:t>
            </a: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298450" y="3352800"/>
            <a:ext cx="434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动过程中变力所作的功</a:t>
            </a:r>
            <a:r>
              <a:rPr lang="en-US" altLang="zh-CN" i="1" dirty="0"/>
              <a:t>W</a:t>
            </a:r>
            <a:r>
              <a:rPr lang="en-US" altLang="zh-CN" dirty="0"/>
              <a:t>.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524000" y="2209800"/>
            <a:ext cx="4025900" cy="482600"/>
            <a:chOff x="960" y="1392"/>
            <a:chExt cx="2536" cy="304"/>
          </a:xfrm>
        </p:grpSpPr>
        <p:graphicFrame>
          <p:nvGraphicFramePr>
            <p:cNvPr id="2056" name="Object 6"/>
            <p:cNvGraphicFramePr>
              <a:graphicFrameLocks noChangeAspect="1"/>
            </p:cNvGraphicFramePr>
            <p:nvPr/>
          </p:nvGraphicFramePr>
          <p:xfrm>
            <a:off x="960" y="1440"/>
            <a:ext cx="25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Equation" r:id="rId3" imgW="4025880" imgH="406080" progId="Equation.3">
                    <p:embed/>
                  </p:oleObj>
                </mc:Choice>
                <mc:Fallback>
                  <p:oleObj name="Equation" r:id="rId3" imgW="4025880" imgH="4060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25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5" name="Line 52"/>
            <p:cNvSpPr>
              <a:spLocks noChangeShapeType="1"/>
            </p:cNvSpPr>
            <p:nvPr/>
          </p:nvSpPr>
          <p:spPr bwMode="auto">
            <a:xfrm>
              <a:off x="1008" y="1392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6400800" y="1154113"/>
            <a:ext cx="2401888" cy="1665287"/>
            <a:chOff x="4032" y="711"/>
            <a:chExt cx="1513" cy="1049"/>
          </a:xfrm>
        </p:grpSpPr>
        <p:grpSp>
          <p:nvGrpSpPr>
            <p:cNvPr id="2080" name="Group 62"/>
            <p:cNvGrpSpPr>
              <a:grpSpLocks/>
            </p:cNvGrpSpPr>
            <p:nvPr/>
          </p:nvGrpSpPr>
          <p:grpSpPr bwMode="auto">
            <a:xfrm>
              <a:off x="4072" y="711"/>
              <a:ext cx="1473" cy="1049"/>
              <a:chOff x="4072" y="807"/>
              <a:chExt cx="1473" cy="1049"/>
            </a:xfrm>
          </p:grpSpPr>
          <p:sp>
            <p:nvSpPr>
              <p:cNvPr id="2082" name="Line 63"/>
              <p:cNvSpPr>
                <a:spLocks noChangeShapeType="1"/>
              </p:cNvSpPr>
              <p:nvPr/>
            </p:nvSpPr>
            <p:spPr bwMode="auto">
              <a:xfrm>
                <a:off x="4262" y="1632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3" name="Line 64"/>
              <p:cNvSpPr>
                <a:spLocks noChangeShapeType="1"/>
              </p:cNvSpPr>
              <p:nvPr/>
            </p:nvSpPr>
            <p:spPr bwMode="auto">
              <a:xfrm flipV="1">
                <a:off x="4262" y="816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4" name="Freeform 65"/>
              <p:cNvSpPr>
                <a:spLocks/>
              </p:cNvSpPr>
              <p:nvPr/>
            </p:nvSpPr>
            <p:spPr bwMode="auto">
              <a:xfrm>
                <a:off x="4502" y="816"/>
                <a:ext cx="768" cy="672"/>
              </a:xfrm>
              <a:custGeom>
                <a:avLst/>
                <a:gdLst>
                  <a:gd name="T0" fmla="*/ 0 w 768"/>
                  <a:gd name="T1" fmla="*/ 672 h 672"/>
                  <a:gd name="T2" fmla="*/ 240 w 768"/>
                  <a:gd name="T3" fmla="*/ 192 h 672"/>
                  <a:gd name="T4" fmla="*/ 768 w 768"/>
                  <a:gd name="T5" fmla="*/ 0 h 672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672"/>
                  <a:gd name="T11" fmla="*/ 768 w 768"/>
                  <a:gd name="T12" fmla="*/ 672 h 6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672">
                    <a:moveTo>
                      <a:pt x="0" y="672"/>
                    </a:moveTo>
                    <a:cubicBezTo>
                      <a:pt x="56" y="488"/>
                      <a:pt x="112" y="304"/>
                      <a:pt x="240" y="192"/>
                    </a:cubicBezTo>
                    <a:cubicBezTo>
                      <a:pt x="368" y="80"/>
                      <a:pt x="680" y="32"/>
                      <a:pt x="768" y="0"/>
                    </a:cubicBez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51" name="Object 66"/>
              <p:cNvGraphicFramePr>
                <a:graphicFrameLocks noChangeAspect="1"/>
              </p:cNvGraphicFramePr>
              <p:nvPr/>
            </p:nvGraphicFramePr>
            <p:xfrm>
              <a:off x="4576" y="1344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4" name="Equation" r:id="rId5" imgW="279360" imgH="304560" progId="Equation.3">
                      <p:embed/>
                    </p:oleObj>
                  </mc:Choice>
                  <mc:Fallback>
                    <p:oleObj name="Equation" r:id="rId5" imgW="279360" imgH="304560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6" y="1344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67"/>
              <p:cNvGraphicFramePr>
                <a:graphicFrameLocks noChangeAspect="1"/>
              </p:cNvGraphicFramePr>
              <p:nvPr/>
            </p:nvGraphicFramePr>
            <p:xfrm>
              <a:off x="5134" y="859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" name="Equation" r:id="rId7" imgW="279360" imgH="304560" progId="Equation.3">
                      <p:embed/>
                    </p:oleObj>
                  </mc:Choice>
                  <mc:Fallback>
                    <p:oleObj name="Equation" r:id="rId7" imgW="279360" imgH="304560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4" y="859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68"/>
              <p:cNvGraphicFramePr>
                <a:graphicFrameLocks noChangeAspect="1"/>
              </p:cNvGraphicFramePr>
              <p:nvPr/>
            </p:nvGraphicFramePr>
            <p:xfrm>
              <a:off x="4448" y="960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" name="Equation" r:id="rId9" imgW="253800" imgH="304560" progId="Equation.3">
                      <p:embed/>
                    </p:oleObj>
                  </mc:Choice>
                  <mc:Fallback>
                    <p:oleObj name="Equation" r:id="rId9" imgW="253800" imgH="30456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8" y="960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4" name="Object 69"/>
              <p:cNvGraphicFramePr>
                <a:graphicFrameLocks noChangeAspect="1"/>
              </p:cNvGraphicFramePr>
              <p:nvPr/>
            </p:nvGraphicFramePr>
            <p:xfrm>
              <a:off x="5401" y="170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7" name="Equation" r:id="rId11" imgW="228600" imgH="241200" progId="Equation.3">
                      <p:embed/>
                    </p:oleObj>
                  </mc:Choice>
                  <mc:Fallback>
                    <p:oleObj name="Equation" r:id="rId11" imgW="228600" imgH="241200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1" y="170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70"/>
              <p:cNvGraphicFramePr>
                <a:graphicFrameLocks noChangeAspect="1"/>
              </p:cNvGraphicFramePr>
              <p:nvPr/>
            </p:nvGraphicFramePr>
            <p:xfrm>
              <a:off x="4072" y="807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8" name="Equation" r:id="rId13" imgW="241200" imgH="317160" progId="Equation.3">
                      <p:embed/>
                    </p:oleObj>
                  </mc:Choice>
                  <mc:Fallback>
                    <p:oleObj name="Equation" r:id="rId13" imgW="241200" imgH="317160" progId="Equation.3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2" y="807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2081" name="Picture 71"/>
            <p:cNvPicPr>
              <a:picLocks noChangeAspect="1" noChangeArrowheads="1"/>
            </p:cNvPicPr>
            <p:nvPr/>
          </p:nvPicPr>
          <p:blipFill>
            <a:blip r:embed="rId15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480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53" grpId="0" autoUpdateAnimBg="0"/>
      <p:bldP spid="2055" grpId="0" autoUpdateAnimBg="0"/>
      <p:bldP spid="2071" grpId="0" autoUpdateAnimBg="0"/>
      <p:bldP spid="20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529648"/>
              </p:ext>
            </p:extLst>
          </p:nvPr>
        </p:nvGraphicFramePr>
        <p:xfrm>
          <a:off x="6934200" y="2836218"/>
          <a:ext cx="7191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3" imgW="799920" imgH="444240" progId="Equation.3">
                  <p:embed/>
                </p:oleObj>
              </mc:Choice>
              <mc:Fallback>
                <p:oleObj name="Equation" r:id="rId3" imgW="79992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836218"/>
                        <a:ext cx="719138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175714"/>
              </p:ext>
            </p:extLst>
          </p:nvPr>
        </p:nvGraphicFramePr>
        <p:xfrm>
          <a:off x="7646988" y="2379018"/>
          <a:ext cx="4810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Equation" r:id="rId5" imgW="533160" imgH="444240" progId="Equation.3">
                  <p:embed/>
                </p:oleObj>
              </mc:Choice>
              <mc:Fallback>
                <p:oleObj name="Equation" r:id="rId5" imgW="53316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988" y="2379018"/>
                        <a:ext cx="48101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5" name="Group 102"/>
          <p:cNvGrpSpPr>
            <a:grpSpLocks/>
          </p:cNvGrpSpPr>
          <p:nvPr/>
        </p:nvGrpSpPr>
        <p:grpSpPr bwMode="auto">
          <a:xfrm>
            <a:off x="5972175" y="1926580"/>
            <a:ext cx="2867025" cy="2222500"/>
            <a:chOff x="3810" y="424"/>
            <a:chExt cx="1806" cy="1400"/>
          </a:xfrm>
        </p:grpSpPr>
        <p:graphicFrame>
          <p:nvGraphicFramePr>
            <p:cNvPr id="3091" name="Object 21"/>
            <p:cNvGraphicFramePr>
              <a:graphicFrameLocks noChangeAspect="1"/>
            </p:cNvGraphicFramePr>
            <p:nvPr/>
          </p:nvGraphicFramePr>
          <p:xfrm>
            <a:off x="4176" y="129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Equation" r:id="rId7" imgW="279360" imgH="304560" progId="Equation.3">
                    <p:embed/>
                  </p:oleObj>
                </mc:Choice>
                <mc:Fallback>
                  <p:oleObj name="Equation" r:id="rId7" imgW="279360" imgH="3045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96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" name="Object 22"/>
            <p:cNvGraphicFramePr>
              <a:graphicFrameLocks noChangeAspect="1"/>
            </p:cNvGraphicFramePr>
            <p:nvPr/>
          </p:nvGraphicFramePr>
          <p:xfrm>
            <a:off x="5440" y="624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Equation" r:id="rId9" imgW="279360" imgH="304560" progId="Equation.3">
                    <p:embed/>
                  </p:oleObj>
                </mc:Choice>
                <mc:Fallback>
                  <p:oleObj name="Equation" r:id="rId9" imgW="279360" imgH="3045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0" y="624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9" name="Freeform 18"/>
            <p:cNvSpPr>
              <a:spLocks/>
            </p:cNvSpPr>
            <p:nvPr/>
          </p:nvSpPr>
          <p:spPr bwMode="auto">
            <a:xfrm>
              <a:off x="4176" y="576"/>
              <a:ext cx="1392" cy="816"/>
            </a:xfrm>
            <a:custGeom>
              <a:avLst/>
              <a:gdLst>
                <a:gd name="T0" fmla="*/ 0 w 768"/>
                <a:gd name="T1" fmla="*/ 672 h 672"/>
                <a:gd name="T2" fmla="*/ 240 w 768"/>
                <a:gd name="T3" fmla="*/ 192 h 672"/>
                <a:gd name="T4" fmla="*/ 768 w 768"/>
                <a:gd name="T5" fmla="*/ 0 h 672"/>
                <a:gd name="T6" fmla="*/ 0 60000 65536"/>
                <a:gd name="T7" fmla="*/ 0 60000 65536"/>
                <a:gd name="T8" fmla="*/ 0 60000 65536"/>
                <a:gd name="T9" fmla="*/ 0 w 768"/>
                <a:gd name="T10" fmla="*/ 0 h 672"/>
                <a:gd name="T11" fmla="*/ 768 w 768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672">
                  <a:moveTo>
                    <a:pt x="0" y="672"/>
                  </a:moveTo>
                  <a:cubicBezTo>
                    <a:pt x="56" y="488"/>
                    <a:pt x="112" y="304"/>
                    <a:pt x="240" y="192"/>
                  </a:cubicBezTo>
                  <a:cubicBezTo>
                    <a:pt x="368" y="80"/>
                    <a:pt x="680" y="32"/>
                    <a:pt x="768" y="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40" name="Group 97"/>
            <p:cNvGrpSpPr>
              <a:grpSpLocks/>
            </p:cNvGrpSpPr>
            <p:nvPr/>
          </p:nvGrpSpPr>
          <p:grpSpPr bwMode="auto">
            <a:xfrm>
              <a:off x="3810" y="424"/>
              <a:ext cx="1806" cy="1400"/>
              <a:chOff x="3736" y="424"/>
              <a:chExt cx="1806" cy="1400"/>
            </a:xfrm>
          </p:grpSpPr>
          <p:sp>
            <p:nvSpPr>
              <p:cNvPr id="3141" name="Line 20"/>
              <p:cNvSpPr>
                <a:spLocks noChangeShapeType="1"/>
              </p:cNvSpPr>
              <p:nvPr/>
            </p:nvSpPr>
            <p:spPr bwMode="auto">
              <a:xfrm flipV="1">
                <a:off x="3920" y="1613"/>
                <a:ext cx="16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93" name="Object 24"/>
              <p:cNvGraphicFramePr>
                <a:graphicFrameLocks noChangeAspect="1"/>
              </p:cNvGraphicFramePr>
              <p:nvPr/>
            </p:nvGraphicFramePr>
            <p:xfrm>
              <a:off x="5380" y="167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6" name="Equation" r:id="rId11" imgW="228600" imgH="241200" progId="Equation.3">
                      <p:embed/>
                    </p:oleObj>
                  </mc:Choice>
                  <mc:Fallback>
                    <p:oleObj name="Equation" r:id="rId11" imgW="228600" imgH="2412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0" y="167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94" name="Object 25"/>
              <p:cNvGraphicFramePr>
                <a:graphicFrameLocks noChangeAspect="1"/>
              </p:cNvGraphicFramePr>
              <p:nvPr/>
            </p:nvGraphicFramePr>
            <p:xfrm>
              <a:off x="3736" y="42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7" name="Equation" r:id="rId13" imgW="241200" imgH="317160" progId="Equation.3">
                      <p:embed/>
                    </p:oleObj>
                  </mc:Choice>
                  <mc:Fallback>
                    <p:oleObj name="Equation" r:id="rId13" imgW="241200" imgH="31716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42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42" name="Line 26"/>
              <p:cNvSpPr>
                <a:spLocks noChangeShapeType="1"/>
              </p:cNvSpPr>
              <p:nvPr/>
            </p:nvSpPr>
            <p:spPr bwMode="auto">
              <a:xfrm flipV="1">
                <a:off x="3928" y="434"/>
                <a:ext cx="0" cy="11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8772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956945"/>
              </p:ext>
            </p:extLst>
          </p:nvPr>
        </p:nvGraphicFramePr>
        <p:xfrm>
          <a:off x="6761163" y="2244080"/>
          <a:ext cx="914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BMP 图象" r:id="rId15" imgW="914286" imgH="657317" progId="Paint.Picture">
                  <p:embed/>
                </p:oleObj>
              </mc:Choice>
              <mc:Fallback>
                <p:oleObj name="BMP 图象" r:id="rId15" imgW="914286" imgH="657317" progId="Paint.Picture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163" y="2244080"/>
                        <a:ext cx="9144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39" name="Line 67"/>
          <p:cNvSpPr>
            <a:spLocks noChangeShapeType="1"/>
          </p:cNvSpPr>
          <p:nvPr/>
        </p:nvSpPr>
        <p:spPr bwMode="auto">
          <a:xfrm flipV="1">
            <a:off x="6934200" y="2418705"/>
            <a:ext cx="625475" cy="38100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6934200" y="2418705"/>
            <a:ext cx="647700" cy="381000"/>
            <a:chOff x="4416" y="432"/>
            <a:chExt cx="384" cy="240"/>
          </a:xfrm>
        </p:grpSpPr>
        <p:sp>
          <p:nvSpPr>
            <p:cNvPr id="3137" name="Line 64"/>
            <p:cNvSpPr>
              <a:spLocks noChangeShapeType="1"/>
            </p:cNvSpPr>
            <p:nvPr/>
          </p:nvSpPr>
          <p:spPr bwMode="auto">
            <a:xfrm>
              <a:off x="4800" y="432"/>
              <a:ext cx="0" cy="240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8" name="Line 65"/>
            <p:cNvSpPr>
              <a:spLocks noChangeShapeType="1"/>
            </p:cNvSpPr>
            <p:nvPr/>
          </p:nvSpPr>
          <p:spPr bwMode="auto">
            <a:xfrm>
              <a:off x="4416" y="672"/>
              <a:ext cx="384" cy="0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07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145325"/>
              </p:ext>
            </p:extLst>
          </p:nvPr>
        </p:nvGraphicFramePr>
        <p:xfrm>
          <a:off x="6527800" y="239648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17" imgW="253800" imgH="304560" progId="Equation.3">
                  <p:embed/>
                </p:oleObj>
              </mc:Choice>
              <mc:Fallback>
                <p:oleObj name="Equation" r:id="rId17" imgW="253800" imgH="304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239648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6477000" y="2102793"/>
            <a:ext cx="2263775" cy="1360487"/>
            <a:chOff x="4128" y="535"/>
            <a:chExt cx="1426" cy="857"/>
          </a:xfrm>
        </p:grpSpPr>
        <p:sp>
          <p:nvSpPr>
            <p:cNvPr id="3131" name="Line 28"/>
            <p:cNvSpPr>
              <a:spLocks noChangeShapeType="1"/>
            </p:cNvSpPr>
            <p:nvPr/>
          </p:nvSpPr>
          <p:spPr bwMode="auto">
            <a:xfrm>
              <a:off x="4128" y="1369"/>
              <a:ext cx="48" cy="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2" name="Line 29"/>
            <p:cNvSpPr>
              <a:spLocks noChangeShapeType="1"/>
            </p:cNvSpPr>
            <p:nvPr/>
          </p:nvSpPr>
          <p:spPr bwMode="auto">
            <a:xfrm>
              <a:off x="4382" y="926"/>
              <a:ext cx="34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" name="Line 30"/>
            <p:cNvSpPr>
              <a:spLocks noChangeShapeType="1"/>
            </p:cNvSpPr>
            <p:nvPr/>
          </p:nvSpPr>
          <p:spPr bwMode="auto">
            <a:xfrm>
              <a:off x="4800" y="680"/>
              <a:ext cx="1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Line 31"/>
            <p:cNvSpPr>
              <a:spLocks noChangeShapeType="1"/>
            </p:cNvSpPr>
            <p:nvPr/>
          </p:nvSpPr>
          <p:spPr bwMode="auto">
            <a:xfrm>
              <a:off x="5184" y="589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5" name="Line 32"/>
            <p:cNvSpPr>
              <a:spLocks noChangeShapeType="1"/>
            </p:cNvSpPr>
            <p:nvPr/>
          </p:nvSpPr>
          <p:spPr bwMode="auto">
            <a:xfrm>
              <a:off x="5554" y="535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6" name="Line 33"/>
            <p:cNvSpPr>
              <a:spLocks noChangeShapeType="1"/>
            </p:cNvSpPr>
            <p:nvPr/>
          </p:nvSpPr>
          <p:spPr bwMode="auto">
            <a:xfrm>
              <a:off x="4261" y="1129"/>
              <a:ext cx="48" cy="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738" name="Line 66"/>
          <p:cNvSpPr>
            <a:spLocks noChangeShapeType="1"/>
          </p:cNvSpPr>
          <p:nvPr/>
        </p:nvSpPr>
        <p:spPr bwMode="auto">
          <a:xfrm flipV="1">
            <a:off x="7086600" y="2091680"/>
            <a:ext cx="381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6561138" y="1685280"/>
            <a:ext cx="1363662" cy="423863"/>
            <a:chOff x="4181" y="272"/>
            <a:chExt cx="859" cy="267"/>
          </a:xfrm>
        </p:grpSpPr>
        <p:graphicFrame>
          <p:nvGraphicFramePr>
            <p:cNvPr id="3088" name="Object 69"/>
            <p:cNvGraphicFramePr>
              <a:graphicFrameLocks noChangeAspect="1"/>
            </p:cNvGraphicFramePr>
            <p:nvPr/>
          </p:nvGraphicFramePr>
          <p:xfrm>
            <a:off x="4181" y="288"/>
            <a:ext cx="85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Equation" r:id="rId19" imgW="1511280" imgH="444240" progId="Equation.3">
                    <p:embed/>
                  </p:oleObj>
                </mc:Choice>
                <mc:Fallback>
                  <p:oleObj name="Equation" r:id="rId19" imgW="1511280" imgH="44424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288"/>
                          <a:ext cx="85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6" name="Line 103"/>
            <p:cNvSpPr>
              <a:spLocks noChangeShapeType="1"/>
            </p:cNvSpPr>
            <p:nvPr/>
          </p:nvSpPr>
          <p:spPr bwMode="auto">
            <a:xfrm>
              <a:off x="4212" y="2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88" name="Oval 116"/>
          <p:cNvSpPr>
            <a:spLocks noChangeArrowheads="1"/>
          </p:cNvSpPr>
          <p:nvPr/>
        </p:nvSpPr>
        <p:spPr bwMode="auto">
          <a:xfrm>
            <a:off x="7053263" y="2599680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7620000" y="2396480"/>
            <a:ext cx="685800" cy="533400"/>
            <a:chOff x="4350" y="2656"/>
            <a:chExt cx="432" cy="336"/>
          </a:xfrm>
        </p:grpSpPr>
        <p:sp>
          <p:nvSpPr>
            <p:cNvPr id="3121" name="Rectangle 118"/>
            <p:cNvSpPr>
              <a:spLocks noChangeArrowheads="1"/>
            </p:cNvSpPr>
            <p:nvPr/>
          </p:nvSpPr>
          <p:spPr bwMode="auto">
            <a:xfrm>
              <a:off x="4350" y="2656"/>
              <a:ext cx="43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5" name="Object 119"/>
            <p:cNvGraphicFramePr>
              <a:graphicFrameLocks noChangeAspect="1"/>
            </p:cNvGraphicFramePr>
            <p:nvPr/>
          </p:nvGraphicFramePr>
          <p:xfrm>
            <a:off x="4372" y="2656"/>
            <a:ext cx="39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Equation" r:id="rId21" imgW="291960" imgH="228600" progId="Equation.3">
                    <p:embed/>
                  </p:oleObj>
                </mc:Choice>
                <mc:Fallback>
                  <p:oleObj name="Equation" r:id="rId21" imgW="291960" imgH="228600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" y="2656"/>
                          <a:ext cx="39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20"/>
          <p:cNvGrpSpPr>
            <a:grpSpLocks/>
          </p:cNvGrpSpPr>
          <p:nvPr/>
        </p:nvGrpSpPr>
        <p:grpSpPr bwMode="auto">
          <a:xfrm>
            <a:off x="6934200" y="2828280"/>
            <a:ext cx="765175" cy="498475"/>
            <a:chOff x="3918" y="2928"/>
            <a:chExt cx="482" cy="314"/>
          </a:xfrm>
        </p:grpSpPr>
        <p:sp>
          <p:nvSpPr>
            <p:cNvPr id="3120" name="Rectangle 121"/>
            <p:cNvSpPr>
              <a:spLocks noChangeArrowheads="1"/>
            </p:cNvSpPr>
            <p:nvPr/>
          </p:nvSpPr>
          <p:spPr bwMode="auto">
            <a:xfrm>
              <a:off x="3918" y="2944"/>
              <a:ext cx="45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4" name="Object 122"/>
            <p:cNvGraphicFramePr>
              <a:graphicFrameLocks noChangeAspect="1"/>
            </p:cNvGraphicFramePr>
            <p:nvPr/>
          </p:nvGraphicFramePr>
          <p:xfrm>
            <a:off x="3966" y="2928"/>
            <a:ext cx="43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Equation" r:id="rId23" imgW="317160" imgH="228600" progId="Equation.3">
                    <p:embed/>
                  </p:oleObj>
                </mc:Choice>
                <mc:Fallback>
                  <p:oleObj name="Equation" r:id="rId23" imgW="317160" imgH="228600" progId="Equation.3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6" y="2928"/>
                          <a:ext cx="434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19" name="Picture 130"/>
          <p:cNvPicPr>
            <a:picLocks noChangeAspect="1" noChangeArrowheads="1"/>
          </p:cNvPicPr>
          <p:nvPr/>
        </p:nvPicPr>
        <p:blipFill>
          <a:blip r:embed="rId2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42680"/>
            <a:ext cx="3048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78633"/>
              </p:ext>
            </p:extLst>
          </p:nvPr>
        </p:nvGraphicFramePr>
        <p:xfrm>
          <a:off x="2220144" y="776958"/>
          <a:ext cx="46799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26" imgW="1920251" imgH="243804" progId="Equation.DSMT4">
                  <p:embed/>
                </p:oleObj>
              </mc:Choice>
              <mc:Fallback>
                <p:oleObj name="Equation" r:id="rId26" imgW="1920251" imgH="243804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144" y="776958"/>
                        <a:ext cx="46799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33660"/>
              </p:ext>
            </p:extLst>
          </p:nvPr>
        </p:nvGraphicFramePr>
        <p:xfrm>
          <a:off x="467544" y="578520"/>
          <a:ext cx="1981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28" imgW="1973592" imgH="1059219" progId="Equation.3">
                  <p:embed/>
                </p:oleObj>
              </mc:Choice>
              <mc:Fallback>
                <p:oleObj name="Equation" r:id="rId28" imgW="1973592" imgH="1059219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78520"/>
                        <a:ext cx="1981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725343"/>
              </p:ext>
            </p:extLst>
          </p:nvPr>
        </p:nvGraphicFramePr>
        <p:xfrm>
          <a:off x="1691680" y="1988840"/>
          <a:ext cx="3543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Equation" r:id="rId30" imgW="3535578" imgH="655399" progId="Equation.3">
                  <p:embed/>
                </p:oleObj>
              </mc:Choice>
              <mc:Fallback>
                <p:oleObj name="Equation" r:id="rId30" imgW="3535578" imgH="65539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988840"/>
                        <a:ext cx="3543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899592" y="2210544"/>
            <a:ext cx="685800" cy="138336"/>
            <a:chOff x="2987824" y="4005064"/>
            <a:chExt cx="685800" cy="138336"/>
          </a:xfrm>
        </p:grpSpPr>
        <p:sp>
          <p:nvSpPr>
            <p:cNvPr id="74" name="Line 41"/>
            <p:cNvSpPr>
              <a:spLocks noChangeShapeType="1"/>
            </p:cNvSpPr>
            <p:nvPr/>
          </p:nvSpPr>
          <p:spPr bwMode="auto">
            <a:xfrm>
              <a:off x="2987824" y="4143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41"/>
            <p:cNvSpPr>
              <a:spLocks noChangeShapeType="1"/>
            </p:cNvSpPr>
            <p:nvPr/>
          </p:nvSpPr>
          <p:spPr bwMode="auto">
            <a:xfrm>
              <a:off x="2987824" y="400506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9" grpId="0" animBg="1"/>
      <p:bldP spid="28738" grpId="0" animBg="1"/>
      <p:bldP spid="287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16002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2. </a:t>
            </a:r>
            <a:r>
              <a:rPr lang="zh-CN" altLang="en-US" sz="2800" b="1" smtClean="0">
                <a:ea typeface="楷体_GB2312" pitchFamily="49" charset="-122"/>
              </a:rPr>
              <a:t>定义</a:t>
            </a:r>
            <a:r>
              <a:rPr lang="en-US" altLang="zh-CN" sz="2800" b="1" smtClean="0">
                <a:ea typeface="楷体_GB2312" pitchFamily="49" charset="-122"/>
              </a:rPr>
              <a:t>.</a:t>
            </a:r>
            <a:endParaRPr lang="en-US" altLang="zh-CN" sz="2800" smtClean="0">
              <a:ea typeface="楷体_GB2312" pitchFamily="49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81200" y="3952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  <a:r>
              <a:rPr lang="zh-CN" altLang="en-US" i="1"/>
              <a:t>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为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/>
              <a:t>平面内从 </a:t>
            </a:r>
            <a:r>
              <a:rPr lang="en-US" altLang="zh-CN" i="1"/>
              <a:t>A </a:t>
            </a:r>
            <a:r>
              <a:rPr lang="zh-CN" altLang="en-US"/>
              <a:t>到</a:t>
            </a:r>
            <a:r>
              <a:rPr lang="en-US" altLang="zh-CN" i="1"/>
              <a:t>B </a:t>
            </a:r>
            <a:r>
              <a:rPr lang="zh-CN" altLang="en-US"/>
              <a:t>的一条</a:t>
            </a:r>
            <a:r>
              <a:rPr lang="zh-CN" altLang="en-US" b="1">
                <a:solidFill>
                  <a:schemeClr val="tx2"/>
                </a:solidFill>
              </a:rPr>
              <a:t>有向光滑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04800" y="1004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弧</a:t>
            </a:r>
            <a:r>
              <a:rPr lang="en-US" altLang="zh-CN"/>
              <a:t>,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04800" y="221615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若对 </a:t>
            </a:r>
            <a:r>
              <a:rPr lang="en-US" altLang="zh-CN" i="1"/>
              <a:t>L </a:t>
            </a:r>
            <a:r>
              <a:rPr lang="zh-CN" altLang="en-US"/>
              <a:t>的任意分割和在局部弧段上任意取点</a:t>
            </a:r>
            <a:r>
              <a:rPr lang="en-US" altLang="zh-CN"/>
              <a:t>, 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04800" y="45815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都存在</a:t>
            </a:r>
            <a:r>
              <a:rPr lang="en-US" altLang="zh-CN"/>
              <a:t>,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2627784" y="5181600"/>
            <a:ext cx="396044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或称对</a:t>
            </a:r>
            <a:r>
              <a:rPr lang="zh-CN" altLang="en-US" b="1" dirty="0">
                <a:solidFill>
                  <a:schemeClr val="tx2"/>
                </a:solidFill>
              </a:rPr>
              <a:t>坐标的曲线</a:t>
            </a:r>
            <a:r>
              <a:rPr lang="zh-CN" altLang="en-US" b="1" dirty="0" smtClean="0">
                <a:solidFill>
                  <a:schemeClr val="tx2"/>
                </a:solidFill>
              </a:rPr>
              <a:t>积分</a:t>
            </a:r>
            <a:r>
              <a:rPr lang="en-US" altLang="zh-CN" dirty="0"/>
              <a:t>.</a:t>
            </a:r>
          </a:p>
        </p:txBody>
      </p:sp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3771900" y="3843338"/>
          <a:ext cx="3543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3" imgW="3543120" imgH="660240" progId="Equation.3">
                  <p:embed/>
                </p:oleObj>
              </mc:Choice>
              <mc:Fallback>
                <p:oleObj name="Equation" r:id="rId3" imgW="3543120" imgH="660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3843338"/>
                        <a:ext cx="3543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2670175" y="3057525"/>
          <a:ext cx="222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5" imgW="2222280" imgH="444240" progId="Equation.3">
                  <p:embed/>
                </p:oleObj>
              </mc:Choice>
              <mc:Fallback>
                <p:oleObj name="Equation" r:id="rId5" imgW="222228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3057525"/>
                        <a:ext cx="222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4876800" y="3057525"/>
          <a:ext cx="251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7" imgW="2514600" imgH="444240" progId="Equation.3">
                  <p:embed/>
                </p:oleObj>
              </mc:Choice>
              <mc:Fallback>
                <p:oleObj name="Equation" r:id="rId7" imgW="251460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57525"/>
                        <a:ext cx="2514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1" name="Object 25"/>
          <p:cNvGraphicFramePr>
            <a:graphicFrameLocks noChangeAspect="1"/>
          </p:cNvGraphicFramePr>
          <p:nvPr/>
        </p:nvGraphicFramePr>
        <p:xfrm>
          <a:off x="2120900" y="2743200"/>
          <a:ext cx="54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9" imgW="545760" imgH="1066680" progId="Equation.3">
                  <p:embed/>
                </p:oleObj>
              </mc:Choice>
              <mc:Fallback>
                <p:oleObj name="Equation" r:id="rId9" imgW="545760" imgH="10666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2743200"/>
                        <a:ext cx="546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1422400" y="3057525"/>
          <a:ext cx="609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11" imgW="609480" imgH="622080" progId="Equation.3">
                  <p:embed/>
                </p:oleObj>
              </mc:Choice>
              <mc:Fallback>
                <p:oleObj name="Equation" r:id="rId11" imgW="609480" imgH="6220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3057525"/>
                        <a:ext cx="609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1524000" y="4572000"/>
            <a:ext cx="4954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则称此极限</a:t>
            </a:r>
            <a:r>
              <a:rPr lang="zh-CN" altLang="en-US" dirty="0" smtClean="0"/>
              <a:t>为</a:t>
            </a:r>
            <a:r>
              <a:rPr lang="zh-CN" altLang="en-US" b="1" dirty="0" smtClean="0">
                <a:solidFill>
                  <a:schemeClr val="tx2"/>
                </a:solidFill>
              </a:rPr>
              <a:t>第二类曲线积分</a:t>
            </a:r>
            <a:r>
              <a:rPr lang="en-US" altLang="zh-CN" b="1" dirty="0" smtClean="0">
                <a:solidFill>
                  <a:schemeClr val="tx2"/>
                </a:solidFill>
              </a:rPr>
              <a:t>.</a:t>
            </a:r>
            <a:endParaRPr lang="zh-CN" altLang="en-US" dirty="0"/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914400" y="1004888"/>
            <a:ext cx="4383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  <a:r>
              <a:rPr lang="en-US" altLang="zh-CN" i="1"/>
              <a:t>L </a:t>
            </a:r>
            <a:r>
              <a:rPr lang="zh-CN" altLang="en-US"/>
              <a:t>上定义了一个向量函数</a:t>
            </a:r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7258050" y="21478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极限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228850" y="1600200"/>
            <a:ext cx="4019550" cy="458788"/>
            <a:chOff x="1404" y="1008"/>
            <a:chExt cx="2532" cy="289"/>
          </a:xfrm>
        </p:grpSpPr>
        <p:graphicFrame>
          <p:nvGraphicFramePr>
            <p:cNvPr id="5130" name="Object 5"/>
            <p:cNvGraphicFramePr>
              <a:graphicFrameLocks noChangeAspect="1"/>
            </p:cNvGraphicFramePr>
            <p:nvPr/>
          </p:nvGraphicFramePr>
          <p:xfrm>
            <a:off x="1404" y="1041"/>
            <a:ext cx="25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7" name="Equation" r:id="rId13" imgW="4025880" imgH="406080" progId="Equation.3">
                    <p:embed/>
                  </p:oleObj>
                </mc:Choice>
                <mc:Fallback>
                  <p:oleObj name="Equation" r:id="rId13" imgW="4025880" imgH="4060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1041"/>
                          <a:ext cx="25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2" name="Line 38"/>
            <p:cNvSpPr>
              <a:spLocks noChangeShapeType="1"/>
            </p:cNvSpPr>
            <p:nvPr/>
          </p:nvSpPr>
          <p:spPr bwMode="auto">
            <a:xfrm>
              <a:off x="1440" y="1008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895600" y="3657600"/>
            <a:ext cx="914400" cy="533400"/>
            <a:chOff x="1824" y="2064"/>
            <a:chExt cx="576" cy="336"/>
          </a:xfrm>
        </p:grpSpPr>
        <p:sp>
          <p:nvSpPr>
            <p:cNvPr id="5149" name="Text Box 15"/>
            <p:cNvSpPr txBox="1">
              <a:spLocks noChangeArrowheads="1"/>
            </p:cNvSpPr>
            <p:nvPr/>
          </p:nvSpPr>
          <p:spPr bwMode="auto">
            <a:xfrm>
              <a:off x="1824" y="206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5150" name="Line 40"/>
            <p:cNvSpPr>
              <a:spLocks noChangeShapeType="1"/>
            </p:cNvSpPr>
            <p:nvPr/>
          </p:nvSpPr>
          <p:spPr bwMode="auto">
            <a:xfrm>
              <a:off x="1872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Line 41"/>
            <p:cNvSpPr>
              <a:spLocks noChangeShapeType="1"/>
            </p:cNvSpPr>
            <p:nvPr/>
          </p:nvSpPr>
          <p:spPr bwMode="auto">
            <a:xfrm>
              <a:off x="1872" y="24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utoUpdateAnimBg="0"/>
      <p:bldP spid="4103" grpId="0" autoUpdateAnimBg="0"/>
      <p:bldP spid="4106" grpId="0" autoUpdateAnimBg="0"/>
      <p:bldP spid="4109" grpId="0" autoUpdateAnimBg="0"/>
      <p:bldP spid="4123" grpId="0" autoUpdateAnimBg="0"/>
      <p:bldP spid="4131" grpId="0" build="p" autoUpdateAnimBg="0"/>
      <p:bldP spid="413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878013" y="2621856"/>
            <a:ext cx="391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 </a:t>
            </a:r>
            <a:r>
              <a:rPr lang="zh-CN" altLang="en-US" i="1">
                <a:ea typeface="仿宋_GB2312" pitchFamily="49" charset="-122"/>
                <a:sym typeface="Symbol" pitchFamily="18" charset="2"/>
              </a:rPr>
              <a:t> </a:t>
            </a:r>
            <a:r>
              <a:rPr lang="zh-CN" altLang="en-US"/>
              <a:t>为空间曲线弧 </a:t>
            </a:r>
            <a:r>
              <a:rPr lang="en-US" altLang="zh-CN"/>
              <a:t>, </a:t>
            </a:r>
            <a:r>
              <a:rPr lang="zh-CN" altLang="en-US"/>
              <a:t>记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09600" y="694284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若记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429000" y="692696"/>
            <a:ext cx="483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, </a:t>
            </a:r>
            <a:r>
              <a:rPr lang="zh-CN" altLang="en-US"/>
              <a:t>对坐标的曲线积分也可写作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54150" y="754609"/>
            <a:ext cx="2082800" cy="457200"/>
            <a:chOff x="796" y="144"/>
            <a:chExt cx="1312" cy="288"/>
          </a:xfrm>
        </p:grpSpPr>
        <p:graphicFrame>
          <p:nvGraphicFramePr>
            <p:cNvPr id="6154" name="Object 12"/>
            <p:cNvGraphicFramePr>
              <a:graphicFrameLocks noChangeAspect="1"/>
            </p:cNvGraphicFramePr>
            <p:nvPr/>
          </p:nvGraphicFramePr>
          <p:xfrm>
            <a:off x="796" y="176"/>
            <a:ext cx="13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" name="Equation" r:id="rId3" imgW="2082600" imgH="406080" progId="Equation.3">
                    <p:embed/>
                  </p:oleObj>
                </mc:Choice>
                <mc:Fallback>
                  <p:oleObj name="Equation" r:id="rId3" imgW="2082600" imgH="4060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" y="176"/>
                          <a:ext cx="13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2" name="Line 13"/>
            <p:cNvSpPr>
              <a:spLocks noChangeShapeType="1"/>
            </p:cNvSpPr>
            <p:nvPr/>
          </p:nvSpPr>
          <p:spPr bwMode="auto">
            <a:xfrm>
              <a:off x="816" y="144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489075" y="1314996"/>
            <a:ext cx="5140325" cy="660400"/>
            <a:chOff x="938" y="639"/>
            <a:chExt cx="3238" cy="416"/>
          </a:xfrm>
        </p:grpSpPr>
        <p:graphicFrame>
          <p:nvGraphicFramePr>
            <p:cNvPr id="6153" name="Object 15"/>
            <p:cNvGraphicFramePr>
              <a:graphicFrameLocks noChangeAspect="1"/>
            </p:cNvGraphicFramePr>
            <p:nvPr/>
          </p:nvGraphicFramePr>
          <p:xfrm>
            <a:off x="938" y="639"/>
            <a:ext cx="323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" name="Equation" r:id="rId5" imgW="5143320" imgH="660240" progId="Equation.3">
                    <p:embed/>
                  </p:oleObj>
                </mc:Choice>
                <mc:Fallback>
                  <p:oleObj name="Equation" r:id="rId5" imgW="5143320" imgH="6602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639"/>
                          <a:ext cx="3238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0" name="Line 16"/>
            <p:cNvSpPr>
              <a:spLocks noChangeShapeType="1"/>
            </p:cNvSpPr>
            <p:nvPr/>
          </p:nvSpPr>
          <p:spPr bwMode="auto">
            <a:xfrm>
              <a:off x="1462" y="67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17"/>
            <p:cNvSpPr>
              <a:spLocks noChangeShapeType="1"/>
            </p:cNvSpPr>
            <p:nvPr/>
          </p:nvSpPr>
          <p:spPr bwMode="auto">
            <a:xfrm>
              <a:off x="1200" y="6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514475" y="3315444"/>
            <a:ext cx="6486525" cy="471488"/>
            <a:chOff x="914" y="2865"/>
            <a:chExt cx="4086" cy="297"/>
          </a:xfrm>
        </p:grpSpPr>
        <p:graphicFrame>
          <p:nvGraphicFramePr>
            <p:cNvPr id="6152" name="Object 19"/>
            <p:cNvGraphicFramePr>
              <a:graphicFrameLocks noChangeAspect="1"/>
            </p:cNvGraphicFramePr>
            <p:nvPr/>
          </p:nvGraphicFramePr>
          <p:xfrm>
            <a:off x="914" y="2906"/>
            <a:ext cx="408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" name="Equation" r:id="rId7" imgW="6489360" imgH="406080" progId="Equation.3">
                    <p:embed/>
                  </p:oleObj>
                </mc:Choice>
                <mc:Fallback>
                  <p:oleObj name="Equation" r:id="rId7" imgW="6489360" imgH="4060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2906"/>
                          <a:ext cx="408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9" name="Line 20"/>
            <p:cNvSpPr>
              <a:spLocks noChangeShapeType="1"/>
            </p:cNvSpPr>
            <p:nvPr/>
          </p:nvSpPr>
          <p:spPr bwMode="auto">
            <a:xfrm>
              <a:off x="960" y="2865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01675" y="4001244"/>
            <a:ext cx="7934325" cy="723900"/>
            <a:chOff x="442" y="3456"/>
            <a:chExt cx="4998" cy="456"/>
          </a:xfrm>
        </p:grpSpPr>
        <p:graphicFrame>
          <p:nvGraphicFramePr>
            <p:cNvPr id="6151" name="Object 22"/>
            <p:cNvGraphicFramePr>
              <a:graphicFrameLocks noChangeAspect="1"/>
            </p:cNvGraphicFramePr>
            <p:nvPr/>
          </p:nvGraphicFramePr>
          <p:xfrm>
            <a:off x="442" y="3456"/>
            <a:ext cx="499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" name="Equation" r:id="rId9" imgW="7937280" imgH="723600" progId="Equation.3">
                    <p:embed/>
                  </p:oleObj>
                </mc:Choice>
                <mc:Fallback>
                  <p:oleObj name="Equation" r:id="rId9" imgW="7937280" imgH="723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3456"/>
                          <a:ext cx="4998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>
              <a:off x="1030" y="347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754" y="347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535613" y="2683768"/>
            <a:ext cx="2617787" cy="434975"/>
            <a:chOff x="1719" y="3696"/>
            <a:chExt cx="1649" cy="274"/>
          </a:xfrm>
        </p:grpSpPr>
        <p:graphicFrame>
          <p:nvGraphicFramePr>
            <p:cNvPr id="6150" name="Object 26"/>
            <p:cNvGraphicFramePr>
              <a:graphicFrameLocks noChangeAspect="1"/>
            </p:cNvGraphicFramePr>
            <p:nvPr/>
          </p:nvGraphicFramePr>
          <p:xfrm>
            <a:off x="1719" y="3716"/>
            <a:ext cx="164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1" name="Equation" r:id="rId11" imgW="2628720" imgH="406080" progId="Equation.3">
                    <p:embed/>
                  </p:oleObj>
                </mc:Choice>
                <mc:Fallback>
                  <p:oleObj name="Equation" r:id="rId11" imgW="2628720" imgH="4060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" y="3716"/>
                          <a:ext cx="164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Line 27"/>
            <p:cNvSpPr>
              <a:spLocks noChangeShapeType="1"/>
            </p:cNvSpPr>
            <p:nvPr/>
          </p:nvSpPr>
          <p:spPr bwMode="auto">
            <a:xfrm>
              <a:off x="1728" y="3696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566738" y="2621856"/>
            <a:ext cx="1428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类似地</a:t>
            </a:r>
            <a:r>
              <a:rPr lang="en-US" altLang="zh-CN"/>
              <a:t>,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utoUpdateAnimBg="0"/>
      <p:bldP spid="53257" grpId="0" build="p" autoUpdateAnimBg="0"/>
      <p:bldP spid="53258" grpId="0" autoUpdateAnimBg="0"/>
      <p:bldP spid="5327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19088"/>
            <a:ext cx="1752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3. </a:t>
            </a:r>
            <a:r>
              <a:rPr lang="zh-CN" altLang="en-US" sz="2800" b="1" smtClean="0">
                <a:ea typeface="楷体_GB2312" pitchFamily="49" charset="-122"/>
              </a:rPr>
              <a:t>性质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9600" y="88265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若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可分成 </a:t>
            </a:r>
            <a:r>
              <a:rPr lang="en-US" altLang="zh-CN" i="1"/>
              <a:t>k </a:t>
            </a:r>
            <a:r>
              <a:rPr lang="zh-CN" altLang="en-US"/>
              <a:t>条有向光滑曲线弧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248400" y="928688"/>
          <a:ext cx="236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3" imgW="2361960" imgH="444240" progId="Equation.3">
                  <p:embed/>
                </p:oleObj>
              </mc:Choice>
              <mc:Fallback>
                <p:oleObj name="Equation" r:id="rId3" imgW="23619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928688"/>
                        <a:ext cx="236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790700" y="1447800"/>
          <a:ext cx="3543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5" imgW="3543120" imgH="660240" progId="Equation.3">
                  <p:embed/>
                </p:oleObj>
              </mc:Choice>
              <mc:Fallback>
                <p:oleObj name="Equation" r:id="rId5" imgW="354312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447800"/>
                        <a:ext cx="3543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590800" y="2057400"/>
          <a:ext cx="43910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7" imgW="4394160" imgH="1066680" progId="Equation.3">
                  <p:embed/>
                </p:oleObj>
              </mc:Choice>
              <mc:Fallback>
                <p:oleObj name="Equation" r:id="rId7" imgW="4394160" imgH="1066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57400"/>
                        <a:ext cx="43910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09600" y="32146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用</a:t>
            </a:r>
            <a:r>
              <a:rPr lang="en-US" altLang="zh-CN" i="1"/>
              <a:t>L</a:t>
            </a:r>
            <a:r>
              <a:rPr lang="zh-CN" altLang="en-US" i="1" baseline="30000"/>
              <a:t>－</a:t>
            </a:r>
            <a:r>
              <a:rPr lang="zh-CN" altLang="en-US" i="1"/>
              <a:t> </a:t>
            </a:r>
            <a:r>
              <a:rPr lang="zh-CN" altLang="en-US"/>
              <a:t>表示 </a:t>
            </a:r>
            <a:r>
              <a:rPr lang="en-US" altLang="zh-CN" i="1"/>
              <a:t>L </a:t>
            </a:r>
            <a:r>
              <a:rPr lang="zh-CN" altLang="en-US"/>
              <a:t>的反向弧 </a:t>
            </a:r>
            <a:r>
              <a:rPr lang="en-US" altLang="zh-CN"/>
              <a:t>,  </a:t>
            </a:r>
            <a:r>
              <a:rPr lang="zh-CN" altLang="en-US"/>
              <a:t>则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066800" y="3841750"/>
          <a:ext cx="3657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9" imgW="3657600" imgH="596880" progId="Equation.3">
                  <p:embed/>
                </p:oleObj>
              </mc:Choice>
              <mc:Fallback>
                <p:oleObj name="Equation" r:id="rId9" imgW="3657600" imgH="596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41750"/>
                        <a:ext cx="3657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4787900" y="3835400"/>
          <a:ext cx="405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11" imgW="4051080" imgH="660240" progId="Equation.3">
                  <p:embed/>
                </p:oleObj>
              </mc:Choice>
              <mc:Fallback>
                <p:oleObj name="Equation" r:id="rId11" imgW="4051080" imgH="660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835400"/>
                        <a:ext cx="4051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066800" y="1462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66750" y="5715000"/>
            <a:ext cx="5792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en-US" altLang="zh-CN"/>
              <a:t> </a:t>
            </a:r>
            <a:r>
              <a:rPr lang="zh-CN" altLang="en-US"/>
              <a:t>定积分是第二类曲线积分的特例</a:t>
            </a:r>
            <a:r>
              <a:rPr lang="en-US" altLang="zh-CN"/>
              <a:t>.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533400" y="4572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说明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85800" y="5173663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对坐标的曲线积分必须注意积分弧段的</a:t>
            </a:r>
            <a:r>
              <a:rPr lang="zh-CN" altLang="en-US" b="1">
                <a:solidFill>
                  <a:schemeClr val="tx2"/>
                </a:solidFill>
              </a:rPr>
              <a:t>方向</a:t>
            </a:r>
            <a:r>
              <a:rPr lang="zh-CN" altLang="en-US"/>
              <a:t> </a:t>
            </a:r>
            <a:r>
              <a:rPr lang="en-US" altLang="zh-CN"/>
              <a:t>!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52" grpId="0" autoUpdateAnimBg="0"/>
      <p:bldP spid="6157" grpId="0" autoUpdateAnimBg="0"/>
      <p:bldP spid="6158" grpId="0" autoUpdateAnimBg="0"/>
      <p:bldP spid="6159" grpId="0" autoUpdateAnimBg="0"/>
      <p:bldP spid="616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63246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二、对坐标的曲线积分的计算法</a:t>
            </a:r>
            <a:endParaRPr lang="zh-CN" altLang="en-US" sz="3200" smtClean="0">
              <a:ea typeface="楷体_GB2312" pitchFamily="49" charset="-122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676400" y="1166813"/>
          <a:ext cx="275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3" imgW="2755800" imgH="431640" progId="Equation.3">
                  <p:embed/>
                </p:oleObj>
              </mc:Choice>
              <mc:Fallback>
                <p:oleObj name="Equation" r:id="rId3" imgW="2755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66813"/>
                        <a:ext cx="275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419600" y="10810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在有向光滑弧 </a:t>
            </a:r>
            <a:r>
              <a:rPr lang="en-US" altLang="zh-CN" i="1"/>
              <a:t>L </a:t>
            </a:r>
            <a:r>
              <a:rPr lang="zh-CN" altLang="en-US"/>
              <a:t>上有定义且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219200" y="18430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L </a:t>
            </a:r>
            <a:r>
              <a:rPr lang="zh-CN" altLang="en-US"/>
              <a:t>的参数方程为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3841750" y="1663700"/>
          <a:ext cx="1422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5" imgW="1422360" imgH="939600" progId="Equation.3">
                  <p:embed/>
                </p:oleObj>
              </mc:Choice>
              <mc:Fallback>
                <p:oleObj name="Equation" r:id="rId5" imgW="1422360" imgH="93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1663700"/>
                        <a:ext cx="1422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5448300" y="1905000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7" imgW="1473120" imgH="393480" progId="Equation.3">
                  <p:embed/>
                </p:oleObj>
              </mc:Choice>
              <mc:Fallback>
                <p:oleObj name="Equation" r:id="rId7" imgW="14731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1905000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934200" y="17668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则曲线积分</a:t>
            </a: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1371600" y="3048000"/>
          <a:ext cx="3543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9" imgW="3543120" imgH="660240" progId="Equation.3">
                  <p:embed/>
                </p:oleObj>
              </mc:Choice>
              <mc:Fallback>
                <p:oleObj name="Equation" r:id="rId9" imgW="3543120" imgH="660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3543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1447800" y="3810000"/>
          <a:ext cx="3009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11" imgW="3009600" imgH="761760" progId="Equation.3">
                  <p:embed/>
                </p:oleObj>
              </mc:Choice>
              <mc:Fallback>
                <p:oleObj name="Equation" r:id="rId11" imgW="3009600" imgH="7617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3009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4381500" y="4038600"/>
          <a:ext cx="723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13" imgW="723600" imgH="419040" progId="Equation.3">
                  <p:embed/>
                </p:oleObj>
              </mc:Choice>
              <mc:Fallback>
                <p:oleObj name="Equation" r:id="rId13" imgW="723600" imgH="419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038600"/>
                        <a:ext cx="723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7431088" y="4002088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15" imgW="761760" imgH="419040" progId="Equation.3">
                  <p:embed/>
                </p:oleObj>
              </mc:Choice>
              <mc:Fallback>
                <p:oleObj name="Equation" r:id="rId15" imgW="761760" imgH="419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088" y="4002088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8077200" y="3998913"/>
          <a:ext cx="67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17" imgW="672840" imgH="431640" progId="Equation.3">
                  <p:embed/>
                </p:oleObj>
              </mc:Choice>
              <mc:Fallback>
                <p:oleObj name="Equation" r:id="rId17" imgW="67284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998913"/>
                        <a:ext cx="67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5137150" y="4044950"/>
          <a:ext cx="222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19" imgW="2222280" imgH="393480" progId="Equation.3">
                  <p:embed/>
                </p:oleObj>
              </mc:Choice>
              <mc:Fallback>
                <p:oleObj name="Equation" r:id="rId19" imgW="222228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4044950"/>
                        <a:ext cx="222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304800" y="18430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连续</a:t>
            </a:r>
            <a:r>
              <a:rPr lang="en-US" altLang="zh-CN"/>
              <a:t>,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304800" y="25146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存在</a:t>
            </a:r>
            <a:r>
              <a:rPr lang="en-US" altLang="zh-CN"/>
              <a:t>, </a:t>
            </a:r>
            <a:r>
              <a:rPr lang="zh-CN" altLang="en-US"/>
              <a:t>且有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3" grpId="0" autoUpdateAnimBg="0"/>
      <p:bldP spid="7174" grpId="0" autoUpdateAnimBg="0"/>
      <p:bldP spid="7177" grpId="0" autoUpdateAnimBg="0"/>
      <p:bldP spid="7194" grpId="0" autoUpdateAnimBg="0"/>
      <p:bldP spid="719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6" name="Text Box 8"/>
          <p:cNvSpPr txBox="1">
            <a:spLocks noChangeArrowheads="1"/>
          </p:cNvSpPr>
          <p:nvPr/>
        </p:nvSpPr>
        <p:spPr bwMode="auto">
          <a:xfrm>
            <a:off x="609600" y="36353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特别是</a:t>
            </a:r>
            <a:r>
              <a:rPr lang="en-US" altLang="zh-CN"/>
              <a:t>, </a:t>
            </a:r>
            <a:r>
              <a:rPr lang="zh-CN" altLang="en-US"/>
              <a:t>如果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的方程为</a:t>
            </a:r>
          </a:p>
        </p:txBody>
      </p:sp>
      <p:graphicFrame>
        <p:nvGraphicFramePr>
          <p:cNvPr id="10242" name="Object 9"/>
          <p:cNvGraphicFramePr>
            <a:graphicFrameLocks noChangeAspect="1"/>
          </p:cNvGraphicFramePr>
          <p:nvPr/>
        </p:nvGraphicFramePr>
        <p:xfrm>
          <a:off x="4470400" y="420688"/>
          <a:ext cx="292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4" imgW="2920680" imgH="406080" progId="Equation.3">
                  <p:embed/>
                </p:oleObj>
              </mc:Choice>
              <mc:Fallback>
                <p:oleObj name="Equation" r:id="rId4" imgW="292068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420688"/>
                        <a:ext cx="292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315200" y="3492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2362200" y="1460500"/>
          <a:ext cx="5840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6" imgW="5841720" imgH="825480" progId="Equation.3">
                  <p:embed/>
                </p:oleObj>
              </mc:Choice>
              <mc:Fallback>
                <p:oleObj name="Equation" r:id="rId6" imgW="5841720" imgH="825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60500"/>
                        <a:ext cx="5840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6858000" y="1644650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8" imgW="838080" imgH="419040" progId="Equation.3">
                  <p:embed/>
                </p:oleObj>
              </mc:Choice>
              <mc:Fallback>
                <p:oleObj name="Equation" r:id="rId8" imgW="83808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644650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1524000" y="908050"/>
          <a:ext cx="35417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10" imgW="3543120" imgH="660240" progId="Equation.3">
                  <p:embed/>
                </p:oleObj>
              </mc:Choice>
              <mc:Fallback>
                <p:oleObj name="Equation" r:id="rId10" imgW="3543120" imgH="660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08050"/>
                        <a:ext cx="35417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685800" y="2541588"/>
            <a:ext cx="3657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/>
              <a:t>对空间光滑曲线弧 </a:t>
            </a:r>
            <a:r>
              <a:rPr lang="zh-CN" altLang="en-US" i="1">
                <a:sym typeface="Symbol" pitchFamily="18" charset="2"/>
              </a:rPr>
              <a:t> </a:t>
            </a:r>
            <a:r>
              <a:rPr lang="en-US" altLang="zh-CN">
                <a:sym typeface="Symbol" pitchFamily="18" charset="2"/>
              </a:rPr>
              <a:t>: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7391400" y="26035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类似有</a:t>
            </a:r>
          </a:p>
        </p:txBody>
      </p:sp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852488" y="3581400"/>
          <a:ext cx="64246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12" imgW="6426000" imgH="723600" progId="Equation.3">
                  <p:embed/>
                </p:oleObj>
              </mc:Choice>
              <mc:Fallback>
                <p:oleObj name="Equation" r:id="rId12" imgW="6426000" imgH="723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3581400"/>
                        <a:ext cx="64246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/>
          <p:cNvGraphicFramePr>
            <a:graphicFrameLocks noChangeAspect="1"/>
          </p:cNvGraphicFramePr>
          <p:nvPr/>
        </p:nvGraphicFramePr>
        <p:xfrm>
          <a:off x="1335088" y="4267200"/>
          <a:ext cx="952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14" imgW="952200" imgH="761760" progId="Equation.3">
                  <p:embed/>
                </p:oleObj>
              </mc:Choice>
              <mc:Fallback>
                <p:oleObj name="Equation" r:id="rId14" imgW="952200" imgH="7617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4267200"/>
                        <a:ext cx="952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/>
          <p:cNvGraphicFramePr>
            <a:graphicFrameLocks noChangeAspect="1"/>
          </p:cNvGraphicFramePr>
          <p:nvPr/>
        </p:nvGraphicFramePr>
        <p:xfrm>
          <a:off x="5145088" y="4495800"/>
          <a:ext cx="723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16" imgW="723600" imgH="419040" progId="Equation.3">
                  <p:embed/>
                </p:oleObj>
              </mc:Choice>
              <mc:Fallback>
                <p:oleObj name="Equation" r:id="rId16" imgW="723600" imgH="419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495800"/>
                        <a:ext cx="723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3"/>
          <p:cNvGraphicFramePr>
            <a:graphicFrameLocks noChangeAspect="1"/>
          </p:cNvGraphicFramePr>
          <p:nvPr/>
        </p:nvGraphicFramePr>
        <p:xfrm>
          <a:off x="5907088" y="51054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18" imgW="761760" imgH="419040" progId="Equation.3">
                  <p:embed/>
                </p:oleObj>
              </mc:Choice>
              <mc:Fallback>
                <p:oleObj name="Equation" r:id="rId18" imgW="761760" imgH="4190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51054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0" name="Object 34"/>
          <p:cNvGraphicFramePr>
            <a:graphicFrameLocks noChangeAspect="1"/>
          </p:cNvGraphicFramePr>
          <p:nvPr/>
        </p:nvGraphicFramePr>
        <p:xfrm>
          <a:off x="7289800" y="5721350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20" imgW="749160" imgH="419040" progId="Equation.3">
                  <p:embed/>
                </p:oleObj>
              </mc:Choice>
              <mc:Fallback>
                <p:oleObj name="Equation" r:id="rId20" imgW="749160" imgH="419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5721350"/>
                        <a:ext cx="74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1" name="Object 35"/>
          <p:cNvGraphicFramePr>
            <a:graphicFrameLocks noChangeAspect="1"/>
          </p:cNvGraphicFramePr>
          <p:nvPr/>
        </p:nvGraphicFramePr>
        <p:xfrm>
          <a:off x="2770188" y="5157788"/>
          <a:ext cx="30591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22" imgW="3060360" imgH="393480" progId="Equation.3">
                  <p:embed/>
                </p:oleObj>
              </mc:Choice>
              <mc:Fallback>
                <p:oleObj name="Equation" r:id="rId22" imgW="3060360" imgH="393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6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5157788"/>
                        <a:ext cx="30591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36"/>
          <p:cNvGraphicFramePr>
            <a:graphicFrameLocks noChangeAspect="1"/>
          </p:cNvGraphicFramePr>
          <p:nvPr/>
        </p:nvGraphicFramePr>
        <p:xfrm>
          <a:off x="4211638" y="5772150"/>
          <a:ext cx="30972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24" imgW="3098520" imgH="393480" progId="Equation.3">
                  <p:embed/>
                </p:oleObj>
              </mc:Choice>
              <mc:Fallback>
                <p:oleObj name="Equation" r:id="rId24" imgW="309852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6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772150"/>
                        <a:ext cx="30972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3" name="Object 37"/>
          <p:cNvGraphicFramePr>
            <a:graphicFrameLocks noChangeAspect="1"/>
          </p:cNvGraphicFramePr>
          <p:nvPr/>
        </p:nvGraphicFramePr>
        <p:xfrm>
          <a:off x="7899400" y="5708650"/>
          <a:ext cx="71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26" imgW="711000" imgH="431640" progId="Equation.3">
                  <p:embed/>
                </p:oleObj>
              </mc:Choice>
              <mc:Fallback>
                <p:oleObj name="Equation" r:id="rId26" imgW="711000" imgH="431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6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5708650"/>
                        <a:ext cx="71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38"/>
          <p:cNvGraphicFramePr>
            <a:graphicFrameLocks noChangeAspect="1"/>
          </p:cNvGraphicFramePr>
          <p:nvPr/>
        </p:nvGraphicFramePr>
        <p:xfrm>
          <a:off x="2217738" y="4513263"/>
          <a:ext cx="2894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28" imgW="2895480" imgH="406080" progId="Equation.3">
                  <p:embed/>
                </p:oleObj>
              </mc:Choice>
              <mc:Fallback>
                <p:oleObj name="Equation" r:id="rId28" imgW="2895480" imgH="4060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4513263"/>
                        <a:ext cx="28940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4421188" y="2298700"/>
          <a:ext cx="2957512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30" imgW="2958840" imgH="1282680" progId="Equation.3">
                  <p:embed/>
                </p:oleObj>
              </mc:Choice>
              <mc:Fallback>
                <p:oleObj name="Equation" r:id="rId30" imgW="2958840" imgH="12826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2298700"/>
                        <a:ext cx="2957512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5" name="AutoShape 39"/>
          <p:cNvSpPr>
            <a:spLocks/>
          </p:cNvSpPr>
          <p:nvPr/>
        </p:nvSpPr>
        <p:spPr bwMode="auto">
          <a:xfrm>
            <a:off x="4154488" y="2355850"/>
            <a:ext cx="179387" cy="1143000"/>
          </a:xfrm>
          <a:prstGeom prst="leftBrace">
            <a:avLst>
              <a:gd name="adj1" fmla="val 5309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1" name="Text Box 48"/>
          <p:cNvSpPr txBox="1">
            <a:spLocks noChangeArrowheads="1"/>
          </p:cNvSpPr>
          <p:nvPr/>
        </p:nvSpPr>
        <p:spPr bwMode="auto">
          <a:xfrm>
            <a:off x="6051550" y="6600825"/>
            <a:ext cx="501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定理 </a:t>
            </a:r>
          </a:p>
        </p:txBody>
      </p:sp>
      <p:pic>
        <p:nvPicPr>
          <p:cNvPr id="10262" name="Picture 49" descr="机动">
            <a:hlinkClick r:id="rId32" action="ppaction://hlinksldjump"/>
          </p:cNvPr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autoUpdateAnimBg="0"/>
      <p:bldP spid="9243" grpId="0" build="p" autoUpdateAnimBg="0"/>
      <p:bldP spid="9245" grpId="0" autoUpdateAnimBg="0"/>
      <p:bldP spid="92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2438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2133600" y="228600"/>
          <a:ext cx="1295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Equation" r:id="rId3" imgW="1295280" imgH="660240" progId="Equation.3">
                  <p:embed/>
                </p:oleObj>
              </mc:Choice>
              <mc:Fallback>
                <p:oleObj name="Equation" r:id="rId3" imgW="129528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"/>
                        <a:ext cx="1295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Text Box 4"/>
          <p:cNvSpPr txBox="1">
            <a:spLocks noChangeArrowheads="1"/>
          </p:cNvSpPr>
          <p:nvPr/>
        </p:nvSpPr>
        <p:spPr bwMode="auto">
          <a:xfrm>
            <a:off x="3429000" y="2428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en-US" altLang="zh-CN" i="1"/>
              <a:t>L </a:t>
            </a:r>
            <a:r>
              <a:rPr lang="zh-CN" altLang="zh-CN"/>
              <a:t>为沿抛物线</a:t>
            </a:r>
            <a:endParaRPr lang="zh-CN" altLang="en-US"/>
          </a:p>
        </p:txBody>
      </p:sp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6400800" y="241300"/>
          <a:ext cx="100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" name="Equation" r:id="rId5" imgW="1002960" imgH="520560" progId="Equation.3">
                  <p:embed/>
                </p:oleObj>
              </mc:Choice>
              <mc:Fallback>
                <p:oleObj name="Equation" r:id="rId5" imgW="100296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41300"/>
                        <a:ext cx="1003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609600" y="14478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解法</a:t>
            </a:r>
            <a:r>
              <a:rPr lang="en-US" altLang="zh-CN" b="1">
                <a:solidFill>
                  <a:schemeClr val="tx2"/>
                </a:solidFill>
              </a:rPr>
              <a:t>1 </a:t>
            </a:r>
            <a:r>
              <a:rPr lang="en-US" altLang="zh-CN"/>
              <a:t> </a:t>
            </a:r>
            <a:r>
              <a:rPr lang="zh-CN" altLang="en-US"/>
              <a:t>取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/>
              <a:t> </a:t>
            </a:r>
            <a:r>
              <a:rPr lang="zh-CN" altLang="en-US"/>
              <a:t>为参数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102100" y="1509713"/>
            <a:ext cx="1854200" cy="463550"/>
            <a:chOff x="2584" y="951"/>
            <a:chExt cx="1168" cy="292"/>
          </a:xfrm>
        </p:grpSpPr>
        <p:graphicFrame>
          <p:nvGraphicFramePr>
            <p:cNvPr id="11285" name="Object 8"/>
            <p:cNvGraphicFramePr>
              <a:graphicFrameLocks noChangeAspect="1"/>
            </p:cNvGraphicFramePr>
            <p:nvPr/>
          </p:nvGraphicFramePr>
          <p:xfrm>
            <a:off x="2584" y="979"/>
            <a:ext cx="116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4" name="Equation" r:id="rId7" imgW="1854000" imgH="419040" progId="Equation.3">
                    <p:embed/>
                  </p:oleObj>
                </mc:Choice>
                <mc:Fallback>
                  <p:oleObj name="Equation" r:id="rId7" imgW="1854000" imgH="419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979"/>
                          <a:ext cx="116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6" name="Freeform 9"/>
            <p:cNvSpPr>
              <a:spLocks/>
            </p:cNvSpPr>
            <p:nvPr/>
          </p:nvSpPr>
          <p:spPr bwMode="auto">
            <a:xfrm>
              <a:off x="2956" y="951"/>
              <a:ext cx="288" cy="50"/>
            </a:xfrm>
            <a:custGeom>
              <a:avLst/>
              <a:gdLst>
                <a:gd name="T0" fmla="*/ 0 w 288"/>
                <a:gd name="T1" fmla="*/ 48 h 48"/>
                <a:gd name="T2" fmla="*/ 144 w 288"/>
                <a:gd name="T3" fmla="*/ 0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7" name="Freeform 10"/>
            <p:cNvSpPr>
              <a:spLocks/>
            </p:cNvSpPr>
            <p:nvPr/>
          </p:nvSpPr>
          <p:spPr bwMode="auto">
            <a:xfrm>
              <a:off x="3456" y="951"/>
              <a:ext cx="288" cy="50"/>
            </a:xfrm>
            <a:custGeom>
              <a:avLst/>
              <a:gdLst>
                <a:gd name="T0" fmla="*/ 0 w 288"/>
                <a:gd name="T1" fmla="*/ 48 h 48"/>
                <a:gd name="T2" fmla="*/ 144 w 288"/>
                <a:gd name="T3" fmla="*/ 0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76288" y="2204864"/>
            <a:ext cx="4633912" cy="660400"/>
            <a:chOff x="432" y="2128"/>
            <a:chExt cx="2919" cy="416"/>
          </a:xfrm>
        </p:grpSpPr>
        <p:graphicFrame>
          <p:nvGraphicFramePr>
            <p:cNvPr id="11282" name="Object 18"/>
            <p:cNvGraphicFramePr>
              <a:graphicFrameLocks noChangeAspect="1"/>
            </p:cNvGraphicFramePr>
            <p:nvPr/>
          </p:nvGraphicFramePr>
          <p:xfrm>
            <a:off x="432" y="2128"/>
            <a:ext cx="2919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5" name="Equation" r:id="rId9" imgW="4635360" imgH="660240" progId="Equation.3">
                    <p:embed/>
                  </p:oleObj>
                </mc:Choice>
                <mc:Fallback>
                  <p:oleObj name="Equation" r:id="rId9" imgW="4635360" imgH="6602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128"/>
                          <a:ext cx="2919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2" name="Freeform 19"/>
            <p:cNvSpPr>
              <a:spLocks/>
            </p:cNvSpPr>
            <p:nvPr/>
          </p:nvSpPr>
          <p:spPr bwMode="auto">
            <a:xfrm>
              <a:off x="1629" y="2337"/>
              <a:ext cx="195" cy="52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0 h 48"/>
                <a:gd name="T4" fmla="*/ 192 w 192"/>
                <a:gd name="T5" fmla="*/ 48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3" name="Freeform 20"/>
            <p:cNvSpPr>
              <a:spLocks/>
            </p:cNvSpPr>
            <p:nvPr/>
          </p:nvSpPr>
          <p:spPr bwMode="auto">
            <a:xfrm>
              <a:off x="2637" y="2337"/>
              <a:ext cx="195" cy="52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0 h 48"/>
                <a:gd name="T4" fmla="*/ 192 w 192"/>
                <a:gd name="T5" fmla="*/ 48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42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077590"/>
              </p:ext>
            </p:extLst>
          </p:nvPr>
        </p:nvGraphicFramePr>
        <p:xfrm>
          <a:off x="1676152" y="3068960"/>
          <a:ext cx="246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Equation" r:id="rId11" imgW="2463480" imgH="825480" progId="Equation.3">
                  <p:embed/>
                </p:oleObj>
              </mc:Choice>
              <mc:Fallback>
                <p:oleObj name="Equation" r:id="rId11" imgW="2463480" imgH="825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152" y="3068960"/>
                        <a:ext cx="2463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567013"/>
              </p:ext>
            </p:extLst>
          </p:nvPr>
        </p:nvGraphicFramePr>
        <p:xfrm>
          <a:off x="1642244" y="3933056"/>
          <a:ext cx="2425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Equation" r:id="rId13" imgW="2425680" imgH="863280" progId="Equation.3">
                  <p:embed/>
                </p:oleObj>
              </mc:Choice>
              <mc:Fallback>
                <p:oleObj name="Equation" r:id="rId13" imgW="2425680" imgH="863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244" y="3933056"/>
                        <a:ext cx="2425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1295400" y="5372100"/>
          <a:ext cx="3987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Equation" r:id="rId15" imgW="3987720" imgH="761760" progId="Equation.3">
                  <p:embed/>
                </p:oleObj>
              </mc:Choice>
              <mc:Fallback>
                <p:oleObj name="Equation" r:id="rId15" imgW="3987720" imgH="7617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72100"/>
                        <a:ext cx="3987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6" name="Object 24"/>
          <p:cNvGraphicFramePr>
            <a:graphicFrameLocks noChangeAspect="1"/>
          </p:cNvGraphicFramePr>
          <p:nvPr/>
        </p:nvGraphicFramePr>
        <p:xfrm>
          <a:off x="7086600" y="2743200"/>
          <a:ext cx="128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Equation" r:id="rId17" imgW="1282680" imgH="457200" progId="Equation.3">
                  <p:embed/>
                </p:oleObj>
              </mc:Choice>
              <mc:Fallback>
                <p:oleObj name="Equation" r:id="rId17" imgW="128268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743200"/>
                        <a:ext cx="1282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5"/>
          <p:cNvGraphicFramePr>
            <a:graphicFrameLocks noChangeAspect="1"/>
          </p:cNvGraphicFramePr>
          <p:nvPr/>
        </p:nvGraphicFramePr>
        <p:xfrm>
          <a:off x="7086600" y="1828800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Equation" r:id="rId19" imgW="1066680" imgH="457200" progId="Equation.3">
                  <p:embed/>
                </p:oleObj>
              </mc:Choice>
              <mc:Fallback>
                <p:oleObj name="Equation" r:id="rId19" imgW="106668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828800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609600" y="482441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解法</a:t>
            </a:r>
            <a:r>
              <a:rPr lang="en-US" altLang="zh-CN" b="1">
                <a:solidFill>
                  <a:schemeClr val="tx2"/>
                </a:solidFill>
              </a:rPr>
              <a:t>2   </a:t>
            </a:r>
            <a:r>
              <a:rPr lang="zh-CN" altLang="en-US"/>
              <a:t>取 </a:t>
            </a:r>
            <a:r>
              <a:rPr lang="en-US" altLang="zh-CN" i="1">
                <a:solidFill>
                  <a:schemeClr val="tx2"/>
                </a:solidFill>
              </a:rPr>
              <a:t>y</a:t>
            </a:r>
            <a:r>
              <a:rPr lang="en-US" altLang="zh-CN"/>
              <a:t> </a:t>
            </a:r>
            <a:r>
              <a:rPr lang="zh-CN" altLang="en-US"/>
              <a:t>为参数</a:t>
            </a:r>
            <a:r>
              <a:rPr lang="en-US" altLang="zh-CN"/>
              <a:t>, </a:t>
            </a:r>
            <a:r>
              <a:rPr lang="zh-CN" altLang="en-US"/>
              <a:t>则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54299" name="Object 27"/>
          <p:cNvGraphicFramePr>
            <a:graphicFrameLocks noChangeAspect="1"/>
          </p:cNvGraphicFramePr>
          <p:nvPr/>
        </p:nvGraphicFramePr>
        <p:xfrm>
          <a:off x="4191000" y="4800600"/>
          <a:ext cx="323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Equation" r:id="rId21" imgW="3238200" imgH="520560" progId="Equation.3">
                  <p:embed/>
                </p:oleObj>
              </mc:Choice>
              <mc:Fallback>
                <p:oleObj name="Equation" r:id="rId21" imgW="3238200" imgH="520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00600"/>
                        <a:ext cx="3238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0" name="Object 28"/>
          <p:cNvGraphicFramePr>
            <a:graphicFrameLocks noChangeAspect="1"/>
          </p:cNvGraphicFramePr>
          <p:nvPr/>
        </p:nvGraphicFramePr>
        <p:xfrm>
          <a:off x="5346700" y="5334000"/>
          <a:ext cx="234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Equation" r:id="rId23" imgW="2349360" imgH="850680" progId="Equation.3">
                  <p:embed/>
                </p:oleObj>
              </mc:Choice>
              <mc:Fallback>
                <p:oleObj name="Equation" r:id="rId23" imgW="2349360" imgH="8506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5334000"/>
                        <a:ext cx="2349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4" name="Text Box 29"/>
          <p:cNvSpPr txBox="1">
            <a:spLocks noChangeArrowheads="1"/>
          </p:cNvSpPr>
          <p:nvPr/>
        </p:nvSpPr>
        <p:spPr bwMode="auto">
          <a:xfrm>
            <a:off x="7391400" y="242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从点</a:t>
            </a:r>
            <a:endParaRPr lang="zh-CN" altLang="en-US"/>
          </a:p>
        </p:txBody>
      </p:sp>
      <p:graphicFrame>
        <p:nvGraphicFramePr>
          <p:cNvPr id="5430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898009"/>
              </p:ext>
            </p:extLst>
          </p:nvPr>
        </p:nvGraphicFramePr>
        <p:xfrm>
          <a:off x="4183112" y="3107556"/>
          <a:ext cx="1397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Equation" r:id="rId25" imgW="1396800" imgH="825480" progId="Equation.3">
                  <p:embed/>
                </p:oleObj>
              </mc:Choice>
              <mc:Fallback>
                <p:oleObj name="Equation" r:id="rId25" imgW="1396800" imgH="825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112" y="3107556"/>
                        <a:ext cx="1397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2971800" y="8524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的一段</a:t>
            </a:r>
            <a:r>
              <a:rPr lang="en-US" altLang="zh-CN"/>
              <a:t>. 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11276" name="Object 32"/>
          <p:cNvGraphicFramePr>
            <a:graphicFrameLocks noChangeAspect="1"/>
          </p:cNvGraphicFramePr>
          <p:nvPr/>
        </p:nvGraphicFramePr>
        <p:xfrm>
          <a:off x="417513" y="928688"/>
          <a:ext cx="26304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" name="Equation" r:id="rId27" imgW="2641320" imgH="444240" progId="Equation.3">
                  <p:embed/>
                </p:oleObj>
              </mc:Choice>
              <mc:Fallback>
                <p:oleObj name="Equation" r:id="rId27" imgW="2641320" imgH="4442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928688"/>
                        <a:ext cx="26304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324600" y="1231900"/>
            <a:ext cx="2286000" cy="2425700"/>
            <a:chOff x="3984" y="776"/>
            <a:chExt cx="1440" cy="1528"/>
          </a:xfrm>
        </p:grpSpPr>
        <p:sp>
          <p:nvSpPr>
            <p:cNvPr id="11300" name="Line 34"/>
            <p:cNvSpPr>
              <a:spLocks noChangeShapeType="1"/>
            </p:cNvSpPr>
            <p:nvPr/>
          </p:nvSpPr>
          <p:spPr bwMode="auto">
            <a:xfrm>
              <a:off x="3984" y="1632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Line 35"/>
            <p:cNvSpPr>
              <a:spLocks noChangeShapeType="1"/>
            </p:cNvSpPr>
            <p:nvPr/>
          </p:nvSpPr>
          <p:spPr bwMode="auto">
            <a:xfrm flipV="1">
              <a:off x="4224" y="816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9" name="Object 36"/>
            <p:cNvGraphicFramePr>
              <a:graphicFrameLocks noChangeAspect="1"/>
            </p:cNvGraphicFramePr>
            <p:nvPr/>
          </p:nvGraphicFramePr>
          <p:xfrm>
            <a:off x="4032" y="163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5" name="Equation" r:id="rId29" imgW="304560" imgH="317160" progId="Equation.3">
                    <p:embed/>
                  </p:oleObj>
                </mc:Choice>
                <mc:Fallback>
                  <p:oleObj name="Equation" r:id="rId29" imgW="304560" imgH="31716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3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37"/>
            <p:cNvGraphicFramePr>
              <a:graphicFrameLocks noChangeAspect="1"/>
            </p:cNvGraphicFramePr>
            <p:nvPr/>
          </p:nvGraphicFramePr>
          <p:xfrm>
            <a:off x="4273" y="77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6" name="Equation" r:id="rId31" imgW="241200" imgH="317160" progId="Equation.3">
                    <p:embed/>
                  </p:oleObj>
                </mc:Choice>
                <mc:Fallback>
                  <p:oleObj name="Equation" r:id="rId31" imgW="241200" imgH="3171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3" y="77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38"/>
            <p:cNvGraphicFramePr>
              <a:graphicFrameLocks noChangeAspect="1"/>
            </p:cNvGraphicFramePr>
            <p:nvPr/>
          </p:nvGraphicFramePr>
          <p:xfrm>
            <a:off x="5280" y="16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" name="Equation" r:id="rId33" imgW="228600" imgH="241200" progId="Equation.3">
                    <p:embed/>
                  </p:oleObj>
                </mc:Choice>
                <mc:Fallback>
                  <p:oleObj name="Equation" r:id="rId33" imgW="228600" imgH="2412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6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6705600" y="1143000"/>
            <a:ext cx="2209800" cy="2579688"/>
            <a:chOff x="4224" y="720"/>
            <a:chExt cx="1392" cy="1625"/>
          </a:xfrm>
        </p:grpSpPr>
        <p:sp>
          <p:nvSpPr>
            <p:cNvPr id="11298" name="Freeform 40"/>
            <p:cNvSpPr>
              <a:spLocks/>
            </p:cNvSpPr>
            <p:nvPr/>
          </p:nvSpPr>
          <p:spPr bwMode="auto">
            <a:xfrm>
              <a:off x="4224" y="960"/>
              <a:ext cx="672" cy="1344"/>
            </a:xfrm>
            <a:custGeom>
              <a:avLst/>
              <a:gdLst>
                <a:gd name="T0" fmla="*/ 672 w 672"/>
                <a:gd name="T1" fmla="*/ 0 h 1344"/>
                <a:gd name="T2" fmla="*/ 192 w 672"/>
                <a:gd name="T3" fmla="*/ 336 h 1344"/>
                <a:gd name="T4" fmla="*/ 0 w 672"/>
                <a:gd name="T5" fmla="*/ 672 h 1344"/>
                <a:gd name="T6" fmla="*/ 192 w 672"/>
                <a:gd name="T7" fmla="*/ 1008 h 1344"/>
                <a:gd name="T8" fmla="*/ 672 w 672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344"/>
                <a:gd name="T17" fmla="*/ 672 w 672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344">
                  <a:moveTo>
                    <a:pt x="672" y="0"/>
                  </a:moveTo>
                  <a:cubicBezTo>
                    <a:pt x="488" y="112"/>
                    <a:pt x="304" y="224"/>
                    <a:pt x="192" y="336"/>
                  </a:cubicBezTo>
                  <a:cubicBezTo>
                    <a:pt x="80" y="448"/>
                    <a:pt x="0" y="560"/>
                    <a:pt x="0" y="672"/>
                  </a:cubicBezTo>
                  <a:cubicBezTo>
                    <a:pt x="0" y="784"/>
                    <a:pt x="80" y="896"/>
                    <a:pt x="192" y="1008"/>
                  </a:cubicBezTo>
                  <a:cubicBezTo>
                    <a:pt x="304" y="1120"/>
                    <a:pt x="488" y="1232"/>
                    <a:pt x="672" y="13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7" name="Object 41"/>
            <p:cNvGraphicFramePr>
              <a:graphicFrameLocks noChangeAspect="1"/>
            </p:cNvGraphicFramePr>
            <p:nvPr/>
          </p:nvGraphicFramePr>
          <p:xfrm>
            <a:off x="4890" y="720"/>
            <a:ext cx="61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8" name="Equation" r:id="rId35" imgW="1015920" imgH="406080" progId="Equation.3">
                    <p:embed/>
                  </p:oleObj>
                </mc:Choice>
                <mc:Fallback>
                  <p:oleObj name="Equation" r:id="rId35" imgW="1015920" imgH="4060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0" y="720"/>
                          <a:ext cx="61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42"/>
            <p:cNvGraphicFramePr>
              <a:graphicFrameLocks noChangeAspect="1"/>
            </p:cNvGraphicFramePr>
            <p:nvPr/>
          </p:nvGraphicFramePr>
          <p:xfrm>
            <a:off x="4879" y="2099"/>
            <a:ext cx="73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9" name="Equation" r:id="rId37" imgW="1218960" imgH="406080" progId="Equation.3">
                    <p:embed/>
                  </p:oleObj>
                </mc:Choice>
                <mc:Fallback>
                  <p:oleObj name="Equation" r:id="rId37" imgW="1218960" imgH="4060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9" y="2099"/>
                          <a:ext cx="73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9" name="Line 43"/>
            <p:cNvSpPr>
              <a:spLocks noChangeShapeType="1"/>
            </p:cNvSpPr>
            <p:nvPr/>
          </p:nvSpPr>
          <p:spPr bwMode="auto">
            <a:xfrm flipH="1" flipV="1">
              <a:off x="4486" y="2047"/>
              <a:ext cx="170" cy="11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build="p" autoUpdateAnimBg="0"/>
      <p:bldP spid="54298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642</Words>
  <Application>Microsoft Office PowerPoint</Application>
  <PresentationFormat>全屏显示(4:3)</PresentationFormat>
  <Paragraphs>100</Paragraphs>
  <Slides>18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默认设计模板</vt:lpstr>
      <vt:lpstr>BMP 图象</vt:lpstr>
      <vt:lpstr>Equation</vt:lpstr>
      <vt:lpstr>公式</vt:lpstr>
      <vt:lpstr>位图图像</vt:lpstr>
      <vt:lpstr>第二节</vt:lpstr>
      <vt:lpstr>一、 对坐标的曲线积分的概念与性质</vt:lpstr>
      <vt:lpstr>PowerPoint 演示文稿</vt:lpstr>
      <vt:lpstr>2. 定义.</vt:lpstr>
      <vt:lpstr>PowerPoint 演示文稿</vt:lpstr>
      <vt:lpstr>3. 性质</vt:lpstr>
      <vt:lpstr>二、对坐标的曲线积分的计算法</vt:lpstr>
      <vt:lpstr>PowerPoint 演示文稿</vt:lpstr>
      <vt:lpstr>例1. 计算</vt:lpstr>
      <vt:lpstr>例2. 计算</vt:lpstr>
      <vt:lpstr>例3. 设在力场</vt:lpstr>
      <vt:lpstr>例4. 求</vt:lpstr>
      <vt:lpstr>三、两类曲线积分之间的联系</vt:lpstr>
      <vt:lpstr>类似地, 在空间曲线  上的两类曲线积分的联系是</vt:lpstr>
      <vt:lpstr>例5.</vt:lpstr>
      <vt:lpstr>内容小结</vt:lpstr>
      <vt:lpstr>3. 计算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对坐标的曲线积分</dc:title>
  <dc:creator>曹璎珞，李安昌</dc:creator>
  <cp:lastModifiedBy>houjy</cp:lastModifiedBy>
  <cp:revision>112</cp:revision>
  <dcterms:created xsi:type="dcterms:W3CDTF">2000-03-02T06:26:59Z</dcterms:created>
  <dcterms:modified xsi:type="dcterms:W3CDTF">2020-04-20T14:17:57Z</dcterms:modified>
</cp:coreProperties>
</file>