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57" r:id="rId4"/>
    <p:sldId id="291" r:id="rId5"/>
    <p:sldId id="258" r:id="rId6"/>
    <p:sldId id="260" r:id="rId7"/>
    <p:sldId id="265" r:id="rId8"/>
    <p:sldId id="276" r:id="rId9"/>
    <p:sldId id="268" r:id="rId10"/>
    <p:sldId id="269" r:id="rId11"/>
    <p:sldId id="261" r:id="rId12"/>
    <p:sldId id="270" r:id="rId13"/>
    <p:sldId id="271" r:id="rId14"/>
    <p:sldId id="297" r:id="rId15"/>
    <p:sldId id="298" r:id="rId16"/>
    <p:sldId id="28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66CC"/>
    <a:srgbClr val="3366CC"/>
    <a:srgbClr val="006600"/>
    <a:srgbClr val="0033CC"/>
    <a:srgbClr val="009E4F"/>
    <a:srgbClr val="DDDDD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48" d="100"/>
          <a:sy n="48" d="100"/>
        </p:scale>
        <p:origin x="-955" y="-62"/>
      </p:cViewPr>
      <p:guideLst>
        <p:guide orient="horz" pos="1296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0" Type="http://schemas.openxmlformats.org/officeDocument/2006/relationships/image" Target="../media/image107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0" Type="http://schemas.openxmlformats.org/officeDocument/2006/relationships/image" Target="../media/image133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8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12" Type="http://schemas.openxmlformats.org/officeDocument/2006/relationships/image" Target="../media/image147.emf"/><Relationship Id="rId17" Type="http://schemas.openxmlformats.org/officeDocument/2006/relationships/image" Target="../media/image152.emf"/><Relationship Id="rId2" Type="http://schemas.openxmlformats.org/officeDocument/2006/relationships/image" Target="../media/image137.emf"/><Relationship Id="rId16" Type="http://schemas.openxmlformats.org/officeDocument/2006/relationships/image" Target="../media/image151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emf"/><Relationship Id="rId5" Type="http://schemas.openxmlformats.org/officeDocument/2006/relationships/image" Target="../media/image140.emf"/><Relationship Id="rId15" Type="http://schemas.openxmlformats.org/officeDocument/2006/relationships/image" Target="../media/image15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Relationship Id="rId14" Type="http://schemas.openxmlformats.org/officeDocument/2006/relationships/image" Target="../media/image1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18" Type="http://schemas.openxmlformats.org/officeDocument/2006/relationships/image" Target="../media/image31.emf"/><Relationship Id="rId3" Type="http://schemas.openxmlformats.org/officeDocument/2006/relationships/image" Target="../media/image16.emf"/><Relationship Id="rId21" Type="http://schemas.openxmlformats.org/officeDocument/2006/relationships/image" Target="../media/image34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17" Type="http://schemas.openxmlformats.org/officeDocument/2006/relationships/image" Target="../media/image30.emf"/><Relationship Id="rId2" Type="http://schemas.openxmlformats.org/officeDocument/2006/relationships/image" Target="../media/image15.emf"/><Relationship Id="rId16" Type="http://schemas.openxmlformats.org/officeDocument/2006/relationships/image" Target="../media/image29.emf"/><Relationship Id="rId20" Type="http://schemas.openxmlformats.org/officeDocument/2006/relationships/image" Target="../media/image33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23" Type="http://schemas.openxmlformats.org/officeDocument/2006/relationships/image" Target="../media/image36.emf"/><Relationship Id="rId10" Type="http://schemas.openxmlformats.org/officeDocument/2006/relationships/image" Target="../media/image23.emf"/><Relationship Id="rId19" Type="http://schemas.openxmlformats.org/officeDocument/2006/relationships/image" Target="../media/image32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Relationship Id="rId22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Relationship Id="rId14" Type="http://schemas.openxmlformats.org/officeDocument/2006/relationships/image" Target="../media/image7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AAEEB0E-122C-4AE4-90B1-A3F943056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13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D7562A4-8E47-4A27-9A17-0C53B4FDC6A3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点击按钮“定理</a:t>
            </a:r>
            <a:r>
              <a:rPr lang="en-US" altLang="zh-CN" smtClean="0"/>
              <a:t>1”, </a:t>
            </a:r>
            <a:r>
              <a:rPr lang="zh-CN" altLang="en-US" smtClean="0"/>
              <a:t>可看定理</a:t>
            </a:r>
            <a:r>
              <a:rPr lang="en-US" altLang="zh-CN" smtClean="0"/>
              <a:t>1</a:t>
            </a:r>
            <a:r>
              <a:rPr lang="zh-CN" altLang="en-US" smtClean="0"/>
              <a:t>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9EC7A16-6347-47DF-8ADF-3A542D82615C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点击按钮“定理</a:t>
            </a:r>
            <a:r>
              <a:rPr lang="en-US" altLang="zh-CN" smtClean="0"/>
              <a:t>1”, </a:t>
            </a:r>
            <a:r>
              <a:rPr lang="zh-CN" altLang="en-US" smtClean="0"/>
              <a:t>可看定理</a:t>
            </a:r>
            <a:r>
              <a:rPr lang="en-US" altLang="zh-CN" smtClean="0"/>
              <a:t>1</a:t>
            </a:r>
            <a:r>
              <a:rPr lang="zh-CN" altLang="en-US" smtClean="0"/>
              <a:t>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7FB5C6A-72B4-4416-B2DF-626BCFCBF180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点击按钮“定理</a:t>
            </a:r>
            <a:r>
              <a:rPr lang="en-US" altLang="zh-CN" smtClean="0"/>
              <a:t>1”, </a:t>
            </a:r>
            <a:r>
              <a:rPr lang="zh-CN" altLang="en-US" smtClean="0"/>
              <a:t>可看定理</a:t>
            </a:r>
            <a:r>
              <a:rPr lang="en-US" altLang="zh-CN" smtClean="0"/>
              <a:t>1</a:t>
            </a:r>
            <a:r>
              <a:rPr lang="zh-CN" altLang="en-US" smtClean="0"/>
              <a:t>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E207105-9EF1-4892-ACA0-CFEAC9907DE1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点击按钮“定理</a:t>
            </a:r>
            <a:r>
              <a:rPr lang="en-US" altLang="zh-CN" smtClean="0"/>
              <a:t>2”, </a:t>
            </a:r>
            <a:r>
              <a:rPr lang="zh-CN" altLang="en-US" smtClean="0"/>
              <a:t>可看定理</a:t>
            </a:r>
            <a:r>
              <a:rPr lang="en-US" altLang="zh-CN" smtClean="0"/>
              <a:t>2</a:t>
            </a:r>
            <a:r>
              <a:rPr lang="zh-CN" altLang="en-US" smtClean="0"/>
              <a:t>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6E88C74-26D9-4952-8D27-D970DB67BDDD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点击按钮“定理</a:t>
            </a:r>
            <a:r>
              <a:rPr lang="en-US" altLang="zh-CN" smtClean="0"/>
              <a:t>2”, </a:t>
            </a:r>
            <a:r>
              <a:rPr lang="zh-CN" altLang="en-US" smtClean="0"/>
              <a:t>可看定理</a:t>
            </a:r>
            <a:r>
              <a:rPr lang="en-US" altLang="zh-CN" smtClean="0"/>
              <a:t>2</a:t>
            </a:r>
            <a:r>
              <a:rPr lang="zh-CN" altLang="en-US" smtClean="0"/>
              <a:t>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4C5369E-25FA-4004-A2B0-4B379993EE8B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点击按钮“定理</a:t>
            </a:r>
            <a:r>
              <a:rPr lang="en-US" altLang="zh-CN" smtClean="0"/>
              <a:t>2”, </a:t>
            </a:r>
            <a:r>
              <a:rPr lang="zh-CN" altLang="en-US" smtClean="0"/>
              <a:t>可看定理</a:t>
            </a:r>
            <a:r>
              <a:rPr lang="en-US" altLang="zh-CN" smtClean="0"/>
              <a:t>2</a:t>
            </a:r>
            <a:r>
              <a:rPr lang="zh-CN" altLang="en-US" smtClean="0"/>
              <a:t>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A7968EE-DCC7-4300-8345-8BC5685A2E95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点击按钮“定理</a:t>
            </a:r>
            <a:r>
              <a:rPr lang="en-US" altLang="zh-CN" smtClean="0"/>
              <a:t>2”, </a:t>
            </a:r>
            <a:r>
              <a:rPr lang="zh-CN" altLang="en-US" smtClean="0"/>
              <a:t>可看定理</a:t>
            </a:r>
            <a:r>
              <a:rPr lang="en-US" altLang="zh-CN" smtClean="0"/>
              <a:t>2</a:t>
            </a:r>
            <a:r>
              <a:rPr lang="zh-CN" altLang="en-US" smtClean="0"/>
              <a:t>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C76-631B-406D-BE62-BB37DFE0A5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92798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D50D-6770-463C-A8F5-6CBD0A697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74745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D6C0-F91E-4B84-812C-6CA42DBE3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9436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F4AF8-07D1-4363-A8C9-9B81C9751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3356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D428C-8F37-4DDD-A064-8D977D790A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93409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E9C2C-1F00-44E0-A4F5-777AA1761E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93145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26AE1-8B52-4FB6-AA84-D6B38DC2DC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94420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A5A7B-4FF3-4635-804C-A19C1A546C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04202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3E5B6-694D-4B17-B89B-CCFE90AD3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33944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49D1C-5366-4451-983D-53AD92B6B7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54752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338F3-D851-46A2-B494-2593FDE877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76078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+mn-ea"/>
              </a:defRPr>
            </a:lvl1pPr>
          </a:lstStyle>
          <a:p>
            <a:pPr>
              <a:defRPr/>
            </a:pPr>
            <a:fld id="{0073BAE9-8448-4356-97BE-A84C8EF88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image" Target="../media/image2.png"/><Relationship Id="rId5" Type="http://schemas.openxmlformats.org/officeDocument/2006/relationships/image" Target="../media/image5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jpeg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4.emf"/><Relationship Id="rId18" Type="http://schemas.openxmlformats.org/officeDocument/2006/relationships/oleObject" Target="../embeddings/oleObject80.bin"/><Relationship Id="rId26" Type="http://schemas.openxmlformats.org/officeDocument/2006/relationships/image" Target="../media/image8.jpe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.jpeg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86.emf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9.bin"/><Relationship Id="rId20" Type="http://schemas.openxmlformats.org/officeDocument/2006/relationships/slide" Target="slide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3.emf"/><Relationship Id="rId24" Type="http://schemas.openxmlformats.org/officeDocument/2006/relationships/image" Target="../media/image6.jpeg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23" Type="http://schemas.openxmlformats.org/officeDocument/2006/relationships/image" Target="../media/image5.jpeg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87.e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78.bin"/><Relationship Id="rId2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2.emf"/><Relationship Id="rId18" Type="http://schemas.openxmlformats.org/officeDocument/2006/relationships/oleObject" Target="../embeddings/oleObject88.bin"/><Relationship Id="rId26" Type="http://schemas.openxmlformats.org/officeDocument/2006/relationships/image" Target="../media/image4.jpe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96.e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4.emf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1.emf"/><Relationship Id="rId24" Type="http://schemas.openxmlformats.org/officeDocument/2006/relationships/slide" Target="slide7.xml"/><Relationship Id="rId5" Type="http://schemas.openxmlformats.org/officeDocument/2006/relationships/image" Target="../media/image88.emf"/><Relationship Id="rId15" Type="http://schemas.openxmlformats.org/officeDocument/2006/relationships/image" Target="../media/image93.emf"/><Relationship Id="rId23" Type="http://schemas.openxmlformats.org/officeDocument/2006/relationships/image" Target="../media/image97.emf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95.e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8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10.emf"/><Relationship Id="rId36" Type="http://schemas.openxmlformats.org/officeDocument/2006/relationships/image" Target="../media/image8.jpeg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99.bin"/><Relationship Id="rId31" Type="http://schemas.openxmlformats.org/officeDocument/2006/relationships/image" Target="../media/image3.jpeg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3.emf"/><Relationship Id="rId22" Type="http://schemas.openxmlformats.org/officeDocument/2006/relationships/image" Target="../media/image107.e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11.emf"/><Relationship Id="rId35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22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4.jpeg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13.bin"/><Relationship Id="rId31" Type="http://schemas.openxmlformats.org/officeDocument/2006/relationships/image" Target="../media/image7.jpeg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31.emf"/><Relationship Id="rId26" Type="http://schemas.openxmlformats.org/officeDocument/2006/relationships/image" Target="../media/image135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emf"/><Relationship Id="rId20" Type="http://schemas.openxmlformats.org/officeDocument/2006/relationships/image" Target="../media/image132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34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4.jpeg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25.bin"/><Relationship Id="rId31" Type="http://schemas.openxmlformats.org/officeDocument/2006/relationships/image" Target="../media/image7.jpeg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9" Type="http://schemas.openxmlformats.org/officeDocument/2006/relationships/image" Target="../media/image5.jpeg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51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38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29" Type="http://schemas.openxmlformats.org/officeDocument/2006/relationships/oleObject" Target="../embeddings/oleObject142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46.emf"/><Relationship Id="rId32" Type="http://schemas.openxmlformats.org/officeDocument/2006/relationships/image" Target="../media/image150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48.emf"/><Relationship Id="rId36" Type="http://schemas.openxmlformats.org/officeDocument/2006/relationships/image" Target="../media/image152.emf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49.emf"/><Relationship Id="rId35" Type="http://schemas.openxmlformats.org/officeDocument/2006/relationships/oleObject" Target="../embeddings/oleObject1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7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image" Target="../media/image3.jpeg"/><Relationship Id="rId10" Type="http://schemas.openxmlformats.org/officeDocument/2006/relationships/image" Target="../media/image156.emf"/><Relationship Id="rId19" Type="http://schemas.openxmlformats.org/officeDocument/2006/relationships/image" Target="../media/image7.jpeg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5.jpeg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9" Type="http://schemas.openxmlformats.org/officeDocument/2006/relationships/image" Target="../media/image31.emf"/><Relationship Id="rId21" Type="http://schemas.openxmlformats.org/officeDocument/2006/relationships/image" Target="../media/image22.emf"/><Relationship Id="rId34" Type="http://schemas.openxmlformats.org/officeDocument/2006/relationships/oleObject" Target="../embeddings/oleObject22.bin"/><Relationship Id="rId42" Type="http://schemas.openxmlformats.org/officeDocument/2006/relationships/oleObject" Target="../embeddings/oleObject26.bin"/><Relationship Id="rId47" Type="http://schemas.openxmlformats.org/officeDocument/2006/relationships/image" Target="../media/image35.emf"/><Relationship Id="rId50" Type="http://schemas.openxmlformats.org/officeDocument/2006/relationships/slide" Target="slide2.xml"/><Relationship Id="rId55" Type="http://schemas.openxmlformats.org/officeDocument/2006/relationships/image" Target="../media/image7.jpeg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38" Type="http://schemas.openxmlformats.org/officeDocument/2006/relationships/oleObject" Target="../embeddings/oleObject24.bin"/><Relationship Id="rId46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26.emf"/><Relationship Id="rId41" Type="http://schemas.openxmlformats.org/officeDocument/2006/relationships/image" Target="../media/image32.emf"/><Relationship Id="rId54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.e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37" Type="http://schemas.openxmlformats.org/officeDocument/2006/relationships/image" Target="../media/image30.emf"/><Relationship Id="rId40" Type="http://schemas.openxmlformats.org/officeDocument/2006/relationships/oleObject" Target="../embeddings/oleObject25.bin"/><Relationship Id="rId45" Type="http://schemas.openxmlformats.org/officeDocument/2006/relationships/image" Target="../media/image34.emf"/><Relationship Id="rId53" Type="http://schemas.openxmlformats.org/officeDocument/2006/relationships/image" Target="../media/image5.jpeg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28" Type="http://schemas.openxmlformats.org/officeDocument/2006/relationships/oleObject" Target="../embeddings/oleObject19.bin"/><Relationship Id="rId36" Type="http://schemas.openxmlformats.org/officeDocument/2006/relationships/oleObject" Target="../embeddings/oleObject23.bin"/><Relationship Id="rId49" Type="http://schemas.openxmlformats.org/officeDocument/2006/relationships/image" Target="../media/image36.e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1.emf"/><Relationship Id="rId31" Type="http://schemas.openxmlformats.org/officeDocument/2006/relationships/image" Target="../media/image27.emf"/><Relationship Id="rId44" Type="http://schemas.openxmlformats.org/officeDocument/2006/relationships/oleObject" Target="../embeddings/oleObject27.bin"/><Relationship Id="rId52" Type="http://schemas.openxmlformats.org/officeDocument/2006/relationships/image" Target="../media/image4.jpe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25.emf"/><Relationship Id="rId30" Type="http://schemas.openxmlformats.org/officeDocument/2006/relationships/oleObject" Target="../embeddings/oleObject20.bin"/><Relationship Id="rId35" Type="http://schemas.openxmlformats.org/officeDocument/2006/relationships/image" Target="../media/image29.emf"/><Relationship Id="rId43" Type="http://schemas.openxmlformats.org/officeDocument/2006/relationships/image" Target="../media/image33.emf"/><Relationship Id="rId48" Type="http://schemas.openxmlformats.org/officeDocument/2006/relationships/oleObject" Target="../embeddings/oleObject29.bin"/><Relationship Id="rId56" Type="http://schemas.openxmlformats.org/officeDocument/2006/relationships/image" Target="../media/image8.jpeg"/><Relationship Id="rId8" Type="http://schemas.openxmlformats.org/officeDocument/2006/relationships/oleObject" Target="../embeddings/oleObject9.bin"/><Relationship Id="rId51" Type="http://schemas.openxmlformats.org/officeDocument/2006/relationships/image" Target="../media/image3.jpeg"/><Relationship Id="rId3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1.emf"/><Relationship Id="rId18" Type="http://schemas.openxmlformats.org/officeDocument/2006/relationships/image" Target="../media/image8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jpeg"/><Relationship Id="rId20" Type="http://schemas.openxmlformats.org/officeDocument/2006/relationships/image" Target="../media/image3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5" Type="http://schemas.openxmlformats.org/officeDocument/2006/relationships/image" Target="../media/image5.jpeg"/><Relationship Id="rId10" Type="http://schemas.openxmlformats.org/officeDocument/2006/relationships/oleObject" Target="../embeddings/oleObject33.bin"/><Relationship Id="rId19" Type="http://schemas.openxmlformats.org/officeDocument/2006/relationships/slide" Target="slide2.xml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9.emf"/><Relationship Id="rId1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6.e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0.emf"/><Relationship Id="rId34" Type="http://schemas.openxmlformats.org/officeDocument/2006/relationships/image" Target="../media/image3.jpeg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3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5.emf"/><Relationship Id="rId24" Type="http://schemas.openxmlformats.org/officeDocument/2006/relationships/oleObject" Target="../embeddings/oleObject45.bin"/><Relationship Id="rId32" Type="http://schemas.openxmlformats.org/officeDocument/2006/relationships/image" Target="../media/image8.jpeg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image" Target="../media/image4.jpeg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9.emf"/><Relationship Id="rId31" Type="http://schemas.openxmlformats.org/officeDocument/2006/relationships/image" Target="../media/image7.jpe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53.emf"/><Relationship Id="rId30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47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7.emf"/><Relationship Id="rId19" Type="http://schemas.openxmlformats.org/officeDocument/2006/relationships/image" Target="../media/image5.jpeg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emf"/><Relationship Id="rId2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5.e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9.emf"/><Relationship Id="rId34" Type="http://schemas.openxmlformats.org/officeDocument/2006/relationships/image" Target="../media/image4.jpeg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7.emf"/><Relationship Id="rId25" Type="http://schemas.openxmlformats.org/officeDocument/2006/relationships/image" Target="../media/image71.emf"/><Relationship Id="rId33" Type="http://schemas.openxmlformats.org/officeDocument/2006/relationships/image" Target="../media/image3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73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4.emf"/><Relationship Id="rId24" Type="http://schemas.openxmlformats.org/officeDocument/2006/relationships/oleObject" Target="../embeddings/oleObject64.bin"/><Relationship Id="rId32" Type="http://schemas.openxmlformats.org/officeDocument/2006/relationships/slide" Target="slide7.xml"/><Relationship Id="rId37" Type="http://schemas.openxmlformats.org/officeDocument/2006/relationships/image" Target="../media/image7.jpeg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23" Type="http://schemas.openxmlformats.org/officeDocument/2006/relationships/image" Target="../media/image70.emf"/><Relationship Id="rId28" Type="http://schemas.openxmlformats.org/officeDocument/2006/relationships/oleObject" Target="../embeddings/oleObject66.bin"/><Relationship Id="rId36" Type="http://schemas.openxmlformats.org/officeDocument/2006/relationships/image" Target="../media/image6.jpeg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8.emf"/><Relationship Id="rId31" Type="http://schemas.openxmlformats.org/officeDocument/2006/relationships/image" Target="../media/image74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72.emf"/><Relationship Id="rId30" Type="http://schemas.openxmlformats.org/officeDocument/2006/relationships/oleObject" Target="../embeddings/oleObject67.bin"/><Relationship Id="rId35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9.emf"/><Relationship Id="rId18" Type="http://schemas.openxmlformats.org/officeDocument/2006/relationships/image" Target="../media/image6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.jpe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7.emf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2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2286000" cy="10668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1029" name="Text Box 48"/>
          <p:cNvSpPr txBox="1">
            <a:spLocks noChangeArrowheads="1"/>
          </p:cNvSpPr>
          <p:nvPr/>
        </p:nvSpPr>
        <p:spPr bwMode="auto">
          <a:xfrm>
            <a:off x="1908175" y="2544763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一、格林公式</a:t>
            </a:r>
            <a:r>
              <a:rPr lang="zh-CN" altLang="en-US" sz="3200"/>
              <a:t>   </a:t>
            </a:r>
          </a:p>
        </p:txBody>
      </p:sp>
      <p:sp>
        <p:nvSpPr>
          <p:cNvPr id="1030" name="Text Box 55"/>
          <p:cNvSpPr txBox="1">
            <a:spLocks noChangeArrowheads="1"/>
          </p:cNvSpPr>
          <p:nvPr/>
        </p:nvSpPr>
        <p:spPr bwMode="auto">
          <a:xfrm>
            <a:off x="1905000" y="3429000"/>
            <a:ext cx="64801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二、平面上曲线积分与路径无关的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b="1"/>
              <a:t>         等价条件</a:t>
            </a:r>
          </a:p>
        </p:txBody>
      </p:sp>
      <p:pic>
        <p:nvPicPr>
          <p:cNvPr id="1031" name="Picture 56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33" name="Picture 5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6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6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6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Text Box 74"/>
          <p:cNvSpPr txBox="1">
            <a:spLocks noChangeArrowheads="1"/>
          </p:cNvSpPr>
          <p:nvPr/>
        </p:nvSpPr>
        <p:spPr bwMode="auto">
          <a:xfrm>
            <a:off x="2362200" y="1066800"/>
            <a:ext cx="5210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格林公式及其应用 </a:t>
            </a:r>
          </a:p>
        </p:txBody>
      </p:sp>
      <p:sp>
        <p:nvSpPr>
          <p:cNvPr id="1039" name="AutoShape 8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81200" y="3505200"/>
            <a:ext cx="6324600" cy="1143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83"/>
          <p:cNvSpPr txBox="1">
            <a:spLocks noChangeArrowheads="1"/>
          </p:cNvSpPr>
          <p:nvPr/>
        </p:nvSpPr>
        <p:spPr bwMode="auto">
          <a:xfrm>
            <a:off x="7310438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第十一章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3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3200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证明</a:t>
            </a:r>
            <a:r>
              <a:rPr lang="zh-CN" altLang="en-US" sz="2800" smtClean="0">
                <a:ea typeface="楷体_GB2312" pitchFamily="49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(4)             (1)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57200" y="8382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  <a:r>
              <a:rPr lang="en-US" altLang="zh-CN" i="1"/>
              <a:t>L</a:t>
            </a:r>
            <a:r>
              <a:rPr lang="zh-CN" altLang="en-US"/>
              <a:t>为</a:t>
            </a:r>
            <a:r>
              <a:rPr lang="en-US" altLang="zh-CN" i="1"/>
              <a:t>D</a:t>
            </a:r>
            <a:r>
              <a:rPr lang="zh-CN" altLang="en-US"/>
              <a:t>中任一分段光滑闭曲线</a:t>
            </a:r>
            <a:r>
              <a:rPr lang="en-US" altLang="zh-CN"/>
              <a:t>,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7264400" y="914400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4" imgW="1117440" imgH="330120" progId="Equation.3">
                  <p:embed/>
                </p:oleObj>
              </mc:Choice>
              <mc:Fallback>
                <p:oleObj name="Equation" r:id="rId4" imgW="111744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914400"/>
                        <a:ext cx="1117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04800" y="1371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如图</a:t>
            </a:r>
            <a:r>
              <a:rPr lang="en-US" altLang="zh-CN"/>
              <a:t>) ,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676400" y="1447800"/>
          <a:ext cx="184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6" imgW="1841400" imgH="457200" progId="Equation.3">
                  <p:embed/>
                </p:oleObj>
              </mc:Choice>
              <mc:Fallback>
                <p:oleObj name="Equation" r:id="rId6" imgW="1841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1841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305050" y="2044700"/>
          <a:ext cx="132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8" imgW="1320480" imgH="927000" progId="Equation.3">
                  <p:embed/>
                </p:oleObj>
              </mc:Choice>
              <mc:Fallback>
                <p:oleObj name="Equation" r:id="rId8" imgW="1320480" imgH="927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044700"/>
                        <a:ext cx="1320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04800" y="314166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</a:t>
            </a:r>
            <a:r>
              <a:rPr lang="zh-CN" altLang="en-US" b="1">
                <a:solidFill>
                  <a:schemeClr val="tx2"/>
                </a:solidFill>
              </a:rPr>
              <a:t>格林公式 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1057275" y="3708400"/>
          <a:ext cx="56483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10" imgW="5651280" imgH="927000" progId="Equation.3">
                  <p:embed/>
                </p:oleObj>
              </mc:Choice>
              <mc:Fallback>
                <p:oleObj name="Equation" r:id="rId10" imgW="5651280" imgH="927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708400"/>
                        <a:ext cx="56483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400800" y="1550988"/>
            <a:ext cx="2195513" cy="1878012"/>
            <a:chOff x="3936" y="832"/>
            <a:chExt cx="1728" cy="1480"/>
          </a:xfrm>
        </p:grpSpPr>
        <p:sp>
          <p:nvSpPr>
            <p:cNvPr id="15388" name="Freeform 20"/>
            <p:cNvSpPr>
              <a:spLocks/>
            </p:cNvSpPr>
            <p:nvPr/>
          </p:nvSpPr>
          <p:spPr bwMode="auto">
            <a:xfrm>
              <a:off x="3936" y="832"/>
              <a:ext cx="1728" cy="1480"/>
            </a:xfrm>
            <a:custGeom>
              <a:avLst/>
              <a:gdLst>
                <a:gd name="T0" fmla="*/ 48 w 1728"/>
                <a:gd name="T1" fmla="*/ 1040 h 1480"/>
                <a:gd name="T2" fmla="*/ 48 w 1728"/>
                <a:gd name="T3" fmla="*/ 464 h 1480"/>
                <a:gd name="T4" fmla="*/ 336 w 1728"/>
                <a:gd name="T5" fmla="*/ 80 h 1480"/>
                <a:gd name="T6" fmla="*/ 1200 w 1728"/>
                <a:gd name="T7" fmla="*/ 32 h 1480"/>
                <a:gd name="T8" fmla="*/ 1632 w 1728"/>
                <a:gd name="T9" fmla="*/ 272 h 1480"/>
                <a:gd name="T10" fmla="*/ 1728 w 1728"/>
                <a:gd name="T11" fmla="*/ 704 h 1480"/>
                <a:gd name="T12" fmla="*/ 1632 w 1728"/>
                <a:gd name="T13" fmla="*/ 1136 h 1480"/>
                <a:gd name="T14" fmla="*/ 1296 w 1728"/>
                <a:gd name="T15" fmla="*/ 1424 h 1480"/>
                <a:gd name="T16" fmla="*/ 816 w 1728"/>
                <a:gd name="T17" fmla="*/ 1472 h 1480"/>
                <a:gd name="T18" fmla="*/ 384 w 1728"/>
                <a:gd name="T19" fmla="*/ 1424 h 1480"/>
                <a:gd name="T20" fmla="*/ 240 w 1728"/>
                <a:gd name="T21" fmla="*/ 1232 h 1480"/>
                <a:gd name="T22" fmla="*/ 48 w 1728"/>
                <a:gd name="T23" fmla="*/ 1040 h 14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8"/>
                <a:gd name="T37" fmla="*/ 0 h 1480"/>
                <a:gd name="T38" fmla="*/ 1728 w 1728"/>
                <a:gd name="T39" fmla="*/ 1480 h 14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8" h="1480">
                  <a:moveTo>
                    <a:pt x="48" y="1040"/>
                  </a:moveTo>
                  <a:cubicBezTo>
                    <a:pt x="16" y="912"/>
                    <a:pt x="0" y="624"/>
                    <a:pt x="48" y="464"/>
                  </a:cubicBezTo>
                  <a:cubicBezTo>
                    <a:pt x="96" y="304"/>
                    <a:pt x="144" y="152"/>
                    <a:pt x="336" y="80"/>
                  </a:cubicBezTo>
                  <a:cubicBezTo>
                    <a:pt x="528" y="8"/>
                    <a:pt x="984" y="0"/>
                    <a:pt x="1200" y="32"/>
                  </a:cubicBezTo>
                  <a:cubicBezTo>
                    <a:pt x="1416" y="64"/>
                    <a:pt x="1544" y="160"/>
                    <a:pt x="1632" y="272"/>
                  </a:cubicBezTo>
                  <a:cubicBezTo>
                    <a:pt x="1720" y="384"/>
                    <a:pt x="1728" y="560"/>
                    <a:pt x="1728" y="704"/>
                  </a:cubicBezTo>
                  <a:cubicBezTo>
                    <a:pt x="1728" y="848"/>
                    <a:pt x="1704" y="1016"/>
                    <a:pt x="1632" y="1136"/>
                  </a:cubicBezTo>
                  <a:cubicBezTo>
                    <a:pt x="1560" y="1256"/>
                    <a:pt x="1432" y="1368"/>
                    <a:pt x="1296" y="1424"/>
                  </a:cubicBezTo>
                  <a:cubicBezTo>
                    <a:pt x="1160" y="1480"/>
                    <a:pt x="968" y="1472"/>
                    <a:pt x="816" y="1472"/>
                  </a:cubicBezTo>
                  <a:cubicBezTo>
                    <a:pt x="664" y="1472"/>
                    <a:pt x="480" y="1464"/>
                    <a:pt x="384" y="1424"/>
                  </a:cubicBezTo>
                  <a:cubicBezTo>
                    <a:pt x="288" y="1384"/>
                    <a:pt x="296" y="1296"/>
                    <a:pt x="240" y="1232"/>
                  </a:cubicBezTo>
                  <a:cubicBezTo>
                    <a:pt x="184" y="1168"/>
                    <a:pt x="80" y="1168"/>
                    <a:pt x="48" y="1040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9" name="Object 25"/>
            <p:cNvGraphicFramePr>
              <a:graphicFrameLocks noChangeAspect="1"/>
            </p:cNvGraphicFramePr>
            <p:nvPr/>
          </p:nvGraphicFramePr>
          <p:xfrm>
            <a:off x="4080" y="139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5" name="公式" r:id="rId12" imgW="164880" imgH="164880" progId="Equation.3">
                    <p:embed/>
                  </p:oleObj>
                </mc:Choice>
                <mc:Fallback>
                  <p:oleObj name="公式" r:id="rId12" imgW="16488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39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989763" y="1895475"/>
            <a:ext cx="1241425" cy="1096963"/>
            <a:chOff x="4400" y="1104"/>
            <a:chExt cx="976" cy="864"/>
          </a:xfrm>
        </p:grpSpPr>
        <p:sp>
          <p:nvSpPr>
            <p:cNvPr id="15386" name="Freeform 21"/>
            <p:cNvSpPr>
              <a:spLocks/>
            </p:cNvSpPr>
            <p:nvPr/>
          </p:nvSpPr>
          <p:spPr bwMode="auto">
            <a:xfrm>
              <a:off x="4400" y="1104"/>
              <a:ext cx="824" cy="864"/>
            </a:xfrm>
            <a:custGeom>
              <a:avLst/>
              <a:gdLst>
                <a:gd name="T0" fmla="*/ 64 w 824"/>
                <a:gd name="T1" fmla="*/ 576 h 864"/>
                <a:gd name="T2" fmla="*/ 16 w 824"/>
                <a:gd name="T3" fmla="*/ 336 h 864"/>
                <a:gd name="T4" fmla="*/ 160 w 824"/>
                <a:gd name="T5" fmla="*/ 48 h 864"/>
                <a:gd name="T6" fmla="*/ 496 w 824"/>
                <a:gd name="T7" fmla="*/ 48 h 864"/>
                <a:gd name="T8" fmla="*/ 784 w 824"/>
                <a:gd name="T9" fmla="*/ 192 h 864"/>
                <a:gd name="T10" fmla="*/ 736 w 824"/>
                <a:gd name="T11" fmla="*/ 432 h 864"/>
                <a:gd name="T12" fmla="*/ 592 w 824"/>
                <a:gd name="T13" fmla="*/ 768 h 864"/>
                <a:gd name="T14" fmla="*/ 400 w 824"/>
                <a:gd name="T15" fmla="*/ 864 h 864"/>
                <a:gd name="T16" fmla="*/ 160 w 824"/>
                <a:gd name="T17" fmla="*/ 768 h 864"/>
                <a:gd name="T18" fmla="*/ 64 w 824"/>
                <a:gd name="T19" fmla="*/ 576 h 8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24"/>
                <a:gd name="T31" fmla="*/ 0 h 864"/>
                <a:gd name="T32" fmla="*/ 824 w 824"/>
                <a:gd name="T33" fmla="*/ 864 h 8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24" h="864">
                  <a:moveTo>
                    <a:pt x="64" y="576"/>
                  </a:moveTo>
                  <a:cubicBezTo>
                    <a:pt x="40" y="504"/>
                    <a:pt x="0" y="424"/>
                    <a:pt x="16" y="336"/>
                  </a:cubicBezTo>
                  <a:cubicBezTo>
                    <a:pt x="32" y="248"/>
                    <a:pt x="80" y="96"/>
                    <a:pt x="160" y="48"/>
                  </a:cubicBezTo>
                  <a:cubicBezTo>
                    <a:pt x="240" y="0"/>
                    <a:pt x="392" y="24"/>
                    <a:pt x="496" y="48"/>
                  </a:cubicBezTo>
                  <a:cubicBezTo>
                    <a:pt x="600" y="72"/>
                    <a:pt x="744" y="128"/>
                    <a:pt x="784" y="192"/>
                  </a:cubicBezTo>
                  <a:cubicBezTo>
                    <a:pt x="824" y="256"/>
                    <a:pt x="768" y="336"/>
                    <a:pt x="736" y="432"/>
                  </a:cubicBezTo>
                  <a:cubicBezTo>
                    <a:pt x="704" y="528"/>
                    <a:pt x="648" y="696"/>
                    <a:pt x="592" y="768"/>
                  </a:cubicBezTo>
                  <a:cubicBezTo>
                    <a:pt x="536" y="840"/>
                    <a:pt x="472" y="864"/>
                    <a:pt x="400" y="864"/>
                  </a:cubicBezTo>
                  <a:cubicBezTo>
                    <a:pt x="328" y="864"/>
                    <a:pt x="224" y="816"/>
                    <a:pt x="160" y="768"/>
                  </a:cubicBezTo>
                  <a:cubicBezTo>
                    <a:pt x="96" y="720"/>
                    <a:pt x="88" y="648"/>
                    <a:pt x="64" y="576"/>
                  </a:cubicBez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22"/>
            <p:cNvSpPr>
              <a:spLocks noChangeShapeType="1"/>
            </p:cNvSpPr>
            <p:nvPr/>
          </p:nvSpPr>
          <p:spPr bwMode="auto">
            <a:xfrm flipV="1">
              <a:off x="4992" y="1680"/>
              <a:ext cx="96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7" name="Object 24"/>
            <p:cNvGraphicFramePr>
              <a:graphicFrameLocks noChangeAspect="1"/>
            </p:cNvGraphicFramePr>
            <p:nvPr/>
          </p:nvGraphicFramePr>
          <p:xfrm>
            <a:off x="4608" y="1344"/>
            <a:ext cx="40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公式" r:id="rId14" imgW="203040" imgH="164880" progId="Equation.3">
                    <p:embed/>
                  </p:oleObj>
                </mc:Choice>
                <mc:Fallback>
                  <p:oleObj name="公式" r:id="rId14" imgW="20304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44"/>
                          <a:ext cx="40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26"/>
            <p:cNvGraphicFramePr>
              <a:graphicFrameLocks noChangeAspect="1"/>
            </p:cNvGraphicFramePr>
            <p:nvPr/>
          </p:nvGraphicFramePr>
          <p:xfrm>
            <a:off x="5100" y="1440"/>
            <a:ext cx="2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公式" r:id="rId16" imgW="139680" imgH="164880" progId="Equation.3">
                    <p:embed/>
                  </p:oleObj>
                </mc:Choice>
                <mc:Fallback>
                  <p:oleObj name="公式" r:id="rId16" imgW="139680" imgH="1648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1440"/>
                          <a:ext cx="27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3352800" y="48641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8" imgW="495000" imgH="317160" progId="Equation.3">
                  <p:embed/>
                </p:oleObj>
              </mc:Choice>
              <mc:Fallback>
                <p:oleObj name="Equation" r:id="rId18" imgW="495000" imgH="3171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641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38"/>
          <p:cNvSpPr>
            <a:spLocks noChangeArrowheads="1"/>
          </p:cNvSpPr>
          <p:nvPr/>
        </p:nvSpPr>
        <p:spPr bwMode="auto">
          <a:xfrm>
            <a:off x="2057400" y="463550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5334000" y="8382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所围区域为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5562600" y="52117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</a:rPr>
              <a:t>证毕</a:t>
            </a:r>
          </a:p>
        </p:txBody>
      </p:sp>
      <p:pic>
        <p:nvPicPr>
          <p:cNvPr id="15379" name="Picture 46" descr="F:\My Documents\数学资源库\机动.jp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0" name="Text Box 47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定理</a:t>
            </a:r>
            <a:r>
              <a:rPr kumimoji="0" lang="en-US" altLang="zh-CN" sz="1000">
                <a:latin typeface="楷体_GB2312" pitchFamily="49" charset="-122"/>
              </a:rPr>
              <a:t>2 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5381" name="Picture 4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Picture 4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5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5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5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autoUpdateAnimBg="0"/>
      <p:bldP spid="15373" grpId="0" build="p" autoUpdateAnimBg="0" advAuto="0"/>
      <p:bldP spid="15376" grpId="0" autoUpdateAnimBg="0"/>
      <p:bldP spid="15402" grpId="0" build="p" autoUpdateAnimBg="0"/>
      <p:bldP spid="1540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112000" y="4203700"/>
            <a:ext cx="1676400" cy="1943100"/>
            <a:chOff x="4400" y="2648"/>
            <a:chExt cx="1056" cy="1224"/>
          </a:xfrm>
        </p:grpSpPr>
        <p:sp>
          <p:nvSpPr>
            <p:cNvPr id="16427" name="Line 21"/>
            <p:cNvSpPr>
              <a:spLocks noChangeShapeType="1"/>
            </p:cNvSpPr>
            <p:nvPr/>
          </p:nvSpPr>
          <p:spPr bwMode="auto">
            <a:xfrm>
              <a:off x="5376" y="271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8" name="Line 26"/>
            <p:cNvSpPr>
              <a:spLocks noChangeShapeType="1"/>
            </p:cNvSpPr>
            <p:nvPr/>
          </p:nvSpPr>
          <p:spPr bwMode="auto">
            <a:xfrm flipH="1">
              <a:off x="4608" y="271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6" name="Object 29"/>
            <p:cNvGraphicFramePr>
              <a:graphicFrameLocks noChangeAspect="1"/>
            </p:cNvGraphicFramePr>
            <p:nvPr/>
          </p:nvGraphicFramePr>
          <p:xfrm>
            <a:off x="4400" y="26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1" name="Equation" r:id="rId4" imgW="241200" imgH="317160" progId="Equation.3">
                    <p:embed/>
                  </p:oleObj>
                </mc:Choice>
                <mc:Fallback>
                  <p:oleObj name="Equation" r:id="rId4" imgW="241200" imgH="3171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26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31"/>
            <p:cNvGraphicFramePr>
              <a:graphicFrameLocks noChangeAspect="1"/>
            </p:cNvGraphicFramePr>
            <p:nvPr/>
          </p:nvGraphicFramePr>
          <p:xfrm>
            <a:off x="5312" y="37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2" name="Equation" r:id="rId6" imgW="228600" imgH="241200" progId="Equation.3">
                    <p:embed/>
                  </p:oleObj>
                </mc:Choice>
                <mc:Fallback>
                  <p:oleObj name="Equation" r:id="rId6" imgW="228600" imgH="241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2" y="37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68300"/>
            <a:ext cx="1219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根据定理</a:t>
            </a:r>
            <a:r>
              <a:rPr lang="en-US" altLang="zh-CN"/>
              <a:t>2 , </a:t>
            </a:r>
            <a:r>
              <a:rPr lang="zh-CN" altLang="en-US"/>
              <a:t>若在某区域内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791200" y="228600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8" imgW="1447560" imgH="927000" progId="Equation.3">
                  <p:embed/>
                </p:oleObj>
              </mc:Choice>
              <mc:Fallback>
                <p:oleObj name="Equation" r:id="rId8" imgW="144756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"/>
                        <a:ext cx="144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315200" y="3476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09600" y="162718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求曲线积分时</a:t>
            </a:r>
            <a:r>
              <a:rPr lang="en-US" altLang="zh-CN"/>
              <a:t>, </a:t>
            </a:r>
            <a:r>
              <a:rPr lang="zh-CN" altLang="en-US"/>
              <a:t>可利用格林公式简化计算</a:t>
            </a:r>
            <a:r>
              <a:rPr lang="en-US" altLang="zh-CN"/>
              <a:t>,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09600" y="27432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3) </a:t>
            </a:r>
            <a:r>
              <a:rPr lang="zh-CN" altLang="en-US"/>
              <a:t>可用积分法求</a:t>
            </a:r>
            <a:r>
              <a:rPr lang="en-US" altLang="zh-CN">
                <a:solidFill>
                  <a:schemeClr val="tx2"/>
                </a:solidFill>
              </a:rPr>
              <a:t>d </a:t>
            </a:r>
            <a:r>
              <a:rPr lang="en-US" altLang="zh-CN" i="1">
                <a:solidFill>
                  <a:schemeClr val="tx2"/>
                </a:solidFill>
              </a:rPr>
              <a:t>u 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tx2"/>
                </a:solidFill>
              </a:rPr>
              <a:t>P </a:t>
            </a:r>
            <a:r>
              <a:rPr lang="en-US" altLang="zh-CN">
                <a:solidFill>
                  <a:schemeClr val="tx2"/>
                </a:solidFill>
              </a:rPr>
              <a:t>d</a:t>
            </a:r>
            <a:r>
              <a:rPr lang="en-US" altLang="zh-CN" i="1">
                <a:solidFill>
                  <a:schemeClr val="tx2"/>
                </a:solidFill>
              </a:rPr>
              <a:t>x </a:t>
            </a:r>
            <a:r>
              <a:rPr lang="en-US" altLang="zh-CN">
                <a:solidFill>
                  <a:schemeClr val="tx2"/>
                </a:solidFill>
              </a:rPr>
              <a:t>+ </a:t>
            </a:r>
            <a:r>
              <a:rPr lang="en-US" altLang="zh-CN" i="1">
                <a:solidFill>
                  <a:schemeClr val="tx2"/>
                </a:solidFill>
              </a:rPr>
              <a:t>Q </a:t>
            </a:r>
            <a:r>
              <a:rPr lang="en-US" altLang="zh-CN">
                <a:solidFill>
                  <a:schemeClr val="tx2"/>
                </a:solidFill>
              </a:rPr>
              <a:t>d</a:t>
            </a:r>
            <a:r>
              <a:rPr lang="en-US" altLang="zh-CN" i="1">
                <a:solidFill>
                  <a:schemeClr val="tx2"/>
                </a:solidFill>
              </a:rPr>
              <a:t>y</a:t>
            </a:r>
            <a:r>
              <a:rPr lang="zh-CN" altLang="en-US"/>
              <a:t>在域 </a:t>
            </a:r>
            <a:r>
              <a:rPr lang="en-US" altLang="zh-CN" i="1"/>
              <a:t>D </a:t>
            </a:r>
            <a:r>
              <a:rPr lang="zh-CN" altLang="en-US"/>
              <a:t>内的原函数</a:t>
            </a:r>
            <a:r>
              <a:rPr lang="en-US" altLang="zh-CN"/>
              <a:t>: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209800" y="3424238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10" imgW="1828800" imgH="444240" progId="Equation.3">
                  <p:embed/>
                </p:oleObj>
              </mc:Choice>
              <mc:Fallback>
                <p:oleObj name="Equation" r:id="rId10" imgW="18288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4238"/>
                        <a:ext cx="182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962400" y="3352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及动点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191125" y="340995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12" imgW="1701720" imgH="406080" progId="Equation.3">
                  <p:embed/>
                </p:oleObj>
              </mc:Choice>
              <mc:Fallback>
                <p:oleObj name="Equation" r:id="rId12" imgW="17017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3409950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906463" y="3886200"/>
          <a:ext cx="57229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14" imgW="5727600" imgH="825480" progId="Equation.3">
                  <p:embed/>
                </p:oleObj>
              </mc:Choice>
              <mc:Fallback>
                <p:oleObj name="Equation" r:id="rId14" imgW="5727600" imgH="825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886200"/>
                        <a:ext cx="57229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2057400" y="4724400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16" imgW="2387520" imgH="825480" progId="Equation.3">
                  <p:embed/>
                </p:oleObj>
              </mc:Choice>
              <mc:Fallback>
                <p:oleObj name="Equation" r:id="rId16" imgW="2387520" imgH="825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238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442200" y="3997325"/>
            <a:ext cx="1619250" cy="1828800"/>
            <a:chOff x="4560" y="2448"/>
            <a:chExt cx="1104" cy="1152"/>
          </a:xfrm>
        </p:grpSpPr>
        <p:sp>
          <p:nvSpPr>
            <p:cNvPr id="16425" name="Line 17"/>
            <p:cNvSpPr>
              <a:spLocks noChangeShapeType="1"/>
            </p:cNvSpPr>
            <p:nvPr/>
          </p:nvSpPr>
          <p:spPr bwMode="auto">
            <a:xfrm>
              <a:off x="4560" y="360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Line 18"/>
            <p:cNvSpPr>
              <a:spLocks noChangeShapeType="1"/>
            </p:cNvSpPr>
            <p:nvPr/>
          </p:nvSpPr>
          <p:spPr bwMode="auto">
            <a:xfrm flipV="1">
              <a:off x="4560" y="244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010400" y="5226050"/>
            <a:ext cx="1054100" cy="977900"/>
            <a:chOff x="4336" y="3292"/>
            <a:chExt cx="664" cy="616"/>
          </a:xfrm>
        </p:grpSpPr>
        <p:sp>
          <p:nvSpPr>
            <p:cNvPr id="16423" name="Line 20"/>
            <p:cNvSpPr>
              <a:spLocks noChangeShapeType="1"/>
            </p:cNvSpPr>
            <p:nvPr/>
          </p:nvSpPr>
          <p:spPr bwMode="auto">
            <a:xfrm>
              <a:off x="4848" y="343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22"/>
            <p:cNvSpPr>
              <a:spLocks noChangeShapeType="1"/>
            </p:cNvSpPr>
            <p:nvPr/>
          </p:nvSpPr>
          <p:spPr bwMode="auto">
            <a:xfrm flipH="1">
              <a:off x="4608" y="343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4" name="Object 28"/>
            <p:cNvGraphicFramePr>
              <a:graphicFrameLocks noChangeAspect="1"/>
            </p:cNvGraphicFramePr>
            <p:nvPr/>
          </p:nvGraphicFramePr>
          <p:xfrm>
            <a:off x="4336" y="3292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8" name="Equation" r:id="rId18" imgW="380880" imgH="444240" progId="Equation.3">
                    <p:embed/>
                  </p:oleObj>
                </mc:Choice>
                <mc:Fallback>
                  <p:oleObj name="Equation" r:id="rId18" imgW="380880" imgH="4442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3292"/>
                          <a:ext cx="2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30"/>
            <p:cNvGraphicFramePr>
              <a:graphicFrameLocks noChangeAspect="1"/>
            </p:cNvGraphicFramePr>
            <p:nvPr/>
          </p:nvGraphicFramePr>
          <p:xfrm>
            <a:off x="4776" y="362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" name="Equation" r:id="rId20" imgW="355320" imgH="444240" progId="Equation.3">
                    <p:embed/>
                  </p:oleObj>
                </mc:Choice>
                <mc:Fallback>
                  <p:oleObj name="Equation" r:id="rId20" imgW="355320" imgH="4442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3628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6858000" y="32908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则原函数为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7823200" y="5445125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8661400" y="4302125"/>
            <a:ext cx="0" cy="1143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 flipV="1">
            <a:off x="7823200" y="4302125"/>
            <a:ext cx="0" cy="11430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>
            <a:off x="7823200" y="4302125"/>
            <a:ext cx="8382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12" name="Object 44"/>
          <p:cNvGraphicFramePr>
            <a:graphicFrameLocks noChangeAspect="1"/>
          </p:cNvGraphicFramePr>
          <p:nvPr/>
        </p:nvGraphicFramePr>
        <p:xfrm>
          <a:off x="4470400" y="4724400"/>
          <a:ext cx="2235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22" imgW="2234880" imgH="825480" progId="Equation.3">
                  <p:embed/>
                </p:oleObj>
              </mc:Choice>
              <mc:Fallback>
                <p:oleObj name="Equation" r:id="rId22" imgW="2234880" imgH="8254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724400"/>
                        <a:ext cx="2235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1066800" y="21764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若积分路径不是闭曲线</a:t>
            </a:r>
            <a:r>
              <a:rPr lang="en-US" altLang="zh-CN"/>
              <a:t>, </a:t>
            </a:r>
            <a:r>
              <a:rPr lang="zh-CN" altLang="en-US"/>
              <a:t>可</a:t>
            </a:r>
            <a:r>
              <a:rPr lang="zh-CN" altLang="en-US">
                <a:solidFill>
                  <a:schemeClr val="tx2"/>
                </a:solidFill>
              </a:rPr>
              <a:t>添加辅助线</a:t>
            </a:r>
            <a:r>
              <a:rPr lang="en-US" altLang="zh-CN"/>
              <a:t>;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1036638" y="3367088"/>
            <a:ext cx="1401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取定点</a:t>
            </a:r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609600" y="10795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计算曲线积分时</a:t>
            </a:r>
            <a:r>
              <a:rPr lang="en-US" altLang="zh-CN"/>
              <a:t>, </a:t>
            </a:r>
            <a:r>
              <a:rPr lang="zh-CN" altLang="en-US"/>
              <a:t>可选择方便的积分路径</a:t>
            </a:r>
            <a:r>
              <a:rPr lang="en-US" altLang="zh-CN"/>
              <a:t>;</a:t>
            </a:r>
          </a:p>
        </p:txBody>
      </p:sp>
      <p:pic>
        <p:nvPicPr>
          <p:cNvPr id="16416" name="Picture 52" descr="F:\My Documents\数学资源库\机动.jpg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7" name="Text Box 53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定理</a:t>
            </a:r>
            <a:r>
              <a:rPr kumimoji="0" lang="en-US" altLang="zh-CN" sz="1000">
                <a:latin typeface="楷体_GB2312" pitchFamily="49" charset="-122"/>
              </a:rPr>
              <a:t>2 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6418" name="Picture 5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9" name="Picture 5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5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Picture 5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2" name="Picture 5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  <p:bldP spid="7174" grpId="0" autoUpdateAnimBg="0"/>
      <p:bldP spid="7175" grpId="0" autoUpdateAnimBg="0"/>
      <p:bldP spid="7177" grpId="0" autoUpdateAnimBg="0"/>
      <p:bldP spid="7203" grpId="0" autoUpdateAnimBg="0"/>
      <p:bldP spid="7206" grpId="0" animBg="1"/>
      <p:bldP spid="7207" grpId="0" animBg="1"/>
      <p:bldP spid="7209" grpId="0" animBg="1"/>
      <p:bldP spid="7210" grpId="0" animBg="1"/>
      <p:bldP spid="7214" grpId="0" autoUpdateAnimBg="0"/>
      <p:bldP spid="7215" grpId="0" autoUpdateAnimBg="0"/>
      <p:bldP spid="72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9" name="Arc 35"/>
          <p:cNvSpPr>
            <a:spLocks/>
          </p:cNvSpPr>
          <p:nvPr/>
        </p:nvSpPr>
        <p:spPr bwMode="auto">
          <a:xfrm>
            <a:off x="6715125" y="4908550"/>
            <a:ext cx="1533525" cy="806450"/>
          </a:xfrm>
          <a:custGeom>
            <a:avLst/>
            <a:gdLst>
              <a:gd name="T0" fmla="*/ 0 w 43192"/>
              <a:gd name="T1" fmla="*/ 784385 h 21600"/>
              <a:gd name="T2" fmla="*/ 1533525 w 43192"/>
              <a:gd name="T3" fmla="*/ 806450 h 21600"/>
              <a:gd name="T4" fmla="*/ 766620 w 43192"/>
              <a:gd name="T5" fmla="*/ 806450 h 21600"/>
              <a:gd name="T6" fmla="*/ 0 60000 65536"/>
              <a:gd name="T7" fmla="*/ 0 60000 65536"/>
              <a:gd name="T8" fmla="*/ 0 60000 65536"/>
              <a:gd name="T9" fmla="*/ 0 w 43192"/>
              <a:gd name="T10" fmla="*/ 0 h 21600"/>
              <a:gd name="T11" fmla="*/ 43192 w 431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2" h="21600" fill="none" extrusionOk="0">
                <a:moveTo>
                  <a:pt x="0" y="21009"/>
                </a:moveTo>
                <a:cubicBezTo>
                  <a:pt x="320" y="9314"/>
                  <a:pt x="9892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</a:path>
              <a:path w="43192" h="21600" stroke="0" extrusionOk="0">
                <a:moveTo>
                  <a:pt x="0" y="21009"/>
                </a:moveTo>
                <a:cubicBezTo>
                  <a:pt x="320" y="9314"/>
                  <a:pt x="9892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lnTo>
                  <a:pt x="21592" y="2160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391275" y="4533900"/>
            <a:ext cx="2289175" cy="1485900"/>
            <a:chOff x="4126" y="2720"/>
            <a:chExt cx="1442" cy="936"/>
          </a:xfrm>
        </p:grpSpPr>
        <p:graphicFrame>
          <p:nvGraphicFramePr>
            <p:cNvPr id="17419" name="Object 43"/>
            <p:cNvGraphicFramePr>
              <a:graphicFrameLocks noChangeAspect="1"/>
            </p:cNvGraphicFramePr>
            <p:nvPr/>
          </p:nvGraphicFramePr>
          <p:xfrm>
            <a:off x="4126" y="274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5" name="Equation" r:id="rId3" imgW="241200" imgH="317160" progId="Equation.3">
                    <p:embed/>
                  </p:oleObj>
                </mc:Choice>
                <mc:Fallback>
                  <p:oleObj name="Equation" r:id="rId3" imgW="241200" imgH="317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274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44"/>
            <p:cNvGraphicFramePr>
              <a:graphicFrameLocks noChangeAspect="1"/>
            </p:cNvGraphicFramePr>
            <p:nvPr/>
          </p:nvGraphicFramePr>
          <p:xfrm>
            <a:off x="5184" y="345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6" name="Equation" r:id="rId5" imgW="279360" imgH="304560" progId="Equation.3">
                    <p:embed/>
                  </p:oleObj>
                </mc:Choice>
                <mc:Fallback>
                  <p:oleObj name="Equation" r:id="rId5" imgW="279360" imgH="3045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5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45"/>
            <p:cNvGraphicFramePr>
              <a:graphicFrameLocks noChangeAspect="1"/>
            </p:cNvGraphicFramePr>
            <p:nvPr/>
          </p:nvGraphicFramePr>
          <p:xfrm>
            <a:off x="5424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7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46"/>
            <p:cNvGraphicFramePr>
              <a:graphicFrameLocks noChangeAspect="1"/>
            </p:cNvGraphicFramePr>
            <p:nvPr/>
          </p:nvGraphicFramePr>
          <p:xfrm>
            <a:off x="4272" y="35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8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5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4" name="Group 51"/>
            <p:cNvGrpSpPr>
              <a:grpSpLocks/>
            </p:cNvGrpSpPr>
            <p:nvPr/>
          </p:nvGrpSpPr>
          <p:grpSpPr bwMode="auto">
            <a:xfrm>
              <a:off x="4320" y="2720"/>
              <a:ext cx="1211" cy="750"/>
              <a:chOff x="4320" y="2720"/>
              <a:chExt cx="1344" cy="835"/>
            </a:xfrm>
          </p:grpSpPr>
          <p:sp>
            <p:nvSpPr>
              <p:cNvPr id="17446" name="Line 41"/>
              <p:cNvSpPr>
                <a:spLocks noChangeShapeType="1"/>
              </p:cNvSpPr>
              <p:nvPr/>
            </p:nvSpPr>
            <p:spPr bwMode="auto">
              <a:xfrm>
                <a:off x="4325" y="3541"/>
                <a:ext cx="13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42"/>
              <p:cNvSpPr>
                <a:spLocks noChangeShapeType="1"/>
              </p:cNvSpPr>
              <p:nvPr/>
            </p:nvSpPr>
            <p:spPr bwMode="auto">
              <a:xfrm flipV="1">
                <a:off x="4320" y="2720"/>
                <a:ext cx="0" cy="8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8" name="Arc 48"/>
              <p:cNvSpPr>
                <a:spLocks/>
              </p:cNvSpPr>
              <p:nvPr/>
            </p:nvSpPr>
            <p:spPr bwMode="auto">
              <a:xfrm>
                <a:off x="4321" y="2982"/>
                <a:ext cx="1080" cy="573"/>
              </a:xfrm>
              <a:custGeom>
                <a:avLst/>
                <a:gdLst>
                  <a:gd name="T0" fmla="*/ 0 w 43200"/>
                  <a:gd name="T1" fmla="*/ 573 h 22022"/>
                  <a:gd name="T2" fmla="*/ 1080 w 43200"/>
                  <a:gd name="T3" fmla="*/ 572 h 22022"/>
                  <a:gd name="T4" fmla="*/ 540 w 43200"/>
                  <a:gd name="T5" fmla="*/ 562 h 2202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022"/>
                  <a:gd name="T11" fmla="*/ 43200 w 43200"/>
                  <a:gd name="T12" fmla="*/ 22022 h 220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022" fill="none" extrusionOk="0">
                    <a:moveTo>
                      <a:pt x="4" y="22021"/>
                    </a:moveTo>
                    <a:cubicBezTo>
                      <a:pt x="1" y="21881"/>
                      <a:pt x="0" y="217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729"/>
                      <a:pt x="43198" y="21858"/>
                      <a:pt x="43196" y="21986"/>
                    </a:cubicBezTo>
                  </a:path>
                  <a:path w="43200" h="22022" stroke="0" extrusionOk="0">
                    <a:moveTo>
                      <a:pt x="4" y="22021"/>
                    </a:moveTo>
                    <a:cubicBezTo>
                      <a:pt x="1" y="21881"/>
                      <a:pt x="0" y="217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729"/>
                      <a:pt x="43198" y="21858"/>
                      <a:pt x="43196" y="2198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7423" name="Object 49"/>
            <p:cNvGraphicFramePr>
              <a:graphicFrameLocks noChangeAspect="1"/>
            </p:cNvGraphicFramePr>
            <p:nvPr/>
          </p:nvGraphicFramePr>
          <p:xfrm>
            <a:off x="5086" y="2865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9" name="Equation" r:id="rId11" imgW="253800" imgH="304560" progId="Equation.3">
                    <p:embed/>
                  </p:oleObj>
                </mc:Choice>
                <mc:Fallback>
                  <p:oleObj name="Equation" r:id="rId11" imgW="253800" imgH="3045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6" y="2865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5" name="Line 50"/>
            <p:cNvSpPr>
              <a:spLocks noChangeShapeType="1"/>
            </p:cNvSpPr>
            <p:nvPr/>
          </p:nvSpPr>
          <p:spPr bwMode="auto">
            <a:xfrm>
              <a:off x="4751" y="2951"/>
              <a:ext cx="1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3838"/>
            <a:ext cx="17526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2222500" y="266700"/>
          <a:ext cx="43259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13" imgW="4330440" imgH="723600" progId="Equation.3">
                  <p:embed/>
                </p:oleObj>
              </mc:Choice>
              <mc:Fallback>
                <p:oleObj name="Equation" r:id="rId13" imgW="433044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66700"/>
                        <a:ext cx="43259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553200" y="3143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 i="1"/>
              <a:t>L </a:t>
            </a:r>
            <a:r>
              <a:rPr lang="zh-CN" altLang="en-US"/>
              <a:t>为上半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143000" y="949325"/>
          <a:ext cx="198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15" imgW="1981080" imgH="545760" progId="Equation.3">
                  <p:embed/>
                </p:oleObj>
              </mc:Choice>
              <mc:Fallback>
                <p:oleObj name="Equation" r:id="rId15" imgW="1981080" imgH="545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49325"/>
                        <a:ext cx="198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48000" y="97155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从 </a:t>
            </a:r>
            <a:r>
              <a:rPr lang="en-US" altLang="zh-CN" i="1"/>
              <a:t>O </a:t>
            </a:r>
            <a:r>
              <a:rPr lang="en-US" altLang="zh-CN"/>
              <a:t>(0, 0) </a:t>
            </a:r>
            <a:r>
              <a:rPr lang="zh-CN" altLang="en-US"/>
              <a:t>到 </a:t>
            </a:r>
            <a:r>
              <a:rPr lang="en-US" altLang="zh-CN" i="1"/>
              <a:t>A </a:t>
            </a:r>
            <a:r>
              <a:rPr lang="en-US" altLang="zh-CN"/>
              <a:t>(4, 0).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609600" y="16240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为了使用格林公式</a:t>
            </a:r>
            <a:r>
              <a:rPr lang="en-US" altLang="zh-CN"/>
              <a:t>, </a:t>
            </a:r>
            <a:r>
              <a:rPr lang="zh-CN" altLang="en-US"/>
              <a:t>添加辅助线段</a:t>
            </a: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6489700" y="1676400"/>
          <a:ext cx="67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17" imgW="672840" imgH="457200" progId="Equation.3">
                  <p:embed/>
                </p:oleObj>
              </mc:Choice>
              <mc:Fallback>
                <p:oleObj name="Equation" r:id="rId17" imgW="67284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1676400"/>
                        <a:ext cx="673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7242175" y="5181600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19" imgW="317160" imgH="304560" progId="Equation.3">
                  <p:embed/>
                </p:oleObj>
              </mc:Choice>
              <mc:Fallback>
                <p:oleObj name="Equation" r:id="rId19" imgW="317160" imgH="304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5181600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700838" y="5697538"/>
            <a:ext cx="1539875" cy="0"/>
            <a:chOff x="4080" y="1488"/>
            <a:chExt cx="1200" cy="0"/>
          </a:xfrm>
        </p:grpSpPr>
        <p:sp>
          <p:nvSpPr>
            <p:cNvPr id="17442" name="Line 24"/>
            <p:cNvSpPr>
              <a:spLocks noChangeShapeType="1"/>
            </p:cNvSpPr>
            <p:nvPr/>
          </p:nvSpPr>
          <p:spPr bwMode="auto">
            <a:xfrm flipH="1">
              <a:off x="4560" y="1488"/>
              <a:ext cx="28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25"/>
            <p:cNvSpPr>
              <a:spLocks noChangeShapeType="1"/>
            </p:cNvSpPr>
            <p:nvPr/>
          </p:nvSpPr>
          <p:spPr bwMode="auto">
            <a:xfrm flipH="1">
              <a:off x="4080" y="1488"/>
              <a:ext cx="1200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086600" y="1600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它与</a:t>
            </a:r>
            <a:r>
              <a:rPr lang="en-US" altLang="zh-CN" i="1">
                <a:solidFill>
                  <a:schemeClr val="tx2"/>
                </a:solidFill>
              </a:rPr>
              <a:t>L</a:t>
            </a:r>
            <a:r>
              <a:rPr lang="en-US" altLang="zh-CN" i="1"/>
              <a:t> </a:t>
            </a:r>
            <a:r>
              <a:rPr lang="zh-CN" altLang="en-US"/>
              <a:t>所围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206500" y="2743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原式</a:t>
            </a:r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2057400" y="2743200"/>
          <a:ext cx="5016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21" imgW="5016240" imgH="723600" progId="Equation.3">
                  <p:embed/>
                </p:oleObj>
              </mc:Choice>
              <mc:Fallback>
                <p:oleObj name="Equation" r:id="rId21" imgW="5016240" imgH="723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5016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2120900" y="4465638"/>
          <a:ext cx="184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23" imgW="1841400" imgH="723600" progId="Equation.3">
                  <p:embed/>
                </p:oleObj>
              </mc:Choice>
              <mc:Fallback>
                <p:oleObj name="Equation" r:id="rId23" imgW="1841400" imgH="723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465638"/>
                        <a:ext cx="1841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3263900" y="3543300"/>
          <a:ext cx="4660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25" imgW="4660560" imgH="723600" progId="Equation.3">
                  <p:embed/>
                </p:oleObj>
              </mc:Choice>
              <mc:Fallback>
                <p:oleObj name="Equation" r:id="rId25" imgW="4660560" imgH="723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543300"/>
                        <a:ext cx="4660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4025900" y="4346575"/>
          <a:ext cx="1435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27" imgW="1434960" imgH="825480" progId="Equation.3">
                  <p:embed/>
                </p:oleObj>
              </mc:Choice>
              <mc:Fallback>
                <p:oleObj name="Equation" r:id="rId27" imgW="1434960" imgH="825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346575"/>
                        <a:ext cx="1435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64960"/>
              </p:ext>
            </p:extLst>
          </p:nvPr>
        </p:nvGraphicFramePr>
        <p:xfrm flipV="1">
          <a:off x="2195737" y="5301208"/>
          <a:ext cx="1335763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29" imgW="1434960" imgH="850680" progId="Equation.3">
                  <p:embed/>
                </p:oleObj>
              </mc:Choice>
              <mc:Fallback>
                <p:oleObj name="Equation" r:id="rId29" imgW="1434960" imgH="8506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2195737" y="5301208"/>
                        <a:ext cx="1335763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304800" y="9477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圆周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304800" y="21478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区域为</a:t>
            </a:r>
            <a:r>
              <a:rPr lang="en-US" altLang="zh-CN" i="1">
                <a:solidFill>
                  <a:schemeClr val="tx2"/>
                </a:solidFill>
              </a:rPr>
              <a:t>D ,</a:t>
            </a:r>
            <a:r>
              <a:rPr lang="en-US" altLang="zh-CN" i="1"/>
              <a:t> </a:t>
            </a:r>
            <a:r>
              <a:rPr lang="zh-CN" altLang="en-US"/>
              <a:t>则</a:t>
            </a:r>
          </a:p>
        </p:txBody>
      </p:sp>
      <p:pic>
        <p:nvPicPr>
          <p:cNvPr id="17435" name="Picture 53" descr="机动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6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37" name="Picture 5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5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5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5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5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9" grpId="0" animBg="1"/>
      <p:bldP spid="16388" grpId="0" autoUpdateAnimBg="0"/>
      <p:bldP spid="16390" grpId="0" autoUpdateAnimBg="0"/>
      <p:bldP spid="16405" grpId="0" autoUpdateAnimBg="0"/>
      <p:bldP spid="16411" grpId="0" autoUpdateAnimBg="0"/>
      <p:bldP spid="16412" grpId="0" autoUpdateAnimBg="0"/>
      <p:bldP spid="16420" grpId="0" autoUpdateAnimBg="0"/>
      <p:bldP spid="164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304800"/>
            <a:ext cx="19812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 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验证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247900" y="304800"/>
          <a:ext cx="232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3" imgW="2323800" imgH="520560" progId="Equation.3">
                  <p:embed/>
                </p:oleObj>
              </mc:Choice>
              <mc:Fallback>
                <p:oleObj name="Equation" r:id="rId3" imgW="232380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04800"/>
                        <a:ext cx="2324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4"/>
          <p:cNvSpPr txBox="1">
            <a:spLocks noChangeArrowheads="1"/>
          </p:cNvSpPr>
          <p:nvPr/>
        </p:nvSpPr>
        <p:spPr bwMode="auto">
          <a:xfrm>
            <a:off x="4495800" y="3190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是某个函数的全微分</a:t>
            </a:r>
            <a:r>
              <a:rPr lang="en-US" altLang="zh-CN"/>
              <a:t>, </a:t>
            </a:r>
            <a:r>
              <a:rPr lang="zh-CN" altLang="en-US"/>
              <a:t>并求</a:t>
            </a:r>
          </a:p>
        </p:txBody>
      </p:sp>
      <p:sp>
        <p:nvSpPr>
          <p:cNvPr id="18448" name="Text Box 5"/>
          <p:cNvSpPr txBox="1">
            <a:spLocks noChangeArrowheads="1"/>
          </p:cNvSpPr>
          <p:nvPr/>
        </p:nvSpPr>
        <p:spPr bwMode="auto">
          <a:xfrm>
            <a:off x="228600" y="852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出这个函数</a:t>
            </a:r>
            <a:r>
              <a:rPr lang="en-US" altLang="zh-CN"/>
              <a:t>.  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" y="14493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设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676400" y="1454150"/>
          <a:ext cx="279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5" imgW="2793960" imgH="520560" progId="Equation.3">
                  <p:embed/>
                </p:oleObj>
              </mc:Choice>
              <mc:Fallback>
                <p:oleObj name="Equation" r:id="rId5" imgW="279396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54150"/>
                        <a:ext cx="2794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495800" y="14493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5029200" y="1282700"/>
          <a:ext cx="227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7" imgW="2273040" imgH="927000" progId="Equation.3">
                  <p:embed/>
                </p:oleObj>
              </mc:Choice>
              <mc:Fallback>
                <p:oleObj name="Equation" r:id="rId7" imgW="227304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82700"/>
                        <a:ext cx="227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28600" y="22748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由定理</a:t>
            </a:r>
            <a:r>
              <a:rPr lang="en-US" altLang="zh-CN"/>
              <a:t>2 </a:t>
            </a:r>
            <a:r>
              <a:rPr lang="zh-CN" altLang="en-US"/>
              <a:t>可知</a:t>
            </a:r>
            <a:r>
              <a:rPr lang="en-US" altLang="zh-CN"/>
              <a:t>, </a:t>
            </a:r>
            <a:r>
              <a:rPr lang="zh-CN" altLang="en-US"/>
              <a:t>存在函数 </a:t>
            </a:r>
            <a:r>
              <a:rPr lang="en-US" altLang="zh-CN" i="1"/>
              <a:t>u </a:t>
            </a:r>
            <a:r>
              <a:rPr lang="en-US" altLang="zh-CN"/>
              <a:t>(</a:t>
            </a:r>
            <a:r>
              <a:rPr lang="en-US" altLang="zh-CN" i="1"/>
              <a:t>x , y</a:t>
            </a:r>
            <a:r>
              <a:rPr lang="en-US" altLang="zh-CN"/>
              <a:t>) </a:t>
            </a:r>
            <a:r>
              <a:rPr lang="zh-CN" altLang="en-US"/>
              <a:t>使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663700" y="2895600"/>
          <a:ext cx="306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9" imgW="3060360" imgH="520560" progId="Equation.3">
                  <p:embed/>
                </p:oleObj>
              </mc:Choice>
              <mc:Fallback>
                <p:oleObj name="Equation" r:id="rId9" imgW="306036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895600"/>
                        <a:ext cx="306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977900" y="3509963"/>
          <a:ext cx="450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11" imgW="4508280" imgH="825480" progId="Equation.3">
                  <p:embed/>
                </p:oleObj>
              </mc:Choice>
              <mc:Fallback>
                <p:oleObj name="Equation" r:id="rId11" imgW="4508280" imgH="825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509963"/>
                        <a:ext cx="450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72200" y="4191000"/>
            <a:ext cx="914400" cy="908050"/>
            <a:chOff x="3792" y="1344"/>
            <a:chExt cx="576" cy="572"/>
          </a:xfrm>
        </p:grpSpPr>
        <p:sp>
          <p:nvSpPr>
            <p:cNvPr id="18468" name="Text Box 15"/>
            <p:cNvSpPr txBox="1">
              <a:spLocks noChangeArrowheads="1"/>
            </p:cNvSpPr>
            <p:nvPr/>
          </p:nvSpPr>
          <p:spPr bwMode="auto">
            <a:xfrm>
              <a:off x="3792" y="134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仿宋_GB2312" pitchFamily="49" charset="-122"/>
                </a:rPr>
                <a:t>。</a:t>
              </a:r>
            </a:p>
          </p:txBody>
        </p:sp>
        <p:graphicFrame>
          <p:nvGraphicFramePr>
            <p:cNvPr id="18445" name="Object 18"/>
            <p:cNvGraphicFramePr>
              <a:graphicFrameLocks noChangeAspect="1"/>
            </p:cNvGraphicFramePr>
            <p:nvPr/>
          </p:nvGraphicFramePr>
          <p:xfrm>
            <a:off x="3792" y="1632"/>
            <a:ext cx="48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2" name="公式" r:id="rId13" imgW="342720" imgH="203040" progId="Equation.3">
                    <p:embed/>
                  </p:oleObj>
                </mc:Choice>
                <mc:Fallback>
                  <p:oleObj name="公式" r:id="rId13" imgW="34272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32"/>
                          <a:ext cx="48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543800" y="2895600"/>
            <a:ext cx="1219200" cy="747713"/>
            <a:chOff x="4608" y="528"/>
            <a:chExt cx="768" cy="471"/>
          </a:xfrm>
        </p:grpSpPr>
        <p:sp>
          <p:nvSpPr>
            <p:cNvPr id="18467" name="Text Box 16"/>
            <p:cNvSpPr txBox="1">
              <a:spLocks noChangeArrowheads="1"/>
            </p:cNvSpPr>
            <p:nvPr/>
          </p:nvSpPr>
          <p:spPr bwMode="auto">
            <a:xfrm>
              <a:off x="4800" y="67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仿宋_GB2312" pitchFamily="49" charset="-122"/>
                </a:rPr>
                <a:t>。</a:t>
              </a:r>
            </a:p>
          </p:txBody>
        </p:sp>
        <p:graphicFrame>
          <p:nvGraphicFramePr>
            <p:cNvPr id="18444" name="Object 20"/>
            <p:cNvGraphicFramePr>
              <a:graphicFrameLocks noChangeAspect="1"/>
            </p:cNvGraphicFramePr>
            <p:nvPr/>
          </p:nvGraphicFramePr>
          <p:xfrm>
            <a:off x="4608" y="528"/>
            <a:ext cx="5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3" name="公式" r:id="rId15" imgW="368280" imgH="203040" progId="Equation.3">
                    <p:embed/>
                  </p:oleObj>
                </mc:Choice>
                <mc:Fallback>
                  <p:oleObj name="公式" r:id="rId15" imgW="368280" imgH="2030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528"/>
                          <a:ext cx="5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324600" y="4572000"/>
            <a:ext cx="2209800" cy="527050"/>
            <a:chOff x="3984" y="2784"/>
            <a:chExt cx="1392" cy="332"/>
          </a:xfrm>
        </p:grpSpPr>
        <p:graphicFrame>
          <p:nvGraphicFramePr>
            <p:cNvPr id="18443" name="Object 19"/>
            <p:cNvGraphicFramePr>
              <a:graphicFrameLocks noChangeAspect="1"/>
            </p:cNvGraphicFramePr>
            <p:nvPr/>
          </p:nvGraphicFramePr>
          <p:xfrm>
            <a:off x="4896" y="2832"/>
            <a:ext cx="48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" name="公式" r:id="rId17" imgW="342720" imgH="203040" progId="Equation.3">
                    <p:embed/>
                  </p:oleObj>
                </mc:Choice>
                <mc:Fallback>
                  <p:oleObj name="公式" r:id="rId17" imgW="34272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32"/>
                          <a:ext cx="48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Line 23"/>
            <p:cNvSpPr>
              <a:spLocks noChangeShapeType="1"/>
            </p:cNvSpPr>
            <p:nvPr/>
          </p:nvSpPr>
          <p:spPr bwMode="auto">
            <a:xfrm>
              <a:off x="3984" y="27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25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8001000" y="3505200"/>
            <a:ext cx="0" cy="1066800"/>
            <a:chOff x="5040" y="2112"/>
            <a:chExt cx="0" cy="672"/>
          </a:xfrm>
        </p:grpSpPr>
        <p:sp>
          <p:nvSpPr>
            <p:cNvPr id="18463" name="Line 24"/>
            <p:cNvSpPr>
              <a:spLocks noChangeShapeType="1"/>
            </p:cNvSpPr>
            <p:nvPr/>
          </p:nvSpPr>
          <p:spPr bwMode="auto">
            <a:xfrm flipV="1">
              <a:off x="504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26"/>
            <p:cNvSpPr>
              <a:spLocks noChangeShapeType="1"/>
            </p:cNvSpPr>
            <p:nvPr/>
          </p:nvSpPr>
          <p:spPr bwMode="auto">
            <a:xfrm flipV="1">
              <a:off x="5040" y="2352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2057400" y="4483100"/>
          <a:ext cx="157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19" imgW="1574640" imgH="825480" progId="Equation.3">
                  <p:embed/>
                </p:oleObj>
              </mc:Choice>
              <mc:Fallback>
                <p:oleObj name="Equation" r:id="rId19" imgW="1574640" imgH="825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83100"/>
                        <a:ext cx="1574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2079625" y="5499100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21" imgW="1803240" imgH="825480" progId="Equation.3">
                  <p:embed/>
                </p:oleObj>
              </mc:Choice>
              <mc:Fallback>
                <p:oleObj name="Equation" r:id="rId21" imgW="1803240" imgH="825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5499100"/>
                        <a:ext cx="180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3879850" y="4476750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23" imgW="1803240" imgH="825480" progId="Equation.3">
                  <p:embed/>
                </p:oleObj>
              </mc:Choice>
              <mc:Fallback>
                <p:oleObj name="Equation" r:id="rId23" imgW="1803240" imgH="825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476750"/>
                        <a:ext cx="180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3949700" y="5472113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25" imgW="1307880" imgH="850680" progId="Equation.3">
                  <p:embed/>
                </p:oleObj>
              </mc:Choice>
              <mc:Fallback>
                <p:oleObj name="Equation" r:id="rId25" imgW="1307880" imgH="850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5472113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6" name="Picture 3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7" name="Text Box 3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58" name="Picture 3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3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3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4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6" grpId="0" autoUpdateAnimBg="0"/>
      <p:bldP spid="174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18288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4.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9218" name="Object 1027"/>
          <p:cNvGraphicFramePr>
            <a:graphicFrameLocks noChangeAspect="1"/>
          </p:cNvGraphicFramePr>
          <p:nvPr/>
        </p:nvGraphicFramePr>
        <p:xfrm>
          <a:off x="2211388" y="330200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3" imgW="2006280" imgH="965160" progId="Equation.3">
                  <p:embed/>
                </p:oleObj>
              </mc:Choice>
              <mc:Fallback>
                <p:oleObj name="Equation" r:id="rId3" imgW="20062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30200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1028"/>
          <p:cNvSpPr txBox="1">
            <a:spLocks noChangeArrowheads="1"/>
          </p:cNvSpPr>
          <p:nvPr/>
        </p:nvSpPr>
        <p:spPr bwMode="auto">
          <a:xfrm>
            <a:off x="4191000" y="4714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 i="1"/>
              <a:t>L</a:t>
            </a:r>
            <a:r>
              <a:rPr lang="zh-CN" altLang="en-US"/>
              <a:t>为一无重点且不过原点</a:t>
            </a:r>
          </a:p>
        </p:txBody>
      </p:sp>
      <p:sp>
        <p:nvSpPr>
          <p:cNvPr id="38917" name="Text Box 1029"/>
          <p:cNvSpPr txBox="1">
            <a:spLocks noChangeArrowheads="1"/>
          </p:cNvSpPr>
          <p:nvPr/>
        </p:nvSpPr>
        <p:spPr bwMode="auto">
          <a:xfrm>
            <a:off x="304800" y="1325563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的分段光滑正向闭曲线</a:t>
            </a:r>
            <a:r>
              <a:rPr lang="en-US" altLang="zh-CN"/>
              <a:t>.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38918" name="Text Box 1030"/>
          <p:cNvSpPr txBox="1">
            <a:spLocks noChangeArrowheads="1"/>
          </p:cNvSpPr>
          <p:nvPr/>
        </p:nvSpPr>
        <p:spPr bwMode="auto">
          <a:xfrm>
            <a:off x="609600" y="1905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</a:t>
            </a:r>
          </a:p>
        </p:txBody>
      </p:sp>
      <p:graphicFrame>
        <p:nvGraphicFramePr>
          <p:cNvPr id="38922" name="Object 1034"/>
          <p:cNvGraphicFramePr>
            <a:graphicFrameLocks noChangeAspect="1"/>
          </p:cNvGraphicFramePr>
          <p:nvPr/>
        </p:nvGraphicFramePr>
        <p:xfrm>
          <a:off x="685800" y="3057525"/>
          <a:ext cx="29702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5" imgW="2946240" imgH="520560" progId="Equation.3">
                  <p:embed/>
                </p:oleObj>
              </mc:Choice>
              <mc:Fallback>
                <p:oleObj name="Equation" r:id="rId5" imgW="2946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57525"/>
                        <a:ext cx="29702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035"/>
          <p:cNvGraphicFramePr>
            <a:graphicFrameLocks noChangeAspect="1"/>
          </p:cNvGraphicFramePr>
          <p:nvPr/>
        </p:nvGraphicFramePr>
        <p:xfrm>
          <a:off x="3708400" y="2832100"/>
          <a:ext cx="2616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7" imgW="2616120" imgH="1054080" progId="Equation.3">
                  <p:embed/>
                </p:oleObj>
              </mc:Choice>
              <mc:Fallback>
                <p:oleObj name="Equation" r:id="rId7" imgW="261612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832100"/>
                        <a:ext cx="2616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036"/>
          <p:cNvSpPr txBox="1">
            <a:spLocks noChangeArrowheads="1"/>
          </p:cNvSpPr>
          <p:nvPr/>
        </p:nvSpPr>
        <p:spPr bwMode="auto">
          <a:xfrm>
            <a:off x="609600" y="3962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L </a:t>
            </a:r>
            <a:r>
              <a:rPr lang="zh-CN" altLang="en-US"/>
              <a:t>所围区域为</a:t>
            </a:r>
            <a:r>
              <a:rPr lang="en-US" altLang="zh-CN" i="1"/>
              <a:t>D</a:t>
            </a:r>
            <a:r>
              <a:rPr lang="en-US" altLang="zh-CN"/>
              <a:t>,</a:t>
            </a:r>
          </a:p>
        </p:txBody>
      </p:sp>
      <p:graphicFrame>
        <p:nvGraphicFramePr>
          <p:cNvPr id="38926" name="Object 1038"/>
          <p:cNvGraphicFramePr>
            <a:graphicFrameLocks noChangeAspect="1"/>
          </p:cNvGraphicFramePr>
          <p:nvPr/>
        </p:nvGraphicFramePr>
        <p:xfrm>
          <a:off x="3657600" y="4038600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9" imgW="2197080" imgH="444240" progId="Equation.3">
                  <p:embed/>
                </p:oleObj>
              </mc:Choice>
              <mc:Fallback>
                <p:oleObj name="Equation" r:id="rId9" imgW="219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38600"/>
                        <a:ext cx="219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Text Box 1039"/>
          <p:cNvSpPr txBox="1">
            <a:spLocks noChangeArrowheads="1"/>
          </p:cNvSpPr>
          <p:nvPr/>
        </p:nvSpPr>
        <p:spPr bwMode="auto">
          <a:xfrm>
            <a:off x="5715000" y="3900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由格林公式知</a:t>
            </a:r>
          </a:p>
        </p:txBody>
      </p:sp>
      <p:graphicFrame>
        <p:nvGraphicFramePr>
          <p:cNvPr id="38928" name="Object 1040"/>
          <p:cNvGraphicFramePr>
            <a:graphicFrameLocks noChangeAspect="1"/>
          </p:cNvGraphicFramePr>
          <p:nvPr/>
        </p:nvGraphicFramePr>
        <p:xfrm>
          <a:off x="2362200" y="48260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11" imgW="2463480" imgH="965160" progId="Equation.3">
                  <p:embed/>
                </p:oleObj>
              </mc:Choice>
              <mc:Fallback>
                <p:oleObj name="Equation" r:id="rId11" imgW="24634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26000"/>
                        <a:ext cx="246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041"/>
          <p:cNvGraphicFramePr>
            <a:graphicFrameLocks noChangeAspect="1"/>
          </p:cNvGraphicFramePr>
          <p:nvPr/>
        </p:nvGraphicFramePr>
        <p:xfrm>
          <a:off x="1676400" y="1778000"/>
          <a:ext cx="196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13" imgW="1968480" imgH="965160" progId="Equation.3">
                  <p:embed/>
                </p:oleObj>
              </mc:Choice>
              <mc:Fallback>
                <p:oleObj name="Equation" r:id="rId13" imgW="19684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78000"/>
                        <a:ext cx="196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043"/>
          <p:cNvGraphicFramePr>
            <a:graphicFrameLocks noChangeAspect="1"/>
          </p:cNvGraphicFramePr>
          <p:nvPr/>
        </p:nvGraphicFramePr>
        <p:xfrm>
          <a:off x="3733800" y="175260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Equation" r:id="rId15" imgW="1815840" imgH="965160" progId="Equation.3">
                  <p:embed/>
                </p:oleObj>
              </mc:Choice>
              <mc:Fallback>
                <p:oleObj name="Equation" r:id="rId15" imgW="18158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1044"/>
          <p:cNvGraphicFramePr>
            <a:graphicFrameLocks noChangeAspect="1"/>
          </p:cNvGraphicFramePr>
          <p:nvPr/>
        </p:nvGraphicFramePr>
        <p:xfrm>
          <a:off x="6311900" y="2895600"/>
          <a:ext cx="77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Equation" r:id="rId17" imgW="774360" imgH="927000" progId="Equation.3">
                  <p:embed/>
                </p:oleObj>
              </mc:Choice>
              <mc:Fallback>
                <p:oleObj name="Equation" r:id="rId17" imgW="7743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895600"/>
                        <a:ext cx="774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61"/>
          <p:cNvGrpSpPr>
            <a:grpSpLocks/>
          </p:cNvGrpSpPr>
          <p:nvPr/>
        </p:nvGrpSpPr>
        <p:grpSpPr bwMode="auto">
          <a:xfrm>
            <a:off x="7077075" y="4562475"/>
            <a:ext cx="1533525" cy="1533525"/>
            <a:chOff x="4560" y="624"/>
            <a:chExt cx="966" cy="966"/>
          </a:xfrm>
        </p:grpSpPr>
        <p:grpSp>
          <p:nvGrpSpPr>
            <p:cNvPr id="9245" name="Group 1058"/>
            <p:cNvGrpSpPr>
              <a:grpSpLocks/>
            </p:cNvGrpSpPr>
            <p:nvPr/>
          </p:nvGrpSpPr>
          <p:grpSpPr bwMode="auto">
            <a:xfrm>
              <a:off x="4560" y="624"/>
              <a:ext cx="966" cy="966"/>
              <a:chOff x="4620" y="827"/>
              <a:chExt cx="804" cy="805"/>
            </a:xfrm>
          </p:grpSpPr>
          <p:sp>
            <p:nvSpPr>
              <p:cNvPr id="9247" name="Line 1053"/>
              <p:cNvSpPr>
                <a:spLocks noChangeShapeType="1"/>
              </p:cNvSpPr>
              <p:nvPr/>
            </p:nvSpPr>
            <p:spPr bwMode="auto">
              <a:xfrm flipV="1">
                <a:off x="4620" y="1344"/>
                <a:ext cx="8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Line 1054"/>
              <p:cNvSpPr>
                <a:spLocks noChangeShapeType="1"/>
              </p:cNvSpPr>
              <p:nvPr/>
            </p:nvSpPr>
            <p:spPr bwMode="auto">
              <a:xfrm flipV="1">
                <a:off x="4992" y="827"/>
                <a:ext cx="0" cy="8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26" name="Object 1055"/>
            <p:cNvGraphicFramePr>
              <a:graphicFrameLocks noChangeAspect="1"/>
            </p:cNvGraphicFramePr>
            <p:nvPr/>
          </p:nvGraphicFramePr>
          <p:xfrm>
            <a:off x="4792" y="6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4" name="Equation" r:id="rId19" imgW="241200" imgH="317160" progId="Equation.3">
                    <p:embed/>
                  </p:oleObj>
                </mc:Choice>
                <mc:Fallback>
                  <p:oleObj name="Equation" r:id="rId19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6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056"/>
            <p:cNvGraphicFramePr>
              <a:graphicFrameLocks noChangeAspect="1"/>
            </p:cNvGraphicFramePr>
            <p:nvPr/>
          </p:nvGraphicFramePr>
          <p:xfrm>
            <a:off x="5376" y="12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5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2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057"/>
            <p:cNvGraphicFramePr>
              <a:graphicFrameLocks noChangeAspect="1"/>
            </p:cNvGraphicFramePr>
            <p:nvPr/>
          </p:nvGraphicFramePr>
          <p:xfrm>
            <a:off x="4848" y="129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6"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29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Freeform 1059"/>
            <p:cNvSpPr>
              <a:spLocks/>
            </p:cNvSpPr>
            <p:nvPr/>
          </p:nvSpPr>
          <p:spPr bwMode="auto">
            <a:xfrm>
              <a:off x="4640" y="856"/>
              <a:ext cx="752" cy="608"/>
            </a:xfrm>
            <a:custGeom>
              <a:avLst/>
              <a:gdLst>
                <a:gd name="T0" fmla="*/ 16 w 752"/>
                <a:gd name="T1" fmla="*/ 488 h 608"/>
                <a:gd name="T2" fmla="*/ 112 w 752"/>
                <a:gd name="T3" fmla="*/ 152 h 608"/>
                <a:gd name="T4" fmla="*/ 400 w 752"/>
                <a:gd name="T5" fmla="*/ 8 h 608"/>
                <a:gd name="T6" fmla="*/ 688 w 752"/>
                <a:gd name="T7" fmla="*/ 104 h 608"/>
                <a:gd name="T8" fmla="*/ 736 w 752"/>
                <a:gd name="T9" fmla="*/ 248 h 608"/>
                <a:gd name="T10" fmla="*/ 592 w 752"/>
                <a:gd name="T11" fmla="*/ 536 h 608"/>
                <a:gd name="T12" fmla="*/ 448 w 752"/>
                <a:gd name="T13" fmla="*/ 488 h 608"/>
                <a:gd name="T14" fmla="*/ 496 w 752"/>
                <a:gd name="T15" fmla="*/ 248 h 608"/>
                <a:gd name="T16" fmla="*/ 400 w 752"/>
                <a:gd name="T17" fmla="*/ 200 h 608"/>
                <a:gd name="T18" fmla="*/ 208 w 752"/>
                <a:gd name="T19" fmla="*/ 248 h 608"/>
                <a:gd name="T20" fmla="*/ 160 w 752"/>
                <a:gd name="T21" fmla="*/ 488 h 608"/>
                <a:gd name="T22" fmla="*/ 112 w 752"/>
                <a:gd name="T23" fmla="*/ 584 h 608"/>
                <a:gd name="T24" fmla="*/ 16 w 752"/>
                <a:gd name="T25" fmla="*/ 584 h 608"/>
                <a:gd name="T26" fmla="*/ 16 w 752"/>
                <a:gd name="T27" fmla="*/ 488 h 6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52"/>
                <a:gd name="T43" fmla="*/ 0 h 608"/>
                <a:gd name="T44" fmla="*/ 752 w 752"/>
                <a:gd name="T45" fmla="*/ 608 h 6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52" h="608">
                  <a:moveTo>
                    <a:pt x="16" y="488"/>
                  </a:moveTo>
                  <a:cubicBezTo>
                    <a:pt x="32" y="416"/>
                    <a:pt x="48" y="232"/>
                    <a:pt x="112" y="152"/>
                  </a:cubicBezTo>
                  <a:cubicBezTo>
                    <a:pt x="176" y="72"/>
                    <a:pt x="304" y="16"/>
                    <a:pt x="400" y="8"/>
                  </a:cubicBezTo>
                  <a:cubicBezTo>
                    <a:pt x="496" y="0"/>
                    <a:pt x="632" y="64"/>
                    <a:pt x="688" y="104"/>
                  </a:cubicBezTo>
                  <a:cubicBezTo>
                    <a:pt x="744" y="144"/>
                    <a:pt x="752" y="176"/>
                    <a:pt x="736" y="248"/>
                  </a:cubicBezTo>
                  <a:cubicBezTo>
                    <a:pt x="720" y="320"/>
                    <a:pt x="640" y="496"/>
                    <a:pt x="592" y="536"/>
                  </a:cubicBezTo>
                  <a:cubicBezTo>
                    <a:pt x="544" y="576"/>
                    <a:pt x="464" y="536"/>
                    <a:pt x="448" y="488"/>
                  </a:cubicBezTo>
                  <a:cubicBezTo>
                    <a:pt x="432" y="440"/>
                    <a:pt x="504" y="296"/>
                    <a:pt x="496" y="248"/>
                  </a:cubicBezTo>
                  <a:cubicBezTo>
                    <a:pt x="488" y="200"/>
                    <a:pt x="448" y="200"/>
                    <a:pt x="400" y="200"/>
                  </a:cubicBezTo>
                  <a:cubicBezTo>
                    <a:pt x="352" y="200"/>
                    <a:pt x="248" y="200"/>
                    <a:pt x="208" y="248"/>
                  </a:cubicBezTo>
                  <a:cubicBezTo>
                    <a:pt x="168" y="296"/>
                    <a:pt x="176" y="432"/>
                    <a:pt x="160" y="488"/>
                  </a:cubicBezTo>
                  <a:cubicBezTo>
                    <a:pt x="144" y="544"/>
                    <a:pt x="136" y="568"/>
                    <a:pt x="112" y="584"/>
                  </a:cubicBezTo>
                  <a:cubicBezTo>
                    <a:pt x="88" y="600"/>
                    <a:pt x="32" y="608"/>
                    <a:pt x="16" y="584"/>
                  </a:cubicBezTo>
                  <a:cubicBezTo>
                    <a:pt x="0" y="560"/>
                    <a:pt x="0" y="560"/>
                    <a:pt x="16" y="488"/>
                  </a:cubicBez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9" name="Object 1060"/>
            <p:cNvGraphicFramePr>
              <a:graphicFrameLocks noChangeAspect="1"/>
            </p:cNvGraphicFramePr>
            <p:nvPr/>
          </p:nvGraphicFramePr>
          <p:xfrm>
            <a:off x="5320" y="7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7" name="Equation" r:id="rId25" imgW="253800" imgH="304560" progId="Equation.3">
                    <p:embed/>
                  </p:oleObj>
                </mc:Choice>
                <mc:Fallback>
                  <p:oleObj name="Equation" r:id="rId25" imgW="2538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7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50" name="Line 1062"/>
          <p:cNvSpPr>
            <a:spLocks noChangeShapeType="1"/>
          </p:cNvSpPr>
          <p:nvPr/>
        </p:nvSpPr>
        <p:spPr bwMode="auto">
          <a:xfrm flipV="1">
            <a:off x="8229600" y="5324475"/>
            <a:ext cx="1524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238" name="Picture 1063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9" name="Text Box 106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40" name="Picture 106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1" name="Picture 106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2" name="Picture 106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3" name="Picture 106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4" name="Picture 106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2315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7" grpId="0" autoUpdateAnimBg="0"/>
      <p:bldP spid="38918" grpId="0" autoUpdateAnimBg="0"/>
      <p:bldP spid="38924" grpId="0" autoUpdateAnimBg="0"/>
      <p:bldP spid="38927" grpId="0" autoUpdateAnimBg="0"/>
      <p:bldP spid="389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53225" y="2097088"/>
            <a:ext cx="1681163" cy="1889125"/>
            <a:chOff x="4112" y="1360"/>
            <a:chExt cx="1176" cy="1320"/>
          </a:xfrm>
        </p:grpSpPr>
        <p:sp>
          <p:nvSpPr>
            <p:cNvPr id="10288" name="Freeform 5"/>
            <p:cNvSpPr>
              <a:spLocks/>
            </p:cNvSpPr>
            <p:nvPr/>
          </p:nvSpPr>
          <p:spPr bwMode="auto">
            <a:xfrm>
              <a:off x="4112" y="1360"/>
              <a:ext cx="1176" cy="1320"/>
            </a:xfrm>
            <a:custGeom>
              <a:avLst/>
              <a:gdLst>
                <a:gd name="T0" fmla="*/ 16 w 1176"/>
                <a:gd name="T1" fmla="*/ 560 h 1320"/>
                <a:gd name="T2" fmla="*/ 208 w 1176"/>
                <a:gd name="T3" fmla="*/ 128 h 1320"/>
                <a:gd name="T4" fmla="*/ 880 w 1176"/>
                <a:gd name="T5" fmla="*/ 80 h 1320"/>
                <a:gd name="T6" fmla="*/ 1168 w 1176"/>
                <a:gd name="T7" fmla="*/ 608 h 1320"/>
                <a:gd name="T8" fmla="*/ 928 w 1176"/>
                <a:gd name="T9" fmla="*/ 1184 h 1320"/>
                <a:gd name="T10" fmla="*/ 352 w 1176"/>
                <a:gd name="T11" fmla="*/ 1280 h 1320"/>
                <a:gd name="T12" fmla="*/ 112 w 1176"/>
                <a:gd name="T13" fmla="*/ 944 h 1320"/>
                <a:gd name="T14" fmla="*/ 16 w 1176"/>
                <a:gd name="T15" fmla="*/ 560 h 13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6"/>
                <a:gd name="T25" fmla="*/ 0 h 1320"/>
                <a:gd name="T26" fmla="*/ 1176 w 1176"/>
                <a:gd name="T27" fmla="*/ 1320 h 13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6" h="1320">
                  <a:moveTo>
                    <a:pt x="16" y="560"/>
                  </a:moveTo>
                  <a:cubicBezTo>
                    <a:pt x="32" y="424"/>
                    <a:pt x="64" y="208"/>
                    <a:pt x="208" y="128"/>
                  </a:cubicBezTo>
                  <a:cubicBezTo>
                    <a:pt x="352" y="48"/>
                    <a:pt x="720" y="0"/>
                    <a:pt x="880" y="80"/>
                  </a:cubicBezTo>
                  <a:cubicBezTo>
                    <a:pt x="1040" y="160"/>
                    <a:pt x="1160" y="424"/>
                    <a:pt x="1168" y="608"/>
                  </a:cubicBezTo>
                  <a:cubicBezTo>
                    <a:pt x="1176" y="792"/>
                    <a:pt x="1064" y="1072"/>
                    <a:pt x="928" y="1184"/>
                  </a:cubicBezTo>
                  <a:cubicBezTo>
                    <a:pt x="792" y="1296"/>
                    <a:pt x="488" y="1320"/>
                    <a:pt x="352" y="1280"/>
                  </a:cubicBezTo>
                  <a:cubicBezTo>
                    <a:pt x="216" y="1240"/>
                    <a:pt x="168" y="1064"/>
                    <a:pt x="112" y="944"/>
                  </a:cubicBezTo>
                  <a:cubicBezTo>
                    <a:pt x="56" y="824"/>
                    <a:pt x="0" y="696"/>
                    <a:pt x="16" y="56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Line 6"/>
            <p:cNvSpPr>
              <a:spLocks noChangeShapeType="1"/>
            </p:cNvSpPr>
            <p:nvPr/>
          </p:nvSpPr>
          <p:spPr bwMode="auto">
            <a:xfrm flipV="1">
              <a:off x="5088" y="2256"/>
              <a:ext cx="14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3268663" y="5346700"/>
          <a:ext cx="45037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Equation" r:id="rId3" imgW="4508280" imgH="977760" progId="Equation.3">
                  <p:embed/>
                </p:oleObj>
              </mc:Choice>
              <mc:Fallback>
                <p:oleObj name="Equation" r:id="rId3" imgW="45082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346700"/>
                        <a:ext cx="45037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7785100" y="5668963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5" imgW="749160" imgH="317160" progId="Equation.3">
                  <p:embed/>
                </p:oleObj>
              </mc:Choice>
              <mc:Fallback>
                <p:oleObj name="Equation" r:id="rId5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5668963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"/>
          <p:cNvGraphicFramePr>
            <a:graphicFrameLocks noChangeAspect="1"/>
          </p:cNvGraphicFramePr>
          <p:nvPr/>
        </p:nvGraphicFramePr>
        <p:xfrm>
          <a:off x="698500" y="393700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7" imgW="2197080" imgH="444240" progId="Equation.3">
                  <p:embed/>
                </p:oleObj>
              </mc:Choice>
              <mc:Fallback>
                <p:oleObj name="Equation" r:id="rId7" imgW="219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93700"/>
                        <a:ext cx="219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819400" y="304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D </a:t>
            </a:r>
            <a:r>
              <a:rPr lang="zh-CN" altLang="en-US"/>
              <a:t>内作圆周</a:t>
            </a: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159375" y="304800"/>
          <a:ext cx="2308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Equation" r:id="rId9" imgW="2311200" imgH="520560" progId="Equation.3">
                  <p:embed/>
                </p:oleObj>
              </mc:Choice>
              <mc:Fallback>
                <p:oleObj name="Equation" r:id="rId9" imgW="23112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04800"/>
                        <a:ext cx="23082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467600" y="304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取逆时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263525" y="914400"/>
            <a:ext cx="156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针方向</a:t>
            </a:r>
            <a:r>
              <a:rPr lang="en-US" altLang="zh-CN"/>
              <a:t>,</a:t>
            </a:r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5486400" y="10033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11" imgW="393480" imgH="444240" progId="Equation.3">
                  <p:embed/>
                </p:oleObj>
              </mc:Choice>
              <mc:Fallback>
                <p:oleObj name="Equation" r:id="rId11" imgW="393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033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867400" y="9286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, </a:t>
            </a:r>
            <a:r>
              <a:rPr lang="zh-CN" altLang="en-US"/>
              <a:t>对区域</a:t>
            </a:r>
          </a:p>
        </p:txBody>
      </p:sp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7239000" y="10033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Equation" r:id="rId13" imgW="393480" imgH="444240" progId="Equation.3">
                  <p:embed/>
                </p:oleObj>
              </mc:Choice>
              <mc:Fallback>
                <p:oleObj name="Equation" r:id="rId13" imgW="393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0033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7620000" y="914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应用格</a:t>
            </a:r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1343025" y="2133600"/>
          <a:ext cx="1917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Equation" r:id="rId15" imgW="1917360" imgH="965160" progId="Equation.3">
                  <p:embed/>
                </p:oleObj>
              </mc:Choice>
              <mc:Fallback>
                <p:oleObj name="Equation" r:id="rId15" imgW="19173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133600"/>
                        <a:ext cx="1917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3302000" y="2133600"/>
          <a:ext cx="2108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17" imgW="2108160" imgH="965160" progId="Equation.3">
                  <p:embed/>
                </p:oleObj>
              </mc:Choice>
              <mc:Fallback>
                <p:oleObj name="Equation" r:id="rId17" imgW="21081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133600"/>
                        <a:ext cx="2108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1130300" y="3149600"/>
          <a:ext cx="2628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19" imgW="2628720" imgH="965160" progId="Equation.3">
                  <p:embed/>
                </p:oleObj>
              </mc:Choice>
              <mc:Fallback>
                <p:oleObj name="Equation" r:id="rId19" imgW="26287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149600"/>
                        <a:ext cx="2628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3937000" y="3276600"/>
          <a:ext cx="2540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Equation" r:id="rId21" imgW="2539800" imgH="723600" progId="Equation.3">
                  <p:embed/>
                </p:oleObj>
              </mc:Choice>
              <mc:Fallback>
                <p:oleObj name="Equation" r:id="rId21" imgW="25398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3276600"/>
                        <a:ext cx="2540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762000" y="4318000"/>
          <a:ext cx="4648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Equation" r:id="rId23" imgW="4647960" imgH="965160" progId="Equation.3">
                  <p:embed/>
                </p:oleObj>
              </mc:Choice>
              <mc:Fallback>
                <p:oleObj name="Equation" r:id="rId23" imgW="4647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18000"/>
                        <a:ext cx="4648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8299450" y="2268538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25" imgW="253800" imgH="304560" progId="Equation.3">
                  <p:embed/>
                </p:oleObj>
              </mc:Choice>
              <mc:Fallback>
                <p:oleObj name="Equation" r:id="rId25" imgW="25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2268538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6750050" y="2097088"/>
            <a:ext cx="1681163" cy="1889125"/>
            <a:chOff x="4252" y="1321"/>
            <a:chExt cx="1059" cy="1190"/>
          </a:xfrm>
        </p:grpSpPr>
        <p:grpSp>
          <p:nvGrpSpPr>
            <p:cNvPr id="10282" name="Group 57"/>
            <p:cNvGrpSpPr>
              <a:grpSpLocks/>
            </p:cNvGrpSpPr>
            <p:nvPr/>
          </p:nvGrpSpPr>
          <p:grpSpPr bwMode="auto">
            <a:xfrm>
              <a:off x="4252" y="1321"/>
              <a:ext cx="1059" cy="1190"/>
              <a:chOff x="4252" y="1321"/>
              <a:chExt cx="1059" cy="1190"/>
            </a:xfrm>
          </p:grpSpPr>
          <p:grpSp>
            <p:nvGrpSpPr>
              <p:cNvPr id="10284" name="Group 53"/>
              <p:cNvGrpSpPr>
                <a:grpSpLocks/>
              </p:cNvGrpSpPr>
              <p:nvPr/>
            </p:nvGrpSpPr>
            <p:grpSpPr bwMode="auto">
              <a:xfrm>
                <a:off x="4252" y="1321"/>
                <a:ext cx="1059" cy="1190"/>
                <a:chOff x="4112" y="1360"/>
                <a:chExt cx="1176" cy="1320"/>
              </a:xfrm>
            </p:grpSpPr>
            <p:sp>
              <p:nvSpPr>
                <p:cNvPr id="10286" name="Freeform 54"/>
                <p:cNvSpPr>
                  <a:spLocks/>
                </p:cNvSpPr>
                <p:nvPr/>
              </p:nvSpPr>
              <p:spPr bwMode="auto">
                <a:xfrm>
                  <a:off x="4112" y="1360"/>
                  <a:ext cx="1176" cy="1320"/>
                </a:xfrm>
                <a:custGeom>
                  <a:avLst/>
                  <a:gdLst>
                    <a:gd name="T0" fmla="*/ 16 w 1176"/>
                    <a:gd name="T1" fmla="*/ 560 h 1320"/>
                    <a:gd name="T2" fmla="*/ 208 w 1176"/>
                    <a:gd name="T3" fmla="*/ 128 h 1320"/>
                    <a:gd name="T4" fmla="*/ 880 w 1176"/>
                    <a:gd name="T5" fmla="*/ 80 h 1320"/>
                    <a:gd name="T6" fmla="*/ 1168 w 1176"/>
                    <a:gd name="T7" fmla="*/ 608 h 1320"/>
                    <a:gd name="T8" fmla="*/ 928 w 1176"/>
                    <a:gd name="T9" fmla="*/ 1184 h 1320"/>
                    <a:gd name="T10" fmla="*/ 352 w 1176"/>
                    <a:gd name="T11" fmla="*/ 1280 h 1320"/>
                    <a:gd name="T12" fmla="*/ 112 w 1176"/>
                    <a:gd name="T13" fmla="*/ 944 h 1320"/>
                    <a:gd name="T14" fmla="*/ 16 w 1176"/>
                    <a:gd name="T15" fmla="*/ 560 h 132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76"/>
                    <a:gd name="T25" fmla="*/ 0 h 1320"/>
                    <a:gd name="T26" fmla="*/ 1176 w 1176"/>
                    <a:gd name="T27" fmla="*/ 1320 h 132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76" h="1320">
                      <a:moveTo>
                        <a:pt x="16" y="560"/>
                      </a:moveTo>
                      <a:cubicBezTo>
                        <a:pt x="32" y="424"/>
                        <a:pt x="64" y="208"/>
                        <a:pt x="208" y="128"/>
                      </a:cubicBezTo>
                      <a:cubicBezTo>
                        <a:pt x="352" y="48"/>
                        <a:pt x="720" y="0"/>
                        <a:pt x="880" y="80"/>
                      </a:cubicBezTo>
                      <a:cubicBezTo>
                        <a:pt x="1040" y="160"/>
                        <a:pt x="1160" y="424"/>
                        <a:pt x="1168" y="608"/>
                      </a:cubicBezTo>
                      <a:cubicBezTo>
                        <a:pt x="1176" y="792"/>
                        <a:pt x="1064" y="1072"/>
                        <a:pt x="928" y="1184"/>
                      </a:cubicBezTo>
                      <a:cubicBezTo>
                        <a:pt x="792" y="1296"/>
                        <a:pt x="488" y="1320"/>
                        <a:pt x="352" y="1280"/>
                      </a:cubicBezTo>
                      <a:cubicBezTo>
                        <a:pt x="216" y="1240"/>
                        <a:pt x="168" y="1064"/>
                        <a:pt x="112" y="944"/>
                      </a:cubicBezTo>
                      <a:cubicBezTo>
                        <a:pt x="56" y="824"/>
                        <a:pt x="0" y="696"/>
                        <a:pt x="16" y="560"/>
                      </a:cubicBezTo>
                      <a:close/>
                    </a:path>
                  </a:pathLst>
                </a:cu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5088" y="2256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258" name="Object 25"/>
              <p:cNvGraphicFramePr>
                <a:graphicFrameLocks noChangeAspect="1"/>
              </p:cNvGraphicFramePr>
              <p:nvPr/>
            </p:nvGraphicFramePr>
            <p:xfrm>
              <a:off x="4442" y="2129"/>
              <a:ext cx="295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7" name="公式" r:id="rId27" imgW="190440" imgH="215640" progId="Equation.3">
                      <p:embed/>
                    </p:oleObj>
                  </mc:Choice>
                  <mc:Fallback>
                    <p:oleObj name="公式" r:id="rId27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2" y="2129"/>
                            <a:ext cx="295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5" name="Oval 26"/>
              <p:cNvSpPr>
                <a:spLocks noChangeArrowheads="1"/>
              </p:cNvSpPr>
              <p:nvPr/>
            </p:nvSpPr>
            <p:spPr bwMode="auto">
              <a:xfrm>
                <a:off x="4528" y="1653"/>
                <a:ext cx="518" cy="51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3" name="Arc 27"/>
            <p:cNvSpPr>
              <a:spLocks/>
            </p:cNvSpPr>
            <p:nvPr/>
          </p:nvSpPr>
          <p:spPr bwMode="auto">
            <a:xfrm>
              <a:off x="4789" y="1906"/>
              <a:ext cx="246" cy="238"/>
            </a:xfrm>
            <a:custGeom>
              <a:avLst/>
              <a:gdLst>
                <a:gd name="T0" fmla="*/ 246 w 20544"/>
                <a:gd name="T1" fmla="*/ 80 h 19900"/>
                <a:gd name="T2" fmla="*/ 101 w 20544"/>
                <a:gd name="T3" fmla="*/ 238 h 19900"/>
                <a:gd name="T4" fmla="*/ 0 w 20544"/>
                <a:gd name="T5" fmla="*/ 0 h 19900"/>
                <a:gd name="T6" fmla="*/ 0 60000 65536"/>
                <a:gd name="T7" fmla="*/ 0 60000 65536"/>
                <a:gd name="T8" fmla="*/ 0 60000 65536"/>
                <a:gd name="T9" fmla="*/ 0 w 20544"/>
                <a:gd name="T10" fmla="*/ 0 h 19900"/>
                <a:gd name="T11" fmla="*/ 20544 w 20544"/>
                <a:gd name="T12" fmla="*/ 19900 h 199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44" h="19900" fill="none" extrusionOk="0">
                  <a:moveTo>
                    <a:pt x="20543" y="6671"/>
                  </a:moveTo>
                  <a:cubicBezTo>
                    <a:pt x="18607" y="12634"/>
                    <a:pt x="14175" y="17462"/>
                    <a:pt x="8399" y="19900"/>
                  </a:cubicBezTo>
                </a:path>
                <a:path w="20544" h="19900" stroke="0" extrusionOk="0">
                  <a:moveTo>
                    <a:pt x="20543" y="6671"/>
                  </a:moveTo>
                  <a:cubicBezTo>
                    <a:pt x="18607" y="12634"/>
                    <a:pt x="14175" y="17462"/>
                    <a:pt x="8399" y="199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188200" y="2349500"/>
            <a:ext cx="931863" cy="1098550"/>
            <a:chOff x="4416" y="1536"/>
            <a:chExt cx="652" cy="768"/>
          </a:xfrm>
        </p:grpSpPr>
        <p:grpSp>
          <p:nvGrpSpPr>
            <p:cNvPr id="10279" name="Group 29"/>
            <p:cNvGrpSpPr>
              <a:grpSpLocks/>
            </p:cNvGrpSpPr>
            <p:nvPr/>
          </p:nvGrpSpPr>
          <p:grpSpPr bwMode="auto">
            <a:xfrm>
              <a:off x="4416" y="1536"/>
              <a:ext cx="652" cy="768"/>
              <a:chOff x="4416" y="1536"/>
              <a:chExt cx="652" cy="768"/>
            </a:xfrm>
          </p:grpSpPr>
          <p:sp>
            <p:nvSpPr>
              <p:cNvPr id="10281" name="Oval 30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576" cy="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7" name="Object 31"/>
              <p:cNvGraphicFramePr>
                <a:graphicFrameLocks noChangeAspect="1"/>
              </p:cNvGraphicFramePr>
              <p:nvPr/>
            </p:nvGraphicFramePr>
            <p:xfrm>
              <a:off x="4896" y="1536"/>
              <a:ext cx="172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8" name="公式" r:id="rId29" imgW="88560" imgH="177480" progId="Equation.3">
                      <p:embed/>
                    </p:oleObj>
                  </mc:Choice>
                  <mc:Fallback>
                    <p:oleObj name="公式" r:id="rId29" imgW="885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536"/>
                            <a:ext cx="172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80" name="Arc 32"/>
            <p:cNvSpPr>
              <a:spLocks/>
            </p:cNvSpPr>
            <p:nvPr/>
          </p:nvSpPr>
          <p:spPr bwMode="auto">
            <a:xfrm>
              <a:off x="4704" y="2016"/>
              <a:ext cx="274" cy="265"/>
            </a:xfrm>
            <a:custGeom>
              <a:avLst/>
              <a:gdLst>
                <a:gd name="T0" fmla="*/ 274 w 20544"/>
                <a:gd name="T1" fmla="*/ 89 h 19900"/>
                <a:gd name="T2" fmla="*/ 112 w 20544"/>
                <a:gd name="T3" fmla="*/ 265 h 19900"/>
                <a:gd name="T4" fmla="*/ 0 w 20544"/>
                <a:gd name="T5" fmla="*/ 0 h 19900"/>
                <a:gd name="T6" fmla="*/ 0 60000 65536"/>
                <a:gd name="T7" fmla="*/ 0 60000 65536"/>
                <a:gd name="T8" fmla="*/ 0 60000 65536"/>
                <a:gd name="T9" fmla="*/ 0 w 20544"/>
                <a:gd name="T10" fmla="*/ 0 h 19900"/>
                <a:gd name="T11" fmla="*/ 20544 w 20544"/>
                <a:gd name="T12" fmla="*/ 19900 h 199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44" h="19900" fill="none" extrusionOk="0">
                  <a:moveTo>
                    <a:pt x="20543" y="6671"/>
                  </a:moveTo>
                  <a:cubicBezTo>
                    <a:pt x="18607" y="12634"/>
                    <a:pt x="14175" y="17462"/>
                    <a:pt x="8399" y="19900"/>
                  </a:cubicBezTo>
                </a:path>
                <a:path w="20544" h="19900" stroke="0" extrusionOk="0">
                  <a:moveTo>
                    <a:pt x="20543" y="6671"/>
                  </a:moveTo>
                  <a:cubicBezTo>
                    <a:pt x="18607" y="12634"/>
                    <a:pt x="14175" y="17462"/>
                    <a:pt x="8399" y="199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629400" y="1676400"/>
            <a:ext cx="2159000" cy="2424113"/>
            <a:chOff x="4256" y="1288"/>
            <a:chExt cx="1360" cy="1527"/>
          </a:xfrm>
        </p:grpSpPr>
        <p:graphicFrame>
          <p:nvGraphicFramePr>
            <p:cNvPr id="10254" name="Object 34"/>
            <p:cNvGraphicFramePr>
              <a:graphicFrameLocks noChangeAspect="1"/>
            </p:cNvGraphicFramePr>
            <p:nvPr/>
          </p:nvGraphicFramePr>
          <p:xfrm>
            <a:off x="4712" y="216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9" name="Equation" r:id="rId31" imgW="215640" imgH="241200" progId="Equation.3">
                    <p:embed/>
                  </p:oleObj>
                </mc:Choice>
                <mc:Fallback>
                  <p:oleObj name="Equation" r:id="rId3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160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35"/>
            <p:cNvGraphicFramePr>
              <a:graphicFrameLocks noChangeAspect="1"/>
            </p:cNvGraphicFramePr>
            <p:nvPr/>
          </p:nvGraphicFramePr>
          <p:xfrm>
            <a:off x="4936" y="12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0" name="Equation" r:id="rId33" imgW="241200" imgH="317160" progId="Equation.3">
                    <p:embed/>
                  </p:oleObj>
                </mc:Choice>
                <mc:Fallback>
                  <p:oleObj name="Equation" r:id="rId33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12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36"/>
            <p:cNvGraphicFramePr>
              <a:graphicFrameLocks noChangeAspect="1"/>
            </p:cNvGraphicFramePr>
            <p:nvPr/>
          </p:nvGraphicFramePr>
          <p:xfrm>
            <a:off x="5456" y="22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1" name="Equation" r:id="rId35" imgW="228600" imgH="241200" progId="Equation.3">
                    <p:embed/>
                  </p:oleObj>
                </mc:Choice>
                <mc:Fallback>
                  <p:oleObj name="Equation" r:id="rId3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22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4256" y="2145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 flipV="1">
              <a:off x="4867" y="1296"/>
              <a:ext cx="0" cy="15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1600200" y="928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记 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zh-CN" altLang="en-US"/>
              <a:t>和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l</a:t>
            </a:r>
            <a:r>
              <a:rPr lang="en-US" altLang="zh-CN" i="1" baseline="30000">
                <a:solidFill>
                  <a:schemeClr val="tx2"/>
                </a:solidFill>
              </a:rPr>
              <a:t>ˉ</a:t>
            </a:r>
            <a:r>
              <a:rPr lang="en-US" altLang="zh-CN" i="1"/>
              <a:t> </a:t>
            </a:r>
            <a:r>
              <a:rPr lang="zh-CN" altLang="en-US"/>
              <a:t>所围的区域为</a:t>
            </a:r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304800" y="15240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林公式 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pic>
        <p:nvPicPr>
          <p:cNvPr id="10270" name="Picture 59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1" name="Text Box 6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72" name="Picture 6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6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6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6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6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952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 build="p" autoUpdateAnimBg="0"/>
      <p:bldP spid="39948" grpId="0" autoUpdateAnimBg="0"/>
      <p:bldP spid="39949" grpId="0" autoUpdateAnimBg="0"/>
      <p:bldP spid="39951" grpId="0" autoUpdateAnimBg="0"/>
      <p:bldP spid="39953" grpId="0" autoUpdateAnimBg="0"/>
      <p:bldP spid="39975" grpId="0" autoUpdateAnimBg="0"/>
      <p:bldP spid="3998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2913"/>
            <a:ext cx="22098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7388" y="1204913"/>
            <a:ext cx="2284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格林公式</a:t>
            </a:r>
          </a:p>
        </p:txBody>
      </p:sp>
      <p:graphicFrame>
        <p:nvGraphicFramePr>
          <p:cNvPr id="71680" name="Object 0"/>
          <p:cNvGraphicFramePr>
            <a:graphicFrameLocks noChangeAspect="1"/>
          </p:cNvGraphicFramePr>
          <p:nvPr/>
        </p:nvGraphicFramePr>
        <p:xfrm>
          <a:off x="2682875" y="1201738"/>
          <a:ext cx="222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3" imgW="2222280" imgH="723600" progId="Equation.3">
                  <p:embed/>
                </p:oleObj>
              </mc:Choice>
              <mc:Fallback>
                <p:oleObj name="Equation" r:id="rId3" imgW="2222280" imgH="723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201738"/>
                        <a:ext cx="2222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85800" y="18907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等价条件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429000" y="32131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zh-CN" altLang="en-US" i="1"/>
              <a:t>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内与路径无关</a:t>
            </a:r>
            <a:r>
              <a:rPr lang="en-US" altLang="zh-CN"/>
              <a:t>.</a:t>
            </a:r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3784600" y="4495800"/>
          <a:ext cx="132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5" imgW="1320480" imgH="927000" progId="Equation.3">
                  <p:embed/>
                </p:oleObj>
              </mc:Choice>
              <mc:Fallback>
                <p:oleObj name="Equation" r:id="rId5" imgW="1320480" imgH="927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495800"/>
                        <a:ext cx="1320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057400" y="5576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在</a:t>
            </a:r>
            <a:r>
              <a:rPr lang="zh-CN" altLang="en-US"/>
              <a:t> </a:t>
            </a:r>
            <a:r>
              <a:rPr lang="en-US" altLang="zh-CN" i="1">
                <a:ea typeface="仿宋_GB2312" pitchFamily="49" charset="-122"/>
              </a:rPr>
              <a:t>D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内有</a:t>
            </a: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3733800" y="5689600"/>
          <a:ext cx="255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7" imgW="2552400" imgH="406080" progId="Equation.3">
                  <p:embed/>
                </p:oleObj>
              </mc:Choice>
              <mc:Fallback>
                <p:oleObj name="Equation" r:id="rId7" imgW="25524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89600"/>
                        <a:ext cx="255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5016500" y="1039813"/>
          <a:ext cx="3441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9" imgW="3441600" imgH="1002960" progId="Equation.3">
                  <p:embed/>
                </p:oleObj>
              </mc:Choice>
              <mc:Fallback>
                <p:oleObj name="Equation" r:id="rId9" imgW="344160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039813"/>
                        <a:ext cx="3441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206500" y="3186113"/>
          <a:ext cx="222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11" imgW="2222280" imgH="723600" progId="Equation.3">
                  <p:embed/>
                </p:oleObj>
              </mc:Choice>
              <mc:Fallback>
                <p:oleObj name="Equation" r:id="rId11" imgW="222228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186113"/>
                        <a:ext cx="2222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057400" y="38862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内任意闭曲线 </a:t>
            </a:r>
            <a:r>
              <a:rPr lang="en-US" altLang="zh-CN" i="1"/>
              <a:t>L </a:t>
            </a:r>
            <a:r>
              <a:rPr lang="zh-CN" altLang="en-US"/>
              <a:t>有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5842000" y="3848100"/>
          <a:ext cx="276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13" imgW="2768400" imgH="723600" progId="Equation.3">
                  <p:embed/>
                </p:oleObj>
              </mc:Choice>
              <mc:Fallback>
                <p:oleObj name="Equation" r:id="rId13" imgW="276840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848100"/>
                        <a:ext cx="276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057400" y="46751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>
                <a:ea typeface="仿宋_GB2312" pitchFamily="49" charset="-122"/>
              </a:rPr>
              <a:t>D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内有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990600" y="24384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 </a:t>
            </a:r>
            <a:r>
              <a:rPr lang="zh-CN" altLang="en-US"/>
              <a:t>在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内具有一阶连续偏导数</a:t>
            </a:r>
            <a:r>
              <a:rPr lang="en-US" altLang="zh-CN"/>
              <a:t>, </a:t>
            </a:r>
            <a:r>
              <a:rPr lang="zh-CN" altLang="en-US"/>
              <a:t>则有</a:t>
            </a:r>
          </a:p>
        </p:txBody>
      </p:sp>
      <p:pic>
        <p:nvPicPr>
          <p:cNvPr id="23568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3570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3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914400" y="4114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914400" y="4230688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914400" y="4913313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914400" y="5029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914400" y="58674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914400" y="5983288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  <p:bldP spid="27653" grpId="0" build="p" autoUpdateAnimBg="0"/>
      <p:bldP spid="27654" grpId="0" build="p" autoUpdateAnimBg="0"/>
      <p:bldP spid="27656" grpId="0" build="p" autoUpdateAnimBg="0"/>
      <p:bldP spid="27661" grpId="0" build="p" autoUpdateAnimBg="0"/>
      <p:bldP spid="27665" grpId="0" build="p" autoUpdateAnimBg="0"/>
      <p:bldP spid="27667" grpId="0" build="p" autoUpdateAnimBg="0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086600" y="838200"/>
            <a:ext cx="1765300" cy="1536700"/>
            <a:chOff x="4464" y="528"/>
            <a:chExt cx="1112" cy="968"/>
          </a:xfrm>
        </p:grpSpPr>
        <p:sp>
          <p:nvSpPr>
            <p:cNvPr id="2079" name="Freeform 3"/>
            <p:cNvSpPr>
              <a:spLocks/>
            </p:cNvSpPr>
            <p:nvPr/>
          </p:nvSpPr>
          <p:spPr bwMode="auto">
            <a:xfrm>
              <a:off x="4464" y="528"/>
              <a:ext cx="1112" cy="968"/>
            </a:xfrm>
            <a:custGeom>
              <a:avLst/>
              <a:gdLst>
                <a:gd name="T0" fmla="*/ 48 w 1112"/>
                <a:gd name="T1" fmla="*/ 624 h 968"/>
                <a:gd name="T2" fmla="*/ 96 w 1112"/>
                <a:gd name="T3" fmla="*/ 192 h 968"/>
                <a:gd name="T4" fmla="*/ 528 w 1112"/>
                <a:gd name="T5" fmla="*/ 0 h 968"/>
                <a:gd name="T6" fmla="*/ 960 w 1112"/>
                <a:gd name="T7" fmla="*/ 192 h 968"/>
                <a:gd name="T8" fmla="*/ 1056 w 1112"/>
                <a:gd name="T9" fmla="*/ 768 h 968"/>
                <a:gd name="T10" fmla="*/ 624 w 1112"/>
                <a:gd name="T11" fmla="*/ 912 h 968"/>
                <a:gd name="T12" fmla="*/ 96 w 1112"/>
                <a:gd name="T13" fmla="*/ 912 h 968"/>
                <a:gd name="T14" fmla="*/ 48 w 1112"/>
                <a:gd name="T15" fmla="*/ 624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2"/>
                <a:gd name="T25" fmla="*/ 0 h 968"/>
                <a:gd name="T26" fmla="*/ 1112 w 1112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2" h="968">
                  <a:moveTo>
                    <a:pt x="48" y="624"/>
                  </a:moveTo>
                  <a:cubicBezTo>
                    <a:pt x="48" y="504"/>
                    <a:pt x="16" y="296"/>
                    <a:pt x="96" y="192"/>
                  </a:cubicBezTo>
                  <a:cubicBezTo>
                    <a:pt x="176" y="88"/>
                    <a:pt x="384" y="0"/>
                    <a:pt x="528" y="0"/>
                  </a:cubicBezTo>
                  <a:cubicBezTo>
                    <a:pt x="672" y="0"/>
                    <a:pt x="872" y="64"/>
                    <a:pt x="960" y="192"/>
                  </a:cubicBezTo>
                  <a:cubicBezTo>
                    <a:pt x="1048" y="320"/>
                    <a:pt x="1112" y="648"/>
                    <a:pt x="1056" y="768"/>
                  </a:cubicBezTo>
                  <a:cubicBezTo>
                    <a:pt x="1000" y="888"/>
                    <a:pt x="784" y="888"/>
                    <a:pt x="624" y="912"/>
                  </a:cubicBezTo>
                  <a:cubicBezTo>
                    <a:pt x="464" y="936"/>
                    <a:pt x="192" y="968"/>
                    <a:pt x="96" y="912"/>
                  </a:cubicBezTo>
                  <a:cubicBezTo>
                    <a:pt x="0" y="856"/>
                    <a:pt x="48" y="744"/>
                    <a:pt x="48" y="624"/>
                  </a:cubicBezTo>
                  <a:close/>
                </a:path>
              </a:pathLst>
            </a:custGeom>
            <a:solidFill>
              <a:srgbClr val="009999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4" name="Object 4"/>
            <p:cNvGraphicFramePr>
              <a:graphicFrameLocks noChangeAspect="1"/>
            </p:cNvGraphicFramePr>
            <p:nvPr/>
          </p:nvGraphicFramePr>
          <p:xfrm>
            <a:off x="5388" y="530"/>
            <a:ext cx="16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3" imgW="253800" imgH="304560" progId="Equation.3">
                    <p:embed/>
                  </p:oleObj>
                </mc:Choice>
                <mc:Fallback>
                  <p:oleObj name="Equation" r:id="rId3" imgW="253800" imgH="304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530"/>
                          <a:ext cx="16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28"/>
            <p:cNvGraphicFramePr>
              <a:graphicFrameLocks noChangeAspect="1"/>
            </p:cNvGraphicFramePr>
            <p:nvPr/>
          </p:nvGraphicFramePr>
          <p:xfrm>
            <a:off x="5232" y="1056"/>
            <a:ext cx="20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5" imgW="317160" imgH="304560" progId="Equation.3">
                    <p:embed/>
                  </p:oleObj>
                </mc:Choice>
                <mc:Fallback>
                  <p:oleObj name="Equation" r:id="rId5" imgW="317160" imgH="304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056"/>
                          <a:ext cx="20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09600" y="1157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区域 </a:t>
            </a:r>
            <a:r>
              <a:rPr lang="en-US" altLang="zh-CN" i="1"/>
              <a:t>D </a:t>
            </a:r>
            <a:r>
              <a:rPr lang="zh-CN" altLang="en-US"/>
              <a:t>分类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2751138" y="909638"/>
            <a:ext cx="4821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单</a:t>
            </a:r>
            <a:r>
              <a:rPr lang="zh-CN" altLang="en-US"/>
              <a:t>连通区域 </a:t>
            </a:r>
            <a:r>
              <a:rPr lang="en-US" altLang="zh-CN"/>
              <a:t>( </a:t>
            </a:r>
            <a:r>
              <a:rPr lang="zh-CN" altLang="en-US"/>
              <a:t>无</a:t>
            </a:r>
            <a:r>
              <a:rPr lang="zh-CN" altLang="en-US">
                <a:solidFill>
                  <a:schemeClr val="tx2"/>
                </a:solidFill>
              </a:rPr>
              <a:t>“洞”</a:t>
            </a:r>
            <a:r>
              <a:rPr lang="zh-CN" altLang="en-US"/>
              <a:t>区域 </a:t>
            </a:r>
            <a:r>
              <a:rPr lang="en-US" altLang="zh-CN"/>
              <a:t>)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751138" y="1447800"/>
            <a:ext cx="4821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多</a:t>
            </a:r>
            <a:r>
              <a:rPr lang="zh-CN" altLang="en-US"/>
              <a:t>连通区域 </a:t>
            </a:r>
            <a:r>
              <a:rPr lang="en-US" altLang="zh-CN"/>
              <a:t>( </a:t>
            </a:r>
            <a:r>
              <a:rPr lang="zh-CN" altLang="en-US"/>
              <a:t>有</a:t>
            </a:r>
            <a:r>
              <a:rPr lang="zh-CN" altLang="en-US">
                <a:solidFill>
                  <a:schemeClr val="tx2"/>
                </a:solidFill>
              </a:rPr>
              <a:t>“洞”</a:t>
            </a:r>
            <a:r>
              <a:rPr lang="zh-CN" altLang="en-US"/>
              <a:t>区域 </a:t>
            </a:r>
            <a:r>
              <a:rPr lang="en-US" altLang="zh-CN"/>
              <a:t>)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93725" y="2057400"/>
            <a:ext cx="580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域 </a:t>
            </a:r>
            <a:r>
              <a:rPr lang="en-US" altLang="zh-CN" i="1"/>
              <a:t>D </a:t>
            </a:r>
            <a:r>
              <a:rPr lang="zh-CN" altLang="en-US"/>
              <a:t>边界</a:t>
            </a:r>
            <a:r>
              <a:rPr lang="en-US" altLang="zh-CN" i="1"/>
              <a:t>L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正向</a:t>
            </a:r>
            <a:r>
              <a:rPr lang="en-US" altLang="zh-CN"/>
              <a:t>:   </a:t>
            </a:r>
            <a:r>
              <a:rPr lang="zh-CN" altLang="en-US" b="1">
                <a:solidFill>
                  <a:schemeClr val="tx2"/>
                </a:solidFill>
              </a:rPr>
              <a:t>域的内部靠左</a:t>
            </a:r>
            <a:endParaRPr lang="zh-CN" altLang="en-US"/>
          </a:p>
        </p:txBody>
      </p:sp>
      <p:sp>
        <p:nvSpPr>
          <p:cNvPr id="46092" name="Freeform 12"/>
          <p:cNvSpPr>
            <a:spLocks/>
          </p:cNvSpPr>
          <p:nvPr/>
        </p:nvSpPr>
        <p:spPr bwMode="auto">
          <a:xfrm>
            <a:off x="7569200" y="1346200"/>
            <a:ext cx="685800" cy="711200"/>
          </a:xfrm>
          <a:custGeom>
            <a:avLst/>
            <a:gdLst>
              <a:gd name="T0" fmla="*/ 32 w 432"/>
              <a:gd name="T1" fmla="*/ 296 h 448"/>
              <a:gd name="T2" fmla="*/ 32 w 432"/>
              <a:gd name="T3" fmla="*/ 104 h 448"/>
              <a:gd name="T4" fmla="*/ 224 w 432"/>
              <a:gd name="T5" fmla="*/ 8 h 448"/>
              <a:gd name="T6" fmla="*/ 416 w 432"/>
              <a:gd name="T7" fmla="*/ 152 h 448"/>
              <a:gd name="T8" fmla="*/ 320 w 432"/>
              <a:gd name="T9" fmla="*/ 344 h 448"/>
              <a:gd name="T10" fmla="*/ 176 w 432"/>
              <a:gd name="T11" fmla="*/ 440 h 448"/>
              <a:gd name="T12" fmla="*/ 32 w 432"/>
              <a:gd name="T13" fmla="*/ 296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2"/>
              <a:gd name="T22" fmla="*/ 0 h 448"/>
              <a:gd name="T23" fmla="*/ 432 w 432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2" h="448">
                <a:moveTo>
                  <a:pt x="32" y="296"/>
                </a:moveTo>
                <a:cubicBezTo>
                  <a:pt x="8" y="240"/>
                  <a:pt x="0" y="152"/>
                  <a:pt x="32" y="104"/>
                </a:cubicBezTo>
                <a:cubicBezTo>
                  <a:pt x="64" y="56"/>
                  <a:pt x="160" y="0"/>
                  <a:pt x="224" y="8"/>
                </a:cubicBezTo>
                <a:cubicBezTo>
                  <a:pt x="288" y="16"/>
                  <a:pt x="400" y="96"/>
                  <a:pt x="416" y="152"/>
                </a:cubicBezTo>
                <a:cubicBezTo>
                  <a:pt x="432" y="208"/>
                  <a:pt x="360" y="296"/>
                  <a:pt x="320" y="344"/>
                </a:cubicBezTo>
                <a:cubicBezTo>
                  <a:pt x="280" y="392"/>
                  <a:pt x="224" y="448"/>
                  <a:pt x="176" y="440"/>
                </a:cubicBezTo>
                <a:cubicBezTo>
                  <a:pt x="128" y="432"/>
                  <a:pt x="56" y="352"/>
                  <a:pt x="32" y="29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V="1">
            <a:off x="7696200" y="2260600"/>
            <a:ext cx="533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8001000" y="1676400"/>
            <a:ext cx="2286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609600" y="26670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定理</a:t>
            </a:r>
            <a:r>
              <a:rPr lang="en-US" altLang="zh-CN" b="1" dirty="0">
                <a:solidFill>
                  <a:schemeClr val="tx2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设区域 </a:t>
            </a:r>
            <a:r>
              <a:rPr lang="en-US" altLang="zh-CN" i="1" dirty="0"/>
              <a:t>D</a:t>
            </a:r>
            <a:r>
              <a:rPr lang="en-US" altLang="zh-CN" dirty="0"/>
              <a:t> </a:t>
            </a:r>
            <a:r>
              <a:rPr lang="zh-CN" altLang="en-US" dirty="0"/>
              <a:t>是由分段光滑正向曲线 </a:t>
            </a:r>
            <a:r>
              <a:rPr lang="en-US" altLang="zh-CN" i="1" dirty="0"/>
              <a:t>L </a:t>
            </a:r>
            <a:r>
              <a:rPr lang="zh-CN" altLang="en-US" dirty="0"/>
              <a:t>围成</a:t>
            </a:r>
            <a:r>
              <a:rPr lang="en-US" altLang="zh-CN" dirty="0"/>
              <a:t>,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7162800" y="3200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381000" y="33274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7" imgW="1193760" imgH="406080" progId="Equation.3">
                  <p:embed/>
                </p:oleObj>
              </mc:Choice>
              <mc:Fallback>
                <p:oleObj name="Equation" r:id="rId7" imgW="119376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274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1663700" y="33274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9" imgW="1155600" imgH="406080" progId="Equation.3">
                  <p:embed/>
                </p:oleObj>
              </mc:Choice>
              <mc:Fallback>
                <p:oleObj name="Equation" r:id="rId9" imgW="115560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3274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1828800" y="3886200"/>
          <a:ext cx="4902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11" imgW="4902120" imgH="1079280" progId="Equation.3">
                  <p:embed/>
                </p:oleObj>
              </mc:Choice>
              <mc:Fallback>
                <p:oleObj name="Equation" r:id="rId11" imgW="4902120" imgH="1079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4902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6858000" y="4191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 </a:t>
            </a:r>
            <a:r>
              <a:rPr lang="zh-CN" altLang="en-US" sz="2400" b="1">
                <a:solidFill>
                  <a:schemeClr val="accent2"/>
                </a:solidFill>
              </a:rPr>
              <a:t>格林公式 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8020050" y="26670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函数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2667000" y="32146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上具有连续一阶偏导数</a:t>
            </a:r>
            <a:r>
              <a:rPr lang="en-US" altLang="zh-CN"/>
              <a:t>,</a:t>
            </a:r>
          </a:p>
        </p:txBody>
      </p:sp>
      <p:sp>
        <p:nvSpPr>
          <p:cNvPr id="2070" name="Rectangle 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1242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 格林公式</a:t>
            </a:r>
          </a:p>
        </p:txBody>
      </p:sp>
      <p:sp>
        <p:nvSpPr>
          <p:cNvPr id="46107" name="AutoShape 27"/>
          <p:cNvSpPr>
            <a:spLocks/>
          </p:cNvSpPr>
          <p:nvPr/>
        </p:nvSpPr>
        <p:spPr bwMode="auto">
          <a:xfrm>
            <a:off x="2674938" y="990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72" name="Picture 30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3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74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5" name="Picture 3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6" name="Picture 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" name="Picture 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utoUpdateAnimBg="0"/>
      <p:bldP spid="46089" grpId="0" autoUpdateAnimBg="0"/>
      <p:bldP spid="46090" grpId="0" autoUpdateAnimBg="0"/>
      <p:bldP spid="46091" grpId="0" autoUpdateAnimBg="0"/>
      <p:bldP spid="46092" grpId="0" animBg="1"/>
      <p:bldP spid="46093" grpId="0" animBg="1"/>
      <p:bldP spid="46094" grpId="0" animBg="1"/>
      <p:bldP spid="46095" grpId="0" autoUpdateAnimBg="0"/>
      <p:bldP spid="46096" grpId="0" build="p" autoUpdateAnimBg="0"/>
      <p:bldP spid="46100" grpId="0" autoUpdateAnimBg="0"/>
      <p:bldP spid="46102" grpId="0" build="p" autoUpdateAnimBg="0"/>
      <p:bldP spid="46103" grpId="0" build="p" autoUpdateAnimBg="0"/>
      <p:bldP spid="46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1143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证明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35125" y="28733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 </a:t>
            </a:r>
            <a:r>
              <a:rPr lang="zh-CN" altLang="en-US"/>
              <a:t>若</a:t>
            </a:r>
            <a:r>
              <a:rPr lang="en-US" altLang="zh-CN" i="1"/>
              <a:t>D </a:t>
            </a:r>
            <a:r>
              <a:rPr lang="zh-CN" altLang="en-US"/>
              <a:t>既是 </a:t>
            </a:r>
            <a:r>
              <a:rPr lang="en-US" altLang="zh-CN" i="1">
                <a:solidFill>
                  <a:schemeClr val="tx2"/>
                </a:solidFill>
              </a:rPr>
              <a:t>X - </a:t>
            </a:r>
            <a:r>
              <a:rPr lang="zh-CN" altLang="en-US">
                <a:solidFill>
                  <a:schemeClr val="tx2"/>
                </a:solidFill>
              </a:rPr>
              <a:t>型区域 </a:t>
            </a:r>
            <a:r>
              <a:rPr lang="en-US" altLang="zh-CN"/>
              <a:t>, </a:t>
            </a:r>
            <a:r>
              <a:rPr lang="zh-CN" altLang="en-US"/>
              <a:t>又是</a:t>
            </a:r>
            <a:r>
              <a:rPr lang="zh-CN" altLang="en-US" i="1"/>
              <a:t> </a:t>
            </a:r>
            <a:r>
              <a:rPr lang="en-US" altLang="zh-CN" i="1">
                <a:solidFill>
                  <a:schemeClr val="tx2"/>
                </a:solidFill>
              </a:rPr>
              <a:t>Y -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型区域 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790700" y="895350"/>
          <a:ext cx="331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4" imgW="3314520" imgH="977760" progId="Equation.3">
                  <p:embed/>
                </p:oleObj>
              </mc:Choice>
              <mc:Fallback>
                <p:oleObj name="Equation" r:id="rId4" imgW="331452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895350"/>
                        <a:ext cx="331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790700" y="1936750"/>
          <a:ext cx="339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6" imgW="3390840" imgH="977760" progId="Equation.3">
                  <p:embed/>
                </p:oleObj>
              </mc:Choice>
              <mc:Fallback>
                <p:oleObj name="Equation" r:id="rId6" imgW="339084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936750"/>
                        <a:ext cx="3390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304800" y="30861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3105" name="Object 33"/>
          <p:cNvGraphicFramePr>
            <a:graphicFrameLocks noChangeAspect="1"/>
          </p:cNvGraphicFramePr>
          <p:nvPr/>
        </p:nvGraphicFramePr>
        <p:xfrm>
          <a:off x="952500" y="2971800"/>
          <a:ext cx="187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8" imgW="1879560" imgH="927000" progId="Equation.3">
                  <p:embed/>
                </p:oleObj>
              </mc:Choice>
              <mc:Fallback>
                <p:oleObj name="Equation" r:id="rId8" imgW="1879560" imgH="927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971800"/>
                        <a:ext cx="187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6" name="Object 34"/>
          <p:cNvGraphicFramePr>
            <a:graphicFrameLocks noChangeAspect="1"/>
          </p:cNvGraphicFramePr>
          <p:nvPr/>
        </p:nvGraphicFramePr>
        <p:xfrm>
          <a:off x="2051050" y="3897313"/>
          <a:ext cx="303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10" imgW="3035160" imgH="825480" progId="Equation.3">
                  <p:embed/>
                </p:oleObj>
              </mc:Choice>
              <mc:Fallback>
                <p:oleObj name="Equation" r:id="rId10" imgW="3035160" imgH="82548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97313"/>
                        <a:ext cx="3035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5" name="Object 53"/>
          <p:cNvGraphicFramePr>
            <a:graphicFrameLocks noChangeAspect="1"/>
          </p:cNvGraphicFramePr>
          <p:nvPr/>
        </p:nvGraphicFramePr>
        <p:xfrm>
          <a:off x="4038600" y="2997200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12" imgW="1917360" imgH="927000" progId="Equation.3">
                  <p:embed/>
                </p:oleObj>
              </mc:Choice>
              <mc:Fallback>
                <p:oleObj name="Equation" r:id="rId12" imgW="1917360" imgH="9270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97200"/>
                        <a:ext cx="191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051050" y="4800600"/>
            <a:ext cx="2489200" cy="723900"/>
            <a:chOff x="149" y="2134"/>
            <a:chExt cx="1568" cy="456"/>
          </a:xfrm>
        </p:grpSpPr>
        <p:graphicFrame>
          <p:nvGraphicFramePr>
            <p:cNvPr id="3096" name="Object 35"/>
            <p:cNvGraphicFramePr>
              <a:graphicFrameLocks noChangeAspect="1"/>
            </p:cNvGraphicFramePr>
            <p:nvPr/>
          </p:nvGraphicFramePr>
          <p:xfrm>
            <a:off x="149" y="2134"/>
            <a:ext cx="156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Equation" r:id="rId14" imgW="2489040" imgH="723600" progId="Equation.3">
                    <p:embed/>
                  </p:oleObj>
                </mc:Choice>
                <mc:Fallback>
                  <p:oleObj name="Equation" r:id="rId14" imgW="2489040" imgH="723600" progId="Equation.3">
                    <p:embed/>
                    <p:pic>
                      <p:nvPicPr>
                        <p:cNvPr id="0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" y="2134"/>
                          <a:ext cx="156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3" name="Freeform 54"/>
            <p:cNvSpPr>
              <a:spLocks/>
            </p:cNvSpPr>
            <p:nvPr/>
          </p:nvSpPr>
          <p:spPr bwMode="auto">
            <a:xfrm>
              <a:off x="500" y="2330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4610100" y="4803775"/>
            <a:ext cx="2476500" cy="723900"/>
            <a:chOff x="1896" y="2136"/>
            <a:chExt cx="1560" cy="456"/>
          </a:xfrm>
        </p:grpSpPr>
        <p:graphicFrame>
          <p:nvGraphicFramePr>
            <p:cNvPr id="3095" name="Object 70"/>
            <p:cNvGraphicFramePr>
              <a:graphicFrameLocks noChangeAspect="1"/>
            </p:cNvGraphicFramePr>
            <p:nvPr/>
          </p:nvGraphicFramePr>
          <p:xfrm>
            <a:off x="1896" y="2136"/>
            <a:ext cx="156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Equation" r:id="rId16" imgW="2476440" imgH="723600" progId="Equation.3">
                    <p:embed/>
                  </p:oleObj>
                </mc:Choice>
                <mc:Fallback>
                  <p:oleObj name="Equation" r:id="rId16" imgW="2476440" imgH="7236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136"/>
                          <a:ext cx="156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2" name="Freeform 55"/>
            <p:cNvSpPr>
              <a:spLocks/>
            </p:cNvSpPr>
            <p:nvPr/>
          </p:nvSpPr>
          <p:spPr bwMode="auto">
            <a:xfrm>
              <a:off x="2247" y="2330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051050" y="5638800"/>
            <a:ext cx="2489200" cy="723900"/>
            <a:chOff x="72" y="2613"/>
            <a:chExt cx="1568" cy="456"/>
          </a:xfrm>
        </p:grpSpPr>
        <p:graphicFrame>
          <p:nvGraphicFramePr>
            <p:cNvPr id="3094" name="Object 36"/>
            <p:cNvGraphicFramePr>
              <a:graphicFrameLocks noChangeAspect="1"/>
            </p:cNvGraphicFramePr>
            <p:nvPr/>
          </p:nvGraphicFramePr>
          <p:xfrm>
            <a:off x="72" y="2613"/>
            <a:ext cx="156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Equation" r:id="rId18" imgW="2489040" imgH="723600" progId="Equation.3">
                    <p:embed/>
                  </p:oleObj>
                </mc:Choice>
                <mc:Fallback>
                  <p:oleObj name="Equation" r:id="rId18" imgW="2489040" imgH="723600" progId="Equation.3">
                    <p:embed/>
                    <p:pic>
                      <p:nvPicPr>
                        <p:cNvPr id="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2613"/>
                          <a:ext cx="156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1" name="Freeform 56"/>
            <p:cNvSpPr>
              <a:spLocks/>
            </p:cNvSpPr>
            <p:nvPr/>
          </p:nvSpPr>
          <p:spPr bwMode="auto">
            <a:xfrm>
              <a:off x="414" y="2799"/>
              <a:ext cx="197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4610100" y="5643563"/>
            <a:ext cx="2501900" cy="723900"/>
            <a:chOff x="1777" y="2580"/>
            <a:chExt cx="1576" cy="456"/>
          </a:xfrm>
        </p:grpSpPr>
        <p:graphicFrame>
          <p:nvGraphicFramePr>
            <p:cNvPr id="3093" name="Object 67"/>
            <p:cNvGraphicFramePr>
              <a:graphicFrameLocks noChangeAspect="1"/>
            </p:cNvGraphicFramePr>
            <p:nvPr/>
          </p:nvGraphicFramePr>
          <p:xfrm>
            <a:off x="1777" y="2580"/>
            <a:ext cx="157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Equation" r:id="rId20" imgW="2501640" imgH="723600" progId="Equation.3">
                    <p:embed/>
                  </p:oleObj>
                </mc:Choice>
                <mc:Fallback>
                  <p:oleObj name="Equation" r:id="rId20" imgW="2501640" imgH="7236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2580"/>
                          <a:ext cx="1576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0" name="Freeform 57"/>
            <p:cNvSpPr>
              <a:spLocks/>
            </p:cNvSpPr>
            <p:nvPr/>
          </p:nvSpPr>
          <p:spPr bwMode="auto">
            <a:xfrm>
              <a:off x="2123" y="2766"/>
              <a:ext cx="197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37" name="Object 65"/>
          <p:cNvGraphicFramePr>
            <a:graphicFrameLocks noChangeAspect="1"/>
          </p:cNvGraphicFramePr>
          <p:nvPr/>
        </p:nvGraphicFramePr>
        <p:xfrm>
          <a:off x="5105400" y="3898900"/>
          <a:ext cx="2971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22" imgW="2971800" imgH="825480" progId="Equation.3">
                  <p:embed/>
                </p:oleObj>
              </mc:Choice>
              <mc:Fallback>
                <p:oleObj name="Equation" r:id="rId22" imgW="2971800" imgH="8254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98900"/>
                        <a:ext cx="2971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9" name="Object 77"/>
          <p:cNvGraphicFramePr>
            <a:graphicFrameLocks noChangeAspect="1"/>
          </p:cNvGraphicFramePr>
          <p:nvPr/>
        </p:nvGraphicFramePr>
        <p:xfrm>
          <a:off x="2903538" y="3041650"/>
          <a:ext cx="115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24" imgW="1155600" imgH="825480" progId="Equation.3">
                  <p:embed/>
                </p:oleObj>
              </mc:Choice>
              <mc:Fallback>
                <p:oleObj name="Equation" r:id="rId24" imgW="1155600" imgH="82548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3041650"/>
                        <a:ext cx="1155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604000" y="1130300"/>
            <a:ext cx="2159000" cy="2222500"/>
            <a:chOff x="4160" y="712"/>
            <a:chExt cx="1360" cy="1400"/>
          </a:xfrm>
        </p:grpSpPr>
        <p:graphicFrame>
          <p:nvGraphicFramePr>
            <p:cNvPr id="3081" name="Object 27"/>
            <p:cNvGraphicFramePr>
              <a:graphicFrameLocks noChangeAspect="1"/>
            </p:cNvGraphicFramePr>
            <p:nvPr/>
          </p:nvGraphicFramePr>
          <p:xfrm>
            <a:off x="4160" y="912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Equation" r:id="rId26" imgW="253800" imgH="330120" progId="Equation.3">
                    <p:embed/>
                  </p:oleObj>
                </mc:Choice>
                <mc:Fallback>
                  <p:oleObj name="Equation" r:id="rId26" imgW="253800" imgH="3301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912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28"/>
            <p:cNvGraphicFramePr>
              <a:graphicFrameLocks noChangeAspect="1"/>
            </p:cNvGraphicFramePr>
            <p:nvPr/>
          </p:nvGraphicFramePr>
          <p:xfrm>
            <a:off x="4172" y="157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Equation" r:id="rId28" imgW="203040" imgH="241200" progId="Equation.3">
                    <p:embed/>
                  </p:oleObj>
                </mc:Choice>
                <mc:Fallback>
                  <p:oleObj name="Equation" r:id="rId28" imgW="20304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157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2" name="Freeform 84"/>
            <p:cNvSpPr>
              <a:spLocks/>
            </p:cNvSpPr>
            <p:nvPr/>
          </p:nvSpPr>
          <p:spPr bwMode="auto">
            <a:xfrm>
              <a:off x="4552" y="1008"/>
              <a:ext cx="704" cy="624"/>
            </a:xfrm>
            <a:custGeom>
              <a:avLst/>
              <a:gdLst>
                <a:gd name="T0" fmla="*/ 16 w 704"/>
                <a:gd name="T1" fmla="*/ 288 h 624"/>
                <a:gd name="T2" fmla="*/ 352 w 704"/>
                <a:gd name="T3" fmla="*/ 0 h 624"/>
                <a:gd name="T4" fmla="*/ 688 w 704"/>
                <a:gd name="T5" fmla="*/ 288 h 624"/>
                <a:gd name="T6" fmla="*/ 256 w 704"/>
                <a:gd name="T7" fmla="*/ 624 h 624"/>
                <a:gd name="T8" fmla="*/ 16 w 704"/>
                <a:gd name="T9" fmla="*/ 288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4"/>
                <a:gd name="T16" fmla="*/ 0 h 624"/>
                <a:gd name="T17" fmla="*/ 704 w 704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4" h="624">
                  <a:moveTo>
                    <a:pt x="16" y="288"/>
                  </a:moveTo>
                  <a:cubicBezTo>
                    <a:pt x="32" y="184"/>
                    <a:pt x="240" y="0"/>
                    <a:pt x="352" y="0"/>
                  </a:cubicBezTo>
                  <a:cubicBezTo>
                    <a:pt x="464" y="0"/>
                    <a:pt x="704" y="184"/>
                    <a:pt x="688" y="288"/>
                  </a:cubicBezTo>
                  <a:cubicBezTo>
                    <a:pt x="672" y="392"/>
                    <a:pt x="368" y="624"/>
                    <a:pt x="256" y="624"/>
                  </a:cubicBezTo>
                  <a:cubicBezTo>
                    <a:pt x="144" y="624"/>
                    <a:pt x="0" y="392"/>
                    <a:pt x="16" y="288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Line 6"/>
            <p:cNvSpPr>
              <a:spLocks noChangeShapeType="1"/>
            </p:cNvSpPr>
            <p:nvPr/>
          </p:nvSpPr>
          <p:spPr bwMode="auto">
            <a:xfrm>
              <a:off x="4332" y="1872"/>
              <a:ext cx="1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Line 7"/>
            <p:cNvSpPr>
              <a:spLocks noChangeShapeType="1"/>
            </p:cNvSpPr>
            <p:nvPr/>
          </p:nvSpPr>
          <p:spPr bwMode="auto">
            <a:xfrm flipV="1">
              <a:off x="4328" y="720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3" name="Object 24"/>
            <p:cNvGraphicFramePr>
              <a:graphicFrameLocks noChangeAspect="1"/>
            </p:cNvGraphicFramePr>
            <p:nvPr/>
          </p:nvGraphicFramePr>
          <p:xfrm>
            <a:off x="4376" y="7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Equation" r:id="rId30" imgW="241200" imgH="317160" progId="Equation.3">
                    <p:embed/>
                  </p:oleObj>
                </mc:Choice>
                <mc:Fallback>
                  <p:oleObj name="Equation" r:id="rId30" imgW="24120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7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25"/>
            <p:cNvGraphicFramePr>
              <a:graphicFrameLocks noChangeAspect="1"/>
            </p:cNvGraphicFramePr>
            <p:nvPr/>
          </p:nvGraphicFramePr>
          <p:xfrm>
            <a:off x="5376" y="19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Equation" r:id="rId32" imgW="228600" imgH="241200" progId="Equation.3">
                    <p:embed/>
                  </p:oleObj>
                </mc:Choice>
                <mc:Fallback>
                  <p:oleObj name="Equation" r:id="rId32" imgW="2286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9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26"/>
            <p:cNvGraphicFramePr>
              <a:graphicFrameLocks noChangeAspect="1"/>
            </p:cNvGraphicFramePr>
            <p:nvPr/>
          </p:nvGraphicFramePr>
          <p:xfrm>
            <a:off x="4284" y="193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Equation" r:id="rId34" imgW="215640" imgH="241200" progId="Equation.3">
                    <p:embed/>
                  </p:oleObj>
                </mc:Choice>
                <mc:Fallback>
                  <p:oleObj name="Equation" r:id="rId34" imgW="21564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193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5" name="Line 14"/>
            <p:cNvSpPr>
              <a:spLocks noChangeShapeType="1"/>
            </p:cNvSpPr>
            <p:nvPr/>
          </p:nvSpPr>
          <p:spPr bwMode="auto">
            <a:xfrm flipV="1">
              <a:off x="4952" y="1488"/>
              <a:ext cx="144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6" name="Object 20"/>
            <p:cNvGraphicFramePr>
              <a:graphicFrameLocks noChangeAspect="1"/>
            </p:cNvGraphicFramePr>
            <p:nvPr/>
          </p:nvGraphicFramePr>
          <p:xfrm>
            <a:off x="4800" y="76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Equation" r:id="rId36" imgW="291960" imgH="304560" progId="Equation.3">
                    <p:embed/>
                  </p:oleObj>
                </mc:Choice>
                <mc:Fallback>
                  <p:oleObj name="Equation" r:id="rId36" imgW="291960" imgH="3045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6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21"/>
            <p:cNvGraphicFramePr>
              <a:graphicFrameLocks noChangeAspect="1"/>
            </p:cNvGraphicFramePr>
            <p:nvPr/>
          </p:nvGraphicFramePr>
          <p:xfrm>
            <a:off x="4800" y="16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Equation" r:id="rId38" imgW="291960" imgH="317160" progId="Equation.3">
                    <p:embed/>
                  </p:oleObj>
                </mc:Choice>
                <mc:Fallback>
                  <p:oleObj name="Equation" r:id="rId38" imgW="291960" imgH="3171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6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22"/>
            <p:cNvGraphicFramePr>
              <a:graphicFrameLocks noChangeAspect="1"/>
            </p:cNvGraphicFramePr>
            <p:nvPr/>
          </p:nvGraphicFramePr>
          <p:xfrm>
            <a:off x="5259" y="124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Equation" r:id="rId40" imgW="279360" imgH="304560" progId="Equation.3">
                    <p:embed/>
                  </p:oleObj>
                </mc:Choice>
                <mc:Fallback>
                  <p:oleObj name="Equation" r:id="rId40" imgW="279360" imgH="3045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9" y="124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23"/>
            <p:cNvGraphicFramePr>
              <a:graphicFrameLocks noChangeAspect="1"/>
            </p:cNvGraphicFramePr>
            <p:nvPr/>
          </p:nvGraphicFramePr>
          <p:xfrm>
            <a:off x="4375" y="120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Equation" r:id="rId42" imgW="279360" imgH="304560" progId="Equation.3">
                    <p:embed/>
                  </p:oleObj>
                </mc:Choice>
                <mc:Fallback>
                  <p:oleObj name="Equation" r:id="rId42" imgW="279360" imgH="3045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20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6" name="Line 8"/>
            <p:cNvSpPr>
              <a:spLocks noChangeShapeType="1"/>
            </p:cNvSpPr>
            <p:nvPr/>
          </p:nvSpPr>
          <p:spPr bwMode="auto">
            <a:xfrm>
              <a:off x="4568" y="1332"/>
              <a:ext cx="1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Line 9"/>
            <p:cNvSpPr>
              <a:spLocks noChangeShapeType="1"/>
            </p:cNvSpPr>
            <p:nvPr/>
          </p:nvSpPr>
          <p:spPr bwMode="auto">
            <a:xfrm flipH="1">
              <a:off x="5248" y="1284"/>
              <a:ext cx="4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10"/>
            <p:cNvSpPr>
              <a:spLocks noChangeShapeType="1"/>
            </p:cNvSpPr>
            <p:nvPr/>
          </p:nvSpPr>
          <p:spPr bwMode="auto">
            <a:xfrm>
              <a:off x="4351" y="1632"/>
              <a:ext cx="50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Line 11"/>
            <p:cNvSpPr>
              <a:spLocks noChangeShapeType="1"/>
            </p:cNvSpPr>
            <p:nvPr/>
          </p:nvSpPr>
          <p:spPr bwMode="auto">
            <a:xfrm>
              <a:off x="4328" y="997"/>
              <a:ext cx="568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90" name="Object 29"/>
            <p:cNvGraphicFramePr>
              <a:graphicFrameLocks noChangeAspect="1"/>
            </p:cNvGraphicFramePr>
            <p:nvPr/>
          </p:nvGraphicFramePr>
          <p:xfrm>
            <a:off x="5184" y="190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Equation" r:id="rId44" imgW="215640" imgH="330120" progId="Equation.3">
                    <p:embed/>
                  </p:oleObj>
                </mc:Choice>
                <mc:Fallback>
                  <p:oleObj name="Equation" r:id="rId44" imgW="215640" imgH="3301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0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30"/>
            <p:cNvGraphicFramePr>
              <a:graphicFrameLocks noChangeAspect="1"/>
            </p:cNvGraphicFramePr>
            <p:nvPr/>
          </p:nvGraphicFramePr>
          <p:xfrm>
            <a:off x="4504" y="19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Equation" r:id="rId46" imgW="228600" imgH="241200" progId="Equation.3">
                    <p:embed/>
                  </p:oleObj>
                </mc:Choice>
                <mc:Fallback>
                  <p:oleObj name="Equation" r:id="rId46" imgW="228600" imgH="241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" y="19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" name="Object 85"/>
            <p:cNvGraphicFramePr>
              <a:graphicFrameLocks noChangeAspect="1"/>
            </p:cNvGraphicFramePr>
            <p:nvPr/>
          </p:nvGraphicFramePr>
          <p:xfrm>
            <a:off x="4792" y="120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Equation" r:id="rId48" imgW="317160" imgH="304560" progId="Equation.3">
                    <p:embed/>
                  </p:oleObj>
                </mc:Choice>
                <mc:Fallback>
                  <p:oleObj name="Equation" r:id="rId48" imgW="317160" imgH="30456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120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Picture 89" descr="F:\My Documents\数学资源库\机动.jpg">
            <a:hlinkClick r:id="rId50" action="ppaction://hlinksldjump"/>
          </p:cNvPr>
          <p:cNvPicPr>
            <a:picLocks noChangeAspect="1" noChangeArrowheads="1"/>
          </p:cNvPicPr>
          <p:nvPr/>
        </p:nvPicPr>
        <p:blipFill>
          <a:blip r:embed="rId5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定理</a:t>
            </a:r>
            <a:r>
              <a:rPr kumimoji="0" lang="en-US" altLang="zh-CN" sz="1000">
                <a:latin typeface="楷体_GB2312" pitchFamily="49" charset="-122"/>
              </a:rPr>
              <a:t>1 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3107" name="Picture 9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8" name="Picture 9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9" name="Picture 9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0" name="Picture 9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1" name="Picture 9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1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33400" y="762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1828800" y="609600"/>
          <a:ext cx="187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4" imgW="1879560" imgH="927000" progId="Equation.3">
                  <p:embed/>
                </p:oleObj>
              </mc:Choice>
              <mc:Fallback>
                <p:oleObj name="Equation" r:id="rId4" imgW="187956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09600"/>
                        <a:ext cx="187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3810000" y="723900"/>
          <a:ext cx="2171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6" imgW="2171520" imgH="723600" progId="Equation.3">
                  <p:embed/>
                </p:oleObj>
              </mc:Choice>
              <mc:Fallback>
                <p:oleObj name="Equation" r:id="rId6" imgW="217152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23900"/>
                        <a:ext cx="2171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457200" y="1524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同理可证</a:t>
            </a:r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1752600" y="2057400"/>
          <a:ext cx="2070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8" imgW="2070000" imgH="927000" progId="Equation.3">
                  <p:embed/>
                </p:oleObj>
              </mc:Choice>
              <mc:Fallback>
                <p:oleObj name="Equation" r:id="rId8" imgW="2070000" imgH="9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2070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3886200" y="2162175"/>
          <a:ext cx="210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0" imgW="2108160" imgH="723600" progId="Equation.3">
                  <p:embed/>
                </p:oleObj>
              </mc:Choice>
              <mc:Fallback>
                <p:oleObj name="Equation" r:id="rId10" imgW="210816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62175"/>
                        <a:ext cx="2108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629400" y="762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①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629400" y="21621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②</a:t>
            </a:r>
          </a:p>
        </p:txBody>
      </p:sp>
      <p:sp>
        <p:nvSpPr>
          <p:cNvPr id="49208" name="Text Box 56"/>
          <p:cNvSpPr txBox="1">
            <a:spLocks noChangeArrowheads="1"/>
          </p:cNvSpPr>
          <p:nvPr/>
        </p:nvSpPr>
        <p:spPr bwMode="auto">
          <a:xfrm>
            <a:off x="533400" y="3048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①</a:t>
            </a:r>
            <a:r>
              <a:rPr lang="zh-CN" altLang="en-US"/>
              <a:t>、②两式相加得</a:t>
            </a:r>
            <a:r>
              <a:rPr lang="en-US" altLang="zh-CN"/>
              <a:t>:</a:t>
            </a:r>
          </a:p>
        </p:txBody>
      </p:sp>
      <p:graphicFrame>
        <p:nvGraphicFramePr>
          <p:cNvPr id="49209" name="Object 57"/>
          <p:cNvGraphicFramePr>
            <a:graphicFrameLocks noChangeAspect="1"/>
          </p:cNvGraphicFramePr>
          <p:nvPr/>
        </p:nvGraphicFramePr>
        <p:xfrm>
          <a:off x="1676400" y="3721100"/>
          <a:ext cx="53419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12" imgW="5346360" imgH="927000" progId="Equation.3">
                  <p:embed/>
                </p:oleObj>
              </mc:Choice>
              <mc:Fallback>
                <p:oleObj name="Equation" r:id="rId12" imgW="5346360" imgH="9270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21100"/>
                        <a:ext cx="53419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8" name="Picture 6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6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6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6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6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65" descr="F:\My Documents\数学资源库\机动.jp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Text Box 66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定理</a:t>
            </a:r>
            <a:r>
              <a:rPr kumimoji="0" lang="en-US" altLang="zh-CN" sz="1000">
                <a:latin typeface="楷体_GB2312" pitchFamily="49" charset="-122"/>
              </a:rPr>
              <a:t>1 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utoUpdateAnimBg="0"/>
      <p:bldP spid="49165" grpId="0" autoUpdateAnimBg="0"/>
      <p:bldP spid="49166" grpId="0" autoUpdateAnimBg="0"/>
      <p:bldP spid="492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6096000" y="1150938"/>
            <a:ext cx="2451100" cy="2633662"/>
            <a:chOff x="3840" y="605"/>
            <a:chExt cx="1544" cy="1659"/>
          </a:xfrm>
        </p:grpSpPr>
        <p:sp>
          <p:nvSpPr>
            <p:cNvPr id="5157" name="Freeform 7"/>
            <p:cNvSpPr>
              <a:spLocks/>
            </p:cNvSpPr>
            <p:nvPr/>
          </p:nvSpPr>
          <p:spPr bwMode="auto">
            <a:xfrm>
              <a:off x="4024" y="605"/>
              <a:ext cx="1360" cy="1344"/>
            </a:xfrm>
            <a:custGeom>
              <a:avLst/>
              <a:gdLst>
                <a:gd name="T0" fmla="*/ 344 w 1360"/>
                <a:gd name="T1" fmla="*/ 328 h 1344"/>
                <a:gd name="T2" fmla="*/ 104 w 1360"/>
                <a:gd name="T3" fmla="*/ 520 h 1344"/>
                <a:gd name="T4" fmla="*/ 8 w 1360"/>
                <a:gd name="T5" fmla="*/ 904 h 1344"/>
                <a:gd name="T6" fmla="*/ 152 w 1360"/>
                <a:gd name="T7" fmla="*/ 1240 h 1344"/>
                <a:gd name="T8" fmla="*/ 488 w 1360"/>
                <a:gd name="T9" fmla="*/ 1336 h 1344"/>
                <a:gd name="T10" fmla="*/ 920 w 1360"/>
                <a:gd name="T11" fmla="*/ 1288 h 1344"/>
                <a:gd name="T12" fmla="*/ 1304 w 1360"/>
                <a:gd name="T13" fmla="*/ 1048 h 1344"/>
                <a:gd name="T14" fmla="*/ 1256 w 1360"/>
                <a:gd name="T15" fmla="*/ 712 h 1344"/>
                <a:gd name="T16" fmla="*/ 968 w 1360"/>
                <a:gd name="T17" fmla="*/ 664 h 1344"/>
                <a:gd name="T18" fmla="*/ 728 w 1360"/>
                <a:gd name="T19" fmla="*/ 664 h 1344"/>
                <a:gd name="T20" fmla="*/ 680 w 1360"/>
                <a:gd name="T21" fmla="*/ 520 h 1344"/>
                <a:gd name="T22" fmla="*/ 872 w 1360"/>
                <a:gd name="T23" fmla="*/ 424 h 1344"/>
                <a:gd name="T24" fmla="*/ 1064 w 1360"/>
                <a:gd name="T25" fmla="*/ 280 h 1344"/>
                <a:gd name="T26" fmla="*/ 1016 w 1360"/>
                <a:gd name="T27" fmla="*/ 40 h 1344"/>
                <a:gd name="T28" fmla="*/ 680 w 1360"/>
                <a:gd name="T29" fmla="*/ 40 h 1344"/>
                <a:gd name="T30" fmla="*/ 392 w 1360"/>
                <a:gd name="T31" fmla="*/ 184 h 1344"/>
                <a:gd name="T32" fmla="*/ 344 w 1360"/>
                <a:gd name="T33" fmla="*/ 328 h 13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60"/>
                <a:gd name="T52" fmla="*/ 0 h 1344"/>
                <a:gd name="T53" fmla="*/ 1360 w 1360"/>
                <a:gd name="T54" fmla="*/ 1344 h 13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60" h="1344">
                  <a:moveTo>
                    <a:pt x="344" y="328"/>
                  </a:moveTo>
                  <a:cubicBezTo>
                    <a:pt x="296" y="384"/>
                    <a:pt x="160" y="424"/>
                    <a:pt x="104" y="520"/>
                  </a:cubicBezTo>
                  <a:cubicBezTo>
                    <a:pt x="48" y="616"/>
                    <a:pt x="0" y="784"/>
                    <a:pt x="8" y="904"/>
                  </a:cubicBezTo>
                  <a:cubicBezTo>
                    <a:pt x="16" y="1024"/>
                    <a:pt x="72" y="1168"/>
                    <a:pt x="152" y="1240"/>
                  </a:cubicBezTo>
                  <a:cubicBezTo>
                    <a:pt x="232" y="1312"/>
                    <a:pt x="360" y="1328"/>
                    <a:pt x="488" y="1336"/>
                  </a:cubicBezTo>
                  <a:cubicBezTo>
                    <a:pt x="616" y="1344"/>
                    <a:pt x="784" y="1336"/>
                    <a:pt x="920" y="1288"/>
                  </a:cubicBezTo>
                  <a:cubicBezTo>
                    <a:pt x="1056" y="1240"/>
                    <a:pt x="1248" y="1144"/>
                    <a:pt x="1304" y="1048"/>
                  </a:cubicBezTo>
                  <a:cubicBezTo>
                    <a:pt x="1360" y="952"/>
                    <a:pt x="1312" y="776"/>
                    <a:pt x="1256" y="712"/>
                  </a:cubicBezTo>
                  <a:cubicBezTo>
                    <a:pt x="1200" y="648"/>
                    <a:pt x="1056" y="672"/>
                    <a:pt x="968" y="664"/>
                  </a:cubicBezTo>
                  <a:cubicBezTo>
                    <a:pt x="880" y="656"/>
                    <a:pt x="776" y="688"/>
                    <a:pt x="728" y="664"/>
                  </a:cubicBezTo>
                  <a:cubicBezTo>
                    <a:pt x="680" y="640"/>
                    <a:pt x="656" y="560"/>
                    <a:pt x="680" y="520"/>
                  </a:cubicBezTo>
                  <a:cubicBezTo>
                    <a:pt x="704" y="480"/>
                    <a:pt x="808" y="464"/>
                    <a:pt x="872" y="424"/>
                  </a:cubicBezTo>
                  <a:cubicBezTo>
                    <a:pt x="936" y="384"/>
                    <a:pt x="1040" y="344"/>
                    <a:pt x="1064" y="280"/>
                  </a:cubicBezTo>
                  <a:cubicBezTo>
                    <a:pt x="1088" y="216"/>
                    <a:pt x="1080" y="80"/>
                    <a:pt x="1016" y="40"/>
                  </a:cubicBezTo>
                  <a:cubicBezTo>
                    <a:pt x="952" y="0"/>
                    <a:pt x="784" y="16"/>
                    <a:pt x="680" y="40"/>
                  </a:cubicBezTo>
                  <a:cubicBezTo>
                    <a:pt x="576" y="64"/>
                    <a:pt x="448" y="136"/>
                    <a:pt x="392" y="184"/>
                  </a:cubicBezTo>
                  <a:cubicBezTo>
                    <a:pt x="336" y="232"/>
                    <a:pt x="392" y="272"/>
                    <a:pt x="344" y="328"/>
                  </a:cubicBez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Line 38"/>
            <p:cNvSpPr>
              <a:spLocks noChangeShapeType="1"/>
            </p:cNvSpPr>
            <p:nvPr/>
          </p:nvSpPr>
          <p:spPr bwMode="auto">
            <a:xfrm flipV="1">
              <a:off x="4416" y="1920"/>
              <a:ext cx="22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55"/>
            <p:cNvSpPr>
              <a:spLocks noChangeShapeType="1"/>
            </p:cNvSpPr>
            <p:nvPr/>
          </p:nvSpPr>
          <p:spPr bwMode="auto">
            <a:xfrm>
              <a:off x="3936" y="2064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56"/>
            <p:cNvSpPr>
              <a:spLocks noChangeShapeType="1"/>
            </p:cNvSpPr>
            <p:nvPr/>
          </p:nvSpPr>
          <p:spPr bwMode="auto">
            <a:xfrm flipV="1">
              <a:off x="3936" y="644"/>
              <a:ext cx="4" cy="1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0" name="Object 57"/>
            <p:cNvGraphicFramePr>
              <a:graphicFrameLocks noChangeAspect="1"/>
            </p:cNvGraphicFramePr>
            <p:nvPr/>
          </p:nvGraphicFramePr>
          <p:xfrm>
            <a:off x="3976" y="6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9" name="Equation" r:id="rId4" imgW="241200" imgH="317160" progId="Equation.3">
                    <p:embed/>
                  </p:oleObj>
                </mc:Choice>
                <mc:Fallback>
                  <p:oleObj name="Equation" r:id="rId4" imgW="241200" imgH="3171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6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58"/>
            <p:cNvGraphicFramePr>
              <a:graphicFrameLocks noChangeAspect="1"/>
            </p:cNvGraphicFramePr>
            <p:nvPr/>
          </p:nvGraphicFramePr>
          <p:xfrm>
            <a:off x="5232" y="21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0" name="Equation" r:id="rId6" imgW="228600" imgH="241200" progId="Equation.3">
                    <p:embed/>
                  </p:oleObj>
                </mc:Choice>
                <mc:Fallback>
                  <p:oleObj name="Equation" r:id="rId6" imgW="228600" imgH="2412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1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59"/>
            <p:cNvGraphicFramePr>
              <a:graphicFrameLocks noChangeAspect="1"/>
            </p:cNvGraphicFramePr>
            <p:nvPr/>
          </p:nvGraphicFramePr>
          <p:xfrm>
            <a:off x="3840" y="21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1" name="Equation" r:id="rId8" imgW="215640" imgH="241200" progId="Equation.3">
                    <p:embed/>
                  </p:oleObj>
                </mc:Choice>
                <mc:Fallback>
                  <p:oleObj name="Equation" r:id="rId8" imgW="215640" imgH="2412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69"/>
            <p:cNvGraphicFramePr>
              <a:graphicFrameLocks noChangeAspect="1"/>
            </p:cNvGraphicFramePr>
            <p:nvPr/>
          </p:nvGraphicFramePr>
          <p:xfrm>
            <a:off x="5136" y="105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" name="Equation" r:id="rId10" imgW="253800" imgH="304560" progId="Equation.3">
                    <p:embed/>
                  </p:oleObj>
                </mc:Choice>
                <mc:Fallback>
                  <p:oleObj name="Equation" r:id="rId10" imgW="253800" imgH="30456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05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5" name="Text Box 3"/>
          <p:cNvSpPr txBox="1">
            <a:spLocks noChangeArrowheads="1"/>
          </p:cNvSpPr>
          <p:nvPr/>
        </p:nvSpPr>
        <p:spPr bwMode="auto">
          <a:xfrm>
            <a:off x="609600" y="4191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 </a:t>
            </a:r>
            <a:r>
              <a:rPr lang="zh-CN" altLang="en-US"/>
              <a:t>若</a:t>
            </a:r>
            <a:r>
              <a:rPr lang="en-US" altLang="zh-CN" i="1"/>
              <a:t>D</a:t>
            </a:r>
            <a:r>
              <a:rPr lang="zh-CN" altLang="en-US"/>
              <a:t>不满足以上条件</a:t>
            </a:r>
            <a:r>
              <a:rPr lang="en-US" altLang="zh-CN"/>
              <a:t>,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419600" y="4191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则可通过加辅助线将其分割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477000" y="1214438"/>
            <a:ext cx="1562100" cy="1751012"/>
            <a:chOff x="4080" y="645"/>
            <a:chExt cx="984" cy="1103"/>
          </a:xfrm>
        </p:grpSpPr>
        <p:sp>
          <p:nvSpPr>
            <p:cNvPr id="5154" name="Line 12"/>
            <p:cNvSpPr>
              <a:spLocks noChangeShapeType="1"/>
            </p:cNvSpPr>
            <p:nvPr/>
          </p:nvSpPr>
          <p:spPr bwMode="auto">
            <a:xfrm flipV="1">
              <a:off x="4080" y="1269"/>
              <a:ext cx="67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13"/>
            <p:cNvSpPr>
              <a:spLocks noChangeShapeType="1"/>
            </p:cNvSpPr>
            <p:nvPr/>
          </p:nvSpPr>
          <p:spPr bwMode="auto">
            <a:xfrm>
              <a:off x="4128" y="1125"/>
              <a:ext cx="5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14"/>
            <p:cNvSpPr>
              <a:spLocks noChangeShapeType="1"/>
            </p:cNvSpPr>
            <p:nvPr/>
          </p:nvSpPr>
          <p:spPr bwMode="auto">
            <a:xfrm flipV="1">
              <a:off x="4704" y="645"/>
              <a:ext cx="0" cy="48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7" name="Object 15"/>
            <p:cNvGraphicFramePr>
              <a:graphicFrameLocks noChangeAspect="1"/>
            </p:cNvGraphicFramePr>
            <p:nvPr/>
          </p:nvGraphicFramePr>
          <p:xfrm>
            <a:off x="4792" y="680"/>
            <a:ext cx="2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" name="Equation" r:id="rId12" imgW="393480" imgH="444240" progId="Equation.3">
                    <p:embed/>
                  </p:oleObj>
                </mc:Choice>
                <mc:Fallback>
                  <p:oleObj name="Equation" r:id="rId12" imgW="393480" imgH="4442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680"/>
                          <a:ext cx="2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16"/>
            <p:cNvGraphicFramePr>
              <a:graphicFrameLocks noChangeAspect="1"/>
            </p:cNvGraphicFramePr>
            <p:nvPr/>
          </p:nvGraphicFramePr>
          <p:xfrm>
            <a:off x="4784" y="1468"/>
            <a:ext cx="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name="Equation" r:id="rId14" imgW="444240" imgH="444240" progId="Equation.3">
                    <p:embed/>
                  </p:oleObj>
                </mc:Choice>
                <mc:Fallback>
                  <p:oleObj name="Equation" r:id="rId14" imgW="444240" imgH="4442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" y="1468"/>
                          <a:ext cx="2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7"/>
            <p:cNvGraphicFramePr>
              <a:graphicFrameLocks noChangeAspect="1"/>
            </p:cNvGraphicFramePr>
            <p:nvPr/>
          </p:nvGraphicFramePr>
          <p:xfrm>
            <a:off x="4368" y="792"/>
            <a:ext cx="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name="Equation" r:id="rId16" imgW="444240" imgH="444240" progId="Equation.3">
                    <p:embed/>
                  </p:oleObj>
                </mc:Choice>
                <mc:Fallback>
                  <p:oleObj name="Equation" r:id="rId16" imgW="444240" imgH="4442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792"/>
                          <a:ext cx="2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1295400" y="2628900"/>
          <a:ext cx="394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18" imgW="3949560" imgH="1066680" progId="Equation.3">
                  <p:embed/>
                </p:oleObj>
              </mc:Choice>
              <mc:Fallback>
                <p:oleObj name="Equation" r:id="rId18" imgW="3949560" imgH="1066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28900"/>
                        <a:ext cx="3949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819150" y="1638300"/>
          <a:ext cx="308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20" imgW="3085920" imgH="927000" progId="Equation.3">
                  <p:embed/>
                </p:oleObj>
              </mc:Choice>
              <mc:Fallback>
                <p:oleObj name="Equation" r:id="rId20" imgW="3085920" imgH="927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638300"/>
                        <a:ext cx="3086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1295400" y="3848100"/>
          <a:ext cx="312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22" imgW="3124080" imgH="1066680" progId="Equation.3">
                  <p:embed/>
                </p:oleObj>
              </mc:Choice>
              <mc:Fallback>
                <p:oleObj name="Equation" r:id="rId22" imgW="3124080" imgH="1066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48100"/>
                        <a:ext cx="3124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1295400" y="5143500"/>
          <a:ext cx="2387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24" imgW="2387520" imgH="723600" progId="Equation.3">
                  <p:embed/>
                </p:oleObj>
              </mc:Choice>
              <mc:Fallback>
                <p:oleObj name="Equation" r:id="rId24" imgW="2387520" imgH="723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43500"/>
                        <a:ext cx="2387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" name="Line 31"/>
          <p:cNvSpPr>
            <a:spLocks noChangeShapeType="1"/>
          </p:cNvSpPr>
          <p:nvPr/>
        </p:nvSpPr>
        <p:spPr bwMode="auto">
          <a:xfrm flipV="1">
            <a:off x="7620000" y="1714500"/>
            <a:ext cx="304800" cy="152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 flipV="1">
            <a:off x="7543800" y="1409700"/>
            <a:ext cx="0" cy="32385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7391400" y="1409700"/>
            <a:ext cx="0" cy="3238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6858000" y="1943100"/>
            <a:ext cx="360363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 flipV="1">
            <a:off x="6858000" y="2019300"/>
            <a:ext cx="360363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 flipV="1">
            <a:off x="6858000" y="2171700"/>
            <a:ext cx="360363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 flipV="1">
            <a:off x="6858000" y="2247900"/>
            <a:ext cx="360363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28600" y="10287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为有限个上述形式的区域 </a:t>
            </a:r>
            <a:r>
              <a:rPr lang="en-US" altLang="zh-CN"/>
              <a:t>, </a:t>
            </a:r>
            <a:r>
              <a:rPr lang="zh-CN" altLang="en-US"/>
              <a:t>如图</a:t>
            </a:r>
          </a:p>
        </p:txBody>
      </p:sp>
      <p:graphicFrame>
        <p:nvGraphicFramePr>
          <p:cNvPr id="4137" name="Object 41"/>
          <p:cNvGraphicFramePr>
            <a:graphicFrameLocks noChangeAspect="1"/>
          </p:cNvGraphicFramePr>
          <p:nvPr/>
        </p:nvGraphicFramePr>
        <p:xfrm>
          <a:off x="4876800" y="4152900"/>
          <a:ext cx="391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26" imgW="3911400" imgH="469800" progId="Equation.3">
                  <p:embed/>
                </p:oleObj>
              </mc:Choice>
              <mc:Fallback>
                <p:oleObj name="Equation" r:id="rId26" imgW="3911400" imgH="469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52900"/>
                        <a:ext cx="3911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5562600" y="51498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</a:rPr>
              <a:t>证毕</a:t>
            </a:r>
          </a:p>
        </p:txBody>
      </p:sp>
      <p:pic>
        <p:nvPicPr>
          <p:cNvPr id="5147" name="Picture 7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Picture 7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9" name="Picture 7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" name="Picture 7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1" name="Picture 7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2" name="Picture 79" descr="F:\My Documents\数学资源库\机动.jpg">
            <a:hlinkClick r:id="rId33" action="ppaction://hlinksldjump"/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3" name="Text Box 80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定理</a:t>
            </a:r>
            <a:r>
              <a:rPr kumimoji="0" lang="en-US" altLang="zh-CN" sz="1000">
                <a:latin typeface="楷体_GB2312" pitchFamily="49" charset="-122"/>
              </a:rPr>
              <a:t>1 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27" grpId="0" animBg="1"/>
      <p:bldP spid="4128" grpId="0" animBg="1"/>
      <p:bldP spid="4129" grpId="0" animBg="1"/>
      <p:bldP spid="4130" grpId="0" animBg="1"/>
      <p:bldP spid="4131" grpId="0" animBg="1"/>
      <p:bldP spid="4132" grpId="0" animBg="1"/>
      <p:bldP spid="4133" grpId="0" animBg="1"/>
      <p:bldP spid="4136" grpId="0" autoUpdateAnimBg="0"/>
      <p:bldP spid="41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447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.  </a:t>
            </a:r>
          </a:p>
        </p:txBody>
      </p:sp>
      <p:pic>
        <p:nvPicPr>
          <p:cNvPr id="7182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84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17894" y="188640"/>
                <a:ext cx="7008570" cy="1419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grow m:val="on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/>
                          </a:rPr>
                          <m:t>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latin typeface="Cambria Math"/>
                          </a:rPr>
                          <m:t>𝑦𝑑𝑥</m:t>
                        </m:r>
                        <m:r>
                          <a:rPr lang="zh-CN" altLang="en-US">
                            <a:latin typeface="Cambria Math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zh-CN" altLang="en-US" dirty="0" smtClean="0"/>
                  <a:t>，其中 </a:t>
                </a:r>
                <a:r>
                  <a:rPr lang="en-US" altLang="zh-CN" i="1" dirty="0"/>
                  <a:t>L </a:t>
                </a:r>
                <a:r>
                  <a:rPr lang="zh-CN" altLang="en-US" dirty="0" smtClean="0"/>
                  <a:t>为正向圆周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94" y="188640"/>
                <a:ext cx="7008570" cy="1419941"/>
              </a:xfrm>
              <a:prstGeom prst="rect">
                <a:avLst/>
              </a:prstGeom>
              <a:blipFill rotWithShape="1">
                <a:blip r:embed="rId8"/>
                <a:stretch>
                  <a:fillRect l="-1826" b="-9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15913"/>
            <a:ext cx="81534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二、平面上曲线积分与路径无关的等价条件</a:t>
            </a:r>
            <a:endParaRPr lang="zh-CN" altLang="en-US" sz="3200" smtClean="0">
              <a:ea typeface="楷体_GB2312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01917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2.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D </a:t>
            </a:r>
            <a:r>
              <a:rPr lang="zh-CN" altLang="en-US"/>
              <a:t>是单连通域</a:t>
            </a:r>
            <a:r>
              <a:rPr lang="zh-CN" altLang="en-US" b="1">
                <a:solidFill>
                  <a:srgbClr val="66FF33"/>
                </a:solidFill>
              </a:rPr>
              <a:t> </a:t>
            </a:r>
            <a:r>
              <a:rPr lang="en-US" altLang="zh-CN"/>
              <a:t>,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334000" y="1108075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" imgW="2298600" imgH="406080" progId="Equation.3">
                  <p:embed/>
                </p:oleObj>
              </mc:Choice>
              <mc:Fallback>
                <p:oleObj name="Equation" r:id="rId3" imgW="22986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08075"/>
                        <a:ext cx="229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543800" y="10541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D </a:t>
            </a:r>
            <a:r>
              <a:rPr lang="zh-CN" altLang="en-US"/>
              <a:t>内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15875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具有一阶连续偏导数</a:t>
            </a:r>
            <a:r>
              <a:rPr lang="en-US" altLang="zh-CN"/>
              <a:t>,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09600" y="2235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沿</a:t>
            </a:r>
            <a:r>
              <a:rPr lang="en-US" altLang="zh-CN" i="1"/>
              <a:t>D </a:t>
            </a:r>
            <a:r>
              <a:rPr lang="zh-CN" altLang="en-US"/>
              <a:t>中任意光滑闭曲线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 i="1"/>
              <a:t>L</a:t>
            </a:r>
            <a:r>
              <a:rPr lang="en-US" altLang="zh-CN"/>
              <a:t> , </a:t>
            </a:r>
            <a:r>
              <a:rPr lang="zh-CN" altLang="en-US"/>
              <a:t>有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5746750" y="2228850"/>
          <a:ext cx="2641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5" imgW="2641320" imgH="660240" progId="Equation.3">
                  <p:embed/>
                </p:oleObj>
              </mc:Choice>
              <mc:Fallback>
                <p:oleObj name="Equation" r:id="rId5" imgW="264132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2228850"/>
                        <a:ext cx="2641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09600" y="29733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对</a:t>
            </a:r>
            <a:r>
              <a:rPr lang="en-US" altLang="zh-CN" i="1"/>
              <a:t>D </a:t>
            </a:r>
            <a:r>
              <a:rPr lang="zh-CN" altLang="en-US"/>
              <a:t>中任一分段光滑曲线</a:t>
            </a:r>
            <a:r>
              <a:rPr lang="zh-CN" altLang="en-US" i="1"/>
              <a:t> </a:t>
            </a:r>
            <a:r>
              <a:rPr lang="en-US" altLang="zh-CN" i="1"/>
              <a:t>L</a:t>
            </a:r>
            <a:r>
              <a:rPr lang="en-US" altLang="zh-CN"/>
              <a:t>, </a:t>
            </a:r>
            <a:r>
              <a:rPr lang="zh-CN" altLang="en-US"/>
              <a:t>曲线积分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09600" y="41925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219200" y="43180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7" imgW="1752480" imgH="406080" progId="Equation.3">
                  <p:embed/>
                </p:oleObj>
              </mc:Choice>
              <mc:Fallback>
                <p:oleObj name="Equation" r:id="rId7" imgW="175248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180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5943600" y="4303713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9" imgW="1015920" imgH="406080" progId="Equation.3">
                  <p:embed/>
                </p:oleObj>
              </mc:Choice>
              <mc:Fallback>
                <p:oleObj name="Equation" r:id="rId9" imgW="10159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03713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2286000" y="4927600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1" imgW="3352680" imgH="406080" progId="Equation.3">
                  <p:embed/>
                </p:oleObj>
              </mc:Choice>
              <mc:Fallback>
                <p:oleObj name="Equation" r:id="rId11" imgW="33526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27600"/>
                        <a:ext cx="335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27063" y="5562600"/>
            <a:ext cx="3792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(4) </a:t>
            </a: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内每一点都有</a:t>
            </a:r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4216400" y="5410200"/>
          <a:ext cx="1422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3" imgW="1422360" imgH="927000" progId="Equation.3">
                  <p:embed/>
                </p:oleObj>
              </mc:Choice>
              <mc:Fallback>
                <p:oleObj name="Equation" r:id="rId13" imgW="1422360" imgH="927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410200"/>
                        <a:ext cx="1422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7010400" y="2921000"/>
          <a:ext cx="195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15" imgW="1955520" imgH="660240" progId="Equation.3">
                  <p:embed/>
                </p:oleObj>
              </mc:Choice>
              <mc:Fallback>
                <p:oleObj name="Equation" r:id="rId15" imgW="1955520" imgH="660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21000"/>
                        <a:ext cx="195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1143000" y="36591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与路径无关</a:t>
            </a:r>
            <a:r>
              <a:rPr lang="en-US" altLang="zh-CN"/>
              <a:t>, </a:t>
            </a:r>
            <a:r>
              <a:rPr lang="zh-CN" altLang="en-US"/>
              <a:t>只与起止点有关</a:t>
            </a:r>
            <a:r>
              <a:rPr lang="en-US" altLang="zh-CN"/>
              <a:t>. 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4495800" y="10080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函数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3733800" y="16017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则以下四个条件等价</a:t>
            </a:r>
            <a:r>
              <a:rPr lang="en-US" altLang="zh-CN"/>
              <a:t>: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2843213" y="423862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内是某一函数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6858000" y="41925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的全微分</a:t>
            </a:r>
            <a:r>
              <a:rPr lang="en-US" altLang="zh-CN"/>
              <a:t>,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1143000" y="48641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 </a:t>
            </a:r>
          </a:p>
        </p:txBody>
      </p:sp>
      <p:pic>
        <p:nvPicPr>
          <p:cNvPr id="11287" name="Picture 41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8" name="Text Box 4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289" name="Picture 4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4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4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9" grpId="0" autoUpdateAnimBg="0"/>
      <p:bldP spid="11270" grpId="0" autoUpdateAnimBg="0"/>
      <p:bldP spid="11271" grpId="0" autoUpdateAnimBg="0"/>
      <p:bldP spid="2" grpId="0" autoUpdateAnimBg="0"/>
      <p:bldP spid="11276" grpId="0" autoUpdateAnimBg="0"/>
      <p:bldP spid="11282" grpId="0" autoUpdateAnimBg="0"/>
      <p:bldP spid="11291" grpId="0" autoUpdateAnimBg="0"/>
      <p:bldP spid="11296" grpId="0" autoUpdateAnimBg="0"/>
      <p:bldP spid="11297" grpId="0" autoUpdateAnimBg="0"/>
      <p:bldP spid="11298" grpId="0" autoUpdateAnimBg="0"/>
      <p:bldP spid="11299" grpId="0" autoUpdateAnimBg="0"/>
      <p:bldP spid="113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609600" y="5029200"/>
            <a:ext cx="671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积分与路径无关时</a:t>
            </a:r>
            <a:r>
              <a:rPr lang="en-US" altLang="zh-CN"/>
              <a:t>, </a:t>
            </a:r>
            <a:r>
              <a:rPr lang="zh-CN" altLang="en-US"/>
              <a:t>曲线积分可记为 </a:t>
            </a:r>
          </a:p>
        </p:txBody>
      </p:sp>
      <p:sp>
        <p:nvSpPr>
          <p:cNvPr id="12305" name="Rectangle 5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3200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证明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(1)             (2)</a:t>
            </a:r>
            <a:endParaRPr lang="en-US" altLang="zh-CN" sz="2800" b="1" smtClean="0">
              <a:ea typeface="楷体_GB2312" pitchFamily="49" charset="-122"/>
            </a:endParaRPr>
          </a:p>
        </p:txBody>
      </p:sp>
      <p:sp>
        <p:nvSpPr>
          <p:cNvPr id="12306" name="AutoShape 15"/>
          <p:cNvSpPr>
            <a:spLocks noChangeArrowheads="1"/>
          </p:cNvSpPr>
          <p:nvPr/>
        </p:nvSpPr>
        <p:spPr bwMode="auto">
          <a:xfrm>
            <a:off x="2057400" y="457200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09600" y="762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1071563" y="762000"/>
          <a:ext cx="9858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公式" r:id="rId4" imgW="393480" imgH="215640" progId="Equation.3">
                  <p:embed/>
                </p:oleObj>
              </mc:Choice>
              <mc:Fallback>
                <p:oleObj name="公式" r:id="rId4" imgW="39348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762000"/>
                        <a:ext cx="9858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1882775" y="1587500"/>
          <a:ext cx="45942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6" imgW="4597200" imgH="774360" progId="Equation.3">
                  <p:embed/>
                </p:oleObj>
              </mc:Choice>
              <mc:Fallback>
                <p:oleObj name="Equation" r:id="rId6" imgW="4597200" imgH="774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1587500"/>
                        <a:ext cx="45942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539875" y="2438400"/>
          <a:ext cx="241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8" imgW="2412720" imgH="774360" progId="Equation.3">
                  <p:embed/>
                </p:oleObj>
              </mc:Choice>
              <mc:Fallback>
                <p:oleObj name="Equation" r:id="rId8" imgW="2412720" imgH="774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2438400"/>
                        <a:ext cx="241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4025900" y="2476500"/>
          <a:ext cx="2438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10" imgW="2438280" imgH="799920" progId="Equation.3">
                  <p:embed/>
                </p:oleObj>
              </mc:Choice>
              <mc:Fallback>
                <p:oleObj name="Equation" r:id="rId10" imgW="2438280" imgH="799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476500"/>
                        <a:ext cx="2438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1524000" y="3327400"/>
          <a:ext cx="2921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12" imgW="2920680" imgH="799920" progId="Equation.3">
                  <p:embed/>
                </p:oleObj>
              </mc:Choice>
              <mc:Fallback>
                <p:oleObj name="Equation" r:id="rId12" imgW="2920680" imgH="799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27400"/>
                        <a:ext cx="2921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4495800" y="3479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14" imgW="495000" imgH="317160" progId="Equation.3">
                  <p:embed/>
                </p:oleObj>
              </mc:Choice>
              <mc:Fallback>
                <p:oleObj name="Equation" r:id="rId14" imgW="495000" imgH="317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798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127875" y="1447800"/>
            <a:ext cx="1863725" cy="1739900"/>
            <a:chOff x="4368" y="2064"/>
            <a:chExt cx="1174" cy="1096"/>
          </a:xfrm>
        </p:grpSpPr>
        <p:graphicFrame>
          <p:nvGraphicFramePr>
            <p:cNvPr id="12301" name="Object 27"/>
            <p:cNvGraphicFramePr>
              <a:graphicFrameLocks noChangeAspect="1"/>
            </p:cNvGraphicFramePr>
            <p:nvPr/>
          </p:nvGraphicFramePr>
          <p:xfrm>
            <a:off x="4368" y="2928"/>
            <a:ext cx="2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" name="公式" r:id="rId16" imgW="152280" imgH="164880" progId="Equation.3">
                    <p:embed/>
                  </p:oleObj>
                </mc:Choice>
                <mc:Fallback>
                  <p:oleObj name="公式" r:id="rId16" imgW="152280" imgH="1648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928"/>
                          <a:ext cx="21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28"/>
            <p:cNvGraphicFramePr>
              <a:graphicFrameLocks noChangeAspect="1"/>
            </p:cNvGraphicFramePr>
            <p:nvPr/>
          </p:nvGraphicFramePr>
          <p:xfrm>
            <a:off x="5328" y="2064"/>
            <a:ext cx="2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" name="公式" r:id="rId18" imgW="152280" imgH="164880" progId="Equation.3">
                    <p:embed/>
                  </p:oleObj>
                </mc:Choice>
                <mc:Fallback>
                  <p:oleObj name="公式" r:id="rId18" imgW="152280" imgH="1648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064"/>
                          <a:ext cx="21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27" name="Group 29"/>
            <p:cNvGrpSpPr>
              <a:grpSpLocks/>
            </p:cNvGrpSpPr>
            <p:nvPr/>
          </p:nvGrpSpPr>
          <p:grpSpPr bwMode="auto">
            <a:xfrm>
              <a:off x="4464" y="2112"/>
              <a:ext cx="864" cy="808"/>
              <a:chOff x="4464" y="2112"/>
              <a:chExt cx="864" cy="808"/>
            </a:xfrm>
          </p:grpSpPr>
          <p:sp>
            <p:nvSpPr>
              <p:cNvPr id="12328" name="Freeform 30"/>
              <p:cNvSpPr>
                <a:spLocks/>
              </p:cNvSpPr>
              <p:nvPr/>
            </p:nvSpPr>
            <p:spPr bwMode="auto">
              <a:xfrm>
                <a:off x="4464" y="2112"/>
                <a:ext cx="864" cy="808"/>
              </a:xfrm>
              <a:custGeom>
                <a:avLst/>
                <a:gdLst>
                  <a:gd name="T0" fmla="*/ 0 w 864"/>
                  <a:gd name="T1" fmla="*/ 768 h 808"/>
                  <a:gd name="T2" fmla="*/ 528 w 864"/>
                  <a:gd name="T3" fmla="*/ 768 h 808"/>
                  <a:gd name="T4" fmla="*/ 768 w 864"/>
                  <a:gd name="T5" fmla="*/ 528 h 808"/>
                  <a:gd name="T6" fmla="*/ 864 w 864"/>
                  <a:gd name="T7" fmla="*/ 0 h 8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808"/>
                  <a:gd name="T14" fmla="*/ 864 w 864"/>
                  <a:gd name="T15" fmla="*/ 808 h 8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808">
                    <a:moveTo>
                      <a:pt x="0" y="768"/>
                    </a:moveTo>
                    <a:cubicBezTo>
                      <a:pt x="200" y="788"/>
                      <a:pt x="400" y="808"/>
                      <a:pt x="528" y="768"/>
                    </a:cubicBezTo>
                    <a:cubicBezTo>
                      <a:pt x="656" y="728"/>
                      <a:pt x="712" y="656"/>
                      <a:pt x="768" y="528"/>
                    </a:cubicBezTo>
                    <a:cubicBezTo>
                      <a:pt x="824" y="400"/>
                      <a:pt x="844" y="200"/>
                      <a:pt x="864" y="0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9" name="Line 31"/>
              <p:cNvSpPr>
                <a:spLocks noChangeShapeType="1"/>
              </p:cNvSpPr>
              <p:nvPr/>
            </p:nvSpPr>
            <p:spPr bwMode="auto">
              <a:xfrm flipV="1">
                <a:off x="5136" y="25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303" name="Object 32"/>
            <p:cNvGraphicFramePr>
              <a:graphicFrameLocks noChangeAspect="1"/>
            </p:cNvGraphicFramePr>
            <p:nvPr/>
          </p:nvGraphicFramePr>
          <p:xfrm>
            <a:off x="5175" y="2736"/>
            <a:ext cx="2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4" name="公式" r:id="rId20" imgW="164880" imgH="215640" progId="Equation.3">
                    <p:embed/>
                  </p:oleObj>
                </mc:Choice>
                <mc:Fallback>
                  <p:oleObj name="公式" r:id="rId20" imgW="16488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" y="2736"/>
                          <a:ext cx="23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926263" y="1524000"/>
            <a:ext cx="1725612" cy="1219200"/>
            <a:chOff x="4241" y="2112"/>
            <a:chExt cx="1087" cy="768"/>
          </a:xfrm>
        </p:grpSpPr>
        <p:grpSp>
          <p:nvGrpSpPr>
            <p:cNvPr id="12324" name="Group 34"/>
            <p:cNvGrpSpPr>
              <a:grpSpLocks/>
            </p:cNvGrpSpPr>
            <p:nvPr/>
          </p:nvGrpSpPr>
          <p:grpSpPr bwMode="auto">
            <a:xfrm>
              <a:off x="4464" y="2112"/>
              <a:ext cx="864" cy="768"/>
              <a:chOff x="4464" y="2112"/>
              <a:chExt cx="864" cy="768"/>
            </a:xfrm>
          </p:grpSpPr>
          <p:sp>
            <p:nvSpPr>
              <p:cNvPr id="12325" name="Freeform 35"/>
              <p:cNvSpPr>
                <a:spLocks/>
              </p:cNvSpPr>
              <p:nvPr/>
            </p:nvSpPr>
            <p:spPr bwMode="auto">
              <a:xfrm>
                <a:off x="4464" y="2112"/>
                <a:ext cx="864" cy="768"/>
              </a:xfrm>
              <a:custGeom>
                <a:avLst/>
                <a:gdLst>
                  <a:gd name="T0" fmla="*/ 0 w 864"/>
                  <a:gd name="T1" fmla="*/ 768 h 768"/>
                  <a:gd name="T2" fmla="*/ 144 w 864"/>
                  <a:gd name="T3" fmla="*/ 240 h 768"/>
                  <a:gd name="T4" fmla="*/ 864 w 864"/>
                  <a:gd name="T5" fmla="*/ 0 h 768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768"/>
                  <a:gd name="T11" fmla="*/ 864 w 86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768">
                    <a:moveTo>
                      <a:pt x="0" y="768"/>
                    </a:moveTo>
                    <a:cubicBezTo>
                      <a:pt x="0" y="568"/>
                      <a:pt x="0" y="368"/>
                      <a:pt x="144" y="240"/>
                    </a:cubicBezTo>
                    <a:cubicBezTo>
                      <a:pt x="288" y="112"/>
                      <a:pt x="576" y="56"/>
                      <a:pt x="864" y="0"/>
                    </a:cubicBezTo>
                  </a:path>
                </a:pathLst>
              </a:custGeom>
              <a:noFill/>
              <a:ln w="952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Line 36"/>
              <p:cNvSpPr>
                <a:spLocks noChangeShapeType="1"/>
              </p:cNvSpPr>
              <p:nvPr/>
            </p:nvSpPr>
            <p:spPr bwMode="auto">
              <a:xfrm flipV="1">
                <a:off x="4752" y="2160"/>
                <a:ext cx="288" cy="9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300" name="Object 37"/>
            <p:cNvGraphicFramePr>
              <a:graphicFrameLocks noChangeAspect="1"/>
            </p:cNvGraphicFramePr>
            <p:nvPr/>
          </p:nvGraphicFramePr>
          <p:xfrm>
            <a:off x="4241" y="2192"/>
            <a:ext cx="27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5" name="公式" r:id="rId22" imgW="190440" imgH="215640" progId="Equation.3">
                    <p:embed/>
                  </p:oleObj>
                </mc:Choice>
                <mc:Fallback>
                  <p:oleObj name="公式" r:id="rId22" imgW="19044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192"/>
                          <a:ext cx="27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3949700" y="4254500"/>
          <a:ext cx="2451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24" imgW="2450880" imgH="774360" progId="Equation.3">
                  <p:embed/>
                </p:oleObj>
              </mc:Choice>
              <mc:Fallback>
                <p:oleObj name="Equation" r:id="rId24" imgW="2450880" imgH="774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254500"/>
                        <a:ext cx="2451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1193800" y="4254500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26" imgW="2692080" imgH="774360" progId="Equation.3">
                  <p:embed/>
                </p:oleObj>
              </mc:Choice>
              <mc:Fallback>
                <p:oleObj name="Equation" r:id="rId26" imgW="2692080" imgH="774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254500"/>
                        <a:ext cx="2692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1981200" y="7921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</a:t>
            </a:r>
            <a:r>
              <a:rPr lang="en-US" altLang="zh-CN" i="1"/>
              <a:t>D </a:t>
            </a:r>
            <a:r>
              <a:rPr lang="zh-CN" altLang="en-US"/>
              <a:t>内</a:t>
            </a:r>
            <a:r>
              <a:rPr lang="zh-CN" altLang="en-US">
                <a:solidFill>
                  <a:schemeClr val="tx2"/>
                </a:solidFill>
              </a:rPr>
              <a:t>任意</a:t>
            </a:r>
            <a:r>
              <a:rPr lang="zh-CN" altLang="en-US"/>
              <a:t>两条由</a:t>
            </a:r>
            <a:r>
              <a:rPr lang="en-US" altLang="zh-CN" i="1"/>
              <a:t>A 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的有向分段光滑曲</a:t>
            </a:r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3048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线</a:t>
            </a:r>
            <a:r>
              <a:rPr lang="en-US" altLang="zh-CN"/>
              <a:t>,</a:t>
            </a:r>
          </a:p>
        </p:txBody>
      </p: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838200" y="13477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5791200" y="3367088"/>
            <a:ext cx="226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/>
              <a:t>根据条件</a:t>
            </a:r>
            <a:r>
              <a:rPr lang="en-US" altLang="zh-CN"/>
              <a:t>(1))</a:t>
            </a:r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>
            <a:off x="685800" y="50292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92" name="Object 64"/>
          <p:cNvGraphicFramePr>
            <a:graphicFrameLocks noChangeAspect="1"/>
          </p:cNvGraphicFramePr>
          <p:nvPr/>
        </p:nvGraphicFramePr>
        <p:xfrm>
          <a:off x="4038600" y="5562600"/>
          <a:ext cx="229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28" imgW="2298600" imgH="825480" progId="Equation.3">
                  <p:embed/>
                </p:oleObj>
              </mc:Choice>
              <mc:Fallback>
                <p:oleObj name="Equation" r:id="rId28" imgW="2298600" imgH="825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2298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1828800" y="5638800"/>
            <a:ext cx="2197100" cy="723900"/>
            <a:chOff x="1152" y="3552"/>
            <a:chExt cx="1384" cy="456"/>
          </a:xfrm>
        </p:grpSpPr>
        <p:graphicFrame>
          <p:nvGraphicFramePr>
            <p:cNvPr id="12299" name="Object 66"/>
            <p:cNvGraphicFramePr>
              <a:graphicFrameLocks noChangeAspect="1"/>
            </p:cNvGraphicFramePr>
            <p:nvPr/>
          </p:nvGraphicFramePr>
          <p:xfrm>
            <a:off x="1152" y="3552"/>
            <a:ext cx="138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9" name="Equation" r:id="rId30" imgW="2197080" imgH="723600" progId="Equation.3">
                    <p:embed/>
                  </p:oleObj>
                </mc:Choice>
                <mc:Fallback>
                  <p:oleObj name="Equation" r:id="rId30" imgW="2197080" imgH="7236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52"/>
                          <a:ext cx="138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3" name="Arc 67"/>
            <p:cNvSpPr>
              <a:spLocks/>
            </p:cNvSpPr>
            <p:nvPr/>
          </p:nvSpPr>
          <p:spPr bwMode="auto">
            <a:xfrm>
              <a:off x="1317" y="3727"/>
              <a:ext cx="172" cy="65"/>
            </a:xfrm>
            <a:custGeom>
              <a:avLst/>
              <a:gdLst>
                <a:gd name="T0" fmla="*/ 0 w 43200"/>
                <a:gd name="T1" fmla="*/ 57 h 26583"/>
                <a:gd name="T2" fmla="*/ 170 w 43200"/>
                <a:gd name="T3" fmla="*/ 65 h 26583"/>
                <a:gd name="T4" fmla="*/ 86 w 43200"/>
                <a:gd name="T5" fmla="*/ 53 h 26583"/>
                <a:gd name="T6" fmla="*/ 0 60000 65536"/>
                <a:gd name="T7" fmla="*/ 0 60000 65536"/>
                <a:gd name="T8" fmla="*/ 0 60000 65536"/>
                <a:gd name="T9" fmla="*/ 0 w 43200"/>
                <a:gd name="T10" fmla="*/ 0 h 26583"/>
                <a:gd name="T11" fmla="*/ 43200 w 43200"/>
                <a:gd name="T12" fmla="*/ 26583 h 265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6583" fill="none" extrusionOk="0">
                  <a:moveTo>
                    <a:pt x="77" y="23432"/>
                  </a:moveTo>
                  <a:cubicBezTo>
                    <a:pt x="25" y="22822"/>
                    <a:pt x="0" y="222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278"/>
                    <a:pt x="43004" y="24950"/>
                    <a:pt x="42617" y="26583"/>
                  </a:cubicBezTo>
                </a:path>
                <a:path w="43200" h="26583" stroke="0" extrusionOk="0">
                  <a:moveTo>
                    <a:pt x="77" y="23432"/>
                  </a:moveTo>
                  <a:cubicBezTo>
                    <a:pt x="25" y="22822"/>
                    <a:pt x="0" y="222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278"/>
                    <a:pt x="43004" y="24950"/>
                    <a:pt x="42617" y="2658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316" name="Picture 69" descr="F:\My Documents\数学资源库\机动.jpg">
            <a:hlinkClick r:id="rId32" action="ppaction://hlinksldjump"/>
          </p:cNvPr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7" name="Text Box 70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定理</a:t>
            </a:r>
            <a:r>
              <a:rPr kumimoji="0" lang="en-US" altLang="zh-CN" sz="1000">
                <a:latin typeface="楷体_GB2312" pitchFamily="49" charset="-122"/>
              </a:rPr>
              <a:t>2 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2318" name="Picture 7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9" name="Picture 7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7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Picture 7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7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1" grpId="0" build="p" autoUpdateAnimBg="0"/>
      <p:bldP spid="22545" grpId="0" autoUpdateAnimBg="0"/>
      <p:bldP spid="22584" grpId="0" autoUpdateAnimBg="0"/>
      <p:bldP spid="22586" grpId="0" autoUpdateAnimBg="0"/>
      <p:bldP spid="22588" grpId="0" build="p" autoUpdateAnimBg="0"/>
      <p:bldP spid="22589" grpId="0" build="p" autoUpdateAnimBg="0"/>
      <p:bldP spid="225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3200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证明</a:t>
            </a:r>
            <a:r>
              <a:rPr lang="zh-CN" altLang="en-US" sz="2800" smtClean="0">
                <a:ea typeface="仿宋_GB2312" pitchFamily="49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a typeface="仿宋_GB2312" pitchFamily="49" charset="-122"/>
              </a:rPr>
              <a:t>(3)             (4)</a:t>
            </a:r>
            <a:endParaRPr lang="en-US" altLang="zh-CN" sz="2800" smtClean="0">
              <a:ea typeface="仿宋_GB2312" pitchFamily="49" charset="-122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09600" y="852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设存在函数</a:t>
            </a:r>
            <a:r>
              <a:rPr lang="zh-CN" altLang="zh-CN" i="1"/>
              <a:t> </a:t>
            </a:r>
            <a:r>
              <a:rPr lang="en-US" altLang="zh-CN" i="1"/>
              <a:t>u </a:t>
            </a:r>
            <a:r>
              <a:rPr lang="en-US" altLang="zh-CN"/>
              <a:t>( </a:t>
            </a:r>
            <a:r>
              <a:rPr lang="en-US" altLang="zh-CN" i="1"/>
              <a:t>x , y </a:t>
            </a:r>
            <a:r>
              <a:rPr lang="en-US" altLang="zh-CN"/>
              <a:t>) </a:t>
            </a:r>
            <a:r>
              <a:rPr lang="zh-CN" altLang="zh-CN"/>
              <a:t>使得</a:t>
            </a:r>
            <a:endParaRPr lang="zh-CN" altLang="en-US"/>
          </a:p>
        </p:txBody>
      </p:sp>
      <p:graphicFrame>
        <p:nvGraphicFramePr>
          <p:cNvPr id="69632" name="Object 0"/>
          <p:cNvGraphicFramePr>
            <a:graphicFrameLocks noChangeAspect="1"/>
          </p:cNvGraphicFramePr>
          <p:nvPr/>
        </p:nvGraphicFramePr>
        <p:xfrm>
          <a:off x="1981200" y="1524000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4" imgW="2565360" imgH="406080" progId="Equation.3">
                  <p:embed/>
                </p:oleObj>
              </mc:Choice>
              <mc:Fallback>
                <p:oleObj name="Equation" r:id="rId4" imgW="2565360" imgH="406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256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09600" y="22225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1981200" y="2057400"/>
          <a:ext cx="426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6" imgW="4267080" imgH="927000" progId="Equation.3">
                  <p:embed/>
                </p:oleObj>
              </mc:Choice>
              <mc:Fallback>
                <p:oleObj name="Equation" r:id="rId6" imgW="4267080" imgH="927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426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85800" y="41910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P, Q </a:t>
            </a: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内具有连续的偏导数</a:t>
            </a:r>
            <a:r>
              <a:rPr lang="en-US" altLang="zh-CN"/>
              <a:t>,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5715000" y="4038600"/>
          <a:ext cx="2717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8" imgW="2717640" imgH="1015920" progId="Equation.3">
                  <p:embed/>
                </p:oleObj>
              </mc:Choice>
              <mc:Fallback>
                <p:oleObj name="Equation" r:id="rId8" imgW="271764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2717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04800" y="48006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从而在</a:t>
            </a:r>
            <a:r>
              <a:rPr lang="en-US" altLang="zh-CN" i="1"/>
              <a:t>D</a:t>
            </a:r>
            <a:r>
              <a:rPr lang="zh-CN" altLang="en-US"/>
              <a:t>内每一点都有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667000" y="5397500"/>
          <a:ext cx="143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0" imgW="1434960" imgH="927000" progId="Equation.3">
                  <p:embed/>
                </p:oleObj>
              </mc:Choice>
              <mc:Fallback>
                <p:oleObj name="Equation" r:id="rId10" imgW="1434960" imgH="9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97500"/>
                        <a:ext cx="1435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AutoShape 32"/>
          <p:cNvSpPr>
            <a:spLocks noChangeArrowheads="1"/>
          </p:cNvSpPr>
          <p:nvPr/>
        </p:nvSpPr>
        <p:spPr bwMode="auto">
          <a:xfrm>
            <a:off x="2057400" y="457200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914400" y="3048000"/>
          <a:ext cx="500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2" imgW="5003640" imgH="1015920" progId="Equation.3">
                  <p:embed/>
                </p:oleObj>
              </mc:Choice>
              <mc:Fallback>
                <p:oleObj name="Equation" r:id="rId12" imgW="500364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5003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9" name="Picture 35" descr="F:\My Documents\数学资源库\机动.jp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Text Box 36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定理</a:t>
            </a:r>
            <a:r>
              <a:rPr kumimoji="0" lang="en-US" altLang="zh-CN" sz="1000">
                <a:latin typeface="楷体_GB2312" pitchFamily="49" charset="-122"/>
              </a:rPr>
              <a:t>2 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2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044008" y="260648"/>
            <a:ext cx="3200400" cy="533400"/>
            <a:chOff x="5044008" y="260648"/>
            <a:chExt cx="3200400" cy="533400"/>
          </a:xfrm>
        </p:grpSpPr>
        <p:sp>
          <p:nvSpPr>
            <p:cNvPr id="21" name="Rectangle 55"/>
            <p:cNvSpPr txBox="1">
              <a:spLocks noChangeArrowheads="1"/>
            </p:cNvSpPr>
            <p:nvPr/>
          </p:nvSpPr>
          <p:spPr bwMode="auto">
            <a:xfrm>
              <a:off x="5044008" y="260648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 dirty="0" smtClean="0">
                  <a:ea typeface="楷体_GB2312" pitchFamily="49" charset="-122"/>
                </a:rPr>
                <a:t>证明 </a:t>
              </a:r>
              <a:r>
                <a:rPr lang="en-US" altLang="zh-CN" sz="2800" dirty="0" smtClean="0">
                  <a:solidFill>
                    <a:schemeClr val="tx1"/>
                  </a:solidFill>
                  <a:ea typeface="楷体_GB2312" pitchFamily="49" charset="-122"/>
                </a:rPr>
                <a:t>(2)        (3)</a:t>
              </a:r>
              <a:r>
                <a:rPr lang="zh-CN" altLang="en-US" sz="2800" dirty="0" smtClean="0">
                  <a:solidFill>
                    <a:schemeClr val="tx1"/>
                  </a:solidFill>
                  <a:ea typeface="楷体_GB2312" pitchFamily="49" charset="-122"/>
                </a:rPr>
                <a:t>略</a:t>
              </a:r>
              <a:endParaRPr lang="en-US" altLang="zh-CN" sz="2800" dirty="0" smtClean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" name="AutoShape 66"/>
            <p:cNvSpPr>
              <a:spLocks noChangeArrowheads="1"/>
            </p:cNvSpPr>
            <p:nvPr/>
          </p:nvSpPr>
          <p:spPr bwMode="auto">
            <a:xfrm>
              <a:off x="6517284" y="441301"/>
              <a:ext cx="445492" cy="179387"/>
            </a:xfrm>
            <a:prstGeom prst="rightArrow">
              <a:avLst>
                <a:gd name="adj1" fmla="val 50000"/>
                <a:gd name="adj2" fmla="val 1303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utoUpdateAnimBg="0"/>
      <p:bldP spid="14354" grpId="0" autoUpdateAnimBg="0"/>
      <p:bldP spid="14358" grpId="0" autoUpdateAnimBg="0"/>
      <p:bldP spid="1436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912</Words>
  <Application>Microsoft Office PowerPoint</Application>
  <PresentationFormat>全屏显示(4:3)</PresentationFormat>
  <Paragraphs>140</Paragraphs>
  <Slides>16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默认设计模板</vt:lpstr>
      <vt:lpstr>BMP 图象</vt:lpstr>
      <vt:lpstr>Equation</vt:lpstr>
      <vt:lpstr>公式</vt:lpstr>
      <vt:lpstr>第三节</vt:lpstr>
      <vt:lpstr>一、 格林公式</vt:lpstr>
      <vt:lpstr>证明:</vt:lpstr>
      <vt:lpstr>PowerPoint 演示文稿</vt:lpstr>
      <vt:lpstr>PowerPoint 演示文稿</vt:lpstr>
      <vt:lpstr>例1.  </vt:lpstr>
      <vt:lpstr>二、平面上曲线积分与路径无关的等价条件</vt:lpstr>
      <vt:lpstr>证明 (1)             (2)</vt:lpstr>
      <vt:lpstr>证明 (3)             (4)</vt:lpstr>
      <vt:lpstr>证明 (4)             (1)</vt:lpstr>
      <vt:lpstr>说明:</vt:lpstr>
      <vt:lpstr>例2. 计算</vt:lpstr>
      <vt:lpstr>例3.  验证</vt:lpstr>
      <vt:lpstr>例4. 计算</vt:lpstr>
      <vt:lpstr>PowerPoint 演示文稿</vt:lpstr>
      <vt:lpstr>内容小结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 格林公式及曲线积分与路径无关 的等价条件</dc:title>
  <dc:creator>chaoyl</dc:creator>
  <cp:lastModifiedBy>houjy</cp:lastModifiedBy>
  <cp:revision>100</cp:revision>
  <dcterms:created xsi:type="dcterms:W3CDTF">2000-03-03T02:44:43Z</dcterms:created>
  <dcterms:modified xsi:type="dcterms:W3CDTF">2020-04-21T12:28:27Z</dcterms:modified>
</cp:coreProperties>
</file>