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1" r:id="rId3"/>
    <p:sldId id="257" r:id="rId4"/>
    <p:sldId id="306" r:id="rId5"/>
    <p:sldId id="297" r:id="rId6"/>
    <p:sldId id="309" r:id="rId7"/>
    <p:sldId id="261" r:id="rId8"/>
    <p:sldId id="275" r:id="rId9"/>
    <p:sldId id="262" r:id="rId10"/>
    <p:sldId id="301" r:id="rId11"/>
    <p:sldId id="314" r:id="rId12"/>
    <p:sldId id="300" r:id="rId13"/>
    <p:sldId id="27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5AB4"/>
    <a:srgbClr val="0066FF"/>
    <a:srgbClr val="0066CC"/>
    <a:srgbClr val="336600"/>
    <a:srgbClr val="00FF00"/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8" autoAdjust="0"/>
    <p:restoredTop sz="90588" autoAdjust="0"/>
  </p:normalViewPr>
  <p:slideViewPr>
    <p:cSldViewPr>
      <p:cViewPr varScale="1">
        <p:scale>
          <a:sx n="47" d="100"/>
          <a:sy n="47" d="100"/>
        </p:scale>
        <p:origin x="-115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18" Type="http://schemas.openxmlformats.org/officeDocument/2006/relationships/image" Target="../media/image127.emf"/><Relationship Id="rId3" Type="http://schemas.openxmlformats.org/officeDocument/2006/relationships/image" Target="../media/image112.emf"/><Relationship Id="rId21" Type="http://schemas.openxmlformats.org/officeDocument/2006/relationships/image" Target="../media/image130.e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17" Type="http://schemas.openxmlformats.org/officeDocument/2006/relationships/image" Target="../media/image126.emf"/><Relationship Id="rId2" Type="http://schemas.openxmlformats.org/officeDocument/2006/relationships/image" Target="../media/image111.emf"/><Relationship Id="rId16" Type="http://schemas.openxmlformats.org/officeDocument/2006/relationships/image" Target="../media/image125.emf"/><Relationship Id="rId20" Type="http://schemas.openxmlformats.org/officeDocument/2006/relationships/image" Target="../media/image129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5" Type="http://schemas.openxmlformats.org/officeDocument/2006/relationships/image" Target="../media/image124.emf"/><Relationship Id="rId10" Type="http://schemas.openxmlformats.org/officeDocument/2006/relationships/image" Target="../media/image119.emf"/><Relationship Id="rId19" Type="http://schemas.openxmlformats.org/officeDocument/2006/relationships/image" Target="../media/image128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Relationship Id="rId14" Type="http://schemas.openxmlformats.org/officeDocument/2006/relationships/image" Target="../media/image1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4" Type="http://schemas.openxmlformats.org/officeDocument/2006/relationships/image" Target="../media/image1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21" Type="http://schemas.openxmlformats.org/officeDocument/2006/relationships/image" Target="../media/image74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20" Type="http://schemas.openxmlformats.org/officeDocument/2006/relationships/image" Target="../media/image73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19" Type="http://schemas.openxmlformats.org/officeDocument/2006/relationships/image" Target="../media/image72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Relationship Id="rId22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18" Type="http://schemas.openxmlformats.org/officeDocument/2006/relationships/image" Target="../media/image106.emf"/><Relationship Id="rId3" Type="http://schemas.openxmlformats.org/officeDocument/2006/relationships/image" Target="../media/image91.emf"/><Relationship Id="rId21" Type="http://schemas.openxmlformats.org/officeDocument/2006/relationships/image" Target="../media/image109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17" Type="http://schemas.openxmlformats.org/officeDocument/2006/relationships/image" Target="../media/image105.emf"/><Relationship Id="rId2" Type="http://schemas.openxmlformats.org/officeDocument/2006/relationships/image" Target="../media/image90.emf"/><Relationship Id="rId16" Type="http://schemas.openxmlformats.org/officeDocument/2006/relationships/image" Target="../media/image104.emf"/><Relationship Id="rId20" Type="http://schemas.openxmlformats.org/officeDocument/2006/relationships/image" Target="../media/image108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5" Type="http://schemas.openxmlformats.org/officeDocument/2006/relationships/image" Target="../media/image103.emf"/><Relationship Id="rId10" Type="http://schemas.openxmlformats.org/officeDocument/2006/relationships/image" Target="../media/image98.emf"/><Relationship Id="rId19" Type="http://schemas.openxmlformats.org/officeDocument/2006/relationships/image" Target="../media/image107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F3CAB3-5C25-488F-8427-B704483F65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5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BC116-A44D-4806-9854-9A2D9111536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D152C-4DA7-4688-A438-B46539F069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03186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0C8F-0B7A-4D9F-A01B-2DA3F4152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83004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4AB1-2FB7-4873-A6FC-278E2663A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1743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A8497-2149-4A12-AE22-98098AF4B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96729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0990-09ED-4B9C-8DAA-16681A723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36118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553ED-9628-4064-8583-041847DB8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70217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F89F4-C63B-4519-AC41-59D07156C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2504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675FF-F14B-4C14-B9A3-07573E7CF5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62398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B3993-2756-421D-A52F-ECB98D8C6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8825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FC05A-C009-4A49-8B58-E0279E7BB5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74574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3E770-8A7D-4D2B-B100-3BD733F054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1918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FC460233-229D-401E-B30F-62B766A0B6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9" Type="http://schemas.openxmlformats.org/officeDocument/2006/relationships/oleObject" Target="../embeddings/oleObject121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25.emf"/><Relationship Id="rId42" Type="http://schemas.openxmlformats.org/officeDocument/2006/relationships/image" Target="../media/image129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38" Type="http://schemas.openxmlformats.org/officeDocument/2006/relationships/image" Target="../media/image127.emf"/><Relationship Id="rId46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29" Type="http://schemas.openxmlformats.org/officeDocument/2006/relationships/oleObject" Target="../embeddings/oleObject116.bin"/><Relationship Id="rId41" Type="http://schemas.openxmlformats.org/officeDocument/2006/relationships/oleObject" Target="../embeddings/oleObject12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20.emf"/><Relationship Id="rId32" Type="http://schemas.openxmlformats.org/officeDocument/2006/relationships/image" Target="../media/image124.emf"/><Relationship Id="rId37" Type="http://schemas.openxmlformats.org/officeDocument/2006/relationships/oleObject" Target="../embeddings/oleObject120.bin"/><Relationship Id="rId40" Type="http://schemas.openxmlformats.org/officeDocument/2006/relationships/image" Target="../media/image128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22.emf"/><Relationship Id="rId36" Type="http://schemas.openxmlformats.org/officeDocument/2006/relationships/image" Target="../media/image126.emf"/><Relationship Id="rId49" Type="http://schemas.openxmlformats.org/officeDocument/2006/relationships/image" Target="../media/image7.jpeg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4" Type="http://schemas.openxmlformats.org/officeDocument/2006/relationships/image" Target="../media/image130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23.emf"/><Relationship Id="rId35" Type="http://schemas.openxmlformats.org/officeDocument/2006/relationships/oleObject" Target="../embeddings/oleObject119.bin"/><Relationship Id="rId43" Type="http://schemas.openxmlformats.org/officeDocument/2006/relationships/oleObject" Target="../embeddings/oleObject123.bin"/><Relationship Id="rId48" Type="http://schemas.openxmlformats.org/officeDocument/2006/relationships/image" Target="../media/image6.jpeg"/><Relationship Id="rId8" Type="http://schemas.openxmlformats.org/officeDocument/2006/relationships/image" Target="../media/image1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2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7.jpeg"/><Relationship Id="rId10" Type="http://schemas.openxmlformats.org/officeDocument/2006/relationships/image" Target="../media/image134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41.png"/><Relationship Id="rId5" Type="http://schemas.openxmlformats.org/officeDocument/2006/relationships/image" Target="../media/image137.png"/><Relationship Id="rId10" Type="http://schemas.openxmlformats.org/officeDocument/2006/relationships/image" Target="../media/image140.png"/><Relationship Id="rId4" Type="http://schemas.openxmlformats.org/officeDocument/2006/relationships/image" Target="../media/image136.png"/><Relationship Id="rId9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6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37.bin"/><Relationship Id="rId31" Type="http://schemas.openxmlformats.org/officeDocument/2006/relationships/image" Target="../media/image5.jpeg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6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49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6.jpeg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png"/><Relationship Id="rId36" Type="http://schemas.openxmlformats.org/officeDocument/2006/relationships/image" Target="../media/image8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png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2.emf"/><Relationship Id="rId35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9" Type="http://schemas.openxmlformats.org/officeDocument/2006/relationships/image" Target="../media/image7.jpe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8.emf"/><Relationship Id="rId36" Type="http://schemas.openxmlformats.org/officeDocument/2006/relationships/image" Target="../media/image4.jpeg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png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9.emf"/><Relationship Id="rId35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45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.jpeg"/><Relationship Id="rId4" Type="http://schemas.openxmlformats.org/officeDocument/2006/relationships/image" Target="../media/image52.emf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9" Type="http://schemas.openxmlformats.org/officeDocument/2006/relationships/oleObject" Target="../embeddings/oleObject65.bin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9.emf"/><Relationship Id="rId42" Type="http://schemas.openxmlformats.org/officeDocument/2006/relationships/image" Target="../media/image73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71.emf"/><Relationship Id="rId46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41" Type="http://schemas.openxmlformats.org/officeDocument/2006/relationships/oleObject" Target="../embeddings/oleObject6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72.emf"/><Relationship Id="rId45" Type="http://schemas.openxmlformats.org/officeDocument/2006/relationships/oleObject" Target="../embeddings/oleObject68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49" Type="http://schemas.openxmlformats.org/officeDocument/2006/relationships/image" Target="../media/image5.jpeg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74.emf"/><Relationship Id="rId52" Type="http://schemas.openxmlformats.org/officeDocument/2006/relationships/image" Target="../media/image8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48" Type="http://schemas.openxmlformats.org/officeDocument/2006/relationships/image" Target="../media/image4.jpeg"/><Relationship Id="rId8" Type="http://schemas.openxmlformats.org/officeDocument/2006/relationships/image" Target="../media/image56.emf"/><Relationship Id="rId5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6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8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7.bin"/><Relationship Id="rId31" Type="http://schemas.openxmlformats.org/officeDocument/2006/relationships/image" Target="../media/image5.jpeg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6.emf"/><Relationship Id="rId26" Type="http://schemas.openxmlformats.org/officeDocument/2006/relationships/image" Target="../media/image100.emf"/><Relationship Id="rId39" Type="http://schemas.openxmlformats.org/officeDocument/2006/relationships/oleObject" Target="../embeddings/oleObject100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104.emf"/><Relationship Id="rId42" Type="http://schemas.openxmlformats.org/officeDocument/2006/relationships/image" Target="../media/image108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106.emf"/><Relationship Id="rId46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9.emf"/><Relationship Id="rId32" Type="http://schemas.openxmlformats.org/officeDocument/2006/relationships/image" Target="../media/image103.e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107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1.emf"/><Relationship Id="rId36" Type="http://schemas.openxmlformats.org/officeDocument/2006/relationships/image" Target="../media/image105.emf"/><Relationship Id="rId49" Type="http://schemas.openxmlformats.org/officeDocument/2006/relationships/image" Target="../media/image7.jpeg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109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02.e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48" Type="http://schemas.openxmlformats.org/officeDocument/2006/relationships/image" Target="../media/image6.jpeg"/><Relationship Id="rId8" Type="http://schemas.openxmlformats.org/officeDocument/2006/relationships/image" Target="../media/image9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22098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1752600" y="27432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一、对面积的曲面积分的概念与性质  </a:t>
            </a:r>
            <a:endParaRPr lang="zh-CN" altLang="en-US" b="1"/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1752600" y="3733800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二、对面积的曲面积分的计算法</a:t>
            </a:r>
          </a:p>
        </p:txBody>
      </p:sp>
      <p:pic>
        <p:nvPicPr>
          <p:cNvPr id="2099" name="Picture 51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01" name="Picture 5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2333625" y="108108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对面积的曲面积分 </a:t>
            </a:r>
          </a:p>
        </p:txBody>
      </p:sp>
      <p:sp>
        <p:nvSpPr>
          <p:cNvPr id="2119" name="AutoShape 7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3810000"/>
            <a:ext cx="59436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20" name="Object 7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7310438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3657600" cy="6096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练</a:t>
            </a:r>
            <a:r>
              <a:rPr lang="en-US" altLang="zh-CN" sz="2800" b="1" dirty="0" smtClean="0">
                <a:solidFill>
                  <a:srgbClr val="FFFF00"/>
                </a:solidFill>
                <a:ea typeface="楷体_GB2312" pitchFamily="49" charset="-122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 是四面体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421063" y="304800"/>
          <a:ext cx="549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7" name="Equation" r:id="rId3" imgW="5499000" imgH="457200" progId="Equation.3">
                  <p:embed/>
                </p:oleObj>
              </mc:Choice>
              <mc:Fallback>
                <p:oleObj name="Equation" r:id="rId3" imgW="5499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04800"/>
                        <a:ext cx="549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4800" y="1004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面</a:t>
            </a:r>
            <a:r>
              <a:rPr lang="en-US" altLang="zh-CN"/>
              <a:t>, </a:t>
            </a:r>
            <a:r>
              <a:rPr lang="zh-CN" altLang="en-US"/>
              <a:t>计算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676400" y="863600"/>
          <a:ext cx="342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8" name="Equation" r:id="rId5" imgW="3429000" imgH="965160" progId="Equation.3">
                  <p:embed/>
                </p:oleObj>
              </mc:Choice>
              <mc:Fallback>
                <p:oleObj name="Equation" r:id="rId5" imgW="342900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63600"/>
                        <a:ext cx="342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09600" y="19192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在四面体的四个面上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901700" y="33401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Equation" r:id="rId7" imgW="1765080" imgH="393480" progId="Equation.3">
                  <p:embed/>
                </p:oleObj>
              </mc:Choice>
              <mc:Fallback>
                <p:oleObj name="Equation" r:id="rId7" imgW="1765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3401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895600" y="3352800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name="Equation" r:id="rId9" imgW="1371600" imgH="469800" progId="Equation.3">
                  <p:embed/>
                </p:oleObj>
              </mc:Choice>
              <mc:Fallback>
                <p:oleObj name="Equation" r:id="rId9" imgW="13716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622800" y="3378200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1" name="Equation" r:id="rId11" imgW="4063680" imgH="507960" progId="Equation.3">
                  <p:embed/>
                </p:oleObj>
              </mc:Choice>
              <mc:Fallback>
                <p:oleObj name="Equation" r:id="rId11" imgW="406368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378200"/>
                        <a:ext cx="406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02" name="Group 58"/>
          <p:cNvGrpSpPr>
            <a:grpSpLocks/>
          </p:cNvGrpSpPr>
          <p:nvPr/>
        </p:nvGrpSpPr>
        <p:grpSpPr bwMode="auto">
          <a:xfrm>
            <a:off x="7162800" y="854075"/>
            <a:ext cx="1765300" cy="1965325"/>
            <a:chOff x="4464" y="498"/>
            <a:chExt cx="1112" cy="1238"/>
          </a:xfrm>
        </p:grpSpPr>
        <p:grpSp>
          <p:nvGrpSpPr>
            <p:cNvPr id="57401" name="Group 57"/>
            <p:cNvGrpSpPr>
              <a:grpSpLocks/>
            </p:cNvGrpSpPr>
            <p:nvPr/>
          </p:nvGrpSpPr>
          <p:grpSpPr bwMode="auto">
            <a:xfrm>
              <a:off x="4464" y="498"/>
              <a:ext cx="1094" cy="1163"/>
              <a:chOff x="4464" y="498"/>
              <a:chExt cx="1094" cy="1163"/>
            </a:xfrm>
          </p:grpSpPr>
          <p:sp>
            <p:nvSpPr>
              <p:cNvPr id="57357" name="Freeform 13"/>
              <p:cNvSpPr>
                <a:spLocks/>
              </p:cNvSpPr>
              <p:nvPr/>
            </p:nvSpPr>
            <p:spPr bwMode="auto">
              <a:xfrm>
                <a:off x="4602" y="695"/>
                <a:ext cx="757" cy="830"/>
              </a:xfrm>
              <a:custGeom>
                <a:avLst/>
                <a:gdLst>
                  <a:gd name="T0" fmla="*/ 144 w 528"/>
                  <a:gd name="T1" fmla="*/ 0 h 576"/>
                  <a:gd name="T2" fmla="*/ 0 w 528"/>
                  <a:gd name="T3" fmla="*/ 576 h 576"/>
                  <a:gd name="T4" fmla="*/ 528 w 528"/>
                  <a:gd name="T5" fmla="*/ 384 h 576"/>
                  <a:gd name="T6" fmla="*/ 144 w 528"/>
                  <a:gd name="T7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576">
                    <a:moveTo>
                      <a:pt x="144" y="0"/>
                    </a:moveTo>
                    <a:lnTo>
                      <a:pt x="0" y="576"/>
                    </a:lnTo>
                    <a:lnTo>
                      <a:pt x="528" y="38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00"/>
                  </a:gs>
                  <a:gs pos="100000">
                    <a:srgbClr val="99CC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6" name="Line 22"/>
              <p:cNvSpPr>
                <a:spLocks noChangeShapeType="1"/>
              </p:cNvSpPr>
              <p:nvPr/>
            </p:nvSpPr>
            <p:spPr bwMode="auto">
              <a:xfrm>
                <a:off x="4814" y="1248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7" name="Line 23"/>
              <p:cNvSpPr>
                <a:spLocks noChangeShapeType="1"/>
              </p:cNvSpPr>
              <p:nvPr/>
            </p:nvSpPr>
            <p:spPr bwMode="auto">
              <a:xfrm flipV="1">
                <a:off x="4814" y="706"/>
                <a:ext cx="0" cy="5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8" name="Line 24"/>
              <p:cNvSpPr>
                <a:spLocks noChangeShapeType="1"/>
              </p:cNvSpPr>
              <p:nvPr/>
            </p:nvSpPr>
            <p:spPr bwMode="auto">
              <a:xfrm flipH="1">
                <a:off x="4608" y="1248"/>
                <a:ext cx="20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 flipV="1">
                <a:off x="4815" y="49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5328" y="12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 flipH="1">
                <a:off x="4464" y="1488"/>
                <a:ext cx="173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5328" y="126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2" name="Equation" r:id="rId13" imgW="152280" imgH="304560" progId="Equation.3">
                    <p:embed/>
                  </p:oleObj>
                </mc:Choice>
                <mc:Fallback>
                  <p:oleObj name="Equation" r:id="rId13" imgW="15228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6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4616" y="5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3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5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5424" y="1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4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4560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5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4512" y="134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6" name="Equation" r:id="rId21" imgW="152280" imgH="304560" progId="Equation.3">
                    <p:embed/>
                  </p:oleObj>
                </mc:Choice>
                <mc:Fallback>
                  <p:oleObj name="Equation" r:id="rId21" imgW="15228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4898" y="57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7" name="Equation" r:id="rId23" imgW="152280" imgH="304560" progId="Equation.3">
                    <p:embed/>
                  </p:oleObj>
                </mc:Choice>
                <mc:Fallback>
                  <p:oleObj name="Equation" r:id="rId23" imgW="15228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57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4" name="Object 20"/>
            <p:cNvGraphicFramePr>
              <a:graphicFrameLocks noChangeAspect="1"/>
            </p:cNvGraphicFramePr>
            <p:nvPr/>
          </p:nvGraphicFramePr>
          <p:xfrm>
            <a:off x="4783" y="12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8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12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1676400" y="40259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9" name="Equation" r:id="rId27" imgW="761760" imgH="317160" progId="Equation.3">
                  <p:embed/>
                </p:oleObj>
              </mc:Choice>
              <mc:Fallback>
                <p:oleObj name="Equation" r:id="rId27" imgW="761760" imgH="317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259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3429000" y="4008438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0" name="Equation" r:id="rId29" imgW="838080" imgH="406080" progId="Equation.3">
                  <p:embed/>
                </p:oleObj>
              </mc:Choice>
              <mc:Fallback>
                <p:oleObj name="Equation" r:id="rId29" imgW="83808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8438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1638300" y="471170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1" name="Equation" r:id="rId31" imgW="799920" imgH="393480" progId="Equation.3">
                  <p:embed/>
                </p:oleObj>
              </mc:Choice>
              <mc:Fallback>
                <p:oleObj name="Equation" r:id="rId31" imgW="7999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711700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3444875" y="4637088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2" name="Equation" r:id="rId33" imgW="799920" imgH="406080" progId="Equation.3">
                  <p:embed/>
                </p:oleObj>
              </mc:Choice>
              <mc:Fallback>
                <p:oleObj name="Equation" r:id="rId33" imgW="79992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637088"/>
                        <a:ext cx="80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4572000" y="4572000"/>
          <a:ext cx="4022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3" name="Equation" r:id="rId35" imgW="4025880" imgH="507960" progId="Equation.3">
                  <p:embed/>
                </p:oleObj>
              </mc:Choice>
              <mc:Fallback>
                <p:oleObj name="Equation" r:id="rId35" imgW="4025880" imgH="507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4022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/>
        </p:nvGraphicFramePr>
        <p:xfrm>
          <a:off x="1663700" y="53213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4" name="Equation" r:id="rId37" imgW="774360" imgH="317160" progId="Equation.3">
                  <p:embed/>
                </p:oleObj>
              </mc:Choice>
              <mc:Fallback>
                <p:oleObj name="Equation" r:id="rId37" imgW="774360" imgH="317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213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3424238" y="530860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5" name="Equation" r:id="rId39" imgW="825480" imgH="406080" progId="Equation.3">
                  <p:embed/>
                </p:oleObj>
              </mc:Choice>
              <mc:Fallback>
                <p:oleObj name="Equation" r:id="rId39" imgW="82548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530860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4622800" y="5283200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6" name="Equation" r:id="rId41" imgW="4063680" imgH="507960" progId="Equation.3">
                  <p:embed/>
                </p:oleObj>
              </mc:Choice>
              <mc:Fallback>
                <p:oleObj name="Equation" r:id="rId41" imgW="4063680" imgH="5079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283200"/>
                        <a:ext cx="406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562600" y="3886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同上</a:t>
            </a:r>
          </a:p>
        </p:txBody>
      </p:sp>
      <p:grpSp>
        <p:nvGrpSpPr>
          <p:cNvPr id="57404" name="Group 60"/>
          <p:cNvGrpSpPr>
            <a:grpSpLocks/>
          </p:cNvGrpSpPr>
          <p:nvPr/>
        </p:nvGrpSpPr>
        <p:grpSpPr bwMode="auto">
          <a:xfrm>
            <a:off x="838200" y="2590800"/>
            <a:ext cx="7924800" cy="3314700"/>
            <a:chOff x="528" y="1632"/>
            <a:chExt cx="4992" cy="2088"/>
          </a:xfrm>
        </p:grpSpPr>
        <p:sp>
          <p:nvSpPr>
            <p:cNvPr id="57384" name="Text Box 40"/>
            <p:cNvSpPr txBox="1">
              <a:spLocks noChangeArrowheads="1"/>
            </p:cNvSpPr>
            <p:nvPr/>
          </p:nvSpPr>
          <p:spPr bwMode="auto">
            <a:xfrm>
              <a:off x="576" y="163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平面方程</a:t>
              </a:r>
            </a:p>
          </p:txBody>
        </p:sp>
        <p:graphicFrame>
          <p:nvGraphicFramePr>
            <p:cNvPr id="57385" name="Object 41"/>
            <p:cNvGraphicFramePr>
              <a:graphicFrameLocks noChangeAspect="1"/>
            </p:cNvGraphicFramePr>
            <p:nvPr/>
          </p:nvGraphicFramePr>
          <p:xfrm>
            <a:off x="2100" y="1712"/>
            <a:ext cx="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37" name="Equation" r:id="rId43" imgW="431640" imgH="406080" progId="Equation.3">
                    <p:embed/>
                  </p:oleObj>
                </mc:Choice>
                <mc:Fallback>
                  <p:oleObj name="Equation" r:id="rId43" imgW="431640" imgH="4060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712"/>
                          <a:ext cx="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6" name="Text Box 42"/>
            <p:cNvSpPr txBox="1">
              <a:spLocks noChangeArrowheads="1"/>
            </p:cNvSpPr>
            <p:nvPr/>
          </p:nvSpPr>
          <p:spPr bwMode="auto">
            <a:xfrm>
              <a:off x="3504" y="1632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投影域</a:t>
              </a: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49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>
              <a:off x="1727" y="1680"/>
              <a:ext cx="1" cy="20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2831" y="1680"/>
              <a:ext cx="1" cy="20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7405" name="Picture 61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06" name="Text Box 6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7407" name="Picture 6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8" name="Picture 6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9" name="Picture 6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10" name="Picture 6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11" name="Picture 6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  <p:bldP spid="573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1" name="Object 37"/>
          <p:cNvGraphicFramePr>
            <a:graphicFrameLocks noChangeAspect="1"/>
          </p:cNvGraphicFramePr>
          <p:nvPr/>
        </p:nvGraphicFramePr>
        <p:xfrm>
          <a:off x="2362200" y="3352800"/>
          <a:ext cx="334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1" name="Equation" r:id="rId3" imgW="3340080" imgH="965160" progId="Equation.3">
                  <p:embed/>
                </p:oleObj>
              </mc:Choice>
              <mc:Fallback>
                <p:oleObj name="Equation" r:id="rId3" imgW="3340080" imgH="965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34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1" name="Object 47"/>
          <p:cNvGraphicFramePr>
            <a:graphicFrameLocks noChangeAspect="1"/>
          </p:cNvGraphicFramePr>
          <p:nvPr/>
        </p:nvGraphicFramePr>
        <p:xfrm>
          <a:off x="2362200" y="2209800"/>
          <a:ext cx="328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2" name="Equation" r:id="rId5" imgW="3288960" imgH="965160" progId="Equation.3">
                  <p:embed/>
                </p:oleObj>
              </mc:Choice>
              <mc:Fallback>
                <p:oleObj name="Equation" r:id="rId5" imgW="3288960" imgH="965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328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4" name="Object 50"/>
          <p:cNvGraphicFramePr>
            <a:graphicFrameLocks noChangeAspect="1"/>
          </p:cNvGraphicFramePr>
          <p:nvPr/>
        </p:nvGraphicFramePr>
        <p:xfrm>
          <a:off x="1816100" y="44958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3" name="Equation" r:id="rId7" imgW="3288960" imgH="888840" progId="Equation.3">
                  <p:embed/>
                </p:oleObj>
              </mc:Choice>
              <mc:Fallback>
                <p:oleObj name="Equation" r:id="rId7" imgW="3288960" imgH="8888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495800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6" name="Object 52"/>
          <p:cNvGraphicFramePr>
            <a:graphicFrameLocks noChangeAspect="1"/>
          </p:cNvGraphicFramePr>
          <p:nvPr/>
        </p:nvGraphicFramePr>
        <p:xfrm>
          <a:off x="1273175" y="1066800"/>
          <a:ext cx="6042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" name="Equation" r:id="rId9" imgW="6045120" imgH="990360" progId="Equation.3">
                  <p:embed/>
                </p:oleObj>
              </mc:Choice>
              <mc:Fallback>
                <p:oleObj name="Equation" r:id="rId9" imgW="6045120" imgH="990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066800"/>
                        <a:ext cx="6042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878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79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7880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81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82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83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84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39552" y="519336"/>
                <a:ext cx="7842448" cy="533400"/>
              </a:xfrm>
            </p:spPr>
            <p:txBody>
              <a:bodyPr/>
              <a:lstStyle/>
              <a:p>
                <a:pPr algn="l"/>
                <a:r>
                  <a:rPr lang="zh-CN" altLang="en-US" sz="3200" b="1" dirty="0" smtClean="0">
                    <a:ea typeface="楷体_GB2312" pitchFamily="49" charset="-122"/>
                  </a:rPr>
                  <a:t>例</a:t>
                </a:r>
                <a:r>
                  <a:rPr lang="en-US" altLang="zh-CN" sz="3200" b="1" dirty="0" smtClean="0">
                    <a:ea typeface="楷体_GB2312" pitchFamily="49" charset="-122"/>
                  </a:rPr>
                  <a:t>3</a:t>
                </a:r>
                <a:r>
                  <a:rPr lang="zh-CN" altLang="en-US" sz="3200" b="1" dirty="0" smtClean="0">
                    <a:ea typeface="楷体_GB2312" pitchFamily="49" charset="-122"/>
                  </a:rPr>
                  <a:t>：</a:t>
                </a:r>
                <a:r>
                  <a:rPr lang="en-US" altLang="zh-CN" sz="2800" dirty="0" smtClean="0">
                    <a:ea typeface="楷体_GB2312" pitchFamily="49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已知曲面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楷体_GB2312" pitchFamily="49" charset="-122"/>
                  </a:rPr>
                  <a:t>壳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</a:rPr>
                      <m:t>2</m:t>
                    </m:r>
                    <m:r>
                      <a:rPr lang="zh-CN" altLang="en-US" sz="2800" i="1" smtClean="0">
                        <a:latin typeface="Cambria Math"/>
                      </a:rPr>
                      <m:t>𝑥</m:t>
                    </m:r>
                    <m:r>
                      <a:rPr lang="zh-CN" altLang="en-US" sz="2800">
                        <a:latin typeface="Cambria Math"/>
                      </a:rPr>
                      <m:t>=</m:t>
                    </m:r>
                    <m:r>
                      <a:rPr lang="en-US" altLang="zh-CN" sz="2800" b="0" i="0" smtClean="0">
                        <a:latin typeface="Cambria Math"/>
                      </a:rPr>
                      <m:t>3</m:t>
                    </m:r>
                    <m:r>
                      <a:rPr lang="zh-CN" altLang="en-US" sz="2800">
                        <a:latin typeface="Cambria Math"/>
                      </a:rPr>
                      <m:t>−(</m:t>
                    </m:r>
                    <m:sSup>
                      <m:sSupPr>
                        <m:ctrlPr>
                          <a:rPr lang="zh-CN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 的面密度</a:t>
                </a:r>
                <a:endParaRPr lang="zh-CN" altLang="en-US" sz="28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542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519336"/>
                <a:ext cx="7842448" cy="533400"/>
              </a:xfrm>
              <a:blipFill rotWithShape="1">
                <a:blip r:embed="rId4"/>
                <a:stretch>
                  <a:fillRect l="-2022" t="-23864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7" name="Text Box 5"/>
              <p:cNvSpPr txBox="1">
                <a:spLocks noChangeArrowheads="1"/>
              </p:cNvSpPr>
              <p:nvPr/>
            </p:nvSpPr>
            <p:spPr bwMode="auto">
              <a:xfrm>
                <a:off x="670817" y="1132193"/>
                <a:ext cx="7645599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𝜇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zh-CN" altLang="en-US" i="1"/>
                      <m:t> 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此曲面壳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x≥0</a:t>
                </a:r>
                <a:r>
                  <a:rPr lang="zh-CN" altLang="en-US" dirty="0" smtClean="0"/>
                  <a:t>部分</a:t>
                </a:r>
                <a:r>
                  <a:rPr lang="zh-CN" altLang="en-US" dirty="0" smtClean="0">
                    <a:sym typeface="Symbol" pitchFamily="18" charset="2"/>
                  </a:rPr>
                  <a:t>的质量</a:t>
                </a:r>
                <a:r>
                  <a:rPr lang="en-US" altLang="zh-CN" dirty="0" smtClean="0">
                    <a:sym typeface="Symbol" pitchFamily="18" charset="2"/>
                  </a:rPr>
                  <a:t>M</a:t>
                </a:r>
                <a:r>
                  <a:rPr lang="zh-CN" altLang="en-US" dirty="0" smtClean="0">
                    <a:sym typeface="Symbol" pitchFamily="18" charset="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427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17" y="1132193"/>
                <a:ext cx="7645599" cy="532966"/>
              </a:xfrm>
              <a:prstGeom prst="rect">
                <a:avLst/>
              </a:prstGeom>
              <a:blipFill rotWithShape="1">
                <a:blip r:embed="rId5"/>
                <a:stretch>
                  <a:fillRect t="-1379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1988840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解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在 </a:t>
            </a:r>
            <a:r>
              <a:rPr lang="en-US" altLang="zh-CN" i="1" dirty="0" err="1" smtClean="0">
                <a:sym typeface="Symbol" pitchFamily="18" charset="2"/>
              </a:rPr>
              <a:t>yoz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坐标面</a:t>
            </a:r>
            <a:r>
              <a:rPr lang="zh-CN" altLang="en-US" dirty="0">
                <a:sym typeface="Symbol" pitchFamily="18" charset="2"/>
              </a:rPr>
              <a:t>上的投影为</a:t>
            </a:r>
            <a:r>
              <a:rPr lang="zh-CN" altLang="en-US" dirty="0"/>
              <a:t> 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077888" y="270892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故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88398"/>
              </p:ext>
            </p:extLst>
          </p:nvPr>
        </p:nvGraphicFramePr>
        <p:xfrm>
          <a:off x="1760612" y="2708920"/>
          <a:ext cx="2019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6" imgW="2019240" imgH="660240" progId="Equation.3">
                  <p:embed/>
                </p:oleObj>
              </mc:Choice>
              <mc:Fallback>
                <p:oleObj name="Equation" r:id="rId6" imgW="201924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612" y="2708920"/>
                        <a:ext cx="2019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14403" y="1988840"/>
                <a:ext cx="2902013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𝑦𝑧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≤</m:t>
                      </m:r>
                      <m:r>
                        <a:rPr lang="en-US" altLang="zh-CN" b="0" i="0" smtClean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i="1"/>
                        <m:t> </m:t>
                      </m:r>
                      <m:r>
                        <a:rPr lang="zh-CN" altLang="en-US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03" y="1988840"/>
                <a:ext cx="2902013" cy="58233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23728" y="3356992"/>
                <a:ext cx="6558001" cy="76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zh-CN" altLang="en-US" i="1" smtClean="0"/>
                              <m:t> 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zh-CN" altLang="en-US" i="1"/>
                          <m:t>​</m:t>
                        </m:r>
                      </m:e>
                    </m:nary>
                    <m:r>
                      <a:rPr lang="zh-CN" altLang="en-US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zh-CN" altLang="en-US" i="1"/>
                      <m:t> 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i="1"/>
                              <m:t> 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1+(</m:t>
                            </m:r>
                            <m:r>
                              <m:rPr>
                                <m:nor/>
                              </m:rPr>
                              <a:rPr lang="zh-CN" altLang="en-US" i="1"/>
                              <m:t> 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m:rPr>
                        <m:nor/>
                      </m:rPr>
                      <a:rPr lang="zh-CN" altLang="en-US" i="1"/>
                      <m:t> </m:t>
                    </m:r>
                    <m:r>
                      <a:rPr lang="zh-CN" altLang="en-US" i="1">
                        <a:latin typeface="Cambria Math"/>
                      </a:rPr>
                      <m:t>𝑑𝑦</m:t>
                    </m:r>
                    <m:r>
                      <m:rPr>
                        <m:nor/>
                      </m:rPr>
                      <a:rPr lang="zh-CN" altLang="en-US" i="1"/>
                      <m:t> </m:t>
                    </m:r>
                    <m:r>
                      <a:rPr lang="zh-CN" altLang="en-US" i="1">
                        <a:latin typeface="Cambria Math"/>
                      </a:rPr>
                      <m:t>𝑑</m:t>
                    </m:r>
                    <m:r>
                      <m:rPr>
                        <m:nor/>
                      </m:rPr>
                      <a:rPr lang="zh-CN" altLang="en-US" i="1"/>
                      <m:t>​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356992"/>
                <a:ext cx="6558001" cy="764312"/>
              </a:xfrm>
              <a:prstGeom prst="rect">
                <a:avLst/>
              </a:prstGeom>
              <a:blipFill rotWithShape="1">
                <a:blip r:embed="rId9"/>
                <a:stretch>
                  <a:fillRect l="-1859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1720" y="4221088"/>
                <a:ext cx="5256584" cy="773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>
                          <a:rPr lang="zh-CN" altLang="en-US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  <m:r>
                          <a:rPr lang="zh-CN" altLang="en-US" i="1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i="1"/>
                          <m:t>​</m:t>
                        </m:r>
                      </m:e>
                    </m:nary>
                    <m:r>
                      <a:rPr lang="zh-CN" altLang="en-US" i="1">
                        <a:latin typeface="Cambria Math"/>
                      </a:rPr>
                      <m:t>𝑑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>
                          <a:rPr lang="zh-CN" altLang="en-US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sup>
                      <m:e>
                        <m:r>
                          <m:rPr>
                            <m:nor/>
                          </m:rPr>
                          <a:rPr lang="zh-CN" altLang="en-US" i="1"/>
                          <m:t>​</m:t>
                        </m:r>
                      </m:e>
                    </m:nary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>
                          <a:rPr lang="zh-CN" altLang="en-US">
                            <a:latin typeface="Cambria Math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nor/>
                      </m:rPr>
                      <a:rPr lang="zh-CN" altLang="en-US" i="1"/>
                      <m:t> </m:t>
                    </m:r>
                    <m:r>
                      <a:rPr lang="zh-CN" altLang="en-US">
                        <a:latin typeface="Cambria Math"/>
                      </a:rPr>
                      <m:t>⋅</m:t>
                    </m:r>
                    <m:r>
                      <a:rPr lang="zh-CN" altLang="en-US" i="1">
                        <a:latin typeface="Cambria Math"/>
                      </a:rPr>
                      <m:t>𝑟𝑑𝑟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221088"/>
                <a:ext cx="5256584" cy="773160"/>
              </a:xfrm>
              <a:prstGeom prst="rect">
                <a:avLst/>
              </a:prstGeom>
              <a:blipFill rotWithShape="1">
                <a:blip r:embed="rId10"/>
                <a:stretch>
                  <a:fillRect l="-2436" b="-10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34552" y="5157192"/>
                <a:ext cx="109728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116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52" y="5157192"/>
                <a:ext cx="1097288" cy="714683"/>
              </a:xfrm>
              <a:prstGeom prst="rect">
                <a:avLst/>
              </a:prstGeom>
              <a:blipFill rotWithShape="1">
                <a:blip r:embed="rId11"/>
                <a:stretch>
                  <a:fillRect l="-11667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81" grpId="0" autoUpdateAnimBg="0"/>
      <p:bldP spid="54283" grpId="0" autoUpdateAnimBg="0"/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3" name="Group 61"/>
          <p:cNvGrpSpPr>
            <a:grpSpLocks/>
          </p:cNvGrpSpPr>
          <p:nvPr/>
        </p:nvGrpSpPr>
        <p:grpSpPr bwMode="auto">
          <a:xfrm>
            <a:off x="6235700" y="3540125"/>
            <a:ext cx="2298700" cy="779463"/>
            <a:chOff x="3600" y="2207"/>
            <a:chExt cx="1448" cy="491"/>
          </a:xfrm>
        </p:grpSpPr>
        <p:sp>
          <p:nvSpPr>
            <p:cNvPr id="18483" name="Arc 51"/>
            <p:cNvSpPr>
              <a:spLocks/>
            </p:cNvSpPr>
            <p:nvPr/>
          </p:nvSpPr>
          <p:spPr bwMode="auto">
            <a:xfrm rot="-10734819">
              <a:off x="3600" y="2446"/>
              <a:ext cx="1152" cy="2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76 w 43200"/>
                <a:gd name="T1" fmla="*/ 26960 h 27768"/>
                <a:gd name="T2" fmla="*/ 42301 w 43200"/>
                <a:gd name="T3" fmla="*/ 27768 h 27768"/>
                <a:gd name="T4" fmla="*/ 21600 w 43200"/>
                <a:gd name="T5" fmla="*/ 21600 h 27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7768" fill="none" extrusionOk="0">
                  <a:moveTo>
                    <a:pt x="675" y="26960"/>
                  </a:moveTo>
                  <a:cubicBezTo>
                    <a:pt x="226" y="25208"/>
                    <a:pt x="0" y="2340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688"/>
                    <a:pt x="42897" y="25766"/>
                    <a:pt x="42300" y="27767"/>
                  </a:cubicBezTo>
                </a:path>
                <a:path w="43200" h="27768" stroke="0" extrusionOk="0">
                  <a:moveTo>
                    <a:pt x="675" y="26960"/>
                  </a:moveTo>
                  <a:cubicBezTo>
                    <a:pt x="226" y="25208"/>
                    <a:pt x="0" y="2340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688"/>
                    <a:pt x="42897" y="25766"/>
                    <a:pt x="42300" y="2776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77777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Arc 52"/>
            <p:cNvSpPr>
              <a:spLocks/>
            </p:cNvSpPr>
            <p:nvPr/>
          </p:nvSpPr>
          <p:spPr bwMode="auto">
            <a:xfrm>
              <a:off x="3607" y="2207"/>
              <a:ext cx="1152" cy="29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221 w 43200"/>
                <a:gd name="T1" fmla="*/ 32948 h 32948"/>
                <a:gd name="T2" fmla="*/ 41841 w 43200"/>
                <a:gd name="T3" fmla="*/ 29141 h 32948"/>
                <a:gd name="T4" fmla="*/ 21600 w 43200"/>
                <a:gd name="T5" fmla="*/ 21600 h 3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2948" fill="none" extrusionOk="0">
                  <a:moveTo>
                    <a:pt x="3221" y="32947"/>
                  </a:moveTo>
                  <a:cubicBezTo>
                    <a:pt x="1115" y="29537"/>
                    <a:pt x="0" y="2560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74"/>
                    <a:pt x="42739" y="26728"/>
                    <a:pt x="41840" y="29140"/>
                  </a:cubicBezTo>
                </a:path>
                <a:path w="43200" h="32948" stroke="0" extrusionOk="0">
                  <a:moveTo>
                    <a:pt x="3221" y="32947"/>
                  </a:moveTo>
                  <a:cubicBezTo>
                    <a:pt x="1115" y="29537"/>
                    <a:pt x="0" y="2560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74"/>
                    <a:pt x="42739" y="26728"/>
                    <a:pt x="41840" y="2914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777777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Arc 53"/>
            <p:cNvSpPr>
              <a:spLocks/>
            </p:cNvSpPr>
            <p:nvPr/>
          </p:nvSpPr>
          <p:spPr bwMode="auto">
            <a:xfrm rot="-10734819">
              <a:off x="3601" y="2405"/>
              <a:ext cx="1145" cy="196"/>
            </a:xfrm>
            <a:custGeom>
              <a:avLst/>
              <a:gdLst>
                <a:gd name="G0" fmla="+- 21420 0 0"/>
                <a:gd name="G1" fmla="+- 21600 0 0"/>
                <a:gd name="G2" fmla="+- 21600 0 0"/>
                <a:gd name="T0" fmla="*/ 0 w 42959"/>
                <a:gd name="T1" fmla="*/ 18816 h 21600"/>
                <a:gd name="T2" fmla="*/ 42959 w 42959"/>
                <a:gd name="T3" fmla="*/ 19979 h 21600"/>
                <a:gd name="T4" fmla="*/ 21420 w 429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9" h="21600" fill="none" extrusionOk="0">
                  <a:moveTo>
                    <a:pt x="0" y="18816"/>
                  </a:moveTo>
                  <a:cubicBezTo>
                    <a:pt x="1399" y="8053"/>
                    <a:pt x="10566" y="-1"/>
                    <a:pt x="21420" y="0"/>
                  </a:cubicBezTo>
                  <a:cubicBezTo>
                    <a:pt x="32720" y="0"/>
                    <a:pt x="42111" y="8710"/>
                    <a:pt x="42959" y="19978"/>
                  </a:cubicBezTo>
                </a:path>
                <a:path w="42959" h="21600" stroke="0" extrusionOk="0">
                  <a:moveTo>
                    <a:pt x="0" y="18816"/>
                  </a:moveTo>
                  <a:cubicBezTo>
                    <a:pt x="1399" y="8053"/>
                    <a:pt x="10566" y="-1"/>
                    <a:pt x="21420" y="0"/>
                  </a:cubicBezTo>
                  <a:cubicBezTo>
                    <a:pt x="32720" y="0"/>
                    <a:pt x="42111" y="8710"/>
                    <a:pt x="42959" y="19978"/>
                  </a:cubicBezTo>
                  <a:lnTo>
                    <a:pt x="2142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Arc 54"/>
            <p:cNvSpPr>
              <a:spLocks/>
            </p:cNvSpPr>
            <p:nvPr/>
          </p:nvSpPr>
          <p:spPr bwMode="auto">
            <a:xfrm>
              <a:off x="3627" y="2305"/>
              <a:ext cx="1124" cy="196"/>
            </a:xfrm>
            <a:custGeom>
              <a:avLst/>
              <a:gdLst>
                <a:gd name="G0" fmla="+- 20834 0 0"/>
                <a:gd name="G1" fmla="+- 21600 0 0"/>
                <a:gd name="G2" fmla="+- 21600 0 0"/>
                <a:gd name="T0" fmla="*/ 0 w 42133"/>
                <a:gd name="T1" fmla="*/ 15898 h 21600"/>
                <a:gd name="T2" fmla="*/ 42133 w 42133"/>
                <a:gd name="T3" fmla="*/ 18007 h 21600"/>
                <a:gd name="T4" fmla="*/ 20834 w 421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33" h="21600" fill="none" extrusionOk="0">
                  <a:moveTo>
                    <a:pt x="0" y="15898"/>
                  </a:moveTo>
                  <a:cubicBezTo>
                    <a:pt x="2569" y="6509"/>
                    <a:pt x="11100" y="-1"/>
                    <a:pt x="20834" y="0"/>
                  </a:cubicBezTo>
                  <a:cubicBezTo>
                    <a:pt x="31376" y="0"/>
                    <a:pt x="40379" y="7611"/>
                    <a:pt x="42133" y="18006"/>
                  </a:cubicBezTo>
                </a:path>
                <a:path w="42133" h="21600" stroke="0" extrusionOk="0">
                  <a:moveTo>
                    <a:pt x="0" y="15898"/>
                  </a:moveTo>
                  <a:cubicBezTo>
                    <a:pt x="2569" y="6509"/>
                    <a:pt x="11100" y="-1"/>
                    <a:pt x="20834" y="0"/>
                  </a:cubicBezTo>
                  <a:cubicBezTo>
                    <a:pt x="31376" y="0"/>
                    <a:pt x="40379" y="7611"/>
                    <a:pt x="42133" y="18006"/>
                  </a:cubicBezTo>
                  <a:lnTo>
                    <a:pt x="20834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>
              <a:off x="4176" y="2520"/>
              <a:ext cx="5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88" name="Object 56"/>
            <p:cNvGraphicFramePr>
              <a:graphicFrameLocks noChangeAspect="1"/>
            </p:cNvGraphicFramePr>
            <p:nvPr/>
          </p:nvGraphicFramePr>
          <p:xfrm>
            <a:off x="4224" y="235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57"/>
            <p:cNvGraphicFramePr>
              <a:graphicFrameLocks noChangeAspect="1"/>
            </p:cNvGraphicFramePr>
            <p:nvPr/>
          </p:nvGraphicFramePr>
          <p:xfrm>
            <a:off x="4800" y="2352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" name="Equation" r:id="rId5" imgW="393480" imgH="406080" progId="Equation.3">
                    <p:embed/>
                  </p:oleObj>
                </mc:Choice>
                <mc:Fallback>
                  <p:oleObj name="Equation" r:id="rId5" imgW="393480" imgH="4060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352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1963"/>
            <a:ext cx="17526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71700" y="341313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7" imgW="3162240" imgH="965160" progId="Equation.3">
                  <p:embed/>
                </p:oleObj>
              </mc:Choice>
              <mc:Fallback>
                <p:oleObj name="Equation" r:id="rId7" imgW="31622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41313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0" y="552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是介于平面</a:t>
            </a:r>
            <a:endParaRPr lang="zh-CN" altLang="en-US">
              <a:solidFill>
                <a:schemeClr val="tx2"/>
              </a:solidFill>
              <a:sym typeface="Symbol" pitchFamily="18" charset="2"/>
            </a:endParaRPr>
          </a:p>
        </p:txBody>
      </p:sp>
      <p:grpSp>
        <p:nvGrpSpPr>
          <p:cNvPr id="18519" name="Group 87"/>
          <p:cNvGrpSpPr>
            <a:grpSpLocks/>
          </p:cNvGrpSpPr>
          <p:nvPr/>
        </p:nvGrpSpPr>
        <p:grpSpPr bwMode="auto">
          <a:xfrm>
            <a:off x="2057400" y="1344613"/>
            <a:ext cx="4318000" cy="520700"/>
            <a:chOff x="1296" y="847"/>
            <a:chExt cx="2720" cy="328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296" y="848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之间的圆柱面</a:t>
              </a:r>
              <a:endParaRPr lang="zh-CN" altLang="en-US" b="1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736" y="847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5" name="Equation" r:id="rId9" imgW="2031840" imgH="520560" progId="Equation.3">
                    <p:embed/>
                  </p:oleObj>
                </mc:Choice>
                <mc:Fallback>
                  <p:oleObj name="Equation" r:id="rId9" imgW="2031840" imgH="520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47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09600" y="194151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分析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若将曲面分为前后</a:t>
            </a:r>
            <a:r>
              <a:rPr lang="en-US" altLang="zh-CN"/>
              <a:t>(</a:t>
            </a:r>
            <a:r>
              <a:rPr lang="zh-CN" altLang="en-US"/>
              <a:t>或左右</a:t>
            </a:r>
            <a:r>
              <a:rPr lang="en-US" altLang="zh-CN"/>
              <a:t>)</a:t>
            </a:r>
          </a:p>
        </p:txBody>
      </p:sp>
      <p:graphicFrame>
        <p:nvGraphicFramePr>
          <p:cNvPr id="18475" name="Object 43"/>
          <p:cNvGraphicFramePr>
            <a:graphicFrameLocks noChangeAspect="1"/>
          </p:cNvGraphicFramePr>
          <p:nvPr/>
        </p:nvGraphicFramePr>
        <p:xfrm>
          <a:off x="1778000" y="3770313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11" imgW="1879560" imgH="406080" progId="Equation.3">
                  <p:embed/>
                </p:oleObj>
              </mc:Choice>
              <mc:Fallback>
                <p:oleObj name="Equation" r:id="rId11" imgW="187956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770313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609600" y="43799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1981200" y="4227513"/>
          <a:ext cx="229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13" imgW="2298600" imgH="901440" progId="Equation.3">
                  <p:embed/>
                </p:oleObj>
              </mc:Choice>
              <mc:Fallback>
                <p:oleObj name="Equation" r:id="rId13" imgW="2298600" imgH="9014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27513"/>
                        <a:ext cx="229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46"/>
          <p:cNvGraphicFramePr>
            <a:graphicFrameLocks noChangeAspect="1"/>
          </p:cNvGraphicFramePr>
          <p:nvPr/>
        </p:nvGraphicFramePr>
        <p:xfrm>
          <a:off x="2286000" y="5245100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15" imgW="2095200" imgH="850680" progId="Equation.3">
                  <p:embed/>
                </p:oleObj>
              </mc:Choice>
              <mc:Fallback>
                <p:oleObj name="Equation" r:id="rId15" imgW="2095200" imgH="8506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45100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0" name="Object 48"/>
          <p:cNvGraphicFramePr>
            <a:graphicFrameLocks noChangeAspect="1"/>
          </p:cNvGraphicFramePr>
          <p:nvPr/>
        </p:nvGraphicFramePr>
        <p:xfrm>
          <a:off x="304800" y="1471613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17" imgW="1841400" imgH="393480" progId="Equation.3">
                  <p:embed/>
                </p:oleObj>
              </mc:Choice>
              <mc:Fallback>
                <p:oleObj name="Equation" r:id="rId17" imgW="18414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1613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1" name="Object 69"/>
          <p:cNvGraphicFramePr>
            <a:graphicFrameLocks noChangeAspect="1"/>
          </p:cNvGraphicFramePr>
          <p:nvPr/>
        </p:nvGraphicFramePr>
        <p:xfrm>
          <a:off x="6870700" y="476091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4760913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07" name="Group 75"/>
          <p:cNvGrpSpPr>
            <a:grpSpLocks/>
          </p:cNvGrpSpPr>
          <p:nvPr/>
        </p:nvGrpSpPr>
        <p:grpSpPr bwMode="auto">
          <a:xfrm>
            <a:off x="6246813" y="2106613"/>
            <a:ext cx="2592387" cy="3581400"/>
            <a:chOff x="3607" y="1304"/>
            <a:chExt cx="1633" cy="2256"/>
          </a:xfrm>
        </p:grpSpPr>
        <p:grpSp>
          <p:nvGrpSpPr>
            <p:cNvPr id="18495" name="Group 63"/>
            <p:cNvGrpSpPr>
              <a:grpSpLocks/>
            </p:cNvGrpSpPr>
            <p:nvPr/>
          </p:nvGrpSpPr>
          <p:grpSpPr bwMode="auto">
            <a:xfrm>
              <a:off x="3607" y="1343"/>
              <a:ext cx="1632" cy="2148"/>
              <a:chOff x="3607" y="1343"/>
              <a:chExt cx="1632" cy="2148"/>
            </a:xfrm>
          </p:grpSpPr>
          <p:grpSp>
            <p:nvGrpSpPr>
              <p:cNvPr id="18494" name="Group 62"/>
              <p:cNvGrpSpPr>
                <a:grpSpLocks/>
              </p:cNvGrpSpPr>
              <p:nvPr/>
            </p:nvGrpSpPr>
            <p:grpSpPr bwMode="auto">
              <a:xfrm>
                <a:off x="3607" y="1343"/>
                <a:ext cx="1632" cy="2148"/>
                <a:chOff x="3607" y="1343"/>
                <a:chExt cx="1632" cy="2148"/>
              </a:xfrm>
            </p:grpSpPr>
            <p:sp>
              <p:nvSpPr>
                <p:cNvPr id="18439" name="Arc 7"/>
                <p:cNvSpPr>
                  <a:spLocks/>
                </p:cNvSpPr>
                <p:nvPr/>
              </p:nvSpPr>
              <p:spPr bwMode="auto">
                <a:xfrm>
                  <a:off x="3610" y="2855"/>
                  <a:ext cx="1152" cy="25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76 w 43200"/>
                    <a:gd name="T1" fmla="*/ 26960 h 27768"/>
                    <a:gd name="T2" fmla="*/ 42301 w 43200"/>
                    <a:gd name="T3" fmla="*/ 27768 h 27768"/>
                    <a:gd name="T4" fmla="*/ 21600 w 43200"/>
                    <a:gd name="T5" fmla="*/ 21600 h 27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1" name="Line 9"/>
                <p:cNvSpPr>
                  <a:spLocks noChangeShapeType="1"/>
                </p:cNvSpPr>
                <p:nvPr/>
              </p:nvSpPr>
              <p:spPr bwMode="auto">
                <a:xfrm>
                  <a:off x="4183" y="1871"/>
                  <a:ext cx="0" cy="1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2" name="Arc 10"/>
                <p:cNvSpPr>
                  <a:spLocks/>
                </p:cNvSpPr>
                <p:nvPr/>
              </p:nvSpPr>
              <p:spPr bwMode="auto">
                <a:xfrm rot="-10734819">
                  <a:off x="3607" y="3011"/>
                  <a:ext cx="1152" cy="25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76 w 43200"/>
                    <a:gd name="T1" fmla="*/ 26960 h 27768"/>
                    <a:gd name="T2" fmla="*/ 42301 w 43200"/>
                    <a:gd name="T3" fmla="*/ 27768 h 27768"/>
                    <a:gd name="T4" fmla="*/ 21600 w 43200"/>
                    <a:gd name="T5" fmla="*/ 21600 h 27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6" name="Arc 14"/>
                <p:cNvSpPr>
                  <a:spLocks/>
                </p:cNvSpPr>
                <p:nvPr/>
              </p:nvSpPr>
              <p:spPr bwMode="auto">
                <a:xfrm>
                  <a:off x="3610" y="1619"/>
                  <a:ext cx="1152" cy="25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76 w 43200"/>
                    <a:gd name="T1" fmla="*/ 26960 h 27768"/>
                    <a:gd name="T2" fmla="*/ 42301 w 43200"/>
                    <a:gd name="T3" fmla="*/ 27768 h 27768"/>
                    <a:gd name="T4" fmla="*/ 21600 w 43200"/>
                    <a:gd name="T5" fmla="*/ 21600 h 27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7" name="Arc 15"/>
                <p:cNvSpPr>
                  <a:spLocks/>
                </p:cNvSpPr>
                <p:nvPr/>
              </p:nvSpPr>
              <p:spPr bwMode="auto">
                <a:xfrm rot="-10734819">
                  <a:off x="3607" y="1763"/>
                  <a:ext cx="1152" cy="25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76 w 43200"/>
                    <a:gd name="T1" fmla="*/ 26960 h 27768"/>
                    <a:gd name="T2" fmla="*/ 42301 w 43200"/>
                    <a:gd name="T3" fmla="*/ 27768 h 27768"/>
                    <a:gd name="T4" fmla="*/ 21600 w 43200"/>
                    <a:gd name="T5" fmla="*/ 21600 h 27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2" name="Line 20"/>
                <p:cNvSpPr>
                  <a:spLocks noChangeShapeType="1"/>
                </p:cNvSpPr>
                <p:nvPr/>
              </p:nvSpPr>
              <p:spPr bwMode="auto">
                <a:xfrm>
                  <a:off x="3607" y="1811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3" name="Line 21"/>
                <p:cNvSpPr>
                  <a:spLocks noChangeShapeType="1"/>
                </p:cNvSpPr>
                <p:nvPr/>
              </p:nvSpPr>
              <p:spPr bwMode="auto">
                <a:xfrm>
                  <a:off x="4759" y="1811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4" name="Line 22"/>
                <p:cNvSpPr>
                  <a:spLocks noChangeShapeType="1"/>
                </p:cNvSpPr>
                <p:nvPr/>
              </p:nvSpPr>
              <p:spPr bwMode="auto">
                <a:xfrm>
                  <a:off x="4759" y="3059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991" y="3059"/>
                  <a:ext cx="192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751" y="325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183" y="1343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>
                <a:off x="4183" y="3059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4194" y="1730"/>
            <a:ext cx="22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1" name="Equation" r:id="rId21" imgW="355320" imgH="304560" progId="Equation.3">
                    <p:embed/>
                  </p:oleObj>
                </mc:Choice>
                <mc:Fallback>
                  <p:oleObj name="Equation" r:id="rId21" imgW="355320" imgH="3045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1730"/>
                          <a:ext cx="22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2" name="Object 70"/>
            <p:cNvGraphicFramePr>
              <a:graphicFrameLocks noChangeAspect="1"/>
            </p:cNvGraphicFramePr>
            <p:nvPr/>
          </p:nvGraphicFramePr>
          <p:xfrm>
            <a:off x="3888" y="34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2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3" name="Object 71"/>
            <p:cNvGraphicFramePr>
              <a:graphicFrameLocks noChangeAspect="1"/>
            </p:cNvGraphicFramePr>
            <p:nvPr/>
          </p:nvGraphicFramePr>
          <p:xfrm>
            <a:off x="5088" y="312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3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4" name="Object 72"/>
            <p:cNvGraphicFramePr>
              <a:graphicFrameLocks noChangeAspect="1"/>
            </p:cNvGraphicFramePr>
            <p:nvPr/>
          </p:nvGraphicFramePr>
          <p:xfrm>
            <a:off x="3984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4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685800" y="316071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取曲面面积元素</a:t>
            </a: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381000" y="25511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两片</a:t>
            </a:r>
            <a:r>
              <a:rPr lang="en-US" altLang="zh-CN"/>
              <a:t>,</a:t>
            </a:r>
          </a:p>
        </p:txBody>
      </p:sp>
      <p:sp>
        <p:nvSpPr>
          <p:cNvPr id="18510" name="Text Box 78"/>
          <p:cNvSpPr txBox="1">
            <a:spLocks noChangeArrowheads="1"/>
          </p:cNvSpPr>
          <p:nvPr/>
        </p:nvSpPr>
        <p:spPr bwMode="auto">
          <a:xfrm>
            <a:off x="1289050" y="25415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则计算较繁</a:t>
            </a:r>
            <a:r>
              <a:rPr lang="en-US" altLang="zh-CN"/>
              <a:t>. </a:t>
            </a:r>
          </a:p>
        </p:txBody>
      </p:sp>
      <p:pic>
        <p:nvPicPr>
          <p:cNvPr id="18511" name="Picture 79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2" name="Text Box 8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513" name="Picture 8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4" name="Picture 8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5" name="Picture 8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6" name="Picture 8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7" name="Picture 8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4" grpId="0" autoUpdateAnimBg="0"/>
      <p:bldP spid="18476" grpId="0" autoUpdateAnimBg="0"/>
      <p:bldP spid="18508" grpId="0" autoUpdateAnimBg="0"/>
      <p:bldP spid="18509" grpId="0" autoUpdateAnimBg="0"/>
      <p:bldP spid="185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1336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98500" y="11763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: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41525" y="1143000"/>
          <a:ext cx="234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3" imgW="2349360" imgH="723600" progId="Equation.3">
                  <p:embed/>
                </p:oleObj>
              </mc:Choice>
              <mc:Fallback>
                <p:oleObj name="Equation" r:id="rId3" imgW="234936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143000"/>
                        <a:ext cx="234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803900" y="1263650"/>
          <a:ext cx="242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Equation" r:id="rId5" imgW="2425680" imgH="507960" progId="Equation.3">
                  <p:embed/>
                </p:oleObj>
              </mc:Choice>
              <mc:Fallback>
                <p:oleObj name="Equation" r:id="rId5" imgW="242568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263650"/>
                        <a:ext cx="242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346700" y="990600"/>
          <a:ext cx="54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Equation" r:id="rId7" imgW="545760" imgH="1066680" progId="Equation.3">
                  <p:embed/>
                </p:oleObj>
              </mc:Choice>
              <mc:Fallback>
                <p:oleObj name="Equation" r:id="rId7" imgW="54576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990600"/>
                        <a:ext cx="54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432300" y="1235075"/>
          <a:ext cx="90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Equation" r:id="rId9" imgW="901440" imgH="622080" progId="Equation.3">
                  <p:embed/>
                </p:oleObj>
              </mc:Choice>
              <mc:Fallback>
                <p:oleObj name="Equation" r:id="rId9" imgW="901440" imgH="622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235075"/>
                        <a:ext cx="90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98500" y="2209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计算</a:t>
            </a:r>
            <a:r>
              <a:rPr lang="en-US" altLang="zh-CN"/>
              <a:t>:  </a:t>
            </a:r>
            <a:r>
              <a:rPr lang="zh-CN" altLang="en-US"/>
              <a:t>设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514600" y="2286000"/>
          <a:ext cx="398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11" imgW="3987720" imgH="507960" progId="Equation.3">
                  <p:embed/>
                </p:oleObj>
              </mc:Choice>
              <mc:Fallback>
                <p:oleObj name="Equation" r:id="rId11" imgW="398772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98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295400" y="2819400"/>
          <a:ext cx="234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13" imgW="2349360" imgH="723600" progId="Equation.3">
                  <p:embed/>
                </p:oleObj>
              </mc:Choice>
              <mc:Fallback>
                <p:oleObj name="Equation" r:id="rId13" imgW="234936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234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286000" y="3581400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15" imgW="2133360" imgH="787320" progId="Equation.3">
                  <p:embed/>
                </p:oleObj>
              </mc:Choice>
              <mc:Fallback>
                <p:oleObj name="Equation" r:id="rId15" imgW="2133360" imgH="787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13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495800" y="371157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17" imgW="1002960" imgH="406080" progId="Equation.3">
                  <p:embed/>
                </p:oleObj>
              </mc:Choice>
              <mc:Fallback>
                <p:oleObj name="Equation" r:id="rId17" imgW="10029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11575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5486400" y="3559175"/>
          <a:ext cx="2286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公式" r:id="rId19" imgW="914400" imgH="253800" progId="Equation.3">
                  <p:embed/>
                </p:oleObj>
              </mc:Choice>
              <mc:Fallback>
                <p:oleObj name="公式" r:id="rId19" imgW="91440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59175"/>
                        <a:ext cx="2286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6070600" y="3657600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21" imgW="1549080" imgH="596880" progId="Equation.3">
                  <p:embed/>
                </p:oleObj>
              </mc:Choice>
              <mc:Fallback>
                <p:oleObj name="Equation" r:id="rId21" imgW="1549080" imgH="596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657600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7772400" y="37338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23" imgW="952200" imgH="406080" progId="Equation.3">
                  <p:embed/>
                </p:oleObj>
              </mc:Choice>
              <mc:Fallback>
                <p:oleObj name="Equation" r:id="rId23" imgW="9522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338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143000" y="45100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曲面的其他两种情况类似</a:t>
            </a:r>
            <a:r>
              <a:rPr lang="en-US" altLang="zh-CN"/>
              <a:t>)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09600" y="5195888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/>
              <a:t>注意利用球面坐标、柱面坐标、对称性、重心公式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62000" y="578167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简化计算的技巧</a:t>
            </a:r>
            <a:r>
              <a:rPr lang="en-US" altLang="zh-CN"/>
              <a:t>. </a:t>
            </a:r>
          </a:p>
        </p:txBody>
      </p:sp>
      <p:pic>
        <p:nvPicPr>
          <p:cNvPr id="32789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791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2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3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4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5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6" grpId="0" autoUpdateAnimBg="0"/>
      <p:bldP spid="32778" grpId="0" autoUpdateAnimBg="0"/>
      <p:bldP spid="32785" grpId="0" autoUpdateAnimBg="0"/>
      <p:bldP spid="32787" grpId="0" autoUpdateAnimBg="0"/>
      <p:bldP spid="32788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5897563" y="2057400"/>
            <a:ext cx="2941637" cy="3227388"/>
            <a:chOff x="3627" y="1719"/>
            <a:chExt cx="1853" cy="2033"/>
          </a:xfrm>
        </p:grpSpPr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3654" y="2118"/>
            <a:ext cx="1674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6" name="BMP 图象" r:id="rId3" imgW="2657846" imgH="1666667" progId="Paint.Picture">
                    <p:embed/>
                  </p:oleObj>
                </mc:Choice>
                <mc:Fallback>
                  <p:oleObj name="BMP 图象" r:id="rId3" imgW="2657846" imgH="1666667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118"/>
                          <a:ext cx="1674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3627" y="1719"/>
              <a:ext cx="1853" cy="2033"/>
              <a:chOff x="3627" y="1719"/>
              <a:chExt cx="1853" cy="2033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>
                <a:off x="4080" y="3195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 flipH="1">
                <a:off x="3627" y="3195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3736" name="Object 8"/>
              <p:cNvGraphicFramePr>
                <a:graphicFrameLocks noChangeAspect="1"/>
              </p:cNvGraphicFramePr>
              <p:nvPr/>
            </p:nvGraphicFramePr>
            <p:xfrm>
              <a:off x="4080" y="32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7" name="Equation" r:id="rId5" imgW="215640" imgH="241200" progId="Equation.3">
                      <p:embed/>
                    </p:oleObj>
                  </mc:Choice>
                  <mc:Fallback>
                    <p:oleObj name="Equation" r:id="rId5" imgW="21564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2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37" name="Object 9"/>
              <p:cNvGraphicFramePr>
                <a:graphicFrameLocks noChangeAspect="1"/>
              </p:cNvGraphicFramePr>
              <p:nvPr/>
            </p:nvGraphicFramePr>
            <p:xfrm>
              <a:off x="3744" y="360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8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60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38" name="Object 10"/>
              <p:cNvGraphicFramePr>
                <a:graphicFrameLocks noChangeAspect="1"/>
              </p:cNvGraphicFramePr>
              <p:nvPr/>
            </p:nvGraphicFramePr>
            <p:xfrm>
              <a:off x="5328" y="32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9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2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39" name="Object 11"/>
              <p:cNvGraphicFramePr>
                <a:graphicFrameLocks noChangeAspect="1"/>
              </p:cNvGraphicFramePr>
              <p:nvPr/>
            </p:nvGraphicFramePr>
            <p:xfrm>
              <a:off x="3935" y="1761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0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5" y="1761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 flipV="1">
                <a:off x="4080" y="2784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 flipV="1">
                <a:off x="4080" y="1719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6007100" y="2528888"/>
            <a:ext cx="2581275" cy="1828800"/>
            <a:chOff x="3696" y="2016"/>
            <a:chExt cx="1626" cy="1152"/>
          </a:xfrm>
        </p:grpSpPr>
        <p:graphicFrame>
          <p:nvGraphicFramePr>
            <p:cNvPr id="73745" name="Object 17"/>
            <p:cNvGraphicFramePr>
              <a:graphicFrameLocks noChangeAspect="1"/>
            </p:cNvGraphicFramePr>
            <p:nvPr/>
          </p:nvGraphicFramePr>
          <p:xfrm>
            <a:off x="3696" y="2103"/>
            <a:ext cx="162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1" name="BMP 图象" r:id="rId13" imgW="2580952" imgH="1676634" progId="Paint.Picture">
                    <p:embed/>
                  </p:oleObj>
                </mc:Choice>
                <mc:Fallback>
                  <p:oleObj name="BMP 图象" r:id="rId13" imgW="2580952" imgH="1676634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03"/>
                          <a:ext cx="162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 flipV="1">
              <a:off x="4080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4080" y="2778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1628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一、对面积的曲面积分的概念与性质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33400" y="1066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:   </a:t>
            </a:r>
            <a:r>
              <a:rPr lang="zh-CN" altLang="en-US"/>
              <a:t>设曲面形构件具有连续面密度</a:t>
            </a: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6367463" y="1092200"/>
          <a:ext cx="1674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2" name="Equation" r:id="rId15" imgW="1549080" imgH="406080" progId="Equation.3">
                  <p:embed/>
                </p:oleObj>
              </mc:Choice>
              <mc:Fallback>
                <p:oleObj name="Equation" r:id="rId15" imgW="15490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1092200"/>
                        <a:ext cx="1674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609600" y="20574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类似求平面薄板质量的思想</a:t>
            </a:r>
            <a:r>
              <a:rPr lang="en-US" altLang="zh-CN"/>
              <a:t>, </a:t>
            </a:r>
            <a:r>
              <a:rPr lang="zh-CN" altLang="en-US"/>
              <a:t>采用</a:t>
            </a:r>
          </a:p>
        </p:txBody>
      </p:sp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2638425" y="4057650"/>
          <a:ext cx="2771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3" name="Equation" r:id="rId17" imgW="2565360" imgH="444240" progId="Equation.3">
                  <p:embed/>
                </p:oleObj>
              </mc:Choice>
              <mc:Fallback>
                <p:oleObj name="Equation" r:id="rId17" imgW="25653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057650"/>
                        <a:ext cx="2771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1524000" y="3214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可得</a:t>
            </a:r>
          </a:p>
        </p:txBody>
      </p:sp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2233613" y="3733800"/>
          <a:ext cx="66198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Equation" r:id="rId19" imgW="647640" imgH="1066680" progId="Equation.3">
                  <p:embed/>
                </p:oleObj>
              </mc:Choice>
              <mc:Fallback>
                <p:oleObj name="Equation" r:id="rId19" imgW="647640" imgH="1066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733800"/>
                        <a:ext cx="66198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1587500" y="4071938"/>
          <a:ext cx="6223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5" name="Equation" r:id="rId21" imgW="609480" imgH="622080" progId="Equation.3">
                  <p:embed/>
                </p:oleObj>
              </mc:Choice>
              <mc:Fallback>
                <p:oleObj name="Equation" r:id="rId21" imgW="609480" imgH="622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71938"/>
                        <a:ext cx="6223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938213" y="4170363"/>
          <a:ext cx="714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name="Equation" r:id="rId23" imgW="698400" imgH="304560" progId="Equation.3">
                  <p:embed/>
                </p:oleObj>
              </mc:Choice>
              <mc:Fallback>
                <p:oleObj name="Equation" r:id="rId23" imgW="69840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170363"/>
                        <a:ext cx="714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/>
          <p:cNvGraphicFramePr>
            <a:graphicFrameLocks noChangeAspect="1"/>
          </p:cNvGraphicFramePr>
          <p:nvPr/>
        </p:nvGraphicFramePr>
        <p:xfrm>
          <a:off x="7023100" y="2116138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Equation" r:id="rId25" imgW="1739880" imgH="444240" progId="Equation.3">
                  <p:embed/>
                </p:oleObj>
              </mc:Choice>
              <mc:Fallback>
                <p:oleObj name="Equation" r:id="rId25" imgW="17398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116138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8007350" y="10572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求质 </a:t>
            </a:r>
          </a:p>
        </p:txBody>
      </p:sp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7337425" y="3157538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8" name="BMP 图象" r:id="rId27" imgW="285866" imgH="304923" progId="Paint.Picture">
                  <p:embed/>
                </p:oleObj>
              </mc:Choice>
              <mc:Fallback>
                <p:oleObj name="BMP 图象" r:id="rId27" imgW="285866" imgH="304923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3157538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7454900" y="2528888"/>
            <a:ext cx="376238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609600" y="2667000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“</a:t>
            </a:r>
            <a:r>
              <a:rPr lang="zh-CN" altLang="en-US" dirty="0">
                <a:solidFill>
                  <a:schemeClr val="tx2"/>
                </a:solidFill>
              </a:rPr>
              <a:t>划分</a:t>
            </a:r>
            <a:r>
              <a:rPr lang="en-US" altLang="zh-CN" dirty="0" smtClean="0">
                <a:solidFill>
                  <a:schemeClr val="tx2"/>
                </a:solidFill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</a:rPr>
              <a:t>近似，求和求</a:t>
            </a:r>
            <a:r>
              <a:rPr lang="zh-CN" altLang="en-US" dirty="0">
                <a:solidFill>
                  <a:schemeClr val="tx2"/>
                </a:solidFill>
              </a:rPr>
              <a:t>极限”</a:t>
            </a:r>
            <a:r>
              <a:rPr lang="zh-CN" altLang="en-US" dirty="0"/>
              <a:t> 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304800" y="3214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的方法</a:t>
            </a:r>
            <a:r>
              <a:rPr lang="en-US" altLang="zh-CN"/>
              <a:t>,</a:t>
            </a:r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8216900" y="368935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9" name="Equation" r:id="rId29" imgW="304560" imgH="368280" progId="Equation.3">
                  <p:embed/>
                </p:oleObj>
              </mc:Choice>
              <mc:Fallback>
                <p:oleObj name="Equation" r:id="rId29" imgW="30456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900" y="368935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365125" y="1590675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量 </a:t>
            </a:r>
            <a:r>
              <a:rPr lang="en-US" altLang="zh-CN" i="1"/>
              <a:t>M</a:t>
            </a:r>
            <a:r>
              <a:rPr lang="en-US" altLang="zh-CN"/>
              <a:t>.</a:t>
            </a:r>
          </a:p>
        </p:txBody>
      </p:sp>
      <p:pic>
        <p:nvPicPr>
          <p:cNvPr id="73767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3769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70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71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72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73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utoUpdateAnimBg="0"/>
      <p:bldP spid="73751" grpId="0" autoUpdateAnimBg="0"/>
      <p:bldP spid="73753" grpId="0" autoUpdateAnimBg="0"/>
      <p:bldP spid="73759" grpId="0" build="p" autoUpdateAnimBg="0"/>
      <p:bldP spid="73761" grpId="0" animBg="1"/>
      <p:bldP spid="73762" grpId="0" autoUpdateAnimBg="0"/>
      <p:bldP spid="73763" grpId="0" autoUpdateAnimBg="0"/>
      <p:bldP spid="73764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27710"/>
              </p:ext>
            </p:extLst>
          </p:nvPr>
        </p:nvGraphicFramePr>
        <p:xfrm>
          <a:off x="5556250" y="4507830"/>
          <a:ext cx="313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3136680" imgH="723600" progId="Equation.3">
                  <p:embed/>
                </p:oleObj>
              </mc:Choice>
              <mc:Fallback>
                <p:oleObj name="Equation" r:id="rId3" imgW="3136680" imgH="723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507830"/>
                        <a:ext cx="313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15342"/>
            <a:ext cx="1219200" cy="574675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00200" y="529630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 为光滑曲面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57200" y="1672630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“</a:t>
            </a:r>
            <a:r>
              <a:rPr lang="zh-CN" altLang="en-US">
                <a:sym typeface="Symbol" pitchFamily="18" charset="2"/>
              </a:rPr>
              <a:t>乘积</a:t>
            </a:r>
            <a:r>
              <a:rPr lang="zh-CN" altLang="en-US"/>
              <a:t>和式极限” </a:t>
            </a:r>
            <a:endParaRPr lang="zh-CN" altLang="en-US">
              <a:sym typeface="Symbol" pitchFamily="18" charset="2"/>
            </a:endParaRP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15502"/>
              </p:ext>
            </p:extLst>
          </p:nvPr>
        </p:nvGraphicFramePr>
        <p:xfrm>
          <a:off x="2533650" y="2509242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5" imgW="2641320" imgH="444240" progId="Equation.3">
                  <p:embed/>
                </p:oleObj>
              </mc:Choice>
              <mc:Fallback>
                <p:oleObj name="Equation" r:id="rId5" imgW="26413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509242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08460"/>
              </p:ext>
            </p:extLst>
          </p:nvPr>
        </p:nvGraphicFramePr>
        <p:xfrm>
          <a:off x="2095500" y="2191742"/>
          <a:ext cx="64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7" imgW="647640" imgH="1066680" progId="Equation.3">
                  <p:embed/>
                </p:oleObj>
              </mc:Choice>
              <mc:Fallback>
                <p:oleObj name="Equation" r:id="rId7" imgW="647640" imgH="1066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191742"/>
                        <a:ext cx="64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30101"/>
              </p:ext>
            </p:extLst>
          </p:nvPr>
        </p:nvGraphicFramePr>
        <p:xfrm>
          <a:off x="1447800" y="2420342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9" imgW="609480" imgH="622080" progId="Equation.3">
                  <p:embed/>
                </p:oleObj>
              </mc:Choice>
              <mc:Fallback>
                <p:oleObj name="Equation" r:id="rId9" imgW="60948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20342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304800" y="3337917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都存在</a:t>
            </a:r>
            <a:r>
              <a:rPr lang="en-US" altLang="zh-CN"/>
              <a:t>,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3868142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的</a:t>
            </a:r>
            <a:r>
              <a:rPr lang="zh-CN" altLang="en-US">
                <a:solidFill>
                  <a:schemeClr val="tx2"/>
                </a:solidFill>
              </a:rPr>
              <a:t>曲面积分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10618"/>
              </p:ext>
            </p:extLst>
          </p:nvPr>
        </p:nvGraphicFramePr>
        <p:xfrm>
          <a:off x="6096000" y="2420342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11" imgW="2209680" imgH="914400" progId="Equation.3">
                  <p:embed/>
                </p:oleObj>
              </mc:Choice>
              <mc:Fallback>
                <p:oleObj name="Equation" r:id="rId11" imgW="220968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20342"/>
                        <a:ext cx="220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609600" y="453640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据此定义</a:t>
            </a:r>
            <a:r>
              <a:rPr lang="en-US" altLang="zh-CN"/>
              <a:t>, </a:t>
            </a:r>
            <a:r>
              <a:rPr lang="zh-CN" altLang="en-US"/>
              <a:t>曲面形构件的质量为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225675" y="521109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曲面面积为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95793"/>
              </p:ext>
            </p:extLst>
          </p:nvPr>
        </p:nvGraphicFramePr>
        <p:xfrm>
          <a:off x="4191000" y="5212680"/>
          <a:ext cx="160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3" imgW="1600200" imgH="736560" progId="Equation.3">
                  <p:embed/>
                </p:oleObj>
              </mc:Choice>
              <mc:Fallback>
                <p:oleObj name="Equation" r:id="rId13" imgW="1600200" imgH="736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12680"/>
                        <a:ext cx="1600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4419600" y="529630"/>
            <a:ext cx="451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x, y, z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zh-CN">
                <a:sym typeface="Symbol" pitchFamily="18" charset="2"/>
              </a:rPr>
              <a:t>是定义在 </a:t>
            </a:r>
            <a:r>
              <a:rPr lang="zh-CN" altLang="en-US">
                <a:sym typeface="Symbol" pitchFamily="18" charset="2"/>
              </a:rPr>
              <a:t> 上的一 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11150" y="1115417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个有界</a:t>
            </a:r>
            <a:r>
              <a:rPr lang="zh-CN" altLang="en-US"/>
              <a:t>函数</a:t>
            </a:r>
            <a:r>
              <a:rPr lang="en-US" altLang="zh-CN"/>
              <a:t>,</a:t>
            </a:r>
          </a:p>
        </p:txBody>
      </p:sp>
      <p:grpSp>
        <p:nvGrpSpPr>
          <p:cNvPr id="3108" name="Group 36"/>
          <p:cNvGrpSpPr>
            <a:grpSpLocks/>
          </p:cNvGrpSpPr>
          <p:nvPr/>
        </p:nvGrpSpPr>
        <p:grpSpPr bwMode="auto">
          <a:xfrm>
            <a:off x="5181600" y="2279055"/>
            <a:ext cx="990600" cy="522287"/>
            <a:chOff x="3168" y="1255"/>
            <a:chExt cx="624" cy="329"/>
          </a:xfrm>
        </p:grpSpPr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2133600" y="3882430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或</a:t>
            </a:r>
            <a:r>
              <a:rPr lang="zh-CN" altLang="en-US">
                <a:solidFill>
                  <a:schemeClr val="tx2"/>
                </a:solidFill>
              </a:rPr>
              <a:t>第一类曲面积分</a:t>
            </a:r>
            <a:r>
              <a:rPr lang="en-US" altLang="zh-CN"/>
              <a:t>.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2286000" y="1128117"/>
            <a:ext cx="657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若对 </a:t>
            </a:r>
            <a:r>
              <a:rPr lang="zh-CN" altLang="en-US">
                <a:sym typeface="Symbol" pitchFamily="18" charset="2"/>
              </a:rPr>
              <a:t> 做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任意分割</a:t>
            </a:r>
            <a:r>
              <a:rPr lang="zh-CN" altLang="en-US">
                <a:sym typeface="Symbol" pitchFamily="18" charset="2"/>
              </a:rPr>
              <a:t>和局部区域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任意取点</a:t>
            </a:r>
            <a:r>
              <a:rPr lang="en-US" altLang="zh-CN">
                <a:sym typeface="Symbol" pitchFamily="18" charset="2"/>
              </a:rPr>
              <a:t>,  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1524000" y="3334742"/>
            <a:ext cx="736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则称此极限为函数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x, y, z</a:t>
            </a:r>
            <a:r>
              <a:rPr lang="en-US" altLang="zh-CN"/>
              <a:t>) </a:t>
            </a:r>
            <a:r>
              <a:rPr lang="zh-CN" altLang="en-US"/>
              <a:t>在曲面 </a:t>
            </a:r>
            <a:r>
              <a:rPr lang="zh-CN" altLang="en-US">
                <a:sym typeface="Symbol" pitchFamily="18" charset="2"/>
              </a:rPr>
              <a:t> 上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对面积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8" grpId="0" autoUpdateAnimBg="0"/>
      <p:bldP spid="3085" grpId="0" autoUpdateAnimBg="0"/>
      <p:bldP spid="3086" grpId="0" autoUpdateAnimBg="0"/>
      <p:bldP spid="3094" grpId="0" autoUpdateAnimBg="0"/>
      <p:bldP spid="3098" grpId="0" autoUpdateAnimBg="0"/>
      <p:bldP spid="3104" grpId="0" build="p" autoUpdateAnimBg="0"/>
      <p:bldP spid="3105" grpId="0" build="p" autoUpdateAnimBg="0" advAuto="0"/>
      <p:bldP spid="3109" grpId="0" build="p" autoUpdateAnimBg="0"/>
      <p:bldP spid="3110" grpId="0" build="p" autoUpdateAnimBg="0"/>
      <p:bldP spid="31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802804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</a:t>
            </a:r>
            <a:r>
              <a:rPr lang="zh-CN" altLang="en-US">
                <a:solidFill>
                  <a:schemeClr val="tx2"/>
                </a:solidFill>
              </a:rPr>
              <a:t>对积分域的可加性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>
              <a:solidFill>
                <a:schemeClr val="tx2"/>
              </a:solidFill>
              <a:sym typeface="Symbol" pitchFamily="18" charset="2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62135"/>
              </p:ext>
            </p:extLst>
          </p:nvPr>
        </p:nvGraphicFramePr>
        <p:xfrm>
          <a:off x="2667000" y="1448916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8916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86200" y="136001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3563"/>
              </p:ext>
            </p:extLst>
          </p:nvPr>
        </p:nvGraphicFramePr>
        <p:xfrm>
          <a:off x="844550" y="1996604"/>
          <a:ext cx="270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5" imgW="2705040" imgH="736560" progId="Equation.3">
                  <p:embed/>
                </p:oleObj>
              </mc:Choice>
              <mc:Fallback>
                <p:oleObj name="Equation" r:id="rId5" imgW="2705040" imgH="736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996604"/>
                        <a:ext cx="2705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48910"/>
              </p:ext>
            </p:extLst>
          </p:nvPr>
        </p:nvGraphicFramePr>
        <p:xfrm>
          <a:off x="3543300" y="1995016"/>
          <a:ext cx="2527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7" imgW="2527200" imgH="736560" progId="Equation.3">
                  <p:embed/>
                </p:oleObj>
              </mc:Choice>
              <mc:Fallback>
                <p:oleObj name="Equation" r:id="rId7" imgW="2527200" imgH="736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995016"/>
                        <a:ext cx="2527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12115"/>
              </p:ext>
            </p:extLst>
          </p:nvPr>
        </p:nvGraphicFramePr>
        <p:xfrm>
          <a:off x="6146800" y="1995016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9" imgW="2768400" imgH="736560" progId="Equation.3">
                  <p:embed/>
                </p:oleObj>
              </mc:Choice>
              <mc:Fallback>
                <p:oleObj name="Equation" r:id="rId9" imgW="2768400" imgH="736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95016"/>
                        <a:ext cx="276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62704"/>
              </p:ext>
            </p:extLst>
          </p:nvPr>
        </p:nvGraphicFramePr>
        <p:xfrm>
          <a:off x="1219200" y="3499966"/>
          <a:ext cx="483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11" imgW="4838400" imgH="723600" progId="Equation.3">
                  <p:embed/>
                </p:oleObj>
              </mc:Choice>
              <mc:Fallback>
                <p:oleObj name="Equation" r:id="rId11" imgW="483840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9966"/>
                        <a:ext cx="4838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57200" y="2807816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• </a:t>
            </a:r>
            <a:r>
              <a:rPr lang="zh-CN" altLang="en-US">
                <a:solidFill>
                  <a:schemeClr val="tx2"/>
                </a:solidFill>
              </a:rPr>
              <a:t>线性性质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88315"/>
              </p:ext>
            </p:extLst>
          </p:nvPr>
        </p:nvGraphicFramePr>
        <p:xfrm>
          <a:off x="2438400" y="2884016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13" imgW="2895480" imgH="469800" progId="Equation.3">
                  <p:embed/>
                </p:oleObj>
              </mc:Choice>
              <mc:Fallback>
                <p:oleObj name="Equation" r:id="rId13" imgW="28954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84016"/>
                        <a:ext cx="289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5107"/>
              </p:ext>
            </p:extLst>
          </p:nvPr>
        </p:nvGraphicFramePr>
        <p:xfrm>
          <a:off x="1854200" y="4179416"/>
          <a:ext cx="591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15" imgW="5918040" imgH="723600" progId="Equation.3">
                  <p:embed/>
                </p:oleObj>
              </mc:Choice>
              <mc:Fallback>
                <p:oleObj name="Equation" r:id="rId15" imgW="591804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179416"/>
                        <a:ext cx="591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3733800" y="826616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 是分片光滑的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858000" y="764704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例如分成两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762000" y="136001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片光滑曲面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4" grpId="0" autoUpdateAnimBg="0"/>
      <p:bldP spid="63499" grpId="0" autoUpdateAnimBg="0"/>
      <p:bldP spid="63508" grpId="0" build="p" autoUpdateAnimBg="0"/>
      <p:bldP spid="63509" grpId="0" build="p" autoUpdateAnimBg="0"/>
      <p:bldP spid="6351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67" name="Group 115"/>
          <p:cNvGrpSpPr>
            <a:grpSpLocks/>
          </p:cNvGrpSpPr>
          <p:nvPr/>
        </p:nvGrpSpPr>
        <p:grpSpPr bwMode="auto">
          <a:xfrm>
            <a:off x="6367463" y="762000"/>
            <a:ext cx="2471737" cy="2362200"/>
            <a:chOff x="4011" y="480"/>
            <a:chExt cx="1557" cy="1488"/>
          </a:xfrm>
        </p:grpSpPr>
        <p:grpSp>
          <p:nvGrpSpPr>
            <p:cNvPr id="49266" name="Group 114"/>
            <p:cNvGrpSpPr>
              <a:grpSpLocks/>
            </p:cNvGrpSpPr>
            <p:nvPr/>
          </p:nvGrpSpPr>
          <p:grpSpPr bwMode="auto">
            <a:xfrm>
              <a:off x="4011" y="480"/>
              <a:ext cx="1557" cy="1488"/>
              <a:chOff x="4011" y="480"/>
              <a:chExt cx="1557" cy="1488"/>
            </a:xfrm>
          </p:grpSpPr>
          <p:graphicFrame>
            <p:nvGraphicFramePr>
              <p:cNvPr id="49221" name="Object 69"/>
              <p:cNvGraphicFramePr>
                <a:graphicFrameLocks noChangeAspect="1"/>
              </p:cNvGraphicFramePr>
              <p:nvPr/>
            </p:nvGraphicFramePr>
            <p:xfrm>
              <a:off x="4344" y="576"/>
              <a:ext cx="984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26" name="BMP 图象" r:id="rId3" imgW="2600000" imgH="1771429" progId="Paint.Picture">
                      <p:embed/>
                    </p:oleObj>
                  </mc:Choice>
                  <mc:Fallback>
                    <p:oleObj name="BMP 图象" r:id="rId3" imgW="2600000" imgH="1771429" progId="Paint.Picture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576"/>
                            <a:ext cx="984" cy="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4464" y="1440"/>
                <a:ext cx="1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5" name="Line 73"/>
              <p:cNvSpPr>
                <a:spLocks noChangeShapeType="1"/>
              </p:cNvSpPr>
              <p:nvPr/>
            </p:nvSpPr>
            <p:spPr bwMode="auto">
              <a:xfrm flipH="1">
                <a:off x="4011" y="1440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226" name="Object 74"/>
              <p:cNvGraphicFramePr>
                <a:graphicFrameLocks noChangeAspect="1"/>
              </p:cNvGraphicFramePr>
              <p:nvPr/>
            </p:nvGraphicFramePr>
            <p:xfrm>
              <a:off x="4424" y="148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27" name="Equation" r:id="rId5" imgW="215640" imgH="241200" progId="Equation.3">
                      <p:embed/>
                    </p:oleObj>
                  </mc:Choice>
                  <mc:Fallback>
                    <p:oleObj name="Equation" r:id="rId5" imgW="215640" imgH="2412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48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7" name="Object 75"/>
              <p:cNvGraphicFramePr>
                <a:graphicFrameLocks noChangeAspect="1"/>
              </p:cNvGraphicFramePr>
              <p:nvPr/>
            </p:nvGraphicFramePr>
            <p:xfrm>
              <a:off x="4128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28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8" name="Object 76"/>
              <p:cNvGraphicFramePr>
                <a:graphicFrameLocks noChangeAspect="1"/>
              </p:cNvGraphicFramePr>
              <p:nvPr/>
            </p:nvGraphicFramePr>
            <p:xfrm>
              <a:off x="5416" y="1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29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32" name="Object 80"/>
              <p:cNvGraphicFramePr>
                <a:graphicFrameLocks noChangeAspect="1"/>
              </p:cNvGraphicFramePr>
              <p:nvPr/>
            </p:nvGraphicFramePr>
            <p:xfrm>
              <a:off x="4280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30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0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243" name="Line 91"/>
            <p:cNvSpPr>
              <a:spLocks noChangeShapeType="1"/>
            </p:cNvSpPr>
            <p:nvPr/>
          </p:nvSpPr>
          <p:spPr bwMode="auto">
            <a:xfrm flipV="1">
              <a:off x="4464" y="48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9" name="Line 7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65" name="Group 113"/>
          <p:cNvGrpSpPr>
            <a:grpSpLocks/>
          </p:cNvGrpSpPr>
          <p:nvPr/>
        </p:nvGrpSpPr>
        <p:grpSpPr bwMode="auto">
          <a:xfrm>
            <a:off x="6910388" y="858838"/>
            <a:ext cx="1547812" cy="1131887"/>
            <a:chOff x="4353" y="541"/>
            <a:chExt cx="975" cy="713"/>
          </a:xfrm>
        </p:grpSpPr>
        <p:graphicFrame>
          <p:nvGraphicFramePr>
            <p:cNvPr id="49259" name="Object 107"/>
            <p:cNvGraphicFramePr>
              <a:graphicFrameLocks noChangeAspect="1"/>
            </p:cNvGraphicFramePr>
            <p:nvPr/>
          </p:nvGraphicFramePr>
          <p:xfrm>
            <a:off x="4353" y="571"/>
            <a:ext cx="9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31" name="BMP 图象" r:id="rId13" imgW="2580952" imgH="1790476" progId="Paint.Picture">
                    <p:embed/>
                  </p:oleObj>
                </mc:Choice>
                <mc:Fallback>
                  <p:oleObj name="BMP 图象" r:id="rId13" imgW="2580952" imgH="1790476" progId="Paint.Picture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571"/>
                          <a:ext cx="97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49" name="Line 9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0" name="Line 98"/>
            <p:cNvSpPr>
              <a:spLocks noChangeShapeType="1"/>
            </p:cNvSpPr>
            <p:nvPr/>
          </p:nvSpPr>
          <p:spPr bwMode="auto">
            <a:xfrm flipV="1">
              <a:off x="4464" y="541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216775" y="587375"/>
            <a:ext cx="0" cy="6159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09600" y="8524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设有光滑曲面</a:t>
            </a:r>
            <a:endParaRPr lang="zh-CN" altLang="en-US">
              <a:sym typeface="Symbol" pitchFamily="18" charset="2"/>
            </a:endParaRPr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1447800" y="1473200"/>
          <a:ext cx="386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Equation" r:id="rId15" imgW="3860640" imgH="507960" progId="Equation.3">
                  <p:embed/>
                </p:oleObj>
              </mc:Choice>
              <mc:Fallback>
                <p:oleObj name="Equation" r:id="rId15" imgW="3860640" imgH="5079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73200"/>
                        <a:ext cx="386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57200" y="19954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x, y, z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 上连续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819400" y="2667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存在</a:t>
            </a:r>
            <a:r>
              <a:rPr lang="en-US" altLang="zh-CN"/>
              <a:t>, </a:t>
            </a:r>
            <a:r>
              <a:rPr lang="zh-CN" altLang="en-US"/>
              <a:t>且有</a:t>
            </a:r>
          </a:p>
        </p:txBody>
      </p: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446088" y="2628900"/>
          <a:ext cx="2373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3" name="Equation" r:id="rId17" imgW="2374560" imgH="723600" progId="Equation.3">
                  <p:embed/>
                </p:oleObj>
              </mc:Choice>
              <mc:Fallback>
                <p:oleObj name="Equation" r:id="rId17" imgW="2374560" imgH="723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628900"/>
                        <a:ext cx="2373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1006475" y="4102100"/>
          <a:ext cx="3262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4" name="Equation" r:id="rId19" imgW="3263760" imgH="774360" progId="Equation.3">
                  <p:embed/>
                </p:oleObj>
              </mc:Choice>
              <mc:Fallback>
                <p:oleObj name="Equation" r:id="rId19" imgW="3263760" imgH="774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102100"/>
                        <a:ext cx="32623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1295400" y="3276600"/>
          <a:ext cx="2373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" name="Equation" r:id="rId21" imgW="2374560" imgH="723600" progId="Equation.3">
                  <p:embed/>
                </p:oleObj>
              </mc:Choice>
              <mc:Fallback>
                <p:oleObj name="Equation" r:id="rId21" imgW="237456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2373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3124200" y="4244975"/>
          <a:ext cx="1000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6" name="Equation" r:id="rId23" imgW="1002960" imgH="406080" progId="Equation.3">
                  <p:embed/>
                </p:oleObj>
              </mc:Choice>
              <mc:Fallback>
                <p:oleObj name="Equation" r:id="rId23" imgW="10029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44975"/>
                        <a:ext cx="1000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4243388" y="4089400"/>
          <a:ext cx="4519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7" name="Equation" r:id="rId25" imgW="4520880" imgH="634680" progId="Equation.3">
                  <p:embed/>
                </p:oleObj>
              </mc:Choice>
              <mc:Fallback>
                <p:oleObj name="Equation" r:id="rId25" imgW="4520880" imgH="634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089400"/>
                        <a:ext cx="45196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3271838" y="377190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832100" y="37719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6019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二、对面积的曲面积分的计算法</a:t>
            </a:r>
            <a:r>
              <a:rPr lang="zh-CN" altLang="en-US" sz="2800">
                <a:ea typeface="楷体_GB2312" pitchFamily="49" charset="-122"/>
              </a:rPr>
              <a:t>   </a:t>
            </a:r>
            <a:endParaRPr lang="zh-CN" altLang="en-US" sz="24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3810000" y="19954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则</a:t>
            </a:r>
            <a:r>
              <a:rPr lang="zh-CN" altLang="en-US"/>
              <a:t>曲面积分</a:t>
            </a:r>
          </a:p>
        </p:txBody>
      </p:sp>
      <p:grpSp>
        <p:nvGrpSpPr>
          <p:cNvPr id="49246" name="Group 94"/>
          <p:cNvGrpSpPr>
            <a:grpSpLocks/>
          </p:cNvGrpSpPr>
          <p:nvPr/>
        </p:nvGrpSpPr>
        <p:grpSpPr bwMode="auto">
          <a:xfrm>
            <a:off x="6870700" y="1295400"/>
            <a:ext cx="1598613" cy="1828800"/>
            <a:chOff x="4328" y="816"/>
            <a:chExt cx="1007" cy="1152"/>
          </a:xfrm>
        </p:grpSpPr>
        <p:sp>
          <p:nvSpPr>
            <p:cNvPr id="49242" name="Freeform 90"/>
            <p:cNvSpPr>
              <a:spLocks/>
            </p:cNvSpPr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1000 w 1040"/>
                <a:gd name="T1" fmla="*/ 144 h 576"/>
                <a:gd name="T2" fmla="*/ 424 w 1040"/>
                <a:gd name="T3" fmla="*/ 48 h 576"/>
                <a:gd name="T4" fmla="*/ 40 w 1040"/>
                <a:gd name="T5" fmla="*/ 432 h 576"/>
                <a:gd name="T6" fmla="*/ 664 w 1040"/>
                <a:gd name="T7" fmla="*/ 528 h 576"/>
                <a:gd name="T8" fmla="*/ 1000 w 1040"/>
                <a:gd name="T9" fmla="*/ 14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3" name="Line 81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4" name="Line 82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Line 83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6" name="Line 84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56" name="Group 104"/>
          <p:cNvGrpSpPr>
            <a:grpSpLocks/>
          </p:cNvGrpSpPr>
          <p:nvPr/>
        </p:nvGrpSpPr>
        <p:grpSpPr bwMode="auto">
          <a:xfrm>
            <a:off x="7620000" y="1371600"/>
            <a:ext cx="180975" cy="1401763"/>
            <a:chOff x="4800" y="864"/>
            <a:chExt cx="114" cy="883"/>
          </a:xfrm>
        </p:grpSpPr>
        <p:sp>
          <p:nvSpPr>
            <p:cNvPr id="49252" name="Line 100"/>
            <p:cNvSpPr>
              <a:spLocks noChangeShapeType="1"/>
            </p:cNvSpPr>
            <p:nvPr/>
          </p:nvSpPr>
          <p:spPr bwMode="auto">
            <a:xfrm>
              <a:off x="4800" y="864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" name="Line 102"/>
            <p:cNvSpPr>
              <a:spLocks noChangeShapeType="1"/>
            </p:cNvSpPr>
            <p:nvPr/>
          </p:nvSpPr>
          <p:spPr bwMode="auto">
            <a:xfrm>
              <a:off x="4914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" name="AutoShape 103"/>
            <p:cNvSpPr>
              <a:spLocks noChangeArrowheads="1"/>
            </p:cNvSpPr>
            <p:nvPr/>
          </p:nvSpPr>
          <p:spPr bwMode="auto">
            <a:xfrm rot="2751306">
              <a:off x="4815" y="1674"/>
              <a:ext cx="73" cy="73"/>
            </a:xfrm>
            <a:prstGeom prst="parallelogram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261" name="Object 109"/>
          <p:cNvGraphicFramePr>
            <a:graphicFrameLocks noChangeAspect="1"/>
          </p:cNvGraphicFramePr>
          <p:nvPr/>
        </p:nvGraphicFramePr>
        <p:xfrm>
          <a:off x="7099300" y="2616200"/>
          <a:ext cx="568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Equation" r:id="rId27" imgW="596880" imgH="507960" progId="Equation.3">
                  <p:embed/>
                </p:oleObj>
              </mc:Choice>
              <mc:Fallback>
                <p:oleObj name="Equation" r:id="rId27" imgW="596880" imgH="50796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616200"/>
                        <a:ext cx="568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3" name="Object 111"/>
          <p:cNvGraphicFramePr>
            <a:graphicFrameLocks noChangeAspect="1"/>
          </p:cNvGraphicFramePr>
          <p:nvPr/>
        </p:nvGraphicFramePr>
        <p:xfrm>
          <a:off x="7339013" y="3413125"/>
          <a:ext cx="1514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Equation" r:id="rId29" imgW="1676160" imgH="444240" progId="Equation.3">
                  <p:embed/>
                </p:oleObj>
              </mc:Choice>
              <mc:Fallback>
                <p:oleObj name="Equation" r:id="rId29" imgW="1676160" imgH="44424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3413125"/>
                        <a:ext cx="1514475" cy="400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4" name="Line 112"/>
          <p:cNvSpPr>
            <a:spLocks noChangeShapeType="1"/>
          </p:cNvSpPr>
          <p:nvPr/>
        </p:nvSpPr>
        <p:spPr bwMode="auto">
          <a:xfrm flipH="1" flipV="1">
            <a:off x="7696200" y="1295400"/>
            <a:ext cx="762000" cy="2057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68" name="Object 116"/>
          <p:cNvGraphicFramePr>
            <a:graphicFrameLocks noChangeAspect="1"/>
          </p:cNvGraphicFramePr>
          <p:nvPr/>
        </p:nvGraphicFramePr>
        <p:xfrm>
          <a:off x="5919788" y="3352800"/>
          <a:ext cx="1166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name="Equation" r:id="rId31" imgW="1295280" imgH="507960" progId="Equation.3">
                  <p:embed/>
                </p:oleObj>
              </mc:Choice>
              <mc:Fallback>
                <p:oleObj name="Equation" r:id="rId31" imgW="1295280" imgH="50796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352800"/>
                        <a:ext cx="1166812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9" name="Line 117"/>
          <p:cNvSpPr>
            <a:spLocks noChangeShapeType="1"/>
          </p:cNvSpPr>
          <p:nvPr/>
        </p:nvSpPr>
        <p:spPr bwMode="auto">
          <a:xfrm flipV="1">
            <a:off x="7010400" y="2743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270" name="Object 118"/>
          <p:cNvGraphicFramePr>
            <a:graphicFrameLocks noChangeAspect="1"/>
          </p:cNvGraphicFramePr>
          <p:nvPr/>
        </p:nvGraphicFramePr>
        <p:xfrm>
          <a:off x="8077200" y="7620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1" name="Equation" r:id="rId33" imgW="253800" imgH="304560" progId="Equation.3">
                  <p:embed/>
                </p:oleObj>
              </mc:Choice>
              <mc:Fallback>
                <p:oleObj name="Equation" r:id="rId33" imgW="253800" imgH="3045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271" name="Picture 119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72" name="Text Box 1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9273" name="Picture 1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4" name="Picture 12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5" name="Picture 1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6" name="Picture 1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7" name="Picture 1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78" grpId="0" autoUpdateAnimBg="0"/>
      <p:bldP spid="49179" grpId="0" autoUpdateAnimBg="0"/>
      <p:bldP spid="49185" grpId="0" animBg="1"/>
      <p:bldP spid="49186" grpId="0" animBg="1"/>
      <p:bldP spid="49189" grpId="0" autoUpdateAnimBg="0"/>
      <p:bldP spid="49264" grpId="0" animBg="1"/>
      <p:bldP spid="492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33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2743200" y="1524000"/>
          <a:ext cx="3502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Equation" r:id="rId3" imgW="3416040" imgH="507960" progId="Equation.3">
                  <p:embed/>
                </p:oleObj>
              </mc:Choice>
              <mc:Fallback>
                <p:oleObj name="Equation" r:id="rId3" imgW="341604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3502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1905000" y="2063750"/>
          <a:ext cx="427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3" name="Equation" r:id="rId5" imgW="4178160" imgH="507960" progId="Equation.3">
                  <p:embed/>
                </p:oleObj>
              </mc:Choice>
              <mc:Fallback>
                <p:oleObj name="Equation" r:id="rId5" imgW="417816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63750"/>
                        <a:ext cx="427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30225" y="2590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可有类似的公式</a:t>
            </a:r>
            <a:r>
              <a:rPr lang="en-US" altLang="zh-CN"/>
              <a:t>.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143000" y="990600"/>
            <a:ext cx="305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如果曲面方程为</a:t>
            </a:r>
          </a:p>
        </p:txBody>
      </p:sp>
      <p:pic>
        <p:nvPicPr>
          <p:cNvPr id="66599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6601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02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03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04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05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build="p" autoUpdateAnimBg="0"/>
      <p:bldP spid="6659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3" name="Group 155"/>
          <p:cNvGrpSpPr>
            <a:grpSpLocks/>
          </p:cNvGrpSpPr>
          <p:nvPr/>
        </p:nvGrpSpPr>
        <p:grpSpPr bwMode="auto">
          <a:xfrm>
            <a:off x="6675438" y="2490788"/>
            <a:ext cx="1370012" cy="823912"/>
            <a:chOff x="4205" y="1569"/>
            <a:chExt cx="863" cy="519"/>
          </a:xfrm>
        </p:grpSpPr>
        <p:sp>
          <p:nvSpPr>
            <p:cNvPr id="7279" name="Oval 111"/>
            <p:cNvSpPr>
              <a:spLocks noChangeArrowheads="1"/>
            </p:cNvSpPr>
            <p:nvPr/>
          </p:nvSpPr>
          <p:spPr bwMode="auto">
            <a:xfrm>
              <a:off x="4205" y="1828"/>
              <a:ext cx="863" cy="260"/>
            </a:xfrm>
            <a:prstGeom prst="ellipse">
              <a:avLst/>
            </a:prstGeom>
            <a:solidFill>
              <a:srgbClr val="005AB4"/>
            </a:solidFill>
            <a:ln w="1270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>
              <a:off x="4205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>
              <a:off x="5068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8" name="Object 110"/>
          <p:cNvGraphicFramePr>
            <a:graphicFrameLocks noChangeAspect="1"/>
          </p:cNvGraphicFramePr>
          <p:nvPr/>
        </p:nvGraphicFramePr>
        <p:xfrm>
          <a:off x="7391400" y="3095625"/>
          <a:ext cx="596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3" imgW="622080" imgH="507960" progId="Equation.3">
                  <p:embed/>
                </p:oleObj>
              </mc:Choice>
              <mc:Fallback>
                <p:oleObj name="Equation" r:id="rId3" imgW="622080" imgH="50796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95625"/>
                        <a:ext cx="596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3352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计算曲面积分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619500" y="292100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5" imgW="1104840" imgH="850680" progId="Equation.3">
                  <p:embed/>
                </p:oleObj>
              </mc:Choice>
              <mc:Fallback>
                <p:oleObj name="Equation" r:id="rId5" imgW="110484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92100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724400" y="3952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itchFamily="18" charset="2"/>
              </a:rPr>
              <a:t>是球面</a:t>
            </a:r>
            <a:endParaRPr lang="zh-CN" altLang="en-US">
              <a:solidFill>
                <a:schemeClr val="tx2"/>
              </a:solidFill>
              <a:sym typeface="Symbol" pitchFamily="18" charset="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934200" y="384175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7" imgW="1828800" imgH="520560" progId="Equation.3">
                  <p:embed/>
                </p:oleObj>
              </mc:Choice>
              <mc:Fallback>
                <p:oleObj name="Equation" r:id="rId7" imgW="18288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4175"/>
                        <a:ext cx="182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066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被平面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286000" y="1196975"/>
          <a:ext cx="238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9" imgW="2387520" imgH="406080" progId="Equation.3">
                  <p:embed/>
                </p:oleObj>
              </mc:Choice>
              <mc:Fallback>
                <p:oleObj name="Equation" r:id="rId9" imgW="23875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96975"/>
                        <a:ext cx="2386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4648200" y="1066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截出的顶部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58" name="Text Box 90"/>
          <p:cNvSpPr txBox="1">
            <a:spLocks noChangeArrowheads="1"/>
          </p:cNvSpPr>
          <p:nvPr/>
        </p:nvSpPr>
        <p:spPr bwMode="auto">
          <a:xfrm>
            <a:off x="609600" y="17033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 b="1">
              <a:latin typeface="楷体_GB2312" pitchFamily="49" charset="-122"/>
            </a:endParaRPr>
          </a:p>
        </p:txBody>
      </p:sp>
      <p:graphicFrame>
        <p:nvGraphicFramePr>
          <p:cNvPr id="7259" name="Object 91"/>
          <p:cNvGraphicFramePr>
            <a:graphicFrameLocks noChangeAspect="1"/>
          </p:cNvGraphicFramePr>
          <p:nvPr/>
        </p:nvGraphicFramePr>
        <p:xfrm>
          <a:off x="1320800" y="1689100"/>
          <a:ext cx="50911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1" imgW="5092560" imgH="596880" progId="Equation.3">
                  <p:embed/>
                </p:oleObj>
              </mc:Choice>
              <mc:Fallback>
                <p:oleObj name="Equation" r:id="rId11" imgW="5092560" imgH="5968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689100"/>
                        <a:ext cx="50911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" name="Object 92"/>
          <p:cNvGraphicFramePr>
            <a:graphicFrameLocks noChangeAspect="1"/>
          </p:cNvGraphicFramePr>
          <p:nvPr/>
        </p:nvGraphicFramePr>
        <p:xfrm>
          <a:off x="1779588" y="2374900"/>
          <a:ext cx="34020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" name="Equation" r:id="rId13" imgW="3403440" imgH="596880" progId="Equation.3">
                  <p:embed/>
                </p:oleObj>
              </mc:Choice>
              <mc:Fallback>
                <p:oleObj name="Equation" r:id="rId13" imgW="3403440" imgH="5968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374900"/>
                        <a:ext cx="34020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1" name="Object 93"/>
          <p:cNvGraphicFramePr>
            <a:graphicFrameLocks noChangeAspect="1"/>
          </p:cNvGraphicFramePr>
          <p:nvPr/>
        </p:nvGraphicFramePr>
        <p:xfrm>
          <a:off x="1371600" y="3124200"/>
          <a:ext cx="191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Equation" r:id="rId15" imgW="1917360" imgH="660240" progId="Equation.3">
                  <p:embed/>
                </p:oleObj>
              </mc:Choice>
              <mc:Fallback>
                <p:oleObj name="Equation" r:id="rId15" imgW="1917360" imgH="6602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917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2" name="Object 94"/>
          <p:cNvGraphicFramePr>
            <a:graphicFrameLocks noChangeAspect="1"/>
          </p:cNvGraphicFramePr>
          <p:nvPr/>
        </p:nvGraphicFramePr>
        <p:xfrm>
          <a:off x="3352800" y="2971800"/>
          <a:ext cx="2449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0" name="Equation" r:id="rId17" imgW="2450880" imgH="1015920" progId="Equation.3">
                  <p:embed/>
                </p:oleObj>
              </mc:Choice>
              <mc:Fallback>
                <p:oleObj name="Equation" r:id="rId17" imgW="2450880" imgH="101592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449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3" name="Object 95"/>
          <p:cNvGraphicFramePr>
            <a:graphicFrameLocks noChangeAspect="1"/>
          </p:cNvGraphicFramePr>
          <p:nvPr/>
        </p:nvGraphicFramePr>
        <p:xfrm>
          <a:off x="457200" y="4148138"/>
          <a:ext cx="1333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" name="Equation" r:id="rId19" imgW="1333440" imgH="850680" progId="Equation.3">
                  <p:embed/>
                </p:oleObj>
              </mc:Choice>
              <mc:Fallback>
                <p:oleObj name="Equation" r:id="rId19" imgW="1333440" imgH="8506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48138"/>
                        <a:ext cx="1333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5" name="Object 97"/>
          <p:cNvGraphicFramePr>
            <a:graphicFrameLocks noChangeAspect="1"/>
          </p:cNvGraphicFramePr>
          <p:nvPr/>
        </p:nvGraphicFramePr>
        <p:xfrm>
          <a:off x="4965700" y="4208463"/>
          <a:ext cx="156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Equation" r:id="rId21" imgW="1562040" imgH="825480" progId="Equation.3">
                  <p:embed/>
                </p:oleObj>
              </mc:Choice>
              <mc:Fallback>
                <p:oleObj name="Equation" r:id="rId21" imgW="1562040" imgH="82548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208463"/>
                        <a:ext cx="1562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6" name="Object 98"/>
          <p:cNvGraphicFramePr>
            <a:graphicFrameLocks noChangeAspect="1"/>
          </p:cNvGraphicFramePr>
          <p:nvPr/>
        </p:nvGraphicFramePr>
        <p:xfrm>
          <a:off x="1855788" y="5181600"/>
          <a:ext cx="48498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Equation" r:id="rId23" imgW="4851360" imgH="1002960" progId="Equation.3">
                  <p:embed/>
                </p:oleObj>
              </mc:Choice>
              <mc:Fallback>
                <p:oleObj name="Equation" r:id="rId23" imgW="4851360" imgH="100296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181600"/>
                        <a:ext cx="48498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8" name="Object 100"/>
          <p:cNvGraphicFramePr>
            <a:graphicFrameLocks noChangeAspect="1"/>
          </p:cNvGraphicFramePr>
          <p:nvPr/>
        </p:nvGraphicFramePr>
        <p:xfrm>
          <a:off x="6718300" y="52578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Equation" r:id="rId25" imgW="1587240" imgH="850680" progId="Equation.3">
                  <p:embed/>
                </p:oleObj>
              </mc:Choice>
              <mc:Fallback>
                <p:oleObj name="Equation" r:id="rId25" imgW="1587240" imgH="8506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52578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9" name="Object 101"/>
          <p:cNvGraphicFramePr>
            <a:graphicFrameLocks noChangeAspect="1"/>
          </p:cNvGraphicFramePr>
          <p:nvPr/>
        </p:nvGraphicFramePr>
        <p:xfrm>
          <a:off x="1879600" y="4140200"/>
          <a:ext cx="2995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27" imgW="2997000" imgH="965160" progId="Equation.3">
                  <p:embed/>
                </p:oleObj>
              </mc:Choice>
              <mc:Fallback>
                <p:oleObj name="Equation" r:id="rId27" imgW="2997000" imgH="9651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140200"/>
                        <a:ext cx="2995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" name="Object 102"/>
          <p:cNvGraphicFramePr>
            <a:graphicFrameLocks noChangeAspect="1"/>
          </p:cNvGraphicFramePr>
          <p:nvPr/>
        </p:nvGraphicFramePr>
        <p:xfrm>
          <a:off x="6553200" y="4152900"/>
          <a:ext cx="23606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" name="Equation" r:id="rId29" imgW="2361960" imgH="952200" progId="Equation.3">
                  <p:embed/>
                </p:oleObj>
              </mc:Choice>
              <mc:Fallback>
                <p:oleObj name="Equation" r:id="rId29" imgW="2361960" imgH="9522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52900"/>
                        <a:ext cx="23606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5" name="Object 107"/>
          <p:cNvGraphicFramePr>
            <a:graphicFrameLocks noChangeAspect="1"/>
          </p:cNvGraphicFramePr>
          <p:nvPr/>
        </p:nvGraphicFramePr>
        <p:xfrm>
          <a:off x="457200" y="10668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31" imgW="774360" imgH="520560" progId="Equation.3">
                  <p:embed/>
                </p:oleObj>
              </mc:Choice>
              <mc:Fallback>
                <p:oleObj name="Equation" r:id="rId31" imgW="774360" imgH="52056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24" name="Group 156"/>
          <p:cNvGrpSpPr>
            <a:grpSpLocks/>
          </p:cNvGrpSpPr>
          <p:nvPr/>
        </p:nvGrpSpPr>
        <p:grpSpPr bwMode="auto">
          <a:xfrm>
            <a:off x="6400800" y="1676400"/>
            <a:ext cx="2413000" cy="2286000"/>
            <a:chOff x="4032" y="1056"/>
            <a:chExt cx="1520" cy="1440"/>
          </a:xfrm>
        </p:grpSpPr>
        <p:sp>
          <p:nvSpPr>
            <p:cNvPr id="7325" name="Arc 157"/>
            <p:cNvSpPr>
              <a:spLocks/>
            </p:cNvSpPr>
            <p:nvPr/>
          </p:nvSpPr>
          <p:spPr bwMode="auto">
            <a:xfrm>
              <a:off x="4032" y="1709"/>
              <a:ext cx="1207" cy="3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5 w 43200"/>
                <a:gd name="T1" fmla="*/ 24421 h 24421"/>
                <a:gd name="T2" fmla="*/ 43128 w 43200"/>
                <a:gd name="T3" fmla="*/ 23368 h 24421"/>
                <a:gd name="T4" fmla="*/ 21600 w 43200"/>
                <a:gd name="T5" fmla="*/ 21600 h 24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421" fill="none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</a:path>
                <a:path w="43200" h="24421" stroke="0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6" name="Arc 158"/>
            <p:cNvSpPr>
              <a:spLocks/>
            </p:cNvSpPr>
            <p:nvPr/>
          </p:nvSpPr>
          <p:spPr bwMode="auto">
            <a:xfrm>
              <a:off x="4034" y="1940"/>
              <a:ext cx="1207" cy="306"/>
            </a:xfrm>
            <a:custGeom>
              <a:avLst/>
              <a:gdLst>
                <a:gd name="G0" fmla="+- 21600 0 0"/>
                <a:gd name="G1" fmla="+- 2227 0 0"/>
                <a:gd name="G2" fmla="+- 21600 0 0"/>
                <a:gd name="T0" fmla="*/ 43200 w 43200"/>
                <a:gd name="T1" fmla="*/ 2117 h 23827"/>
                <a:gd name="T2" fmla="*/ 115 w 43200"/>
                <a:gd name="T3" fmla="*/ 0 h 23827"/>
                <a:gd name="T4" fmla="*/ 21600 w 43200"/>
                <a:gd name="T5" fmla="*/ 2227 h 23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827" fill="none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</a:path>
                <a:path w="43200" h="23827" stroke="0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  <a:lnTo>
                    <a:pt x="21600" y="2227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7" name="Arc 159"/>
            <p:cNvSpPr>
              <a:spLocks/>
            </p:cNvSpPr>
            <p:nvPr/>
          </p:nvSpPr>
          <p:spPr bwMode="auto">
            <a:xfrm>
              <a:off x="4637" y="1555"/>
              <a:ext cx="603" cy="452"/>
            </a:xfrm>
            <a:custGeom>
              <a:avLst/>
              <a:gdLst>
                <a:gd name="G0" fmla="+- 0 0 0"/>
                <a:gd name="G1" fmla="+- 14956 0 0"/>
                <a:gd name="G2" fmla="+- 21600 0 0"/>
                <a:gd name="T0" fmla="*/ 15584 w 21560"/>
                <a:gd name="T1" fmla="*/ 0 h 14956"/>
                <a:gd name="T2" fmla="*/ 21560 w 21560"/>
                <a:gd name="T3" fmla="*/ 13639 h 14956"/>
                <a:gd name="T4" fmla="*/ 0 w 21560"/>
                <a:gd name="T5" fmla="*/ 14956 h 14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0" h="14956" fill="none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</a:path>
                <a:path w="21560" h="14956" stroke="0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  <a:lnTo>
                    <a:pt x="0" y="14956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8" name="Arc 160"/>
            <p:cNvSpPr>
              <a:spLocks/>
            </p:cNvSpPr>
            <p:nvPr/>
          </p:nvSpPr>
          <p:spPr bwMode="auto">
            <a:xfrm>
              <a:off x="4200" y="1353"/>
              <a:ext cx="869" cy="653"/>
            </a:xfrm>
            <a:custGeom>
              <a:avLst/>
              <a:gdLst>
                <a:gd name="G0" fmla="+- 15708 0 0"/>
                <a:gd name="G1" fmla="+- 21600 0 0"/>
                <a:gd name="G2" fmla="+- 21600 0 0"/>
                <a:gd name="T0" fmla="*/ 0 w 31014"/>
                <a:gd name="T1" fmla="*/ 6774 h 21600"/>
                <a:gd name="T2" fmla="*/ 31014 w 31014"/>
                <a:gd name="T3" fmla="*/ 6359 h 21600"/>
                <a:gd name="T4" fmla="*/ 15708 w 310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14" h="21600" fill="none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</a:path>
                <a:path w="31014" h="21600" stroke="0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  <a:lnTo>
                    <a:pt x="15708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9" name="Arc 161"/>
            <p:cNvSpPr>
              <a:spLocks/>
            </p:cNvSpPr>
            <p:nvPr/>
          </p:nvSpPr>
          <p:spPr bwMode="auto">
            <a:xfrm>
              <a:off x="4034" y="1553"/>
              <a:ext cx="604" cy="454"/>
            </a:xfrm>
            <a:custGeom>
              <a:avLst/>
              <a:gdLst>
                <a:gd name="G0" fmla="+- 21564 0 0"/>
                <a:gd name="G1" fmla="+- 15022 0 0"/>
                <a:gd name="G2" fmla="+- 21600 0 0"/>
                <a:gd name="T0" fmla="*/ 0 w 21564"/>
                <a:gd name="T1" fmla="*/ 13784 h 15022"/>
                <a:gd name="T2" fmla="*/ 6043 w 21564"/>
                <a:gd name="T3" fmla="*/ 0 h 15022"/>
                <a:gd name="T4" fmla="*/ 21564 w 21564"/>
                <a:gd name="T5" fmla="*/ 15022 h 15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4" h="15022" fill="none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</a:path>
                <a:path w="21564" h="15022" stroke="0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  <a:lnTo>
                    <a:pt x="21564" y="15022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30" name="Group 162"/>
            <p:cNvGrpSpPr>
              <a:grpSpLocks/>
            </p:cNvGrpSpPr>
            <p:nvPr/>
          </p:nvGrpSpPr>
          <p:grpSpPr bwMode="auto">
            <a:xfrm>
              <a:off x="4128" y="1056"/>
              <a:ext cx="1424" cy="1440"/>
              <a:chOff x="4128" y="1056"/>
              <a:chExt cx="1424" cy="1440"/>
            </a:xfrm>
          </p:grpSpPr>
          <p:graphicFrame>
            <p:nvGraphicFramePr>
              <p:cNvPr id="7331" name="Object 163"/>
              <p:cNvGraphicFramePr>
                <a:graphicFrameLocks noChangeAspect="1"/>
              </p:cNvGraphicFramePr>
              <p:nvPr/>
            </p:nvGraphicFramePr>
            <p:xfrm>
              <a:off x="4464" y="18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8" name="Equation" r:id="rId33" imgW="215640" imgH="241200" progId="Equation.3">
                      <p:embed/>
                    </p:oleObj>
                  </mc:Choice>
                  <mc:Fallback>
                    <p:oleObj name="Equation" r:id="rId33" imgW="215640" imgH="241200" progId="Equation.3">
                      <p:embed/>
                      <p:pic>
                        <p:nvPicPr>
                          <p:cNvPr id="0" name="Object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8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32" name="Object 164"/>
              <p:cNvGraphicFramePr>
                <a:graphicFrameLocks noChangeAspect="1"/>
              </p:cNvGraphicFramePr>
              <p:nvPr/>
            </p:nvGraphicFramePr>
            <p:xfrm>
              <a:off x="4272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9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Object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33" name="Object 165"/>
              <p:cNvGraphicFramePr>
                <a:graphicFrameLocks noChangeAspect="1"/>
              </p:cNvGraphicFramePr>
              <p:nvPr/>
            </p:nvGraphicFramePr>
            <p:xfrm>
              <a:off x="4444" y="106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0" name="Equation" r:id="rId37" imgW="215640" imgH="215640" progId="Equation.3">
                      <p:embed/>
                    </p:oleObj>
                  </mc:Choice>
                  <mc:Fallback>
                    <p:oleObj name="Equation" r:id="rId37" imgW="215640" imgH="215640" progId="Equation.3">
                      <p:embed/>
                      <p:pic>
                        <p:nvPicPr>
                          <p:cNvPr id="0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06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34" name="Object 166"/>
              <p:cNvGraphicFramePr>
                <a:graphicFrameLocks noChangeAspect="1"/>
              </p:cNvGraphicFramePr>
              <p:nvPr/>
            </p:nvGraphicFramePr>
            <p:xfrm>
              <a:off x="5400" y="19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1" name="Equation" r:id="rId39" imgW="241200" imgH="317160" progId="Equation.3">
                      <p:embed/>
                    </p:oleObj>
                  </mc:Choice>
                  <mc:Fallback>
                    <p:oleObj name="Equation" r:id="rId39" imgW="241200" imgH="317160" progId="Equation.3">
                      <p:embed/>
                      <p:pic>
                        <p:nvPicPr>
                          <p:cNvPr id="0" name="Object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19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35" name="Line 167"/>
              <p:cNvSpPr>
                <a:spLocks noChangeShapeType="1"/>
              </p:cNvSpPr>
              <p:nvPr/>
            </p:nvSpPr>
            <p:spPr bwMode="auto">
              <a:xfrm>
                <a:off x="5241" y="1945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6" name="Line 168"/>
              <p:cNvSpPr>
                <a:spLocks noChangeShapeType="1"/>
              </p:cNvSpPr>
              <p:nvPr/>
            </p:nvSpPr>
            <p:spPr bwMode="auto">
              <a:xfrm flipV="1">
                <a:off x="4637" y="1365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7" name="Line 169"/>
              <p:cNvSpPr>
                <a:spLocks noChangeShapeType="1"/>
              </p:cNvSpPr>
              <p:nvPr/>
            </p:nvSpPr>
            <p:spPr bwMode="auto">
              <a:xfrm>
                <a:off x="4637" y="1945"/>
                <a:ext cx="6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8" name="Line 170"/>
              <p:cNvSpPr>
                <a:spLocks noChangeShapeType="1"/>
              </p:cNvSpPr>
              <p:nvPr/>
            </p:nvSpPr>
            <p:spPr bwMode="auto">
              <a:xfrm flipV="1">
                <a:off x="4637" y="1056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39" name="Line 171"/>
              <p:cNvSpPr>
                <a:spLocks noChangeShapeType="1"/>
              </p:cNvSpPr>
              <p:nvPr/>
            </p:nvSpPr>
            <p:spPr bwMode="auto">
              <a:xfrm flipH="1">
                <a:off x="4128" y="2225"/>
                <a:ext cx="216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40" name="Line 172"/>
              <p:cNvSpPr>
                <a:spLocks noChangeShapeType="1"/>
              </p:cNvSpPr>
              <p:nvPr/>
            </p:nvSpPr>
            <p:spPr bwMode="auto">
              <a:xfrm flipH="1">
                <a:off x="4368" y="1945"/>
                <a:ext cx="259" cy="2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41" name="Object 173"/>
            <p:cNvGraphicFramePr>
              <a:graphicFrameLocks noChangeAspect="1"/>
            </p:cNvGraphicFramePr>
            <p:nvPr/>
          </p:nvGraphicFramePr>
          <p:xfrm>
            <a:off x="4976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2" name="Equation" r:id="rId41" imgW="253800" imgH="304560" progId="Equation.3">
                    <p:embed/>
                  </p:oleObj>
                </mc:Choice>
                <mc:Fallback>
                  <p:oleObj name="Equation" r:id="rId41" imgW="253800" imgH="30456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42" name="Oval 174"/>
            <p:cNvSpPr>
              <a:spLocks noChangeArrowheads="1"/>
            </p:cNvSpPr>
            <p:nvPr/>
          </p:nvSpPr>
          <p:spPr bwMode="auto">
            <a:xfrm>
              <a:off x="4620" y="155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43" name="Object 175"/>
            <p:cNvGraphicFramePr>
              <a:graphicFrameLocks noChangeAspect="1"/>
            </p:cNvGraphicFramePr>
            <p:nvPr/>
          </p:nvGraphicFramePr>
          <p:xfrm>
            <a:off x="4705" y="147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3" name="Equation" r:id="rId43" imgW="228600" imgH="330120" progId="Equation.3">
                    <p:embed/>
                  </p:oleObj>
                </mc:Choice>
                <mc:Fallback>
                  <p:oleObj name="Equation" r:id="rId43" imgW="228600" imgH="330120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47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44" name="Object 176"/>
            <p:cNvGraphicFramePr>
              <a:graphicFrameLocks noChangeAspect="1"/>
            </p:cNvGraphicFramePr>
            <p:nvPr/>
          </p:nvGraphicFramePr>
          <p:xfrm>
            <a:off x="5257" y="19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4" name="Equation" r:id="rId45" imgW="228600" imgH="241200" progId="Equation.3">
                    <p:embed/>
                  </p:oleObj>
                </mc:Choice>
                <mc:Fallback>
                  <p:oleObj name="Equation" r:id="rId45" imgW="228600" imgH="241200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" y="19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45" name="Group 177"/>
            <p:cNvGrpSpPr>
              <a:grpSpLocks/>
            </p:cNvGrpSpPr>
            <p:nvPr/>
          </p:nvGrpSpPr>
          <p:grpSpPr bwMode="auto">
            <a:xfrm>
              <a:off x="4207" y="1469"/>
              <a:ext cx="868" cy="227"/>
              <a:chOff x="4224" y="1475"/>
              <a:chExt cx="864" cy="227"/>
            </a:xfrm>
          </p:grpSpPr>
          <p:sp>
            <p:nvSpPr>
              <p:cNvPr id="7346" name="Arc 178"/>
              <p:cNvSpPr>
                <a:spLocks/>
              </p:cNvSpPr>
              <p:nvPr/>
            </p:nvSpPr>
            <p:spPr bwMode="auto">
              <a:xfrm flipH="1" flipV="1">
                <a:off x="4224" y="1475"/>
                <a:ext cx="864" cy="131"/>
              </a:xfrm>
              <a:custGeom>
                <a:avLst/>
                <a:gdLst>
                  <a:gd name="G0" fmla="+- 21600 0 0"/>
                  <a:gd name="G1" fmla="+- 4179 0 0"/>
                  <a:gd name="G2" fmla="+- 21600 0 0"/>
                  <a:gd name="T0" fmla="*/ 43160 w 43200"/>
                  <a:gd name="T1" fmla="*/ 2862 h 25779"/>
                  <a:gd name="T2" fmla="*/ 408 w 43200"/>
                  <a:gd name="T3" fmla="*/ 0 h 25779"/>
                  <a:gd name="T4" fmla="*/ 21600 w 43200"/>
                  <a:gd name="T5" fmla="*/ 4179 h 25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33CC"/>
                        </a:gs>
                        <a:gs pos="50000">
                          <a:srgbClr val="0066FF"/>
                        </a:gs>
                        <a:gs pos="100000">
                          <a:srgbClr val="0033CC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47" name="Arc 179"/>
              <p:cNvSpPr>
                <a:spLocks/>
              </p:cNvSpPr>
              <p:nvPr/>
            </p:nvSpPr>
            <p:spPr bwMode="auto">
              <a:xfrm flipH="1">
                <a:off x="4224" y="1571"/>
                <a:ext cx="864" cy="131"/>
              </a:xfrm>
              <a:custGeom>
                <a:avLst/>
                <a:gdLst>
                  <a:gd name="G0" fmla="+- 21600 0 0"/>
                  <a:gd name="G1" fmla="+- 4179 0 0"/>
                  <a:gd name="G2" fmla="+- 21600 0 0"/>
                  <a:gd name="T0" fmla="*/ 43160 w 43200"/>
                  <a:gd name="T1" fmla="*/ 2862 h 25779"/>
                  <a:gd name="T2" fmla="*/ 408 w 43200"/>
                  <a:gd name="T3" fmla="*/ 0 h 25779"/>
                  <a:gd name="T4" fmla="*/ 21600 w 43200"/>
                  <a:gd name="T5" fmla="*/ 4179 h 25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33CC"/>
                        </a:gs>
                        <a:gs pos="50000">
                          <a:srgbClr val="0066FF"/>
                        </a:gs>
                        <a:gs pos="100000">
                          <a:srgbClr val="0033CC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348" name="Picture 180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49" name="Text Box 18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350" name="Picture 18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1" name="Picture 18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2" name="Picture 18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3" name="Picture 18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4" name="Picture 18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5" grpId="0" build="p" autoUpdateAnimBg="0"/>
      <p:bldP spid="7257" grpId="0" autoUpdateAnimBg="0"/>
      <p:bldP spid="72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22860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思考</a:t>
            </a:r>
            <a:r>
              <a:rPr lang="en-US" altLang="zh-CN" sz="2800" b="1">
                <a:ea typeface="仿宋_GB2312" pitchFamily="49" charset="-122"/>
              </a:rPr>
              <a:t>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0080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 是球面</a:t>
            </a:r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590800" y="996950"/>
          <a:ext cx="259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Equation" r:id="rId3" imgW="2590560" imgH="520560" progId="Equation.3">
                  <p:embed/>
                </p:oleObj>
              </mc:Choice>
              <mc:Fallback>
                <p:oleObj name="Equation" r:id="rId3" imgW="259056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6950"/>
                        <a:ext cx="259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5181600" y="10048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被平行平面 </a:t>
            </a:r>
            <a:r>
              <a:rPr lang="en-US" altLang="zh-CN" i="1"/>
              <a:t>z</a:t>
            </a:r>
            <a:r>
              <a:rPr lang="en-US" altLang="zh-CN"/>
              <a:t> =±</a:t>
            </a:r>
            <a:r>
              <a:rPr lang="en-US" altLang="zh-CN" i="1"/>
              <a:t>h</a:t>
            </a:r>
            <a:r>
              <a:rPr lang="en-US" altLang="zh-CN"/>
              <a:t> </a:t>
            </a:r>
            <a:r>
              <a:rPr lang="zh-CN" altLang="en-US"/>
              <a:t>截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228600" y="16144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出的上下两部分</a:t>
            </a:r>
            <a:r>
              <a:rPr lang="en-US" altLang="zh-CN"/>
              <a:t>,</a:t>
            </a:r>
          </a:p>
        </p:txBody>
      </p:sp>
      <p:graphicFrame>
        <p:nvGraphicFramePr>
          <p:cNvPr id="21541" name="Object 37"/>
          <p:cNvGraphicFramePr>
            <a:graphicFrameLocks noChangeAspect="1"/>
          </p:cNvGraphicFramePr>
          <p:nvPr/>
        </p:nvGraphicFramePr>
        <p:xfrm>
          <a:off x="1473200" y="2311400"/>
          <a:ext cx="325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5" imgW="3251160" imgH="1041120" progId="Equation.3">
                  <p:embed/>
                </p:oleObj>
              </mc:Choice>
              <mc:Fallback>
                <p:oleObj name="Equation" r:id="rId5" imgW="3251160" imgH="10411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311400"/>
                        <a:ext cx="325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1397000" y="3606800"/>
          <a:ext cx="325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7" imgW="3251160" imgH="1041120" progId="Equation.3">
                  <p:embed/>
                </p:oleObj>
              </mc:Choice>
              <mc:Fallback>
                <p:oleObj name="Equation" r:id="rId7" imgW="3251160" imgH="10411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606800"/>
                        <a:ext cx="325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3429000" y="25733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9" imgW="215640" imgH="317160" progId="Equation.3">
                  <p:embed/>
                </p:oleObj>
              </mc:Choice>
              <mc:Fallback>
                <p:oleObj name="Equation" r:id="rId9" imgW="21564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33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40"/>
          <p:cNvGraphicFramePr>
            <a:graphicFrameLocks noChangeAspect="1"/>
          </p:cNvGraphicFramePr>
          <p:nvPr/>
        </p:nvGraphicFramePr>
        <p:xfrm>
          <a:off x="2882900" y="364490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Equation" r:id="rId11" imgW="1307880" imgH="850680" progId="Equation.3">
                  <p:embed/>
                </p:oleObj>
              </mc:Choice>
              <mc:Fallback>
                <p:oleObj name="Equation" r:id="rId11" imgW="130788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644900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2895600" y="1614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pSp>
        <p:nvGrpSpPr>
          <p:cNvPr id="21610" name="Group 106"/>
          <p:cNvGrpSpPr>
            <a:grpSpLocks/>
          </p:cNvGrpSpPr>
          <p:nvPr/>
        </p:nvGrpSpPr>
        <p:grpSpPr bwMode="auto">
          <a:xfrm>
            <a:off x="5715000" y="1981200"/>
            <a:ext cx="2819400" cy="3124200"/>
            <a:chOff x="3840" y="1488"/>
            <a:chExt cx="1776" cy="1968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5232" y="24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V="1">
              <a:off x="4560" y="1837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4560" y="248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4560" y="1490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>
              <a:off x="4128" y="2688"/>
              <a:ext cx="218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H="1">
              <a:off x="4334" y="248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4560" y="24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72" name="Group 68"/>
            <p:cNvGrpSpPr>
              <a:grpSpLocks/>
            </p:cNvGrpSpPr>
            <p:nvPr/>
          </p:nvGrpSpPr>
          <p:grpSpPr bwMode="auto">
            <a:xfrm>
              <a:off x="3840" y="1934"/>
              <a:ext cx="1452" cy="1344"/>
              <a:chOff x="3840" y="1934"/>
              <a:chExt cx="1452" cy="1344"/>
            </a:xfrm>
          </p:grpSpPr>
          <p:grpSp>
            <p:nvGrpSpPr>
              <p:cNvPr id="21563" name="Group 59"/>
              <p:cNvGrpSpPr>
                <a:grpSpLocks/>
              </p:cNvGrpSpPr>
              <p:nvPr/>
            </p:nvGrpSpPr>
            <p:grpSpPr bwMode="auto">
              <a:xfrm>
                <a:off x="3840" y="2307"/>
                <a:ext cx="1451" cy="381"/>
                <a:chOff x="3888" y="2219"/>
                <a:chExt cx="1344" cy="597"/>
              </a:xfrm>
            </p:grpSpPr>
            <p:sp>
              <p:nvSpPr>
                <p:cNvPr id="21514" name="Arc 10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5 w 43200"/>
                    <a:gd name="T1" fmla="*/ 24421 h 24421"/>
                    <a:gd name="T2" fmla="*/ 43128 w 43200"/>
                    <a:gd name="T3" fmla="*/ 23368 h 24421"/>
                    <a:gd name="T4" fmla="*/ 21600 w 43200"/>
                    <a:gd name="T5" fmla="*/ 21600 h 24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15" name="Arc 11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G0" fmla="+- 21600 0 0"/>
                    <a:gd name="G1" fmla="+- 2227 0 0"/>
                    <a:gd name="G2" fmla="+- 21600 0 0"/>
                    <a:gd name="T0" fmla="*/ 43200 w 43200"/>
                    <a:gd name="T1" fmla="*/ 2117 h 23827"/>
                    <a:gd name="T2" fmla="*/ 115 w 43200"/>
                    <a:gd name="T3" fmla="*/ 0 h 23827"/>
                    <a:gd name="T4" fmla="*/ 21600 w 43200"/>
                    <a:gd name="T5" fmla="*/ 2227 h 2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60" name="Arc 56"/>
              <p:cNvSpPr>
                <a:spLocks/>
              </p:cNvSpPr>
              <p:nvPr/>
            </p:nvSpPr>
            <p:spPr bwMode="auto">
              <a:xfrm>
                <a:off x="3842" y="2061"/>
                <a:ext cx="725" cy="984"/>
              </a:xfrm>
              <a:custGeom>
                <a:avLst/>
                <a:gdLst>
                  <a:gd name="G0" fmla="+- 21600 0 0"/>
                  <a:gd name="G1" fmla="+- 14630 0 0"/>
                  <a:gd name="G2" fmla="+- 21600 0 0"/>
                  <a:gd name="T0" fmla="*/ 5767 w 21600"/>
                  <a:gd name="T1" fmla="*/ 29323 h 29323"/>
                  <a:gd name="T2" fmla="*/ 5709 w 21600"/>
                  <a:gd name="T3" fmla="*/ 0 h 29323"/>
                  <a:gd name="T4" fmla="*/ 21600 w 21600"/>
                  <a:gd name="T5" fmla="*/ 14630 h 29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323" fill="none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</a:path>
                  <a:path w="21600" h="29323" stroke="0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  <a:lnTo>
                      <a:pt x="21600" y="1463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Arc 57"/>
              <p:cNvSpPr>
                <a:spLocks/>
              </p:cNvSpPr>
              <p:nvPr/>
            </p:nvSpPr>
            <p:spPr bwMode="auto">
              <a:xfrm>
                <a:off x="4566" y="2003"/>
                <a:ext cx="726" cy="1045"/>
              </a:xfrm>
              <a:custGeom>
                <a:avLst/>
                <a:gdLst>
                  <a:gd name="G0" fmla="+- 0 0 0"/>
                  <a:gd name="G1" fmla="+- 16311 0 0"/>
                  <a:gd name="G2" fmla="+- 21600 0 0"/>
                  <a:gd name="T0" fmla="*/ 14160 w 21600"/>
                  <a:gd name="T1" fmla="*/ 0 h 31094"/>
                  <a:gd name="T2" fmla="*/ 15749 w 21600"/>
                  <a:gd name="T3" fmla="*/ 31094 h 31094"/>
                  <a:gd name="T4" fmla="*/ 0 w 21600"/>
                  <a:gd name="T5" fmla="*/ 16311 h 3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1094" fill="none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</a:path>
                  <a:path w="21600" h="31094" stroke="0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  <a:lnTo>
                      <a:pt x="0" y="1631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Arc 60"/>
              <p:cNvSpPr>
                <a:spLocks/>
              </p:cNvSpPr>
              <p:nvPr/>
            </p:nvSpPr>
            <p:spPr bwMode="auto">
              <a:xfrm>
                <a:off x="4033" y="2552"/>
                <a:ext cx="1072" cy="726"/>
              </a:xfrm>
              <a:custGeom>
                <a:avLst/>
                <a:gdLst>
                  <a:gd name="G0" fmla="+- 15930 0 0"/>
                  <a:gd name="G1" fmla="+- 0 0 0"/>
                  <a:gd name="G2" fmla="+- 21600 0 0"/>
                  <a:gd name="T0" fmla="*/ 31918 w 31918"/>
                  <a:gd name="T1" fmla="*/ 14524 h 21600"/>
                  <a:gd name="T2" fmla="*/ 0 w 31918"/>
                  <a:gd name="T3" fmla="*/ 14587 h 21600"/>
                  <a:gd name="T4" fmla="*/ 15930 w 3191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918" h="21600" fill="none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</a:path>
                  <a:path w="31918" h="21600" stroke="0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  <a:lnTo>
                      <a:pt x="1593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65" name="Group 61"/>
              <p:cNvGrpSpPr>
                <a:grpSpLocks/>
              </p:cNvGrpSpPr>
              <p:nvPr/>
            </p:nvGrpSpPr>
            <p:grpSpPr bwMode="auto">
              <a:xfrm>
                <a:off x="4043" y="2880"/>
                <a:ext cx="1045" cy="274"/>
                <a:chOff x="3888" y="2219"/>
                <a:chExt cx="1344" cy="597"/>
              </a:xfrm>
            </p:grpSpPr>
            <p:sp>
              <p:nvSpPr>
                <p:cNvPr id="21566" name="Arc 62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5 w 43200"/>
                    <a:gd name="T1" fmla="*/ 24421 h 24421"/>
                    <a:gd name="T2" fmla="*/ 43128 w 43200"/>
                    <a:gd name="T3" fmla="*/ 23368 h 24421"/>
                    <a:gd name="T4" fmla="*/ 21600 w 43200"/>
                    <a:gd name="T5" fmla="*/ 21600 h 24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7" name="Arc 63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G0" fmla="+- 21600 0 0"/>
                    <a:gd name="G1" fmla="+- 2227 0 0"/>
                    <a:gd name="G2" fmla="+- 21600 0 0"/>
                    <a:gd name="T0" fmla="*/ 43200 w 43200"/>
                    <a:gd name="T1" fmla="*/ 2117 h 23827"/>
                    <a:gd name="T2" fmla="*/ 115 w 43200"/>
                    <a:gd name="T3" fmla="*/ 0 h 23827"/>
                    <a:gd name="T4" fmla="*/ 21600 w 43200"/>
                    <a:gd name="T5" fmla="*/ 2227 h 2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68" name="Group 64"/>
              <p:cNvGrpSpPr>
                <a:grpSpLocks/>
              </p:cNvGrpSpPr>
              <p:nvPr/>
            </p:nvGrpSpPr>
            <p:grpSpPr bwMode="auto">
              <a:xfrm>
                <a:off x="4032" y="1934"/>
                <a:ext cx="1045" cy="274"/>
                <a:chOff x="3888" y="2219"/>
                <a:chExt cx="1344" cy="597"/>
              </a:xfrm>
            </p:grpSpPr>
            <p:sp>
              <p:nvSpPr>
                <p:cNvPr id="21569" name="Arc 65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5 w 43200"/>
                    <a:gd name="T1" fmla="*/ 24421 h 24421"/>
                    <a:gd name="T2" fmla="*/ 43128 w 43200"/>
                    <a:gd name="T3" fmla="*/ 23368 h 24421"/>
                    <a:gd name="T4" fmla="*/ 21600 w 43200"/>
                    <a:gd name="T5" fmla="*/ 21600 h 24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0" name="Arc 66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G0" fmla="+- 21600 0 0"/>
                    <a:gd name="G1" fmla="+- 2227 0 0"/>
                    <a:gd name="G2" fmla="+- 21600 0 0"/>
                    <a:gd name="T0" fmla="*/ 43200 w 43200"/>
                    <a:gd name="T1" fmla="*/ 2117 h 23827"/>
                    <a:gd name="T2" fmla="*/ 115 w 43200"/>
                    <a:gd name="T3" fmla="*/ 0 h 23827"/>
                    <a:gd name="T4" fmla="*/ 21600 w 43200"/>
                    <a:gd name="T5" fmla="*/ 2227 h 2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98" name="Group 94"/>
            <p:cNvGrpSpPr>
              <a:grpSpLocks/>
            </p:cNvGrpSpPr>
            <p:nvPr/>
          </p:nvGrpSpPr>
          <p:grpSpPr bwMode="auto">
            <a:xfrm>
              <a:off x="4543" y="1968"/>
              <a:ext cx="229" cy="208"/>
              <a:chOff x="2892" y="3062"/>
              <a:chExt cx="229" cy="208"/>
            </a:xfrm>
          </p:grpSpPr>
          <p:sp>
            <p:nvSpPr>
              <p:cNvPr id="21595" name="Oval 91"/>
              <p:cNvSpPr>
                <a:spLocks noChangeArrowheads="1"/>
              </p:cNvSpPr>
              <p:nvPr/>
            </p:nvSpPr>
            <p:spPr bwMode="auto">
              <a:xfrm>
                <a:off x="2892" y="3136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96" name="Object 92"/>
              <p:cNvGraphicFramePr>
                <a:graphicFrameLocks noChangeAspect="1"/>
              </p:cNvGraphicFramePr>
              <p:nvPr/>
            </p:nvGraphicFramePr>
            <p:xfrm>
              <a:off x="2977" y="3062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7" name="Equation" r:id="rId13" imgW="228600" imgH="330120" progId="Equation.3">
                      <p:embed/>
                    </p:oleObj>
                  </mc:Choice>
                  <mc:Fallback>
                    <p:oleObj name="Equation" r:id="rId13" imgW="228600" imgH="33012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7" y="3062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94" name="Object 90"/>
            <p:cNvGraphicFramePr>
              <a:graphicFrameLocks noChangeAspect="1"/>
            </p:cNvGraphicFramePr>
            <p:nvPr/>
          </p:nvGraphicFramePr>
          <p:xfrm>
            <a:off x="4608" y="2912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8" name="Equation" r:id="rId15" imgW="495000" imgH="330120" progId="Equation.3">
                    <p:embed/>
                  </p:oleObj>
                </mc:Choice>
                <mc:Fallback>
                  <p:oleObj name="Equation" r:id="rId15" imgW="495000" imgH="33012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12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0" name="Oval 96"/>
            <p:cNvSpPr>
              <a:spLocks noChangeArrowheads="1"/>
            </p:cNvSpPr>
            <p:nvPr/>
          </p:nvSpPr>
          <p:spPr bwMode="auto">
            <a:xfrm>
              <a:off x="4543" y="30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Arc 67"/>
            <p:cNvSpPr>
              <a:spLocks/>
            </p:cNvSpPr>
            <p:nvPr/>
          </p:nvSpPr>
          <p:spPr bwMode="auto">
            <a:xfrm>
              <a:off x="4016" y="1827"/>
              <a:ext cx="1055" cy="726"/>
            </a:xfrm>
            <a:custGeom>
              <a:avLst/>
              <a:gdLst>
                <a:gd name="G0" fmla="+- 16421 0 0"/>
                <a:gd name="G1" fmla="+- 21600 0 0"/>
                <a:gd name="G2" fmla="+- 21600 0 0"/>
                <a:gd name="T0" fmla="*/ 0 w 31419"/>
                <a:gd name="T1" fmla="*/ 7568 h 21600"/>
                <a:gd name="T2" fmla="*/ 31419 w 31419"/>
                <a:gd name="T3" fmla="*/ 6056 h 21600"/>
                <a:gd name="T4" fmla="*/ 16421 w 314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19" h="21600" fill="none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</a:path>
                <a:path w="31419" h="21600" stroke="0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  <a:lnTo>
                    <a:pt x="16421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604" name="Object 100"/>
            <p:cNvGraphicFramePr>
              <a:graphicFrameLocks noChangeAspect="1"/>
            </p:cNvGraphicFramePr>
            <p:nvPr/>
          </p:nvGraphicFramePr>
          <p:xfrm>
            <a:off x="4848" y="163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9" name="Equation" r:id="rId17" imgW="253800" imgH="304560" progId="Equation.3">
                    <p:embed/>
                  </p:oleObj>
                </mc:Choice>
                <mc:Fallback>
                  <p:oleObj name="Equation" r:id="rId17" imgW="253800" imgH="30456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5" name="Object 101"/>
            <p:cNvGraphicFramePr>
              <a:graphicFrameLocks noChangeAspect="1"/>
            </p:cNvGraphicFramePr>
            <p:nvPr/>
          </p:nvGraphicFramePr>
          <p:xfrm>
            <a:off x="4416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0" name="Equation" r:id="rId19" imgW="215640" imgH="241200" progId="Equation.3">
                    <p:embed/>
                  </p:oleObj>
                </mc:Choice>
                <mc:Fallback>
                  <p:oleObj name="Equation" r:id="rId19" imgW="215640" imgH="2412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6" name="Object 102"/>
            <p:cNvGraphicFramePr>
              <a:graphicFrameLocks noChangeAspect="1"/>
            </p:cNvGraphicFramePr>
            <p:nvPr/>
          </p:nvGraphicFramePr>
          <p:xfrm>
            <a:off x="4224" y="28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1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" name="Object 103"/>
            <p:cNvGraphicFramePr>
              <a:graphicFrameLocks noChangeAspect="1"/>
            </p:cNvGraphicFramePr>
            <p:nvPr/>
          </p:nvGraphicFramePr>
          <p:xfrm>
            <a:off x="4368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2" name="Equation" r:id="rId23" imgW="215640" imgH="215640" progId="Equation.3">
                    <p:embed/>
                  </p:oleObj>
                </mc:Choice>
                <mc:Fallback>
                  <p:oleObj name="Equation" r:id="rId23" imgW="215640" imgH="21564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" name="Object 104"/>
            <p:cNvGraphicFramePr>
              <a:graphicFrameLocks noChangeAspect="1"/>
            </p:cNvGraphicFramePr>
            <p:nvPr/>
          </p:nvGraphicFramePr>
          <p:xfrm>
            <a:off x="546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3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" name="Object 105"/>
            <p:cNvGraphicFramePr>
              <a:graphicFrameLocks noChangeAspect="1"/>
            </p:cNvGraphicFramePr>
            <p:nvPr/>
          </p:nvGraphicFramePr>
          <p:xfrm>
            <a:off x="4848" y="326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4" name="Equation" r:id="rId27" imgW="253800" imgH="304560" progId="Equation.3">
                    <p:embed/>
                  </p:oleObj>
                </mc:Choice>
                <mc:Fallback>
                  <p:oleObj name="Equation" r:id="rId27" imgW="253800" imgH="30456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6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611" name="Picture 107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12" name="Text Box 10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613" name="Picture 10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" name="Picture 11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5" name="Picture 11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6" name="Picture 11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7" name="Picture 11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38" grpId="0" autoUpdateAnimBg="0"/>
      <p:bldP spid="21540" grpId="0" autoUpdateAnimBg="0"/>
      <p:bldP spid="2155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66700"/>
            <a:ext cx="1981200" cy="7620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59000" y="342900"/>
          <a:ext cx="165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650960" imgH="723600" progId="Equation.3">
                  <p:embed/>
                </p:oleObj>
              </mc:Choice>
              <mc:Fallback>
                <p:oleObj name="Equation" r:id="rId3" imgW="165096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42900"/>
                        <a:ext cx="165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0" y="37306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是由平面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100488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坐标面所围成的四面体的表面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6858000" y="1295400"/>
            <a:ext cx="2166938" cy="2162175"/>
            <a:chOff x="4080" y="624"/>
            <a:chExt cx="1437" cy="1436"/>
          </a:xfrm>
        </p:grpSpPr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4368" y="912"/>
              <a:ext cx="816" cy="816"/>
            </a:xfrm>
            <a:custGeom>
              <a:avLst/>
              <a:gdLst>
                <a:gd name="T0" fmla="*/ 240 w 816"/>
                <a:gd name="T1" fmla="*/ 0 h 816"/>
                <a:gd name="T2" fmla="*/ 816 w 816"/>
                <a:gd name="T3" fmla="*/ 576 h 816"/>
                <a:gd name="T4" fmla="*/ 0 w 816"/>
                <a:gd name="T5" fmla="*/ 816 h 816"/>
                <a:gd name="T6" fmla="*/ 240 w 816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816">
                  <a:moveTo>
                    <a:pt x="240" y="0"/>
                  </a:moveTo>
                  <a:lnTo>
                    <a:pt x="816" y="576"/>
                  </a:lnTo>
                  <a:lnTo>
                    <a:pt x="0" y="816"/>
                  </a:lnTo>
                  <a:lnTo>
                    <a:pt x="2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4080" y="624"/>
              <a:ext cx="1392" cy="1392"/>
              <a:chOff x="4080" y="624"/>
              <a:chExt cx="1392" cy="1392"/>
            </a:xfrm>
          </p:grpSpPr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>
                <a:off x="4608" y="148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9" name="Line 7"/>
              <p:cNvSpPr>
                <a:spLocks noChangeShapeType="1"/>
              </p:cNvSpPr>
              <p:nvPr/>
            </p:nvSpPr>
            <p:spPr bwMode="auto">
              <a:xfrm flipV="1">
                <a:off x="4608" y="91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 flipH="1">
                <a:off x="4320" y="14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5136" y="14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5" name="Line 13"/>
              <p:cNvSpPr>
                <a:spLocks noChangeShapeType="1"/>
              </p:cNvSpPr>
              <p:nvPr/>
            </p:nvSpPr>
            <p:spPr bwMode="auto">
              <a:xfrm flipH="1">
                <a:off x="4080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 flipV="1">
                <a:off x="4608" y="6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9" name="Object 17"/>
            <p:cNvGraphicFramePr>
              <a:graphicFrameLocks noChangeAspect="1"/>
            </p:cNvGraphicFramePr>
            <p:nvPr/>
          </p:nvGraphicFramePr>
          <p:xfrm>
            <a:off x="4608" y="1296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96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4656" y="624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6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624"/>
                          <a:ext cx="16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5328" y="1508"/>
            <a:ext cx="1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7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508"/>
                          <a:ext cx="1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/>
            <p:cNvGraphicFramePr>
              <a:graphicFrameLocks noChangeAspect="1"/>
            </p:cNvGraphicFramePr>
            <p:nvPr/>
          </p:nvGraphicFramePr>
          <p:xfrm>
            <a:off x="4224" y="187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8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7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4442" y="816"/>
            <a:ext cx="1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" name="公式" r:id="rId13" imgW="88560" imgH="164880" progId="Equation.3">
                    <p:embed/>
                  </p:oleObj>
                </mc:Choice>
                <mc:Fallback>
                  <p:oleObj name="公式" r:id="rId13" imgW="8856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816"/>
                          <a:ext cx="1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2"/>
            <p:cNvGraphicFramePr>
              <a:graphicFrameLocks noChangeAspect="1"/>
            </p:cNvGraphicFramePr>
            <p:nvPr/>
          </p:nvGraphicFramePr>
          <p:xfrm>
            <a:off x="5136" y="1488"/>
            <a:ext cx="1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" name="公式" r:id="rId15" imgW="88560" imgH="164880" progId="Equation.3">
                    <p:embed/>
                  </p:oleObj>
                </mc:Choice>
                <mc:Fallback>
                  <p:oleObj name="公式" r:id="rId15" imgW="8856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488"/>
                          <a:ext cx="1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23"/>
            <p:cNvGraphicFramePr>
              <a:graphicFrameLocks noChangeAspect="1"/>
            </p:cNvGraphicFramePr>
            <p:nvPr/>
          </p:nvGraphicFramePr>
          <p:xfrm>
            <a:off x="4202" y="1556"/>
            <a:ext cx="1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1" name="公式" r:id="rId17" imgW="88560" imgH="164880" progId="Equation.3">
                    <p:embed/>
                  </p:oleObj>
                </mc:Choice>
                <mc:Fallback>
                  <p:oleObj name="公式" r:id="rId17" imgW="8856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556"/>
                          <a:ext cx="1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09600" y="1538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zh-CN" altLang="en-US"/>
              <a:t>设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4876800" y="2147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上的部分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1752600" y="1600200"/>
          <a:ext cx="232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9" imgW="2323800" imgH="444240" progId="Equation.3">
                  <p:embed/>
                </p:oleObj>
              </mc:Choice>
              <mc:Fallback>
                <p:oleObj name="Equation" r:id="rId19" imgW="232380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232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1981200" y="2751138"/>
          <a:ext cx="2809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21" imgW="279360" imgH="888840" progId="Equation.3">
                  <p:embed/>
                </p:oleObj>
              </mc:Choice>
              <mc:Fallback>
                <p:oleObj name="Equation" r:id="rId21" imgW="279360" imgH="888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51138"/>
                        <a:ext cx="28098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1600200" y="3759200"/>
          <a:ext cx="205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23" imgW="2057400" imgH="736560" progId="Equation.3">
                  <p:embed/>
                </p:oleObj>
              </mc:Choice>
              <mc:Fallback>
                <p:oleObj name="Equation" r:id="rId23" imgW="2057400" imgH="736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59200"/>
                        <a:ext cx="2057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1828800" y="4660900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25" imgW="2641320" imgH="444240" progId="Equation.3">
                  <p:embed/>
                </p:oleObj>
              </mc:Choice>
              <mc:Fallback>
                <p:oleObj name="Equation" r:id="rId25" imgW="264132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60900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4572000" y="4457700"/>
          <a:ext cx="3937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27" imgW="3936960" imgH="876240" progId="Equation.3">
                  <p:embed/>
                </p:oleObj>
              </mc:Choice>
              <mc:Fallback>
                <p:oleObj name="Equation" r:id="rId27" imgW="3936960" imgH="876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57700"/>
                        <a:ext cx="3937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1752600" y="44196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3327400" y="5422900"/>
          <a:ext cx="280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29" imgW="2806560" imgH="825480" progId="Equation.3">
                  <p:embed/>
                </p:oleObj>
              </mc:Choice>
              <mc:Fallback>
                <p:oleObj name="Equation" r:id="rId29" imgW="2806560" imgH="825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422900"/>
                        <a:ext cx="280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6210300" y="5486400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31" imgW="1295280" imgH="685800" progId="Equation.3">
                  <p:embed/>
                </p:oleObj>
              </mc:Choice>
              <mc:Fallback>
                <p:oleObj name="Equation" r:id="rId31" imgW="1295280" imgH="685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486400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6451600" y="485775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33" imgW="1777680" imgH="393480" progId="Equation.3">
                  <p:embed/>
                </p:oleObj>
              </mc:Choice>
              <mc:Fallback>
                <p:oleObj name="Equation" r:id="rId33" imgW="1777680" imgH="393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485775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229600" y="35877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与</a:t>
            </a:r>
          </a:p>
        </p:txBody>
      </p:sp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342900" y="22733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35" imgW="2603160" imgH="393480" progId="Equation.3">
                  <p:embed/>
                </p:oleObj>
              </mc:Choice>
              <mc:Fallback>
                <p:oleObj name="Equation" r:id="rId35" imgW="260316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2733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1600200" y="5422900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37" imgW="1714320" imgH="825480" progId="Equation.3">
                  <p:embed/>
                </p:oleObj>
              </mc:Choice>
              <mc:Fallback>
                <p:oleObj name="Equation" r:id="rId37" imgW="1714320" imgH="825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22900"/>
                        <a:ext cx="171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2971800" y="226695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39" imgW="1841400" imgH="393480" progId="Equation.3">
                  <p:embed/>
                </p:oleObj>
              </mc:Choice>
              <mc:Fallback>
                <p:oleObj name="Equation" r:id="rId39" imgW="18414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6695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/>
        </p:nvGraphicFramePr>
        <p:xfrm>
          <a:off x="2133600" y="2882900"/>
          <a:ext cx="3454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41" imgW="3454200" imgH="736560" progId="Equation.3">
                  <p:embed/>
                </p:oleObj>
              </mc:Choice>
              <mc:Fallback>
                <p:oleObj name="Equation" r:id="rId41" imgW="3454200" imgH="7365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82900"/>
                        <a:ext cx="3454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9" name="Object 47"/>
          <p:cNvGraphicFramePr>
            <a:graphicFrameLocks noChangeAspect="1"/>
          </p:cNvGraphicFramePr>
          <p:nvPr/>
        </p:nvGraphicFramePr>
        <p:xfrm>
          <a:off x="5334000" y="2768600"/>
          <a:ext cx="137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43" imgW="1371600" imgH="888840" progId="Equation.3">
                  <p:embed/>
                </p:oleObj>
              </mc:Choice>
              <mc:Fallback>
                <p:oleObj name="Equation" r:id="rId43" imgW="1371600" imgH="8888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68600"/>
                        <a:ext cx="137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0225" y="2897188"/>
            <a:ext cx="145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原式 </a:t>
            </a:r>
            <a:r>
              <a:rPr lang="en-US" altLang="zh-CN"/>
              <a:t>= 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3994150" y="1554163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分别表示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在平面 </a:t>
            </a:r>
            <a:endParaRPr lang="zh-CN" altLang="en-US"/>
          </a:p>
        </p:txBody>
      </p:sp>
      <p:pic>
        <p:nvPicPr>
          <p:cNvPr id="8243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45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6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7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8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9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217" grpId="0" autoUpdateAnimBg="0"/>
      <p:bldP spid="8218" grpId="0" autoUpdateAnimBg="0"/>
      <p:bldP spid="8226" grpId="0" animBg="1"/>
      <p:bldP spid="8231" grpId="0" autoUpdateAnimBg="0"/>
      <p:bldP spid="8241" grpId="0" build="p" autoUpdateAnimBg="0"/>
      <p:bldP spid="8242" grpId="0" build="p" autoUpdateAnimBg="0" advAuto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579</Words>
  <Application>Microsoft Office PowerPoint</Application>
  <PresentationFormat>全屏显示(4:3)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默认设计模板</vt:lpstr>
      <vt:lpstr>BMP 图象</vt:lpstr>
      <vt:lpstr>Equation</vt:lpstr>
      <vt:lpstr>公式</vt:lpstr>
      <vt:lpstr>第四节</vt:lpstr>
      <vt:lpstr>一、对面积的曲面积分的概念与性质</vt:lpstr>
      <vt:lpstr>定义:</vt:lpstr>
      <vt:lpstr>PowerPoint 演示文稿</vt:lpstr>
      <vt:lpstr>二、对面积的曲面积分的计算法   </vt:lpstr>
      <vt:lpstr>PowerPoint 演示文稿</vt:lpstr>
      <vt:lpstr>例1. 计算曲面积分</vt:lpstr>
      <vt:lpstr>思考:</vt:lpstr>
      <vt:lpstr>例2. 计算</vt:lpstr>
      <vt:lpstr>练: 设  是四面体</vt:lpstr>
      <vt:lpstr>PowerPoint 演示文稿</vt:lpstr>
      <vt:lpstr>例3： 已知曲面壳 2x=3-(y^2+z^2) 的面密度</vt:lpstr>
      <vt:lpstr>例4. 计算</vt:lpstr>
      <vt:lpstr>内容小结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对面积的曲面积分</dc:title>
  <dc:creator>chaoyl</dc:creator>
  <cp:lastModifiedBy>houjy</cp:lastModifiedBy>
  <cp:revision>94</cp:revision>
  <dcterms:created xsi:type="dcterms:W3CDTF">2000-03-07T02:12:32Z</dcterms:created>
  <dcterms:modified xsi:type="dcterms:W3CDTF">2020-04-23T13:23:48Z</dcterms:modified>
</cp:coreProperties>
</file>