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6" r:id="rId3"/>
    <p:sldId id="291" r:id="rId4"/>
    <p:sldId id="282" r:id="rId5"/>
    <p:sldId id="292" r:id="rId6"/>
    <p:sldId id="293" r:id="rId7"/>
    <p:sldId id="294" r:id="rId8"/>
    <p:sldId id="289" r:id="rId9"/>
    <p:sldId id="295" r:id="rId10"/>
    <p:sldId id="258" r:id="rId11"/>
    <p:sldId id="259" r:id="rId12"/>
    <p:sldId id="260" r:id="rId13"/>
    <p:sldId id="261" r:id="rId14"/>
    <p:sldId id="266" r:id="rId15"/>
    <p:sldId id="263" r:id="rId16"/>
    <p:sldId id="265" r:id="rId17"/>
    <p:sldId id="277" r:id="rId18"/>
    <p:sldId id="267" r:id="rId19"/>
    <p:sldId id="29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B0"/>
    <a:srgbClr val="4D4D4D"/>
    <a:srgbClr val="777777"/>
    <a:srgbClr val="663300"/>
    <a:srgbClr val="0099CC"/>
    <a:srgbClr val="99CC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4" autoAdjust="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6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153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2" Type="http://schemas.openxmlformats.org/officeDocument/2006/relationships/image" Target="../media/image142.emf"/><Relationship Id="rId1" Type="http://schemas.openxmlformats.org/officeDocument/2006/relationships/image" Target="../media/image141.png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5" Type="http://schemas.openxmlformats.org/officeDocument/2006/relationships/image" Target="../media/image15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Relationship Id="rId14" Type="http://schemas.openxmlformats.org/officeDocument/2006/relationships/image" Target="../media/image15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17" Type="http://schemas.openxmlformats.org/officeDocument/2006/relationships/image" Target="../media/image172.emf"/><Relationship Id="rId2" Type="http://schemas.openxmlformats.org/officeDocument/2006/relationships/image" Target="../media/image157.emf"/><Relationship Id="rId16" Type="http://schemas.openxmlformats.org/officeDocument/2006/relationships/image" Target="../media/image171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5" Type="http://schemas.openxmlformats.org/officeDocument/2006/relationships/image" Target="../media/image17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Relationship Id="rId14" Type="http://schemas.openxmlformats.org/officeDocument/2006/relationships/image" Target="../media/image16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image" Target="../media/image185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Relationship Id="rId14" Type="http://schemas.openxmlformats.org/officeDocument/2006/relationships/image" Target="../media/image18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18" Type="http://schemas.openxmlformats.org/officeDocument/2006/relationships/image" Target="../media/image50.emf"/><Relationship Id="rId3" Type="http://schemas.openxmlformats.org/officeDocument/2006/relationships/image" Target="../media/image35.emf"/><Relationship Id="rId21" Type="http://schemas.openxmlformats.org/officeDocument/2006/relationships/image" Target="../media/image53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17" Type="http://schemas.openxmlformats.org/officeDocument/2006/relationships/image" Target="../media/image49.emf"/><Relationship Id="rId2" Type="http://schemas.openxmlformats.org/officeDocument/2006/relationships/image" Target="../media/image34.emf"/><Relationship Id="rId16" Type="http://schemas.openxmlformats.org/officeDocument/2006/relationships/image" Target="../media/image48.emf"/><Relationship Id="rId20" Type="http://schemas.openxmlformats.org/officeDocument/2006/relationships/image" Target="../media/image52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19" Type="http://schemas.openxmlformats.org/officeDocument/2006/relationships/image" Target="../media/image51.emf"/><Relationship Id="rId4" Type="http://schemas.openxmlformats.org/officeDocument/2006/relationships/image" Target="../media/image36.png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18" Type="http://schemas.openxmlformats.org/officeDocument/2006/relationships/image" Target="../media/image80.emf"/><Relationship Id="rId3" Type="http://schemas.openxmlformats.org/officeDocument/2006/relationships/image" Target="../media/image65.emf"/><Relationship Id="rId21" Type="http://schemas.openxmlformats.org/officeDocument/2006/relationships/image" Target="../media/image83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20" Type="http://schemas.openxmlformats.org/officeDocument/2006/relationships/image" Target="../media/image82.emf"/><Relationship Id="rId1" Type="http://schemas.openxmlformats.org/officeDocument/2006/relationships/image" Target="../media/image63.png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19" Type="http://schemas.openxmlformats.org/officeDocument/2006/relationships/image" Target="../media/image81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83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wmf"/><Relationship Id="rId4" Type="http://schemas.openxmlformats.org/officeDocument/2006/relationships/image" Target="../media/image87.emf"/><Relationship Id="rId9" Type="http://schemas.openxmlformats.org/officeDocument/2006/relationships/image" Target="../media/image92.wmf"/><Relationship Id="rId14" Type="http://schemas.openxmlformats.org/officeDocument/2006/relationships/image" Target="../media/image9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8D99-9B16-4301-9875-E01F21E805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0536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8009F-4D80-4C9D-9473-2C8D1601A1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3931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A30C5-5AD9-44AA-9075-BCBADBF14F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68150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B9BF1-061C-4C2B-88F8-821A0EA4B6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12674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BB43E-CA1A-48AA-8959-319667AF54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16501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777A1-3883-47E4-945F-170DC69A24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42454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9400-E443-44CE-B8CC-AAB6DE6E8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76502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5C305-A776-4200-8A9C-6DDAF750A2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26823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B5786-A439-4ADA-B597-32614ABF1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74515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2A9B6-FE30-48F3-A352-CE06CD94F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5958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AEBA-A1DE-48EA-9A69-795ECA68D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2160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8FBD5071-F3AF-42AC-9BE3-C5F839425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slide" Target="slide16.xml"/><Relationship Id="rId5" Type="http://schemas.openxmlformats.org/officeDocument/2006/relationships/image" Target="../media/image5.jpeg"/><Relationship Id="rId10" Type="http://schemas.openxmlformats.org/officeDocument/2006/relationships/slide" Target="slide13.xml"/><Relationship Id="rId4" Type="http://schemas.openxmlformats.org/officeDocument/2006/relationships/image" Target="../media/image4.jpeg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1.w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4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6.emf"/><Relationship Id="rId36" Type="http://schemas.openxmlformats.org/officeDocument/2006/relationships/image" Target="../media/image8.jpeg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4.bin"/><Relationship Id="rId31" Type="http://schemas.openxmlformats.org/officeDocument/2006/relationships/image" Target="../media/image3.jpeg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7.emf"/><Relationship Id="rId35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1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image" Target="../media/image5.jpeg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9.emf"/><Relationship Id="rId2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0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50.png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7.emf"/><Relationship Id="rId17" Type="http://schemas.openxmlformats.org/officeDocument/2006/relationships/image" Target="../media/image149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8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47.png"/><Relationship Id="rId10" Type="http://schemas.openxmlformats.org/officeDocument/2006/relationships/image" Target="../media/image136.emf"/><Relationship Id="rId19" Type="http://schemas.openxmlformats.org/officeDocument/2006/relationships/image" Target="../media/image151.png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8.emf"/><Relationship Id="rId26" Type="http://schemas.openxmlformats.org/officeDocument/2006/relationships/image" Target="../media/image152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51.emf"/><Relationship Id="rId32" Type="http://schemas.openxmlformats.org/officeDocument/2006/relationships/image" Target="../media/image155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53.emf"/><Relationship Id="rId36" Type="http://schemas.openxmlformats.org/officeDocument/2006/relationships/image" Target="../media/image6.jpeg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41.png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6.emf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54.emf"/><Relationship Id="rId35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9" Type="http://schemas.openxmlformats.org/officeDocument/2006/relationships/image" Target="../media/image5.jpeg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71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29" Type="http://schemas.openxmlformats.org/officeDocument/2006/relationships/oleObject" Target="../embeddings/oleObject171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6.emf"/><Relationship Id="rId32" Type="http://schemas.openxmlformats.org/officeDocument/2006/relationships/image" Target="../media/image170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8.emf"/><Relationship Id="rId36" Type="http://schemas.openxmlformats.org/officeDocument/2006/relationships/image" Target="../media/image172.e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69.emf"/><Relationship Id="rId35" Type="http://schemas.openxmlformats.org/officeDocument/2006/relationships/oleObject" Target="../embeddings/oleObject1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83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85.emf"/><Relationship Id="rId36" Type="http://schemas.openxmlformats.org/officeDocument/2006/relationships/image" Target="../media/image8.jpeg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83.bin"/><Relationship Id="rId31" Type="http://schemas.openxmlformats.org/officeDocument/2006/relationships/image" Target="../media/image3.jpeg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86.emf"/><Relationship Id="rId35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31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9" Type="http://schemas.openxmlformats.org/officeDocument/2006/relationships/oleObject" Target="../embeddings/oleObject41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48.emf"/><Relationship Id="rId42" Type="http://schemas.openxmlformats.org/officeDocument/2006/relationships/image" Target="../media/image52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5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36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3.emf"/><Relationship Id="rId32" Type="http://schemas.openxmlformats.org/officeDocument/2006/relationships/image" Target="../media/image47.e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51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5.emf"/><Relationship Id="rId36" Type="http://schemas.openxmlformats.org/officeDocument/2006/relationships/image" Target="../media/image49.emf"/><Relationship Id="rId10" Type="http://schemas.openxmlformats.org/officeDocument/2006/relationships/image" Target="../media/image36.png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53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46.e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8.emf"/><Relationship Id="rId18" Type="http://schemas.openxmlformats.org/officeDocument/2006/relationships/image" Target="../media/image7.jpeg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64.png"/><Relationship Id="rId21" Type="http://schemas.openxmlformats.org/officeDocument/2006/relationships/image" Target="../media/image59.emf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.jpeg"/><Relationship Id="rId25" Type="http://schemas.openxmlformats.org/officeDocument/2006/relationships/image" Target="../media/image6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7.e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15" Type="http://schemas.openxmlformats.org/officeDocument/2006/relationships/image" Target="../media/image4.jpeg"/><Relationship Id="rId23" Type="http://schemas.openxmlformats.org/officeDocument/2006/relationships/image" Target="../media/image60.e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8.jpe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6.emf"/><Relationship Id="rId14" Type="http://schemas.openxmlformats.org/officeDocument/2006/relationships/image" Target="../media/image3.jpeg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9" Type="http://schemas.openxmlformats.org/officeDocument/2006/relationships/oleObject" Target="../embeddings/oleObject71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80.emf"/><Relationship Id="rId46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81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49" Type="http://schemas.openxmlformats.org/officeDocument/2006/relationships/image" Target="../media/image7.jpeg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4" Type="http://schemas.openxmlformats.org/officeDocument/2006/relationships/image" Target="../media/image83.emf"/><Relationship Id="rId4" Type="http://schemas.openxmlformats.org/officeDocument/2006/relationships/image" Target="../media/image63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6.emf"/><Relationship Id="rId35" Type="http://schemas.openxmlformats.org/officeDocument/2006/relationships/oleObject" Target="../embeddings/oleObject69.bin"/><Relationship Id="rId43" Type="http://schemas.openxmlformats.org/officeDocument/2006/relationships/oleObject" Target="../embeddings/oleObject73.bin"/><Relationship Id="rId48" Type="http://schemas.openxmlformats.org/officeDocument/2006/relationships/image" Target="../media/image6.jpeg"/><Relationship Id="rId8" Type="http://schemas.openxmlformats.org/officeDocument/2006/relationships/image" Target="../media/image65.emf"/><Relationship Id="rId51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5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88.pn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image" Target="../media/image8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7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4.jpeg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82.bin"/><Relationship Id="rId31" Type="http://schemas.openxmlformats.org/officeDocument/2006/relationships/image" Target="../media/image7.jpeg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22098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第五节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905000" y="2667000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一、有向曲面及曲面元素的投影 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905000" y="3535363"/>
            <a:ext cx="701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二、 对坐标的曲面积分的概念与性质</a:t>
            </a:r>
            <a:r>
              <a:rPr lang="zh-CN" altLang="en-US" sz="3200"/>
              <a:t> 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905000" y="4449763"/>
            <a:ext cx="624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三、对坐标的曲面积分的计算法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905000" y="5364163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四、两类曲面积分的联系</a:t>
            </a:r>
          </a:p>
        </p:txBody>
      </p:sp>
      <p:pic>
        <p:nvPicPr>
          <p:cNvPr id="36884" name="Picture 20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6886" name="Picture 2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87" name="Picture 2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88" name="Picture 2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89" name="Picture 2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0" name="Picture 2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438400" y="110013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对坐标的曲面积分 </a:t>
            </a:r>
          </a:p>
        </p:txBody>
      </p:sp>
      <p:sp>
        <p:nvSpPr>
          <p:cNvPr id="36903" name="AutoShape 3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3657600"/>
            <a:ext cx="6858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AutoShape 4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4572000"/>
            <a:ext cx="5943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5" name="AutoShape 4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05000" y="5486400"/>
            <a:ext cx="47244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906" name="Object 4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BMP 图象" r:id="rId12" imgW="3390476" imgH="3409524" progId="Paint.Picture">
                  <p:embed/>
                </p:oleObj>
              </mc:Choice>
              <mc:Fallback>
                <p:oleObj name="BMP 图象" r:id="rId12" imgW="3390476" imgH="3409524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7310438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3048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为光滑的有向曲面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在 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上定义了一个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意分割</a:t>
            </a:r>
            <a:r>
              <a:rPr lang="zh-CN" altLang="en-US">
                <a:sym typeface="Symbol" pitchFamily="18" charset="2"/>
              </a:rPr>
              <a:t>和在局部面元上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任意取点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990600" y="2187575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3" imgW="609480" imgH="622080" progId="Equation.3">
                  <p:embed/>
                </p:oleObj>
              </mc:Choice>
              <mc:Fallback>
                <p:oleObj name="Equation" r:id="rId3" imgW="60948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7575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676400" y="1905000"/>
          <a:ext cx="596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5" imgW="596880" imgH="1079280" progId="Equation.3">
                  <p:embed/>
                </p:oleObj>
              </mc:Choice>
              <mc:Fallback>
                <p:oleObj name="Equation" r:id="rId5" imgW="596880" imgH="1079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596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146300" y="2235200"/>
          <a:ext cx="288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7" imgW="2882880" imgH="507960" progId="Equation.3">
                  <p:embed/>
                </p:oleObj>
              </mc:Choice>
              <mc:Fallback>
                <p:oleObj name="Equation" r:id="rId7" imgW="288288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235200"/>
                        <a:ext cx="288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368550" y="28956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9" imgW="3111480" imgH="507960" progId="Equation.3">
                  <p:embed/>
                </p:oleObj>
              </mc:Choice>
              <mc:Fallback>
                <p:oleObj name="Equation" r:id="rId9" imgW="311148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2895600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04800" y="41290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分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295400" y="4800600"/>
          <a:ext cx="445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11" imgW="4457520" imgH="672840" progId="Equation.3">
                  <p:embed/>
                </p:oleObj>
              </mc:Choice>
              <mc:Fallback>
                <p:oleObj name="Equation" r:id="rId11" imgW="4457520" imgH="672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45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038600" y="4114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04800" y="55768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P, Q, R</a:t>
            </a:r>
            <a:r>
              <a:rPr lang="en-US" altLang="zh-CN"/>
              <a:t>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被积函数</a:t>
            </a:r>
            <a:r>
              <a:rPr lang="en-US" altLang="zh-CN"/>
              <a:t>;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810000" y="55626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积分曲面</a:t>
            </a:r>
            <a:r>
              <a:rPr lang="en-US" altLang="zh-CN"/>
              <a:t>.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5535613" y="2897188"/>
          <a:ext cx="317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13" imgW="3174840" imgH="507960" progId="Equation.3">
                  <p:embed/>
                </p:oleObj>
              </mc:Choice>
              <mc:Fallback>
                <p:oleObj name="Equation" r:id="rId13" imgW="317484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2897188"/>
                        <a:ext cx="317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8621713" y="2943225"/>
          <a:ext cx="2174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15" imgW="190440" imgH="431640" progId="Equation.3">
                  <p:embed/>
                </p:oleObj>
              </mc:Choice>
              <mc:Fallback>
                <p:oleObj name="Equation" r:id="rId15" imgW="19044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3" y="2943225"/>
                        <a:ext cx="2174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914400" y="41290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或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第二类曲面积分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5486400" y="1447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下列极限都存在</a:t>
            </a:r>
            <a:endParaRPr lang="zh-CN" altLang="en-US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304800" y="838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向量场</a:t>
            </a:r>
          </a:p>
        </p:txBody>
      </p:sp>
      <p:grpSp>
        <p:nvGrpSpPr>
          <p:cNvPr id="4165" name="Group 69"/>
          <p:cNvGrpSpPr>
            <a:grpSpLocks/>
          </p:cNvGrpSpPr>
          <p:nvPr/>
        </p:nvGrpSpPr>
        <p:grpSpPr bwMode="auto">
          <a:xfrm>
            <a:off x="6902450" y="4191000"/>
            <a:ext cx="1784350" cy="1922463"/>
            <a:chOff x="4176" y="2544"/>
            <a:chExt cx="1248" cy="1344"/>
          </a:xfrm>
        </p:grpSpPr>
        <p:sp>
          <p:nvSpPr>
            <p:cNvPr id="4147" name="Rectangle 51"/>
            <p:cNvSpPr>
              <a:spLocks noChangeArrowheads="1"/>
            </p:cNvSpPr>
            <p:nvPr/>
          </p:nvSpPr>
          <p:spPr bwMode="auto">
            <a:xfrm>
              <a:off x="4176" y="2544"/>
              <a:ext cx="1248" cy="134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8" name="Object 52"/>
            <p:cNvGraphicFramePr>
              <a:graphicFrameLocks noChangeAspect="1"/>
            </p:cNvGraphicFramePr>
            <p:nvPr/>
          </p:nvGraphicFramePr>
          <p:xfrm>
            <a:off x="4656" y="2784"/>
            <a:ext cx="2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17" imgW="457200" imgH="330120" progId="Equation.3">
                    <p:embed/>
                  </p:oleObj>
                </mc:Choice>
                <mc:Fallback>
                  <p:oleObj name="Equation" r:id="rId17" imgW="457200" imgH="3301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84"/>
                          <a:ext cx="2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9" name="Object 53"/>
            <p:cNvGraphicFramePr>
              <a:graphicFrameLocks noChangeAspect="1"/>
            </p:cNvGraphicFramePr>
            <p:nvPr/>
          </p:nvGraphicFramePr>
          <p:xfrm>
            <a:off x="4256" y="3344"/>
            <a:ext cx="3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" name="Equation" r:id="rId19" imgW="482400" imgH="406080" progId="Equation.3">
                    <p:embed/>
                  </p:oleObj>
                </mc:Choice>
                <mc:Fallback>
                  <p:oleObj name="Equation" r:id="rId19" imgW="482400" imgH="4060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344"/>
                          <a:ext cx="3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0" name="Object 54"/>
            <p:cNvGraphicFramePr>
              <a:graphicFrameLocks noChangeAspect="1"/>
            </p:cNvGraphicFramePr>
            <p:nvPr/>
          </p:nvGraphicFramePr>
          <p:xfrm>
            <a:off x="5072" y="3360"/>
            <a:ext cx="2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" name="Equation" r:id="rId21" imgW="444240" imgH="330120" progId="Equation.3">
                    <p:embed/>
                  </p:oleObj>
                </mc:Choice>
                <mc:Fallback>
                  <p:oleObj name="Equation" r:id="rId21" imgW="444240" imgH="33012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" y="3360"/>
                          <a:ext cx="28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1" name="Object 55"/>
            <p:cNvGraphicFramePr>
              <a:graphicFrameLocks noChangeAspect="1"/>
            </p:cNvGraphicFramePr>
            <p:nvPr/>
          </p:nvGraphicFramePr>
          <p:xfrm>
            <a:off x="4720" y="256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Equation" r:id="rId23" imgW="279360" imgH="304560" progId="Equation.3">
                    <p:embed/>
                  </p:oleObj>
                </mc:Choice>
                <mc:Fallback>
                  <p:oleObj name="Equation" r:id="rId23" imgW="279360" imgH="3045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56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2" name="Object 56"/>
            <p:cNvGraphicFramePr>
              <a:graphicFrameLocks noChangeAspect="1"/>
            </p:cNvGraphicFramePr>
            <p:nvPr/>
          </p:nvGraphicFramePr>
          <p:xfrm>
            <a:off x="4320" y="3588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6" name="Equation" r:id="rId25" imgW="304560" imgH="393480" progId="Equation.3">
                    <p:embed/>
                  </p:oleObj>
                </mc:Choice>
                <mc:Fallback>
                  <p:oleObj name="Equation" r:id="rId25" imgW="304560" imgH="3934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88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3" name="Object 57"/>
            <p:cNvGraphicFramePr>
              <a:graphicFrameLocks noChangeAspect="1"/>
            </p:cNvGraphicFramePr>
            <p:nvPr/>
          </p:nvGraphicFramePr>
          <p:xfrm>
            <a:off x="5136" y="355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7" name="Equation" r:id="rId27" imgW="279360" imgH="304560" progId="Equation.3">
                    <p:embed/>
                  </p:oleObj>
                </mc:Choice>
                <mc:Fallback>
                  <p:oleObj name="Equation" r:id="rId27" imgW="279360" imgH="3045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64" name="Group 68"/>
            <p:cNvGrpSpPr>
              <a:grpSpLocks/>
            </p:cNvGrpSpPr>
            <p:nvPr/>
          </p:nvGrpSpPr>
          <p:grpSpPr bwMode="auto">
            <a:xfrm>
              <a:off x="4464" y="2976"/>
              <a:ext cx="678" cy="519"/>
              <a:chOff x="4432" y="3120"/>
              <a:chExt cx="752" cy="576"/>
            </a:xfrm>
          </p:grpSpPr>
          <p:sp>
            <p:nvSpPr>
              <p:cNvPr id="4154" name="Line 58"/>
              <p:cNvSpPr>
                <a:spLocks noChangeShapeType="1"/>
              </p:cNvSpPr>
              <p:nvPr/>
            </p:nvSpPr>
            <p:spPr bwMode="auto">
              <a:xfrm flipH="1">
                <a:off x="4432" y="316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59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auto">
              <a:xfrm flipH="1" flipV="1">
                <a:off x="4944" y="3120"/>
                <a:ext cx="240" cy="384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60" name="Group 64"/>
          <p:cNvGrpSpPr>
            <a:grpSpLocks/>
          </p:cNvGrpSpPr>
          <p:nvPr/>
        </p:nvGrpSpPr>
        <p:grpSpPr bwMode="auto">
          <a:xfrm>
            <a:off x="1524000" y="914400"/>
            <a:ext cx="5384800" cy="457200"/>
            <a:chOff x="1008" y="576"/>
            <a:chExt cx="3392" cy="288"/>
          </a:xfrm>
        </p:grpSpPr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1008" y="608"/>
            <a:ext cx="33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8" name="Equation" r:id="rId29" imgW="5384520" imgH="406080" progId="Equation.3">
                    <p:embed/>
                  </p:oleObj>
                </mc:Choice>
                <mc:Fallback>
                  <p:oleObj name="Equation" r:id="rId29" imgW="538452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608"/>
                          <a:ext cx="33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8" name="Line 62"/>
            <p:cNvSpPr>
              <a:spLocks noChangeShapeType="1"/>
            </p:cNvSpPr>
            <p:nvPr/>
          </p:nvSpPr>
          <p:spPr bwMode="auto">
            <a:xfrm>
              <a:off x="1030" y="57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6994525" y="898525"/>
            <a:ext cx="199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若对</a:t>
            </a:r>
            <a:r>
              <a:rPr lang="zh-CN" altLang="en-US">
                <a:sym typeface="Symbol" pitchFamily="18" charset="2"/>
              </a:rPr>
              <a:t> 的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任</a:t>
            </a:r>
            <a:r>
              <a:rPr lang="zh-CN" altLang="en-US">
                <a:sym typeface="Symbol" pitchFamily="18" charset="2"/>
              </a:rPr>
              <a:t> </a:t>
            </a:r>
            <a:endParaRPr lang="zh-CN" altLang="en-US"/>
          </a:p>
        </p:txBody>
      </p:sp>
      <p:grpSp>
        <p:nvGrpSpPr>
          <p:cNvPr id="4163" name="Group 67"/>
          <p:cNvGrpSpPr>
            <a:grpSpLocks/>
          </p:cNvGrpSpPr>
          <p:nvPr/>
        </p:nvGrpSpPr>
        <p:grpSpPr bwMode="auto">
          <a:xfrm>
            <a:off x="304800" y="3519488"/>
            <a:ext cx="8610600" cy="519112"/>
            <a:chOff x="192" y="2217"/>
            <a:chExt cx="5424" cy="327"/>
          </a:xfrm>
        </p:grpSpPr>
        <p:sp>
          <p:nvSpPr>
            <p:cNvPr id="4142" name="Text Box 46"/>
            <p:cNvSpPr txBox="1">
              <a:spLocks noChangeArrowheads="1"/>
            </p:cNvSpPr>
            <p:nvPr/>
          </p:nvSpPr>
          <p:spPr bwMode="auto">
            <a:xfrm>
              <a:off x="192" y="2217"/>
              <a:ext cx="5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则称此极限为向量场 </a:t>
              </a:r>
              <a:r>
                <a:rPr lang="en-US" altLang="zh-CN" i="1">
                  <a:sym typeface="Symbol" pitchFamily="18" charset="2"/>
                </a:rPr>
                <a:t>A </a:t>
              </a:r>
              <a:r>
                <a:rPr lang="zh-CN" altLang="en-US">
                  <a:sym typeface="Symbol" pitchFamily="18" charset="2"/>
                </a:rPr>
                <a:t>在有向曲面上</a:t>
              </a:r>
              <a:r>
                <a:rPr lang="zh-CN" altLang="en-US">
                  <a:solidFill>
                    <a:schemeClr val="tx2"/>
                  </a:solidFill>
                  <a:sym typeface="Symbol" pitchFamily="18" charset="2"/>
                </a:rPr>
                <a:t>对坐标的曲面积</a:t>
              </a:r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2352" y="227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7338"/>
            <a:ext cx="14478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.</a:t>
            </a:r>
            <a:endParaRPr lang="en-US" altLang="zh-CN" sz="2800">
              <a:ea typeface="楷体_GB2312" pitchFamily="49" charset="-122"/>
            </a:endParaRPr>
          </a:p>
        </p:txBody>
      </p:sp>
      <p:pic>
        <p:nvPicPr>
          <p:cNvPr id="4166" name="Picture 70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68" name="Picture 7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9" name="Picture 7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0" name="Picture 7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1" name="Picture 7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2" name="Picture 7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14" grpId="0" autoUpdateAnimBg="0"/>
      <p:bldP spid="4115" grpId="0" autoUpdateAnimBg="0"/>
      <p:bldP spid="4117" grpId="0" autoUpdateAnimBg="0"/>
      <p:bldP spid="4118" grpId="0" autoUpdateAnimBg="0"/>
      <p:bldP spid="4141" grpId="0" autoUpdateAnimBg="0"/>
      <p:bldP spid="4143" grpId="0" autoUpdateAnimBg="0"/>
      <p:bldP spid="4144" grpId="0" autoUpdateAnimBg="0"/>
      <p:bldP spid="416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5282"/>
              </p:ext>
            </p:extLst>
          </p:nvPr>
        </p:nvGraphicFramePr>
        <p:xfrm>
          <a:off x="585590" y="705396"/>
          <a:ext cx="158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3" imgW="1714320" imgH="672840" progId="Equation.3">
                  <p:embed/>
                </p:oleObj>
              </mc:Choice>
              <mc:Fallback>
                <p:oleObj name="Equation" r:id="rId3" imgW="1714320" imgH="672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90" y="705396"/>
                        <a:ext cx="1587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89426"/>
              </p:ext>
            </p:extLst>
          </p:nvPr>
        </p:nvGraphicFramePr>
        <p:xfrm>
          <a:off x="539552" y="1378496"/>
          <a:ext cx="15700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5" imgW="1714320" imgH="672840" progId="Equation.3">
                  <p:embed/>
                </p:oleObj>
              </mc:Choice>
              <mc:Fallback>
                <p:oleObj name="Equation" r:id="rId5" imgW="1714320" imgH="672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78496"/>
                        <a:ext cx="15700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109590" y="1378496"/>
            <a:ext cx="6659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en-US" altLang="zh-CN" i="1"/>
              <a:t>Q</a:t>
            </a:r>
            <a:r>
              <a:rPr lang="en-US" altLang="zh-CN"/>
              <a:t> </a:t>
            </a:r>
            <a:r>
              <a:rPr lang="zh-CN" altLang="en-US"/>
              <a:t>在有向曲面</a:t>
            </a:r>
            <a:r>
              <a:rPr lang="zh-CN" altLang="en-US">
                <a:sym typeface="Symbol" pitchFamily="18" charset="2"/>
              </a:rPr>
              <a:t>上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对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z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x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的曲面积分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;</a:t>
            </a:r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10759"/>
              </p:ext>
            </p:extLst>
          </p:nvPr>
        </p:nvGraphicFramePr>
        <p:xfrm>
          <a:off x="539552" y="2051596"/>
          <a:ext cx="15097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7" imgW="1726920" imgH="672840" progId="Equation.3">
                  <p:embed/>
                </p:oleObj>
              </mc:Choice>
              <mc:Fallback>
                <p:oleObj name="Equation" r:id="rId7" imgW="1726920" imgH="672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51596"/>
                        <a:ext cx="15097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109590" y="2051596"/>
            <a:ext cx="6659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在有向曲面</a:t>
            </a:r>
            <a:r>
              <a:rPr lang="zh-CN" altLang="en-US">
                <a:sym typeface="Symbol" pitchFamily="18" charset="2"/>
              </a:rPr>
              <a:t>上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对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b="1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的曲面积分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109590" y="692696"/>
            <a:ext cx="658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在有向曲面</a:t>
            </a:r>
            <a:r>
              <a:rPr lang="zh-CN" altLang="en-US">
                <a:sym typeface="Symbol" pitchFamily="18" charset="2"/>
              </a:rPr>
              <a:t>上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对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z</a:t>
            </a:r>
            <a:r>
              <a:rPr lang="en-US" altLang="zh-CN" b="1">
                <a:solidFill>
                  <a:srgbClr val="99FF33"/>
                </a:solidFill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的曲面积分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;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609600" y="2927326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若记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 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正侧</a:t>
            </a:r>
            <a:r>
              <a:rPr lang="zh-CN" altLang="en-US">
                <a:sym typeface="Symbol" pitchFamily="18" charset="2"/>
              </a:rPr>
              <a:t>的单位法向量为</a:t>
            </a:r>
            <a:endParaRPr lang="zh-CN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304800" y="352263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pSp>
        <p:nvGrpSpPr>
          <p:cNvPr id="5165" name="Group 45"/>
          <p:cNvGrpSpPr>
            <a:grpSpLocks/>
          </p:cNvGrpSpPr>
          <p:nvPr/>
        </p:nvGrpSpPr>
        <p:grpSpPr bwMode="auto">
          <a:xfrm>
            <a:off x="5130800" y="3020988"/>
            <a:ext cx="3632200" cy="406400"/>
            <a:chOff x="3232" y="212"/>
            <a:chExt cx="2288" cy="256"/>
          </a:xfrm>
        </p:grpSpPr>
        <p:graphicFrame>
          <p:nvGraphicFramePr>
            <p:cNvPr id="5166" name="Object 46"/>
            <p:cNvGraphicFramePr>
              <a:graphicFrameLocks noChangeAspect="1"/>
            </p:cNvGraphicFramePr>
            <p:nvPr/>
          </p:nvGraphicFramePr>
          <p:xfrm>
            <a:off x="3232" y="212"/>
            <a:ext cx="2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" name="Equation" r:id="rId9" imgW="3632040" imgH="406080" progId="Equation.3">
                    <p:embed/>
                  </p:oleObj>
                </mc:Choice>
                <mc:Fallback>
                  <p:oleObj name="Equation" r:id="rId9" imgW="3632040" imgH="4060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212"/>
                          <a:ext cx="2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232" y="22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8" name="Group 48"/>
          <p:cNvGrpSpPr>
            <a:grpSpLocks/>
          </p:cNvGrpSpPr>
          <p:nvPr/>
        </p:nvGrpSpPr>
        <p:grpSpPr bwMode="auto">
          <a:xfrm>
            <a:off x="1082675" y="3643288"/>
            <a:ext cx="5089525" cy="457200"/>
            <a:chOff x="494" y="748"/>
            <a:chExt cx="3206" cy="288"/>
          </a:xfrm>
        </p:grpSpPr>
        <p:graphicFrame>
          <p:nvGraphicFramePr>
            <p:cNvPr id="5169" name="Object 49"/>
            <p:cNvGraphicFramePr>
              <a:graphicFrameLocks noChangeAspect="1"/>
            </p:cNvGraphicFramePr>
            <p:nvPr/>
          </p:nvGraphicFramePr>
          <p:xfrm>
            <a:off x="494" y="780"/>
            <a:ext cx="320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" name="Equation" r:id="rId11" imgW="5092560" imgH="406080" progId="Equation.3">
                    <p:embed/>
                  </p:oleObj>
                </mc:Choice>
                <mc:Fallback>
                  <p:oleObj name="Equation" r:id="rId11" imgW="5092560" imgH="4060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780"/>
                          <a:ext cx="320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1008" y="76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>
              <a:off x="521" y="7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1282700" y="4284638"/>
            <a:ext cx="5346700" cy="425450"/>
            <a:chOff x="672" y="1152"/>
            <a:chExt cx="3368" cy="268"/>
          </a:xfrm>
        </p:grpSpPr>
        <p:graphicFrame>
          <p:nvGraphicFramePr>
            <p:cNvPr id="5173" name="Object 53"/>
            <p:cNvGraphicFramePr>
              <a:graphicFrameLocks noChangeAspect="1"/>
            </p:cNvGraphicFramePr>
            <p:nvPr/>
          </p:nvGraphicFramePr>
          <p:xfrm>
            <a:off x="672" y="1164"/>
            <a:ext cx="33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Equation" r:id="rId13" imgW="5346360" imgH="406080" progId="Equation.3">
                    <p:embed/>
                  </p:oleObj>
                </mc:Choice>
                <mc:Fallback>
                  <p:oleObj name="Equation" r:id="rId13" imgW="5346360" imgH="4060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64"/>
                          <a:ext cx="33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4" name="Line 54"/>
            <p:cNvSpPr>
              <a:spLocks noChangeShapeType="1"/>
            </p:cNvSpPr>
            <p:nvPr/>
          </p:nvSpPr>
          <p:spPr bwMode="auto">
            <a:xfrm>
              <a:off x="720" y="11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304800" y="4876776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则对坐标的曲面积分也常写成如下向量形式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build="p" autoUpdateAnimBg="0" advAuto="0"/>
      <p:bldP spid="5136" grpId="0" build="p" autoUpdateAnimBg="0" advAuto="0"/>
      <p:bldP spid="5132" grpId="0" build="p" autoUpdateAnimBg="0" advAuto="0"/>
      <p:bldP spid="5163" grpId="0" build="p" autoUpdateAnimBg="0"/>
      <p:bldP spid="5164" grpId="0" autoUpdateAnimBg="0"/>
      <p:bldP spid="517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2588"/>
            <a:ext cx="14478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性质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24749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若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600200" y="2243138"/>
          <a:ext cx="1562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3" imgW="1562040" imgH="1091880" progId="Equation.3">
                  <p:embed/>
                </p:oleObj>
              </mc:Choice>
              <mc:Fallback>
                <p:oleObj name="Equation" r:id="rId3" imgW="156204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43138"/>
                        <a:ext cx="1562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224213" y="3375025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5" imgW="825480" imgH="1066680" progId="Equation.3">
                  <p:embed/>
                </p:oleObj>
              </mc:Choice>
              <mc:Fallback>
                <p:oleObj name="Equation" r:id="rId5" imgW="825480" imgH="1066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375025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38600" y="24907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之间无公共内点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200400" y="2579688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7" imgW="812520" imgH="444240" progId="Equation.3">
                  <p:embed/>
                </p:oleObj>
              </mc:Choice>
              <mc:Fallback>
                <p:oleObj name="Equation" r:id="rId7" imgW="812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79688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85800" y="45481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用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en-US" baseline="30000">
                <a:sym typeface="Symbol" pitchFamily="18" charset="2"/>
              </a:rPr>
              <a:t>ˉ</a:t>
            </a:r>
            <a:r>
              <a:rPr lang="zh-CN" altLang="en-US"/>
              <a:t> 表示 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en-US"/>
              <a:t> 的反向曲面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pSp>
        <p:nvGrpSpPr>
          <p:cNvPr id="6175" name="Group 31"/>
          <p:cNvGrpSpPr>
            <a:grpSpLocks/>
          </p:cNvGrpSpPr>
          <p:nvPr/>
        </p:nvGrpSpPr>
        <p:grpSpPr bwMode="auto">
          <a:xfrm>
            <a:off x="1670050" y="3646488"/>
            <a:ext cx="1454150" cy="673100"/>
            <a:chOff x="1052" y="1544"/>
            <a:chExt cx="916" cy="424"/>
          </a:xfrm>
        </p:grpSpPr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1052" y="1544"/>
            <a:ext cx="89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9" imgW="1422360" imgH="672840" progId="Equation.3">
                    <p:embed/>
                  </p:oleObj>
                </mc:Choice>
                <mc:Fallback>
                  <p:oleObj name="Equation" r:id="rId9" imgW="1422360" imgH="6728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544"/>
                          <a:ext cx="89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392" y="158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1680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1714500" y="5308600"/>
            <a:ext cx="3543300" cy="660400"/>
            <a:chOff x="1080" y="3344"/>
            <a:chExt cx="2232" cy="416"/>
          </a:xfrm>
        </p:grpSpPr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1080" y="3344"/>
            <a:ext cx="223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Equation" r:id="rId11" imgW="3543120" imgH="660240" progId="Equation.3">
                    <p:embed/>
                  </p:oleObj>
                </mc:Choice>
                <mc:Fallback>
                  <p:oleObj name="Equation" r:id="rId11" imgW="3543120" imgH="660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3344"/>
                          <a:ext cx="223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1824" y="339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1527" y="339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2758" y="339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3024" y="339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6" name="Group 32"/>
          <p:cNvGrpSpPr>
            <a:grpSpLocks/>
          </p:cNvGrpSpPr>
          <p:nvPr/>
        </p:nvGrpSpPr>
        <p:grpSpPr bwMode="auto">
          <a:xfrm>
            <a:off x="3994150" y="3633788"/>
            <a:ext cx="1644650" cy="736600"/>
            <a:chOff x="2516" y="1555"/>
            <a:chExt cx="1036" cy="464"/>
          </a:xfrm>
        </p:grpSpPr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2516" y="1555"/>
            <a:ext cx="1008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Equation" r:id="rId13" imgW="1600200" imgH="736560" progId="Equation.3">
                    <p:embed/>
                  </p:oleObj>
                </mc:Choice>
                <mc:Fallback>
                  <p:oleObj name="Equation" r:id="rId13" imgW="1600200" imgH="736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555"/>
                          <a:ext cx="1008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2976" y="158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264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1231900" y="381000"/>
          <a:ext cx="478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15" imgW="4787640" imgH="672840" progId="Equation.3">
                  <p:embed/>
                </p:oleObj>
              </mc:Choice>
              <mc:Fallback>
                <p:oleObj name="Equation" r:id="rId15" imgW="4787640" imgH="6728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81000"/>
                        <a:ext cx="478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3124200" y="1066800"/>
            <a:ext cx="1930400" cy="673100"/>
            <a:chOff x="3128" y="1743"/>
            <a:chExt cx="1216" cy="424"/>
          </a:xfrm>
        </p:grpSpPr>
        <p:graphicFrame>
          <p:nvGraphicFramePr>
            <p:cNvPr id="6180" name="Object 36"/>
            <p:cNvGraphicFramePr>
              <a:graphicFrameLocks noChangeAspect="1"/>
            </p:cNvGraphicFramePr>
            <p:nvPr/>
          </p:nvGraphicFramePr>
          <p:xfrm>
            <a:off x="3128" y="1743"/>
            <a:ext cx="121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Equation" r:id="rId17" imgW="1930320" imgH="672840" progId="Equation.3">
                    <p:embed/>
                  </p:oleObj>
                </mc:Choice>
                <mc:Fallback>
                  <p:oleObj name="Equation" r:id="rId17" imgW="1930320" imgH="6728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1743"/>
                          <a:ext cx="121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3888" y="1797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>
              <a:off x="3648" y="1776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5181600" y="1066800"/>
            <a:ext cx="1752600" cy="673100"/>
            <a:chOff x="4272" y="1736"/>
            <a:chExt cx="1104" cy="424"/>
          </a:xfrm>
        </p:grpSpPr>
        <p:graphicFrame>
          <p:nvGraphicFramePr>
            <p:cNvPr id="6184" name="Object 40"/>
            <p:cNvGraphicFramePr>
              <a:graphicFrameLocks noChangeAspect="1"/>
            </p:cNvGraphicFramePr>
            <p:nvPr/>
          </p:nvGraphicFramePr>
          <p:xfrm>
            <a:off x="4272" y="1736"/>
            <a:ext cx="107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" name="Equation" r:id="rId19" imgW="1701720" imgH="672840" progId="Equation.3">
                    <p:embed/>
                  </p:oleObj>
                </mc:Choice>
                <mc:Fallback>
                  <p:oleObj name="Equation" r:id="rId19" imgW="1701720" imgH="6728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736"/>
                          <a:ext cx="107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4800" y="177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5040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88" name="Picture 44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90" name="Picture 4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1" name="Picture 4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2" name="Picture 4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3" name="Picture 4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4" name="Picture 5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build="p" autoUpdateAnimBg="0"/>
      <p:bldP spid="6149" grpId="0" build="p" autoUpdateAnimBg="0" advAuto="0"/>
      <p:bldP spid="615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3968"/>
            <a:ext cx="6629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三、对坐标的曲面积分的计算法</a:t>
            </a:r>
            <a:endParaRPr lang="zh-CN" altLang="en-US" sz="29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85788" y="1159768"/>
            <a:ext cx="3376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设光滑曲面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6339"/>
              </p:ext>
            </p:extLst>
          </p:nvPr>
        </p:nvGraphicFramePr>
        <p:xfrm>
          <a:off x="3597275" y="1224856"/>
          <a:ext cx="3946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3" imgW="3949560" imgH="507960" progId="Equation.3">
                  <p:embed/>
                </p:oleObj>
              </mc:Choice>
              <mc:Fallback>
                <p:oleObj name="Equation" r:id="rId3" imgW="394956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224856"/>
                        <a:ext cx="3946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467600" y="1235968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取上侧</a:t>
            </a:r>
            <a:r>
              <a:rPr lang="en-US" altLang="zh-CN"/>
              <a:t>,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6745"/>
              </p:ext>
            </p:extLst>
          </p:nvPr>
        </p:nvGraphicFramePr>
        <p:xfrm>
          <a:off x="381000" y="1805881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5" imgW="1384200" imgH="406080" progId="Equation.3">
                  <p:embed/>
                </p:oleObj>
              </mc:Choice>
              <mc:Fallback>
                <p:oleObj name="Equation" r:id="rId5" imgW="13842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05881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89100" y="1693168"/>
            <a:ext cx="379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 </a:t>
            </a:r>
            <a:r>
              <a:rPr lang="zh-CN" altLang="en-US">
                <a:sym typeface="Symbol" pitchFamily="18" charset="2"/>
              </a:rPr>
              <a:t> 上的连续函数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</a:t>
            </a:r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1351"/>
              </p:ext>
            </p:extLst>
          </p:nvPr>
        </p:nvGraphicFramePr>
        <p:xfrm>
          <a:off x="927100" y="2366268"/>
          <a:ext cx="2857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7" imgW="2857320" imgH="723600" progId="Equation.3">
                  <p:embed/>
                </p:oleObj>
              </mc:Choice>
              <mc:Fallback>
                <p:oleObj name="Equation" r:id="rId7" imgW="285732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66268"/>
                        <a:ext cx="2857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57927"/>
              </p:ext>
            </p:extLst>
          </p:nvPr>
        </p:nvGraphicFramePr>
        <p:xfrm>
          <a:off x="3860800" y="2366268"/>
          <a:ext cx="337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9" imgW="3377880" imgH="774360" progId="Equation.3">
                  <p:embed/>
                </p:oleObj>
              </mc:Choice>
              <mc:Fallback>
                <p:oleObj name="Equation" r:id="rId9" imgW="3377880" imgH="774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2366268"/>
                        <a:ext cx="3378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95976"/>
              </p:ext>
            </p:extLst>
          </p:nvPr>
        </p:nvGraphicFramePr>
        <p:xfrm>
          <a:off x="6019800" y="2434531"/>
          <a:ext cx="1116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公式" r:id="rId11" imgW="444240" imgH="203040" progId="Equation.3">
                  <p:embed/>
                </p:oleObj>
              </mc:Choice>
              <mc:Fallback>
                <p:oleObj name="公式" r:id="rId11" imgW="44424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4531"/>
                        <a:ext cx="11160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43635"/>
              </p:ext>
            </p:extLst>
          </p:nvPr>
        </p:nvGraphicFramePr>
        <p:xfrm>
          <a:off x="7353300" y="2518668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13" imgW="952200" imgH="406080" progId="Equation.3">
                  <p:embed/>
                </p:oleObj>
              </mc:Choice>
              <mc:Fallback>
                <p:oleObj name="Equation" r:id="rId13" imgW="95220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518668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60376" y="3701976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如果积分曲面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</a:t>
            </a:r>
            <a:r>
              <a:rPr lang="zh-CN" altLang="en-US"/>
              <a:t>  取下侧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3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26671"/>
              </p:ext>
            </p:extLst>
          </p:nvPr>
        </p:nvGraphicFramePr>
        <p:xfrm>
          <a:off x="755576" y="4437112"/>
          <a:ext cx="283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15" imgW="2831760" imgH="672840" progId="Equation.3">
                  <p:embed/>
                </p:oleObj>
              </mc:Choice>
              <mc:Fallback>
                <p:oleObj name="Equation" r:id="rId15" imgW="28317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283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27489"/>
              </p:ext>
            </p:extLst>
          </p:nvPr>
        </p:nvGraphicFramePr>
        <p:xfrm>
          <a:off x="3620988" y="4437112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17" imgW="3543120" imgH="736560" progId="Equation.3">
                  <p:embed/>
                </p:oleObj>
              </mc:Choice>
              <mc:Fallback>
                <p:oleObj name="Equation" r:id="rId17" imgW="3543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988" y="4437112"/>
                        <a:ext cx="354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413551"/>
              </p:ext>
            </p:extLst>
          </p:nvPr>
        </p:nvGraphicFramePr>
        <p:xfrm>
          <a:off x="7169076" y="450912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19" imgW="952200" imgH="406080" progId="Equation.3">
                  <p:embed/>
                </p:oleObj>
              </mc:Choice>
              <mc:Fallback>
                <p:oleObj name="Equation" r:id="rId19" imgW="952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076" y="450912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45999"/>
              </p:ext>
            </p:extLst>
          </p:nvPr>
        </p:nvGraphicFramePr>
        <p:xfrm>
          <a:off x="6012160" y="450912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21" imgW="998133" imgH="396262" progId="Equation.3">
                  <p:embed/>
                </p:oleObj>
              </mc:Choice>
              <mc:Fallback>
                <p:oleObj name="Equation" r:id="rId21" imgW="998133" imgH="39626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50912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5" grpId="0" autoUpdateAnimBg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533400" y="1355576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</a:rPr>
              <a:t>•</a:t>
            </a:r>
            <a:r>
              <a:rPr lang="en-US" altLang="zh-CN"/>
              <a:t> </a:t>
            </a:r>
            <a:r>
              <a:rPr lang="zh-CN" altLang="en-US"/>
              <a:t>若</a:t>
            </a:r>
          </a:p>
        </p:txBody>
      </p:sp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58332"/>
              </p:ext>
            </p:extLst>
          </p:nvPr>
        </p:nvGraphicFramePr>
        <p:xfrm>
          <a:off x="1295400" y="1412726"/>
          <a:ext cx="410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3" imgW="4101840" imgH="507960" progId="Equation.3">
                  <p:embed/>
                </p:oleObj>
              </mc:Choice>
              <mc:Fallback>
                <p:oleObj name="Equation" r:id="rId3" imgW="4101840" imgH="5079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12726"/>
                        <a:ext cx="410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5334000" y="135557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23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244585"/>
              </p:ext>
            </p:extLst>
          </p:nvPr>
        </p:nvGraphicFramePr>
        <p:xfrm>
          <a:off x="1035050" y="2117576"/>
          <a:ext cx="269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" imgW="2692080" imgH="672840" progId="Equation.3">
                  <p:embed/>
                </p:oleObj>
              </mc:Choice>
              <mc:Fallback>
                <p:oleObj name="Equation" r:id="rId5" imgW="2692080" imgH="6728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117576"/>
                        <a:ext cx="269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27792"/>
              </p:ext>
            </p:extLst>
          </p:nvPr>
        </p:nvGraphicFramePr>
        <p:xfrm>
          <a:off x="3810000" y="2117576"/>
          <a:ext cx="3505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7" imgW="3504960" imgH="736560" progId="Equation.3">
                  <p:embed/>
                </p:oleObj>
              </mc:Choice>
              <mc:Fallback>
                <p:oleObj name="Equation" r:id="rId7" imgW="3504960" imgH="7365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17576"/>
                        <a:ext cx="3505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110649"/>
              </p:ext>
            </p:extLst>
          </p:nvPr>
        </p:nvGraphicFramePr>
        <p:xfrm>
          <a:off x="5486400" y="2193776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9" imgW="1002960" imgH="406080" progId="Equation.3">
                  <p:embed/>
                </p:oleObj>
              </mc:Choice>
              <mc:Fallback>
                <p:oleObj name="Equation" r:id="rId9" imgW="1002960" imgH="4060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93776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89915"/>
              </p:ext>
            </p:extLst>
          </p:nvPr>
        </p:nvGraphicFramePr>
        <p:xfrm>
          <a:off x="7366000" y="2193776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11" imgW="939600" imgH="406080" progId="Equation.3">
                  <p:embed/>
                </p:oleObj>
              </mc:Choice>
              <mc:Fallback>
                <p:oleObj name="Equation" r:id="rId11" imgW="93960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193776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685800" y="318437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• </a:t>
            </a:r>
            <a:r>
              <a:rPr lang="zh-CN" altLang="en-US"/>
              <a:t>若</a:t>
            </a:r>
          </a:p>
        </p:txBody>
      </p:sp>
      <p:graphicFrame>
        <p:nvGraphicFramePr>
          <p:cNvPr id="123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59237"/>
              </p:ext>
            </p:extLst>
          </p:nvPr>
        </p:nvGraphicFramePr>
        <p:xfrm>
          <a:off x="1371600" y="3271689"/>
          <a:ext cx="4086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13" imgW="4089240" imgH="507960" progId="Equation.3">
                  <p:embed/>
                </p:oleObj>
              </mc:Choice>
              <mc:Fallback>
                <p:oleObj name="Equation" r:id="rId13" imgW="4089240" imgH="5079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1689"/>
                        <a:ext cx="4086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5410200" y="318437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23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04955"/>
              </p:ext>
            </p:extLst>
          </p:nvPr>
        </p:nvGraphicFramePr>
        <p:xfrm>
          <a:off x="990600" y="3959076"/>
          <a:ext cx="281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15" imgW="2819160" imgH="672840" progId="Equation.3">
                  <p:embed/>
                </p:oleObj>
              </mc:Choice>
              <mc:Fallback>
                <p:oleObj name="Equation" r:id="rId15" imgW="2819160" imgH="6728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59076"/>
                        <a:ext cx="281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54003"/>
              </p:ext>
            </p:extLst>
          </p:nvPr>
        </p:nvGraphicFramePr>
        <p:xfrm>
          <a:off x="3810000" y="3971776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17" imgW="3581280" imgH="736560" progId="Equation.3">
                  <p:embed/>
                </p:oleObj>
              </mc:Choice>
              <mc:Fallback>
                <p:oleObj name="Equation" r:id="rId17" imgW="3581280" imgH="7365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71776"/>
                        <a:ext cx="3581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02091"/>
              </p:ext>
            </p:extLst>
          </p:nvPr>
        </p:nvGraphicFramePr>
        <p:xfrm>
          <a:off x="5854700" y="4073376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9" imgW="1002960" imgH="406080" progId="Equation.3">
                  <p:embed/>
                </p:oleObj>
              </mc:Choice>
              <mc:Fallback>
                <p:oleObj name="Equation" r:id="rId19" imgW="1002960" imgH="4060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073376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80066"/>
              </p:ext>
            </p:extLst>
          </p:nvPr>
        </p:nvGraphicFramePr>
        <p:xfrm>
          <a:off x="7391400" y="4073376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21" imgW="914400" imgH="330120" progId="Equation.3">
                  <p:embed/>
                </p:oleObj>
              </mc:Choice>
              <mc:Fallback>
                <p:oleObj name="Equation" r:id="rId21" imgW="914400" imgH="3301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73376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6858000" y="2665264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前正后负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6858000" y="455597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右正左负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609600" y="541784"/>
            <a:ext cx="129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" grpId="0" autoUpdateAnimBg="0"/>
      <p:bldP spid="12331" grpId="0" autoUpdateAnimBg="0"/>
      <p:bldP spid="12336" grpId="0" autoUpdateAnimBg="0"/>
      <p:bldP spid="12338" grpId="0" autoUpdateAnimBg="0"/>
      <p:bldP spid="12343" grpId="0" autoUpdateAnimBg="0"/>
      <p:bldP spid="123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25908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011363" y="160338"/>
          <a:ext cx="69802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3" imgW="6984720" imgH="685800" progId="Equation.3">
                  <p:embed/>
                </p:oleObj>
              </mc:Choice>
              <mc:Fallback>
                <p:oleObj name="Equation" r:id="rId3" imgW="698472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60338"/>
                        <a:ext cx="69802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766763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zh-CN" altLang="en-US">
                <a:sym typeface="Symbol" pitchFamily="18" charset="2"/>
              </a:rPr>
              <a:t> 是以原点为中心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边长为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的正立方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13096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体的整个表面的</a:t>
            </a:r>
            <a:r>
              <a:rPr lang="zh-CN" altLang="en-US"/>
              <a:t>外侧</a:t>
            </a:r>
            <a:r>
              <a:rPr lang="en-US" altLang="zh-CN"/>
              <a:t>.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33400" y="197378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仿宋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:</a:t>
            </a:r>
            <a:r>
              <a:rPr lang="en-US" altLang="zh-CN">
                <a:ea typeface="仿宋_GB2312" pitchFamily="49" charset="-122"/>
              </a:rPr>
              <a:t> 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204044" y="1988840"/>
            <a:ext cx="185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ym typeface="Symbol" pitchFamily="18" charset="2"/>
              </a:rPr>
              <a:t> </a:t>
            </a:r>
            <a:r>
              <a:rPr lang="zh-CN" altLang="en-US" dirty="0">
                <a:sym typeface="Symbol" pitchFamily="18" charset="2"/>
              </a:rPr>
              <a:t>的顶部 </a:t>
            </a:r>
          </a:p>
        </p:txBody>
      </p:sp>
      <p:graphicFrame>
        <p:nvGraphicFramePr>
          <p:cNvPr id="92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18206"/>
              </p:ext>
            </p:extLst>
          </p:nvPr>
        </p:nvGraphicFramePr>
        <p:xfrm>
          <a:off x="2735808" y="1988840"/>
          <a:ext cx="370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5" imgW="3708360" imgH="571320" progId="Equation.3">
                  <p:embed/>
                </p:oleObj>
              </mc:Choice>
              <mc:Fallback>
                <p:oleObj name="Equation" r:id="rId5" imgW="370836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808" y="1988840"/>
                        <a:ext cx="370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39552" y="2549847"/>
            <a:ext cx="2886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取上侧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 </a:t>
            </a:r>
            <a:r>
              <a:rPr lang="zh-CN" altLang="en-US" dirty="0">
                <a:sym typeface="Symbol" pitchFamily="18" charset="2"/>
              </a:rPr>
              <a:t>的底部 </a:t>
            </a:r>
          </a:p>
        </p:txBody>
      </p:sp>
      <p:graphicFrame>
        <p:nvGraphicFramePr>
          <p:cNvPr id="92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62930"/>
              </p:ext>
            </p:extLst>
          </p:nvPr>
        </p:nvGraphicFramePr>
        <p:xfrm>
          <a:off x="3347864" y="2569468"/>
          <a:ext cx="401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7" imgW="4012920" imgH="571320" progId="Equation.3">
                  <p:embed/>
                </p:oleObj>
              </mc:Choice>
              <mc:Fallback>
                <p:oleObj name="Equation" r:id="rId7" imgW="401292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69468"/>
                        <a:ext cx="401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539552" y="3068960"/>
            <a:ext cx="181343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取下</a:t>
            </a:r>
            <a:r>
              <a:rPr lang="zh-CN" altLang="en-US" dirty="0" smtClean="0"/>
              <a:t>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endParaRPr lang="zh-CN" altLang="en-US" dirty="0"/>
          </a:p>
        </p:txBody>
      </p:sp>
      <p:grpSp>
        <p:nvGrpSpPr>
          <p:cNvPr id="9280" name="Group 64"/>
          <p:cNvGrpSpPr>
            <a:grpSpLocks/>
          </p:cNvGrpSpPr>
          <p:nvPr/>
        </p:nvGrpSpPr>
        <p:grpSpPr bwMode="auto">
          <a:xfrm>
            <a:off x="7239000" y="838200"/>
            <a:ext cx="1582738" cy="1885950"/>
            <a:chOff x="4320" y="480"/>
            <a:chExt cx="1029" cy="1225"/>
          </a:xfrm>
        </p:grpSpPr>
        <p:grpSp>
          <p:nvGrpSpPr>
            <p:cNvPr id="9237" name="Group 21"/>
            <p:cNvGrpSpPr>
              <a:grpSpLocks/>
            </p:cNvGrpSpPr>
            <p:nvPr/>
          </p:nvGrpSpPr>
          <p:grpSpPr bwMode="auto">
            <a:xfrm>
              <a:off x="4368" y="768"/>
              <a:ext cx="715" cy="720"/>
              <a:chOff x="4128" y="768"/>
              <a:chExt cx="768" cy="720"/>
            </a:xfrm>
          </p:grpSpPr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 flipV="1">
                <a:off x="4656" y="76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36" name="Group 20"/>
              <p:cNvGrpSpPr>
                <a:grpSpLocks/>
              </p:cNvGrpSpPr>
              <p:nvPr/>
            </p:nvGrpSpPr>
            <p:grpSpPr bwMode="auto">
              <a:xfrm>
                <a:off x="4128" y="768"/>
                <a:ext cx="768" cy="720"/>
                <a:chOff x="4128" y="768"/>
                <a:chExt cx="768" cy="720"/>
              </a:xfrm>
            </p:grpSpPr>
            <p:sp>
              <p:nvSpPr>
                <p:cNvPr id="9222" name="Line 6"/>
                <p:cNvSpPr>
                  <a:spLocks noChangeShapeType="1"/>
                </p:cNvSpPr>
                <p:nvPr/>
              </p:nvSpPr>
              <p:spPr bwMode="auto">
                <a:xfrm>
                  <a:off x="4128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3" name="Line 7"/>
                <p:cNvSpPr>
                  <a:spLocks noChangeShapeType="1"/>
                </p:cNvSpPr>
                <p:nvPr/>
              </p:nvSpPr>
              <p:spPr bwMode="auto">
                <a:xfrm>
                  <a:off x="4128" y="148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656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128" y="100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128" y="768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656" y="1248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128" y="1248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368" y="124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368" y="76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4" name="Line 18"/>
                <p:cNvSpPr>
                  <a:spLocks noChangeShapeType="1"/>
                </p:cNvSpPr>
                <p:nvPr/>
              </p:nvSpPr>
              <p:spPr bwMode="auto">
                <a:xfrm>
                  <a:off x="4368" y="76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>
                  <a:off x="4896" y="76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65" name="Object 49"/>
            <p:cNvGraphicFramePr>
              <a:graphicFrameLocks noChangeAspect="1"/>
            </p:cNvGraphicFramePr>
            <p:nvPr/>
          </p:nvGraphicFramePr>
          <p:xfrm>
            <a:off x="4416" y="1488"/>
            <a:ext cx="18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7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488"/>
                          <a:ext cx="18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" name="Object 51"/>
            <p:cNvGraphicFramePr>
              <a:graphicFrameLocks noChangeAspect="1"/>
            </p:cNvGraphicFramePr>
            <p:nvPr/>
          </p:nvGraphicFramePr>
          <p:xfrm>
            <a:off x="4800" y="480"/>
            <a:ext cx="1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480"/>
                          <a:ext cx="1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8" name="Object 52"/>
            <p:cNvGraphicFramePr>
              <a:graphicFrameLocks noChangeAspect="1"/>
            </p:cNvGraphicFramePr>
            <p:nvPr/>
          </p:nvGraphicFramePr>
          <p:xfrm>
            <a:off x="5136" y="1186"/>
            <a:ext cx="20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186"/>
                          <a:ext cx="20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79" name="Group 63"/>
            <p:cNvGrpSpPr>
              <a:grpSpLocks/>
            </p:cNvGrpSpPr>
            <p:nvPr/>
          </p:nvGrpSpPr>
          <p:grpSpPr bwMode="auto">
            <a:xfrm>
              <a:off x="4320" y="576"/>
              <a:ext cx="1029" cy="1008"/>
              <a:chOff x="4320" y="576"/>
              <a:chExt cx="1029" cy="1008"/>
            </a:xfrm>
          </p:grpSpPr>
          <p:sp>
            <p:nvSpPr>
              <p:cNvPr id="9241" name="Line 25"/>
              <p:cNvSpPr>
                <a:spLocks noChangeShapeType="1"/>
              </p:cNvSpPr>
              <p:nvPr/>
            </p:nvSpPr>
            <p:spPr bwMode="auto">
              <a:xfrm>
                <a:off x="4540" y="1152"/>
                <a:ext cx="49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 flipV="1">
                <a:off x="4763" y="91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4992" y="1152"/>
                <a:ext cx="357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29"/>
              <p:cNvSpPr>
                <a:spLocks noChangeShapeType="1"/>
              </p:cNvSpPr>
              <p:nvPr/>
            </p:nvSpPr>
            <p:spPr bwMode="auto">
              <a:xfrm flipV="1">
                <a:off x="476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Line 61"/>
              <p:cNvSpPr>
                <a:spLocks noChangeShapeType="1"/>
              </p:cNvSpPr>
              <p:nvPr/>
            </p:nvSpPr>
            <p:spPr bwMode="auto">
              <a:xfrm flipH="1">
                <a:off x="4608" y="115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Line 62"/>
              <p:cNvSpPr>
                <a:spLocks noChangeShapeType="1"/>
              </p:cNvSpPr>
              <p:nvPr/>
            </p:nvSpPr>
            <p:spPr bwMode="auto">
              <a:xfrm flipH="1">
                <a:off x="4320" y="129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31441" y="4442059"/>
                <a:ext cx="2920479" cy="643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endChr m:val="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𝑑𝑥𝑑𝑦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1" y="4442059"/>
                <a:ext cx="2920479" cy="643125"/>
              </a:xfrm>
              <a:prstGeom prst="rect">
                <a:avLst/>
              </a:prstGeom>
              <a:blipFill rotWithShape="1">
                <a:blip r:embed="rId15"/>
                <a:stretch>
                  <a:fillRect l="-1253" t="-857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08050" y="4442059"/>
                <a:ext cx="3052182" cy="643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/>
                      </a:rPr>
                      <m:t>+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endChr m:val="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𝑑𝑥𝑑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50" y="4442059"/>
                <a:ext cx="3052182" cy="64312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3645024"/>
                <a:ext cx="7914929" cy="64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endChr m:val="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𝑑𝑦𝑑𝑧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+(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𝑑𝑧𝑑𝑥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+(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𝑑𝑥𝑑𝑦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5024"/>
                <a:ext cx="7914929" cy="64312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43608" y="5216194"/>
                <a:ext cx="3146502" cy="733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zh-CN" altLang="en-US">
                            <a:latin typeface="Cambria Math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)</m:t>
                        </m:r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16194"/>
                <a:ext cx="3146502" cy="733086"/>
              </a:xfrm>
              <a:prstGeom prst="rect">
                <a:avLst/>
              </a:prstGeom>
              <a:blipFill rotWithShape="1">
                <a:blip r:embed="rId18"/>
                <a:stretch>
                  <a:fillRect l="-3876" t="-1667"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946486" y="5216194"/>
                <a:ext cx="3729226" cy="733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zh-CN" altLang="en-US">
                            <a:latin typeface="Cambria Math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)</m:t>
                        </m:r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86" y="5216194"/>
                <a:ext cx="3729226" cy="73308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47" grpId="0" autoUpdateAnimBg="0"/>
      <p:bldP spid="9251" grpId="0" autoUpdateAnimBg="0"/>
      <p:bldP spid="9254" grpId="0" autoUpdateAnimBg="0"/>
      <p:bldP spid="9256" grpId="0" autoUpdateAnimBg="0"/>
      <p:bldP spid="2" grpId="0"/>
      <p:bldP spid="3" grpId="0"/>
      <p:bldP spid="5" grpId="0"/>
      <p:bldP spid="6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62025"/>
            <a:ext cx="4876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四、两类曲面积分的联系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94793"/>
              </p:ext>
            </p:extLst>
          </p:nvPr>
        </p:nvGraphicFramePr>
        <p:xfrm>
          <a:off x="1143000" y="1351012"/>
          <a:ext cx="45164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4520880" imgH="723600" progId="Equation.3">
                  <p:embed/>
                </p:oleObj>
              </mc:Choice>
              <mc:Fallback>
                <p:oleObj name="Equation" r:id="rId3" imgW="452088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1012"/>
                        <a:ext cx="45164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6381"/>
              </p:ext>
            </p:extLst>
          </p:nvPr>
        </p:nvGraphicFramePr>
        <p:xfrm>
          <a:off x="838200" y="2345060"/>
          <a:ext cx="5354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5359320" imgH="723600" progId="Equation.3">
                  <p:embed/>
                </p:oleObj>
              </mc:Choice>
              <mc:Fallback>
                <p:oleObj name="Equation" r:id="rId5" imgW="5359320" imgH="723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5060"/>
                        <a:ext cx="53546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25" name="Group 73"/>
          <p:cNvGrpSpPr>
            <a:grpSpLocks/>
          </p:cNvGrpSpPr>
          <p:nvPr/>
        </p:nvGrpSpPr>
        <p:grpSpPr bwMode="auto">
          <a:xfrm>
            <a:off x="6172200" y="1612900"/>
            <a:ext cx="2281238" cy="2349500"/>
            <a:chOff x="3888" y="1016"/>
            <a:chExt cx="1437" cy="1480"/>
          </a:xfrm>
        </p:grpSpPr>
        <p:graphicFrame>
          <p:nvGraphicFramePr>
            <p:cNvPr id="23599" name="Object 47"/>
            <p:cNvGraphicFramePr>
              <a:graphicFrameLocks noChangeAspect="1"/>
            </p:cNvGraphicFramePr>
            <p:nvPr/>
          </p:nvGraphicFramePr>
          <p:xfrm>
            <a:off x="3888" y="1056"/>
            <a:ext cx="1437" cy="1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3" name="BMP 图象" r:id="rId3" imgW="1666667" imgH="1561905" progId="Paint.Picture">
                    <p:embed/>
                  </p:oleObj>
                </mc:Choice>
                <mc:Fallback>
                  <p:oleObj name="BMP 图象" r:id="rId3" imgW="1666667" imgH="1561905" progId="Paint.Picture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56"/>
                          <a:ext cx="1437" cy="1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5136" y="21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4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080" y="23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5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27"/>
            <p:cNvGraphicFramePr>
              <a:graphicFrameLocks noChangeAspect="1"/>
            </p:cNvGraphicFramePr>
            <p:nvPr/>
          </p:nvGraphicFramePr>
          <p:xfrm>
            <a:off x="4320" y="10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6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0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6" name="Object 54"/>
            <p:cNvGraphicFramePr>
              <a:graphicFrameLocks noChangeAspect="1"/>
            </p:cNvGraphicFramePr>
            <p:nvPr/>
          </p:nvGraphicFramePr>
          <p:xfrm>
            <a:off x="4992" y="2016"/>
            <a:ext cx="8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7" name="Equation" r:id="rId11" imgW="152280" imgH="304560" progId="Equation.3">
                    <p:embed/>
                  </p:oleObj>
                </mc:Choice>
                <mc:Fallback>
                  <p:oleObj name="Equation" r:id="rId11" imgW="152280" imgH="3045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8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8" name="Object 66"/>
            <p:cNvGraphicFramePr>
              <a:graphicFrameLocks noChangeAspect="1"/>
            </p:cNvGraphicFramePr>
            <p:nvPr/>
          </p:nvGraphicFramePr>
          <p:xfrm>
            <a:off x="4368" y="1248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8" name="Equation" r:id="rId13" imgW="152280" imgH="304560" progId="Equation.3">
                    <p:embed/>
                  </p:oleObj>
                </mc:Choice>
                <mc:Fallback>
                  <p:oleObj name="Equation" r:id="rId13" imgW="152280" imgH="30456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48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0" name="Object 68"/>
            <p:cNvGraphicFramePr>
              <a:graphicFrameLocks noChangeAspect="1"/>
            </p:cNvGraphicFramePr>
            <p:nvPr/>
          </p:nvGraphicFramePr>
          <p:xfrm>
            <a:off x="4234" y="2112"/>
            <a:ext cx="8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9" name="Equation" r:id="rId15" imgW="152280" imgH="304560" progId="Equation.3">
                    <p:embed/>
                  </p:oleObj>
                </mc:Choice>
                <mc:Fallback>
                  <p:oleObj name="Equation" r:id="rId15" imgW="152280" imgH="30456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2112"/>
                          <a:ext cx="8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828800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60550" y="327025"/>
          <a:ext cx="3390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name="Equation" r:id="rId17" imgW="3390840" imgH="583920" progId="Equation.3">
                  <p:embed/>
                </p:oleObj>
              </mc:Choice>
              <mc:Fallback>
                <p:oleObj name="Equation" r:id="rId17" imgW="339084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27025"/>
                        <a:ext cx="3390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57800" y="395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是其外法线与 </a:t>
            </a:r>
            <a:r>
              <a:rPr lang="en-US" altLang="zh-CN" i="1"/>
              <a:t>z </a:t>
            </a:r>
            <a:r>
              <a:rPr lang="zh-CN" altLang="en-US"/>
              <a:t>轴正向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6063" y="1081088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夹成的锐角</a:t>
            </a:r>
            <a:r>
              <a:rPr lang="en-US" altLang="zh-CN"/>
              <a:t>, </a:t>
            </a:r>
            <a:r>
              <a:rPr lang="zh-CN" altLang="en-US"/>
              <a:t>计算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048000" y="1092200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" name="Equation" r:id="rId19" imgW="2819160" imgH="736560" progId="Equation.3">
                  <p:embed/>
                </p:oleObj>
              </mc:Choice>
              <mc:Fallback>
                <p:oleObj name="Equation" r:id="rId19" imgW="281916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92200"/>
                        <a:ext cx="2819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09600" y="1828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470025" y="1828800"/>
          <a:ext cx="275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" name="Equation" r:id="rId21" imgW="2755800" imgH="736560" progId="Equation.3">
                  <p:embed/>
                </p:oleObj>
              </mc:Choice>
              <mc:Fallback>
                <p:oleObj name="Equation" r:id="rId21" imgW="2755800" imgH="736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828800"/>
                        <a:ext cx="275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752600" y="2692400"/>
          <a:ext cx="2171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" name="Equation" r:id="rId23" imgW="2171520" imgH="736560" progId="Equation.3">
                  <p:embed/>
                </p:oleObj>
              </mc:Choice>
              <mc:Fallback>
                <p:oleObj name="Equation" r:id="rId23" imgW="2171520" imgH="736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92400"/>
                        <a:ext cx="2171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771650" y="4419600"/>
          <a:ext cx="339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25" imgW="3390840" imgH="838080" progId="Equation.3">
                  <p:embed/>
                </p:oleObj>
              </mc:Choice>
              <mc:Fallback>
                <p:oleObj name="Equation" r:id="rId25" imgW="339084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419600"/>
                        <a:ext cx="339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78000" y="5257800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27" imgW="583920" imgH="850680" progId="Equation.3">
                  <p:embed/>
                </p:oleObj>
              </mc:Choice>
              <mc:Fallback>
                <p:oleObj name="Equation" r:id="rId27" imgW="58392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257800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772400" y="2362200"/>
            <a:ext cx="45720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1752600" y="3581400"/>
          <a:ext cx="401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29" imgW="4012920" imgH="799920" progId="Equation.3">
                  <p:embed/>
                </p:oleObj>
              </mc:Choice>
              <mc:Fallback>
                <p:oleObj name="Equation" r:id="rId29" imgW="4012920" imgH="799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401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1" name="Group 49"/>
          <p:cNvGrpSpPr>
            <a:grpSpLocks/>
          </p:cNvGrpSpPr>
          <p:nvPr/>
        </p:nvGrpSpPr>
        <p:grpSpPr bwMode="auto">
          <a:xfrm>
            <a:off x="8053388" y="2065338"/>
            <a:ext cx="252412" cy="296862"/>
            <a:chOff x="5040" y="1117"/>
            <a:chExt cx="159" cy="187"/>
          </a:xfrm>
        </p:grpSpPr>
        <p:graphicFrame>
          <p:nvGraphicFramePr>
            <p:cNvPr id="23585" name="Object 33"/>
            <p:cNvGraphicFramePr>
              <a:graphicFrameLocks noChangeAspect="1"/>
            </p:cNvGraphicFramePr>
            <p:nvPr/>
          </p:nvGraphicFramePr>
          <p:xfrm>
            <a:off x="5040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7" name="Equation" r:id="rId31" imgW="228600" imgH="241200" progId="Equation.3">
                    <p:embed/>
                  </p:oleObj>
                </mc:Choice>
                <mc:Fallback>
                  <p:oleObj name="Equation" r:id="rId31" imgW="22860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5040" y="111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626" name="Picture 74" descr="机动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628" name="Picture 7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29" name="Picture 7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30" name="Picture 7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31" name="Picture 7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32" name="Picture 8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  <p:bldP spid="23557" grpId="0" build="p" autoUpdateAnimBg="0" advAuto="0"/>
      <p:bldP spid="23560" grpId="0" build="p" autoUpdateAnimBg="0"/>
      <p:bldP spid="235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50" name="Object 38"/>
          <p:cNvGraphicFramePr>
            <a:graphicFrameLocks noChangeAspect="1"/>
          </p:cNvGraphicFramePr>
          <p:nvPr/>
        </p:nvGraphicFramePr>
        <p:xfrm>
          <a:off x="5562600" y="3429000"/>
          <a:ext cx="2822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3" imgW="3136680" imgH="1041120" progId="Equation.3">
                  <p:embed/>
                </p:oleObj>
              </mc:Choice>
              <mc:Fallback>
                <p:oleObj name="Equation" r:id="rId3" imgW="3136680" imgH="10411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8225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3352800" cy="6096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计算曲面积分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772400" y="381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itchFamily="18" charset="2"/>
              </a:rPr>
              <a:t></a:t>
            </a:r>
            <a:endParaRPr lang="zh-CN" alt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09600" y="23495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利用两类曲面积分的联系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1219200" y="2963863"/>
          <a:ext cx="2690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5" imgW="2692080" imgH="723600" progId="Equation.3">
                  <p:embed/>
                </p:oleObj>
              </mc:Choice>
              <mc:Fallback>
                <p:oleObj name="Equation" r:id="rId5" imgW="2692080" imgH="723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63863"/>
                        <a:ext cx="2690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1447800" y="3759200"/>
          <a:ext cx="2030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7" imgW="2031840" imgH="723600" progId="Equation.3">
                  <p:embed/>
                </p:oleObj>
              </mc:Choice>
              <mc:Fallback>
                <p:oleObj name="Equation" r:id="rId7" imgW="2031840" imgH="723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59200"/>
                        <a:ext cx="2030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3505200" y="389096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9" imgW="1244520" imgH="406080" progId="Equation.3">
                  <p:embed/>
                </p:oleObj>
              </mc:Choice>
              <mc:Fallback>
                <p:oleObj name="Equation" r:id="rId9" imgW="124452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90963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3448050" y="4406900"/>
          <a:ext cx="180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1" imgW="1803240" imgH="927000" progId="Equation.3">
                  <p:embed/>
                </p:oleObj>
              </mc:Choice>
              <mc:Fallback>
                <p:oleObj name="Equation" r:id="rId11" imgW="180324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406900"/>
                        <a:ext cx="180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6781800" y="996950"/>
            <a:ext cx="1981200" cy="2355850"/>
            <a:chOff x="4368" y="336"/>
            <a:chExt cx="1248" cy="1484"/>
          </a:xfrm>
        </p:grpSpPr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4896" y="129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4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29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5424" y="1344"/>
            <a:ext cx="1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5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4752" y="163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6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65" name="Group 53"/>
            <p:cNvGrpSpPr>
              <a:grpSpLocks/>
            </p:cNvGrpSpPr>
            <p:nvPr/>
          </p:nvGrpSpPr>
          <p:grpSpPr bwMode="auto">
            <a:xfrm>
              <a:off x="4368" y="336"/>
              <a:ext cx="1248" cy="1392"/>
              <a:chOff x="4368" y="336"/>
              <a:chExt cx="1248" cy="1392"/>
            </a:xfrm>
          </p:grpSpPr>
          <p:graphicFrame>
            <p:nvGraphicFramePr>
              <p:cNvPr id="13333" name="Object 21"/>
              <p:cNvGraphicFramePr>
                <a:graphicFrameLocks noChangeAspect="1"/>
              </p:cNvGraphicFramePr>
              <p:nvPr/>
            </p:nvGraphicFramePr>
            <p:xfrm>
              <a:off x="4944" y="336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7" name="公式" r:id="rId19" imgW="126720" imgH="126720" progId="Equation.3">
                      <p:embed/>
                    </p:oleObj>
                  </mc:Choice>
                  <mc:Fallback>
                    <p:oleObj name="公式" r:id="rId19" imgW="126720" imgH="12672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36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8" name="Freeform 16"/>
              <p:cNvSpPr>
                <a:spLocks/>
              </p:cNvSpPr>
              <p:nvPr/>
            </p:nvSpPr>
            <p:spPr bwMode="auto">
              <a:xfrm>
                <a:off x="4368" y="720"/>
                <a:ext cx="1152" cy="576"/>
              </a:xfrm>
              <a:custGeom>
                <a:avLst/>
                <a:gdLst>
                  <a:gd name="T0" fmla="*/ 0 w 1152"/>
                  <a:gd name="T1" fmla="*/ 0 h 576"/>
                  <a:gd name="T2" fmla="*/ 288 w 1152"/>
                  <a:gd name="T3" fmla="*/ 432 h 576"/>
                  <a:gd name="T4" fmla="*/ 576 w 1152"/>
                  <a:gd name="T5" fmla="*/ 576 h 576"/>
                  <a:gd name="T6" fmla="*/ 864 w 1152"/>
                  <a:gd name="T7" fmla="*/ 432 h 576"/>
                  <a:gd name="T8" fmla="*/ 1152 w 1152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0"/>
                    </a:moveTo>
                    <a:cubicBezTo>
                      <a:pt x="96" y="168"/>
                      <a:pt x="192" y="336"/>
                      <a:pt x="288" y="432"/>
                    </a:cubicBezTo>
                    <a:cubicBezTo>
                      <a:pt x="384" y="528"/>
                      <a:pt x="480" y="576"/>
                      <a:pt x="576" y="576"/>
                    </a:cubicBezTo>
                    <a:cubicBezTo>
                      <a:pt x="672" y="576"/>
                      <a:pt x="768" y="528"/>
                      <a:pt x="864" y="432"/>
                    </a:cubicBezTo>
                    <a:cubicBezTo>
                      <a:pt x="960" y="336"/>
                      <a:pt x="1056" y="168"/>
                      <a:pt x="1152" y="0"/>
                    </a:cubicBez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115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30" name="Group 18"/>
              <p:cNvGrpSpPr>
                <a:grpSpLocks/>
              </p:cNvGrpSpPr>
              <p:nvPr/>
            </p:nvGrpSpPr>
            <p:grpSpPr bwMode="auto">
              <a:xfrm>
                <a:off x="4656" y="720"/>
                <a:ext cx="960" cy="1008"/>
                <a:chOff x="4512" y="1056"/>
                <a:chExt cx="960" cy="1008"/>
              </a:xfrm>
            </p:grpSpPr>
            <p:sp>
              <p:nvSpPr>
                <p:cNvPr id="13321" name="Line 9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512" y="1632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00" y="105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 flipV="1">
                <a:off x="4944" y="4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36" name="Object 24"/>
              <p:cNvGraphicFramePr>
                <a:graphicFrameLocks noChangeAspect="1"/>
              </p:cNvGraphicFramePr>
              <p:nvPr/>
            </p:nvGraphicFramePr>
            <p:xfrm>
              <a:off x="4944" y="596"/>
              <a:ext cx="16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8" name="公式" r:id="rId21" imgW="126720" imgH="164880" progId="Equation.3">
                      <p:embed/>
                    </p:oleObj>
                  </mc:Choice>
                  <mc:Fallback>
                    <p:oleObj name="公式" r:id="rId21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596"/>
                            <a:ext cx="16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5184" y="1008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9600" y="5576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∴  </a:t>
            </a: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4260850" y="5600700"/>
          <a:ext cx="68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23" imgW="685800" imgH="406080" progId="Equation.3">
                  <p:embed/>
                </p:oleObj>
              </mc:Choice>
              <mc:Fallback>
                <p:oleObj name="Equation" r:id="rId23" imgW="68580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5600700"/>
                        <a:ext cx="68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2362200" y="5486400"/>
          <a:ext cx="1903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25" imgW="1904760" imgH="723600" progId="Equation.3">
                  <p:embed/>
                </p:oleObj>
              </mc:Choice>
              <mc:Fallback>
                <p:oleObj name="Equation" r:id="rId25" imgW="1904760" imgH="723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1903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5022850" y="556260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27" imgW="1600200" imgH="431640" progId="Equation.3">
                  <p:embed/>
                </p:oleObj>
              </mc:Choice>
              <mc:Fallback>
                <p:oleObj name="Equation" r:id="rId27" imgW="160020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562600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606800" y="342900"/>
          <a:ext cx="4240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29" imgW="4241520" imgH="723600" progId="Equation.3">
                  <p:embed/>
                </p:oleObj>
              </mc:Choice>
              <mc:Fallback>
                <p:oleObj name="Equation" r:id="rId29" imgW="42415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42900"/>
                        <a:ext cx="42402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" y="10541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旋转抛物面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209800" y="105410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31" imgW="2209680" imgH="609480" progId="Equation.3">
                  <p:embed/>
                </p:oleObj>
              </mc:Choice>
              <mc:Fallback>
                <p:oleObj name="Equation" r:id="rId31" imgW="220968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54100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43400" y="10683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介于平面 </a:t>
            </a:r>
            <a:r>
              <a:rPr lang="en-US" altLang="zh-CN" i="1"/>
              <a:t>z= </a:t>
            </a:r>
            <a:r>
              <a:rPr lang="en-US" altLang="zh-CN"/>
              <a:t>0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04800" y="17541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及 </a:t>
            </a:r>
            <a:r>
              <a:rPr lang="en-US" altLang="zh-CN" i="1"/>
              <a:t>z = </a:t>
            </a:r>
            <a:r>
              <a:rPr lang="en-US" altLang="zh-CN"/>
              <a:t>2 </a:t>
            </a:r>
            <a:r>
              <a:rPr lang="zh-CN" altLang="en-US"/>
              <a:t>之间部分的下侧</a:t>
            </a:r>
            <a:r>
              <a:rPr lang="en-US" altLang="zh-CN"/>
              <a:t>. 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1447800" y="4559300"/>
          <a:ext cx="1992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33" imgW="1993680" imgH="723600" progId="Equation.3">
                  <p:embed/>
                </p:oleObj>
              </mc:Choice>
              <mc:Fallback>
                <p:oleObj name="Equation" r:id="rId33" imgW="1993680" imgH="723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59300"/>
                        <a:ext cx="1992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0" name="Object 68"/>
          <p:cNvGraphicFramePr>
            <a:graphicFrameLocks noChangeAspect="1"/>
          </p:cNvGraphicFramePr>
          <p:nvPr/>
        </p:nvGraphicFramePr>
        <p:xfrm>
          <a:off x="5594350" y="4343400"/>
          <a:ext cx="2787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35" imgW="3098520" imgH="1041120" progId="Equation.3">
                  <p:embed/>
                </p:oleObj>
              </mc:Choice>
              <mc:Fallback>
                <p:oleObj name="Equation" r:id="rId35" imgW="3098520" imgH="104112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343400"/>
                        <a:ext cx="2787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5486400" y="3429000"/>
            <a:ext cx="30480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83" name="Picture 71" descr="机动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85" name="Picture 7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6" name="Picture 7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7" name="Picture 7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8" name="Picture 7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9" name="Picture 7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40" grpId="0" autoUpdateAnimBg="0"/>
      <p:bldP spid="13349" grpId="0" autoUpdateAnimBg="0"/>
      <p:bldP spid="13317" grpId="0" build="p" autoUpdateAnimBg="0" advAuto="0"/>
      <p:bldP spid="13319" grpId="0" autoUpdateAnimBg="0"/>
      <p:bldP spid="13320" grpId="0" autoUpdateAnimBg="0"/>
      <p:bldP spid="133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1550988" y="1422400"/>
          <a:ext cx="4849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Equation" r:id="rId3" imgW="4851360" imgH="787320" progId="Equation.3">
                  <p:embed/>
                </p:oleObj>
              </mc:Choice>
              <mc:Fallback>
                <p:oleObj name="Equation" r:id="rId3" imgW="4851360" imgH="787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422400"/>
                        <a:ext cx="4849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200400" y="1295400"/>
          <a:ext cx="1854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name="Equation" r:id="rId5" imgW="1854000" imgH="850680" progId="Equation.3">
                  <p:embed/>
                </p:oleObj>
              </mc:Choice>
              <mc:Fallback>
                <p:oleObj name="Equation" r:id="rId5" imgW="185400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1854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6858000" y="533400"/>
            <a:ext cx="1981200" cy="2355850"/>
            <a:chOff x="4368" y="336"/>
            <a:chExt cx="1248" cy="1484"/>
          </a:xfrm>
        </p:grpSpPr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4896" y="129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2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29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5424" y="1344"/>
            <a:ext cx="1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3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4752" y="163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4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51" name="Group 15"/>
            <p:cNvGrpSpPr>
              <a:grpSpLocks/>
            </p:cNvGrpSpPr>
            <p:nvPr/>
          </p:nvGrpSpPr>
          <p:grpSpPr bwMode="auto">
            <a:xfrm>
              <a:off x="4368" y="336"/>
              <a:ext cx="1248" cy="1392"/>
              <a:chOff x="4368" y="336"/>
              <a:chExt cx="1248" cy="1392"/>
            </a:xfrm>
          </p:grpSpPr>
          <p:graphicFrame>
            <p:nvGraphicFramePr>
              <p:cNvPr id="39952" name="Object 16"/>
              <p:cNvGraphicFramePr>
                <a:graphicFrameLocks noChangeAspect="1"/>
              </p:cNvGraphicFramePr>
              <p:nvPr/>
            </p:nvGraphicFramePr>
            <p:xfrm>
              <a:off x="4944" y="336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95" name="公式" r:id="rId13" imgW="126720" imgH="126720" progId="Equation.3">
                      <p:embed/>
                    </p:oleObj>
                  </mc:Choice>
                  <mc:Fallback>
                    <p:oleObj name="公式" r:id="rId13" imgW="126720" imgH="12672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36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3" name="Freeform 17"/>
              <p:cNvSpPr>
                <a:spLocks/>
              </p:cNvSpPr>
              <p:nvPr/>
            </p:nvSpPr>
            <p:spPr bwMode="auto">
              <a:xfrm>
                <a:off x="4368" y="720"/>
                <a:ext cx="1152" cy="576"/>
              </a:xfrm>
              <a:custGeom>
                <a:avLst/>
                <a:gdLst>
                  <a:gd name="T0" fmla="*/ 0 w 1152"/>
                  <a:gd name="T1" fmla="*/ 0 h 576"/>
                  <a:gd name="T2" fmla="*/ 288 w 1152"/>
                  <a:gd name="T3" fmla="*/ 432 h 576"/>
                  <a:gd name="T4" fmla="*/ 576 w 1152"/>
                  <a:gd name="T5" fmla="*/ 576 h 576"/>
                  <a:gd name="T6" fmla="*/ 864 w 1152"/>
                  <a:gd name="T7" fmla="*/ 432 h 576"/>
                  <a:gd name="T8" fmla="*/ 1152 w 1152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0"/>
                    </a:moveTo>
                    <a:cubicBezTo>
                      <a:pt x="96" y="168"/>
                      <a:pt x="192" y="336"/>
                      <a:pt x="288" y="432"/>
                    </a:cubicBezTo>
                    <a:cubicBezTo>
                      <a:pt x="384" y="528"/>
                      <a:pt x="480" y="576"/>
                      <a:pt x="576" y="576"/>
                    </a:cubicBezTo>
                    <a:cubicBezTo>
                      <a:pt x="672" y="576"/>
                      <a:pt x="768" y="528"/>
                      <a:pt x="864" y="432"/>
                    </a:cubicBezTo>
                    <a:cubicBezTo>
                      <a:pt x="960" y="336"/>
                      <a:pt x="1056" y="168"/>
                      <a:pt x="1152" y="0"/>
                    </a:cubicBez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Oval 18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115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55" name="Group 19"/>
              <p:cNvGrpSpPr>
                <a:grpSpLocks/>
              </p:cNvGrpSpPr>
              <p:nvPr/>
            </p:nvGrpSpPr>
            <p:grpSpPr bwMode="auto">
              <a:xfrm>
                <a:off x="4656" y="720"/>
                <a:ext cx="960" cy="1008"/>
                <a:chOff x="4512" y="1056"/>
                <a:chExt cx="960" cy="1008"/>
              </a:xfrm>
            </p:grpSpPr>
            <p:sp>
              <p:nvSpPr>
                <p:cNvPr id="39956" name="Line 20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512" y="1632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00" y="105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 flipV="1">
                <a:off x="4944" y="4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0" name="Object 24"/>
              <p:cNvGraphicFramePr>
                <a:graphicFrameLocks noChangeAspect="1"/>
              </p:cNvGraphicFramePr>
              <p:nvPr/>
            </p:nvGraphicFramePr>
            <p:xfrm>
              <a:off x="4944" y="596"/>
              <a:ext cx="16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96" name="公式" r:id="rId15" imgW="126720" imgH="164880" progId="Equation.3">
                      <p:embed/>
                    </p:oleObj>
                  </mc:Choice>
                  <mc:Fallback>
                    <p:oleObj name="公式" r:id="rId15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596"/>
                            <a:ext cx="16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5184" y="1008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85800" y="1447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3289300" y="2209800"/>
          <a:ext cx="189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7" name="Equation" r:id="rId17" imgW="1892160" imgH="583920" progId="Equation.3">
                  <p:embed/>
                </p:oleObj>
              </mc:Choice>
              <mc:Fallback>
                <p:oleObj name="Equation" r:id="rId17" imgW="1892160" imgH="5839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209800"/>
                        <a:ext cx="1892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524000" y="3022600"/>
          <a:ext cx="4572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Equation" r:id="rId19" imgW="4572000" imgH="799920" progId="Equation.3">
                  <p:embed/>
                </p:oleObj>
              </mc:Choice>
              <mc:Fallback>
                <p:oleObj name="Equation" r:id="rId19" imgW="4572000" imgH="7999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2600"/>
                        <a:ext cx="4572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4"/>
          <p:cNvGraphicFramePr>
            <a:graphicFrameLocks noChangeAspect="1"/>
          </p:cNvGraphicFramePr>
          <p:nvPr/>
        </p:nvGraphicFramePr>
        <p:xfrm>
          <a:off x="2971800" y="4051300"/>
          <a:ext cx="347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9" name="Equation" r:id="rId21" imgW="3479760" imgH="825480" progId="Equation.3">
                  <p:embed/>
                </p:oleObj>
              </mc:Choice>
              <mc:Fallback>
                <p:oleObj name="Equation" r:id="rId21" imgW="3479760" imgH="825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51300"/>
                        <a:ext cx="347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1587500" y="4051300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23" imgW="1358640" imgH="825480" progId="Equation.3">
                  <p:embed/>
                </p:oleObj>
              </mc:Choice>
              <mc:Fallback>
                <p:oleObj name="Equation" r:id="rId23" imgW="1358640" imgH="825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51300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1600200" y="51816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Equation" r:id="rId25" imgW="723600" imgH="317160" progId="Equation.3">
                  <p:embed/>
                </p:oleObj>
              </mc:Choice>
              <mc:Fallback>
                <p:oleObj name="Equation" r:id="rId25" imgW="723600" imgH="317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5105400" y="22860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Equation" r:id="rId27" imgW="1218960" imgH="431640" progId="Equation.3">
                  <p:embed/>
                </p:oleObj>
              </mc:Choice>
              <mc:Fallback>
                <p:oleObj name="Equation" r:id="rId27" imgW="1218960" imgH="431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762000" y="533400"/>
          <a:ext cx="39846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29" imgW="3962160" imgH="609480" progId="Equation.3">
                  <p:embed/>
                </p:oleObj>
              </mc:Choice>
              <mc:Fallback>
                <p:oleObj name="Equation" r:id="rId29" imgW="3962160" imgH="609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39846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85" name="Picture 49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87" name="Picture 5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8" name="Picture 5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9" name="Picture 5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0" name="Picture 5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1" name="Picture 5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9160"/>
            <a:ext cx="6172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一、有向曲面及曲面元素的投影</a:t>
            </a: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1" y="1567755"/>
            <a:ext cx="1547813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300192" y="1886595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曲面分内侧和外侧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81" y="3353916"/>
            <a:ext cx="2339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6992"/>
            <a:ext cx="234315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915816" y="5486995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曲面分左侧和右侧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24128" y="5445224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曲面分上侧和下侧</a:t>
            </a:r>
          </a:p>
        </p:txBody>
      </p:sp>
    </p:spTree>
    <p:extLst>
      <p:ext uri="{BB962C8B-B14F-4D97-AF65-F5344CB8AC3E}">
        <p14:creationId xmlns:p14="http://schemas.microsoft.com/office/powerpoint/2010/main" val="163571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334000" y="2587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其方向用</a:t>
            </a:r>
            <a:r>
              <a:rPr lang="zh-CN" altLang="en-US">
                <a:solidFill>
                  <a:schemeClr val="tx2"/>
                </a:solidFill>
              </a:rPr>
              <a:t>法向量指向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04800" y="13049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方向余弦</a:t>
            </a:r>
            <a:endParaRPr lang="zh-CN" altLang="en-US" dirty="0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324100" y="1519238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519238"/>
                        <a:ext cx="812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229100" y="143033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5" imgW="838080" imgH="393480" progId="Equation.3">
                  <p:embed/>
                </p:oleObj>
              </mc:Choice>
              <mc:Fallback>
                <p:oleObj name="Equation" r:id="rId5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430338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096000" y="1506538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7" imgW="761760" imgH="317160" progId="Equation.3">
                  <p:embed/>
                </p:oleObj>
              </mc:Choice>
              <mc:Fallback>
                <p:oleObj name="Equation" r:id="rId7" imgW="7617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06538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62150" y="2054225"/>
            <a:ext cx="2133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&gt; 0 </a:t>
            </a:r>
            <a:r>
              <a:rPr lang="zh-CN" altLang="en-US" dirty="0"/>
              <a:t>为前侧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&lt; 0 </a:t>
            </a:r>
            <a:r>
              <a:rPr lang="zh-CN" altLang="en-US" dirty="0"/>
              <a:t>为后侧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391400" y="130492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封闭曲面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810000" y="2054225"/>
            <a:ext cx="2057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&gt; 0 </a:t>
            </a:r>
            <a:r>
              <a:rPr lang="zh-CN" altLang="en-US"/>
              <a:t>为右侧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&lt; 0 </a:t>
            </a:r>
            <a:r>
              <a:rPr lang="zh-CN" altLang="en-US"/>
              <a:t>为左侧 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600700" y="2054225"/>
            <a:ext cx="2286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&gt; 0 </a:t>
            </a:r>
            <a:r>
              <a:rPr lang="zh-CN" altLang="en-US"/>
              <a:t>为上侧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&lt; 0 </a:t>
            </a:r>
            <a:r>
              <a:rPr lang="zh-CN" altLang="en-US"/>
              <a:t>为下侧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7620000" y="2016125"/>
            <a:ext cx="121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外侧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内侧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4800" y="2060848"/>
            <a:ext cx="1752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侧</a:t>
            </a:r>
            <a:r>
              <a:rPr lang="zh-CN" altLang="en-US" dirty="0" smtClean="0">
                <a:solidFill>
                  <a:schemeClr val="tx2"/>
                </a:solidFill>
              </a:rPr>
              <a:t>的   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</a:rPr>
              <a:t>规定   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</a:t>
            </a: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953000" cy="609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指定了侧的曲面叫</a:t>
            </a:r>
            <a:r>
              <a:rPr lang="zh-CN" altLang="en-US" sz="2800">
                <a:ea typeface="楷体_GB2312" pitchFamily="49" charset="-122"/>
              </a:rPr>
              <a:t>有向曲面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228600" y="762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表示 </a:t>
            </a:r>
            <a:r>
              <a:rPr lang="en-US" altLang="zh-CN"/>
              <a:t>: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4013" y="1443038"/>
            <a:ext cx="8637587" cy="1800225"/>
            <a:chOff x="354013" y="1443038"/>
            <a:chExt cx="8637587" cy="1800225"/>
          </a:xfrm>
        </p:grpSpPr>
        <p:grpSp>
          <p:nvGrpSpPr>
            <p:cNvPr id="29766" name="Group 70"/>
            <p:cNvGrpSpPr>
              <a:grpSpLocks/>
            </p:cNvGrpSpPr>
            <p:nvPr/>
          </p:nvGrpSpPr>
          <p:grpSpPr bwMode="auto">
            <a:xfrm>
              <a:off x="354013" y="1443038"/>
              <a:ext cx="8637587" cy="1800225"/>
              <a:chOff x="223" y="960"/>
              <a:chExt cx="5441" cy="1134"/>
            </a:xfrm>
          </p:grpSpPr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223" y="1236"/>
                <a:ext cx="54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>
                <a:off x="2388" y="960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>
                <a:off x="3528" y="960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Line 40"/>
              <p:cNvSpPr>
                <a:spLocks noChangeShapeType="1"/>
              </p:cNvSpPr>
              <p:nvPr/>
            </p:nvSpPr>
            <p:spPr bwMode="auto">
              <a:xfrm>
                <a:off x="4656" y="960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7" name="Line 41"/>
              <p:cNvSpPr>
                <a:spLocks noChangeShapeType="1"/>
              </p:cNvSpPr>
              <p:nvPr/>
            </p:nvSpPr>
            <p:spPr bwMode="auto">
              <a:xfrm>
                <a:off x="1224" y="960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1331640" y="1908121"/>
              <a:ext cx="0" cy="1306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06"/>
          <p:cNvGrpSpPr>
            <a:grpSpLocks/>
          </p:cNvGrpSpPr>
          <p:nvPr/>
        </p:nvGrpSpPr>
        <p:grpSpPr bwMode="auto">
          <a:xfrm>
            <a:off x="5416376" y="3329136"/>
            <a:ext cx="2540000" cy="3268216"/>
            <a:chOff x="4016" y="1488"/>
            <a:chExt cx="1600" cy="1968"/>
          </a:xfrm>
        </p:grpSpPr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5232" y="24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 flipV="1">
              <a:off x="4560" y="1837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4560" y="248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 flipV="1">
              <a:off x="4560" y="1490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H="1">
              <a:off x="4128" y="2688"/>
              <a:ext cx="218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H="1">
              <a:off x="4334" y="248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4560" y="24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" name="Group 68"/>
            <p:cNvGrpSpPr>
              <a:grpSpLocks/>
            </p:cNvGrpSpPr>
            <p:nvPr/>
          </p:nvGrpSpPr>
          <p:grpSpPr bwMode="auto">
            <a:xfrm>
              <a:off x="4032" y="1934"/>
              <a:ext cx="1056" cy="1337"/>
              <a:chOff x="4032" y="1934"/>
              <a:chExt cx="1056" cy="1337"/>
            </a:xfrm>
          </p:grpSpPr>
          <p:sp>
            <p:nvSpPr>
              <p:cNvPr id="88" name="Arc 60"/>
              <p:cNvSpPr>
                <a:spLocks/>
              </p:cNvSpPr>
              <p:nvPr/>
            </p:nvSpPr>
            <p:spPr bwMode="auto">
              <a:xfrm>
                <a:off x="4045" y="2545"/>
                <a:ext cx="1043" cy="726"/>
              </a:xfrm>
              <a:custGeom>
                <a:avLst/>
                <a:gdLst>
                  <a:gd name="G0" fmla="+- 15930 0 0"/>
                  <a:gd name="G1" fmla="+- 0 0 0"/>
                  <a:gd name="G2" fmla="+- 21600 0 0"/>
                  <a:gd name="T0" fmla="*/ 31918 w 31918"/>
                  <a:gd name="T1" fmla="*/ 14524 h 21600"/>
                  <a:gd name="T2" fmla="*/ 0 w 31918"/>
                  <a:gd name="T3" fmla="*/ 14587 h 21600"/>
                  <a:gd name="T4" fmla="*/ 15930 w 3191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918" h="21600" fill="none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</a:path>
                  <a:path w="31918" h="21600" stroke="0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  <a:lnTo>
                      <a:pt x="1593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9" name="Group 61"/>
              <p:cNvGrpSpPr>
                <a:grpSpLocks/>
              </p:cNvGrpSpPr>
              <p:nvPr/>
            </p:nvGrpSpPr>
            <p:grpSpPr bwMode="auto">
              <a:xfrm>
                <a:off x="4043" y="2878"/>
                <a:ext cx="1045" cy="273"/>
                <a:chOff x="3888" y="2219"/>
                <a:chExt cx="1344" cy="596"/>
              </a:xfrm>
            </p:grpSpPr>
            <p:sp>
              <p:nvSpPr>
                <p:cNvPr id="93" name="Arc 62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5 w 43200"/>
                    <a:gd name="T1" fmla="*/ 24421 h 24421"/>
                    <a:gd name="T2" fmla="*/ 43128 w 43200"/>
                    <a:gd name="T3" fmla="*/ 23368 h 24421"/>
                    <a:gd name="T4" fmla="*/ 21600 w 43200"/>
                    <a:gd name="T5" fmla="*/ 21600 h 24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Arc 63"/>
                <p:cNvSpPr>
                  <a:spLocks/>
                </p:cNvSpPr>
                <p:nvPr/>
              </p:nvSpPr>
              <p:spPr bwMode="auto">
                <a:xfrm>
                  <a:off x="3890" y="2475"/>
                  <a:ext cx="1342" cy="340"/>
                </a:xfrm>
                <a:custGeom>
                  <a:avLst/>
                  <a:gdLst>
                    <a:gd name="G0" fmla="+- 21600 0 0"/>
                    <a:gd name="G1" fmla="+- 2227 0 0"/>
                    <a:gd name="G2" fmla="+- 21600 0 0"/>
                    <a:gd name="T0" fmla="*/ 43200 w 43200"/>
                    <a:gd name="T1" fmla="*/ 2117 h 23827"/>
                    <a:gd name="T2" fmla="*/ 115 w 43200"/>
                    <a:gd name="T3" fmla="*/ 0 h 23827"/>
                    <a:gd name="T4" fmla="*/ 21600 w 43200"/>
                    <a:gd name="T5" fmla="*/ 2227 h 2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Group 64"/>
              <p:cNvGrpSpPr>
                <a:grpSpLocks/>
              </p:cNvGrpSpPr>
              <p:nvPr/>
            </p:nvGrpSpPr>
            <p:grpSpPr bwMode="auto">
              <a:xfrm>
                <a:off x="4032" y="1934"/>
                <a:ext cx="1045" cy="274"/>
                <a:chOff x="3888" y="2219"/>
                <a:chExt cx="1344" cy="597"/>
              </a:xfrm>
            </p:grpSpPr>
            <p:sp>
              <p:nvSpPr>
                <p:cNvPr id="91" name="Arc 65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5 w 43200"/>
                    <a:gd name="T1" fmla="*/ 24421 h 24421"/>
                    <a:gd name="T2" fmla="*/ 43128 w 43200"/>
                    <a:gd name="T3" fmla="*/ 23368 h 24421"/>
                    <a:gd name="T4" fmla="*/ 21600 w 43200"/>
                    <a:gd name="T5" fmla="*/ 21600 h 24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Arc 66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G0" fmla="+- 21600 0 0"/>
                    <a:gd name="G1" fmla="+- 2227 0 0"/>
                    <a:gd name="G2" fmla="+- 21600 0 0"/>
                    <a:gd name="T0" fmla="*/ 43200 w 43200"/>
                    <a:gd name="T1" fmla="*/ 2117 h 23827"/>
                    <a:gd name="T2" fmla="*/ 115 w 43200"/>
                    <a:gd name="T3" fmla="*/ 0 h 23827"/>
                    <a:gd name="T4" fmla="*/ 21600 w 43200"/>
                    <a:gd name="T5" fmla="*/ 2227 h 2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3" name="Oval 91"/>
            <p:cNvSpPr>
              <a:spLocks noChangeArrowheads="1"/>
            </p:cNvSpPr>
            <p:nvPr/>
          </p:nvSpPr>
          <p:spPr bwMode="auto">
            <a:xfrm>
              <a:off x="4543" y="204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96"/>
            <p:cNvSpPr>
              <a:spLocks noChangeArrowheads="1"/>
            </p:cNvSpPr>
            <p:nvPr/>
          </p:nvSpPr>
          <p:spPr bwMode="auto">
            <a:xfrm>
              <a:off x="4543" y="30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rc 67"/>
            <p:cNvSpPr>
              <a:spLocks/>
            </p:cNvSpPr>
            <p:nvPr/>
          </p:nvSpPr>
          <p:spPr bwMode="auto">
            <a:xfrm>
              <a:off x="4016" y="1827"/>
              <a:ext cx="1055" cy="726"/>
            </a:xfrm>
            <a:custGeom>
              <a:avLst/>
              <a:gdLst>
                <a:gd name="G0" fmla="+- 16421 0 0"/>
                <a:gd name="G1" fmla="+- 21600 0 0"/>
                <a:gd name="G2" fmla="+- 21600 0 0"/>
                <a:gd name="T0" fmla="*/ 0 w 31419"/>
                <a:gd name="T1" fmla="*/ 7568 h 21600"/>
                <a:gd name="T2" fmla="*/ 31419 w 31419"/>
                <a:gd name="T3" fmla="*/ 6056 h 21600"/>
                <a:gd name="T4" fmla="*/ 16421 w 314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19" h="21600" fill="none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</a:path>
                <a:path w="31419" h="21600" stroke="0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  <a:lnTo>
                    <a:pt x="16421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" name="Object 100"/>
            <p:cNvGraphicFramePr>
              <a:graphicFrameLocks noChangeAspect="1"/>
            </p:cNvGraphicFramePr>
            <p:nvPr/>
          </p:nvGraphicFramePr>
          <p:xfrm>
            <a:off x="4848" y="163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1" name="Equation" r:id="rId9" imgW="253800" imgH="304560" progId="Equation.3">
                    <p:embed/>
                  </p:oleObj>
                </mc:Choice>
                <mc:Fallback>
                  <p:oleObj name="Equation" r:id="rId9" imgW="253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01"/>
            <p:cNvGraphicFramePr>
              <a:graphicFrameLocks noChangeAspect="1"/>
            </p:cNvGraphicFramePr>
            <p:nvPr/>
          </p:nvGraphicFramePr>
          <p:xfrm>
            <a:off x="4416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2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102"/>
            <p:cNvGraphicFramePr>
              <a:graphicFrameLocks noChangeAspect="1"/>
            </p:cNvGraphicFramePr>
            <p:nvPr/>
          </p:nvGraphicFramePr>
          <p:xfrm>
            <a:off x="4224" y="28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3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103"/>
            <p:cNvGraphicFramePr>
              <a:graphicFrameLocks noChangeAspect="1"/>
            </p:cNvGraphicFramePr>
            <p:nvPr/>
          </p:nvGraphicFramePr>
          <p:xfrm>
            <a:off x="4368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4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104"/>
            <p:cNvGraphicFramePr>
              <a:graphicFrameLocks noChangeAspect="1"/>
            </p:cNvGraphicFramePr>
            <p:nvPr/>
          </p:nvGraphicFramePr>
          <p:xfrm>
            <a:off x="546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5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05"/>
            <p:cNvGraphicFramePr>
              <a:graphicFrameLocks noChangeAspect="1"/>
            </p:cNvGraphicFramePr>
            <p:nvPr/>
          </p:nvGraphicFramePr>
          <p:xfrm>
            <a:off x="4848" y="326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6" name="Equation" r:id="rId19" imgW="253800" imgH="304560" progId="Equation.3">
                    <p:embed/>
                  </p:oleObj>
                </mc:Choice>
                <mc:Fallback>
                  <p:oleObj name="Equation" r:id="rId19" imgW="253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6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6415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3" grpId="0" autoUpdateAnimBg="0"/>
      <p:bldP spid="29730" grpId="0" autoUpdateAnimBg="0"/>
      <p:bldP spid="29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73534" y="620688"/>
            <a:ext cx="404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</a:t>
            </a: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zh-CN"/>
              <a:t> 为有向曲面,</a:t>
            </a:r>
            <a:endParaRPr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05763"/>
              </p:ext>
            </p:extLst>
          </p:nvPr>
        </p:nvGraphicFramePr>
        <p:xfrm>
          <a:off x="425896" y="1206475"/>
          <a:ext cx="116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3" imgW="1168200" imgH="507960" progId="Equation.3">
                  <p:embed/>
                </p:oleObj>
              </mc:Choice>
              <mc:Fallback>
                <p:oleObj name="Equation" r:id="rId3" imgW="116820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96" y="1206475"/>
                        <a:ext cx="116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1531"/>
              </p:ext>
            </p:extLst>
          </p:nvPr>
        </p:nvGraphicFramePr>
        <p:xfrm>
          <a:off x="4697859" y="73816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5" imgW="482400" imgH="317160" progId="Equation.3">
                  <p:embed/>
                </p:oleObj>
              </mc:Choice>
              <mc:Fallback>
                <p:oleObj name="Equation" r:id="rId5" imgW="48240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859" y="738163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21735"/>
              </p:ext>
            </p:extLst>
          </p:nvPr>
        </p:nvGraphicFramePr>
        <p:xfrm>
          <a:off x="651321" y="2441550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7" imgW="1371600" imgH="507960" progId="Equation.3">
                  <p:embed/>
                </p:oleObj>
              </mc:Choice>
              <mc:Fallback>
                <p:oleObj name="Equation" r:id="rId7" imgW="137160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1" y="2441550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3478659" y="6206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其面元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5150296" y="62545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在 </a:t>
            </a:r>
            <a:r>
              <a:rPr lang="en-US" altLang="zh-CN" i="1"/>
              <a:t>xoy </a:t>
            </a:r>
            <a:r>
              <a:rPr lang="zh-CN" altLang="zh-CN"/>
              <a:t>面上的投影记为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297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86979"/>
              </p:ext>
            </p:extLst>
          </p:nvPr>
        </p:nvGraphicFramePr>
        <p:xfrm>
          <a:off x="4159696" y="1235050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9" imgW="1892160" imgH="507960" progId="Equation.3">
                  <p:embed/>
                </p:oleObj>
              </mc:Choice>
              <mc:Fallback>
                <p:oleObj name="Equation" r:id="rId9" imgW="189216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96" y="1235050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432"/>
              </p:ext>
            </p:extLst>
          </p:nvPr>
        </p:nvGraphicFramePr>
        <p:xfrm>
          <a:off x="1645096" y="1263625"/>
          <a:ext cx="1041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11" imgW="1041120" imgH="507960" progId="Equation.3">
                  <p:embed/>
                </p:oleObj>
              </mc:Choice>
              <mc:Fallback>
                <p:oleObj name="Equation" r:id="rId11" imgW="1041120" imgH="5079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096" y="1263625"/>
                        <a:ext cx="1041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635696" y="118107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的面积为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6064696" y="11588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则规定</a:t>
            </a:r>
          </a:p>
        </p:txBody>
      </p:sp>
      <p:graphicFrame>
        <p:nvGraphicFramePr>
          <p:cNvPr id="297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78904"/>
              </p:ext>
            </p:extLst>
          </p:nvPr>
        </p:nvGraphicFramePr>
        <p:xfrm>
          <a:off x="2556321" y="1908150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Equation" r:id="rId13" imgW="1333440" imgH="507960" progId="Equation.3">
                  <p:embed/>
                </p:oleObj>
              </mc:Choice>
              <mc:Fallback>
                <p:oleObj name="Equation" r:id="rId13" imgW="1333440" imgH="507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321" y="1908150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33322"/>
              </p:ext>
            </p:extLst>
          </p:nvPr>
        </p:nvGraphicFramePr>
        <p:xfrm>
          <a:off x="2327721" y="247965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Equation" r:id="rId15" imgW="1600200" imgH="507960" progId="Equation.3">
                  <p:embed/>
                </p:oleObj>
              </mc:Choice>
              <mc:Fallback>
                <p:oleObj name="Equation" r:id="rId15" imgW="1600200" imgH="5079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21" y="2479650"/>
                        <a:ext cx="160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83565"/>
              </p:ext>
            </p:extLst>
          </p:nvPr>
        </p:nvGraphicFramePr>
        <p:xfrm>
          <a:off x="2796034" y="316545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17" imgW="368280" imgH="393480" progId="Equation.3">
                  <p:embed/>
                </p:oleObj>
              </mc:Choice>
              <mc:Fallback>
                <p:oleObj name="Equation" r:id="rId17" imgW="36828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34" y="316545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68464"/>
              </p:ext>
            </p:extLst>
          </p:nvPr>
        </p:nvGraphicFramePr>
        <p:xfrm>
          <a:off x="4232721" y="1920850"/>
          <a:ext cx="1946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19" imgW="1942920" imgH="444240" progId="Equation.3">
                  <p:embed/>
                </p:oleObj>
              </mc:Choice>
              <mc:Fallback>
                <p:oleObj name="Equation" r:id="rId19" imgW="194292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721" y="1920850"/>
                        <a:ext cx="1946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65" name="AutoShape 69"/>
          <p:cNvSpPr>
            <a:spLocks/>
          </p:cNvSpPr>
          <p:nvPr/>
        </p:nvSpPr>
        <p:spPr bwMode="auto">
          <a:xfrm>
            <a:off x="2099121" y="1882750"/>
            <a:ext cx="228600" cy="1562100"/>
          </a:xfrm>
          <a:prstGeom prst="leftBrace">
            <a:avLst>
              <a:gd name="adj1" fmla="val 56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6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41539"/>
              </p:ext>
            </p:extLst>
          </p:nvPr>
        </p:nvGraphicFramePr>
        <p:xfrm>
          <a:off x="4232721" y="2530450"/>
          <a:ext cx="1984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21" imgW="1981080" imgH="444240" progId="Equation.3">
                  <p:embed/>
                </p:oleObj>
              </mc:Choice>
              <mc:Fallback>
                <p:oleObj name="Equation" r:id="rId21" imgW="1981080" imgH="4442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721" y="2530450"/>
                        <a:ext cx="1984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23148"/>
              </p:ext>
            </p:extLst>
          </p:nvPr>
        </p:nvGraphicFramePr>
        <p:xfrm>
          <a:off x="4232721" y="3078138"/>
          <a:ext cx="19462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Equation" r:id="rId23" imgW="1942920" imgH="444240" progId="Equation.3">
                  <p:embed/>
                </p:oleObj>
              </mc:Choice>
              <mc:Fallback>
                <p:oleObj name="Equation" r:id="rId23" imgW="1942920" imgH="4442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721" y="3078138"/>
                        <a:ext cx="19462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69" name="Text Box 73"/>
          <p:cNvSpPr txBox="1">
            <a:spLocks noChangeArrowheads="1"/>
          </p:cNvSpPr>
          <p:nvPr/>
        </p:nvSpPr>
        <p:spPr bwMode="auto">
          <a:xfrm>
            <a:off x="6769546" y="22081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类似可规定</a:t>
            </a:r>
          </a:p>
        </p:txBody>
      </p:sp>
      <p:graphicFrame>
        <p:nvGraphicFramePr>
          <p:cNvPr id="2977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38441"/>
              </p:ext>
            </p:extLst>
          </p:nvPr>
        </p:nvGraphicFramePr>
        <p:xfrm>
          <a:off x="6674296" y="2792388"/>
          <a:ext cx="2174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25" imgW="2171520" imgH="495000" progId="Equation.3">
                  <p:embed/>
                </p:oleObj>
              </mc:Choice>
              <mc:Fallback>
                <p:oleObj name="Equation" r:id="rId25" imgW="2171520" imgH="4950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296" y="2792388"/>
                        <a:ext cx="21748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utoUpdateAnimBg="0"/>
      <p:bldP spid="29742" grpId="0" autoUpdateAnimBg="0"/>
      <p:bldP spid="29743" grpId="0" autoUpdateAnimBg="0"/>
      <p:bldP spid="29745" grpId="0" autoUpdateAnimBg="0"/>
      <p:bldP spid="29746" grpId="0" autoUpdateAnimBg="0"/>
      <p:bldP spid="29765" grpId="0" animBg="1"/>
      <p:bldP spid="2976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609600" y="1916832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把 </a:t>
            </a:r>
            <a:r>
              <a:rPr lang="zh-CN" altLang="en-US">
                <a:sym typeface="Symbol" pitchFamily="18" charset="2"/>
              </a:rPr>
              <a:t> 分为上下两部分</a:t>
            </a:r>
          </a:p>
        </p:txBody>
      </p:sp>
      <p:graphicFrame>
        <p:nvGraphicFramePr>
          <p:cNvPr id="1033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90627"/>
              </p:ext>
            </p:extLst>
          </p:nvPr>
        </p:nvGraphicFramePr>
        <p:xfrm>
          <a:off x="1778000" y="2564904"/>
          <a:ext cx="332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9" name="Equation" r:id="rId3" imgW="3327120" imgH="558720" progId="Equation.3">
                  <p:embed/>
                </p:oleObj>
              </mc:Choice>
              <mc:Fallback>
                <p:oleObj name="Equation" r:id="rId3" imgW="3327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564904"/>
                        <a:ext cx="3327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1728"/>
            <a:ext cx="33528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计算曲面积分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04121"/>
              </p:ext>
            </p:extLst>
          </p:nvPr>
        </p:nvGraphicFramePr>
        <p:xfrm>
          <a:off x="3581400" y="491728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0" name="Equation" r:id="rId5" imgW="2133360" imgH="723600" progId="Equation.3">
                  <p:embed/>
                </p:oleObj>
              </mc:Choice>
              <mc:Fallback>
                <p:oleObj name="Equation" r:id="rId5" imgW="21333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1728"/>
                        <a:ext cx="2133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715000" y="544116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zh-CN" altLang="en-US">
                <a:sym typeface="Symbol" pitchFamily="18" charset="2"/>
              </a:rPr>
              <a:t> 为球面</a:t>
            </a:r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942767"/>
              </p:ext>
            </p:extLst>
          </p:nvPr>
        </p:nvGraphicFramePr>
        <p:xfrm>
          <a:off x="8077200" y="525066"/>
          <a:ext cx="69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1" name="Equation" r:id="rId7" imgW="698400" imgH="457200" progId="Equation.3">
                  <p:embed/>
                </p:oleObj>
              </mc:Choice>
              <mc:Fallback>
                <p:oleObj name="Equation" r:id="rId7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25066"/>
                        <a:ext cx="69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438400" y="1177528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外侧在第一和第五卦限部分</a:t>
            </a:r>
            <a:r>
              <a:rPr lang="en-US" altLang="zh-CN"/>
              <a:t>. </a:t>
            </a:r>
          </a:p>
        </p:txBody>
      </p:sp>
      <p:grpSp>
        <p:nvGrpSpPr>
          <p:cNvPr id="10348" name="Group 108"/>
          <p:cNvGrpSpPr>
            <a:grpSpLocks/>
          </p:cNvGrpSpPr>
          <p:nvPr/>
        </p:nvGrpSpPr>
        <p:grpSpPr bwMode="auto">
          <a:xfrm>
            <a:off x="6586289" y="1704206"/>
            <a:ext cx="2162175" cy="2228850"/>
            <a:chOff x="4110" y="900"/>
            <a:chExt cx="1362" cy="1404"/>
          </a:xfrm>
        </p:grpSpPr>
        <p:graphicFrame>
          <p:nvGraphicFramePr>
            <p:cNvPr id="10347" name="Object 107"/>
            <p:cNvGraphicFramePr>
              <a:graphicFrameLocks noChangeAspect="1"/>
            </p:cNvGraphicFramePr>
            <p:nvPr/>
          </p:nvGraphicFramePr>
          <p:xfrm>
            <a:off x="4110" y="900"/>
            <a:ext cx="1218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2" name="BMP 图象" r:id="rId9" imgW="1933333" imgH="2228571" progId="Paint.Picture">
                    <p:embed/>
                  </p:oleObj>
                </mc:Choice>
                <mc:Fallback>
                  <p:oleObj name="BMP 图象" r:id="rId9" imgW="1933333" imgH="22285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900"/>
                          <a:ext cx="1218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23"/>
            <p:cNvGraphicFramePr>
              <a:graphicFrameLocks noChangeAspect="1"/>
            </p:cNvGraphicFramePr>
            <p:nvPr/>
          </p:nvGraphicFramePr>
          <p:xfrm>
            <a:off x="4416" y="157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3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57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24"/>
            <p:cNvGraphicFramePr>
              <a:graphicFrameLocks noChangeAspect="1"/>
            </p:cNvGraphicFramePr>
            <p:nvPr/>
          </p:nvGraphicFramePr>
          <p:xfrm>
            <a:off x="4656" y="9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4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9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5320" y="17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5" name="Equation" r:id="rId15" imgW="241200" imgH="317160" progId="Equation.3">
                    <p:embed/>
                  </p:oleObj>
                </mc:Choice>
                <mc:Fallback>
                  <p:oleObj name="Equation" r:id="rId1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17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26"/>
            <p:cNvGraphicFramePr>
              <a:graphicFrameLocks noChangeAspect="1"/>
            </p:cNvGraphicFramePr>
            <p:nvPr/>
          </p:nvGraphicFramePr>
          <p:xfrm>
            <a:off x="4176" y="19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6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5136" y="176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7" name="Equation" r:id="rId19" imgW="152280" imgH="304560" progId="Equation.3">
                    <p:embed/>
                  </p:oleObj>
                </mc:Choice>
                <mc:Fallback>
                  <p:oleObj name="Equation" r:id="rId19" imgW="152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6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482121"/>
              </p:ext>
            </p:extLst>
          </p:nvPr>
        </p:nvGraphicFramePr>
        <p:xfrm>
          <a:off x="8113340" y="370458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Equation" r:id="rId21" imgW="419040" imgH="444240" progId="Equation.3">
                  <p:embed/>
                </p:oleObj>
              </mc:Choice>
              <mc:Fallback>
                <p:oleObj name="Equation" r:id="rId21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340" y="370458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02230"/>
              </p:ext>
            </p:extLst>
          </p:nvPr>
        </p:nvGraphicFramePr>
        <p:xfrm>
          <a:off x="7924800" y="1760364"/>
          <a:ext cx="46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Equation" r:id="rId23" imgW="469800" imgH="444240" progId="Equation.3">
                  <p:embed/>
                </p:oleObj>
              </mc:Choice>
              <mc:Fallback>
                <p:oleObj name="Equation" r:id="rId23" imgW="469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60364"/>
                        <a:ext cx="46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68721"/>
              </p:ext>
            </p:extLst>
          </p:nvPr>
        </p:nvGraphicFramePr>
        <p:xfrm>
          <a:off x="7269163" y="2715071"/>
          <a:ext cx="6556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公式" r:id="rId25" imgW="291960" imgH="253800" progId="Equation.3">
                  <p:embed/>
                </p:oleObj>
              </mc:Choice>
              <mc:Fallback>
                <p:oleObj name="公式" r:id="rId25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2715071"/>
                        <a:ext cx="6556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98215"/>
              </p:ext>
            </p:extLst>
          </p:nvPr>
        </p:nvGraphicFramePr>
        <p:xfrm>
          <a:off x="1752600" y="3236417"/>
          <a:ext cx="316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27" imgW="3162240" imgH="558720" progId="Equation.3">
                  <p:embed/>
                </p:oleObj>
              </mc:Choice>
              <mc:Fallback>
                <p:oleObj name="Equation" r:id="rId27" imgW="3162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36417"/>
                        <a:ext cx="316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7" name="AutoShape 97"/>
          <p:cNvSpPr>
            <a:spLocks/>
          </p:cNvSpPr>
          <p:nvPr/>
        </p:nvSpPr>
        <p:spPr bwMode="auto">
          <a:xfrm>
            <a:off x="1524000" y="2641104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3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19344"/>
              </p:ext>
            </p:extLst>
          </p:nvPr>
        </p:nvGraphicFramePr>
        <p:xfrm>
          <a:off x="431800" y="1183878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Equation" r:id="rId29" imgW="1930320" imgH="533160" progId="Equation.3">
                  <p:embed/>
                </p:oleObj>
              </mc:Choice>
              <mc:Fallback>
                <p:oleObj name="Equation" r:id="rId29" imgW="1930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83878"/>
                        <a:ext cx="193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9" name="Line 109"/>
          <p:cNvSpPr>
            <a:spLocks noChangeShapeType="1"/>
          </p:cNvSpPr>
          <p:nvPr/>
        </p:nvSpPr>
        <p:spPr bwMode="auto">
          <a:xfrm flipV="1">
            <a:off x="7579568" y="1963688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" name="Line 110"/>
          <p:cNvSpPr>
            <a:spLocks noChangeShapeType="1"/>
          </p:cNvSpPr>
          <p:nvPr/>
        </p:nvSpPr>
        <p:spPr bwMode="auto">
          <a:xfrm>
            <a:off x="7647384" y="3552056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8919"/>
              </p:ext>
            </p:extLst>
          </p:nvPr>
        </p:nvGraphicFramePr>
        <p:xfrm>
          <a:off x="438150" y="4166543"/>
          <a:ext cx="2667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31" imgW="2659457" imgH="716296" progId="Equation.3">
                  <p:embed/>
                </p:oleObj>
              </mc:Choice>
              <mc:Fallback>
                <p:oleObj name="Equation" r:id="rId31" imgW="2659457" imgH="716296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166543"/>
                        <a:ext cx="2667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92277"/>
              </p:ext>
            </p:extLst>
          </p:nvPr>
        </p:nvGraphicFramePr>
        <p:xfrm>
          <a:off x="3167063" y="4149080"/>
          <a:ext cx="252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Equation" r:id="rId33" imgW="2522328" imgH="716296" progId="Equation.3">
                  <p:embed/>
                </p:oleObj>
              </mc:Choice>
              <mc:Fallback>
                <p:oleObj name="Equation" r:id="rId33" imgW="2522328" imgH="71629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149080"/>
                        <a:ext cx="2527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74479"/>
              </p:ext>
            </p:extLst>
          </p:nvPr>
        </p:nvGraphicFramePr>
        <p:xfrm>
          <a:off x="5829300" y="4150668"/>
          <a:ext cx="2552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Equation" r:id="rId35" imgW="2545003" imgH="716296" progId="Equation.3">
                  <p:embed/>
                </p:oleObj>
              </mc:Choice>
              <mc:Fallback>
                <p:oleObj name="Equation" r:id="rId35" imgW="2545003" imgH="71629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150668"/>
                        <a:ext cx="2552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64862"/>
              </p:ext>
            </p:extLst>
          </p:nvPr>
        </p:nvGraphicFramePr>
        <p:xfrm>
          <a:off x="1320800" y="4961880"/>
          <a:ext cx="508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37" imgW="5074888" imgH="769635" progId="Equation.3">
                  <p:embed/>
                </p:oleObj>
              </mc:Choice>
              <mc:Fallback>
                <p:oleObj name="Equation" r:id="rId37" imgW="5074888" imgH="769635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961880"/>
                        <a:ext cx="5080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95874"/>
              </p:ext>
            </p:extLst>
          </p:nvPr>
        </p:nvGraphicFramePr>
        <p:xfrm>
          <a:off x="2844800" y="5649268"/>
          <a:ext cx="439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Equation" r:id="rId39" imgW="4389023" imgH="769635" progId="Equation.3">
                  <p:embed/>
                </p:oleObj>
              </mc:Choice>
              <mc:Fallback>
                <p:oleObj name="Equation" r:id="rId39" imgW="4389023" imgH="769635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649268"/>
                        <a:ext cx="4394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42161"/>
              </p:ext>
            </p:extLst>
          </p:nvPr>
        </p:nvGraphicFramePr>
        <p:xfrm>
          <a:off x="3049588" y="4941168"/>
          <a:ext cx="240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8" name="Equation" r:id="rId41" imgW="2392756" imgH="548721" progId="Equation.3">
                  <p:embed/>
                </p:oleObj>
              </mc:Choice>
              <mc:Fallback>
                <p:oleObj name="Equation" r:id="rId41" imgW="2392756" imgH="548721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941168"/>
                        <a:ext cx="2400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98803"/>
              </p:ext>
            </p:extLst>
          </p:nvPr>
        </p:nvGraphicFramePr>
        <p:xfrm>
          <a:off x="4394200" y="5678512"/>
          <a:ext cx="193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Equation" r:id="rId43" imgW="1920251" imgH="548721" progId="Equation.3">
                  <p:embed/>
                </p:oleObj>
              </mc:Choice>
              <mc:Fallback>
                <p:oleObj name="Equation" r:id="rId43" imgW="1920251" imgH="548721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678512"/>
                        <a:ext cx="193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009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6" grpId="0" autoUpdateAnimBg="0"/>
      <p:bldP spid="10244" grpId="0" autoUpdateAnimBg="0"/>
      <p:bldP spid="10246" grpId="0" autoUpdateAnimBg="0"/>
      <p:bldP spid="10337" grpId="0" animBg="1"/>
      <p:bldP spid="10349" grpId="0" animBg="1"/>
      <p:bldP spid="103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753616" y="491728"/>
                <a:ext cx="8210872" cy="609600"/>
              </a:xfrm>
            </p:spPr>
            <p:txBody>
              <a:bodyPr/>
              <a:lstStyle/>
              <a:p>
                <a:pPr algn="l"/>
                <a:r>
                  <a:rPr lang="zh-CN" altLang="en-US" sz="2800" b="1" dirty="0" smtClean="0">
                    <a:ea typeface="楷体_GB2312" pitchFamily="49" charset="-122"/>
                  </a:rPr>
                  <a:t>练习：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计算曲面积分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/>
                          <m:t> </m:t>
                        </m:r>
                        <m:r>
                          <a:rPr lang="zh-CN" altLang="en-US" sz="2800" i="1">
                            <a:latin typeface="Cambria Math"/>
                          </a:rPr>
                          <m:t>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800" i="1">
                            <a:latin typeface="Cambria Math"/>
                          </a:rPr>
                          <m:t>𝑧𝑑𝑥𝑑𝑦</m:t>
                        </m:r>
                      </m:e>
                    </m:nary>
                    <m:r>
                      <a:rPr lang="zh-CN" altLang="en-US" sz="280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其中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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为球面</a:t>
                </a:r>
                <a:endParaRPr lang="zh-CN" altLang="en-US" sz="28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3616" y="491728"/>
                <a:ext cx="8210872" cy="609600"/>
              </a:xfrm>
              <a:blipFill rotWithShape="1">
                <a:blip r:embed="rId2"/>
                <a:stretch>
                  <a:fillRect l="-1559" t="-10000" r="-1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7569" y="1124744"/>
                <a:ext cx="6768752" cy="560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的下半部分的下侧。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9" y="1124744"/>
                <a:ext cx="6768752" cy="560090"/>
              </a:xfrm>
              <a:prstGeom prst="rect">
                <a:avLst/>
              </a:prstGeom>
              <a:blipFill rotWithShape="1">
                <a:blip r:embed="rId3"/>
                <a:stretch>
                  <a:fillRect t="-8791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3608" y="3645024"/>
                <a:ext cx="6534289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(C)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=−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 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645024"/>
                <a:ext cx="6534289" cy="790729"/>
              </a:xfrm>
              <a:prstGeom prst="rect">
                <a:avLst/>
              </a:prstGeom>
              <a:blipFill rotWithShape="1">
                <a:blip r:embed="rId4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01067" y="2780928"/>
                <a:ext cx="6474465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(B)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 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67" y="2780928"/>
                <a:ext cx="6474465" cy="790729"/>
              </a:xfrm>
              <a:prstGeom prst="rect">
                <a:avLst/>
              </a:prstGeom>
              <a:blipFill rotWithShape="1">
                <a:blip r:embed="rId5"/>
                <a:stretch>
                  <a:fillRect l="-1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3608" y="4437112"/>
                <a:ext cx="6822830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(D)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=−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 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37112"/>
                <a:ext cx="6822830" cy="790729"/>
              </a:xfrm>
              <a:prstGeom prst="rect">
                <a:avLst/>
              </a:prstGeom>
              <a:blipFill rotWithShape="1">
                <a:blip r:embed="rId6"/>
                <a:stretch>
                  <a:fillRect l="-1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43608" y="1916832"/>
                <a:ext cx="6227602" cy="790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(A)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 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 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227602" cy="790729"/>
              </a:xfrm>
              <a:prstGeom prst="rect">
                <a:avLst/>
              </a:prstGeom>
              <a:blipFill rotWithShape="1">
                <a:blip r:embed="rId7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91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5113"/>
            <a:ext cx="7010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 对坐标的曲面积分的概念与性质</a:t>
            </a:r>
            <a:r>
              <a:rPr lang="zh-CN" altLang="en-US" sz="3200"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23925"/>
                <a:ext cx="76200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1. 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引例</a:t>
                </a:r>
                <a:r>
                  <a:rPr lang="zh-CN" altLang="en-US" dirty="0"/>
                  <a:t> 设稳定流动的</a:t>
                </a:r>
                <a:r>
                  <a:rPr lang="zh-CN" altLang="en-US" dirty="0" smtClean="0"/>
                  <a:t>不可压缩流体，速度为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23925"/>
                <a:ext cx="7620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80" t="-15294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44016" y="1556792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求单位时间流过有</a:t>
            </a:r>
            <a:r>
              <a:rPr lang="zh-CN" altLang="en-US" dirty="0" smtClean="0"/>
              <a:t>向平面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的流量 </a:t>
            </a:r>
            <a:r>
              <a:rPr lang="en-US" altLang="zh-CN" dirty="0">
                <a:sym typeface="Symbol" pitchFamily="18" charset="2"/>
              </a:rPr>
              <a:t>.     </a:t>
            </a:r>
            <a:endParaRPr lang="en-US" altLang="zh-CN" dirty="0"/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609600" y="2204864"/>
            <a:ext cx="125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分析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r>
              <a:rPr lang="en-US" altLang="zh-CN" dirty="0" smtClean="0">
                <a:sym typeface="Symbol" pitchFamily="18" charset="2"/>
              </a:rPr>
              <a:t> 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>
            <a:off x="609600" y="407707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则流量</a:t>
            </a:r>
          </a:p>
        </p:txBody>
      </p:sp>
      <p:graphicFrame>
        <p:nvGraphicFramePr>
          <p:cNvPr id="319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39564"/>
              </p:ext>
            </p:extLst>
          </p:nvPr>
        </p:nvGraphicFramePr>
        <p:xfrm>
          <a:off x="1874168" y="4221088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4" imgW="609480" imgH="304560" progId="Equation.3">
                  <p:embed/>
                </p:oleObj>
              </mc:Choice>
              <mc:Fallback>
                <p:oleObj name="Equation" r:id="rId4" imgW="609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168" y="4221088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9" name="Text Box 127"/>
          <p:cNvSpPr txBox="1">
            <a:spLocks noChangeArrowheads="1"/>
          </p:cNvSpPr>
          <p:nvPr/>
        </p:nvSpPr>
        <p:spPr bwMode="auto">
          <a:xfrm>
            <a:off x="1601316" y="2204864"/>
            <a:ext cx="2894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若平面的法</a:t>
            </a:r>
            <a:r>
              <a:rPr lang="zh-CN" altLang="en-US" dirty="0"/>
              <a:t>向量</a:t>
            </a:r>
            <a:r>
              <a:rPr lang="en-US" altLang="zh-CN" dirty="0"/>
              <a:t>: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3201" name="Text Box 129"/>
          <p:cNvSpPr txBox="1">
            <a:spLocks noChangeArrowheads="1"/>
          </p:cNvSpPr>
          <p:nvPr/>
        </p:nvSpPr>
        <p:spPr bwMode="auto">
          <a:xfrm>
            <a:off x="609600" y="341394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流速为常向量</a:t>
            </a:r>
            <a:r>
              <a:rPr lang="en-US" altLang="zh-CN"/>
              <a:t>:</a:t>
            </a:r>
            <a:r>
              <a:rPr lang="en-US" altLang="zh-CN">
                <a:sym typeface="Symbol" pitchFamily="18" charset="2"/>
              </a:rPr>
              <a:t> </a:t>
            </a:r>
          </a:p>
        </p:txBody>
      </p:sp>
      <p:grpSp>
        <p:nvGrpSpPr>
          <p:cNvPr id="3219" name="Group 147"/>
          <p:cNvGrpSpPr>
            <a:grpSpLocks/>
          </p:cNvGrpSpPr>
          <p:nvPr/>
        </p:nvGrpSpPr>
        <p:grpSpPr bwMode="auto">
          <a:xfrm>
            <a:off x="2164953" y="2878584"/>
            <a:ext cx="3559175" cy="406400"/>
            <a:chOff x="1270" y="2153"/>
            <a:chExt cx="2242" cy="256"/>
          </a:xfrm>
        </p:grpSpPr>
        <p:graphicFrame>
          <p:nvGraphicFramePr>
            <p:cNvPr id="3198" name="Object 126"/>
            <p:cNvGraphicFramePr>
              <a:graphicFrameLocks noChangeAspect="1"/>
            </p:cNvGraphicFramePr>
            <p:nvPr/>
          </p:nvGraphicFramePr>
          <p:xfrm>
            <a:off x="1272" y="2153"/>
            <a:ext cx="2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6" imgW="3555720" imgH="406080" progId="Equation.3">
                    <p:embed/>
                  </p:oleObj>
                </mc:Choice>
                <mc:Fallback>
                  <p:oleObj name="Equation" r:id="rId6" imgW="35557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153"/>
                          <a:ext cx="2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8" name="Line 136"/>
            <p:cNvSpPr>
              <a:spLocks noChangeShapeType="1"/>
            </p:cNvSpPr>
            <p:nvPr/>
          </p:nvSpPr>
          <p:spPr bwMode="auto">
            <a:xfrm>
              <a:off x="1270" y="216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13" name="Group 141"/>
          <p:cNvGrpSpPr>
            <a:grpSpLocks/>
          </p:cNvGrpSpPr>
          <p:nvPr/>
        </p:nvGrpSpPr>
        <p:grpSpPr bwMode="auto">
          <a:xfrm>
            <a:off x="3124200" y="3573016"/>
            <a:ext cx="269875" cy="304800"/>
            <a:chOff x="1968" y="2697"/>
            <a:chExt cx="170" cy="192"/>
          </a:xfrm>
        </p:grpSpPr>
        <p:graphicFrame>
          <p:nvGraphicFramePr>
            <p:cNvPr id="3200" name="Object 128"/>
            <p:cNvGraphicFramePr>
              <a:graphicFrameLocks noChangeAspect="1"/>
            </p:cNvGraphicFramePr>
            <p:nvPr/>
          </p:nvGraphicFramePr>
          <p:xfrm>
            <a:off x="1982" y="2737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0" name="Equation" r:id="rId8" imgW="203040" imgH="241200" progId="Equation.3">
                    <p:embed/>
                  </p:oleObj>
                </mc:Choice>
                <mc:Fallback>
                  <p:oleObj name="Equation" r:id="rId8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2737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0" name="Line 138"/>
            <p:cNvSpPr>
              <a:spLocks noChangeShapeType="1"/>
            </p:cNvSpPr>
            <p:nvPr/>
          </p:nvSpPr>
          <p:spPr bwMode="auto">
            <a:xfrm>
              <a:off x="1968" y="269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17" name="Group 145"/>
          <p:cNvGrpSpPr>
            <a:grpSpLocks/>
          </p:cNvGrpSpPr>
          <p:nvPr/>
        </p:nvGrpSpPr>
        <p:grpSpPr bwMode="auto">
          <a:xfrm>
            <a:off x="2483768" y="4183236"/>
            <a:ext cx="1625600" cy="469900"/>
            <a:chOff x="1288" y="3456"/>
            <a:chExt cx="1024" cy="296"/>
          </a:xfrm>
        </p:grpSpPr>
        <p:graphicFrame>
          <p:nvGraphicFramePr>
            <p:cNvPr id="3196" name="Object 124"/>
            <p:cNvGraphicFramePr>
              <a:graphicFrameLocks noChangeAspect="1"/>
            </p:cNvGraphicFramePr>
            <p:nvPr/>
          </p:nvGraphicFramePr>
          <p:xfrm>
            <a:off x="1288" y="3456"/>
            <a:ext cx="10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1" name="Equation" r:id="rId10" imgW="1625400" imgH="469800" progId="Equation.3">
                    <p:embed/>
                  </p:oleObj>
                </mc:Choice>
                <mc:Fallback>
                  <p:oleObj name="Equation" r:id="rId10" imgW="162540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3456"/>
                          <a:ext cx="10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4" name="Line 142"/>
            <p:cNvSpPr>
              <a:spLocks noChangeShapeType="1"/>
            </p:cNvSpPr>
            <p:nvPr/>
          </p:nvSpPr>
          <p:spPr bwMode="auto">
            <a:xfrm>
              <a:off x="1584" y="35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18" name="Group 146"/>
          <p:cNvGrpSpPr>
            <a:grpSpLocks/>
          </p:cNvGrpSpPr>
          <p:nvPr/>
        </p:nvGrpSpPr>
        <p:grpSpPr bwMode="auto">
          <a:xfrm>
            <a:off x="4139952" y="4221088"/>
            <a:ext cx="1336675" cy="393700"/>
            <a:chOff x="2304" y="3496"/>
            <a:chExt cx="842" cy="248"/>
          </a:xfrm>
        </p:grpSpPr>
        <p:graphicFrame>
          <p:nvGraphicFramePr>
            <p:cNvPr id="3197" name="Object 125"/>
            <p:cNvGraphicFramePr>
              <a:graphicFrameLocks noChangeAspect="1"/>
            </p:cNvGraphicFramePr>
            <p:nvPr/>
          </p:nvGraphicFramePr>
          <p:xfrm>
            <a:off x="2304" y="3496"/>
            <a:ext cx="8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2" name="Equation" r:id="rId12" imgW="1307880" imgH="393480" progId="Equation.3">
                    <p:embed/>
                  </p:oleObj>
                </mc:Choice>
                <mc:Fallback>
                  <p:oleObj name="Equation" r:id="rId12" imgW="1307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96"/>
                          <a:ext cx="8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>
              <a:off x="2688" y="35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2976" y="35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24" name="Picture 152" descr="机动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5" name="Text Box 15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26" name="Picture 15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7" name="Picture 15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8" name="Picture 15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9" name="Picture 15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0" name="Picture 15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组合 63"/>
          <p:cNvGrpSpPr/>
          <p:nvPr/>
        </p:nvGrpSpPr>
        <p:grpSpPr>
          <a:xfrm>
            <a:off x="6462365" y="1426318"/>
            <a:ext cx="1854051" cy="3082802"/>
            <a:chOff x="6372200" y="2667000"/>
            <a:chExt cx="1854051" cy="3082802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6992763" y="3141539"/>
              <a:ext cx="1233488" cy="2608263"/>
              <a:chOff x="4416" y="1941"/>
              <a:chExt cx="777" cy="1643"/>
            </a:xfrm>
          </p:grpSpPr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425" y="2208"/>
                <a:ext cx="768" cy="1224"/>
              </a:xfrm>
              <a:custGeom>
                <a:avLst/>
                <a:gdLst>
                  <a:gd name="T0" fmla="*/ 0 w 768"/>
                  <a:gd name="T1" fmla="*/ 576 h 1200"/>
                  <a:gd name="T2" fmla="*/ 0 w 768"/>
                  <a:gd name="T3" fmla="*/ 1200 h 1200"/>
                  <a:gd name="T4" fmla="*/ 768 w 768"/>
                  <a:gd name="T5" fmla="*/ 1200 h 1200"/>
                  <a:gd name="T6" fmla="*/ 768 w 768"/>
                  <a:gd name="T7" fmla="*/ 0 h 1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1200"/>
                  <a:gd name="T14" fmla="*/ 768 w 768"/>
                  <a:gd name="T15" fmla="*/ 1200 h 1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1200">
                    <a:moveTo>
                      <a:pt x="0" y="576"/>
                    </a:moveTo>
                    <a:lnTo>
                      <a:pt x="0" y="1200"/>
                    </a:lnTo>
                    <a:lnTo>
                      <a:pt x="768" y="1200"/>
                    </a:lnTo>
                    <a:lnTo>
                      <a:pt x="768" y="0"/>
                    </a:lnTo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0" scaled="1"/>
              </a:gradFill>
              <a:ln w="190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Arc 18"/>
              <p:cNvSpPr>
                <a:spLocks/>
              </p:cNvSpPr>
              <p:nvPr/>
            </p:nvSpPr>
            <p:spPr bwMode="auto">
              <a:xfrm>
                <a:off x="4416" y="3311"/>
                <a:ext cx="768" cy="150"/>
              </a:xfrm>
              <a:custGeom>
                <a:avLst/>
                <a:gdLst>
                  <a:gd name="T0" fmla="*/ 0 w 43144"/>
                  <a:gd name="T1" fmla="*/ 142 h 21600"/>
                  <a:gd name="T2" fmla="*/ 768 w 43144"/>
                  <a:gd name="T3" fmla="*/ 142 h 21600"/>
                  <a:gd name="T4" fmla="*/ 384 w 43144"/>
                  <a:gd name="T5" fmla="*/ 150 h 21600"/>
                  <a:gd name="T6" fmla="*/ 0 60000 65536"/>
                  <a:gd name="T7" fmla="*/ 0 60000 65536"/>
                  <a:gd name="T8" fmla="*/ 0 60000 65536"/>
                  <a:gd name="T9" fmla="*/ 0 w 43144"/>
                  <a:gd name="T10" fmla="*/ 0 h 21600"/>
                  <a:gd name="T11" fmla="*/ 43144 w 431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44" h="21600" fill="none" extrusionOk="0">
                    <a:moveTo>
                      <a:pt x="0" y="20492"/>
                    </a:moveTo>
                    <a:cubicBezTo>
                      <a:pt x="590" y="9008"/>
                      <a:pt x="10073" y="-1"/>
                      <a:pt x="21572" y="0"/>
                    </a:cubicBezTo>
                    <a:cubicBezTo>
                      <a:pt x="33076" y="0"/>
                      <a:pt x="42561" y="9016"/>
                      <a:pt x="43144" y="20505"/>
                    </a:cubicBezTo>
                  </a:path>
                  <a:path w="43144" h="21600" stroke="0" extrusionOk="0">
                    <a:moveTo>
                      <a:pt x="0" y="20492"/>
                    </a:moveTo>
                    <a:cubicBezTo>
                      <a:pt x="590" y="9008"/>
                      <a:pt x="10073" y="-1"/>
                      <a:pt x="21572" y="0"/>
                    </a:cubicBezTo>
                    <a:cubicBezTo>
                      <a:pt x="33076" y="0"/>
                      <a:pt x="42561" y="9016"/>
                      <a:pt x="43144" y="20505"/>
                    </a:cubicBezTo>
                    <a:lnTo>
                      <a:pt x="2157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Arc 19"/>
              <p:cNvSpPr>
                <a:spLocks/>
              </p:cNvSpPr>
              <p:nvPr/>
            </p:nvSpPr>
            <p:spPr bwMode="auto">
              <a:xfrm rot="10800000">
                <a:off x="4416" y="3417"/>
                <a:ext cx="768" cy="167"/>
              </a:xfrm>
              <a:custGeom>
                <a:avLst/>
                <a:gdLst>
                  <a:gd name="T0" fmla="*/ 0 w 43144"/>
                  <a:gd name="T1" fmla="*/ 158 h 21600"/>
                  <a:gd name="T2" fmla="*/ 768 w 43144"/>
                  <a:gd name="T3" fmla="*/ 159 h 21600"/>
                  <a:gd name="T4" fmla="*/ 384 w 43144"/>
                  <a:gd name="T5" fmla="*/ 167 h 21600"/>
                  <a:gd name="T6" fmla="*/ 0 60000 65536"/>
                  <a:gd name="T7" fmla="*/ 0 60000 65536"/>
                  <a:gd name="T8" fmla="*/ 0 60000 65536"/>
                  <a:gd name="T9" fmla="*/ 0 w 43144"/>
                  <a:gd name="T10" fmla="*/ 0 h 21600"/>
                  <a:gd name="T11" fmla="*/ 43144 w 431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44" h="21600" fill="none" extrusionOk="0">
                    <a:moveTo>
                      <a:pt x="0" y="20492"/>
                    </a:moveTo>
                    <a:cubicBezTo>
                      <a:pt x="590" y="9008"/>
                      <a:pt x="10073" y="-1"/>
                      <a:pt x="21572" y="0"/>
                    </a:cubicBezTo>
                    <a:cubicBezTo>
                      <a:pt x="33076" y="0"/>
                      <a:pt x="42561" y="9016"/>
                      <a:pt x="43144" y="20505"/>
                    </a:cubicBezTo>
                  </a:path>
                  <a:path w="43144" h="21600" stroke="0" extrusionOk="0">
                    <a:moveTo>
                      <a:pt x="0" y="20492"/>
                    </a:moveTo>
                    <a:cubicBezTo>
                      <a:pt x="590" y="9008"/>
                      <a:pt x="10073" y="-1"/>
                      <a:pt x="21572" y="0"/>
                    </a:cubicBezTo>
                    <a:cubicBezTo>
                      <a:pt x="33076" y="0"/>
                      <a:pt x="42561" y="9016"/>
                      <a:pt x="43144" y="20505"/>
                    </a:cubicBezTo>
                    <a:lnTo>
                      <a:pt x="21572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0" scaled="1"/>
              </a:gradFill>
              <a:ln w="190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Oval 20"/>
              <p:cNvSpPr>
                <a:spLocks noChangeArrowheads="1"/>
              </p:cNvSpPr>
              <p:nvPr/>
            </p:nvSpPr>
            <p:spPr bwMode="auto">
              <a:xfrm rot="18878416">
                <a:off x="4317" y="2229"/>
                <a:ext cx="986" cy="500"/>
              </a:xfrm>
              <a:prstGeom prst="ellipse">
                <a:avLst/>
              </a:pr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0" scaled="1"/>
              </a:gradFill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25"/>
              <p:cNvSpPr>
                <a:spLocks noChangeShapeType="1"/>
              </p:cNvSpPr>
              <p:nvPr/>
            </p:nvSpPr>
            <p:spPr bwMode="auto">
              <a:xfrm flipV="1">
                <a:off x="4830" y="1941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8010227" y="2996952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 flipV="1">
              <a:off x="7362155" y="3356992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V="1">
              <a:off x="7578179" y="3574926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V="1">
              <a:off x="7866211" y="3284984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 flipV="1">
              <a:off x="7218139" y="3603104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 flipV="1">
              <a:off x="6786091" y="3689970"/>
              <a:ext cx="432048" cy="6751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129377"/>
                </p:ext>
              </p:extLst>
            </p:nvPr>
          </p:nvGraphicFramePr>
          <p:xfrm>
            <a:off x="6976839" y="3717032"/>
            <a:ext cx="2413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3" name="Equation" r:id="rId20" imgW="236252" imgH="312475" progId="Equation.3">
                    <p:embed/>
                  </p:oleObj>
                </mc:Choice>
                <mc:Fallback>
                  <p:oleObj name="Equation" r:id="rId20" imgW="236252" imgH="312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6839" y="3717032"/>
                          <a:ext cx="2413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Arc 118"/>
            <p:cNvSpPr>
              <a:spLocks/>
            </p:cNvSpPr>
            <p:nvPr/>
          </p:nvSpPr>
          <p:spPr bwMode="auto">
            <a:xfrm flipH="1">
              <a:off x="7059056" y="4005064"/>
              <a:ext cx="231091" cy="294399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5 w 17286"/>
                <a:gd name="T1" fmla="*/ 0 h 21299"/>
                <a:gd name="T2" fmla="*/ 17286 w 17286"/>
                <a:gd name="T3" fmla="*/ 8346 h 21299"/>
                <a:gd name="T4" fmla="*/ 0 w 17286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6" h="21299" fill="none" extrusionOk="0">
                  <a:moveTo>
                    <a:pt x="3594" y="0"/>
                  </a:moveTo>
                  <a:cubicBezTo>
                    <a:pt x="9060" y="922"/>
                    <a:pt x="13961" y="3910"/>
                    <a:pt x="17285" y="8346"/>
                  </a:cubicBezTo>
                </a:path>
                <a:path w="17286" h="21299" stroke="0" extrusionOk="0">
                  <a:moveTo>
                    <a:pt x="3594" y="0"/>
                  </a:moveTo>
                  <a:cubicBezTo>
                    <a:pt x="9060" y="922"/>
                    <a:pt x="13961" y="3910"/>
                    <a:pt x="17285" y="8346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" name="Group 149"/>
            <p:cNvGrpSpPr>
              <a:grpSpLocks/>
            </p:cNvGrpSpPr>
            <p:nvPr/>
          </p:nvGrpSpPr>
          <p:grpSpPr bwMode="auto">
            <a:xfrm>
              <a:off x="6372200" y="3556248"/>
              <a:ext cx="269875" cy="304800"/>
              <a:chOff x="3944" y="1728"/>
              <a:chExt cx="170" cy="192"/>
            </a:xfrm>
          </p:grpSpPr>
          <p:graphicFrame>
            <p:nvGraphicFramePr>
              <p:cNvPr id="79" name="Object 115"/>
              <p:cNvGraphicFramePr>
                <a:graphicFrameLocks noChangeAspect="1"/>
              </p:cNvGraphicFramePr>
              <p:nvPr/>
            </p:nvGraphicFramePr>
            <p:xfrm>
              <a:off x="3954" y="1770"/>
              <a:ext cx="14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24" name="Equation" r:id="rId22" imgW="228600" imgH="241200" progId="Equation.3">
                      <p:embed/>
                    </p:oleObj>
                  </mc:Choice>
                  <mc:Fallback>
                    <p:oleObj name="Equation" r:id="rId22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770"/>
                            <a:ext cx="14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Line 148"/>
              <p:cNvSpPr>
                <a:spLocks noChangeShapeType="1"/>
              </p:cNvSpPr>
              <p:nvPr/>
            </p:nvSpPr>
            <p:spPr bwMode="auto">
              <a:xfrm>
                <a:off x="3944" y="172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" name="Group 151"/>
            <p:cNvGrpSpPr>
              <a:grpSpLocks/>
            </p:cNvGrpSpPr>
            <p:nvPr/>
          </p:nvGrpSpPr>
          <p:grpSpPr bwMode="auto">
            <a:xfrm>
              <a:off x="7812360" y="2667000"/>
              <a:ext cx="269875" cy="304800"/>
              <a:chOff x="5232" y="1584"/>
              <a:chExt cx="170" cy="192"/>
            </a:xfrm>
          </p:grpSpPr>
          <p:graphicFrame>
            <p:nvGraphicFramePr>
              <p:cNvPr id="77" name="Object 114"/>
              <p:cNvGraphicFramePr>
                <a:graphicFrameLocks noChangeAspect="1"/>
              </p:cNvGraphicFramePr>
              <p:nvPr/>
            </p:nvGraphicFramePr>
            <p:xfrm>
              <a:off x="5248" y="1626"/>
              <a:ext cx="12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25" name="Equation" r:id="rId24" imgW="203040" imgH="241200" progId="Equation.3">
                      <p:embed/>
                    </p:oleObj>
                  </mc:Choice>
                  <mc:Fallback>
                    <p:oleObj name="Equation" r:id="rId24" imgW="2030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1626"/>
                            <a:ext cx="128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>
                <a:off x="5232" y="158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593762"/>
                </p:ext>
              </p:extLst>
            </p:nvPr>
          </p:nvGraphicFramePr>
          <p:xfrm>
            <a:off x="7578179" y="3861048"/>
            <a:ext cx="2540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6" name="Equation" r:id="rId26" imgW="243811" imgH="312475" progId="Equation.3">
                    <p:embed/>
                  </p:oleObj>
                </mc:Choice>
                <mc:Fallback>
                  <p:oleObj name="Equation" r:id="rId26" imgW="243811" imgH="312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8179" y="3861048"/>
                          <a:ext cx="2540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15228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 build="p" autoUpdateAnimBg="0"/>
      <p:bldP spid="3193" grpId="0" autoUpdateAnimBg="0"/>
      <p:bldP spid="3194" grpId="0" autoUpdateAnimBg="0"/>
      <p:bldP spid="3199" grpId="0" autoUpdateAnimBg="0"/>
      <p:bldP spid="32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6777038" y="1782639"/>
            <a:ext cx="2062162" cy="1430337"/>
            <a:chOff x="4029" y="1259"/>
            <a:chExt cx="1299" cy="901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4029" y="1259"/>
            <a:ext cx="1299" cy="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1" name="BMP 图象" r:id="rId3" imgW="2580952" imgH="1790476" progId="Paint.Picture">
                    <p:embed/>
                  </p:oleObj>
                </mc:Choice>
                <mc:Fallback>
                  <p:oleObj name="BMP 图象" r:id="rId3" imgW="2580952" imgH="1790476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1259"/>
                          <a:ext cx="1299" cy="9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4800" y="1872"/>
            <a:ext cx="21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" name="公式" r:id="rId5" imgW="139680" imgH="152280" progId="Equation.3">
                    <p:embed/>
                  </p:oleObj>
                </mc:Choice>
                <mc:Fallback>
                  <p:oleObj name="公式" r:id="rId5" imgW="139680" imgH="152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872"/>
                          <a:ext cx="21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19336"/>
            <a:ext cx="3733800" cy="533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对一般的</a:t>
            </a:r>
            <a:r>
              <a:rPr lang="zh-CN" altLang="en-US" sz="2800">
                <a:ea typeface="楷体_GB2312" pitchFamily="49" charset="-122"/>
              </a:rPr>
              <a:t>有向曲面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 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061965" y="533623"/>
            <a:ext cx="490252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用</a:t>
            </a:r>
            <a:r>
              <a:rPr lang="zh-CN" altLang="en-US" dirty="0" smtClean="0">
                <a:solidFill>
                  <a:schemeClr val="tx2"/>
                </a:solidFill>
              </a:rPr>
              <a:t>“</a:t>
            </a:r>
            <a:r>
              <a:rPr lang="zh-CN" altLang="en-US" dirty="0">
                <a:solidFill>
                  <a:schemeClr val="tx2"/>
                </a:solidFill>
              </a:rPr>
              <a:t>划分</a:t>
            </a:r>
            <a:r>
              <a:rPr lang="en-US" altLang="zh-CN" dirty="0" smtClean="0">
                <a:solidFill>
                  <a:schemeClr val="tx2"/>
                </a:solidFill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</a:rPr>
              <a:t>近似</a:t>
            </a:r>
            <a:r>
              <a:rPr lang="en-US" altLang="zh-CN" dirty="0" smtClean="0">
                <a:solidFill>
                  <a:schemeClr val="tx2"/>
                </a:solidFill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</a:rPr>
              <a:t>求和求极限</a:t>
            </a:r>
            <a:r>
              <a:rPr lang="zh-CN" altLang="en-US" dirty="0">
                <a:solidFill>
                  <a:schemeClr val="tx2"/>
                </a:solidFill>
              </a:rPr>
              <a:t>”</a:t>
            </a:r>
            <a:r>
              <a:rPr lang="zh-CN" altLang="en-US" dirty="0"/>
              <a:t> 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81488"/>
              </p:ext>
            </p:extLst>
          </p:nvPr>
        </p:nvGraphicFramePr>
        <p:xfrm>
          <a:off x="2627784" y="1053356"/>
          <a:ext cx="50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" name="Equation" r:id="rId7" imgW="507960" imgH="1079280" progId="Equation.3">
                  <p:embed/>
                </p:oleObj>
              </mc:Choice>
              <mc:Fallback>
                <p:oleObj name="Equation" r:id="rId7" imgW="507960" imgH="1079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53356"/>
                        <a:ext cx="50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113"/>
              </p:ext>
            </p:extLst>
          </p:nvPr>
        </p:nvGraphicFramePr>
        <p:xfrm>
          <a:off x="1979712" y="1366540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Equation" r:id="rId9" imgW="609480" imgH="622080" progId="Equation.3">
                  <p:embed/>
                </p:oleObj>
              </mc:Choice>
              <mc:Fallback>
                <p:oleObj name="Equation" r:id="rId9" imgW="609480" imgH="622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66540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17619"/>
              </p:ext>
            </p:extLst>
          </p:nvPr>
        </p:nvGraphicFramePr>
        <p:xfrm>
          <a:off x="1331640" y="1468016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5" name="Equation" r:id="rId11" imgW="609480" imgH="304560" progId="Equation.3">
                  <p:embed/>
                </p:oleObj>
              </mc:Choice>
              <mc:Fallback>
                <p:oleObj name="Equation" r:id="rId11" imgW="60948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68016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40475"/>
              </p:ext>
            </p:extLst>
          </p:nvPr>
        </p:nvGraphicFramePr>
        <p:xfrm>
          <a:off x="1187524" y="3657600"/>
          <a:ext cx="95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6" name="Equation" r:id="rId13" imgW="952200" imgH="647640" progId="Equation.3">
                  <p:embed/>
                </p:oleObj>
              </mc:Choice>
              <mc:Fallback>
                <p:oleObj name="Equation" r:id="rId13" imgW="952200" imgH="647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24" y="3657600"/>
                        <a:ext cx="95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07479"/>
              </p:ext>
            </p:extLst>
          </p:nvPr>
        </p:nvGraphicFramePr>
        <p:xfrm>
          <a:off x="2140024" y="3340100"/>
          <a:ext cx="50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Equation" r:id="rId15" imgW="507960" imgH="1079280" progId="Equation.3">
                  <p:embed/>
                </p:oleObj>
              </mc:Choice>
              <mc:Fallback>
                <p:oleObj name="Equation" r:id="rId15" imgW="507960" imgH="1079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24" y="3340100"/>
                        <a:ext cx="50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12582"/>
              </p:ext>
            </p:extLst>
          </p:nvPr>
        </p:nvGraphicFramePr>
        <p:xfrm>
          <a:off x="2565474" y="3657600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17" imgW="2806560" imgH="444240" progId="Equation.DSMT4">
                  <p:embed/>
                </p:oleObj>
              </mc:Choice>
              <mc:Fallback>
                <p:oleObj name="Equation" r:id="rId17" imgW="280656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74" y="3657600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5156200" y="434340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19" imgW="2857320" imgH="444240" progId="Equation.3">
                  <p:embed/>
                </p:oleObj>
              </mc:Choice>
              <mc:Fallback>
                <p:oleObj name="Equation" r:id="rId19" imgW="28573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34340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023938" y="5022850"/>
          <a:ext cx="90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21" imgW="901440" imgH="622080" progId="Equation.3">
                  <p:embed/>
                </p:oleObj>
              </mc:Choice>
              <mc:Fallback>
                <p:oleObj name="Equation" r:id="rId21" imgW="901440" imgH="622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5022850"/>
                        <a:ext cx="90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005013" y="4724400"/>
          <a:ext cx="50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23" imgW="507960" imgH="1079280" progId="Equation.3">
                  <p:embed/>
                </p:oleObj>
              </mc:Choice>
              <mc:Fallback>
                <p:oleObj name="Equation" r:id="rId23" imgW="507960" imgH="1079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724400"/>
                        <a:ext cx="50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2438400" y="5105400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25" imgW="3022560" imgH="507960" progId="Equation.3">
                  <p:embed/>
                </p:oleObj>
              </mc:Choice>
              <mc:Fallback>
                <p:oleObj name="Equation" r:id="rId25" imgW="302256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02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5562600" y="51054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Equation" r:id="rId27" imgW="3111480" imgH="507960" progId="Equation.3">
                  <p:embed/>
                </p:oleObj>
              </mc:Choice>
              <mc:Fallback>
                <p:oleObj name="Equation" r:id="rId27" imgW="311148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5168900" y="5715000"/>
          <a:ext cx="328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Equation" r:id="rId29" imgW="3288960" imgH="507960" progId="Equation.3">
                  <p:embed/>
                </p:oleObj>
              </mc:Choice>
              <mc:Fallback>
                <p:oleObj name="Equation" r:id="rId29" imgW="328896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715000"/>
                        <a:ext cx="328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09325"/>
              </p:ext>
            </p:extLst>
          </p:nvPr>
        </p:nvGraphicFramePr>
        <p:xfrm>
          <a:off x="5454724" y="365760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Equation" r:id="rId31" imgW="2933640" imgH="444240" progId="Equation.3">
                  <p:embed/>
                </p:oleObj>
              </mc:Choice>
              <mc:Fallback>
                <p:oleObj name="Equation" r:id="rId31" imgW="29336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724" y="365760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Oval 21"/>
          <p:cNvSpPr>
            <a:spLocks noChangeArrowheads="1"/>
          </p:cNvSpPr>
          <p:nvPr/>
        </p:nvSpPr>
        <p:spPr bwMode="auto">
          <a:xfrm rot="1595346">
            <a:off x="7696200" y="2255615"/>
            <a:ext cx="360363" cy="201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7848600" y="1592040"/>
            <a:ext cx="611188" cy="768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7848600" y="1539652"/>
            <a:ext cx="366713" cy="827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8013700" y="4356100"/>
          <a:ext cx="74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33" imgW="749160" imgH="444240" progId="Equation.3">
                  <p:embed/>
                </p:oleObj>
              </mc:Choice>
              <mc:Fallback>
                <p:oleObj name="Equation" r:id="rId33" imgW="7491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4356100"/>
                        <a:ext cx="74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323528" y="1340768"/>
            <a:ext cx="10268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可</a:t>
            </a:r>
            <a:r>
              <a:rPr lang="zh-CN" altLang="en-US" dirty="0"/>
              <a:t>得</a:t>
            </a:r>
          </a:p>
        </p:txBody>
      </p:sp>
      <p:grpSp>
        <p:nvGrpSpPr>
          <p:cNvPr id="38946" name="Group 34"/>
          <p:cNvGrpSpPr>
            <a:grpSpLocks/>
          </p:cNvGrpSpPr>
          <p:nvPr/>
        </p:nvGrpSpPr>
        <p:grpSpPr bwMode="auto">
          <a:xfrm>
            <a:off x="7772400" y="1196752"/>
            <a:ext cx="317500" cy="508000"/>
            <a:chOff x="4696" y="880"/>
            <a:chExt cx="200" cy="320"/>
          </a:xfrm>
        </p:grpSpPr>
        <p:graphicFrame>
          <p:nvGraphicFramePr>
            <p:cNvPr id="38947" name="Object 35"/>
            <p:cNvGraphicFramePr>
              <a:graphicFrameLocks noChangeAspect="1"/>
            </p:cNvGraphicFramePr>
            <p:nvPr/>
          </p:nvGraphicFramePr>
          <p:xfrm>
            <a:off x="4696" y="880"/>
            <a:ext cx="2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7" name="Equation" r:id="rId35" imgW="317160" imgH="507960" progId="Equation.3">
                    <p:embed/>
                  </p:oleObj>
                </mc:Choice>
                <mc:Fallback>
                  <p:oleObj name="Equation" r:id="rId35" imgW="317160" imgH="5079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880"/>
                          <a:ext cx="2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4704" y="91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8382000" y="1247552"/>
            <a:ext cx="317500" cy="444500"/>
            <a:chOff x="4992" y="984"/>
            <a:chExt cx="200" cy="280"/>
          </a:xfrm>
        </p:grpSpPr>
        <p:graphicFrame>
          <p:nvGraphicFramePr>
            <p:cNvPr id="38950" name="Object 38"/>
            <p:cNvGraphicFramePr>
              <a:graphicFrameLocks noChangeAspect="1"/>
            </p:cNvGraphicFramePr>
            <p:nvPr/>
          </p:nvGraphicFramePr>
          <p:xfrm>
            <a:off x="5016" y="984"/>
            <a:ext cx="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8" name="Equation" r:id="rId37" imgW="279360" imgH="444240" progId="Equation.3">
                    <p:embed/>
                  </p:oleObj>
                </mc:Choice>
                <mc:Fallback>
                  <p:oleObj name="Equation" r:id="rId37" imgW="279360" imgH="4442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984"/>
                          <a:ext cx="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4992" y="100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2" name="Group 40"/>
          <p:cNvGrpSpPr>
            <a:grpSpLocks/>
          </p:cNvGrpSpPr>
          <p:nvPr/>
        </p:nvGrpSpPr>
        <p:grpSpPr bwMode="auto">
          <a:xfrm>
            <a:off x="3059832" y="1412776"/>
            <a:ext cx="1524000" cy="444500"/>
            <a:chOff x="1488" y="1795"/>
            <a:chExt cx="960" cy="280"/>
          </a:xfrm>
        </p:grpSpPr>
        <p:graphicFrame>
          <p:nvGraphicFramePr>
            <p:cNvPr id="38953" name="Object 41"/>
            <p:cNvGraphicFramePr>
              <a:graphicFrameLocks noChangeAspect="1"/>
            </p:cNvGraphicFramePr>
            <p:nvPr/>
          </p:nvGraphicFramePr>
          <p:xfrm>
            <a:off x="1504" y="1795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9" name="Equation" r:id="rId39" imgW="1498320" imgH="444240" progId="Equation.3">
                    <p:embed/>
                  </p:oleObj>
                </mc:Choice>
                <mc:Fallback>
                  <p:oleObj name="Equation" r:id="rId39" imgW="1498320" imgH="4442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795"/>
                          <a:ext cx="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1488" y="182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1846" y="182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395536" y="2192412"/>
            <a:ext cx="4470400" cy="444500"/>
            <a:chOff x="404" y="1880"/>
            <a:chExt cx="2816" cy="280"/>
          </a:xfrm>
        </p:grpSpPr>
        <p:graphicFrame>
          <p:nvGraphicFramePr>
            <p:cNvPr id="38957" name="Object 45"/>
            <p:cNvGraphicFramePr>
              <a:graphicFrameLocks noChangeAspect="1"/>
            </p:cNvGraphicFramePr>
            <p:nvPr/>
          </p:nvGraphicFramePr>
          <p:xfrm>
            <a:off x="404" y="1880"/>
            <a:ext cx="28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50" name="Equation" r:id="rId41" imgW="4470120" imgH="444240" progId="Equation.3">
                    <p:embed/>
                  </p:oleObj>
                </mc:Choice>
                <mc:Fallback>
                  <p:oleObj name="Equation" r:id="rId41" imgW="4470120" imgH="4442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1880"/>
                          <a:ext cx="28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>
              <a:off x="694" y="190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5278"/>
              </p:ext>
            </p:extLst>
          </p:nvPr>
        </p:nvGraphicFramePr>
        <p:xfrm>
          <a:off x="831924" y="37338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Equation" r:id="rId43" imgW="317160" imgH="304560" progId="Equation.3">
                  <p:embed/>
                </p:oleObj>
              </mc:Choice>
              <mc:Fallback>
                <p:oleObj name="Equation" r:id="rId43" imgW="317160" imgH="3045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24" y="37338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338093" y="362586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则 </a:t>
            </a:r>
            <a:endParaRPr lang="zh-CN" altLang="en-US" dirty="0"/>
          </a:p>
        </p:txBody>
      </p:sp>
      <p:pic>
        <p:nvPicPr>
          <p:cNvPr id="38966" name="Picture 54" descr="机动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68" name="Picture 5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69" name="Picture 5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0" name="Picture 5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1" name="Picture 5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2" name="Picture 6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9073" y="2758751"/>
                <a:ext cx="6821239" cy="59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zh-CN" altLang="en-US">
                              <a:latin typeface="Cambria Math"/>
                            </a:rPr>
                            <m:t>=(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𝑃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 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𝑄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 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𝑅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3" y="2758751"/>
                <a:ext cx="6821239" cy="598241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33" grpId="0" animBg="1"/>
      <p:bldP spid="38934" grpId="0" animBg="1"/>
      <p:bldP spid="38935" grpId="0" animBg="1"/>
      <p:bldP spid="38942" grpId="0" autoUpdateAnimBg="0"/>
      <p:bldP spid="38965" grpId="0" build="p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47875"/>
              </p:ext>
            </p:extLst>
          </p:nvPr>
        </p:nvGraphicFramePr>
        <p:xfrm>
          <a:off x="1187524" y="3657600"/>
          <a:ext cx="95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3" imgW="952200" imgH="647640" progId="Equation.3">
                  <p:embed/>
                </p:oleObj>
              </mc:Choice>
              <mc:Fallback>
                <p:oleObj name="Equation" r:id="rId3" imgW="952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24" y="3657600"/>
                        <a:ext cx="95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91959"/>
              </p:ext>
            </p:extLst>
          </p:nvPr>
        </p:nvGraphicFramePr>
        <p:xfrm>
          <a:off x="2140024" y="3340100"/>
          <a:ext cx="50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5" imgW="507960" imgH="1079280" progId="Equation.3">
                  <p:embed/>
                </p:oleObj>
              </mc:Choice>
              <mc:Fallback>
                <p:oleObj name="Equation" r:id="rId5" imgW="5079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24" y="3340100"/>
                        <a:ext cx="50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88920"/>
              </p:ext>
            </p:extLst>
          </p:nvPr>
        </p:nvGraphicFramePr>
        <p:xfrm>
          <a:off x="2565474" y="3657600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7" imgW="2806560" imgH="444240" progId="Equation.DSMT4">
                  <p:embed/>
                </p:oleObj>
              </mc:Choice>
              <mc:Fallback>
                <p:oleObj name="Equation" r:id="rId7" imgW="2806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74" y="3657600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5156200" y="434340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9" imgW="2857320" imgH="444240" progId="Equation.3">
                  <p:embed/>
                </p:oleObj>
              </mc:Choice>
              <mc:Fallback>
                <p:oleObj name="Equation" r:id="rId9" imgW="285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34340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023938" y="5022850"/>
          <a:ext cx="90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11" imgW="901440" imgH="622080" progId="Equation.3">
                  <p:embed/>
                </p:oleObj>
              </mc:Choice>
              <mc:Fallback>
                <p:oleObj name="Equation" r:id="rId11" imgW="9014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5022850"/>
                        <a:ext cx="90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005013" y="4724400"/>
          <a:ext cx="50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13" imgW="507960" imgH="1079280" progId="Equation.3">
                  <p:embed/>
                </p:oleObj>
              </mc:Choice>
              <mc:Fallback>
                <p:oleObj name="Equation" r:id="rId13" imgW="5079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724400"/>
                        <a:ext cx="50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2438400" y="5105400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15" imgW="3022560" imgH="507960" progId="Equation.3">
                  <p:embed/>
                </p:oleObj>
              </mc:Choice>
              <mc:Fallback>
                <p:oleObj name="Equation" r:id="rId15" imgW="3022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02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5562600" y="51054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7" imgW="3111480" imgH="507960" progId="Equation.3">
                  <p:embed/>
                </p:oleObj>
              </mc:Choice>
              <mc:Fallback>
                <p:oleObj name="Equation" r:id="rId17" imgW="3111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5168900" y="5715000"/>
          <a:ext cx="328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9" imgW="3288960" imgH="507960" progId="Equation.3">
                  <p:embed/>
                </p:oleObj>
              </mc:Choice>
              <mc:Fallback>
                <p:oleObj name="Equation" r:id="rId19" imgW="328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715000"/>
                        <a:ext cx="328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86747"/>
              </p:ext>
            </p:extLst>
          </p:nvPr>
        </p:nvGraphicFramePr>
        <p:xfrm>
          <a:off x="5454724" y="365760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21" imgW="2933640" imgH="444240" progId="Equation.3">
                  <p:embed/>
                </p:oleObj>
              </mc:Choice>
              <mc:Fallback>
                <p:oleObj name="Equation" r:id="rId21" imgW="2933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724" y="365760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8013700" y="4356100"/>
          <a:ext cx="74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23" imgW="749160" imgH="444240" progId="Equation.3">
                  <p:embed/>
                </p:oleObj>
              </mc:Choice>
              <mc:Fallback>
                <p:oleObj name="Equation" r:id="rId23" imgW="749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4356100"/>
                        <a:ext cx="74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40860"/>
              </p:ext>
            </p:extLst>
          </p:nvPr>
        </p:nvGraphicFramePr>
        <p:xfrm>
          <a:off x="831924" y="37338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25" imgW="317160" imgH="304560" progId="Equation.3">
                  <p:embed/>
                </p:oleObj>
              </mc:Choice>
              <mc:Fallback>
                <p:oleObj name="Equation" r:id="rId25" imgW="317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24" y="37338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66" name="Picture 54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68" name="Picture 5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69" name="Picture 5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0" name="Picture 5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1" name="Picture 5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2" name="Picture 6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1530" y="548680"/>
                <a:ext cx="8254926" cy="847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𝛷</m:t>
                      </m:r>
                      <m:r>
                        <a:rPr lang="zh-CN" altLang="en-US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/>
                            </a:rPr>
                            <m:t>𝛴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zh-CN" alt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</m:nary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/>
                        </a:rPr>
                        <m:t>cos</m:t>
                      </m:r>
                      <m:r>
                        <a:rPr lang="zh-CN" altLang="en-US" sz="2400" i="1">
                          <a:latin typeface="Cambria Math"/>
                        </a:rPr>
                        <m:t>𝛼</m:t>
                      </m:r>
                      <m:r>
                        <a:rPr lang="zh-CN" altLang="en-US" sz="2400">
                          <a:latin typeface="Cambria Math"/>
                        </a:rPr>
                        <m:t>+</m:t>
                      </m:r>
                      <m:r>
                        <a:rPr lang="zh-CN" altLang="en-US" sz="2400" i="1">
                          <a:latin typeface="Cambria Math"/>
                        </a:rPr>
                        <m:t>𝑄</m:t>
                      </m:r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/>
                        </a:rPr>
                        <m:t>cos</m:t>
                      </m:r>
                      <m:r>
                        <a:rPr lang="zh-CN" altLang="en-US" sz="2400" i="1">
                          <a:latin typeface="Cambria Math"/>
                        </a:rPr>
                        <m:t>𝛽</m:t>
                      </m:r>
                      <m:r>
                        <a:rPr lang="zh-CN" altLang="en-US" sz="2400">
                          <a:latin typeface="Cambria Math"/>
                        </a:rPr>
                        <m:t>+</m:t>
                      </m:r>
                      <m:r>
                        <a:rPr lang="zh-CN" altLang="en-US" sz="2400" i="1">
                          <a:latin typeface="Cambria Math"/>
                        </a:rPr>
                        <m:t>𝑅</m:t>
                      </m:r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/>
                        </a:rPr>
                        <m:t>cos</m:t>
                      </m:r>
                      <m:r>
                        <a:rPr lang="zh-CN" altLang="en-US" sz="2400" i="1">
                          <a:latin typeface="Cambria Math"/>
                        </a:rPr>
                        <m:t>𝛾</m:t>
                      </m:r>
                      <m:r>
                        <a:rPr lang="zh-CN" altLang="en-US" sz="2400">
                          <a:latin typeface="Cambria Math"/>
                        </a:rPr>
                        <m:t>]</m:t>
                      </m:r>
                      <m:r>
                        <a:rPr lang="zh-CN" altLang="en-US" sz="2400" i="1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0" y="548680"/>
                <a:ext cx="8254926" cy="8474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6116394" y="1268760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第一类曲面积分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1746" y="1789436"/>
                <a:ext cx="8234710" cy="847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/>
                            </a:rPr>
                            <m:t>𝛴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𝑃</m:t>
                          </m:r>
                        </m:e>
                      </m:nary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a:rPr lang="zh-CN" altLang="en-US" sz="2400" i="1">
                          <a:latin typeface="Cambria Math"/>
                        </a:rPr>
                        <m:t>𝑑𝑦𝑑𝑧</m:t>
                      </m:r>
                      <m:r>
                        <a:rPr lang="zh-CN" altLang="en-US" sz="2400">
                          <a:latin typeface="Cambria Math"/>
                        </a:rPr>
                        <m:t>+</m:t>
                      </m:r>
                      <m:r>
                        <a:rPr lang="zh-CN" altLang="en-US" sz="2400" i="1">
                          <a:latin typeface="Cambria Math"/>
                        </a:rPr>
                        <m:t>𝑄</m:t>
                      </m:r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a:rPr lang="zh-CN" altLang="en-US" sz="2400" i="1">
                          <a:latin typeface="Cambria Math"/>
                        </a:rPr>
                        <m:t>𝑑𝑧𝑑𝑥</m:t>
                      </m:r>
                      <m:r>
                        <a:rPr lang="zh-CN" altLang="en-US" sz="2400">
                          <a:latin typeface="Cambria Math"/>
                        </a:rPr>
                        <m:t>+</m:t>
                      </m:r>
                      <m:r>
                        <a:rPr lang="zh-CN" altLang="en-US" sz="2400" i="1">
                          <a:latin typeface="Cambria Math"/>
                        </a:rPr>
                        <m:t>𝑅</m:t>
                      </m:r>
                      <m:r>
                        <a:rPr lang="zh-CN" altLang="en-US" sz="240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𝑥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𝑦</m:t>
                      </m:r>
                      <m:r>
                        <a:rPr lang="zh-CN" altLang="en-US" sz="2400">
                          <a:latin typeface="Cambria Math"/>
                        </a:rPr>
                        <m:t>,</m:t>
                      </m:r>
                      <m:r>
                        <a:rPr lang="zh-CN" altLang="en-US" sz="2400" i="1">
                          <a:latin typeface="Cambria Math"/>
                        </a:rPr>
                        <m:t>𝑧</m:t>
                      </m:r>
                      <m:r>
                        <a:rPr lang="zh-CN" altLang="en-US" sz="2400">
                          <a:latin typeface="Cambria Math"/>
                        </a:rPr>
                        <m:t>)</m:t>
                      </m:r>
                      <m:r>
                        <a:rPr lang="zh-CN" altLang="en-US" sz="2400" i="1">
                          <a:latin typeface="Cambria Math"/>
                        </a:rPr>
                        <m:t>𝑑𝑥𝑑𝑦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6" y="1789436"/>
                <a:ext cx="8234710" cy="84747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6156176" y="2463279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第二类曲面积分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04311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build="p" autoUpdateAnimBg="0"/>
      <p:bldP spid="5" grpId="0"/>
      <p:bldP spid="52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901</Words>
  <Application>Microsoft Office PowerPoint</Application>
  <PresentationFormat>全屏显示(4:3)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默认设计模板</vt:lpstr>
      <vt:lpstr>BMP 图象</vt:lpstr>
      <vt:lpstr>Equation</vt:lpstr>
      <vt:lpstr>公式</vt:lpstr>
      <vt:lpstr>第五节</vt:lpstr>
      <vt:lpstr>一、有向曲面及曲面元素的投影</vt:lpstr>
      <vt:lpstr> 指定了侧的曲面叫有向曲面, </vt:lpstr>
      <vt:lpstr>PowerPoint 演示文稿</vt:lpstr>
      <vt:lpstr>例1. 计算曲面积分</vt:lpstr>
      <vt:lpstr>练习： 计算曲面积分∬2_(" " Σ)▒〖x^2 y^2 zdxdy〗,其中  为球面</vt:lpstr>
      <vt:lpstr>二、 对坐标的曲面积分的概念与性质  </vt:lpstr>
      <vt:lpstr>对一般的有向曲面 ,</vt:lpstr>
      <vt:lpstr>PowerPoint 演示文稿</vt:lpstr>
      <vt:lpstr>2. 定义.</vt:lpstr>
      <vt:lpstr>PowerPoint 演示文稿</vt:lpstr>
      <vt:lpstr>3. 性质</vt:lpstr>
      <vt:lpstr>三、对坐标的曲面积分的计算法</vt:lpstr>
      <vt:lpstr>PowerPoint 演示文稿</vt:lpstr>
      <vt:lpstr>例2. 计算</vt:lpstr>
      <vt:lpstr>四、两类曲面积分的联系</vt:lpstr>
      <vt:lpstr>例3. 设</vt:lpstr>
      <vt:lpstr>例4. 计算曲面积分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对坐标的曲面积分</dc:title>
  <dc:creator>chaoyl</dc:creator>
  <cp:lastModifiedBy>houjy</cp:lastModifiedBy>
  <cp:revision>116</cp:revision>
  <dcterms:created xsi:type="dcterms:W3CDTF">2000-03-08T14:46:15Z</dcterms:created>
  <dcterms:modified xsi:type="dcterms:W3CDTF">2020-04-29T02:20:35Z</dcterms:modified>
</cp:coreProperties>
</file>