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57" r:id="rId3"/>
    <p:sldId id="261" r:id="rId4"/>
    <p:sldId id="281" r:id="rId5"/>
    <p:sldId id="282" r:id="rId6"/>
    <p:sldId id="289" r:id="rId7"/>
    <p:sldId id="328" r:id="rId8"/>
    <p:sldId id="312" r:id="rId9"/>
    <p:sldId id="318" r:id="rId10"/>
    <p:sldId id="315" r:id="rId11"/>
    <p:sldId id="304" r:id="rId12"/>
    <p:sldId id="327" r:id="rId13"/>
  </p:sldIdLst>
  <p:sldSz cx="9144000" cy="6858000" type="screen4x3"/>
  <p:notesSz cx="6858000" cy="9144000"/>
  <p:custShowLst>
    <p:custShow name="高斯" id="0">
      <p:sldLst>
        <p:sld r:id="rId13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663300"/>
    <a:srgbClr val="660033"/>
    <a:srgbClr val="0F7D0F"/>
    <a:srgbClr val="99CCFF"/>
    <a:srgbClr val="FF7C80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8" d="100"/>
          <a:sy n="48" d="100"/>
        </p:scale>
        <p:origin x="-955" y="-62"/>
      </p:cViewPr>
      <p:guideLst>
        <p:guide orient="horz" pos="2880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8"/>
    </p:cViewPr>
  </p:sorterViewPr>
  <p:notesViewPr>
    <p:cSldViewPr>
      <p:cViewPr varScale="1">
        <p:scale>
          <a:sx n="38" d="100"/>
          <a:sy n="38" d="100"/>
        </p:scale>
        <p:origin x="-144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18" Type="http://schemas.openxmlformats.org/officeDocument/2006/relationships/image" Target="../media/image75.emf"/><Relationship Id="rId3" Type="http://schemas.openxmlformats.org/officeDocument/2006/relationships/image" Target="../media/image60.emf"/><Relationship Id="rId21" Type="http://schemas.openxmlformats.org/officeDocument/2006/relationships/image" Target="../media/image78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17" Type="http://schemas.openxmlformats.org/officeDocument/2006/relationships/image" Target="../media/image74.emf"/><Relationship Id="rId25" Type="http://schemas.openxmlformats.org/officeDocument/2006/relationships/image" Target="../media/image82.emf"/><Relationship Id="rId2" Type="http://schemas.openxmlformats.org/officeDocument/2006/relationships/image" Target="../media/image59.emf"/><Relationship Id="rId16" Type="http://schemas.openxmlformats.org/officeDocument/2006/relationships/image" Target="../media/image73.emf"/><Relationship Id="rId20" Type="http://schemas.openxmlformats.org/officeDocument/2006/relationships/image" Target="../media/image77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24" Type="http://schemas.openxmlformats.org/officeDocument/2006/relationships/image" Target="../media/image81.emf"/><Relationship Id="rId5" Type="http://schemas.openxmlformats.org/officeDocument/2006/relationships/image" Target="../media/image62.emf"/><Relationship Id="rId15" Type="http://schemas.openxmlformats.org/officeDocument/2006/relationships/image" Target="../media/image72.emf"/><Relationship Id="rId23" Type="http://schemas.openxmlformats.org/officeDocument/2006/relationships/image" Target="../media/image80.emf"/><Relationship Id="rId10" Type="http://schemas.openxmlformats.org/officeDocument/2006/relationships/image" Target="../media/image67.emf"/><Relationship Id="rId19" Type="http://schemas.openxmlformats.org/officeDocument/2006/relationships/image" Target="../media/image76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emf"/><Relationship Id="rId22" Type="http://schemas.openxmlformats.org/officeDocument/2006/relationships/image" Target="../media/image7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A31122A-044B-46B9-BC07-8D8F4132FC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65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35488470-F3ED-4C29-9231-B48AF9308B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403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D0037-EA4D-4E62-B8CA-18CE1EE4DF5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点击按钮“相片”</a:t>
            </a:r>
            <a:r>
              <a:rPr lang="en-US" altLang="zh-CN"/>
              <a:t>, </a:t>
            </a:r>
            <a:r>
              <a:rPr lang="zh-CN" altLang="en-US"/>
              <a:t>或按钮“高斯”</a:t>
            </a:r>
            <a:r>
              <a:rPr lang="en-US" altLang="zh-CN"/>
              <a:t>, </a:t>
            </a:r>
            <a:r>
              <a:rPr lang="zh-CN" altLang="en-US"/>
              <a:t>可显示高斯简介</a:t>
            </a:r>
            <a:r>
              <a:rPr lang="en-US" altLang="zh-CN"/>
              <a:t>,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B2453-2FC0-4A19-96D8-AA6648BC007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528BD-29F4-49BC-8CA7-1D4A796408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00262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40569-3382-435A-B08E-50D80A115C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30324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8EE9D-55FF-4C8D-A111-CD3C60481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7280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66975-2DDE-43BF-B3F8-CCC2C0F62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00307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B0EC7-C337-4248-980B-6FEDE68EE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17741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CF4EF-697C-447A-BA97-88D6A36C9D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31573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71727-EC49-4BC4-B866-26F8FCFA0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26165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86FAC-8AD2-4DC2-8E19-63429CEBCD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4663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F037C-7C62-4C29-8FD6-7060F36C1A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15758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C9174-28AA-477B-9A7C-D3D1F84C63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46561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F124A-692C-4119-BD4B-47E2FEF980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80173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B72F7D48-E928-4533-B30E-5CC01D329C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2.png"/><Relationship Id="rId5" Type="http://schemas.openxmlformats.org/officeDocument/2006/relationships/image" Target="../media/image5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4.jpeg"/><Relationship Id="rId4" Type="http://schemas.openxmlformats.org/officeDocument/2006/relationships/image" Target="../media/image92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2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4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6.jpeg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9.emf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9" Type="http://schemas.openxmlformats.org/officeDocument/2006/relationships/oleObject" Target="../embeddings/oleObject31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37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39.emf"/><Relationship Id="rId46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29" Type="http://schemas.openxmlformats.org/officeDocument/2006/relationships/oleObject" Target="../embeddings/oleObject26.bin"/><Relationship Id="rId41" Type="http://schemas.openxmlformats.org/officeDocument/2006/relationships/image" Target="../media/image3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40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34.emf"/><Relationship Id="rId36" Type="http://schemas.openxmlformats.org/officeDocument/2006/relationships/image" Target="../media/image38.emf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6.jpeg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35.emf"/><Relationship Id="rId35" Type="http://schemas.openxmlformats.org/officeDocument/2006/relationships/oleObject" Target="../embeddings/oleObject29.bin"/><Relationship Id="rId4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56.e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53.emf"/><Relationship Id="rId36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54.emf"/><Relationship Id="rId35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9" Type="http://schemas.openxmlformats.org/officeDocument/2006/relationships/oleObject" Target="../embeddings/oleObject67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73.emf"/><Relationship Id="rId42" Type="http://schemas.openxmlformats.org/officeDocument/2006/relationships/image" Target="../media/image77.emf"/><Relationship Id="rId47" Type="http://schemas.openxmlformats.org/officeDocument/2006/relationships/oleObject" Target="../embeddings/oleObject71.bin"/><Relationship Id="rId50" Type="http://schemas.openxmlformats.org/officeDocument/2006/relationships/image" Target="../media/image81.emf"/><Relationship Id="rId55" Type="http://schemas.openxmlformats.org/officeDocument/2006/relationships/image" Target="../media/image5.jpeg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38" Type="http://schemas.openxmlformats.org/officeDocument/2006/relationships/image" Target="../media/image75.emf"/><Relationship Id="rId46" Type="http://schemas.openxmlformats.org/officeDocument/2006/relationships/image" Target="../media/image7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29" Type="http://schemas.openxmlformats.org/officeDocument/2006/relationships/oleObject" Target="../embeddings/oleObject62.bin"/><Relationship Id="rId41" Type="http://schemas.openxmlformats.org/officeDocument/2006/relationships/oleObject" Target="../embeddings/oleObject68.bin"/><Relationship Id="rId54" Type="http://schemas.openxmlformats.org/officeDocument/2006/relationships/image" Target="../media/image4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8.emf"/><Relationship Id="rId32" Type="http://schemas.openxmlformats.org/officeDocument/2006/relationships/image" Target="../media/image72.emf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76.emf"/><Relationship Id="rId45" Type="http://schemas.openxmlformats.org/officeDocument/2006/relationships/oleObject" Target="../embeddings/oleObject70.bin"/><Relationship Id="rId53" Type="http://schemas.openxmlformats.org/officeDocument/2006/relationships/image" Target="../media/image3.jpeg"/><Relationship Id="rId58" Type="http://schemas.openxmlformats.org/officeDocument/2006/relationships/image" Target="../media/image8.jpeg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70.emf"/><Relationship Id="rId36" Type="http://schemas.openxmlformats.org/officeDocument/2006/relationships/image" Target="../media/image74.emf"/><Relationship Id="rId49" Type="http://schemas.openxmlformats.org/officeDocument/2006/relationships/oleObject" Target="../embeddings/oleObject72.bin"/><Relationship Id="rId57" Type="http://schemas.openxmlformats.org/officeDocument/2006/relationships/image" Target="../media/image7.jpeg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4" Type="http://schemas.openxmlformats.org/officeDocument/2006/relationships/image" Target="../media/image78.emf"/><Relationship Id="rId52" Type="http://schemas.openxmlformats.org/officeDocument/2006/relationships/image" Target="../media/image82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71.emf"/><Relationship Id="rId35" Type="http://schemas.openxmlformats.org/officeDocument/2006/relationships/oleObject" Target="../embeddings/oleObject65.bin"/><Relationship Id="rId43" Type="http://schemas.openxmlformats.org/officeDocument/2006/relationships/oleObject" Target="../embeddings/oleObject69.bin"/><Relationship Id="rId48" Type="http://schemas.openxmlformats.org/officeDocument/2006/relationships/image" Target="../media/image80.emf"/><Relationship Id="rId56" Type="http://schemas.openxmlformats.org/officeDocument/2006/relationships/image" Target="../media/image6.jpeg"/><Relationship Id="rId8" Type="http://schemas.openxmlformats.org/officeDocument/2006/relationships/image" Target="../media/image60.emf"/><Relationship Id="rId51" Type="http://schemas.openxmlformats.org/officeDocument/2006/relationships/oleObject" Target="../embeddings/oleObject73.bin"/><Relationship Id="rId3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4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.jpeg"/><Relationship Id="rId4" Type="http://schemas.openxmlformats.org/officeDocument/2006/relationships/image" Target="../media/image83.emf"/><Relationship Id="rId9" Type="http://schemas.openxmlformats.org/officeDocument/2006/relationships/image" Target="../media/image5.jpeg"/><Relationship Id="rId14" Type="http://schemas.openxmlformats.org/officeDocument/2006/relationships/image" Target="../media/image8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82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6.jpeg"/><Relationship Id="rId4" Type="http://schemas.openxmlformats.org/officeDocument/2006/relationships/image" Target="../media/image90.emf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22098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第六节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362200" y="2757488"/>
            <a:ext cx="195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Green </a:t>
            </a:r>
            <a:r>
              <a:rPr lang="zh-CN" altLang="zh-CN">
                <a:solidFill>
                  <a:schemeClr val="tx2"/>
                </a:solidFill>
              </a:rPr>
              <a:t>公式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257800" y="27447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Gauss </a:t>
            </a:r>
            <a:r>
              <a:rPr lang="zh-CN" altLang="zh-CN">
                <a:solidFill>
                  <a:schemeClr val="tx2"/>
                </a:solidFill>
              </a:rPr>
              <a:t>公式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2672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推广</a:t>
            </a:r>
            <a:endParaRPr lang="zh-CN" altLang="en-US" sz="2400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930400" y="3581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一、高斯公式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778000" y="4289425"/>
            <a:ext cx="690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*</a:t>
            </a:r>
            <a:r>
              <a:rPr lang="zh-CN" altLang="en-US" b="1"/>
              <a:t>二、沿任意闭曲面的曲面积分为零的条件 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930400" y="5043488"/>
            <a:ext cx="278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三、通量与散度 </a:t>
            </a:r>
          </a:p>
        </p:txBody>
      </p:sp>
      <p:pic>
        <p:nvPicPr>
          <p:cNvPr id="58383" name="Picture 15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8385" name="Picture 1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6" name="Picture 1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7" name="Picture 1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8" name="Picture 2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9" name="Picture 2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7" name="AutoShape 29"/>
          <p:cNvSpPr>
            <a:spLocks noChangeArrowheads="1"/>
          </p:cNvSpPr>
          <p:nvPr/>
        </p:nvSpPr>
        <p:spPr bwMode="auto">
          <a:xfrm>
            <a:off x="4267200" y="2973388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8" name="AutoShape 3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4343400"/>
            <a:ext cx="6858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28800" y="5181600"/>
            <a:ext cx="29718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676400" y="1081088"/>
            <a:ext cx="61182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高斯公式   通量与散度</a:t>
            </a:r>
          </a:p>
        </p:txBody>
      </p:sp>
      <p:graphicFrame>
        <p:nvGraphicFramePr>
          <p:cNvPr id="58402" name="Object 34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7310438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3" grpId="0" build="p" autoUpdateAnimBg="0" advAuto="0"/>
      <p:bldP spid="58376" grpId="0" build="p" autoUpdateAnimBg="0"/>
      <p:bldP spid="58380" grpId="0" build="p" autoUpdateAnimBg="0"/>
      <p:bldP spid="58381" grpId="0" build="p" autoUpdateAnimBg="0"/>
      <p:bldP spid="58382" grpId="0" build="p" autoUpdateAnimBg="0"/>
      <p:bldP spid="583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69925" y="365125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通量与散度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9600" y="9223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设向量场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264025" y="974725"/>
            <a:ext cx="468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zh-CN" altLang="en-US"/>
              <a:t>在域</a:t>
            </a:r>
            <a:r>
              <a:rPr lang="en-US" altLang="zh-CN"/>
              <a:t>G</a:t>
            </a:r>
            <a:r>
              <a:rPr lang="zh-CN" altLang="en-US"/>
              <a:t>内有一阶 连续 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04800" y="151765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偏导数</a:t>
            </a:r>
            <a:r>
              <a:rPr lang="en-US" altLang="zh-CN"/>
              <a:t>,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524000" y="151765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 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735013" y="2111375"/>
            <a:ext cx="5284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向量场通过有向曲面 </a:t>
            </a:r>
            <a:r>
              <a:rPr lang="zh-CN" altLang="en-US">
                <a:sym typeface="Symbol" pitchFamily="18" charset="2"/>
              </a:rPr>
              <a:t> 的通量为 </a:t>
            </a:r>
            <a:endParaRPr lang="zh-CN" altLang="en-US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822325" y="3565525"/>
            <a:ext cx="381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G </a:t>
            </a:r>
            <a:r>
              <a:rPr lang="zh-CN" altLang="en-US"/>
              <a:t>内任意点处的散度为 </a:t>
            </a:r>
          </a:p>
        </p:txBody>
      </p:sp>
      <p:grpSp>
        <p:nvGrpSpPr>
          <p:cNvPr id="81938" name="Group 18"/>
          <p:cNvGrpSpPr>
            <a:grpSpLocks/>
          </p:cNvGrpSpPr>
          <p:nvPr/>
        </p:nvGrpSpPr>
        <p:grpSpPr bwMode="auto">
          <a:xfrm>
            <a:off x="2209800" y="1022350"/>
            <a:ext cx="2006600" cy="444500"/>
            <a:chOff x="1392" y="600"/>
            <a:chExt cx="1264" cy="280"/>
          </a:xfrm>
        </p:grpSpPr>
        <p:graphicFrame>
          <p:nvGraphicFramePr>
            <p:cNvPr id="81924" name="Object 4"/>
            <p:cNvGraphicFramePr>
              <a:graphicFrameLocks noChangeAspect="1"/>
            </p:cNvGraphicFramePr>
            <p:nvPr/>
          </p:nvGraphicFramePr>
          <p:xfrm>
            <a:off x="1392" y="624"/>
            <a:ext cx="12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6" name="Equation" r:id="rId3" imgW="2006280" imgH="406080" progId="Equation.3">
                    <p:embed/>
                  </p:oleObj>
                </mc:Choice>
                <mc:Fallback>
                  <p:oleObj name="Equation" r:id="rId3" imgW="2006280" imgH="406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24"/>
                          <a:ext cx="12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1414" y="6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39" name="Group 19"/>
          <p:cNvGrpSpPr>
            <a:grpSpLocks/>
          </p:cNvGrpSpPr>
          <p:nvPr/>
        </p:nvGrpSpPr>
        <p:grpSpPr bwMode="auto">
          <a:xfrm>
            <a:off x="2590800" y="2736850"/>
            <a:ext cx="1714500" cy="723900"/>
            <a:chOff x="1632" y="1680"/>
            <a:chExt cx="1080" cy="456"/>
          </a:xfrm>
        </p:grpSpPr>
        <p:graphicFrame>
          <p:nvGraphicFramePr>
            <p:cNvPr id="81929" name="Object 9"/>
            <p:cNvGraphicFramePr>
              <a:graphicFrameLocks noChangeAspect="1"/>
            </p:cNvGraphicFramePr>
            <p:nvPr/>
          </p:nvGraphicFramePr>
          <p:xfrm>
            <a:off x="1632" y="1680"/>
            <a:ext cx="108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7" name="Equation" r:id="rId5" imgW="1714320" imgH="723600" progId="Equation.3">
                    <p:embed/>
                  </p:oleObj>
                </mc:Choice>
                <mc:Fallback>
                  <p:oleObj name="Equation" r:id="rId5" imgW="1714320" imgH="723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08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990" y="172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2239" y="17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41" name="Group 21"/>
          <p:cNvGrpSpPr>
            <a:grpSpLocks/>
          </p:cNvGrpSpPr>
          <p:nvPr/>
        </p:nvGrpSpPr>
        <p:grpSpPr bwMode="auto">
          <a:xfrm>
            <a:off x="2667000" y="4178300"/>
            <a:ext cx="3263900" cy="927100"/>
            <a:chOff x="1680" y="2588"/>
            <a:chExt cx="2056" cy="584"/>
          </a:xfrm>
        </p:grpSpPr>
        <p:graphicFrame>
          <p:nvGraphicFramePr>
            <p:cNvPr id="81932" name="Object 12"/>
            <p:cNvGraphicFramePr>
              <a:graphicFrameLocks noChangeAspect="1"/>
            </p:cNvGraphicFramePr>
            <p:nvPr/>
          </p:nvGraphicFramePr>
          <p:xfrm>
            <a:off x="1680" y="2588"/>
            <a:ext cx="20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8" name="Equation" r:id="rId7" imgW="3263760" imgH="927000" progId="Equation.3">
                    <p:embed/>
                  </p:oleObj>
                </mc:Choice>
                <mc:Fallback>
                  <p:oleObj name="Equation" r:id="rId7" imgW="3263760" imgH="9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88"/>
                          <a:ext cx="205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2038" y="272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1949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1951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2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3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4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5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  <p:bldP spid="81925" grpId="0" build="p" autoUpdateAnimBg="0"/>
      <p:bldP spid="81926" grpId="0" build="p" autoUpdateAnimBg="0" advAuto="0"/>
      <p:bldP spid="81927" grpId="0" build="p" autoUpdateAnimBg="0" advAuto="0"/>
      <p:bldP spid="81928" grpId="0" build="p" autoUpdateAnimBg="0"/>
      <p:bldP spid="8193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3622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思考与练习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984500" y="368300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5" name="Equation" r:id="rId3" imgW="4863960" imgH="545760" progId="Equation.3">
                  <p:embed/>
                </p:oleObj>
              </mc:Choice>
              <mc:Fallback>
                <p:oleObj name="Equation" r:id="rId3" imgW="48639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68300"/>
                        <a:ext cx="4864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所围立体</a:t>
            </a:r>
            <a:r>
              <a:rPr lang="en-US" altLang="zh-CN"/>
              <a:t>,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892300" y="1036638"/>
          <a:ext cx="275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6" name="Equation" r:id="rId5" imgW="2755800" imgH="558720" progId="Equation.3">
                  <p:embed/>
                </p:oleObj>
              </mc:Choice>
              <mc:Fallback>
                <p:oleObj name="Equation" r:id="rId5" imgW="275580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036638"/>
                        <a:ext cx="2755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572000" y="1081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判断下列演算是否正确</a:t>
            </a:r>
            <a:r>
              <a:rPr lang="en-US" altLang="zh-CN"/>
              <a:t>?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208088" y="1676400"/>
          <a:ext cx="52276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7" name="Equation" r:id="rId7" imgW="5232240" imgH="977760" progId="Equation.3">
                  <p:embed/>
                </p:oleObj>
              </mc:Choice>
              <mc:Fallback>
                <p:oleObj name="Equation" r:id="rId7" imgW="523224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676400"/>
                        <a:ext cx="52276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576388" y="2982913"/>
          <a:ext cx="3175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8" name="公式" r:id="rId9" imgW="126720" imgH="101520" progId="Equation.3">
                  <p:embed/>
                </p:oleObj>
              </mc:Choice>
              <mc:Fallback>
                <p:oleObj name="公式" r:id="rId9" imgW="126720" imgH="101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982913"/>
                        <a:ext cx="3175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1582738" y="3733800"/>
          <a:ext cx="317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9" name="公式" r:id="rId11" imgW="126720" imgH="101520" progId="Equation.3">
                  <p:embed/>
                </p:oleObj>
              </mc:Choice>
              <mc:Fallback>
                <p:oleObj name="公式" r:id="rId11" imgW="126720" imgH="101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733800"/>
                        <a:ext cx="317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5902325" y="3530600"/>
          <a:ext cx="173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0" name="Equation" r:id="rId13" imgW="1739880" imgH="736560" progId="Equation.3">
                  <p:embed/>
                </p:oleObj>
              </mc:Choice>
              <mc:Fallback>
                <p:oleObj name="Equation" r:id="rId13" imgW="1739880" imgH="736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3530600"/>
                        <a:ext cx="1739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7696200" y="3505200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name="Equation" r:id="rId15" imgW="1143000" imgH="545760" progId="Equation.3">
                  <p:embed/>
                </p:oleObj>
              </mc:Choice>
              <mc:Fallback>
                <p:oleObj name="Equation" r:id="rId15" imgW="114300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05200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1939925" y="2827338"/>
          <a:ext cx="38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2" name="Equation" r:id="rId17" imgW="380880" imgH="596880" progId="Equation.3">
                  <p:embed/>
                </p:oleObj>
              </mc:Choice>
              <mc:Fallback>
                <p:oleObj name="Equation" r:id="rId17" imgW="380880" imgH="596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827338"/>
                        <a:ext cx="381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2338388" y="2781300"/>
          <a:ext cx="50117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3" name="Equation" r:id="rId19" imgW="5016240" imgH="723600" progId="Equation.3">
                  <p:embed/>
                </p:oleObj>
              </mc:Choice>
              <mc:Fallback>
                <p:oleObj name="Equation" r:id="rId19" imgW="5016240" imgH="723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781300"/>
                        <a:ext cx="50117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1939925" y="3581400"/>
          <a:ext cx="38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4" name="Equation" r:id="rId21" imgW="380880" imgH="596880" progId="Equation.3">
                  <p:embed/>
                </p:oleObj>
              </mc:Choice>
              <mc:Fallback>
                <p:oleObj name="Equation" r:id="rId21" imgW="380880" imgH="596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581400"/>
                        <a:ext cx="381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2419350" y="3543300"/>
          <a:ext cx="3440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name="Equation" r:id="rId23" imgW="3441600" imgH="723600" progId="Equation.3">
                  <p:embed/>
                </p:oleObj>
              </mc:Choice>
              <mc:Fallback>
                <p:oleObj name="Equation" r:id="rId23" imgW="3441600" imgH="72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543300"/>
                        <a:ext cx="34401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4" name="Group 30"/>
          <p:cNvGrpSpPr>
            <a:grpSpLocks/>
          </p:cNvGrpSpPr>
          <p:nvPr/>
        </p:nvGrpSpPr>
        <p:grpSpPr bwMode="auto">
          <a:xfrm>
            <a:off x="5884863" y="3460750"/>
            <a:ext cx="287337" cy="730250"/>
            <a:chOff x="3696" y="2112"/>
            <a:chExt cx="227" cy="576"/>
          </a:xfrm>
        </p:grpSpPr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 flipH="1">
              <a:off x="3696" y="2112"/>
              <a:ext cx="227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3696" y="2112"/>
              <a:ext cx="227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7772400" y="381000"/>
            <a:ext cx="111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 </a:t>
            </a:r>
            <a:r>
              <a:rPr lang="zh-CN" altLang="en-US">
                <a:sym typeface="Symbol" pitchFamily="18" charset="2"/>
              </a:rPr>
              <a:t>为</a:t>
            </a:r>
            <a:endParaRPr lang="zh-CN" altLang="en-US"/>
          </a:p>
        </p:txBody>
      </p:sp>
      <p:pic>
        <p:nvPicPr>
          <p:cNvPr id="67618" name="Picture 34" descr="机动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7620" name="Picture 3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21" name="Picture 3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22" name="Picture 3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23" name="Picture 3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24" name="Picture 4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  <p:bldP spid="67592" grpId="0" autoUpdateAnimBg="0"/>
      <p:bldP spid="676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32004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高斯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(1777 – 1855)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96950" y="12954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德国数学家、天文学家和物理学家</a:t>
            </a:r>
            <a:r>
              <a:rPr lang="en-US" altLang="zh-CN"/>
              <a:t>,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35000" y="182880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是与阿基米德</a:t>
            </a:r>
            <a:r>
              <a:rPr lang="en-US" altLang="zh-CN"/>
              <a:t>, </a:t>
            </a:r>
            <a:r>
              <a:rPr lang="zh-CN" altLang="en-US"/>
              <a:t>牛顿并列的伟大数学家</a:t>
            </a:r>
            <a:r>
              <a:rPr lang="en-US" altLang="zh-CN"/>
              <a:t>, 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35000" y="2397125"/>
            <a:ext cx="471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他的数学成就遍及各个领域 </a:t>
            </a:r>
            <a:r>
              <a:rPr lang="en-US" altLang="zh-CN"/>
              <a:t>,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162550" y="23622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在数论、 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35000" y="352742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级数、复变函数及椭圆函数论等方面均有一系列开创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35000" y="412908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性的贡献</a:t>
            </a:r>
            <a:r>
              <a:rPr lang="en-US" altLang="zh-CN"/>
              <a:t>,  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2216150" y="4129088"/>
            <a:ext cx="436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他还十分重视数学的应用</a:t>
            </a:r>
            <a:r>
              <a:rPr lang="en-US" altLang="zh-CN"/>
              <a:t>, 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35000" y="4724400"/>
            <a:ext cx="845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地测量学和磁学的研究中发明和发展了最小二乘法、 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35000" y="5272088"/>
            <a:ext cx="329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曲面论和位势论等</a:t>
            </a:r>
            <a:r>
              <a:rPr lang="en-US" altLang="zh-CN"/>
              <a:t>. 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730625" y="527208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他在学术上十分谨慎</a:t>
            </a:r>
            <a:r>
              <a:rPr lang="en-US" altLang="zh-CN"/>
              <a:t>,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635000" y="58054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原则</a:t>
            </a:r>
            <a:r>
              <a:rPr lang="en-US" altLang="zh-CN"/>
              <a:t>: </a:t>
            </a:r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6934200" y="684213"/>
            <a:ext cx="1828800" cy="2482850"/>
            <a:chOff x="4368" y="431"/>
            <a:chExt cx="1152" cy="1564"/>
          </a:xfrm>
        </p:grpSpPr>
        <p:sp>
          <p:nvSpPr>
            <p:cNvPr id="101391" name="Freeform 15"/>
            <p:cNvSpPr>
              <a:spLocks/>
            </p:cNvSpPr>
            <p:nvPr/>
          </p:nvSpPr>
          <p:spPr bwMode="auto">
            <a:xfrm>
              <a:off x="4368" y="431"/>
              <a:ext cx="1152" cy="85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2" name="Freeform 16"/>
            <p:cNvSpPr>
              <a:spLocks/>
            </p:cNvSpPr>
            <p:nvPr/>
          </p:nvSpPr>
          <p:spPr bwMode="auto">
            <a:xfrm>
              <a:off x="4368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3" name="Freeform 17"/>
            <p:cNvSpPr>
              <a:spLocks/>
            </p:cNvSpPr>
            <p:nvPr/>
          </p:nvSpPr>
          <p:spPr bwMode="auto">
            <a:xfrm flipH="1" flipV="1">
              <a:off x="5424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4" name="Freeform 18"/>
            <p:cNvSpPr>
              <a:spLocks/>
            </p:cNvSpPr>
            <p:nvPr/>
          </p:nvSpPr>
          <p:spPr bwMode="auto">
            <a:xfrm flipV="1">
              <a:off x="4368" y="1910"/>
              <a:ext cx="1152" cy="85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1395" name="Picture 19" descr="E:\数学家照片\高斯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521"/>
              <a:ext cx="975" cy="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635000" y="295433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代数、非欧几何、 微分几何、 超几何 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6330950" y="41148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在对天文学、大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7169150" y="52578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恪守这样的 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82750" y="5805488"/>
            <a:ext cx="636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问题在思想上没有弄通之前决不动笔”</a:t>
            </a:r>
            <a:r>
              <a:rPr lang="en-US" altLang="zh-CN"/>
              <a:t>. </a:t>
            </a:r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 flipV="1">
            <a:off x="1343025" y="1143000"/>
            <a:ext cx="3000375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101380" grpId="0" build="p" autoUpdateAnimBg="0" advAuto="0"/>
      <p:bldP spid="101381" grpId="0" build="p" autoUpdateAnimBg="0"/>
      <p:bldP spid="101382" grpId="0" build="p" autoUpdateAnimBg="0"/>
      <p:bldP spid="101383" grpId="0" build="p" autoUpdateAnimBg="0" advAuto="0"/>
      <p:bldP spid="101384" grpId="0" build="p" autoUpdateAnimBg="0" advAuto="0"/>
      <p:bldP spid="101385" grpId="0" build="p" autoUpdateAnimBg="0"/>
      <p:bldP spid="101386" grpId="0" build="p" autoUpdateAnimBg="0" advAuto="0"/>
      <p:bldP spid="101387" grpId="0" build="p" autoUpdateAnimBg="0" advAuto="0"/>
      <p:bldP spid="101388" grpId="0" build="p" autoUpdateAnimBg="0"/>
      <p:bldP spid="101389" grpId="0" build="p" autoUpdateAnimBg="0" advAuto="0"/>
      <p:bldP spid="101396" grpId="0" build="p" autoUpdateAnimBg="0" advAuto="0"/>
      <p:bldP spid="101397" grpId="0" build="p" autoUpdateAnimBg="0"/>
      <p:bldP spid="101398" grpId="0" build="p" autoUpdateAnimBg="0"/>
      <p:bldP spid="1013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2100"/>
            <a:ext cx="4724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一、高斯 </a:t>
            </a:r>
            <a:r>
              <a:rPr lang="en-US" altLang="zh-CN" sz="3200" b="1">
                <a:ea typeface="楷体_GB2312" pitchFamily="49" charset="-122"/>
              </a:rPr>
              <a:t>( Gauss )  </a:t>
            </a:r>
            <a:r>
              <a:rPr lang="zh-CN" altLang="en-US" sz="3200" b="1">
                <a:ea typeface="楷体_GB2312" pitchFamily="49" charset="-122"/>
              </a:rPr>
              <a:t>公式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09600" y="10334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1.  </a:t>
            </a:r>
            <a:r>
              <a:rPr lang="zh-CN" altLang="en-US"/>
              <a:t>设空间闭区域 </a:t>
            </a:r>
            <a:r>
              <a:rPr lang="zh-CN" altLang="en-US">
                <a:sym typeface="Symbol" pitchFamily="18" charset="2"/>
              </a:rPr>
              <a:t> 由分片光滑的闭曲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22733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 </a:t>
            </a:r>
            <a:r>
              <a:rPr lang="zh-CN" altLang="en-US">
                <a:sym typeface="Symbol" pitchFamily="18" charset="2"/>
              </a:rPr>
              <a:t>上</a:t>
            </a:r>
            <a:r>
              <a:rPr lang="zh-CN" altLang="en-US"/>
              <a:t>有连续的一阶偏导数 </a:t>
            </a:r>
            <a:r>
              <a:rPr lang="en-US" altLang="zh-CN"/>
              <a:t>,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182688" y="4064000"/>
          <a:ext cx="50657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4" imgW="5067000" imgH="723600" progId="Equation.3">
                  <p:embed/>
                </p:oleObj>
              </mc:Choice>
              <mc:Fallback>
                <p:oleObj name="Equation" r:id="rId4" imgW="506700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064000"/>
                        <a:ext cx="50657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953000" y="16779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</a:t>
            </a:r>
            <a:r>
              <a:rPr lang="en-US" altLang="zh-CN" i="1"/>
              <a:t> R </a:t>
            </a:r>
            <a:r>
              <a:rPr lang="zh-CN" altLang="en-US"/>
              <a:t>在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11150" y="1689100"/>
            <a:ext cx="478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ym typeface="Symbol" pitchFamily="18" charset="2"/>
              </a:rPr>
              <a:t>面 所围成</a:t>
            </a:r>
            <a:r>
              <a:rPr lang="en-US" altLang="zh-CN">
                <a:sym typeface="Symbol" pitchFamily="18" charset="2"/>
              </a:rPr>
              <a:t>,  </a:t>
            </a:r>
            <a:r>
              <a:rPr lang="zh-CN" altLang="en-US"/>
              <a:t>的方向取外侧</a:t>
            </a:r>
            <a:r>
              <a:rPr lang="en-US" altLang="zh-CN"/>
              <a:t>, 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4578350" y="22955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 </a:t>
            </a:r>
          </a:p>
        </p:txBody>
      </p:sp>
      <p:sp>
        <p:nvSpPr>
          <p:cNvPr id="8217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553200" y="4064000"/>
            <a:ext cx="2057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altLang="zh-CN" sz="2400" b="1">
                <a:solidFill>
                  <a:srgbClr val="00FFFF"/>
                </a:solidFill>
              </a:rPr>
              <a:t>(Gauss </a:t>
            </a:r>
            <a:r>
              <a:rPr lang="zh-CN" altLang="zh-CN" sz="2400" b="1">
                <a:solidFill>
                  <a:srgbClr val="00FFFF"/>
                </a:solidFill>
              </a:rPr>
              <a:t>公式</a:t>
            </a:r>
            <a:r>
              <a:rPr lang="en-US" altLang="zh-CN" sz="2400" b="1">
                <a:solidFill>
                  <a:srgbClr val="00FFFF"/>
                </a:solidFill>
              </a:rPr>
              <a:t>)</a:t>
            </a:r>
            <a:endParaRPr lang="en-US" altLang="zh-CN" sz="2400" b="1">
              <a:solidFill>
                <a:srgbClr val="00FFFF"/>
              </a:solidFill>
            </a:endParaRPr>
          </a:p>
        </p:txBody>
      </p:sp>
      <p:pic>
        <p:nvPicPr>
          <p:cNvPr id="8218" name="Picture 26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高斯   目录   上页   下页   返回   结束 </a:t>
            </a:r>
          </a:p>
        </p:txBody>
      </p:sp>
      <p:pic>
        <p:nvPicPr>
          <p:cNvPr id="8220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1" name="Picture 2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2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3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4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25" name="Group 33"/>
          <p:cNvGrpSpPr>
            <a:grpSpLocks/>
          </p:cNvGrpSpPr>
          <p:nvPr/>
        </p:nvGrpSpPr>
        <p:grpSpPr bwMode="auto">
          <a:xfrm>
            <a:off x="7618413" y="755650"/>
            <a:ext cx="1068387" cy="1454150"/>
            <a:chOff x="4368" y="431"/>
            <a:chExt cx="1152" cy="1564"/>
          </a:xfrm>
        </p:grpSpPr>
        <p:grpSp>
          <p:nvGrpSpPr>
            <p:cNvPr id="8226" name="Group 34"/>
            <p:cNvGrpSpPr>
              <a:grpSpLocks/>
            </p:cNvGrpSpPr>
            <p:nvPr/>
          </p:nvGrpSpPr>
          <p:grpSpPr bwMode="auto">
            <a:xfrm>
              <a:off x="4368" y="431"/>
              <a:ext cx="1152" cy="1564"/>
              <a:chOff x="1440" y="288"/>
              <a:chExt cx="2304" cy="3552"/>
            </a:xfrm>
          </p:grpSpPr>
          <p:sp>
            <p:nvSpPr>
              <p:cNvPr id="8227" name="Freeform 35"/>
              <p:cNvSpPr>
                <a:spLocks/>
              </p:cNvSpPr>
              <p:nvPr/>
            </p:nvSpPr>
            <p:spPr bwMode="auto">
              <a:xfrm>
                <a:off x="1440" y="288"/>
                <a:ext cx="2304" cy="192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Freeform 36"/>
              <p:cNvSpPr>
                <a:spLocks/>
              </p:cNvSpPr>
              <p:nvPr/>
            </p:nvSpPr>
            <p:spPr bwMode="auto">
              <a:xfrm>
                <a:off x="1440" y="288"/>
                <a:ext cx="192" cy="3552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Freeform 37"/>
              <p:cNvSpPr>
                <a:spLocks/>
              </p:cNvSpPr>
              <p:nvPr/>
            </p:nvSpPr>
            <p:spPr bwMode="auto">
              <a:xfrm flipH="1" flipV="1">
                <a:off x="3552" y="288"/>
                <a:ext cx="192" cy="3552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Freeform 38"/>
              <p:cNvSpPr>
                <a:spLocks/>
              </p:cNvSpPr>
              <p:nvPr/>
            </p:nvSpPr>
            <p:spPr bwMode="auto">
              <a:xfrm flipV="1">
                <a:off x="1440" y="3648"/>
                <a:ext cx="2304" cy="192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8231" name="Picture 39" descr="E:\数学家照片\高斯.bmp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521"/>
              <a:ext cx="975" cy="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32" name="AutoShape 40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620000" y="762000"/>
            <a:ext cx="1143000" cy="1447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99591" y="3009018"/>
                <a:ext cx="5602809" cy="878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zh-CN" altLang="en-US" sz="3200"/>
                        </m:ctrlPr>
                      </m:naryPr>
                      <m:sub>
                        <m:r>
                          <a:rPr lang="zh-CN" altLang="en-US" sz="3200" i="1"/>
                          <m:t>𝛺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sz="32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3200" i="1"/>
                                </m:ctrlPr>
                              </m:fPr>
                              <m:num>
                                <m:r>
                                  <a:rPr lang="zh-CN" altLang="en-US" sz="3200"/>
                                  <m:t>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/>
                                  <m:t> </m:t>
                                </m:r>
                                <m:r>
                                  <a:rPr lang="zh-CN" altLang="en-US" sz="3200" i="1"/>
                                  <m:t>𝑃</m:t>
                                </m:r>
                              </m:num>
                              <m:den>
                                <m:r>
                                  <a:rPr lang="zh-CN" altLang="en-US" sz="3200"/>
                                  <m:t>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/>
                                  <m:t> </m:t>
                                </m:r>
                                <m:r>
                                  <a:rPr lang="zh-CN" altLang="en-US" sz="3200" i="1"/>
                                  <m:t>𝑥</m:t>
                                </m:r>
                              </m:den>
                            </m:f>
                            <m:r>
                              <a:rPr lang="zh-CN" altLang="en-US" sz="3200"/>
                              <m:t>+</m:t>
                            </m:r>
                            <m:f>
                              <m:fPr>
                                <m:ctrlPr>
                                  <a:rPr lang="zh-CN" altLang="en-US" sz="3200" i="1"/>
                                </m:ctrlPr>
                              </m:fPr>
                              <m:num>
                                <m:r>
                                  <a:rPr lang="zh-CN" altLang="en-US" sz="3200"/>
                                  <m:t>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/>
                                  <m:t> </m:t>
                                </m:r>
                                <m:r>
                                  <a:rPr lang="zh-CN" altLang="en-US" sz="3200" i="1"/>
                                  <m:t>𝑄</m:t>
                                </m:r>
                              </m:num>
                              <m:den>
                                <m:r>
                                  <a:rPr lang="zh-CN" altLang="en-US" sz="3200"/>
                                  <m:t>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/>
                                  <m:t> </m:t>
                                </m:r>
                                <m:r>
                                  <a:rPr lang="zh-CN" altLang="en-US" sz="3200" i="1"/>
                                  <m:t>𝑦</m:t>
                                </m:r>
                              </m:den>
                            </m:f>
                            <m:r>
                              <a:rPr lang="zh-CN" altLang="en-US" sz="3200"/>
                              <m:t>+</m:t>
                            </m:r>
                            <m:f>
                              <m:fPr>
                                <m:ctrlPr>
                                  <a:rPr lang="zh-CN" altLang="en-US" sz="3200" i="1"/>
                                </m:ctrlPr>
                              </m:fPr>
                              <m:num>
                                <m:r>
                                  <a:rPr lang="zh-CN" altLang="en-US" sz="3200"/>
                                  <m:t>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/>
                                  <m:t> </m:t>
                                </m:r>
                                <m:r>
                                  <a:rPr lang="zh-CN" altLang="en-US" sz="3200" i="1"/>
                                  <m:t>𝑅</m:t>
                                </m:r>
                              </m:num>
                              <m:den>
                                <m:r>
                                  <a:rPr lang="zh-CN" altLang="en-US" sz="3200"/>
                                  <m:t>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/>
                                  <m:t> </m:t>
                                </m:r>
                                <m:r>
                                  <a:rPr lang="zh-CN" altLang="en-US" sz="3200" i="1"/>
                                  <m:t>𝑧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zh-CN" altLang="en-US" sz="3200" i="1"/>
                          <m:t> </m:t>
                        </m:r>
                      </m:e>
                    </m:nary>
                    <m:r>
                      <a:rPr lang="zh-CN" altLang="en-US" sz="3200" i="1"/>
                      <m:t>𝑑𝑥𝑑𝑦𝑑𝑧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1" y="3009018"/>
                <a:ext cx="5602809" cy="87831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  <p:bldP spid="8213" grpId="0" autoUpdateAnimBg="0"/>
      <p:bldP spid="8214" grpId="0" build="p" autoUpdateAnimBg="0"/>
      <p:bldP spid="8216" grpId="0" build="p" autoUpdateAnimBg="0"/>
      <p:bldP spid="8217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6445"/>
            <a:ext cx="4267200" cy="592137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Gauss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公式计算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1097"/>
              </p:ext>
            </p:extLst>
          </p:nvPr>
        </p:nvGraphicFramePr>
        <p:xfrm>
          <a:off x="4025900" y="468982"/>
          <a:ext cx="4889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4" imgW="4889160" imgH="723600" progId="Equation.3">
                  <p:embed/>
                </p:oleObj>
              </mc:Choice>
              <mc:Fallback>
                <p:oleObj name="Equation" r:id="rId4" imgW="488916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68982"/>
                        <a:ext cx="48895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8600" y="108652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>
                <a:sym typeface="Symbol" pitchFamily="18" charset="2"/>
              </a:rPr>
              <a:t> 为柱面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3401"/>
              </p:ext>
            </p:extLst>
          </p:nvPr>
        </p:nvGraphicFramePr>
        <p:xfrm>
          <a:off x="2463800" y="1105570"/>
          <a:ext cx="1651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6" imgW="1650960" imgH="520560" progId="Equation.3">
                  <p:embed/>
                </p:oleObj>
              </mc:Choice>
              <mc:Fallback>
                <p:oleObj name="Equation" r:id="rId6" imgW="165096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105570"/>
                        <a:ext cx="1651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8600" y="1605632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闭域  </a:t>
            </a:r>
            <a:r>
              <a:rPr lang="zh-CN" altLang="en-US"/>
              <a:t>的整个边界曲面的外侧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85788" y="2333823"/>
            <a:ext cx="103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解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endParaRPr lang="zh-CN" altLang="en-US" dirty="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295400" y="2333824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</a:t>
            </a:r>
            <a:r>
              <a:rPr lang="en-US" altLang="zh-CN"/>
              <a:t>Gauss </a:t>
            </a:r>
            <a:r>
              <a:rPr lang="zh-CN" altLang="en-US"/>
              <a:t>公式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11560" y="322329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原式 </a:t>
            </a:r>
            <a:r>
              <a:rPr lang="en-US" altLang="zh-CN"/>
              <a:t>=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38616"/>
              </p:ext>
            </p:extLst>
          </p:nvPr>
        </p:nvGraphicFramePr>
        <p:xfrm>
          <a:off x="1763688" y="3212182"/>
          <a:ext cx="3124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8" imgW="3124080" imgH="723600" progId="Equation.3">
                  <p:embed/>
                </p:oleObj>
              </mc:Choice>
              <mc:Fallback>
                <p:oleObj name="Equation" r:id="rId8" imgW="312408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12182"/>
                        <a:ext cx="31242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15591"/>
              </p:ext>
            </p:extLst>
          </p:nvPr>
        </p:nvGraphicFramePr>
        <p:xfrm>
          <a:off x="4932040" y="3068960"/>
          <a:ext cx="101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10" imgW="1015920" imgH="850680" progId="Equation.3">
                  <p:embed/>
                </p:oleObj>
              </mc:Choice>
              <mc:Fallback>
                <p:oleObj name="Equation" r:id="rId10" imgW="101592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068960"/>
                        <a:ext cx="101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54" name="Group 66"/>
          <p:cNvGrpSpPr>
            <a:grpSpLocks/>
          </p:cNvGrpSpPr>
          <p:nvPr/>
        </p:nvGrpSpPr>
        <p:grpSpPr bwMode="auto">
          <a:xfrm>
            <a:off x="7239000" y="1770732"/>
            <a:ext cx="1470025" cy="2566988"/>
            <a:chOff x="4547" y="1263"/>
            <a:chExt cx="926" cy="1617"/>
          </a:xfrm>
        </p:grpSpPr>
        <p:grpSp>
          <p:nvGrpSpPr>
            <p:cNvPr id="12353" name="Group 65"/>
            <p:cNvGrpSpPr>
              <a:grpSpLocks/>
            </p:cNvGrpSpPr>
            <p:nvPr/>
          </p:nvGrpSpPr>
          <p:grpSpPr bwMode="auto">
            <a:xfrm>
              <a:off x="4547" y="1293"/>
              <a:ext cx="885" cy="1421"/>
              <a:chOff x="4547" y="1293"/>
              <a:chExt cx="885" cy="1421"/>
            </a:xfrm>
          </p:grpSpPr>
          <p:sp>
            <p:nvSpPr>
              <p:cNvPr id="12314" name="Freeform 26"/>
              <p:cNvSpPr>
                <a:spLocks/>
              </p:cNvSpPr>
              <p:nvPr/>
            </p:nvSpPr>
            <p:spPr bwMode="auto">
              <a:xfrm>
                <a:off x="4550" y="1603"/>
                <a:ext cx="691" cy="845"/>
              </a:xfrm>
              <a:custGeom>
                <a:avLst/>
                <a:gdLst>
                  <a:gd name="T0" fmla="*/ 0 w 864"/>
                  <a:gd name="T1" fmla="*/ 0 h 1056"/>
                  <a:gd name="T2" fmla="*/ 0 w 864"/>
                  <a:gd name="T3" fmla="*/ 1056 h 1056"/>
                  <a:gd name="T4" fmla="*/ 864 w 864"/>
                  <a:gd name="T5" fmla="*/ 1056 h 1056"/>
                  <a:gd name="T6" fmla="*/ 864 w 864"/>
                  <a:gd name="T7" fmla="*/ 0 h 1056"/>
                  <a:gd name="T8" fmla="*/ 0 w 864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4" h="1056">
                    <a:moveTo>
                      <a:pt x="0" y="0"/>
                    </a:moveTo>
                    <a:lnTo>
                      <a:pt x="0" y="1056"/>
                    </a:lnTo>
                    <a:lnTo>
                      <a:pt x="864" y="1056"/>
                    </a:lnTo>
                    <a:lnTo>
                      <a:pt x="86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0" name="Arc 62"/>
              <p:cNvSpPr>
                <a:spLocks/>
              </p:cNvSpPr>
              <p:nvPr/>
            </p:nvSpPr>
            <p:spPr bwMode="auto">
              <a:xfrm flipH="1" flipV="1">
                <a:off x="4547" y="2441"/>
                <a:ext cx="694" cy="10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0 w 43200"/>
                  <a:gd name="T1" fmla="*/ 23570 h 25813"/>
                  <a:gd name="T2" fmla="*/ 42785 w 43200"/>
                  <a:gd name="T3" fmla="*/ 25813 h 25813"/>
                  <a:gd name="T4" fmla="*/ 21600 w 43200"/>
                  <a:gd name="T5" fmla="*/ 21600 h 25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Arc 33"/>
              <p:cNvSpPr>
                <a:spLocks/>
              </p:cNvSpPr>
              <p:nvPr/>
            </p:nvSpPr>
            <p:spPr bwMode="auto">
              <a:xfrm>
                <a:off x="4550" y="2345"/>
                <a:ext cx="691" cy="10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0 w 43200"/>
                  <a:gd name="T1" fmla="*/ 23570 h 25813"/>
                  <a:gd name="T2" fmla="*/ 42785 w 43200"/>
                  <a:gd name="T3" fmla="*/ 25813 h 25813"/>
                  <a:gd name="T4" fmla="*/ 21600 w 43200"/>
                  <a:gd name="T5" fmla="*/ 21600 h 25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Oval 22"/>
              <p:cNvSpPr>
                <a:spLocks noChangeArrowheads="1"/>
              </p:cNvSpPr>
              <p:nvPr/>
            </p:nvSpPr>
            <p:spPr bwMode="auto">
              <a:xfrm>
                <a:off x="4550" y="1523"/>
                <a:ext cx="691" cy="15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8"/>
              <p:cNvSpPr>
                <a:spLocks noChangeShapeType="1"/>
              </p:cNvSpPr>
              <p:nvPr/>
            </p:nvSpPr>
            <p:spPr bwMode="auto">
              <a:xfrm>
                <a:off x="4895" y="2452"/>
                <a:ext cx="3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9"/>
              <p:cNvSpPr>
                <a:spLocks noChangeShapeType="1"/>
              </p:cNvSpPr>
              <p:nvPr/>
            </p:nvSpPr>
            <p:spPr bwMode="auto">
              <a:xfrm flipV="1">
                <a:off x="4895" y="1630"/>
                <a:ext cx="0" cy="8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 flipV="1">
                <a:off x="4895" y="1293"/>
                <a:ext cx="0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5240" y="24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 flipH="1">
                <a:off x="4828" y="2489"/>
                <a:ext cx="27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 flipH="1">
                <a:off x="4627" y="2527"/>
                <a:ext cx="192" cy="1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1" name="Oval 63"/>
              <p:cNvSpPr>
                <a:spLocks noChangeArrowheads="1"/>
              </p:cNvSpPr>
              <p:nvPr/>
            </p:nvSpPr>
            <p:spPr bwMode="auto">
              <a:xfrm>
                <a:off x="4883" y="15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4656" y="2735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7" name="Equation" r:id="rId12" imgW="228600" imgH="241200" progId="Equation.3">
                    <p:embed/>
                  </p:oleObj>
                </mc:Choice>
                <mc:Fallback>
                  <p:oleObj name="Equation" r:id="rId12" imgW="22860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35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39"/>
            <p:cNvGraphicFramePr>
              <a:graphicFrameLocks noChangeAspect="1"/>
            </p:cNvGraphicFramePr>
            <p:nvPr/>
          </p:nvGraphicFramePr>
          <p:xfrm>
            <a:off x="4944" y="1491"/>
            <a:ext cx="11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8" name="Equation" r:id="rId14" imgW="190440" imgH="317160" progId="Equation.3">
                    <p:embed/>
                  </p:oleObj>
                </mc:Choice>
                <mc:Fallback>
                  <p:oleObj name="Equation" r:id="rId14" imgW="19044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91"/>
                          <a:ext cx="11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40"/>
            <p:cNvGraphicFramePr>
              <a:graphicFrameLocks noChangeAspect="1"/>
            </p:cNvGraphicFramePr>
            <p:nvPr/>
          </p:nvGraphicFramePr>
          <p:xfrm>
            <a:off x="4752" y="2352"/>
            <a:ext cx="13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9" name="Equation" r:id="rId16" imgW="215640" imgH="241200" progId="Equation.3">
                    <p:embed/>
                  </p:oleObj>
                </mc:Choice>
                <mc:Fallback>
                  <p:oleObj name="Equation" r:id="rId16" imgW="21564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352"/>
                          <a:ext cx="13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41"/>
            <p:cNvGraphicFramePr>
              <a:graphicFrameLocks noChangeAspect="1"/>
            </p:cNvGraphicFramePr>
            <p:nvPr/>
          </p:nvGraphicFramePr>
          <p:xfrm>
            <a:off x="4944" y="1263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0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63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0" name="Object 42"/>
            <p:cNvGraphicFramePr>
              <a:graphicFrameLocks noChangeAspect="1"/>
            </p:cNvGraphicFramePr>
            <p:nvPr/>
          </p:nvGraphicFramePr>
          <p:xfrm>
            <a:off x="4800" y="2553"/>
            <a:ext cx="9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" name="Equation" r:id="rId20" imgW="152280" imgH="304560" progId="Equation.3">
                    <p:embed/>
                  </p:oleObj>
                </mc:Choice>
                <mc:Fallback>
                  <p:oleObj name="Equation" r:id="rId20" imgW="152280" imgH="3045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53"/>
                          <a:ext cx="9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43"/>
            <p:cNvGraphicFramePr>
              <a:graphicFrameLocks noChangeAspect="1"/>
            </p:cNvGraphicFramePr>
            <p:nvPr/>
          </p:nvGraphicFramePr>
          <p:xfrm>
            <a:off x="5328" y="2498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" name="Equation" r:id="rId22" imgW="241200" imgH="317160" progId="Equation.3">
                    <p:embed/>
                  </p:oleObj>
                </mc:Choice>
                <mc:Fallback>
                  <p:oleObj name="Equation" r:id="rId22" imgW="24120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498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35" name="Line 47"/>
          <p:cNvSpPr>
            <a:spLocks noChangeShapeType="1"/>
          </p:cNvSpPr>
          <p:nvPr/>
        </p:nvSpPr>
        <p:spPr bwMode="auto">
          <a:xfrm flipH="1">
            <a:off x="6916738" y="3213770"/>
            <a:ext cx="4572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7602538" y="1923132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>
            <a:off x="7983538" y="3675732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4114800" y="1086520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及平面 </a:t>
            </a:r>
            <a:r>
              <a:rPr lang="en-US" altLang="zh-CN" i="1">
                <a:sym typeface="Symbol" pitchFamily="18" charset="2"/>
              </a:rPr>
              <a:t>z = </a:t>
            </a:r>
            <a:r>
              <a:rPr lang="en-US" altLang="zh-CN">
                <a:sym typeface="Symbol" pitchFamily="18" charset="2"/>
              </a:rPr>
              <a:t>0 , </a:t>
            </a:r>
            <a:r>
              <a:rPr lang="en-US" altLang="zh-CN" i="1">
                <a:sym typeface="Symbol" pitchFamily="18" charset="2"/>
              </a:rPr>
              <a:t>z = 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所围空间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4" grpId="0" build="p" autoUpdateAnimBg="0"/>
      <p:bldP spid="12296" grpId="0" build="p" autoUpdateAnimBg="0"/>
      <p:bldP spid="12298" grpId="0" build="p" autoUpdateAnimBg="0"/>
      <p:bldP spid="12299" grpId="0" build="p" autoUpdateAnimBg="0"/>
      <p:bldP spid="12335" grpId="0" animBg="1"/>
      <p:bldP spid="12336" grpId="0" animBg="1"/>
      <p:bldP spid="12337" grpId="0" animBg="1"/>
      <p:bldP spid="123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5750"/>
            <a:ext cx="56388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利用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Gauss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公式计算积分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766763" y="914400"/>
          <a:ext cx="61674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3" imgW="6172200" imgH="723600" progId="Equation.3">
                  <p:embed/>
                </p:oleObj>
              </mc:Choice>
              <mc:Fallback>
                <p:oleObj name="Equation" r:id="rId3" imgW="6172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914400"/>
                        <a:ext cx="61674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zh-CN" altLang="en-US">
                <a:sym typeface="Symbol" pitchFamily="18" charset="2"/>
              </a:rPr>
              <a:t> 为锥面</a:t>
            </a:r>
            <a:endParaRPr lang="zh-CN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667000" y="1676400"/>
          <a:ext cx="186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7" name="Equation" r:id="rId5" imgW="1866600" imgH="520560" progId="Equation.3">
                  <p:embed/>
                </p:oleObj>
              </mc:Choice>
              <mc:Fallback>
                <p:oleObj name="Equation" r:id="rId5" imgW="186660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1866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6848475" y="1058863"/>
            <a:ext cx="1990725" cy="2217737"/>
            <a:chOff x="4272" y="1296"/>
            <a:chExt cx="1254" cy="1397"/>
          </a:xfrm>
        </p:grpSpPr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4272" y="1632"/>
              <a:ext cx="1142" cy="672"/>
              <a:chOff x="4272" y="1632"/>
              <a:chExt cx="1142" cy="672"/>
            </a:xfrm>
          </p:grpSpPr>
          <p:graphicFrame>
            <p:nvGraphicFramePr>
              <p:cNvPr id="38920" name="Object 8"/>
              <p:cNvGraphicFramePr>
                <a:graphicFrameLocks noChangeAspect="1"/>
              </p:cNvGraphicFramePr>
              <p:nvPr/>
            </p:nvGraphicFramePr>
            <p:xfrm>
              <a:off x="5184" y="1872"/>
              <a:ext cx="23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88" name="公式" r:id="rId7" imgW="164880" imgH="190440" progId="Equation.3">
                      <p:embed/>
                    </p:oleObj>
                  </mc:Choice>
                  <mc:Fallback>
                    <p:oleObj name="公式" r:id="rId7" imgW="164880" imgH="19044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872"/>
                            <a:ext cx="230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1" name="Freeform 9"/>
              <p:cNvSpPr>
                <a:spLocks/>
              </p:cNvSpPr>
              <p:nvPr/>
            </p:nvSpPr>
            <p:spPr bwMode="auto">
              <a:xfrm>
                <a:off x="4272" y="1776"/>
                <a:ext cx="1056" cy="528"/>
              </a:xfrm>
              <a:custGeom>
                <a:avLst/>
                <a:gdLst>
                  <a:gd name="T0" fmla="*/ 0 w 1056"/>
                  <a:gd name="T1" fmla="*/ 0 h 528"/>
                  <a:gd name="T2" fmla="*/ 528 w 1056"/>
                  <a:gd name="T3" fmla="*/ 528 h 528"/>
                  <a:gd name="T4" fmla="*/ 1056 w 1056"/>
                  <a:gd name="T5" fmla="*/ 0 h 528"/>
                  <a:gd name="T6" fmla="*/ 0 w 1056"/>
                  <a:gd name="T7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6" h="528">
                    <a:moveTo>
                      <a:pt x="0" y="0"/>
                    </a:moveTo>
                    <a:lnTo>
                      <a:pt x="528" y="528"/>
                    </a:lnTo>
                    <a:lnTo>
                      <a:pt x="10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>
                      <a:gamma/>
                      <a:shade val="16863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16863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22" name="Group 10"/>
              <p:cNvGrpSpPr>
                <a:grpSpLocks/>
              </p:cNvGrpSpPr>
              <p:nvPr/>
            </p:nvGrpSpPr>
            <p:grpSpPr bwMode="auto">
              <a:xfrm>
                <a:off x="4272" y="1632"/>
                <a:ext cx="1056" cy="288"/>
                <a:chOff x="4272" y="1632"/>
                <a:chExt cx="1056" cy="288"/>
              </a:xfrm>
            </p:grpSpPr>
            <p:sp>
              <p:nvSpPr>
                <p:cNvPr id="38923" name="Oval 11"/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1056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924" name="Object 12"/>
                <p:cNvGraphicFramePr>
                  <a:graphicFrameLocks noChangeAspect="1"/>
                </p:cNvGraphicFramePr>
                <p:nvPr/>
              </p:nvGraphicFramePr>
              <p:xfrm>
                <a:off x="4800" y="1632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89" name="公式" r:id="rId9" imgW="126720" imgH="177480" progId="Equation.3">
                        <p:embed/>
                      </p:oleObj>
                    </mc:Choice>
                    <mc:Fallback>
                      <p:oleObj name="公式" r:id="rId9" imgW="126720" imgH="17748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632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8925" name="Line 13"/>
              <p:cNvSpPr>
                <a:spLocks noChangeShapeType="1"/>
              </p:cNvSpPr>
              <p:nvPr/>
            </p:nvSpPr>
            <p:spPr bwMode="auto">
              <a:xfrm>
                <a:off x="4944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26" name="Group 14"/>
            <p:cNvGrpSpPr>
              <a:grpSpLocks/>
            </p:cNvGrpSpPr>
            <p:nvPr/>
          </p:nvGrpSpPr>
          <p:grpSpPr bwMode="auto">
            <a:xfrm>
              <a:off x="4512" y="1296"/>
              <a:ext cx="1014" cy="1397"/>
              <a:chOff x="4512" y="1296"/>
              <a:chExt cx="1014" cy="1397"/>
            </a:xfrm>
          </p:grpSpPr>
          <p:sp>
            <p:nvSpPr>
              <p:cNvPr id="38927" name="Oval 15"/>
              <p:cNvSpPr>
                <a:spLocks noChangeArrowheads="1"/>
              </p:cNvSpPr>
              <p:nvPr/>
            </p:nvSpPr>
            <p:spPr bwMode="auto">
              <a:xfrm>
                <a:off x="4768" y="1792"/>
                <a:ext cx="32" cy="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28" name="Group 16"/>
              <p:cNvGrpSpPr>
                <a:grpSpLocks/>
              </p:cNvGrpSpPr>
              <p:nvPr/>
            </p:nvGrpSpPr>
            <p:grpSpPr bwMode="auto">
              <a:xfrm>
                <a:off x="4512" y="1296"/>
                <a:ext cx="1014" cy="1397"/>
                <a:chOff x="4512" y="1296"/>
                <a:chExt cx="1014" cy="1397"/>
              </a:xfrm>
            </p:grpSpPr>
            <p:graphicFrame>
              <p:nvGraphicFramePr>
                <p:cNvPr id="38929" name="Object 17"/>
                <p:cNvGraphicFramePr>
                  <a:graphicFrameLocks noChangeAspect="1"/>
                </p:cNvGraphicFramePr>
                <p:nvPr/>
              </p:nvGraphicFramePr>
              <p:xfrm>
                <a:off x="4623" y="2208"/>
                <a:ext cx="177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90" name="公式" r:id="rId11" imgW="126720" imgH="139680" progId="Equation.3">
                        <p:embed/>
                      </p:oleObj>
                    </mc:Choice>
                    <mc:Fallback>
                      <p:oleObj name="公式" r:id="rId11" imgW="126720" imgH="13968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3" y="2208"/>
                              <a:ext cx="177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930" name="Line 18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00" y="177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512" y="2304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800" y="134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934" name="Object 22"/>
                <p:cNvGraphicFramePr>
                  <a:graphicFrameLocks noChangeAspect="1"/>
                </p:cNvGraphicFramePr>
                <p:nvPr/>
              </p:nvGraphicFramePr>
              <p:xfrm>
                <a:off x="4800" y="1296"/>
                <a:ext cx="177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91" name="公式" r:id="rId13" imgW="126720" imgH="126720" progId="Equation.3">
                        <p:embed/>
                      </p:oleObj>
                    </mc:Choice>
                    <mc:Fallback>
                      <p:oleObj name="公式" r:id="rId13" imgW="126720" imgH="12672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296"/>
                              <a:ext cx="177" cy="1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35" name="Object 23"/>
                <p:cNvGraphicFramePr>
                  <a:graphicFrameLocks noChangeAspect="1"/>
                </p:cNvGraphicFramePr>
                <p:nvPr/>
              </p:nvGraphicFramePr>
              <p:xfrm>
                <a:off x="5328" y="2304"/>
                <a:ext cx="198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92" name="公式" r:id="rId15" imgW="139680" imgH="164880" progId="Equation.3">
                        <p:embed/>
                      </p:oleObj>
                    </mc:Choice>
                    <mc:Fallback>
                      <p:oleObj name="公式" r:id="rId15" imgW="139680" imgH="16488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2304"/>
                              <a:ext cx="198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36" name="Object 24"/>
                <p:cNvGraphicFramePr>
                  <a:graphicFrameLocks noChangeAspect="1"/>
                </p:cNvGraphicFramePr>
                <p:nvPr/>
              </p:nvGraphicFramePr>
              <p:xfrm>
                <a:off x="4608" y="2496"/>
                <a:ext cx="177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93" name="公式" r:id="rId17" imgW="126720" imgH="139680" progId="Equation.3">
                        <p:embed/>
                      </p:oleObj>
                    </mc:Choice>
                    <mc:Fallback>
                      <p:oleObj name="公式" r:id="rId17" imgW="126720" imgH="13968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2496"/>
                              <a:ext cx="177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609600" y="2833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 </a:t>
            </a:r>
            <a:r>
              <a:rPr lang="zh-CN" altLang="en-US"/>
              <a:t>作辅助面</a:t>
            </a:r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1651000" y="3479800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19" imgW="1434960" imgH="444240" progId="Equation.3">
                  <p:embed/>
                </p:oleObj>
              </mc:Choice>
              <mc:Fallback>
                <p:oleObj name="Equation" r:id="rId19" imgW="143496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479800"/>
                        <a:ext cx="143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3213100" y="3352800"/>
          <a:ext cx="402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21" imgW="4025880" imgH="609480" progId="Equation.3">
                  <p:embed/>
                </p:oleObj>
              </mc:Choice>
              <mc:Fallback>
                <p:oleObj name="Equation" r:id="rId21" imgW="4025880" imgH="609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352800"/>
                        <a:ext cx="402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7239000" y="34051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取上侧</a:t>
            </a: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1066800" y="4762500"/>
          <a:ext cx="1981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23" imgW="1981080" imgH="723600" progId="Equation.3">
                  <p:embed/>
                </p:oleObj>
              </mc:Choice>
              <mc:Fallback>
                <p:oleObj name="Equation" r:id="rId23" imgW="1981080" imgH="723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62500"/>
                        <a:ext cx="1981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2667000" y="4757738"/>
          <a:ext cx="1130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25" imgW="1130040" imgH="723600" progId="Equation.3">
                  <p:embed/>
                </p:oleObj>
              </mc:Choice>
              <mc:Fallback>
                <p:oleObj name="Equation" r:id="rId25" imgW="1130040" imgH="723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57738"/>
                        <a:ext cx="1130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3517900" y="4773613"/>
          <a:ext cx="521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Equation" r:id="rId27" imgW="5219640" imgH="520560" progId="Equation.3">
                  <p:embed/>
                </p:oleObj>
              </mc:Choice>
              <mc:Fallback>
                <p:oleObj name="Equation" r:id="rId27" imgW="5219640" imgH="520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773613"/>
                        <a:ext cx="521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9" name="Object 47"/>
          <p:cNvGraphicFramePr>
            <a:graphicFrameLocks noChangeAspect="1"/>
          </p:cNvGraphicFramePr>
          <p:nvPr/>
        </p:nvGraphicFramePr>
        <p:xfrm>
          <a:off x="5029200" y="4076700"/>
          <a:ext cx="373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9" name="Equation" r:id="rId29" imgW="3733560" imgH="571320" progId="Equation.3">
                  <p:embed/>
                </p:oleObj>
              </mc:Choice>
              <mc:Fallback>
                <p:oleObj name="Equation" r:id="rId29" imgW="373356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76700"/>
                        <a:ext cx="37338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4495800" y="1676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介于 </a:t>
            </a:r>
            <a:r>
              <a:rPr lang="en-US" altLang="zh-CN" i="1">
                <a:sym typeface="Symbol" pitchFamily="18" charset="2"/>
              </a:rPr>
              <a:t>z = </a:t>
            </a:r>
            <a:r>
              <a:rPr lang="en-US" altLang="zh-CN">
                <a:sym typeface="Symbol" pitchFamily="18" charset="2"/>
              </a:rPr>
              <a:t>0 </a:t>
            </a:r>
            <a:r>
              <a:rPr lang="zh-CN" altLang="en-US">
                <a:sym typeface="Symbol" pitchFamily="18" charset="2"/>
              </a:rPr>
              <a:t>及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304800" y="22860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 z =  h </a:t>
            </a:r>
            <a:r>
              <a:rPr lang="zh-CN" altLang="en-US">
                <a:sym typeface="Symbol" pitchFamily="18" charset="2"/>
              </a:rPr>
              <a:t>之间部分的下侧</a:t>
            </a:r>
            <a:r>
              <a:rPr lang="en-US" altLang="zh-CN">
                <a:sym typeface="Symbol" pitchFamily="18" charset="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38951" name="Object 39"/>
          <p:cNvGraphicFramePr>
            <a:graphicFrameLocks noChangeAspect="1"/>
          </p:cNvGraphicFramePr>
          <p:nvPr/>
        </p:nvGraphicFramePr>
        <p:xfrm>
          <a:off x="381000" y="4184650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Equation" r:id="rId31" imgW="1231560" imgH="444240" progId="Equation.3">
                  <p:embed/>
                </p:oleObj>
              </mc:Choice>
              <mc:Fallback>
                <p:oleObj name="Equation" r:id="rId31" imgW="123156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84650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81" name="Group 69"/>
          <p:cNvGrpSpPr>
            <a:grpSpLocks/>
          </p:cNvGrpSpPr>
          <p:nvPr/>
        </p:nvGrpSpPr>
        <p:grpSpPr bwMode="auto">
          <a:xfrm>
            <a:off x="6848475" y="1531938"/>
            <a:ext cx="1676400" cy="601662"/>
            <a:chOff x="4464" y="288"/>
            <a:chExt cx="1056" cy="379"/>
          </a:xfrm>
        </p:grpSpPr>
        <p:grpSp>
          <p:nvGrpSpPr>
            <p:cNvPr id="38974" name="Group 62"/>
            <p:cNvGrpSpPr>
              <a:grpSpLocks/>
            </p:cNvGrpSpPr>
            <p:nvPr/>
          </p:nvGrpSpPr>
          <p:grpSpPr bwMode="auto">
            <a:xfrm>
              <a:off x="4464" y="288"/>
              <a:ext cx="1056" cy="379"/>
              <a:chOff x="4464" y="288"/>
              <a:chExt cx="1056" cy="379"/>
            </a:xfrm>
          </p:grpSpPr>
          <p:sp>
            <p:nvSpPr>
              <p:cNvPr id="38975" name="Oval 63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1056" cy="288"/>
              </a:xfrm>
              <a:prstGeom prst="ellipse">
                <a:avLst/>
              </a:prstGeom>
              <a:solidFill>
                <a:srgbClr val="0099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76" name="Object 64"/>
              <p:cNvGraphicFramePr>
                <a:graphicFrameLocks noChangeAspect="1"/>
              </p:cNvGraphicFramePr>
              <p:nvPr/>
            </p:nvGraphicFramePr>
            <p:xfrm>
              <a:off x="5007" y="376"/>
              <a:ext cx="19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1" name="公式" r:id="rId33" imgW="126720" imgH="177480" progId="Equation.3">
                      <p:embed/>
                    </p:oleObj>
                  </mc:Choice>
                  <mc:Fallback>
                    <p:oleObj name="公式" r:id="rId33" imgW="126720" imgH="17748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7" y="376"/>
                            <a:ext cx="19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7" name="Line 65"/>
              <p:cNvSpPr>
                <a:spLocks noChangeShapeType="1"/>
              </p:cNvSpPr>
              <p:nvPr/>
            </p:nvSpPr>
            <p:spPr bwMode="auto">
              <a:xfrm flipV="1">
                <a:off x="4992" y="2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78" name="Object 66"/>
              <p:cNvGraphicFramePr>
                <a:graphicFrameLocks noChangeAspect="1"/>
              </p:cNvGraphicFramePr>
              <p:nvPr/>
            </p:nvGraphicFramePr>
            <p:xfrm>
              <a:off x="4656" y="336"/>
              <a:ext cx="35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2" name="公式" r:id="rId35" imgW="203040" imgH="215640" progId="Equation.3">
                      <p:embed/>
                    </p:oleObj>
                  </mc:Choice>
                  <mc:Fallback>
                    <p:oleObj name="公式" r:id="rId35" imgW="203040" imgH="21564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36"/>
                            <a:ext cx="358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9" name="Line 67"/>
              <p:cNvSpPr>
                <a:spLocks noChangeShapeType="1"/>
              </p:cNvSpPr>
              <p:nvPr/>
            </p:nvSpPr>
            <p:spPr bwMode="auto">
              <a:xfrm flipV="1">
                <a:off x="4992" y="4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80" name="Oval 68"/>
            <p:cNvSpPr>
              <a:spLocks noChangeArrowheads="1"/>
            </p:cNvSpPr>
            <p:nvPr/>
          </p:nvSpPr>
          <p:spPr bwMode="auto">
            <a:xfrm>
              <a:off x="4969" y="489"/>
              <a:ext cx="32" cy="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54" name="Line 42"/>
          <p:cNvSpPr>
            <a:spLocks noChangeShapeType="1"/>
          </p:cNvSpPr>
          <p:nvPr/>
        </p:nvSpPr>
        <p:spPr bwMode="auto">
          <a:xfrm flipV="1">
            <a:off x="8067675" y="12954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2" name="Text Box 70"/>
          <p:cNvSpPr txBox="1">
            <a:spLocks noChangeArrowheads="1"/>
          </p:cNvSpPr>
          <p:nvPr/>
        </p:nvSpPr>
        <p:spPr bwMode="auto">
          <a:xfrm>
            <a:off x="1524000" y="4114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>
                        <a:gamma/>
                        <a:shade val="38431"/>
                        <a:invGamma/>
                      </a:srgbClr>
                    </a:gs>
                    <a:gs pos="50000">
                      <a:srgbClr val="008000"/>
                    </a:gs>
                    <a:gs pos="100000">
                      <a:srgbClr val="008000">
                        <a:gamma/>
                        <a:shade val="3843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sym typeface="Symbol" pitchFamily="18" charset="2"/>
              </a:rPr>
              <a:t>所围区域为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latin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38985" name="Text Box 73"/>
          <p:cNvSpPr txBox="1">
            <a:spLocks noChangeArrowheads="1"/>
          </p:cNvSpPr>
          <p:nvPr/>
        </p:nvSpPr>
        <p:spPr bwMode="auto">
          <a:xfrm>
            <a:off x="3790950" y="412908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 </a:t>
            </a:r>
          </a:p>
        </p:txBody>
      </p:sp>
      <p:graphicFrame>
        <p:nvGraphicFramePr>
          <p:cNvPr id="38987" name="Object 75"/>
          <p:cNvGraphicFramePr>
            <a:graphicFrameLocks noChangeAspect="1"/>
          </p:cNvGraphicFramePr>
          <p:nvPr/>
        </p:nvGraphicFramePr>
        <p:xfrm>
          <a:off x="1346200" y="56769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3" name="Equation" r:id="rId37" imgW="4140000" imgH="723600" progId="Equation.3">
                  <p:embed/>
                </p:oleObj>
              </mc:Choice>
              <mc:Fallback>
                <p:oleObj name="Equation" r:id="rId37" imgW="4140000" imgH="723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6769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8" name="Object 76"/>
          <p:cNvGraphicFramePr>
            <a:graphicFrameLocks noChangeAspect="1"/>
          </p:cNvGraphicFramePr>
          <p:nvPr/>
        </p:nvGraphicFramePr>
        <p:xfrm>
          <a:off x="5537200" y="5638800"/>
          <a:ext cx="2463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4" name="Equation" r:id="rId39" imgW="2463480" imgH="774360" progId="Equation.3">
                  <p:embed/>
                </p:oleObj>
              </mc:Choice>
              <mc:Fallback>
                <p:oleObj name="Equation" r:id="rId39" imgW="2463480" imgH="77436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638800"/>
                        <a:ext cx="2463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89" name="Picture 77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8991" name="Picture 7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92" name="Picture 8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93" name="Picture 8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94" name="Picture 8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95" name="Picture 8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38" grpId="0" autoUpdateAnimBg="0"/>
      <p:bldP spid="38941" grpId="0" autoUpdateAnimBg="0"/>
      <p:bldP spid="38968" grpId="0" autoUpdateAnimBg="0"/>
      <p:bldP spid="38969" grpId="0" autoUpdateAnimBg="0"/>
      <p:bldP spid="38954" grpId="0" animBg="1"/>
      <p:bldP spid="38982" grpId="0" autoUpdateAnimBg="0"/>
      <p:bldP spid="3898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1243013" y="533400"/>
          <a:ext cx="4127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Equation" r:id="rId3" imgW="4127400" imgH="723600" progId="Equation.3">
                  <p:embed/>
                </p:oleObj>
              </mc:Choice>
              <mc:Fallback>
                <p:oleObj name="Equation" r:id="rId3" imgW="4127400" imgH="723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533400"/>
                        <a:ext cx="4127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1547813" y="2171700"/>
          <a:ext cx="267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Equation" r:id="rId5" imgW="2679480" imgH="723600" progId="Equation.3">
                  <p:embed/>
                </p:oleObj>
              </mc:Choice>
              <mc:Fallback>
                <p:oleObj name="Equation" r:id="rId5" imgW="2679480" imgH="723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71700"/>
                        <a:ext cx="267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4367213" y="2146300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8" name="Equation" r:id="rId7" imgW="927000" imgH="520560" progId="Equation.3">
                  <p:embed/>
                </p:oleObj>
              </mc:Choice>
              <mc:Fallback>
                <p:oleObj name="Equation" r:id="rId7" imgW="927000" imgH="5205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146300"/>
                        <a:ext cx="92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Object 50"/>
          <p:cNvGraphicFramePr>
            <a:graphicFrameLocks noChangeAspect="1"/>
          </p:cNvGraphicFramePr>
          <p:nvPr/>
        </p:nvGraphicFramePr>
        <p:xfrm>
          <a:off x="5461000" y="515938"/>
          <a:ext cx="2463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" name="Equation" r:id="rId9" imgW="2463480" imgH="774360" progId="Equation.3">
                  <p:embed/>
                </p:oleObj>
              </mc:Choice>
              <mc:Fallback>
                <p:oleObj name="Equation" r:id="rId9" imgW="2463480" imgH="774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15938"/>
                        <a:ext cx="2463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0" name="Object 64"/>
          <p:cNvGraphicFramePr>
            <a:graphicFrameLocks noChangeAspect="1"/>
          </p:cNvGraphicFramePr>
          <p:nvPr/>
        </p:nvGraphicFramePr>
        <p:xfrm>
          <a:off x="1547813" y="38862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" name="Equation" r:id="rId11" imgW="1447560" imgH="850680" progId="Equation.3">
                  <p:embed/>
                </p:oleObj>
              </mc:Choice>
              <mc:Fallback>
                <p:oleObj name="Equation" r:id="rId11" imgW="1447560" imgH="8506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8620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1" name="Object 65"/>
          <p:cNvGraphicFramePr>
            <a:graphicFrameLocks noChangeAspect="1"/>
          </p:cNvGraphicFramePr>
          <p:nvPr/>
        </p:nvGraphicFramePr>
        <p:xfrm>
          <a:off x="1547813" y="2984500"/>
          <a:ext cx="105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1" name="Equation" r:id="rId13" imgW="1054080" imgH="825480" progId="Equation.3">
                  <p:embed/>
                </p:oleObj>
              </mc:Choice>
              <mc:Fallback>
                <p:oleObj name="Equation" r:id="rId13" imgW="1054080" imgH="825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84500"/>
                        <a:ext cx="1054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2" name="Object 66"/>
          <p:cNvGraphicFramePr>
            <a:graphicFrameLocks noChangeAspect="1"/>
          </p:cNvGraphicFramePr>
          <p:nvPr/>
        </p:nvGraphicFramePr>
        <p:xfrm>
          <a:off x="2690813" y="3094038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2" name="Equation" r:id="rId15" imgW="774360" imgH="520560" progId="Equation.3">
                  <p:embed/>
                </p:oleObj>
              </mc:Choice>
              <mc:Fallback>
                <p:oleObj name="Equation" r:id="rId15" imgW="774360" imgH="5205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094038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3" name="Object 67"/>
          <p:cNvGraphicFramePr>
            <a:graphicFrameLocks noChangeAspect="1"/>
          </p:cNvGraphicFramePr>
          <p:nvPr/>
        </p:nvGraphicFramePr>
        <p:xfrm>
          <a:off x="3529013" y="3200400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3" name="Equation" r:id="rId17" imgW="393480" imgH="406080" progId="Equation.3">
                  <p:embed/>
                </p:oleObj>
              </mc:Choice>
              <mc:Fallback>
                <p:oleObj name="Equation" r:id="rId17" imgW="393480" imgH="4060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200400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4" name="Object 68"/>
          <p:cNvGraphicFramePr>
            <a:graphicFrameLocks noChangeAspect="1"/>
          </p:cNvGraphicFramePr>
          <p:nvPr/>
        </p:nvGraphicFramePr>
        <p:xfrm>
          <a:off x="3986213" y="3060700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4" name="Equation" r:id="rId19" imgW="927000" imgH="520560" progId="Equation.3">
                  <p:embed/>
                </p:oleObj>
              </mc:Choice>
              <mc:Fallback>
                <p:oleObj name="Equation" r:id="rId19" imgW="927000" imgH="52056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060700"/>
                        <a:ext cx="92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" name="Group 102"/>
          <p:cNvGrpSpPr>
            <a:grpSpLocks/>
          </p:cNvGrpSpPr>
          <p:nvPr/>
        </p:nvGrpSpPr>
        <p:grpSpPr bwMode="auto">
          <a:xfrm>
            <a:off x="6848475" y="1592263"/>
            <a:ext cx="1990725" cy="2217737"/>
            <a:chOff x="4314" y="667"/>
            <a:chExt cx="1254" cy="1397"/>
          </a:xfrm>
        </p:grpSpPr>
        <p:grpSp>
          <p:nvGrpSpPr>
            <p:cNvPr id="40010" name="Group 74"/>
            <p:cNvGrpSpPr>
              <a:grpSpLocks/>
            </p:cNvGrpSpPr>
            <p:nvPr/>
          </p:nvGrpSpPr>
          <p:grpSpPr bwMode="auto">
            <a:xfrm>
              <a:off x="4314" y="667"/>
              <a:ext cx="1254" cy="1397"/>
              <a:chOff x="4272" y="1296"/>
              <a:chExt cx="1254" cy="1397"/>
            </a:xfrm>
          </p:grpSpPr>
          <p:grpSp>
            <p:nvGrpSpPr>
              <p:cNvPr id="40011" name="Group 75"/>
              <p:cNvGrpSpPr>
                <a:grpSpLocks/>
              </p:cNvGrpSpPr>
              <p:nvPr/>
            </p:nvGrpSpPr>
            <p:grpSpPr bwMode="auto">
              <a:xfrm>
                <a:off x="4272" y="1632"/>
                <a:ext cx="1142" cy="672"/>
                <a:chOff x="4272" y="1632"/>
                <a:chExt cx="1142" cy="672"/>
              </a:xfrm>
            </p:grpSpPr>
            <p:graphicFrame>
              <p:nvGraphicFramePr>
                <p:cNvPr id="40012" name="Object 76"/>
                <p:cNvGraphicFramePr>
                  <a:graphicFrameLocks noChangeAspect="1"/>
                </p:cNvGraphicFramePr>
                <p:nvPr/>
              </p:nvGraphicFramePr>
              <p:xfrm>
                <a:off x="5184" y="1872"/>
                <a:ext cx="230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25" name="公式" r:id="rId21" imgW="164880" imgH="190440" progId="Equation.3">
                        <p:embed/>
                      </p:oleObj>
                    </mc:Choice>
                    <mc:Fallback>
                      <p:oleObj name="公式" r:id="rId21" imgW="164880" imgH="190440" progId="Equation.3">
                        <p:embed/>
                        <p:pic>
                          <p:nvPicPr>
                            <p:cNvPr id="0" name="Object 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1872"/>
                              <a:ext cx="230" cy="3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013" name="Freeform 77"/>
                <p:cNvSpPr>
                  <a:spLocks/>
                </p:cNvSpPr>
                <p:nvPr/>
              </p:nvSpPr>
              <p:spPr bwMode="auto">
                <a:xfrm>
                  <a:off x="4272" y="1776"/>
                  <a:ext cx="1056" cy="528"/>
                </a:xfrm>
                <a:custGeom>
                  <a:avLst/>
                  <a:gdLst>
                    <a:gd name="T0" fmla="*/ 0 w 1056"/>
                    <a:gd name="T1" fmla="*/ 0 h 528"/>
                    <a:gd name="T2" fmla="*/ 528 w 1056"/>
                    <a:gd name="T3" fmla="*/ 528 h 528"/>
                    <a:gd name="T4" fmla="*/ 1056 w 1056"/>
                    <a:gd name="T5" fmla="*/ 0 h 528"/>
                    <a:gd name="T6" fmla="*/ 0 w 1056"/>
                    <a:gd name="T7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6" h="528">
                      <a:moveTo>
                        <a:pt x="0" y="0"/>
                      </a:moveTo>
                      <a:lnTo>
                        <a:pt x="528" y="528"/>
                      </a:lnTo>
                      <a:lnTo>
                        <a:pt x="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8000">
                        <a:gamma/>
                        <a:shade val="16863"/>
                        <a:invGamma/>
                      </a:srgbClr>
                    </a:gs>
                    <a:gs pos="50000">
                      <a:srgbClr val="008000"/>
                    </a:gs>
                    <a:gs pos="100000">
                      <a:srgbClr val="008000">
                        <a:gamma/>
                        <a:shade val="1686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0014" name="Group 78"/>
                <p:cNvGrpSpPr>
                  <a:grpSpLocks/>
                </p:cNvGrpSpPr>
                <p:nvPr/>
              </p:nvGrpSpPr>
              <p:grpSpPr bwMode="auto">
                <a:xfrm>
                  <a:off x="4272" y="1632"/>
                  <a:ext cx="1056" cy="288"/>
                  <a:chOff x="4272" y="1632"/>
                  <a:chExt cx="1056" cy="288"/>
                </a:xfrm>
              </p:grpSpPr>
              <p:sp>
                <p:nvSpPr>
                  <p:cNvPr id="40015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632"/>
                    <a:ext cx="1056" cy="28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0016" name="Object 80"/>
                  <p:cNvGraphicFramePr>
                    <a:graphicFrameLocks noChangeAspect="1"/>
                  </p:cNvGraphicFramePr>
                  <p:nvPr/>
                </p:nvGraphicFramePr>
                <p:xfrm>
                  <a:off x="4800" y="1632"/>
                  <a:ext cx="177" cy="24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26" name="公式" r:id="rId23" imgW="126720" imgH="177480" progId="Equation.3">
                          <p:embed/>
                        </p:oleObj>
                      </mc:Choice>
                      <mc:Fallback>
                        <p:oleObj name="公式" r:id="rId23" imgW="126720" imgH="177480" progId="Equation.3">
                          <p:embed/>
                          <p:pic>
                            <p:nvPicPr>
                              <p:cNvPr id="0" name="Object 8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0" y="1632"/>
                                <a:ext cx="177" cy="24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0017" name="Line 81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18" name="Group 82"/>
              <p:cNvGrpSpPr>
                <a:grpSpLocks/>
              </p:cNvGrpSpPr>
              <p:nvPr/>
            </p:nvGrpSpPr>
            <p:grpSpPr bwMode="auto">
              <a:xfrm>
                <a:off x="4512" y="1296"/>
                <a:ext cx="1014" cy="1397"/>
                <a:chOff x="4512" y="1296"/>
                <a:chExt cx="1014" cy="1397"/>
              </a:xfrm>
            </p:grpSpPr>
            <p:sp>
              <p:nvSpPr>
                <p:cNvPr id="40019" name="Oval 83"/>
                <p:cNvSpPr>
                  <a:spLocks noChangeArrowheads="1"/>
                </p:cNvSpPr>
                <p:nvPr/>
              </p:nvSpPr>
              <p:spPr bwMode="auto">
                <a:xfrm>
                  <a:off x="4768" y="1792"/>
                  <a:ext cx="32" cy="3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0020" name="Group 84"/>
                <p:cNvGrpSpPr>
                  <a:grpSpLocks/>
                </p:cNvGrpSpPr>
                <p:nvPr/>
              </p:nvGrpSpPr>
              <p:grpSpPr bwMode="auto">
                <a:xfrm>
                  <a:off x="4512" y="1296"/>
                  <a:ext cx="1014" cy="1397"/>
                  <a:chOff x="4512" y="1296"/>
                  <a:chExt cx="1014" cy="1397"/>
                </a:xfrm>
              </p:grpSpPr>
              <p:graphicFrame>
                <p:nvGraphicFramePr>
                  <p:cNvPr id="40021" name="Object 85"/>
                  <p:cNvGraphicFramePr>
                    <a:graphicFrameLocks noChangeAspect="1"/>
                  </p:cNvGraphicFramePr>
                  <p:nvPr/>
                </p:nvGraphicFramePr>
                <p:xfrm>
                  <a:off x="4623" y="2208"/>
                  <a:ext cx="177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27" name="公式" r:id="rId25" imgW="126720" imgH="139680" progId="Equation.3">
                          <p:embed/>
                        </p:oleObj>
                      </mc:Choice>
                      <mc:Fallback>
                        <p:oleObj name="公式" r:id="rId25" imgW="126720" imgH="139680" progId="Equation.3">
                          <p:embed/>
                          <p:pic>
                            <p:nvPicPr>
                              <p:cNvPr id="0" name="Object 8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23" y="2208"/>
                                <a:ext cx="177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002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30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23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776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24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2304"/>
                    <a:ext cx="28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25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34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0026" name="Object 90"/>
                  <p:cNvGraphicFramePr>
                    <a:graphicFrameLocks noChangeAspect="1"/>
                  </p:cNvGraphicFramePr>
                  <p:nvPr/>
                </p:nvGraphicFramePr>
                <p:xfrm>
                  <a:off x="4800" y="1296"/>
                  <a:ext cx="177" cy="1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28" name="公式" r:id="rId27" imgW="126720" imgH="126720" progId="Equation.3">
                          <p:embed/>
                        </p:oleObj>
                      </mc:Choice>
                      <mc:Fallback>
                        <p:oleObj name="公式" r:id="rId27" imgW="126720" imgH="126720" progId="Equation.3">
                          <p:embed/>
                          <p:pic>
                            <p:nvPicPr>
                              <p:cNvPr id="0" name="Object 9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0" y="1296"/>
                                <a:ext cx="177" cy="1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0027" name="Object 91"/>
                  <p:cNvGraphicFramePr>
                    <a:graphicFrameLocks noChangeAspect="1"/>
                  </p:cNvGraphicFramePr>
                  <p:nvPr/>
                </p:nvGraphicFramePr>
                <p:xfrm>
                  <a:off x="5328" y="2304"/>
                  <a:ext cx="198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29" name="公式" r:id="rId29" imgW="139680" imgH="164880" progId="Equation.3">
                          <p:embed/>
                        </p:oleObj>
                      </mc:Choice>
                      <mc:Fallback>
                        <p:oleObj name="公式" r:id="rId29" imgW="139680" imgH="164880" progId="Equation.3">
                          <p:embed/>
                          <p:pic>
                            <p:nvPicPr>
                              <p:cNvPr id="0" name="Object 9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28" y="2304"/>
                                <a:ext cx="198" cy="23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0028" name="Object 92"/>
                  <p:cNvGraphicFramePr>
                    <a:graphicFrameLocks noChangeAspect="1"/>
                  </p:cNvGraphicFramePr>
                  <p:nvPr/>
                </p:nvGraphicFramePr>
                <p:xfrm>
                  <a:off x="4608" y="2496"/>
                  <a:ext cx="177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30" name="公式" r:id="rId31" imgW="126720" imgH="139680" progId="Equation.3">
                          <p:embed/>
                        </p:oleObj>
                      </mc:Choice>
                      <mc:Fallback>
                        <p:oleObj name="公式" r:id="rId31" imgW="126720" imgH="139680" progId="Equation.3">
                          <p:embed/>
                          <p:pic>
                            <p:nvPicPr>
                              <p:cNvPr id="0" name="Object 9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08" y="2496"/>
                                <a:ext cx="177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40029" name="Group 93"/>
            <p:cNvGrpSpPr>
              <a:grpSpLocks/>
            </p:cNvGrpSpPr>
            <p:nvPr/>
          </p:nvGrpSpPr>
          <p:grpSpPr bwMode="auto">
            <a:xfrm>
              <a:off x="4314" y="965"/>
              <a:ext cx="1056" cy="379"/>
              <a:chOff x="4464" y="288"/>
              <a:chExt cx="1056" cy="379"/>
            </a:xfrm>
          </p:grpSpPr>
          <p:grpSp>
            <p:nvGrpSpPr>
              <p:cNvPr id="40030" name="Group 94"/>
              <p:cNvGrpSpPr>
                <a:grpSpLocks/>
              </p:cNvGrpSpPr>
              <p:nvPr/>
            </p:nvGrpSpPr>
            <p:grpSpPr bwMode="auto">
              <a:xfrm>
                <a:off x="4464" y="288"/>
                <a:ext cx="1056" cy="379"/>
                <a:chOff x="4464" y="288"/>
                <a:chExt cx="1056" cy="379"/>
              </a:xfrm>
            </p:grpSpPr>
            <p:sp>
              <p:nvSpPr>
                <p:cNvPr id="40031" name="Oval 95"/>
                <p:cNvSpPr>
                  <a:spLocks noChangeArrowheads="1"/>
                </p:cNvSpPr>
                <p:nvPr/>
              </p:nvSpPr>
              <p:spPr bwMode="auto">
                <a:xfrm>
                  <a:off x="4464" y="336"/>
                  <a:ext cx="1056" cy="288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032" name="Object 96"/>
                <p:cNvGraphicFramePr>
                  <a:graphicFrameLocks noChangeAspect="1"/>
                </p:cNvGraphicFramePr>
                <p:nvPr/>
              </p:nvGraphicFramePr>
              <p:xfrm>
                <a:off x="5007" y="376"/>
                <a:ext cx="199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31" name="公式" r:id="rId33" imgW="126720" imgH="177480" progId="Equation.3">
                        <p:embed/>
                      </p:oleObj>
                    </mc:Choice>
                    <mc:Fallback>
                      <p:oleObj name="公式" r:id="rId33" imgW="126720" imgH="177480" progId="Equation.3">
                        <p:embed/>
                        <p:pic>
                          <p:nvPicPr>
                            <p:cNvPr id="0" name="Object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07" y="376"/>
                              <a:ext cx="199" cy="2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033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992" y="2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034" name="Object 98"/>
                <p:cNvGraphicFramePr>
                  <a:graphicFrameLocks noChangeAspect="1"/>
                </p:cNvGraphicFramePr>
                <p:nvPr/>
              </p:nvGraphicFramePr>
              <p:xfrm>
                <a:off x="4656" y="336"/>
                <a:ext cx="358" cy="3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32" name="公式" r:id="rId35" imgW="203040" imgH="215640" progId="Equation.3">
                        <p:embed/>
                      </p:oleObj>
                    </mc:Choice>
                    <mc:Fallback>
                      <p:oleObj name="公式" r:id="rId35" imgW="203040" imgH="215640" progId="Equation.3">
                        <p:embed/>
                        <p:pic>
                          <p:nvPicPr>
                            <p:cNvPr id="0" name="Object 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336"/>
                              <a:ext cx="358" cy="3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03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992" y="4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36" name="Oval 100"/>
              <p:cNvSpPr>
                <a:spLocks noChangeArrowheads="1"/>
              </p:cNvSpPr>
              <p:nvPr/>
            </p:nvSpPr>
            <p:spPr bwMode="auto">
              <a:xfrm>
                <a:off x="4969" y="489"/>
                <a:ext cx="32" cy="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 flipV="1">
              <a:off x="5082" y="81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160463" y="914400"/>
          <a:ext cx="7426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" name="Equation" r:id="rId3" imgW="7429320" imgH="736560" progId="Equation.3">
                  <p:embed/>
                </p:oleObj>
              </mc:Choice>
              <mc:Fallback>
                <p:oleObj name="Equation" r:id="rId3" imgW="742932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914400"/>
                        <a:ext cx="7426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370013" y="339725"/>
            <a:ext cx="1906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zh-CN" altLang="en-US">
                <a:sym typeface="Symbol" pitchFamily="18" charset="2"/>
              </a:rPr>
              <a:t></a:t>
            </a:r>
            <a:r>
              <a:rPr lang="zh-CN" altLang="en-US"/>
              <a:t> 为曲面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3200400" y="304800"/>
          <a:ext cx="372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" name="Equation" r:id="rId5" imgW="3720960" imgH="533160" progId="Equation.3">
                  <p:embed/>
                </p:oleObj>
              </mc:Choice>
              <mc:Fallback>
                <p:oleObj name="Equation" r:id="rId5" imgW="37209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"/>
                        <a:ext cx="3721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6934200" y="31908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取上侧</a:t>
            </a:r>
            <a:r>
              <a:rPr lang="en-US" altLang="zh-CN"/>
              <a:t>, </a:t>
            </a:r>
            <a:r>
              <a:rPr lang="zh-CN" altLang="en-US"/>
              <a:t>求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09600" y="162718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 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143000" y="161448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作辅助</a:t>
            </a:r>
            <a:r>
              <a:rPr lang="zh-CN" altLang="en-US" dirty="0"/>
              <a:t>面</a:t>
            </a:r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60163"/>
              </p:ext>
            </p:extLst>
          </p:nvPr>
        </p:nvGraphicFramePr>
        <p:xfrm>
          <a:off x="2797944" y="1688356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name="Equation" r:id="rId7" imgW="1269720" imgH="444240" progId="Equation.3">
                  <p:embed/>
                </p:oleObj>
              </mc:Choice>
              <mc:Fallback>
                <p:oleObj name="Equation" r:id="rId7" imgW="126972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944" y="1688356"/>
                        <a:ext cx="127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04424"/>
              </p:ext>
            </p:extLst>
          </p:nvPr>
        </p:nvGraphicFramePr>
        <p:xfrm>
          <a:off x="827584" y="2112020"/>
          <a:ext cx="360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8" name="Equation" r:id="rId9" imgW="3606480" imgH="596880" progId="Equation.3">
                  <p:embed/>
                </p:oleObj>
              </mc:Choice>
              <mc:Fallback>
                <p:oleObj name="Equation" r:id="rId9" imgW="3606480" imgH="596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12020"/>
                        <a:ext cx="3606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777875" y="2992438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9" name="Equation" r:id="rId11" imgW="495000" imgH="304560" progId="Equation.3">
                  <p:embed/>
                </p:oleObj>
              </mc:Choice>
              <mc:Fallback>
                <p:oleObj name="Equation" r:id="rId11" imgW="49500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992438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1333500" y="2857500"/>
          <a:ext cx="140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Equation" r:id="rId13" imgW="1409400" imgH="952200" progId="Equation.3">
                  <p:embed/>
                </p:oleObj>
              </mc:Choice>
              <mc:Fallback>
                <p:oleObj name="Equation" r:id="rId13" imgW="1409400" imgH="952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857500"/>
                        <a:ext cx="140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1016000" y="3962400"/>
          <a:ext cx="226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Equation" r:id="rId15" imgW="2260440" imgH="723600" progId="Equation.3">
                  <p:embed/>
                </p:oleObj>
              </mc:Choice>
              <mc:Fallback>
                <p:oleObj name="Equation" r:id="rId15" imgW="2260440" imgH="723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962400"/>
                        <a:ext cx="226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4787900" y="3886200"/>
          <a:ext cx="184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name="Equation" r:id="rId17" imgW="1841400" imgH="520560" progId="Equation.3">
                  <p:embed/>
                </p:oleObj>
              </mc:Choice>
              <mc:Fallback>
                <p:oleObj name="Equation" r:id="rId17" imgW="184140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86200"/>
                        <a:ext cx="184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4216400" y="3937000"/>
          <a:ext cx="88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name="Equation" r:id="rId19" imgW="888840" imgH="787320" progId="Equation.3">
                  <p:embed/>
                </p:oleObj>
              </mc:Choice>
              <mc:Fallback>
                <p:oleObj name="Equation" r:id="rId19" imgW="888840" imgH="7873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937000"/>
                        <a:ext cx="889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3276600" y="40894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4" name="Equation" r:id="rId21" imgW="914400" imgH="406080" progId="Equation.3">
                  <p:embed/>
                </p:oleObj>
              </mc:Choice>
              <mc:Fallback>
                <p:oleObj name="Equation" r:id="rId21" imgW="91440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894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1016000" y="4724400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5" name="Equation" r:id="rId23" imgW="1358640" imgH="825480" progId="Equation.3">
                  <p:embed/>
                </p:oleObj>
              </mc:Choice>
              <mc:Fallback>
                <p:oleObj name="Equation" r:id="rId23" imgW="1358640" imgH="825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724400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 noChangeAspect="1"/>
          </p:cNvGraphicFramePr>
          <p:nvPr/>
        </p:nvGraphicFramePr>
        <p:xfrm>
          <a:off x="2438400" y="4648200"/>
          <a:ext cx="83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6" name="Equation" r:id="rId25" imgW="838080" imgH="825480" progId="Equation.3">
                  <p:embed/>
                </p:oleObj>
              </mc:Choice>
              <mc:Fallback>
                <p:oleObj name="Equation" r:id="rId25" imgW="838080" imgH="825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83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1" name="Object 33"/>
          <p:cNvGraphicFramePr>
            <a:graphicFrameLocks noChangeAspect="1"/>
          </p:cNvGraphicFramePr>
          <p:nvPr/>
        </p:nvGraphicFramePr>
        <p:xfrm>
          <a:off x="3276600" y="4648200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7" name="Equation" r:id="rId27" imgW="1346040" imgH="888840" progId="Equation.3">
                  <p:embed/>
                </p:oleObj>
              </mc:Choice>
              <mc:Fallback>
                <p:oleObj name="Equation" r:id="rId27" imgW="1346040" imgH="8888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346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2" name="Object 34"/>
          <p:cNvGraphicFramePr>
            <a:graphicFrameLocks noChangeAspect="1"/>
          </p:cNvGraphicFramePr>
          <p:nvPr/>
        </p:nvGraphicFramePr>
        <p:xfrm>
          <a:off x="4724400" y="4724400"/>
          <a:ext cx="236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8" name="Equation" r:id="rId29" imgW="2361960" imgH="825480" progId="Equation.3">
                  <p:embed/>
                </p:oleObj>
              </mc:Choice>
              <mc:Fallback>
                <p:oleObj name="Equation" r:id="rId29" imgW="2361960" imgH="825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24400"/>
                        <a:ext cx="236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Object 35"/>
          <p:cNvGraphicFramePr>
            <a:graphicFrameLocks noChangeAspect="1"/>
          </p:cNvGraphicFramePr>
          <p:nvPr/>
        </p:nvGraphicFramePr>
        <p:xfrm>
          <a:off x="7073900" y="4660900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9" name="Equation" r:id="rId31" imgW="1231560" imgH="825480" progId="Equation.3">
                  <p:embed/>
                </p:oleObj>
              </mc:Choice>
              <mc:Fallback>
                <p:oleObj name="Equation" r:id="rId31" imgW="1231560" imgH="825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660900"/>
                        <a:ext cx="123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4" name="Object 36"/>
          <p:cNvGraphicFramePr>
            <a:graphicFrameLocks noChangeAspect="1"/>
          </p:cNvGraphicFramePr>
          <p:nvPr/>
        </p:nvGraphicFramePr>
        <p:xfrm>
          <a:off x="1016000" y="556260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0" name="Equation" r:id="rId33" imgW="901440" imgH="850680" progId="Equation.3">
                  <p:embed/>
                </p:oleObj>
              </mc:Choice>
              <mc:Fallback>
                <p:oleObj name="Equation" r:id="rId33" imgW="901440" imgH="850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562600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6921500" y="3065463"/>
            <a:ext cx="1622425" cy="1042987"/>
            <a:chOff x="4176" y="2160"/>
            <a:chExt cx="1136" cy="730"/>
          </a:xfrm>
        </p:grpSpPr>
        <p:grpSp>
          <p:nvGrpSpPr>
            <p:cNvPr id="48185" name="Group 57"/>
            <p:cNvGrpSpPr>
              <a:grpSpLocks/>
            </p:cNvGrpSpPr>
            <p:nvPr/>
          </p:nvGrpSpPr>
          <p:grpSpPr bwMode="auto">
            <a:xfrm>
              <a:off x="4176" y="2160"/>
              <a:ext cx="1067" cy="561"/>
              <a:chOff x="4176" y="2160"/>
              <a:chExt cx="1067" cy="561"/>
            </a:xfrm>
          </p:grpSpPr>
          <p:sp>
            <p:nvSpPr>
              <p:cNvPr id="48140" name="Oval 12"/>
              <p:cNvSpPr>
                <a:spLocks noChangeArrowheads="1"/>
              </p:cNvSpPr>
              <p:nvPr/>
            </p:nvSpPr>
            <p:spPr bwMode="auto">
              <a:xfrm>
                <a:off x="4191" y="2555"/>
                <a:ext cx="1030" cy="1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33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1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6" name="Line 18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8186" name="Object 58"/>
            <p:cNvGraphicFramePr>
              <a:graphicFrameLocks noChangeAspect="1"/>
            </p:cNvGraphicFramePr>
            <p:nvPr/>
          </p:nvGraphicFramePr>
          <p:xfrm>
            <a:off x="5167" y="2619"/>
            <a:ext cx="14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1" name="Equation" r:id="rId35" imgW="88560" imgH="164880" progId="Equation.3">
                    <p:embed/>
                  </p:oleObj>
                </mc:Choice>
                <mc:Fallback>
                  <p:oleObj name="Equation" r:id="rId35" imgW="88560" imgH="1648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2619"/>
                          <a:ext cx="14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87" name="Group 59"/>
          <p:cNvGrpSpPr>
            <a:grpSpLocks/>
          </p:cNvGrpSpPr>
          <p:nvPr/>
        </p:nvGrpSpPr>
        <p:grpSpPr bwMode="auto">
          <a:xfrm>
            <a:off x="6915150" y="1600200"/>
            <a:ext cx="2000250" cy="2820988"/>
            <a:chOff x="4167" y="1135"/>
            <a:chExt cx="1401" cy="1974"/>
          </a:xfrm>
        </p:grpSpPr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V="1">
              <a:off x="4704" y="115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H="1">
              <a:off x="4167" y="2640"/>
              <a:ext cx="53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4704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80" name="Object 52"/>
            <p:cNvGraphicFramePr>
              <a:graphicFrameLocks noChangeAspect="1"/>
            </p:cNvGraphicFramePr>
            <p:nvPr/>
          </p:nvGraphicFramePr>
          <p:xfrm>
            <a:off x="4512" y="1135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2" name="Equation" r:id="rId37" imgW="126720" imgH="126720" progId="Equation.3">
                    <p:embed/>
                  </p:oleObj>
                </mc:Choice>
                <mc:Fallback>
                  <p:oleObj name="Equation" r:id="rId37" imgW="126720" imgH="12672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35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81" name="Object 53"/>
            <p:cNvGraphicFramePr>
              <a:graphicFrameLocks noChangeAspect="1"/>
            </p:cNvGraphicFramePr>
            <p:nvPr/>
          </p:nvGraphicFramePr>
          <p:xfrm>
            <a:off x="4449" y="2544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3" name="Equation" r:id="rId39" imgW="126720" imgH="139680" progId="Equation.3">
                    <p:embed/>
                  </p:oleObj>
                </mc:Choice>
                <mc:Fallback>
                  <p:oleObj name="Equation" r:id="rId39" imgW="126720" imgH="1396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544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82" name="Object 54"/>
            <p:cNvGraphicFramePr>
              <a:graphicFrameLocks noChangeAspect="1"/>
            </p:cNvGraphicFramePr>
            <p:nvPr/>
          </p:nvGraphicFramePr>
          <p:xfrm>
            <a:off x="4257" y="2880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4" name="Equation" r:id="rId41" imgW="126720" imgH="139680" progId="Equation.3">
                    <p:embed/>
                  </p:oleObj>
                </mc:Choice>
                <mc:Fallback>
                  <p:oleObj name="Equation" r:id="rId41" imgW="126720" imgH="1396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2880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83" name="Object 55"/>
            <p:cNvGraphicFramePr>
              <a:graphicFrameLocks noChangeAspect="1"/>
            </p:cNvGraphicFramePr>
            <p:nvPr/>
          </p:nvGraphicFramePr>
          <p:xfrm>
            <a:off x="5340" y="2668"/>
            <a:ext cx="2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5" name="Equation" r:id="rId43" imgW="139680" imgH="164880" progId="Equation.3">
                    <p:embed/>
                  </p:oleObj>
                </mc:Choice>
                <mc:Fallback>
                  <p:oleObj name="Equation" r:id="rId43" imgW="13968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668"/>
                          <a:ext cx="22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01" name="Group 73"/>
          <p:cNvGrpSpPr>
            <a:grpSpLocks/>
          </p:cNvGrpSpPr>
          <p:nvPr/>
        </p:nvGrpSpPr>
        <p:grpSpPr bwMode="auto">
          <a:xfrm>
            <a:off x="6915150" y="1763713"/>
            <a:ext cx="1751013" cy="1362075"/>
            <a:chOff x="4176" y="1266"/>
            <a:chExt cx="1226" cy="953"/>
          </a:xfrm>
        </p:grpSpPr>
        <p:grpSp>
          <p:nvGrpSpPr>
            <p:cNvPr id="48189" name="Group 61"/>
            <p:cNvGrpSpPr>
              <a:grpSpLocks/>
            </p:cNvGrpSpPr>
            <p:nvPr/>
          </p:nvGrpSpPr>
          <p:grpSpPr bwMode="auto">
            <a:xfrm>
              <a:off x="4176" y="1266"/>
              <a:ext cx="1062" cy="953"/>
              <a:chOff x="4176" y="1266"/>
              <a:chExt cx="1062" cy="953"/>
            </a:xfrm>
          </p:grpSpPr>
          <p:graphicFrame>
            <p:nvGraphicFramePr>
              <p:cNvPr id="48170" name="Object 42"/>
              <p:cNvGraphicFramePr>
                <a:graphicFrameLocks noChangeAspect="1"/>
              </p:cNvGraphicFramePr>
              <p:nvPr/>
            </p:nvGraphicFramePr>
            <p:xfrm>
              <a:off x="4704" y="1266"/>
              <a:ext cx="207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06" name="Equation" r:id="rId45" imgW="126720" imgH="164880" progId="Equation.3">
                      <p:embed/>
                    </p:oleObj>
                  </mc:Choice>
                  <mc:Fallback>
                    <p:oleObj name="Equation" r:id="rId45" imgW="126720" imgH="1648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266"/>
                            <a:ext cx="207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188" name="Group 60"/>
              <p:cNvGrpSpPr>
                <a:grpSpLocks/>
              </p:cNvGrpSpPr>
              <p:nvPr/>
            </p:nvGrpSpPr>
            <p:grpSpPr bwMode="auto">
              <a:xfrm>
                <a:off x="4176" y="1521"/>
                <a:ext cx="1062" cy="698"/>
                <a:chOff x="4176" y="1521"/>
                <a:chExt cx="1062" cy="698"/>
              </a:xfrm>
            </p:grpSpPr>
            <p:sp>
              <p:nvSpPr>
                <p:cNvPr id="48144" name="Arc 16"/>
                <p:cNvSpPr>
                  <a:spLocks/>
                </p:cNvSpPr>
                <p:nvPr/>
              </p:nvSpPr>
              <p:spPr bwMode="auto">
                <a:xfrm>
                  <a:off x="4182" y="1521"/>
                  <a:ext cx="1056" cy="62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2 w 43200"/>
                    <a:gd name="T1" fmla="*/ 22952 h 22952"/>
                    <a:gd name="T2" fmla="*/ 43182 w 43200"/>
                    <a:gd name="T3" fmla="*/ 22481 h 22952"/>
                    <a:gd name="T4" fmla="*/ 21600 w 43200"/>
                    <a:gd name="T5" fmla="*/ 21600 h 22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952" fill="none" extrusionOk="0">
                      <a:moveTo>
                        <a:pt x="42" y="22951"/>
                      </a:moveTo>
                      <a:cubicBezTo>
                        <a:pt x="14" y="22501"/>
                        <a:pt x="0" y="2205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1893"/>
                        <a:pt x="43194" y="22187"/>
                        <a:pt x="43182" y="22481"/>
                      </a:cubicBezTo>
                    </a:path>
                    <a:path w="43200" h="22952" stroke="0" extrusionOk="0">
                      <a:moveTo>
                        <a:pt x="42" y="22951"/>
                      </a:moveTo>
                      <a:cubicBezTo>
                        <a:pt x="14" y="22501"/>
                        <a:pt x="0" y="2205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1893"/>
                        <a:pt x="43194" y="22187"/>
                        <a:pt x="43182" y="2248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178" name="Group 50"/>
                <p:cNvGrpSpPr>
                  <a:grpSpLocks/>
                </p:cNvGrpSpPr>
                <p:nvPr/>
              </p:nvGrpSpPr>
              <p:grpSpPr bwMode="auto">
                <a:xfrm>
                  <a:off x="4176" y="2064"/>
                  <a:ext cx="1060" cy="155"/>
                  <a:chOff x="2815" y="2018"/>
                  <a:chExt cx="1060" cy="155"/>
                </a:xfrm>
              </p:grpSpPr>
              <p:sp>
                <p:nvSpPr>
                  <p:cNvPr id="48176" name="Arc 48"/>
                  <p:cNvSpPr>
                    <a:spLocks/>
                  </p:cNvSpPr>
                  <p:nvPr/>
                </p:nvSpPr>
                <p:spPr bwMode="auto">
                  <a:xfrm>
                    <a:off x="2834" y="2018"/>
                    <a:ext cx="1041" cy="88"/>
                  </a:xfrm>
                  <a:custGeom>
                    <a:avLst/>
                    <a:gdLst>
                      <a:gd name="G0" fmla="+- 21582 0 0"/>
                      <a:gd name="G1" fmla="+- 21600 0 0"/>
                      <a:gd name="G2" fmla="+- 21600 0 0"/>
                      <a:gd name="T0" fmla="*/ 0 w 43182"/>
                      <a:gd name="T1" fmla="*/ 20709 h 21600"/>
                      <a:gd name="T2" fmla="*/ 43182 w 43182"/>
                      <a:gd name="T3" fmla="*/ 21600 h 21600"/>
                      <a:gd name="T4" fmla="*/ 21582 w 4318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82" h="21600" fill="none" extrusionOk="0">
                        <a:moveTo>
                          <a:pt x="0" y="20709"/>
                        </a:moveTo>
                        <a:cubicBezTo>
                          <a:pt x="478" y="9136"/>
                          <a:pt x="9999" y="-1"/>
                          <a:pt x="21582" y="0"/>
                        </a:cubicBezTo>
                        <a:cubicBezTo>
                          <a:pt x="33511" y="0"/>
                          <a:pt x="43182" y="9670"/>
                          <a:pt x="43182" y="21600"/>
                        </a:cubicBezTo>
                      </a:path>
                      <a:path w="43182" h="21600" stroke="0" extrusionOk="0">
                        <a:moveTo>
                          <a:pt x="0" y="20709"/>
                        </a:moveTo>
                        <a:cubicBezTo>
                          <a:pt x="478" y="9136"/>
                          <a:pt x="9999" y="-1"/>
                          <a:pt x="21582" y="0"/>
                        </a:cubicBezTo>
                        <a:cubicBezTo>
                          <a:pt x="33511" y="0"/>
                          <a:pt x="43182" y="9670"/>
                          <a:pt x="43182" y="21600"/>
                        </a:cubicBezTo>
                        <a:lnTo>
                          <a:pt x="21582" y="2160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3CC33">
                          <a:gamma/>
                          <a:shade val="46275"/>
                          <a:invGamma/>
                        </a:srgbClr>
                      </a:gs>
                      <a:gs pos="50000">
                        <a:srgbClr val="33CC33"/>
                      </a:gs>
                      <a:gs pos="100000">
                        <a:srgbClr val="33CC33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33CC33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77" name="Arc 49"/>
                  <p:cNvSpPr>
                    <a:spLocks/>
                  </p:cNvSpPr>
                  <p:nvPr/>
                </p:nvSpPr>
                <p:spPr bwMode="auto">
                  <a:xfrm rot="10800000">
                    <a:off x="2815" y="2085"/>
                    <a:ext cx="1041" cy="88"/>
                  </a:xfrm>
                  <a:custGeom>
                    <a:avLst/>
                    <a:gdLst>
                      <a:gd name="G0" fmla="+- 21590 0 0"/>
                      <a:gd name="G1" fmla="+- 21600 0 0"/>
                      <a:gd name="G2" fmla="+- 21600 0 0"/>
                      <a:gd name="T0" fmla="*/ 0 w 43190"/>
                      <a:gd name="T1" fmla="*/ 20931 h 21600"/>
                      <a:gd name="T2" fmla="*/ 43190 w 43190"/>
                      <a:gd name="T3" fmla="*/ 21600 h 21600"/>
                      <a:gd name="T4" fmla="*/ 21590 w 4319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0" h="21600" fill="none" extrusionOk="0">
                        <a:moveTo>
                          <a:pt x="0" y="20931"/>
                        </a:moveTo>
                        <a:cubicBezTo>
                          <a:pt x="361" y="9267"/>
                          <a:pt x="9921" y="-1"/>
                          <a:pt x="21590" y="0"/>
                        </a:cubicBezTo>
                        <a:cubicBezTo>
                          <a:pt x="33519" y="0"/>
                          <a:pt x="43190" y="9670"/>
                          <a:pt x="43190" y="21600"/>
                        </a:cubicBezTo>
                      </a:path>
                      <a:path w="43190" h="21600" stroke="0" extrusionOk="0">
                        <a:moveTo>
                          <a:pt x="0" y="20931"/>
                        </a:moveTo>
                        <a:cubicBezTo>
                          <a:pt x="361" y="9267"/>
                          <a:pt x="9921" y="-1"/>
                          <a:pt x="21590" y="0"/>
                        </a:cubicBezTo>
                        <a:cubicBezTo>
                          <a:pt x="33519" y="0"/>
                          <a:pt x="43190" y="9670"/>
                          <a:pt x="43190" y="21600"/>
                        </a:cubicBezTo>
                        <a:lnTo>
                          <a:pt x="21590" y="2160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3CC33">
                          <a:gamma/>
                          <a:shade val="46275"/>
                          <a:invGamma/>
                        </a:srgbClr>
                      </a:gs>
                      <a:gs pos="50000">
                        <a:srgbClr val="33CC33"/>
                      </a:gs>
                      <a:gs pos="100000">
                        <a:srgbClr val="33CC33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33CC33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48171" name="Object 43"/>
                <p:cNvGraphicFramePr>
                  <a:graphicFrameLocks noChangeAspect="1"/>
                </p:cNvGraphicFramePr>
                <p:nvPr/>
              </p:nvGraphicFramePr>
              <p:xfrm>
                <a:off x="4752" y="1938"/>
                <a:ext cx="146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507" name="Equation" r:id="rId47" imgW="88560" imgH="164880" progId="Equation.3">
                        <p:embed/>
                      </p:oleObj>
                    </mc:Choice>
                    <mc:Fallback>
                      <p:oleObj name="Equation" r:id="rId47" imgW="88560" imgH="164880" progId="Equation.3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938"/>
                              <a:ext cx="146" cy="2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7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536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8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944" y="153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8194" name="Object 66"/>
            <p:cNvGraphicFramePr>
              <a:graphicFrameLocks noChangeAspect="1"/>
            </p:cNvGraphicFramePr>
            <p:nvPr/>
          </p:nvGraphicFramePr>
          <p:xfrm>
            <a:off x="5174" y="1670"/>
            <a:ext cx="2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8" name="Equation" r:id="rId49" imgW="139680" imgH="152280" progId="Equation.3">
                    <p:embed/>
                  </p:oleObj>
                </mc:Choice>
                <mc:Fallback>
                  <p:oleObj name="Equation" r:id="rId49" imgW="139680" imgH="15228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4" y="1670"/>
                          <a:ext cx="2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98" name="Group 70"/>
          <p:cNvGrpSpPr>
            <a:grpSpLocks/>
          </p:cNvGrpSpPr>
          <p:nvPr/>
        </p:nvGrpSpPr>
        <p:grpSpPr bwMode="auto">
          <a:xfrm>
            <a:off x="6915150" y="2903538"/>
            <a:ext cx="1539875" cy="506412"/>
            <a:chOff x="4176" y="2064"/>
            <a:chExt cx="1060" cy="354"/>
          </a:xfrm>
        </p:grpSpPr>
        <p:grpSp>
          <p:nvGrpSpPr>
            <p:cNvPr id="48190" name="Group 62"/>
            <p:cNvGrpSpPr>
              <a:grpSpLocks/>
            </p:cNvGrpSpPr>
            <p:nvPr/>
          </p:nvGrpSpPr>
          <p:grpSpPr bwMode="auto">
            <a:xfrm>
              <a:off x="4176" y="2064"/>
              <a:ext cx="1060" cy="155"/>
              <a:chOff x="2815" y="2018"/>
              <a:chExt cx="1060" cy="155"/>
            </a:xfrm>
          </p:grpSpPr>
          <p:sp>
            <p:nvSpPr>
              <p:cNvPr id="48191" name="Arc 63"/>
              <p:cNvSpPr>
                <a:spLocks/>
              </p:cNvSpPr>
              <p:nvPr/>
            </p:nvSpPr>
            <p:spPr bwMode="auto">
              <a:xfrm>
                <a:off x="2834" y="2018"/>
                <a:ext cx="1041" cy="88"/>
              </a:xfrm>
              <a:custGeom>
                <a:avLst/>
                <a:gdLst>
                  <a:gd name="G0" fmla="+- 21582 0 0"/>
                  <a:gd name="G1" fmla="+- 21600 0 0"/>
                  <a:gd name="G2" fmla="+- 21600 0 0"/>
                  <a:gd name="T0" fmla="*/ 0 w 43182"/>
                  <a:gd name="T1" fmla="*/ 20709 h 21600"/>
                  <a:gd name="T2" fmla="*/ 43182 w 43182"/>
                  <a:gd name="T3" fmla="*/ 21600 h 21600"/>
                  <a:gd name="T4" fmla="*/ 21582 w 4318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82" h="21600" fill="none" extrusionOk="0">
                    <a:moveTo>
                      <a:pt x="0" y="20709"/>
                    </a:moveTo>
                    <a:cubicBezTo>
                      <a:pt x="478" y="9136"/>
                      <a:pt x="9999" y="-1"/>
                      <a:pt x="21582" y="0"/>
                    </a:cubicBezTo>
                    <a:cubicBezTo>
                      <a:pt x="33511" y="0"/>
                      <a:pt x="43182" y="9670"/>
                      <a:pt x="43182" y="21600"/>
                    </a:cubicBezTo>
                  </a:path>
                  <a:path w="43182" h="21600" stroke="0" extrusionOk="0">
                    <a:moveTo>
                      <a:pt x="0" y="20709"/>
                    </a:moveTo>
                    <a:cubicBezTo>
                      <a:pt x="478" y="9136"/>
                      <a:pt x="9999" y="-1"/>
                      <a:pt x="21582" y="0"/>
                    </a:cubicBezTo>
                    <a:cubicBezTo>
                      <a:pt x="33511" y="0"/>
                      <a:pt x="43182" y="9670"/>
                      <a:pt x="43182" y="21600"/>
                    </a:cubicBezTo>
                    <a:lnTo>
                      <a:pt x="21582" y="21600"/>
                    </a:lnTo>
                    <a:close/>
                  </a:path>
                </a:pathLst>
              </a:custGeom>
              <a:solidFill>
                <a:srgbClr val="663300">
                  <a:alpha val="50000"/>
                </a:srgbClr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2" name="Arc 64"/>
              <p:cNvSpPr>
                <a:spLocks/>
              </p:cNvSpPr>
              <p:nvPr/>
            </p:nvSpPr>
            <p:spPr bwMode="auto">
              <a:xfrm rot="10800000">
                <a:off x="2815" y="2085"/>
                <a:ext cx="1041" cy="88"/>
              </a:xfrm>
              <a:custGeom>
                <a:avLst/>
                <a:gdLst>
                  <a:gd name="G0" fmla="+- 21590 0 0"/>
                  <a:gd name="G1" fmla="+- 21600 0 0"/>
                  <a:gd name="G2" fmla="+- 21600 0 0"/>
                  <a:gd name="T0" fmla="*/ 0 w 43190"/>
                  <a:gd name="T1" fmla="*/ 20931 h 21600"/>
                  <a:gd name="T2" fmla="*/ 43190 w 43190"/>
                  <a:gd name="T3" fmla="*/ 21600 h 21600"/>
                  <a:gd name="T4" fmla="*/ 21590 w 4319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0" h="21600" fill="none" extrusionOk="0">
                    <a:moveTo>
                      <a:pt x="0" y="20931"/>
                    </a:moveTo>
                    <a:cubicBezTo>
                      <a:pt x="361" y="9267"/>
                      <a:pt x="9921" y="-1"/>
                      <a:pt x="21590" y="0"/>
                    </a:cubicBezTo>
                    <a:cubicBezTo>
                      <a:pt x="33519" y="0"/>
                      <a:pt x="43190" y="9670"/>
                      <a:pt x="43190" y="21600"/>
                    </a:cubicBezTo>
                  </a:path>
                  <a:path w="43190" h="21600" stroke="0" extrusionOk="0">
                    <a:moveTo>
                      <a:pt x="0" y="20931"/>
                    </a:moveTo>
                    <a:cubicBezTo>
                      <a:pt x="361" y="9267"/>
                      <a:pt x="9921" y="-1"/>
                      <a:pt x="21590" y="0"/>
                    </a:cubicBezTo>
                    <a:cubicBezTo>
                      <a:pt x="33519" y="0"/>
                      <a:pt x="43190" y="9670"/>
                      <a:pt x="43190" y="21600"/>
                    </a:cubicBezTo>
                    <a:lnTo>
                      <a:pt x="21590" y="21600"/>
                    </a:lnTo>
                    <a:close/>
                  </a:path>
                </a:pathLst>
              </a:custGeom>
              <a:solidFill>
                <a:srgbClr val="6633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>
              <a:off x="460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95" name="Object 67"/>
            <p:cNvGraphicFramePr>
              <a:graphicFrameLocks noChangeAspect="1"/>
            </p:cNvGraphicFramePr>
            <p:nvPr/>
          </p:nvGraphicFramePr>
          <p:xfrm>
            <a:off x="4270" y="2064"/>
            <a:ext cx="29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9" name="Equation" r:id="rId51" imgW="177480" imgH="215640" progId="Equation.3">
                    <p:embed/>
                  </p:oleObj>
                </mc:Choice>
                <mc:Fallback>
                  <p:oleObj name="Equation" r:id="rId51" imgW="177480" imgH="21564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2064"/>
                          <a:ext cx="29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203" name="Picture 75" descr="F:\My Documents\数学资源库\机动.jpg"/>
          <p:cNvPicPr>
            <a:picLocks noChangeAspect="1" noChangeArrowheads="1"/>
          </p:cNvPicPr>
          <p:nvPr/>
        </p:nvPicPr>
        <p:blipFill>
          <a:blip r:embed="rId5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04" name="Text Box 7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8205" name="Picture 7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06" name="Picture 7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07" name="Picture 7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08" name="Picture 8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09" name="Picture 8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27984" y="2132856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,</a:t>
            </a:r>
            <a:r>
              <a:rPr lang="zh-CN" altLang="en-US" dirty="0" smtClean="0"/>
              <a:t>取下侧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 build="p" autoUpdateAnimBg="0"/>
      <p:bldP spid="48148" grpId="0" build="p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1219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24000" y="395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设有向量场</a:t>
            </a:r>
          </a:p>
        </p:txBody>
      </p:sp>
      <p:grpSp>
        <p:nvGrpSpPr>
          <p:cNvPr id="82974" name="Group 30"/>
          <p:cNvGrpSpPr>
            <a:grpSpLocks/>
          </p:cNvGrpSpPr>
          <p:nvPr/>
        </p:nvGrpSpPr>
        <p:grpSpPr bwMode="auto">
          <a:xfrm>
            <a:off x="1330325" y="1057275"/>
            <a:ext cx="7127875" cy="466725"/>
            <a:chOff x="838" y="537"/>
            <a:chExt cx="4490" cy="294"/>
          </a:xfrm>
        </p:grpSpPr>
        <p:grpSp>
          <p:nvGrpSpPr>
            <p:cNvPr id="82973" name="Group 29"/>
            <p:cNvGrpSpPr>
              <a:grpSpLocks/>
            </p:cNvGrpSpPr>
            <p:nvPr/>
          </p:nvGrpSpPr>
          <p:grpSpPr bwMode="auto">
            <a:xfrm>
              <a:off x="838" y="537"/>
              <a:ext cx="4480" cy="294"/>
              <a:chOff x="838" y="560"/>
              <a:chExt cx="4480" cy="294"/>
            </a:xfrm>
          </p:grpSpPr>
          <p:graphicFrame>
            <p:nvGraphicFramePr>
              <p:cNvPr id="82952" name="Object 8"/>
              <p:cNvGraphicFramePr>
                <a:graphicFrameLocks noChangeAspect="1"/>
              </p:cNvGraphicFramePr>
              <p:nvPr/>
            </p:nvGraphicFramePr>
            <p:xfrm>
              <a:off x="838" y="598"/>
              <a:ext cx="44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2" name="Equation" r:id="rId3" imgW="7111800" imgH="406080" progId="Equation.3">
                      <p:embed/>
                    </p:oleObj>
                  </mc:Choice>
                  <mc:Fallback>
                    <p:oleObj name="Equation" r:id="rId3" imgW="711180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" y="598"/>
                            <a:ext cx="44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53" name="Line 9"/>
              <p:cNvSpPr>
                <a:spLocks noChangeShapeType="1"/>
              </p:cNvSpPr>
              <p:nvPr/>
            </p:nvSpPr>
            <p:spPr bwMode="auto">
              <a:xfrm>
                <a:off x="886" y="560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758" y="5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>
              <a:off x="3984" y="5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5158" y="5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288925" y="168275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具有连续一阶偏导数</a:t>
            </a:r>
            <a:r>
              <a:rPr lang="en-US" altLang="zh-CN"/>
              <a:t>, </a:t>
            </a: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5562600" y="1690688"/>
            <a:ext cx="3417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 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zh-CN" altLang="en-US"/>
              <a:t>场内的一片有向 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3733800" y="2286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则称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304800" y="23002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曲面</a:t>
            </a:r>
            <a:r>
              <a:rPr lang="en-US" altLang="zh-CN"/>
              <a:t>, </a:t>
            </a:r>
          </a:p>
        </p:txBody>
      </p:sp>
      <p:grpSp>
        <p:nvGrpSpPr>
          <p:cNvPr id="82978" name="Group 34"/>
          <p:cNvGrpSpPr>
            <a:grpSpLocks/>
          </p:cNvGrpSpPr>
          <p:nvPr/>
        </p:nvGrpSpPr>
        <p:grpSpPr bwMode="auto">
          <a:xfrm>
            <a:off x="1143000" y="2300288"/>
            <a:ext cx="2762250" cy="519112"/>
            <a:chOff x="720" y="1257"/>
            <a:chExt cx="1740" cy="327"/>
          </a:xfrm>
        </p:grpSpPr>
        <p:sp>
          <p:nvSpPr>
            <p:cNvPr id="82967" name="Text Box 23"/>
            <p:cNvSpPr txBox="1">
              <a:spLocks noChangeArrowheads="1"/>
            </p:cNvSpPr>
            <p:nvPr/>
          </p:nvSpPr>
          <p:spPr bwMode="auto">
            <a:xfrm>
              <a:off x="720" y="1257"/>
              <a:ext cx="1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其单位法向量 </a:t>
              </a:r>
              <a:r>
                <a:rPr lang="en-US" altLang="zh-CN" i="1"/>
                <a:t>n</a:t>
              </a:r>
              <a:r>
                <a:rPr lang="en-US" altLang="zh-CN">
                  <a:sym typeface="Symbol" pitchFamily="18" charset="2"/>
                </a:rPr>
                <a:t>, </a:t>
              </a:r>
            </a:p>
          </p:txBody>
        </p:sp>
        <p:sp>
          <p:nvSpPr>
            <p:cNvPr id="82977" name="Line 33"/>
            <p:cNvSpPr>
              <a:spLocks noChangeShapeType="1"/>
            </p:cNvSpPr>
            <p:nvPr/>
          </p:nvSpPr>
          <p:spPr bwMode="auto">
            <a:xfrm>
              <a:off x="2160" y="13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985" name="Group 41"/>
          <p:cNvGrpSpPr>
            <a:grpSpLocks/>
          </p:cNvGrpSpPr>
          <p:nvPr/>
        </p:nvGrpSpPr>
        <p:grpSpPr bwMode="auto">
          <a:xfrm>
            <a:off x="4572000" y="2324100"/>
            <a:ext cx="1676400" cy="723900"/>
            <a:chOff x="1584" y="1632"/>
            <a:chExt cx="1056" cy="456"/>
          </a:xfrm>
        </p:grpSpPr>
        <p:graphicFrame>
          <p:nvGraphicFramePr>
            <p:cNvPr id="82961" name="Object 17"/>
            <p:cNvGraphicFramePr>
              <a:graphicFrameLocks noChangeAspect="1"/>
            </p:cNvGraphicFramePr>
            <p:nvPr/>
          </p:nvGraphicFramePr>
          <p:xfrm>
            <a:off x="1584" y="1632"/>
            <a:ext cx="105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3" name="Equation" r:id="rId5" imgW="1676160" imgH="723600" progId="Equation.3">
                    <p:embed/>
                  </p:oleObj>
                </mc:Choice>
                <mc:Fallback>
                  <p:oleObj name="Equation" r:id="rId5" imgW="167616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632"/>
                          <a:ext cx="105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9" name="Line 35"/>
            <p:cNvSpPr>
              <a:spLocks noChangeShapeType="1"/>
            </p:cNvSpPr>
            <p:nvPr/>
          </p:nvSpPr>
          <p:spPr bwMode="auto">
            <a:xfrm>
              <a:off x="1920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Line 36"/>
            <p:cNvSpPr>
              <a:spLocks noChangeShapeType="1"/>
            </p:cNvSpPr>
            <p:nvPr/>
          </p:nvSpPr>
          <p:spPr bwMode="auto">
            <a:xfrm>
              <a:off x="2170" y="1702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984" name="Group 40"/>
          <p:cNvGrpSpPr>
            <a:grpSpLocks/>
          </p:cNvGrpSpPr>
          <p:nvPr/>
        </p:nvGrpSpPr>
        <p:grpSpPr bwMode="auto">
          <a:xfrm>
            <a:off x="6248400" y="2300288"/>
            <a:ext cx="2713038" cy="519112"/>
            <a:chOff x="278" y="2154"/>
            <a:chExt cx="1709" cy="327"/>
          </a:xfrm>
        </p:grpSpPr>
        <p:sp>
          <p:nvSpPr>
            <p:cNvPr id="82982" name="Text Box 38"/>
            <p:cNvSpPr txBox="1">
              <a:spLocks noChangeArrowheads="1"/>
            </p:cNvSpPr>
            <p:nvPr/>
          </p:nvSpPr>
          <p:spPr bwMode="auto">
            <a:xfrm>
              <a:off x="278" y="2154"/>
              <a:ext cx="17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为向量场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通过</a:t>
              </a:r>
            </a:p>
          </p:txBody>
        </p:sp>
        <p:sp>
          <p:nvSpPr>
            <p:cNvPr id="82983" name="Line 39"/>
            <p:cNvSpPr>
              <a:spLocks noChangeShapeType="1"/>
            </p:cNvSpPr>
            <p:nvPr/>
          </p:nvSpPr>
          <p:spPr bwMode="auto">
            <a:xfrm>
              <a:off x="1318" y="220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86" name="Text Box 42"/>
          <p:cNvSpPr txBox="1">
            <a:spLocks noChangeArrowheads="1"/>
          </p:cNvSpPr>
          <p:nvPr/>
        </p:nvSpPr>
        <p:spPr bwMode="auto">
          <a:xfrm>
            <a:off x="288925" y="2971800"/>
            <a:ext cx="418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有向曲面 </a:t>
            </a:r>
            <a:r>
              <a:rPr lang="zh-CN" altLang="en-US">
                <a:sym typeface="Symbol" pitchFamily="18" charset="2"/>
              </a:rPr>
              <a:t> 的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通量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流量</a:t>
            </a:r>
            <a:r>
              <a:rPr lang="en-US" altLang="zh-CN">
                <a:sym typeface="Symbol" pitchFamily="18" charset="2"/>
              </a:rPr>
              <a:t>) .</a:t>
            </a:r>
          </a:p>
        </p:txBody>
      </p:sp>
      <p:pic>
        <p:nvPicPr>
          <p:cNvPr id="83034" name="Picture 90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035" name="Text Box 9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3036" name="Picture 9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37" name="Picture 9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38" name="Picture 9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39" name="Picture 9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40" name="Picture 9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23594"/>
              </p:ext>
            </p:extLst>
          </p:nvPr>
        </p:nvGraphicFramePr>
        <p:xfrm>
          <a:off x="1282700" y="3713212"/>
          <a:ext cx="534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4" name="Equation" r:id="rId13" imgW="5346360" imgH="723600" progId="Equation.3">
                  <p:embed/>
                </p:oleObj>
              </mc:Choice>
              <mc:Fallback>
                <p:oleObj name="Equation" r:id="rId13" imgW="53463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713212"/>
                        <a:ext cx="5346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90125"/>
              </p:ext>
            </p:extLst>
          </p:nvPr>
        </p:nvGraphicFramePr>
        <p:xfrm>
          <a:off x="1231900" y="4577308"/>
          <a:ext cx="593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5" name="Equation" r:id="rId15" imgW="5930640" imgH="723600" progId="Equation.3">
                  <p:embed/>
                </p:oleObj>
              </mc:Choice>
              <mc:Fallback>
                <p:oleObj name="Equation" r:id="rId15" imgW="5930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577308"/>
                        <a:ext cx="5930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99"/>
          <p:cNvGrpSpPr>
            <a:grpSpLocks/>
          </p:cNvGrpSpPr>
          <p:nvPr/>
        </p:nvGrpSpPr>
        <p:grpSpPr bwMode="auto">
          <a:xfrm>
            <a:off x="1676400" y="5372100"/>
            <a:ext cx="1979613" cy="723900"/>
            <a:chOff x="1152" y="3528"/>
            <a:chExt cx="1247" cy="456"/>
          </a:xfrm>
        </p:grpSpPr>
        <p:graphicFrame>
          <p:nvGraphicFramePr>
            <p:cNvPr id="49" name="Object 96"/>
            <p:cNvGraphicFramePr>
              <a:graphicFrameLocks noChangeAspect="1"/>
            </p:cNvGraphicFramePr>
            <p:nvPr/>
          </p:nvGraphicFramePr>
          <p:xfrm>
            <a:off x="1152" y="3528"/>
            <a:ext cx="124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6" name="Equation" r:id="rId17" imgW="1981080" imgH="723600" progId="Equation.3">
                    <p:embed/>
                  </p:oleObj>
                </mc:Choice>
                <mc:Fallback>
                  <p:oleObj name="Equation" r:id="rId17" imgW="198108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28"/>
                          <a:ext cx="124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97"/>
            <p:cNvSpPr>
              <a:spLocks noChangeShapeType="1"/>
            </p:cNvSpPr>
            <p:nvPr/>
          </p:nvSpPr>
          <p:spPr bwMode="auto">
            <a:xfrm>
              <a:off x="1680" y="36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1942" y="36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7019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 autoUpdateAnimBg="0"/>
      <p:bldP spid="82957" grpId="0" build="p" autoUpdateAnimBg="0"/>
      <p:bldP spid="82966" grpId="0" build="p" autoUpdateAnimBg="0"/>
      <p:bldP spid="82975" grpId="0" build="p" autoUpdateAnimBg="0"/>
      <p:bldP spid="82976" grpId="0" build="p" autoUpdateAnimBg="0" advAuto="0"/>
      <p:bldP spid="8298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609600" y="548680"/>
            <a:ext cx="4217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ym typeface="Symbol" pitchFamily="18" charset="2"/>
              </a:rPr>
              <a:t>若 为方</a:t>
            </a:r>
            <a:r>
              <a:rPr lang="zh-CN" altLang="en-US" dirty="0"/>
              <a:t>向向外的闭曲面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78898" name="Text Box 50"/>
          <p:cNvSpPr txBox="1">
            <a:spLocks noChangeArrowheads="1"/>
          </p:cNvSpPr>
          <p:nvPr/>
        </p:nvSpPr>
        <p:spPr bwMode="auto">
          <a:xfrm>
            <a:off x="4825979" y="555414"/>
            <a:ext cx="190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zh-CN" altLang="en-US">
                <a:sym typeface="Symbol" pitchFamily="18" charset="2"/>
              </a:rPr>
              <a:t> </a:t>
            </a:r>
            <a:r>
              <a:rPr lang="en-US" altLang="zh-CN">
                <a:sym typeface="Symbol" pitchFamily="18" charset="2"/>
              </a:rPr>
              <a:t>&gt; 0 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sp>
        <p:nvSpPr>
          <p:cNvPr id="78900" name="Text Box 52"/>
          <p:cNvSpPr txBox="1">
            <a:spLocks noChangeArrowheads="1"/>
          </p:cNvSpPr>
          <p:nvPr/>
        </p:nvSpPr>
        <p:spPr bwMode="auto">
          <a:xfrm>
            <a:off x="623756" y="1283817"/>
            <a:ext cx="1900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zh-CN" altLang="en-US">
                <a:sym typeface="Symbol" pitchFamily="18" charset="2"/>
              </a:rPr>
              <a:t> </a:t>
            </a:r>
            <a:r>
              <a:rPr lang="en-US" altLang="zh-CN">
                <a:sym typeface="Symbol" pitchFamily="18" charset="2"/>
              </a:rPr>
              <a:t>&lt; 0 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sp>
        <p:nvSpPr>
          <p:cNvPr id="78983" name="Text Box 135"/>
          <p:cNvSpPr txBox="1">
            <a:spLocks noChangeArrowheads="1"/>
          </p:cNvSpPr>
          <p:nvPr/>
        </p:nvSpPr>
        <p:spPr bwMode="auto">
          <a:xfrm>
            <a:off x="6784975" y="555414"/>
            <a:ext cx="2113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称 </a:t>
            </a:r>
            <a:r>
              <a:rPr lang="zh-CN" altLang="en-US" dirty="0">
                <a:sym typeface="Symbol" pitchFamily="18" charset="2"/>
              </a:rPr>
              <a:t>内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zh-CN" altLang="en-US" dirty="0">
                <a:sym typeface="Symbol" pitchFamily="18" charset="2"/>
              </a:rPr>
              <a:t>源</a:t>
            </a:r>
            <a:r>
              <a:rPr lang="en-US" altLang="zh-CN" dirty="0" smtClean="0">
                <a:sym typeface="Symbol" pitchFamily="18" charset="2"/>
              </a:rPr>
              <a:t>; 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78986" name="Text Box 138"/>
          <p:cNvSpPr txBox="1">
            <a:spLocks noChangeArrowheads="1"/>
          </p:cNvSpPr>
          <p:nvPr/>
        </p:nvSpPr>
        <p:spPr bwMode="auto">
          <a:xfrm>
            <a:off x="2755873" y="1283817"/>
            <a:ext cx="2372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称</a:t>
            </a:r>
            <a:r>
              <a:rPr lang="en-US" altLang="zh-CN" dirty="0" smtClean="0">
                <a:sym typeface="Symbol" pitchFamily="18" charset="2"/>
              </a:rPr>
              <a:t> </a:t>
            </a:r>
            <a:r>
              <a:rPr lang="zh-CN" altLang="en-US" dirty="0">
                <a:sym typeface="Symbol" pitchFamily="18" charset="2"/>
              </a:rPr>
              <a:t>内有洞 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</p:txBody>
      </p:sp>
      <p:grpSp>
        <p:nvGrpSpPr>
          <p:cNvPr id="84" name="Group 69"/>
          <p:cNvGrpSpPr>
            <a:grpSpLocks/>
          </p:cNvGrpSpPr>
          <p:nvPr/>
        </p:nvGrpSpPr>
        <p:grpSpPr bwMode="auto">
          <a:xfrm>
            <a:off x="665088" y="4797147"/>
            <a:ext cx="4713288" cy="523874"/>
            <a:chOff x="144" y="3120"/>
            <a:chExt cx="2969" cy="330"/>
          </a:xfrm>
        </p:grpSpPr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44" y="3120"/>
              <a:ext cx="29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称向量场 </a:t>
              </a:r>
              <a:r>
                <a:rPr lang="en-US" altLang="zh-CN" i="1" dirty="0"/>
                <a:t>A</a:t>
              </a:r>
              <a:r>
                <a:rPr lang="en-US" altLang="zh-CN" dirty="0"/>
                <a:t> </a:t>
              </a:r>
              <a:r>
                <a:rPr lang="zh-CN" altLang="en-US" dirty="0" smtClean="0"/>
                <a:t>在一点处的</a:t>
              </a:r>
              <a:r>
                <a:rPr lang="zh-CN" altLang="en-US" dirty="0">
                  <a:solidFill>
                    <a:schemeClr val="tx2"/>
                  </a:solidFill>
                </a:rPr>
                <a:t>散度</a:t>
              </a:r>
              <a:r>
                <a:rPr lang="en-US" altLang="zh-CN" dirty="0"/>
                <a:t>.</a:t>
              </a:r>
            </a:p>
          </p:txBody>
        </p:sp>
        <p:sp>
          <p:nvSpPr>
            <p:cNvPr id="86" name="Line 56"/>
            <p:cNvSpPr>
              <a:spLocks noChangeShapeType="1"/>
            </p:cNvSpPr>
            <p:nvPr/>
          </p:nvSpPr>
          <p:spPr bwMode="auto">
            <a:xfrm>
              <a:off x="1154" y="316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" name="Group 61"/>
          <p:cNvGrpSpPr>
            <a:grpSpLocks/>
          </p:cNvGrpSpPr>
          <p:nvPr/>
        </p:nvGrpSpPr>
        <p:grpSpPr bwMode="auto">
          <a:xfrm rot="5400000">
            <a:off x="2056442" y="3387081"/>
            <a:ext cx="793750" cy="512762"/>
            <a:chOff x="3388" y="2605"/>
            <a:chExt cx="500" cy="323"/>
          </a:xfrm>
        </p:grpSpPr>
        <p:sp>
          <p:nvSpPr>
            <p:cNvPr id="88" name="Text Box 60"/>
            <p:cNvSpPr txBox="1">
              <a:spLocks noChangeArrowheads="1"/>
            </p:cNvSpPr>
            <p:nvPr/>
          </p:nvSpPr>
          <p:spPr bwMode="auto">
            <a:xfrm>
              <a:off x="3388" y="2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3408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59"/>
            <p:cNvSpPr>
              <a:spLocks noChangeShapeType="1"/>
            </p:cNvSpPr>
            <p:nvPr/>
          </p:nvSpPr>
          <p:spPr bwMode="auto">
            <a:xfrm>
              <a:off x="3408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66"/>
          <p:cNvGrpSpPr>
            <a:grpSpLocks/>
          </p:cNvGrpSpPr>
          <p:nvPr/>
        </p:nvGrpSpPr>
        <p:grpSpPr bwMode="auto">
          <a:xfrm>
            <a:off x="1871498" y="4184923"/>
            <a:ext cx="838200" cy="360362"/>
            <a:chOff x="3936" y="2765"/>
            <a:chExt cx="528" cy="227"/>
          </a:xfrm>
        </p:grpSpPr>
        <p:graphicFrame>
          <p:nvGraphicFramePr>
            <p:cNvPr id="92" name="Object 63"/>
            <p:cNvGraphicFramePr>
              <a:graphicFrameLocks noChangeAspect="1"/>
            </p:cNvGraphicFramePr>
            <p:nvPr/>
          </p:nvGraphicFramePr>
          <p:xfrm>
            <a:off x="3936" y="2784"/>
            <a:ext cx="5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39" name="Equation" r:id="rId3" imgW="799920" imgH="330120" progId="Equation.3">
                    <p:embed/>
                  </p:oleObj>
                </mc:Choice>
                <mc:Fallback>
                  <p:oleObj name="Equation" r:id="rId3" imgW="79992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784"/>
                          <a:ext cx="5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64"/>
            <p:cNvSpPr>
              <a:spLocks noChangeShapeType="1"/>
            </p:cNvSpPr>
            <p:nvPr/>
          </p:nvSpPr>
          <p:spPr bwMode="auto">
            <a:xfrm>
              <a:off x="4294" y="2765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8813"/>
              </p:ext>
            </p:extLst>
          </p:nvPr>
        </p:nvGraphicFramePr>
        <p:xfrm>
          <a:off x="683568" y="2132856"/>
          <a:ext cx="4556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0" name="Equation" r:id="rId5" imgW="4549044" imgH="998322" progId="Equation.3">
                  <p:embed/>
                </p:oleObj>
              </mc:Choice>
              <mc:Fallback>
                <p:oleObj name="Equation" r:id="rId5" imgW="4549044" imgH="9983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45561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15787"/>
              </p:ext>
            </p:extLst>
          </p:nvPr>
        </p:nvGraphicFramePr>
        <p:xfrm>
          <a:off x="3826768" y="3137148"/>
          <a:ext cx="50657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1" name="Equation" r:id="rId7" imgW="5059772" imgH="716296" progId="Equation.3">
                  <p:embed/>
                </p:oleObj>
              </mc:Choice>
              <mc:Fallback>
                <p:oleObj name="Equation" r:id="rId7" imgW="5059772" imgH="7162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768" y="3137148"/>
                        <a:ext cx="50657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1331640" y="2132856"/>
            <a:ext cx="2376264" cy="1008112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98" grpId="0" build="p" autoUpdateAnimBg="0"/>
      <p:bldP spid="78900" grpId="0" build="p" autoUpdateAnimBg="0"/>
      <p:bldP spid="78983" grpId="0" build="p" autoUpdateAnimBg="0"/>
      <p:bldP spid="78986" grpId="0" build="p" autoUpdateAnimBg="0" advAuto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37" name="Rectangle 45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2057400" cy="6858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85038" name="Text Box 46"/>
          <p:cNvSpPr txBox="1">
            <a:spLocks noChangeArrowheads="1"/>
          </p:cNvSpPr>
          <p:nvPr/>
        </p:nvSpPr>
        <p:spPr bwMode="auto">
          <a:xfrm>
            <a:off x="654050" y="10302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高斯公式及其应用</a:t>
            </a:r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1050925" y="1585913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r>
              <a:rPr lang="en-US" altLang="zh-CN"/>
              <a:t>:</a:t>
            </a:r>
          </a:p>
        </p:txBody>
      </p:sp>
      <p:graphicFrame>
        <p:nvGraphicFramePr>
          <p:cNvPr id="85040" name="Object 48"/>
          <p:cNvGraphicFramePr>
            <a:graphicFrameLocks noChangeAspect="1"/>
          </p:cNvGraphicFramePr>
          <p:nvPr/>
        </p:nvGraphicFramePr>
        <p:xfrm>
          <a:off x="2070100" y="1549400"/>
          <a:ext cx="4787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6" name="Equation" r:id="rId3" imgW="4787640" imgH="723600" progId="Equation.3">
                  <p:embed/>
                </p:oleObj>
              </mc:Choice>
              <mc:Fallback>
                <p:oleObj name="Equation" r:id="rId3" imgW="4787640" imgH="723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549400"/>
                        <a:ext cx="4787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1" name="Object 49"/>
          <p:cNvGraphicFramePr>
            <a:graphicFrameLocks noChangeAspect="1"/>
          </p:cNvGraphicFramePr>
          <p:nvPr/>
        </p:nvGraphicFramePr>
        <p:xfrm>
          <a:off x="3492500" y="2146300"/>
          <a:ext cx="4965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name="Equation" r:id="rId5" imgW="4965480" imgH="927000" progId="Equation.3">
                  <p:embed/>
                </p:oleObj>
              </mc:Choice>
              <mc:Fallback>
                <p:oleObj name="Equation" r:id="rId5" imgW="4965480" imgH="927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146300"/>
                        <a:ext cx="4965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1066800" y="31496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应用</a:t>
            </a:r>
            <a:r>
              <a:rPr lang="en-US" altLang="zh-CN"/>
              <a:t>: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2133600" y="30876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计算曲面积分 </a:t>
            </a:r>
          </a:p>
        </p:txBody>
      </p:sp>
      <p:sp>
        <p:nvSpPr>
          <p:cNvPr id="85044" name="Text Box 52"/>
          <p:cNvSpPr txBox="1">
            <a:spLocks noChangeArrowheads="1"/>
          </p:cNvSpPr>
          <p:nvPr/>
        </p:nvSpPr>
        <p:spPr bwMode="auto">
          <a:xfrm>
            <a:off x="2701925" y="3683000"/>
            <a:ext cx="575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非闭曲面时注意添加辅助面的技巧</a:t>
            </a:r>
            <a:r>
              <a:rPr lang="en-US" altLang="zh-CN"/>
              <a:t>)</a:t>
            </a:r>
          </a:p>
        </p:txBody>
      </p:sp>
      <p:pic>
        <p:nvPicPr>
          <p:cNvPr id="85059" name="Picture 67" descr="机动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60" name="Text Box 6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5061" name="Picture 6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62" name="Picture 7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63" name="Picture 7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64" name="Picture 7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65" name="Picture 7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8" grpId="0" build="p" autoUpdateAnimBg="0"/>
      <p:bldP spid="85039" grpId="0" build="p" autoUpdateAnimBg="0"/>
      <p:bldP spid="85042" grpId="0" build="p" autoUpdateAnimBg="0"/>
      <p:bldP spid="85043" grpId="0" build="p" autoUpdateAnimBg="0"/>
      <p:bldP spid="85044" grpId="0" build="p" autoUpdateAnimBg="0" advAuto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3883</TotalTime>
  <Words>573</Words>
  <Application>Microsoft Office PowerPoint</Application>
  <PresentationFormat>全屏显示(4:3)</PresentationFormat>
  <Paragraphs>98</Paragraphs>
  <Slides>12</Slides>
  <Notes>2</Notes>
  <HiddenSlides>1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17" baseType="lpstr">
      <vt:lpstr>空演示文稿</vt:lpstr>
      <vt:lpstr>BMP 图象</vt:lpstr>
      <vt:lpstr>Equation</vt:lpstr>
      <vt:lpstr>公式</vt:lpstr>
      <vt:lpstr>第六节</vt:lpstr>
      <vt:lpstr>一、高斯 ( Gauss )  公式</vt:lpstr>
      <vt:lpstr>例1. 用Gauss 公式计算</vt:lpstr>
      <vt:lpstr>例2. 利用Gauss 公式计算积分</vt:lpstr>
      <vt:lpstr>PowerPoint 演示文稿</vt:lpstr>
      <vt:lpstr>例3.</vt:lpstr>
      <vt:lpstr>定义:</vt:lpstr>
      <vt:lpstr>PowerPoint 演示文稿</vt:lpstr>
      <vt:lpstr>内容小结</vt:lpstr>
      <vt:lpstr>PowerPoint 演示文稿</vt:lpstr>
      <vt:lpstr>思考与练习</vt:lpstr>
      <vt:lpstr>高斯(1777 – 1855)</vt:lpstr>
      <vt:lpstr>高斯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高斯公式及斯托克斯公式</dc:title>
  <dc:creator>chaoyl</dc:creator>
  <cp:lastModifiedBy>houjy</cp:lastModifiedBy>
  <cp:revision>145</cp:revision>
  <dcterms:created xsi:type="dcterms:W3CDTF">2000-03-11T10:46:20Z</dcterms:created>
  <dcterms:modified xsi:type="dcterms:W3CDTF">2020-04-29T02:23:13Z</dcterms:modified>
</cp:coreProperties>
</file>