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8" r:id="rId2"/>
    <p:sldId id="332" r:id="rId3"/>
    <p:sldId id="335" r:id="rId4"/>
    <p:sldId id="337" r:id="rId5"/>
    <p:sldId id="338" r:id="rId6"/>
    <p:sldId id="346" r:id="rId7"/>
    <p:sldId id="339" r:id="rId8"/>
    <p:sldId id="345" r:id="rId9"/>
    <p:sldId id="330" r:id="rId10"/>
  </p:sldIdLst>
  <p:sldSz cx="9144000" cy="6858000" type="screen4x3"/>
  <p:notesSz cx="6858000" cy="9144000"/>
  <p:custShowLst>
    <p:custShow name="斯托克斯" id="0">
      <p:sldLst>
        <p:sld r:id="rId10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663300"/>
    <a:srgbClr val="660033"/>
    <a:srgbClr val="0F7D0F"/>
    <a:srgbClr val="009900"/>
    <a:srgbClr val="66FF33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0118" autoAdjust="0"/>
  </p:normalViewPr>
  <p:slideViewPr>
    <p:cSldViewPr>
      <p:cViewPr varScale="1">
        <p:scale>
          <a:sx n="47" d="100"/>
          <a:sy n="47" d="100"/>
        </p:scale>
        <p:origin x="-1315" y="-86"/>
      </p:cViewPr>
      <p:guideLst>
        <p:guide orient="horz" pos="1584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notesViewPr>
    <p:cSldViewPr>
      <p:cViewPr varScale="1">
        <p:scale>
          <a:sx n="38" d="100"/>
          <a:sy n="38" d="100"/>
        </p:scale>
        <p:origin x="-144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image" Target="../media/image8.png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198A9BF-B35B-45BC-917D-F058AE8C9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1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C0574E-0550-4351-8A1B-246ED9593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1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95CF2F37-B628-46FB-B958-8F27DCAEEBDB}" type="slidenum">
              <a:rPr lang="en-US" altLang="zh-CN" sz="1200" smtClean="0">
                <a:ea typeface="宋体" charset="-122"/>
              </a:rPr>
              <a:pPr/>
              <a:t>2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运行时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点击“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斯托克斯公式</a:t>
            </a:r>
            <a:r>
              <a:rPr lang="en-US" altLang="zh-CN" smtClean="0">
                <a:ea typeface="宋体" charset="-122"/>
              </a:rPr>
              <a:t>)”, </a:t>
            </a:r>
            <a:r>
              <a:rPr lang="zh-CN" altLang="en-US" smtClean="0">
                <a:ea typeface="宋体" charset="-122"/>
              </a:rPr>
              <a:t>或按钮“介绍”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将显示斯托克斯生平简介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并自动返回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B998E05D-7545-4F48-BFEF-D63161514E62}" type="slidenum">
              <a:rPr lang="en-US" altLang="zh-CN" sz="1200" smtClean="0">
                <a:ea typeface="宋体" charset="-122"/>
              </a:rPr>
              <a:pPr/>
              <a:t>3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运行时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点击按钮“定理</a:t>
            </a:r>
            <a:r>
              <a:rPr lang="en-US" altLang="zh-CN" smtClean="0">
                <a:ea typeface="宋体" charset="-122"/>
              </a:rPr>
              <a:t>1”, </a:t>
            </a:r>
            <a:r>
              <a:rPr lang="zh-CN" altLang="en-US" smtClean="0">
                <a:ea typeface="宋体" charset="-122"/>
              </a:rPr>
              <a:t>可看定理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内容</a:t>
            </a:r>
            <a:r>
              <a:rPr lang="en-US" altLang="zh-CN" smtClean="0">
                <a:ea typeface="宋体" charset="-122"/>
              </a:rPr>
              <a:t>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413EA809-E5CC-4A0D-89DF-2CF2582EFA96}" type="slidenum">
              <a:rPr lang="en-US" altLang="zh-CN" sz="1200" smtClean="0">
                <a:ea typeface="宋体" charset="-122"/>
              </a:rPr>
              <a:pPr/>
              <a:t>5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运行时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点击按钮“公式其他形式”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可看斯托克斯公式的其他形式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62E7A-10BD-4074-922D-39D604031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3104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627F-74EB-468C-AB22-409A93CB4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91873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F4785-6F8B-462E-8445-AB5AEC0BA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0991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45D2-4216-4DD5-84FB-96CA0E721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5645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C4592-79E5-43CC-AB83-23750BCCE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62105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AEAA-D330-4369-8003-F6E528429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14346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C0E7-4020-47C8-A3E4-A536F4B7F2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10902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C5B1-F465-434F-AC81-00267CBCF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80312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92EC9-E83B-490E-83FA-495DD4BD9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8176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95666-9E9E-4A06-A5F7-1062C3A6B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97962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82C7D-2595-41C6-BD04-26A4E14F5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03932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fld id="{10B59DF8-3E62-44B5-804F-7BBE0D22E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22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0" lang="zh-CN" altLang="en-US" sz="1000" smtClean="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2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emf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emf"/><Relationship Id="rId24" Type="http://schemas.openxmlformats.org/officeDocument/2006/relationships/image" Target="../media/image17.emf"/><Relationship Id="rId5" Type="http://schemas.openxmlformats.org/officeDocument/2006/relationships/image" Target="../media/image8.png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emf"/><Relationship Id="rId14" Type="http://schemas.openxmlformats.org/officeDocument/2006/relationships/image" Target="../media/image20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31.e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emf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35.emf"/><Relationship Id="rId23" Type="http://schemas.openxmlformats.org/officeDocument/2006/relationships/image" Target="../media/image32.emf"/><Relationship Id="rId10" Type="http://schemas.openxmlformats.org/officeDocument/2006/relationships/image" Target="../media/image26.emf"/><Relationship Id="rId19" Type="http://schemas.openxmlformats.org/officeDocument/2006/relationships/image" Target="../media/image30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emf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0.emf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image" Target="../media/image49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emf"/><Relationship Id="rId24" Type="http://schemas.openxmlformats.org/officeDocument/2006/relationships/image" Target="../media/image45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8.jpeg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31" Type="http://schemas.openxmlformats.org/officeDocument/2006/relationships/image" Target="../media/image51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4" Type="http://schemas.openxmlformats.org/officeDocument/2006/relationships/image" Target="../media/image47.emf"/><Relationship Id="rId22" Type="http://schemas.openxmlformats.org/officeDocument/2006/relationships/image" Target="../media/image44.emf"/><Relationship Id="rId27" Type="http://schemas.openxmlformats.org/officeDocument/2006/relationships/slide" Target="slide6.xml"/><Relationship Id="rId30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"/>
          <p:cNvSpPr>
            <a:spLocks noChangeArrowheads="1"/>
          </p:cNvSpPr>
          <p:nvPr/>
        </p:nvSpPr>
        <p:spPr bwMode="auto">
          <a:xfrm>
            <a:off x="0" y="0"/>
            <a:ext cx="9144000" cy="25908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Text Box 1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828800" y="4754563"/>
            <a:ext cx="393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 b="1"/>
              <a:t>*</a:t>
            </a:r>
            <a:r>
              <a:rPr lang="zh-CN" altLang="en-US" sz="3200" b="1"/>
              <a:t>三、环流量与旋度   </a:t>
            </a:r>
          </a:p>
        </p:txBody>
      </p:sp>
      <p:sp>
        <p:nvSpPr>
          <p:cNvPr id="2052" name="Text Box 37"/>
          <p:cNvSpPr txBox="1">
            <a:spLocks noChangeArrowheads="1"/>
          </p:cNvSpPr>
          <p:nvPr/>
        </p:nvSpPr>
        <p:spPr bwMode="auto">
          <a:xfrm>
            <a:off x="1295400" y="990600"/>
            <a:ext cx="414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斯托克斯公式  </a:t>
            </a:r>
          </a:p>
        </p:txBody>
      </p:sp>
      <p:sp>
        <p:nvSpPr>
          <p:cNvPr id="2053" name="Text Box 38"/>
          <p:cNvSpPr txBox="1">
            <a:spLocks noChangeArrowheads="1"/>
          </p:cNvSpPr>
          <p:nvPr/>
        </p:nvSpPr>
        <p:spPr bwMode="auto">
          <a:xfrm>
            <a:off x="3810000" y="1730375"/>
            <a:ext cx="42957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4800" b="1">
                <a:solidFill>
                  <a:schemeClr val="tx2"/>
                </a:solidFill>
              </a:rPr>
              <a:t>*</a:t>
            </a:r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环流量与旋度 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2590800" cy="990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第七节</a:t>
            </a: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885950" y="3048000"/>
            <a:ext cx="6965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一、斯托克斯公式</a:t>
            </a:r>
            <a:r>
              <a:rPr lang="en-US" altLang="zh-CN" sz="3200" b="1"/>
              <a:t>(</a:t>
            </a:r>
            <a:r>
              <a:rPr lang="zh-CN" altLang="en-US" sz="3200" b="1">
                <a:solidFill>
                  <a:srgbClr val="FFFF00"/>
                </a:solidFill>
              </a:rPr>
              <a:t>格林公式的推广</a:t>
            </a:r>
            <a:r>
              <a:rPr lang="en-US" altLang="zh-CN" sz="3200" b="1"/>
              <a:t>)</a:t>
            </a:r>
            <a:endParaRPr lang="zh-CN" altLang="en-US" sz="3200" b="1"/>
          </a:p>
        </p:txBody>
      </p:sp>
      <p:sp>
        <p:nvSpPr>
          <p:cNvPr id="2056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33550" y="3919538"/>
            <a:ext cx="711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 b="1"/>
              <a:t>*</a:t>
            </a:r>
            <a:r>
              <a:rPr lang="zh-CN" altLang="en-US" sz="3200" b="1"/>
              <a:t>二、空间曲线积分与路径无关的条件  </a:t>
            </a:r>
          </a:p>
        </p:txBody>
      </p:sp>
      <p:graphicFrame>
        <p:nvGraphicFramePr>
          <p:cNvPr id="2057" name="Object 60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62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09" name="Group 45"/>
          <p:cNvGrpSpPr>
            <a:grpSpLocks/>
          </p:cNvGrpSpPr>
          <p:nvPr/>
        </p:nvGrpSpPr>
        <p:grpSpPr bwMode="auto">
          <a:xfrm>
            <a:off x="7086600" y="4000500"/>
            <a:ext cx="1828800" cy="1993900"/>
            <a:chOff x="4464" y="2520"/>
            <a:chExt cx="1152" cy="1256"/>
          </a:xfrm>
        </p:grpSpPr>
        <p:graphicFrame>
          <p:nvGraphicFramePr>
            <p:cNvPr id="3099" name="Object 43"/>
            <p:cNvGraphicFramePr>
              <a:graphicFrameLocks noChangeAspect="1"/>
            </p:cNvGraphicFramePr>
            <p:nvPr/>
          </p:nvGraphicFramePr>
          <p:xfrm>
            <a:off x="4776" y="2568"/>
            <a:ext cx="67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BMP 图象" r:id="rId4" imgW="1523810" imgH="752381" progId="Paint.Picture">
                    <p:embed/>
                  </p:oleObj>
                </mc:Choice>
                <mc:Fallback>
                  <p:oleObj name="BMP 图象" r:id="rId4" imgW="1523810" imgH="752381" progId="Paint.Picture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2568"/>
                          <a:ext cx="67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0" name="Group 44"/>
            <p:cNvGrpSpPr>
              <a:grpSpLocks/>
            </p:cNvGrpSpPr>
            <p:nvPr/>
          </p:nvGrpSpPr>
          <p:grpSpPr bwMode="auto">
            <a:xfrm>
              <a:off x="4464" y="2520"/>
              <a:ext cx="1152" cy="1256"/>
              <a:chOff x="4464" y="2520"/>
              <a:chExt cx="1152" cy="1256"/>
            </a:xfrm>
          </p:grpSpPr>
          <p:graphicFrame>
            <p:nvGraphicFramePr>
              <p:cNvPr id="3101" name="Object 5"/>
              <p:cNvGraphicFramePr>
                <a:graphicFrameLocks noChangeAspect="1"/>
              </p:cNvGraphicFramePr>
              <p:nvPr/>
            </p:nvGraphicFramePr>
            <p:xfrm>
              <a:off x="5464" y="3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Equation" r:id="rId6" imgW="228694" imgH="304701" progId="Equation.3">
                      <p:embed/>
                    </p:oleObj>
                  </mc:Choice>
                  <mc:Fallback>
                    <p:oleObj name="Equation" r:id="rId6" imgW="228694" imgH="3047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4" y="3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" name="Object 6"/>
              <p:cNvGraphicFramePr>
                <a:graphicFrameLocks noChangeAspect="1"/>
              </p:cNvGraphicFramePr>
              <p:nvPr/>
            </p:nvGraphicFramePr>
            <p:xfrm>
              <a:off x="4520" y="267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Equation" r:id="rId8" imgW="198029" imgH="198023" progId="Equation.3">
                      <p:embed/>
                    </p:oleObj>
                  </mc:Choice>
                  <mc:Fallback>
                    <p:oleObj name="Equation" r:id="rId8" imgW="198029" imgH="1980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67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3" name="Object 7"/>
              <p:cNvGraphicFramePr>
                <a:graphicFrameLocks noChangeAspect="1"/>
              </p:cNvGraphicFramePr>
              <p:nvPr/>
            </p:nvGraphicFramePr>
            <p:xfrm>
              <a:off x="4560" y="362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Equation" r:id="rId10" imgW="213361" imgH="228688" progId="Equation.3">
                      <p:embed/>
                    </p:oleObj>
                  </mc:Choice>
                  <mc:Fallback>
                    <p:oleObj name="Equation" r:id="rId10" imgW="213361" imgH="228688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62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4" name="Line 8"/>
              <p:cNvSpPr>
                <a:spLocks noChangeShapeType="1"/>
              </p:cNvSpPr>
              <p:nvPr/>
            </p:nvSpPr>
            <p:spPr bwMode="auto">
              <a:xfrm>
                <a:off x="4704" y="3369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Line 9"/>
              <p:cNvSpPr>
                <a:spLocks noChangeShapeType="1"/>
              </p:cNvSpPr>
              <p:nvPr/>
            </p:nvSpPr>
            <p:spPr bwMode="auto">
              <a:xfrm flipV="1">
                <a:off x="4704" y="2678"/>
                <a:ext cx="0" cy="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Line 10"/>
              <p:cNvSpPr>
                <a:spLocks noChangeShapeType="1"/>
              </p:cNvSpPr>
              <p:nvPr/>
            </p:nvSpPr>
            <p:spPr bwMode="auto">
              <a:xfrm flipH="1">
                <a:off x="4464" y="3369"/>
                <a:ext cx="240" cy="3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07" name="Object 11"/>
              <p:cNvGraphicFramePr>
                <a:graphicFrameLocks noChangeAspect="1"/>
              </p:cNvGraphicFramePr>
              <p:nvPr/>
            </p:nvGraphicFramePr>
            <p:xfrm>
              <a:off x="5260" y="2520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Equation" r:id="rId12" imgW="304709" imgH="289585" progId="Equation.3">
                      <p:embed/>
                    </p:oleObj>
                  </mc:Choice>
                  <mc:Fallback>
                    <p:oleObj name="Equation" r:id="rId12" imgW="304709" imgH="28958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0" y="2520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108" name="Picture 1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3264"/>
                <a:ext cx="18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7956550" y="48387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5" imgW="327600" imgH="289585" progId="Equation.3">
                  <p:embed/>
                </p:oleObj>
              </mc:Choice>
              <mc:Fallback>
                <p:oleObj name="Equation" r:id="rId15" imgW="327600" imgH="2895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838700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4191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  <a:sym typeface="Symbol" pitchFamily="18" charset="2"/>
              </a:rPr>
              <a:t>一</a:t>
            </a:r>
            <a:r>
              <a:rPr lang="zh-CN" altLang="en-US" sz="3200" b="1" smtClean="0">
                <a:ea typeface="楷体_GB2312" pitchFamily="49" charset="-122"/>
              </a:rPr>
              <a:t>、 斯托克斯公式</a:t>
            </a:r>
            <a:r>
              <a:rPr lang="zh-CN" altLang="en-US" sz="3200" smtClean="0">
                <a:ea typeface="楷体_GB2312" pitchFamily="49" charset="-122"/>
              </a:rPr>
              <a:t>  </a:t>
            </a:r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09600" y="66833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en-US" altLang="zh-CN"/>
              <a:t> </a:t>
            </a:r>
            <a:r>
              <a:rPr lang="zh-CN" altLang="en-US"/>
              <a:t>设光滑曲面</a:t>
            </a:r>
            <a:r>
              <a:rPr lang="zh-CN" altLang="en-US" i="1">
                <a:sym typeface="Symbol" pitchFamily="18" charset="2"/>
              </a:rPr>
              <a:t></a:t>
            </a:r>
            <a:r>
              <a:rPr lang="zh-CN" altLang="en-US">
                <a:sym typeface="Symbol" pitchFamily="18" charset="2"/>
              </a:rPr>
              <a:t> 的边界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zh-CN" altLang="en-US">
                <a:sym typeface="Symbol" pitchFamily="18" charset="2"/>
              </a:rPr>
              <a:t>是分段光滑曲线</a:t>
            </a:r>
            <a:r>
              <a:rPr lang="en-US" altLang="zh-CN">
                <a:sym typeface="Symbol" pitchFamily="18" charset="2"/>
              </a:rPr>
              <a:t>, </a:t>
            </a:r>
          </a:p>
        </p:txBody>
      </p:sp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423863" y="2330450"/>
          <a:ext cx="84915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7" imgW="8481110" imgH="1074336" progId="Equation.3">
                  <p:embed/>
                </p:oleObj>
              </mc:Choice>
              <mc:Fallback>
                <p:oleObj name="Equation" r:id="rId17" imgW="8481110" imgH="10743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330450"/>
                        <a:ext cx="849153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1263650" y="3448050"/>
          <a:ext cx="3695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9" imgW="3680482" imgH="708738" progId="Equation.3">
                  <p:embed/>
                </p:oleObj>
              </mc:Choice>
              <mc:Fallback>
                <p:oleObj name="Equation" r:id="rId19" imgW="3680482" imgH="70873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448050"/>
                        <a:ext cx="3695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2" name="Text Box 18">
            <a:hlinkClick r:id="" action="ppaction://customshow?id=0&amp;return=true"/>
          </p:cNvPr>
          <p:cNvSpPr txBox="1">
            <a:spLocks noChangeArrowheads="1"/>
          </p:cNvSpPr>
          <p:nvPr/>
        </p:nvSpPr>
        <p:spPr bwMode="auto">
          <a:xfrm>
            <a:off x="5029200" y="3505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斯托克斯公式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04800" y="17668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个空间域内具有连续一阶偏导数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7848600" y="6619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</a:t>
            </a:r>
            <a:r>
              <a:rPr lang="en-US" altLang="zh-CN">
                <a:sym typeface="Symbol" pitchFamily="18" charset="2"/>
              </a:rPr>
              <a:t>  </a:t>
            </a:r>
            <a:r>
              <a:rPr lang="zh-CN" altLang="en-US">
                <a:sym typeface="Symbol" pitchFamily="18" charset="2"/>
              </a:rPr>
              <a:t>的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98450" y="1219200"/>
            <a:ext cx="473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侧与 </a:t>
            </a:r>
            <a:r>
              <a:rPr lang="zh-CN" altLang="en-US" i="1">
                <a:sym typeface="Symbol" pitchFamily="18" charset="2"/>
              </a:rPr>
              <a:t></a:t>
            </a:r>
            <a:r>
              <a:rPr lang="zh-CN" altLang="en-US" b="1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的正向符合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右手法则</a:t>
            </a:r>
            <a:r>
              <a:rPr lang="en-US" altLang="zh-CN">
                <a:sym typeface="Symbol" pitchFamily="18" charset="2"/>
              </a:rPr>
              <a:t>, </a:t>
            </a:r>
          </a:p>
        </p:txBody>
      </p:sp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4876800" y="1330325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21" imgW="1036357" imgH="380930" progId="Equation.3">
                  <p:embed/>
                </p:oleObj>
              </mc:Choice>
              <mc:Fallback>
                <p:oleObj name="Equation" r:id="rId21" imgW="1036357" imgH="38093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30325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5873750" y="1219200"/>
            <a:ext cx="2973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ym typeface="Symbol" pitchFamily="18" charset="2"/>
              </a:rPr>
              <a:t>在包含</a:t>
            </a:r>
            <a:r>
              <a:rPr lang="zh-CN" altLang="en-US" i="1">
                <a:sym typeface="Symbol" pitchFamily="18" charset="2"/>
              </a:rPr>
              <a:t> </a:t>
            </a:r>
            <a:r>
              <a:rPr lang="zh-CN" altLang="en-US">
                <a:sym typeface="Symbol" pitchFamily="18" charset="2"/>
              </a:rPr>
              <a:t>在内的一</a:t>
            </a:r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8001000" y="4735513"/>
            <a:ext cx="228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 flipV="1">
            <a:off x="7848600" y="39243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95" name="Group 31"/>
          <p:cNvGrpSpPr>
            <a:grpSpLocks/>
          </p:cNvGrpSpPr>
          <p:nvPr/>
        </p:nvGrpSpPr>
        <p:grpSpPr bwMode="auto">
          <a:xfrm>
            <a:off x="7959725" y="3695700"/>
            <a:ext cx="269875" cy="298450"/>
            <a:chOff x="3120" y="672"/>
            <a:chExt cx="170" cy="188"/>
          </a:xfrm>
        </p:grpSpPr>
        <p:graphicFrame>
          <p:nvGraphicFramePr>
            <p:cNvPr id="3097" name="Object 32"/>
            <p:cNvGraphicFramePr>
              <a:graphicFrameLocks noChangeAspect="1"/>
            </p:cNvGraphicFramePr>
            <p:nvPr/>
          </p:nvGraphicFramePr>
          <p:xfrm>
            <a:off x="3136" y="7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Equation" r:id="rId23" imgW="213361" imgH="228688" progId="Equation.3">
                    <p:embed/>
                  </p:oleObj>
                </mc:Choice>
                <mc:Fallback>
                  <p:oleObj name="Equation" r:id="rId23" imgW="213361" imgH="228688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7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Line 33"/>
            <p:cNvSpPr>
              <a:spLocks noChangeShapeType="1"/>
            </p:cNvSpPr>
            <p:nvPr/>
          </p:nvSpPr>
          <p:spPr bwMode="auto">
            <a:xfrm>
              <a:off x="3120" y="6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9" name="Group 35"/>
          <p:cNvGrpSpPr>
            <a:grpSpLocks/>
          </p:cNvGrpSpPr>
          <p:nvPr/>
        </p:nvGrpSpPr>
        <p:grpSpPr bwMode="auto">
          <a:xfrm>
            <a:off x="7616825" y="4495800"/>
            <a:ext cx="1069975" cy="1651000"/>
            <a:chOff x="4798" y="2832"/>
            <a:chExt cx="674" cy="1040"/>
          </a:xfrm>
        </p:grpSpPr>
        <p:sp>
          <p:nvSpPr>
            <p:cNvPr id="3091" name="Line 36"/>
            <p:cNvSpPr>
              <a:spLocks noChangeShapeType="1"/>
            </p:cNvSpPr>
            <p:nvPr/>
          </p:nvSpPr>
          <p:spPr bwMode="auto">
            <a:xfrm>
              <a:off x="4800" y="2859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37"/>
            <p:cNvSpPr>
              <a:spLocks noChangeShapeType="1"/>
            </p:cNvSpPr>
            <p:nvPr/>
          </p:nvSpPr>
          <p:spPr bwMode="auto">
            <a:xfrm>
              <a:off x="5424" y="2832"/>
              <a:ext cx="0" cy="7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Oval 38"/>
            <p:cNvSpPr>
              <a:spLocks noChangeArrowheads="1"/>
            </p:cNvSpPr>
            <p:nvPr/>
          </p:nvSpPr>
          <p:spPr bwMode="auto">
            <a:xfrm rot="-966141">
              <a:off x="4798" y="3483"/>
              <a:ext cx="624" cy="288"/>
            </a:xfrm>
            <a:prstGeom prst="ellipse">
              <a:avLst/>
            </a:prstGeom>
            <a:solidFill>
              <a:srgbClr val="0F7D0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4" name="Object 39"/>
            <p:cNvGraphicFramePr>
              <a:graphicFrameLocks noChangeAspect="1"/>
            </p:cNvGraphicFramePr>
            <p:nvPr/>
          </p:nvGraphicFramePr>
          <p:xfrm>
            <a:off x="4928" y="3491"/>
            <a:ext cx="3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Equation" r:id="rId25" imgW="617193" imgH="495382" progId="Equation.3">
                    <p:embed/>
                  </p:oleObj>
                </mc:Choice>
                <mc:Fallback>
                  <p:oleObj name="Equation" r:id="rId25" imgW="617193" imgH="49538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8" y="3491"/>
                          <a:ext cx="34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Arc 40"/>
            <p:cNvSpPr>
              <a:spLocks/>
            </p:cNvSpPr>
            <p:nvPr/>
          </p:nvSpPr>
          <p:spPr bwMode="auto">
            <a:xfrm rot="-960000">
              <a:off x="4839" y="3663"/>
              <a:ext cx="287" cy="144"/>
            </a:xfrm>
            <a:custGeom>
              <a:avLst/>
              <a:gdLst>
                <a:gd name="T0" fmla="*/ 4 w 19873"/>
                <a:gd name="T1" fmla="*/ 1 h 21555"/>
                <a:gd name="T2" fmla="*/ 0 w 19873"/>
                <a:gd name="T3" fmla="*/ 0 h 21555"/>
                <a:gd name="T4" fmla="*/ 4 w 19873"/>
                <a:gd name="T5" fmla="*/ 0 h 215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73" h="21555" fill="none" extrusionOk="0">
                  <a:moveTo>
                    <a:pt x="18478" y="21554"/>
                  </a:moveTo>
                  <a:cubicBezTo>
                    <a:pt x="10341" y="21028"/>
                    <a:pt x="3194" y="15964"/>
                    <a:pt x="-1" y="8463"/>
                  </a:cubicBezTo>
                </a:path>
                <a:path w="19873" h="21555" stroke="0" extrusionOk="0">
                  <a:moveTo>
                    <a:pt x="18478" y="21554"/>
                  </a:moveTo>
                  <a:cubicBezTo>
                    <a:pt x="10341" y="21028"/>
                    <a:pt x="3194" y="15964"/>
                    <a:pt x="-1" y="8463"/>
                  </a:cubicBezTo>
                  <a:lnTo>
                    <a:pt x="19873" y="0"/>
                  </a:lnTo>
                  <a:lnTo>
                    <a:pt x="18478" y="21554"/>
                  </a:lnTo>
                  <a:close/>
                </a:path>
              </a:pathLst>
            </a:custGeom>
            <a:noFill/>
            <a:ln w="28575">
              <a:solidFill>
                <a:srgbClr val="FF66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6" name="Object 41"/>
            <p:cNvGraphicFramePr>
              <a:graphicFrameLocks noChangeAspect="1"/>
            </p:cNvGraphicFramePr>
            <p:nvPr/>
          </p:nvGraphicFramePr>
          <p:xfrm>
            <a:off x="5288" y="36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27" imgW="274260" imgH="304701" progId="Equation.3">
                    <p:embed/>
                  </p:oleObj>
                </mc:Choice>
                <mc:Fallback>
                  <p:oleObj name="Equation" r:id="rId27" imgW="274260" imgH="3047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36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54102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则有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9" grpId="0" autoUpdateAnimBg="0"/>
      <p:bldP spid="113682" grpId="0" autoUpdateAnimBg="0"/>
      <p:bldP spid="113683" grpId="0" autoUpdateAnimBg="0"/>
      <p:bldP spid="113684" grpId="0" autoUpdateAnimBg="0"/>
      <p:bldP spid="113685" grpId="0" autoUpdateAnimBg="0"/>
      <p:bldP spid="113687" grpId="0" build="p" autoUpdateAnimBg="0" advAuto="0"/>
      <p:bldP spid="113693" grpId="0" animBg="1"/>
      <p:bldP spid="113694" grpId="0" animBg="1"/>
      <p:bldP spid="11370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49275" y="660400"/>
            <a:ext cx="668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如果</a:t>
            </a:r>
            <a:r>
              <a:rPr lang="zh-CN" altLang="en-US" i="1">
                <a:sym typeface="Symbol" pitchFamily="18" charset="2"/>
              </a:rPr>
              <a:t></a:t>
            </a:r>
            <a:r>
              <a:rPr lang="zh-CN" altLang="en-US">
                <a:sym typeface="Symbol" pitchFamily="18" charset="2"/>
              </a:rPr>
              <a:t> 是 </a:t>
            </a:r>
            <a:r>
              <a:rPr lang="en-US" altLang="zh-CN" i="1">
                <a:sym typeface="Symbol" pitchFamily="18" charset="2"/>
              </a:rPr>
              <a:t>xOy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面上的一块平面区域</a:t>
            </a:r>
            <a:r>
              <a:rPr lang="en-US" altLang="zh-CN">
                <a:sym typeface="Symbol" pitchFamily="18" charset="2"/>
              </a:rPr>
              <a:t>, </a:t>
            </a:r>
            <a:endParaRPr lang="en-US" altLang="zh-CN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105650" y="6635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则斯托克斯 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228600" y="12842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公式就是格林公式</a:t>
            </a:r>
            <a:r>
              <a:rPr lang="en-US" altLang="zh-CN"/>
              <a:t>,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352800" y="1284288"/>
            <a:ext cx="569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故格林公式是斯托克斯公式的特例</a:t>
            </a:r>
            <a:r>
              <a:rPr lang="en-US" altLang="zh-CN"/>
              <a:t>. </a:t>
            </a:r>
          </a:p>
        </p:txBody>
      </p:sp>
      <p:grpSp>
        <p:nvGrpSpPr>
          <p:cNvPr id="119830" name="Group 22"/>
          <p:cNvGrpSpPr>
            <a:grpSpLocks/>
          </p:cNvGrpSpPr>
          <p:nvPr/>
        </p:nvGrpSpPr>
        <p:grpSpPr bwMode="auto">
          <a:xfrm>
            <a:off x="806450" y="1955800"/>
            <a:ext cx="7651750" cy="1752600"/>
            <a:chOff x="508" y="2976"/>
            <a:chExt cx="4820" cy="1104"/>
          </a:xfrm>
        </p:grpSpPr>
        <p:graphicFrame>
          <p:nvGraphicFramePr>
            <p:cNvPr id="4105" name="Object 18"/>
            <p:cNvGraphicFramePr>
              <a:graphicFrameLocks noChangeAspect="1"/>
            </p:cNvGraphicFramePr>
            <p:nvPr/>
          </p:nvGraphicFramePr>
          <p:xfrm>
            <a:off x="508" y="2976"/>
            <a:ext cx="482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4" imgW="8481110" imgH="1074336" progId="Equation.3">
                    <p:embed/>
                  </p:oleObj>
                </mc:Choice>
                <mc:Fallback>
                  <p:oleObj name="Equation" r:id="rId4" imgW="8481110" imgH="107433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976"/>
                          <a:ext cx="4820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9"/>
            <p:cNvGraphicFramePr>
              <a:graphicFrameLocks noChangeAspect="1"/>
            </p:cNvGraphicFramePr>
            <p:nvPr/>
          </p:nvGraphicFramePr>
          <p:xfrm>
            <a:off x="1656" y="3624"/>
            <a:ext cx="23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6" imgW="3680482" imgH="708738" progId="Equation.3">
                    <p:embed/>
                  </p:oleObj>
                </mc:Choice>
                <mc:Fallback>
                  <p:oleObj name="Equation" r:id="rId6" imgW="3680482" imgH="70873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624"/>
                          <a:ext cx="232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28" name="Oval 20"/>
          <p:cNvSpPr>
            <a:spLocks noChangeArrowheads="1"/>
          </p:cNvSpPr>
          <p:nvPr/>
        </p:nvSpPr>
        <p:spPr bwMode="auto">
          <a:xfrm>
            <a:off x="1219200" y="1879600"/>
            <a:ext cx="48768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9" name="Oval 21"/>
          <p:cNvSpPr>
            <a:spLocks noChangeArrowheads="1"/>
          </p:cNvSpPr>
          <p:nvPr/>
        </p:nvSpPr>
        <p:spPr bwMode="auto">
          <a:xfrm>
            <a:off x="5334000" y="2946400"/>
            <a:ext cx="9906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build="p" autoUpdateAnimBg="0"/>
      <p:bldP spid="119819" grpId="0" build="p" autoUpdateAnimBg="0"/>
      <p:bldP spid="119820" grpId="0" build="p" autoUpdateAnimBg="0" advAuto="0"/>
      <p:bldP spid="119821" grpId="0" build="p" autoUpdateAnimBg="0"/>
      <p:bldP spid="119828" grpId="0" animBg="1"/>
      <p:bldP spid="1198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6275388" y="1700213"/>
            <a:ext cx="2532062" cy="2671762"/>
            <a:chOff x="3953" y="861"/>
            <a:chExt cx="1595" cy="1683"/>
          </a:xfrm>
        </p:grpSpPr>
        <p:grpSp>
          <p:nvGrpSpPr>
            <p:cNvPr id="5141" name="Group 3"/>
            <p:cNvGrpSpPr>
              <a:grpSpLocks/>
            </p:cNvGrpSpPr>
            <p:nvPr/>
          </p:nvGrpSpPr>
          <p:grpSpPr bwMode="auto">
            <a:xfrm>
              <a:off x="3953" y="861"/>
              <a:ext cx="1595" cy="1683"/>
              <a:chOff x="3953" y="861"/>
              <a:chExt cx="1595" cy="1683"/>
            </a:xfrm>
          </p:grpSpPr>
          <p:sp>
            <p:nvSpPr>
              <p:cNvPr id="5143" name="Freeform 4"/>
              <p:cNvSpPr>
                <a:spLocks/>
              </p:cNvSpPr>
              <p:nvPr/>
            </p:nvSpPr>
            <p:spPr bwMode="auto">
              <a:xfrm>
                <a:off x="4246" y="1185"/>
                <a:ext cx="1004" cy="1000"/>
              </a:xfrm>
              <a:custGeom>
                <a:avLst/>
                <a:gdLst>
                  <a:gd name="T0" fmla="*/ 286 w 1008"/>
                  <a:gd name="T1" fmla="*/ 0 h 1008"/>
                  <a:gd name="T2" fmla="*/ 1000 w 1008"/>
                  <a:gd name="T3" fmla="*/ 708 h 1008"/>
                  <a:gd name="T4" fmla="*/ 0 w 1008"/>
                  <a:gd name="T5" fmla="*/ 992 h 1008"/>
                  <a:gd name="T6" fmla="*/ 286 w 1008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8" h="1008">
                    <a:moveTo>
                      <a:pt x="288" y="0"/>
                    </a:moveTo>
                    <a:lnTo>
                      <a:pt x="1008" y="720"/>
                    </a:lnTo>
                    <a:lnTo>
                      <a:pt x="0" y="100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F7D0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4" name="Object 5"/>
              <p:cNvGraphicFramePr>
                <a:graphicFrameLocks noChangeAspect="1"/>
              </p:cNvGraphicFramePr>
              <p:nvPr/>
            </p:nvGraphicFramePr>
            <p:xfrm>
              <a:off x="4368" y="864"/>
              <a:ext cx="12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9" name="Equation" r:id="rId3" imgW="190470" imgH="190465" progId="Equation.3">
                      <p:embed/>
                    </p:oleObj>
                  </mc:Choice>
                  <mc:Fallback>
                    <p:oleObj name="Equation" r:id="rId3" imgW="190470" imgH="190465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864"/>
                            <a:ext cx="128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45" name="Group 6"/>
              <p:cNvGrpSpPr>
                <a:grpSpLocks/>
              </p:cNvGrpSpPr>
              <p:nvPr/>
            </p:nvGrpSpPr>
            <p:grpSpPr bwMode="auto">
              <a:xfrm>
                <a:off x="3953" y="861"/>
                <a:ext cx="1542" cy="1614"/>
                <a:chOff x="3953" y="861"/>
                <a:chExt cx="1542" cy="1614"/>
              </a:xfrm>
            </p:grpSpPr>
            <p:sp>
              <p:nvSpPr>
                <p:cNvPr id="5151" name="Line 7"/>
                <p:cNvSpPr>
                  <a:spLocks noChangeShapeType="1"/>
                </p:cNvSpPr>
                <p:nvPr/>
              </p:nvSpPr>
              <p:spPr bwMode="auto">
                <a:xfrm>
                  <a:off x="4576" y="1890"/>
                  <a:ext cx="66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283" y="1890"/>
                  <a:ext cx="257" cy="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540" y="1194"/>
                  <a:ext cx="0" cy="6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4" name="Line 10"/>
                <p:cNvSpPr>
                  <a:spLocks noChangeShapeType="1"/>
                </p:cNvSpPr>
                <p:nvPr/>
              </p:nvSpPr>
              <p:spPr bwMode="auto">
                <a:xfrm>
                  <a:off x="5237" y="1896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540" y="861"/>
                  <a:ext cx="0" cy="3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953" y="2185"/>
                  <a:ext cx="290" cy="2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46" name="Object 13"/>
              <p:cNvGraphicFramePr>
                <a:graphicFrameLocks noChangeAspect="1"/>
              </p:cNvGraphicFramePr>
              <p:nvPr/>
            </p:nvGraphicFramePr>
            <p:xfrm>
              <a:off x="4080" y="240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0" name="Equation" r:id="rId5" imgW="198029" imgH="213356" progId="Equation.3">
                      <p:embed/>
                    </p:oleObj>
                  </mc:Choice>
                  <mc:Fallback>
                    <p:oleObj name="Equation" r:id="rId5" imgW="198029" imgH="213356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40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7" name="Object 14"/>
              <p:cNvGraphicFramePr>
                <a:graphicFrameLocks noChangeAspect="1"/>
              </p:cNvGraphicFramePr>
              <p:nvPr/>
            </p:nvGraphicFramePr>
            <p:xfrm>
              <a:off x="5404" y="1976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1" name="Equation" r:id="rId7" imgW="213361" imgH="274253" progId="Equation.3">
                      <p:embed/>
                    </p:oleObj>
                  </mc:Choice>
                  <mc:Fallback>
                    <p:oleObj name="Equation" r:id="rId7" imgW="213361" imgH="27425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4" y="1976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15"/>
              <p:cNvGraphicFramePr>
                <a:graphicFrameLocks noChangeAspect="1"/>
              </p:cNvGraphicFramePr>
              <p:nvPr/>
            </p:nvGraphicFramePr>
            <p:xfrm>
              <a:off x="4608" y="1062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2" name="Equation" r:id="rId9" imgW="122013" imgH="274253" progId="Equation.3">
                      <p:embed/>
                    </p:oleObj>
                  </mc:Choice>
                  <mc:Fallback>
                    <p:oleObj name="Equation" r:id="rId9" imgW="122013" imgH="27425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062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16"/>
              <p:cNvGraphicFramePr>
                <a:graphicFrameLocks noChangeAspect="1"/>
              </p:cNvGraphicFramePr>
              <p:nvPr/>
            </p:nvGraphicFramePr>
            <p:xfrm>
              <a:off x="4168" y="1968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3" name="Equation" r:id="rId11" imgW="122013" imgH="274253" progId="Equation.3">
                      <p:embed/>
                    </p:oleObj>
                  </mc:Choice>
                  <mc:Fallback>
                    <p:oleObj name="Equation" r:id="rId11" imgW="122013" imgH="27425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1968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0" name="Object 17"/>
              <p:cNvGraphicFramePr>
                <a:graphicFrameLocks noChangeAspect="1"/>
              </p:cNvGraphicFramePr>
              <p:nvPr/>
            </p:nvGraphicFramePr>
            <p:xfrm>
              <a:off x="5237" y="1905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4" name="Equation" r:id="rId13" imgW="122013" imgH="274253" progId="Equation.3">
                      <p:embed/>
                    </p:oleObj>
                  </mc:Choice>
                  <mc:Fallback>
                    <p:oleObj name="Equation" r:id="rId13" imgW="122013" imgH="274253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7" y="1905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5142" name="Picture 1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1680"/>
              <a:ext cx="18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23923" name="Freeform 19"/>
          <p:cNvSpPr>
            <a:spLocks/>
          </p:cNvSpPr>
          <p:nvPr/>
        </p:nvSpPr>
        <p:spPr bwMode="auto">
          <a:xfrm>
            <a:off x="6748463" y="3333750"/>
            <a:ext cx="1630362" cy="468313"/>
          </a:xfrm>
          <a:custGeom>
            <a:avLst/>
            <a:gdLst>
              <a:gd name="T0" fmla="*/ 565068427 w 1344"/>
              <a:gd name="T1" fmla="*/ 0 h 384"/>
              <a:gd name="T2" fmla="*/ 0 w 1344"/>
              <a:gd name="T3" fmla="*/ 571138193 h 384"/>
              <a:gd name="T4" fmla="*/ 1977738282 w 1344"/>
              <a:gd name="T5" fmla="*/ 0 h 384"/>
              <a:gd name="T6" fmla="*/ 565068427 w 134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384">
                <a:moveTo>
                  <a:pt x="384" y="0"/>
                </a:moveTo>
                <a:lnTo>
                  <a:pt x="0" y="384"/>
                </a:lnTo>
                <a:lnTo>
                  <a:pt x="1344" y="0"/>
                </a:lnTo>
                <a:lnTo>
                  <a:pt x="384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 flipH="1">
            <a:off x="6891338" y="2740025"/>
            <a:ext cx="153987" cy="53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 flipV="1">
            <a:off x="7777163" y="2798763"/>
            <a:ext cx="304800" cy="3032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7207250" y="3421063"/>
            <a:ext cx="815975" cy="2444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24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5521325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利用斯托克斯公式计算积分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5711825" y="561975"/>
          <a:ext cx="312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6" imgW="3108855" imgH="708738" progId="Equation.3">
                  <p:embed/>
                </p:oleObj>
              </mc:Choice>
              <mc:Fallback>
                <p:oleObj name="Equation" r:id="rId16" imgW="3108855" imgH="7087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561975"/>
                        <a:ext cx="312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04800" y="120967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zh-CN" altLang="en-US"/>
              <a:t>为平面 </a:t>
            </a:r>
            <a:r>
              <a:rPr lang="en-US" altLang="zh-CN" i="1"/>
              <a:t>x+ y+ z </a:t>
            </a:r>
            <a:r>
              <a:rPr lang="en-US" altLang="zh-CN"/>
              <a:t>= 1 </a:t>
            </a:r>
            <a:r>
              <a:rPr lang="zh-CN" altLang="zh-CN"/>
              <a:t>被三坐标面所截三角形的整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609600" y="229076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记三角形域为</a:t>
            </a:r>
            <a:r>
              <a:rPr lang="zh-CN" altLang="en-US" i="1">
                <a:sym typeface="Symbol" pitchFamily="18" charset="2"/>
              </a:rPr>
              <a:t>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取上侧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V="1">
            <a:off x="7497763" y="2428875"/>
            <a:ext cx="350837" cy="34925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4953000" y="22764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则</a:t>
            </a:r>
            <a:endParaRPr lang="zh-CN" altLang="en-US"/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04800" y="17430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个边界, 方向如图所示.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23935" name="Object 31"/>
          <p:cNvGraphicFramePr>
            <a:graphicFrameLocks noChangeAspect="1"/>
          </p:cNvGraphicFramePr>
          <p:nvPr/>
        </p:nvGraphicFramePr>
        <p:xfrm>
          <a:off x="1035050" y="2924175"/>
          <a:ext cx="312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8" imgW="3108855" imgH="708738" progId="Equation.3">
                  <p:embed/>
                </p:oleObj>
              </mc:Choice>
              <mc:Fallback>
                <p:oleObj name="Equation" r:id="rId18" imgW="3108855" imgH="70873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924175"/>
                        <a:ext cx="312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32"/>
          <p:cNvGraphicFramePr>
            <a:graphicFrameLocks noChangeAspect="1"/>
          </p:cNvGraphicFramePr>
          <p:nvPr/>
        </p:nvGraphicFramePr>
        <p:xfrm>
          <a:off x="827088" y="3833813"/>
          <a:ext cx="426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20" imgW="4251893" imgH="708738" progId="Equation.3">
                  <p:embed/>
                </p:oleObj>
              </mc:Choice>
              <mc:Fallback>
                <p:oleObj name="Equation" r:id="rId20" imgW="4251893" imgH="70873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33813"/>
                        <a:ext cx="426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8" name="Object 34"/>
          <p:cNvGraphicFramePr>
            <a:graphicFrameLocks noChangeAspect="1"/>
          </p:cNvGraphicFramePr>
          <p:nvPr/>
        </p:nvGraphicFramePr>
        <p:xfrm>
          <a:off x="819150" y="4741863"/>
          <a:ext cx="226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22" imgW="2247852" imgH="762076" progId="Equation.3">
                  <p:embed/>
                </p:oleObj>
              </mc:Choice>
              <mc:Fallback>
                <p:oleObj name="Equation" r:id="rId22" imgW="2247852" imgH="7620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741863"/>
                        <a:ext cx="2260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ChangeAspect="1"/>
          </p:cNvGraphicFramePr>
          <p:nvPr/>
        </p:nvGraphicFramePr>
        <p:xfrm>
          <a:off x="3155950" y="46259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4" imgW="518071" imgH="838306" progId="Equation.3">
                  <p:embed/>
                </p:oleObj>
              </mc:Choice>
              <mc:Fallback>
                <p:oleObj name="Equation" r:id="rId24" imgW="518071" imgH="83830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62597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40" name="Group 36"/>
          <p:cNvGrpSpPr>
            <a:grpSpLocks/>
          </p:cNvGrpSpPr>
          <p:nvPr/>
        </p:nvGrpSpPr>
        <p:grpSpPr bwMode="auto">
          <a:xfrm>
            <a:off x="7283450" y="3444875"/>
            <a:ext cx="1022350" cy="812800"/>
            <a:chOff x="4540" y="1968"/>
            <a:chExt cx="644" cy="512"/>
          </a:xfrm>
        </p:grpSpPr>
        <p:graphicFrame>
          <p:nvGraphicFramePr>
            <p:cNvPr id="5139" name="Object 37"/>
            <p:cNvGraphicFramePr>
              <a:graphicFrameLocks noChangeAspect="1"/>
            </p:cNvGraphicFramePr>
            <p:nvPr/>
          </p:nvGraphicFramePr>
          <p:xfrm>
            <a:off x="4784" y="2160"/>
            <a:ext cx="4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26" imgW="617193" imgH="495382" progId="Equation.3">
                    <p:embed/>
                  </p:oleObj>
                </mc:Choice>
                <mc:Fallback>
                  <p:oleObj name="Equation" r:id="rId26" imgW="617193" imgH="49538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2160"/>
                          <a:ext cx="4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Line 38"/>
            <p:cNvSpPr>
              <a:spLocks noChangeShapeType="1"/>
            </p:cNvSpPr>
            <p:nvPr/>
          </p:nvSpPr>
          <p:spPr bwMode="auto">
            <a:xfrm flipH="1" flipV="1">
              <a:off x="4540" y="1968"/>
              <a:ext cx="259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3" grpId="0" animBg="1"/>
      <p:bldP spid="123925" grpId="0" animBg="1"/>
      <p:bldP spid="123926" grpId="0" animBg="1"/>
      <p:bldP spid="123927" grpId="0" animBg="1"/>
      <p:bldP spid="123930" grpId="0" build="p" autoUpdateAnimBg="0"/>
      <p:bldP spid="123931" grpId="0" autoUpdateAnimBg="0"/>
      <p:bldP spid="123932" grpId="0" animBg="1"/>
      <p:bldP spid="123933" grpId="0" autoUpdateAnimBg="0"/>
      <p:bldP spid="12393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72" name="Group 44"/>
          <p:cNvGrpSpPr>
            <a:grpSpLocks/>
          </p:cNvGrpSpPr>
          <p:nvPr/>
        </p:nvGrpSpPr>
        <p:grpSpPr bwMode="auto">
          <a:xfrm>
            <a:off x="6196013" y="2362200"/>
            <a:ext cx="2427287" cy="2298700"/>
            <a:chOff x="3903" y="1488"/>
            <a:chExt cx="1529" cy="1448"/>
          </a:xfrm>
        </p:grpSpPr>
        <p:graphicFrame>
          <p:nvGraphicFramePr>
            <p:cNvPr id="6167" name="Object 9"/>
            <p:cNvGraphicFramePr>
              <a:graphicFrameLocks noChangeAspect="1"/>
            </p:cNvGraphicFramePr>
            <p:nvPr/>
          </p:nvGraphicFramePr>
          <p:xfrm>
            <a:off x="4282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4" imgW="198029" imgH="198023" progId="Equation.3">
                    <p:embed/>
                  </p:oleObj>
                </mc:Choice>
                <mc:Fallback>
                  <p:oleObj name="Equation" r:id="rId4" imgW="198029" imgH="19802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11"/>
            <p:cNvGraphicFramePr>
              <a:graphicFrameLocks noChangeAspect="1"/>
            </p:cNvGraphicFramePr>
            <p:nvPr/>
          </p:nvGraphicFramePr>
          <p:xfrm>
            <a:off x="5098" y="259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6" imgW="198029" imgH="289585" progId="Equation.3">
                    <p:embed/>
                  </p:oleObj>
                </mc:Choice>
                <mc:Fallback>
                  <p:oleObj name="Equation" r:id="rId6" imgW="198029" imgH="2895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8" y="259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12"/>
            <p:cNvGraphicFramePr>
              <a:graphicFrameLocks noChangeAspect="1"/>
            </p:cNvGraphicFramePr>
            <p:nvPr/>
          </p:nvGraphicFramePr>
          <p:xfrm>
            <a:off x="4032" y="27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Equation" r:id="rId8" imgW="213361" imgH="228688" progId="Equation.3">
                    <p:embed/>
                  </p:oleObj>
                </mc:Choice>
                <mc:Fallback>
                  <p:oleObj name="Equation" r:id="rId8" imgW="213361" imgH="22868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7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13"/>
            <p:cNvGraphicFramePr>
              <a:graphicFrameLocks noChangeAspect="1"/>
            </p:cNvGraphicFramePr>
            <p:nvPr/>
          </p:nvGraphicFramePr>
          <p:xfrm>
            <a:off x="5280" y="2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10" imgW="228694" imgH="304701" progId="Equation.3">
                    <p:embed/>
                  </p:oleObj>
                </mc:Choice>
                <mc:Fallback>
                  <p:oleObj name="Equation" r:id="rId10" imgW="228694" imgH="3047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1" name="Group 43"/>
            <p:cNvGrpSpPr>
              <a:grpSpLocks/>
            </p:cNvGrpSpPr>
            <p:nvPr/>
          </p:nvGrpSpPr>
          <p:grpSpPr bwMode="auto">
            <a:xfrm>
              <a:off x="3903" y="1492"/>
              <a:ext cx="1521" cy="1380"/>
              <a:chOff x="3903" y="1492"/>
              <a:chExt cx="1521" cy="1380"/>
            </a:xfrm>
          </p:grpSpPr>
          <p:graphicFrame>
            <p:nvGraphicFramePr>
              <p:cNvPr id="6172" name="Object 7"/>
              <p:cNvGraphicFramePr>
                <a:graphicFrameLocks noChangeAspect="1"/>
              </p:cNvGraphicFramePr>
              <p:nvPr/>
            </p:nvGraphicFramePr>
            <p:xfrm>
              <a:off x="4653" y="1824"/>
              <a:ext cx="195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9" name="Equation" r:id="rId12" imgW="289593" imgH="289585" progId="Equation.3">
                      <p:embed/>
                    </p:oleObj>
                  </mc:Choice>
                  <mc:Fallback>
                    <p:oleObj name="Equation" r:id="rId12" imgW="289593" imgH="28958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3" y="1824"/>
                            <a:ext cx="195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3" name="Freeform 4"/>
              <p:cNvSpPr>
                <a:spLocks/>
              </p:cNvSpPr>
              <p:nvPr/>
            </p:nvSpPr>
            <p:spPr bwMode="auto">
              <a:xfrm>
                <a:off x="4224" y="1933"/>
                <a:ext cx="880" cy="707"/>
              </a:xfrm>
              <a:custGeom>
                <a:avLst/>
                <a:gdLst>
                  <a:gd name="T0" fmla="*/ 0 w 864"/>
                  <a:gd name="T1" fmla="*/ 579 h 864"/>
                  <a:gd name="T2" fmla="*/ 896 w 864"/>
                  <a:gd name="T3" fmla="*/ 579 h 864"/>
                  <a:gd name="T4" fmla="*/ 896 w 864"/>
                  <a:gd name="T5" fmla="*/ 0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864">
                    <a:moveTo>
                      <a:pt x="0" y="864"/>
                    </a:moveTo>
                    <a:lnTo>
                      <a:pt x="864" y="864"/>
                    </a:lnTo>
                    <a:lnTo>
                      <a:pt x="864" y="0"/>
                    </a:lnTo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77777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Arc 5"/>
              <p:cNvSpPr>
                <a:spLocks/>
              </p:cNvSpPr>
              <p:nvPr/>
            </p:nvSpPr>
            <p:spPr bwMode="auto">
              <a:xfrm rot="10800000">
                <a:off x="4193" y="2603"/>
                <a:ext cx="902" cy="145"/>
              </a:xfrm>
              <a:custGeom>
                <a:avLst/>
                <a:gdLst>
                  <a:gd name="T0" fmla="*/ 0 w 43161"/>
                  <a:gd name="T1" fmla="*/ 1 h 21600"/>
                  <a:gd name="T2" fmla="*/ 19 w 43161"/>
                  <a:gd name="T3" fmla="*/ 1 h 21600"/>
                  <a:gd name="T4" fmla="*/ 9 w 43161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61" h="21600" fill="none" extrusionOk="0">
                    <a:moveTo>
                      <a:pt x="-1" y="20305"/>
                    </a:moveTo>
                    <a:cubicBezTo>
                      <a:pt x="684" y="8899"/>
                      <a:pt x="10134" y="-1"/>
                      <a:pt x="21561" y="0"/>
                    </a:cubicBezTo>
                    <a:cubicBezTo>
                      <a:pt x="33490" y="0"/>
                      <a:pt x="43161" y="9670"/>
                      <a:pt x="43161" y="21600"/>
                    </a:cubicBezTo>
                  </a:path>
                  <a:path w="43161" h="21600" stroke="0" extrusionOk="0">
                    <a:moveTo>
                      <a:pt x="-1" y="20305"/>
                    </a:moveTo>
                    <a:cubicBezTo>
                      <a:pt x="684" y="8899"/>
                      <a:pt x="10134" y="-1"/>
                      <a:pt x="21561" y="0"/>
                    </a:cubicBezTo>
                    <a:cubicBezTo>
                      <a:pt x="33490" y="0"/>
                      <a:pt x="43161" y="9670"/>
                      <a:pt x="43161" y="21600"/>
                    </a:cubicBezTo>
                    <a:lnTo>
                      <a:pt x="21561" y="21600"/>
                    </a:lnTo>
                    <a:lnTo>
                      <a:pt x="-1" y="2030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0" scaled="1"/>
              </a:gradFill>
              <a:ln w="190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Line 6"/>
              <p:cNvSpPr>
                <a:spLocks noChangeShapeType="1"/>
              </p:cNvSpPr>
              <p:nvPr/>
            </p:nvSpPr>
            <p:spPr bwMode="auto">
              <a:xfrm flipH="1" flipV="1">
                <a:off x="5100" y="1920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8"/>
              <p:cNvSpPr>
                <a:spLocks noChangeShapeType="1"/>
              </p:cNvSpPr>
              <p:nvPr/>
            </p:nvSpPr>
            <p:spPr bwMode="auto">
              <a:xfrm flipH="1">
                <a:off x="3903" y="2584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Line 10"/>
              <p:cNvSpPr>
                <a:spLocks noChangeShapeType="1"/>
              </p:cNvSpPr>
              <p:nvPr/>
            </p:nvSpPr>
            <p:spPr bwMode="auto">
              <a:xfrm>
                <a:off x="5088" y="259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Oval 14"/>
              <p:cNvSpPr>
                <a:spLocks noChangeArrowheads="1"/>
              </p:cNvSpPr>
              <p:nvPr/>
            </p:nvSpPr>
            <p:spPr bwMode="auto">
              <a:xfrm rot="-2280000">
                <a:off x="4080" y="2130"/>
                <a:ext cx="1134" cy="272"/>
              </a:xfrm>
              <a:prstGeom prst="ellipse">
                <a:avLst/>
              </a:prstGeom>
              <a:solidFill>
                <a:srgbClr val="5F5F5F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Line 15"/>
              <p:cNvSpPr>
                <a:spLocks noChangeShapeType="1"/>
              </p:cNvSpPr>
              <p:nvPr/>
            </p:nvSpPr>
            <p:spPr bwMode="auto">
              <a:xfrm>
                <a:off x="4224" y="2596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16"/>
              <p:cNvSpPr>
                <a:spLocks noChangeShapeType="1"/>
              </p:cNvSpPr>
              <p:nvPr/>
            </p:nvSpPr>
            <p:spPr bwMode="auto">
              <a:xfrm flipV="1">
                <a:off x="4189" y="1492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17"/>
              <p:cNvSpPr>
                <a:spLocks noChangeShapeType="1"/>
              </p:cNvSpPr>
              <p:nvPr/>
            </p:nvSpPr>
            <p:spPr bwMode="auto">
              <a:xfrm flipV="1">
                <a:off x="4464" y="2064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Arc 18"/>
              <p:cNvSpPr>
                <a:spLocks/>
              </p:cNvSpPr>
              <p:nvPr/>
            </p:nvSpPr>
            <p:spPr bwMode="auto">
              <a:xfrm>
                <a:off x="4193" y="2460"/>
                <a:ext cx="902" cy="145"/>
              </a:xfrm>
              <a:custGeom>
                <a:avLst/>
                <a:gdLst>
                  <a:gd name="T0" fmla="*/ 0 w 43161"/>
                  <a:gd name="T1" fmla="*/ 1 h 21600"/>
                  <a:gd name="T2" fmla="*/ 19 w 43161"/>
                  <a:gd name="T3" fmla="*/ 1 h 21600"/>
                  <a:gd name="T4" fmla="*/ 9 w 43161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61" h="21600" fill="none" extrusionOk="0">
                    <a:moveTo>
                      <a:pt x="-1" y="20305"/>
                    </a:moveTo>
                    <a:cubicBezTo>
                      <a:pt x="684" y="8899"/>
                      <a:pt x="10134" y="-1"/>
                      <a:pt x="21561" y="0"/>
                    </a:cubicBezTo>
                    <a:cubicBezTo>
                      <a:pt x="33490" y="0"/>
                      <a:pt x="43161" y="9670"/>
                      <a:pt x="43161" y="21600"/>
                    </a:cubicBezTo>
                  </a:path>
                  <a:path w="43161" h="21600" stroke="0" extrusionOk="0">
                    <a:moveTo>
                      <a:pt x="-1" y="20305"/>
                    </a:moveTo>
                    <a:cubicBezTo>
                      <a:pt x="684" y="8899"/>
                      <a:pt x="10134" y="-1"/>
                      <a:pt x="21561" y="0"/>
                    </a:cubicBezTo>
                    <a:cubicBezTo>
                      <a:pt x="33490" y="0"/>
                      <a:pt x="43161" y="9670"/>
                      <a:pt x="43161" y="21600"/>
                    </a:cubicBezTo>
                    <a:lnTo>
                      <a:pt x="21561" y="21600"/>
                    </a:lnTo>
                    <a:lnTo>
                      <a:pt x="-1" y="20305"/>
                    </a:lnTo>
                    <a:close/>
                  </a:path>
                </a:pathLst>
              </a:custGeom>
              <a:noFill/>
              <a:ln w="19050">
                <a:solidFill>
                  <a:srgbClr val="33CC3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83" name="Picture 19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" y="2475"/>
                <a:ext cx="18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147" name="Rectangle 20"/>
          <p:cNvSpPr>
            <a:spLocks noChangeArrowheads="1"/>
          </p:cNvSpPr>
          <p:nvPr>
            <p:ph type="title"/>
          </p:nvPr>
        </p:nvSpPr>
        <p:spPr>
          <a:xfrm>
            <a:off x="609600" y="228600"/>
            <a:ext cx="2743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  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800" b="1" i="1" dirty="0" smtClean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为柱面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4724400" y="242888"/>
            <a:ext cx="441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与平面 </a:t>
            </a:r>
            <a:r>
              <a:rPr lang="en-US" altLang="zh-CN" i="1">
                <a:sym typeface="Symbol" pitchFamily="18" charset="2"/>
              </a:rPr>
              <a:t>y = z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的交线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/>
              <a:t>从</a:t>
            </a:r>
            <a:r>
              <a:rPr lang="zh-CN" altLang="en-US" sz="3200" i="1"/>
              <a:t> </a:t>
            </a:r>
            <a:r>
              <a:rPr lang="en-US" altLang="zh-CN" sz="3200" i="1"/>
              <a:t>z</a:t>
            </a:r>
            <a:r>
              <a:rPr lang="en-US" altLang="zh-CN"/>
              <a:t> 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048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轴正向看为顺时针</a:t>
            </a:r>
            <a:r>
              <a:rPr lang="en-US" altLang="zh-CN"/>
              <a:t>, </a:t>
            </a:r>
          </a:p>
        </p:txBody>
      </p:sp>
      <p:graphicFrame>
        <p:nvGraphicFramePr>
          <p:cNvPr id="124951" name="Object 23"/>
          <p:cNvGraphicFramePr>
            <a:graphicFrameLocks noChangeAspect="1"/>
          </p:cNvGraphicFramePr>
          <p:nvPr/>
        </p:nvGraphicFramePr>
        <p:xfrm>
          <a:off x="4232275" y="838200"/>
          <a:ext cx="4302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5" imgW="4290116" imgH="708738" progId="Equation.3">
                  <p:embed/>
                </p:oleObj>
              </mc:Choice>
              <mc:Fallback>
                <p:oleObj name="Equation" r:id="rId15" imgW="4290116" imgH="70873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838200"/>
                        <a:ext cx="4302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609600" y="1614488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设</a:t>
            </a:r>
            <a:r>
              <a:rPr lang="zh-CN" altLang="en-US" i="1">
                <a:sym typeface="Symbol" pitchFamily="18" charset="2"/>
              </a:rPr>
              <a:t> </a:t>
            </a:r>
            <a:r>
              <a:rPr lang="zh-CN" altLang="en-US">
                <a:sym typeface="Symbol" pitchFamily="18" charset="2"/>
              </a:rPr>
              <a:t>为平面 </a:t>
            </a:r>
            <a:r>
              <a:rPr lang="en-US" altLang="zh-CN" sz="3200" i="1">
                <a:sym typeface="Symbol" pitchFamily="18" charset="2"/>
              </a:rPr>
              <a:t>z = y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上被 </a:t>
            </a:r>
            <a:r>
              <a:rPr lang="zh-CN" altLang="en-US" b="1" i="1">
                <a:sym typeface="Symbol" pitchFamily="18" charset="2"/>
              </a:rPr>
              <a:t>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所围椭圆域 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7010400" y="1676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且取下侧</a:t>
            </a:r>
            <a:r>
              <a:rPr lang="en-US" altLang="zh-CN"/>
              <a:t>,</a:t>
            </a:r>
          </a:p>
        </p:txBody>
      </p:sp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501650" y="3035300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7" imgW="1493529" imgH="380930" progId="Equation.3">
                  <p:embed/>
                </p:oleObj>
              </mc:Choice>
              <mc:Fallback>
                <p:oleObj name="Equation" r:id="rId17" imgW="1493529" imgH="38093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3035300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304800" y="3671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利用斯托克斯公式得</a:t>
            </a: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304800" y="2300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则其法线方向余弦</a:t>
            </a:r>
          </a:p>
        </p:txBody>
      </p:sp>
      <p:graphicFrame>
        <p:nvGraphicFramePr>
          <p:cNvPr id="124960" name="Object 32"/>
          <p:cNvGraphicFramePr>
            <a:graphicFrameLocks noChangeAspect="1"/>
          </p:cNvGraphicFramePr>
          <p:nvPr/>
        </p:nvGraphicFramePr>
        <p:xfrm>
          <a:off x="2122488" y="2725738"/>
          <a:ext cx="184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9" imgW="1828903" imgH="845864" progId="Equation.3">
                  <p:embed/>
                </p:oleObj>
              </mc:Choice>
              <mc:Fallback>
                <p:oleObj name="Equation" r:id="rId19" imgW="1828903" imgH="84586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725738"/>
                        <a:ext cx="184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/>
        </p:nvGraphicFramePr>
        <p:xfrm>
          <a:off x="4137025" y="2705100"/>
          <a:ext cx="186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21" imgW="1851578" imgH="845864" progId="Equation.3">
                  <p:embed/>
                </p:oleObj>
              </mc:Choice>
              <mc:Fallback>
                <p:oleObj name="Equation" r:id="rId21" imgW="1851578" imgH="84586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2705100"/>
                        <a:ext cx="186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37"/>
          <p:cNvGraphicFramePr>
            <a:graphicFrameLocks noChangeAspect="1"/>
          </p:cNvGraphicFramePr>
          <p:nvPr/>
        </p:nvGraphicFramePr>
        <p:xfrm>
          <a:off x="2889250" y="22542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23" imgW="1912693" imgH="502940" progId="Equation.3">
                  <p:embed/>
                </p:oleObj>
              </mc:Choice>
              <mc:Fallback>
                <p:oleObj name="Equation" r:id="rId23" imgW="1912693" imgH="5029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2542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7620000" y="3429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967" name="Object 39"/>
          <p:cNvGraphicFramePr>
            <a:graphicFrameLocks noChangeAspect="1"/>
          </p:cNvGraphicFramePr>
          <p:nvPr/>
        </p:nvGraphicFramePr>
        <p:xfrm>
          <a:off x="7146925" y="3505200"/>
          <a:ext cx="320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25" imgW="304709" imgH="289585" progId="Equation.3">
                  <p:embed/>
                </p:oleObj>
              </mc:Choice>
              <mc:Fallback>
                <p:oleObj name="Equation" r:id="rId25" imgW="304709" imgH="28958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505200"/>
                        <a:ext cx="3206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5562600" y="6600825"/>
            <a:ext cx="1073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公式其他形式  </a:t>
            </a:r>
          </a:p>
        </p:txBody>
      </p:sp>
      <p:pic>
        <p:nvPicPr>
          <p:cNvPr id="6162" name="Picture 41" descr="F:\My Documents\数学资源库\机动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3352800" y="838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计算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544" y="4321572"/>
            <a:ext cx="4072077" cy="589713"/>
          </a:xfrm>
          <a:prstGeom prst="rect">
            <a:avLst/>
          </a:prstGeom>
          <a:blipFill rotWithShape="1">
            <a:blip r:embed="rId2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809" y="5031270"/>
            <a:ext cx="4261231" cy="773994"/>
          </a:xfrm>
          <a:prstGeom prst="rect">
            <a:avLst/>
          </a:prstGeom>
          <a:blipFill rotWithShape="1">
            <a:blip r:embed="rId3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6016" y="5143543"/>
            <a:ext cx="4019434" cy="589713"/>
          </a:xfrm>
          <a:prstGeom prst="rect">
            <a:avLst/>
          </a:prstGeom>
          <a:blipFill rotWithShape="1">
            <a:blip r:embed="rId3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9" grpId="0" build="p" autoUpdateAnimBg="0"/>
      <p:bldP spid="124950" grpId="0" build="p" autoUpdateAnimBg="0" advAuto="0"/>
      <p:bldP spid="124952" grpId="0" autoUpdateAnimBg="0"/>
      <p:bldP spid="124953" grpId="0" autoUpdateAnimBg="0"/>
      <p:bldP spid="124955" grpId="0" autoUpdateAnimBg="0"/>
      <p:bldP spid="124959" grpId="0" autoUpdateAnimBg="0"/>
      <p:bldP spid="124966" grpId="0" animBg="1"/>
      <p:bldP spid="1249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3568" y="764704"/>
                <a:ext cx="7992888" cy="1461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  <a:sym typeface="Symbol" pitchFamily="18" charset="2"/>
                  </a:rPr>
                  <a:t>练习：</a:t>
                </a:r>
                <a:r>
                  <a:rPr lang="zh-CN" altLang="zh-CN" dirty="0"/>
                  <a:t>设</a:t>
                </a:r>
                <a:r>
                  <a:rPr lang="en-US" altLang="zh-CN" i="1" dirty="0"/>
                  <a:t>L</a:t>
                </a:r>
                <a:r>
                  <a:rPr lang="zh-CN" altLang="zh-CN" dirty="0"/>
                  <a:t>是柱面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/>
                        </m:ctrlPr>
                      </m:sSupPr>
                      <m:e>
                        <m:r>
                          <a:rPr lang="zh-CN" altLang="en-US" i="1"/>
                          <m:t>𝑥</m:t>
                        </m:r>
                      </m:e>
                      <m:sup>
                        <m:r>
                          <a:rPr lang="zh-CN" altLang="en-US"/>
                          <m:t>2</m:t>
                        </m:r>
                      </m:sup>
                    </m:sSup>
                    <m:r>
                      <a:rPr lang="zh-CN" altLang="en-US"/>
                      <m:t>+</m:t>
                    </m:r>
                    <m:sSup>
                      <m:sSupPr>
                        <m:ctrlPr>
                          <a:rPr lang="zh-CN" altLang="en-US" i="1"/>
                        </m:ctrlPr>
                      </m:sSupPr>
                      <m:e>
                        <m:r>
                          <a:rPr lang="zh-CN" altLang="en-US" i="1"/>
                          <m:t>𝑦</m:t>
                        </m:r>
                      </m:e>
                      <m:sup>
                        <m:r>
                          <a:rPr lang="zh-CN" altLang="en-US"/>
                          <m:t>2</m:t>
                        </m:r>
                      </m:sup>
                    </m:sSup>
                    <m:r>
                      <a:rPr lang="zh-CN" altLang="en-US"/>
                      <m:t>=1</m:t>
                    </m:r>
                  </m:oMath>
                </a14:m>
                <a:r>
                  <a:rPr lang="zh-CN" altLang="zh-CN" dirty="0"/>
                  <a:t>与平面</a:t>
                </a:r>
                <a14:m>
                  <m:oMath xmlns:m="http://schemas.openxmlformats.org/officeDocument/2006/math">
                    <m:r>
                      <a:rPr lang="zh-CN" altLang="en-US" i="1"/>
                      <m:t>𝑦</m:t>
                    </m:r>
                    <m:r>
                      <a:rPr lang="zh-CN" altLang="en-US"/>
                      <m:t>+</m:t>
                    </m:r>
                    <m:r>
                      <a:rPr lang="zh-CN" altLang="en-US" i="1"/>
                      <m:t>𝑧</m:t>
                    </m:r>
                    <m:r>
                      <a:rPr lang="zh-CN" altLang="en-US"/>
                      <m:t>=0</m:t>
                    </m:r>
                  </m:oMath>
                </a14:m>
                <a:r>
                  <a:rPr lang="zh-CN" altLang="zh-CN" dirty="0"/>
                  <a:t>的交线，从</a:t>
                </a:r>
                <a:r>
                  <a:rPr lang="en-US" altLang="zh-CN" i="1" dirty="0"/>
                  <a:t>z</a:t>
                </a:r>
                <a:r>
                  <a:rPr lang="zh-CN" altLang="zh-CN" dirty="0"/>
                  <a:t>轴正</a:t>
                </a:r>
                <a:r>
                  <a:rPr lang="zh-CN" altLang="zh-CN" dirty="0" smtClean="0"/>
                  <a:t>向往负</a:t>
                </a:r>
                <a:r>
                  <a:rPr lang="zh-CN" altLang="zh-CN" dirty="0"/>
                  <a:t>向看去为逆时针方向</a:t>
                </a:r>
                <a:r>
                  <a:rPr lang="zh-CN" altLang="zh-CN" dirty="0" smtClean="0"/>
                  <a:t>，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曲线</a:t>
                </a:r>
                <a:r>
                  <a:rPr lang="zh-CN" altLang="zh-CN" dirty="0"/>
                  <a:t>积分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grow m:val="on"/>
                        <m:supHide m:val="on"/>
                        <m:ctrlPr>
                          <a:rPr lang="zh-CN" altLang="en-US"/>
                        </m:ctrlPr>
                      </m:naryPr>
                      <m:sub>
                        <m:r>
                          <a:rPr lang="zh-CN" altLang="en-US" i="1"/>
                          <m:t>𝐿</m:t>
                        </m:r>
                      </m:sub>
                      <m:sup/>
                      <m:e>
                        <m:r>
                          <a:rPr lang="zh-CN" altLang="en-US" i="1"/>
                          <m:t>𝑧𝑑𝑥</m:t>
                        </m:r>
                        <m:r>
                          <a:rPr lang="zh-CN" altLang="en-US"/>
                          <m:t>+</m:t>
                        </m:r>
                        <m:r>
                          <a:rPr lang="zh-CN" altLang="en-US" i="1"/>
                          <m:t>𝑦𝑑𝑧</m:t>
                        </m:r>
                      </m:e>
                    </m:nary>
                  </m:oMath>
                </a14:m>
                <a:r>
                  <a:rPr lang="zh-CN" altLang="en-US" b="1" dirty="0" smtClean="0">
                    <a:solidFill>
                      <a:srgbClr val="FFFF00"/>
                    </a:solidFill>
                  </a:rPr>
                  <a:t>。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64704"/>
                <a:ext cx="7992888" cy="1461234"/>
              </a:xfrm>
              <a:prstGeom prst="rect">
                <a:avLst/>
              </a:prstGeom>
              <a:blipFill rotWithShape="1">
                <a:blip r:embed="rId2"/>
                <a:stretch>
                  <a:fillRect l="-1526" t="-5000" r="-15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740615" y="1703979"/>
                <a:ext cx="11269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b="1" dirty="0">
                    <a:solidFill>
                      <a:srgbClr val="FFFF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FFFF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b="1" dirty="0">
                    <a:solidFill>
                      <a:srgbClr val="FFFF00"/>
                    </a:solidFill>
                  </a:rPr>
                  <a:t>）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15" y="1703979"/>
                <a:ext cx="112691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1413" t="-15294" r="-10326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9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5181600" y="4470400"/>
          <a:ext cx="367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3657591" imgH="388704" progId="Equation.3">
                  <p:embed/>
                </p:oleObj>
              </mc:Choice>
              <mc:Fallback>
                <p:oleObj name="Equation" r:id="rId3" imgW="3657591" imgH="38870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70400"/>
                        <a:ext cx="367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162800" cy="6096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ea typeface="楷体_GB2312" pitchFamily="49" charset="-122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二、空间曲线积分与路径无关的条件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2.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752600" y="920750"/>
            <a:ext cx="435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设 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是空间一维单连通域</a:t>
            </a:r>
            <a:r>
              <a:rPr lang="en-US" altLang="zh-CN">
                <a:sym typeface="Symbol" pitchFamily="18" charset="2"/>
              </a:rPr>
              <a:t>, </a:t>
            </a:r>
            <a:endParaRPr lang="en-US" altLang="zh-CN"/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5994400" y="9779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2827037" imgH="442043" progId="Equation.3">
                  <p:embed/>
                </p:oleObj>
              </mc:Choice>
              <mc:Fallback>
                <p:oleObj name="Equation" r:id="rId5" imgW="2827037" imgH="4420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977900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ym typeface="Symbol" pitchFamily="18" charset="2"/>
              </a:rPr>
              <a:t>具有连续一阶偏导数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657600" y="1470025"/>
            <a:ext cx="428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则下列四个条件相互等价</a:t>
            </a:r>
            <a:r>
              <a:rPr lang="en-US" altLang="zh-CN"/>
              <a:t>: 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09600" y="2009775"/>
            <a:ext cx="5783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(1)  </a:t>
            </a:r>
            <a:r>
              <a:rPr lang="zh-CN" altLang="en-US"/>
              <a:t>对</a:t>
            </a:r>
            <a:r>
              <a:rPr lang="en-US" altLang="zh-CN" i="1"/>
              <a:t>G</a:t>
            </a:r>
            <a:r>
              <a:rPr lang="zh-CN" altLang="en-US">
                <a:sym typeface="Symbol" pitchFamily="18" charset="2"/>
              </a:rPr>
              <a:t>内任一分段光滑闭曲线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有</a:t>
            </a:r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2184400" y="2571750"/>
          <a:ext cx="386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3848061" imgH="708738" progId="Equation.3">
                  <p:embed/>
                </p:oleObj>
              </mc:Choice>
              <mc:Fallback>
                <p:oleObj name="Equation" r:id="rId7" imgW="3848061" imgH="7087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571750"/>
                        <a:ext cx="386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09600" y="3214688"/>
            <a:ext cx="5072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/>
              <a:t>(2)  </a:t>
            </a:r>
            <a:r>
              <a:rPr kumimoji="0" lang="zh-CN" altLang="en-US"/>
              <a:t>对</a:t>
            </a:r>
            <a:r>
              <a:rPr kumimoji="0" lang="en-US" altLang="zh-CN" i="1">
                <a:sym typeface="Symbol" pitchFamily="18" charset="2"/>
              </a:rPr>
              <a:t>G</a:t>
            </a:r>
            <a:r>
              <a:rPr kumimoji="0" lang="zh-CN" altLang="en-US"/>
              <a:t>内任一分段光滑曲线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kumimoji="0" lang="en-US" altLang="zh-CN"/>
              <a:t>, 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5562600" y="3162300"/>
          <a:ext cx="331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3299541" imgH="708738" progId="Equation.3">
                  <p:embed/>
                </p:oleObj>
              </mc:Choice>
              <mc:Fallback>
                <p:oleObj name="Equation" r:id="rId9" imgW="3299541" imgH="70873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62300"/>
                        <a:ext cx="3314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1162050" y="37480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与路径无关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609600" y="4371975"/>
            <a:ext cx="459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/>
              <a:t>(3) </a:t>
            </a:r>
            <a:r>
              <a:rPr kumimoji="0" lang="zh-CN" altLang="en-US"/>
              <a:t>在</a:t>
            </a:r>
            <a:r>
              <a:rPr kumimoji="0" lang="en-US" altLang="zh-CN" i="1">
                <a:sym typeface="Symbol" pitchFamily="18" charset="2"/>
              </a:rPr>
              <a:t>G</a:t>
            </a:r>
            <a:r>
              <a:rPr kumimoji="0" lang="zh-CN" altLang="en-US"/>
              <a:t>内存在某一函数 </a:t>
            </a:r>
            <a:r>
              <a:rPr kumimoji="0" lang="en-US" altLang="zh-CN" i="1"/>
              <a:t>u</a:t>
            </a:r>
            <a:r>
              <a:rPr kumimoji="0" lang="en-US" altLang="zh-CN"/>
              <a:t>, </a:t>
            </a:r>
            <a:r>
              <a:rPr kumimoji="0" lang="zh-CN" altLang="en-US"/>
              <a:t>使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609600" y="4967288"/>
            <a:ext cx="272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(4) </a:t>
            </a:r>
            <a:r>
              <a:rPr lang="zh-CN" altLang="en-US"/>
              <a:t>在</a:t>
            </a:r>
            <a:r>
              <a:rPr lang="en-US" altLang="zh-CN" i="1"/>
              <a:t>G</a:t>
            </a:r>
            <a:r>
              <a:rPr lang="zh-CN" altLang="en-US"/>
              <a:t>内处处有</a:t>
            </a:r>
          </a:p>
        </p:txBody>
      </p:sp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1828800" y="5486400"/>
          <a:ext cx="52435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1" imgW="4023415" imgH="708738" progId="Equation.3">
                  <p:embed/>
                </p:oleObj>
              </mc:Choice>
              <mc:Fallback>
                <p:oleObj name="Equation" r:id="rId11" imgW="4023415" imgH="7087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52435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6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 autoUpdateAnimBg="0"/>
      <p:bldP spid="126981" grpId="0" build="p" autoUpdateAnimBg="0" advAuto="0"/>
      <p:bldP spid="126983" grpId="0" build="p" autoUpdateAnimBg="0" advAuto="0"/>
      <p:bldP spid="126984" grpId="0" build="p" autoUpdateAnimBg="0"/>
      <p:bldP spid="126985" grpId="0" build="p" autoUpdateAnimBg="0"/>
      <p:bldP spid="126987" grpId="0" build="p" autoUpdateAnimBg="0"/>
      <p:bldP spid="126989" grpId="0" build="p" autoUpdateAnimBg="0" advAuto="0"/>
      <p:bldP spid="126990" grpId="0" build="p" autoUpdateAnimBg="0"/>
      <p:bldP spid="1269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5938"/>
            <a:ext cx="3962400" cy="6096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ea typeface="楷体_GB2312" pitchFamily="49" charset="-122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三、 环流量与旋度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40386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斯托克斯</a:t>
            </a:r>
            <a:r>
              <a:rPr lang="en-US" altLang="zh-CN" sz="3200" smtClean="0">
                <a:solidFill>
                  <a:schemeClr val="accent2"/>
                </a:solidFill>
                <a:ea typeface="楷体_GB2312" pitchFamily="49" charset="-122"/>
              </a:rPr>
              <a:t>(1819-1903)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1022350" y="12430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英国数学物理学家</a:t>
            </a:r>
            <a:r>
              <a:rPr lang="en-US" altLang="zh-CN"/>
              <a:t>. 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4070350" y="12430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他是</a:t>
            </a:r>
            <a:r>
              <a:rPr lang="en-US" altLang="zh-CN"/>
              <a:t>19</a:t>
            </a:r>
            <a:r>
              <a:rPr lang="zh-CN" altLang="en-US"/>
              <a:t>世纪英国</a:t>
            </a:r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674688" y="1776413"/>
            <a:ext cx="569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数学物理学派的重要代表人物之一</a:t>
            </a:r>
            <a:r>
              <a:rPr lang="en-US" altLang="zh-CN"/>
              <a:t>, </a:t>
            </a:r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6203950" y="1766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674688" y="2354263"/>
            <a:ext cx="622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主要兴趣在于寻求解重要数学物理问题</a:t>
            </a: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674688" y="29337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的有效且一般的新方法</a:t>
            </a:r>
            <a:r>
              <a:rPr lang="en-US" altLang="zh-CN"/>
              <a:t>, 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4457700" y="291941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1845</a:t>
            </a:r>
            <a:r>
              <a:rPr lang="zh-CN" altLang="en-US"/>
              <a:t>年他导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674688" y="3529013"/>
            <a:ext cx="625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出了著名的粘性流体运动方程 </a:t>
            </a:r>
            <a:r>
              <a:rPr lang="en-US" altLang="zh-CN"/>
              <a:t>( </a:t>
            </a:r>
            <a:r>
              <a:rPr lang="zh-CN" altLang="en-US"/>
              <a:t>后称之 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674688" y="4076700"/>
            <a:ext cx="4125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为纳维 </a:t>
            </a:r>
            <a:r>
              <a:rPr lang="en-US" altLang="zh-CN"/>
              <a:t>– </a:t>
            </a:r>
            <a:r>
              <a:rPr lang="zh-CN" altLang="en-US"/>
              <a:t>斯托克斯方程 </a:t>
            </a:r>
            <a:r>
              <a:rPr lang="en-US" altLang="zh-CN"/>
              <a:t>), </a:t>
            </a:r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4743450" y="40528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1847</a:t>
            </a:r>
            <a:r>
              <a:rPr lang="zh-CN" altLang="en-US"/>
              <a:t>年先于 </a:t>
            </a: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674688" y="466248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柯西提出了一致收敛的概念</a:t>
            </a:r>
            <a:r>
              <a:rPr lang="en-US" altLang="zh-CN"/>
              <a:t>. 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5086350" y="4632325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他提出的斯托克斯公式 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674688" y="52197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是向量分析的基本公式</a:t>
            </a:r>
            <a:r>
              <a:rPr lang="en-US" altLang="zh-CN"/>
              <a:t>. 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4527550" y="5219700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他一生的工作先后分 五卷 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674688" y="58054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出版 </a:t>
            </a:r>
            <a:r>
              <a:rPr lang="en-US" altLang="zh-CN"/>
              <a:t>.</a:t>
            </a:r>
          </a:p>
        </p:txBody>
      </p:sp>
      <p:grpSp>
        <p:nvGrpSpPr>
          <p:cNvPr id="9234" name="Group 53"/>
          <p:cNvGrpSpPr>
            <a:grpSpLocks/>
          </p:cNvGrpSpPr>
          <p:nvPr/>
        </p:nvGrpSpPr>
        <p:grpSpPr bwMode="auto">
          <a:xfrm>
            <a:off x="6896100" y="1295400"/>
            <a:ext cx="1828800" cy="2667000"/>
            <a:chOff x="4272" y="720"/>
            <a:chExt cx="1152" cy="1680"/>
          </a:xfrm>
        </p:grpSpPr>
        <p:pic>
          <p:nvPicPr>
            <p:cNvPr id="9236" name="Picture 15" descr="E:\数学家照片\斯托克斯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793"/>
              <a:ext cx="975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Freeform 49"/>
            <p:cNvSpPr>
              <a:spLocks/>
            </p:cNvSpPr>
            <p:nvPr/>
          </p:nvSpPr>
          <p:spPr bwMode="auto">
            <a:xfrm>
              <a:off x="4272" y="72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48 w 2304"/>
                <a:gd name="T3" fmla="*/ 48 h 192"/>
                <a:gd name="T4" fmla="*/ 528 w 2304"/>
                <a:gd name="T5" fmla="*/ 48 h 192"/>
                <a:gd name="T6" fmla="*/ 57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Freeform 50"/>
            <p:cNvSpPr>
              <a:spLocks/>
            </p:cNvSpPr>
            <p:nvPr/>
          </p:nvSpPr>
          <p:spPr bwMode="auto">
            <a:xfrm>
              <a:off x="4272" y="720"/>
              <a:ext cx="96" cy="1678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43 h 3552"/>
                <a:gd name="T4" fmla="*/ 48 w 192"/>
                <a:gd name="T5" fmla="*/ 750 h 3552"/>
                <a:gd name="T6" fmla="*/ 0 w 192"/>
                <a:gd name="T7" fmla="*/ 79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Freeform 51"/>
            <p:cNvSpPr>
              <a:spLocks/>
            </p:cNvSpPr>
            <p:nvPr/>
          </p:nvSpPr>
          <p:spPr bwMode="auto">
            <a:xfrm flipH="1" flipV="1">
              <a:off x="5328" y="720"/>
              <a:ext cx="96" cy="1678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43 h 3552"/>
                <a:gd name="T4" fmla="*/ 48 w 192"/>
                <a:gd name="T5" fmla="*/ 750 h 3552"/>
                <a:gd name="T6" fmla="*/ 0 w 192"/>
                <a:gd name="T7" fmla="*/ 793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52"/>
            <p:cNvSpPr>
              <a:spLocks/>
            </p:cNvSpPr>
            <p:nvPr/>
          </p:nvSpPr>
          <p:spPr bwMode="auto">
            <a:xfrm flipV="1">
              <a:off x="4272" y="2304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48 w 2304"/>
                <a:gd name="T3" fmla="*/ 48 h 192"/>
                <a:gd name="T4" fmla="*/ 528 w 2304"/>
                <a:gd name="T5" fmla="*/ 48 h 192"/>
                <a:gd name="T6" fmla="*/ 57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5" name="Line 54"/>
          <p:cNvSpPr>
            <a:spLocks noChangeShapeType="1"/>
          </p:cNvSpPr>
          <p:nvPr/>
        </p:nvSpPr>
        <p:spPr bwMode="auto">
          <a:xfrm flipV="1">
            <a:off x="1066800" y="1066800"/>
            <a:ext cx="3810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7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7" grpId="0" build="p" autoUpdateAnimBg="0"/>
      <p:bldP spid="97308" grpId="0" build="p" autoUpdateAnimBg="0"/>
      <p:bldP spid="97309" grpId="0" build="p" autoUpdateAnimBg="0" advAuto="0"/>
      <p:bldP spid="97310" grpId="0" build="p" autoUpdateAnimBg="0"/>
      <p:bldP spid="97311" grpId="0" build="p" autoUpdateAnimBg="0" advAuto="0"/>
      <p:bldP spid="97312" grpId="0" build="p" autoUpdateAnimBg="0" advAuto="0"/>
      <p:bldP spid="97313" grpId="0" build="p" autoUpdateAnimBg="0"/>
      <p:bldP spid="97314" grpId="0" build="p" autoUpdateAnimBg="0" advAuto="0"/>
      <p:bldP spid="97315" grpId="0" build="p" autoUpdateAnimBg="0" advAuto="0"/>
      <p:bldP spid="97316" grpId="0" build="p" autoUpdateAnimBg="0"/>
      <p:bldP spid="97317" grpId="0" build="p" autoUpdateAnimBg="0" advAuto="0"/>
      <p:bldP spid="97318" grpId="0" build="p" autoUpdateAnimBg="0"/>
      <p:bldP spid="97319" grpId="0" build="p" autoUpdateAnimBg="0" advAuto="0"/>
      <p:bldP spid="97320" grpId="0" build="p" autoUpdateAnimBg="0"/>
      <p:bldP spid="97321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4433</TotalTime>
  <Words>509</Words>
  <Application>Microsoft Office PowerPoint</Application>
  <PresentationFormat>全屏显示(4:3)</PresentationFormat>
  <Paragraphs>71</Paragraphs>
  <Slides>9</Slides>
  <Notes>3</Notes>
  <HiddenSlides>1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  <vt:variant>
        <vt:lpstr>自定义放映</vt:lpstr>
      </vt:variant>
      <vt:variant>
        <vt:i4>1</vt:i4>
      </vt:variant>
    </vt:vector>
  </HeadingPairs>
  <TitlesOfParts>
    <vt:vector size="19" baseType="lpstr">
      <vt:lpstr>Times New Roman</vt:lpstr>
      <vt:lpstr>楷体_GB2312</vt:lpstr>
      <vt:lpstr>Arial</vt:lpstr>
      <vt:lpstr>宋体</vt:lpstr>
      <vt:lpstr>华文行楷</vt:lpstr>
      <vt:lpstr>Symbol</vt:lpstr>
      <vt:lpstr>空演示文稿</vt:lpstr>
      <vt:lpstr>BMP 图象</vt:lpstr>
      <vt:lpstr>Microsoft 公式 3.0</vt:lpstr>
      <vt:lpstr>第七节</vt:lpstr>
      <vt:lpstr>一、 斯托克斯公式  </vt:lpstr>
      <vt:lpstr>PowerPoint 演示文稿</vt:lpstr>
      <vt:lpstr>例1. 利用斯托克斯公式计算积分</vt:lpstr>
      <vt:lpstr>例2.   为柱面</vt:lpstr>
      <vt:lpstr>PowerPoint 演示文稿</vt:lpstr>
      <vt:lpstr>*二、空间曲线积分与路径无关的条件</vt:lpstr>
      <vt:lpstr>*三、 环流量与旋度</vt:lpstr>
      <vt:lpstr>斯托克斯(1819-1903)</vt:lpstr>
      <vt:lpstr>斯托克斯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 斯托克斯公式 环流量与旋度</dc:title>
  <dc:creator>曹璎珞，李安昌</dc:creator>
  <cp:lastModifiedBy>houjy</cp:lastModifiedBy>
  <cp:revision>133</cp:revision>
  <dcterms:created xsi:type="dcterms:W3CDTF">2000-03-11T10:46:20Z</dcterms:created>
  <dcterms:modified xsi:type="dcterms:W3CDTF">2020-05-02T04:30:38Z</dcterms:modified>
</cp:coreProperties>
</file>