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4" r:id="rId2"/>
    <p:sldId id="295" r:id="rId3"/>
    <p:sldId id="287" r:id="rId4"/>
    <p:sldId id="298" r:id="rId5"/>
    <p:sldId id="305" r:id="rId6"/>
    <p:sldId id="306" r:id="rId7"/>
    <p:sldId id="307" r:id="rId8"/>
    <p:sldId id="301" r:id="rId9"/>
    <p:sldId id="302" r:id="rId10"/>
    <p:sldId id="303" r:id="rId11"/>
    <p:sldId id="313" r:id="rId12"/>
    <p:sldId id="314" r:id="rId13"/>
    <p:sldId id="315" r:id="rId14"/>
    <p:sldId id="296" r:id="rId15"/>
  </p:sldIdLst>
  <p:sldSz cx="9144000" cy="6858000" type="screen4x3"/>
  <p:notesSz cx="6858000" cy="9144000"/>
  <p:custShowLst>
    <p:custShow name="欧拉" id="0">
      <p:sldLst>
        <p:sld r:id="rId15"/>
      </p:sldLst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3399"/>
    <a:srgbClr val="0033CC"/>
    <a:srgbClr val="0066CC"/>
    <a:srgbClr val="006600"/>
    <a:srgbClr val="66FF99"/>
    <a:srgbClr val="33CC3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667" autoAdjust="0"/>
  </p:normalViewPr>
  <p:slideViewPr>
    <p:cSldViewPr>
      <p:cViewPr varScale="1">
        <p:scale>
          <a:sx n="48" d="100"/>
          <a:sy n="48" d="100"/>
        </p:scale>
        <p:origin x="-955" y="-62"/>
      </p:cViewPr>
      <p:guideLst>
        <p:guide orient="horz" pos="3120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44"/>
    </p:cViewPr>
  </p:sorterViewPr>
  <p:notesViewPr>
    <p:cSldViewPr>
      <p:cViewPr varScale="1">
        <p:scale>
          <a:sx n="40" d="100"/>
          <a:sy n="40" d="100"/>
        </p:scale>
        <p:origin x="-14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7" Type="http://schemas.openxmlformats.org/officeDocument/2006/relationships/image" Target="../media/image115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image" Target="../media/image118.emf"/><Relationship Id="rId7" Type="http://schemas.openxmlformats.org/officeDocument/2006/relationships/image" Target="../media/image122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6" Type="http://schemas.openxmlformats.org/officeDocument/2006/relationships/image" Target="../media/image121.emf"/><Relationship Id="rId11" Type="http://schemas.openxmlformats.org/officeDocument/2006/relationships/image" Target="../media/image126.emf"/><Relationship Id="rId5" Type="http://schemas.openxmlformats.org/officeDocument/2006/relationships/image" Target="../media/image120.emf"/><Relationship Id="rId10" Type="http://schemas.openxmlformats.org/officeDocument/2006/relationships/image" Target="../media/image125.emf"/><Relationship Id="rId4" Type="http://schemas.openxmlformats.org/officeDocument/2006/relationships/image" Target="../media/image119.emf"/><Relationship Id="rId9" Type="http://schemas.openxmlformats.org/officeDocument/2006/relationships/image" Target="../media/image12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18" Type="http://schemas.openxmlformats.org/officeDocument/2006/relationships/image" Target="../media/image25.emf"/><Relationship Id="rId3" Type="http://schemas.openxmlformats.org/officeDocument/2006/relationships/image" Target="../media/image10.emf"/><Relationship Id="rId21" Type="http://schemas.openxmlformats.org/officeDocument/2006/relationships/image" Target="../media/image28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17" Type="http://schemas.openxmlformats.org/officeDocument/2006/relationships/image" Target="../media/image24.emf"/><Relationship Id="rId2" Type="http://schemas.openxmlformats.org/officeDocument/2006/relationships/image" Target="../media/image9.emf"/><Relationship Id="rId16" Type="http://schemas.openxmlformats.org/officeDocument/2006/relationships/image" Target="../media/image23.emf"/><Relationship Id="rId20" Type="http://schemas.openxmlformats.org/officeDocument/2006/relationships/image" Target="../media/image27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24" Type="http://schemas.openxmlformats.org/officeDocument/2006/relationships/image" Target="../media/image31.emf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23" Type="http://schemas.openxmlformats.org/officeDocument/2006/relationships/image" Target="../media/image30.emf"/><Relationship Id="rId10" Type="http://schemas.openxmlformats.org/officeDocument/2006/relationships/image" Target="../media/image17.emf"/><Relationship Id="rId19" Type="http://schemas.openxmlformats.org/officeDocument/2006/relationships/image" Target="../media/image26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Relationship Id="rId22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54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17" Type="http://schemas.openxmlformats.org/officeDocument/2006/relationships/image" Target="../media/image58.emf"/><Relationship Id="rId2" Type="http://schemas.openxmlformats.org/officeDocument/2006/relationships/image" Target="../media/image43.emf"/><Relationship Id="rId16" Type="http://schemas.openxmlformats.org/officeDocument/2006/relationships/image" Target="../media/image57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5" Type="http://schemas.openxmlformats.org/officeDocument/2006/relationships/image" Target="../media/image5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Relationship Id="rId14" Type="http://schemas.openxmlformats.org/officeDocument/2006/relationships/image" Target="../media/image5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12" Type="http://schemas.openxmlformats.org/officeDocument/2006/relationships/image" Target="../media/image76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11" Type="http://schemas.openxmlformats.org/officeDocument/2006/relationships/image" Target="../media/image75.emf"/><Relationship Id="rId5" Type="http://schemas.openxmlformats.org/officeDocument/2006/relationships/image" Target="../media/image69.emf"/><Relationship Id="rId10" Type="http://schemas.openxmlformats.org/officeDocument/2006/relationships/image" Target="../media/image74.emf"/><Relationship Id="rId4" Type="http://schemas.openxmlformats.org/officeDocument/2006/relationships/image" Target="../media/image68.emf"/><Relationship Id="rId9" Type="http://schemas.openxmlformats.org/officeDocument/2006/relationships/image" Target="../media/image7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image" Target="../media/image81.emf"/><Relationship Id="rId7" Type="http://schemas.openxmlformats.org/officeDocument/2006/relationships/image" Target="../media/image85.emf"/><Relationship Id="rId12" Type="http://schemas.openxmlformats.org/officeDocument/2006/relationships/image" Target="../media/image90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6" Type="http://schemas.openxmlformats.org/officeDocument/2006/relationships/image" Target="../media/image84.emf"/><Relationship Id="rId11" Type="http://schemas.openxmlformats.org/officeDocument/2006/relationships/image" Target="../media/image89.emf"/><Relationship Id="rId5" Type="http://schemas.openxmlformats.org/officeDocument/2006/relationships/image" Target="../media/image83.emf"/><Relationship Id="rId10" Type="http://schemas.openxmlformats.org/officeDocument/2006/relationships/image" Target="../media/image88.emf"/><Relationship Id="rId4" Type="http://schemas.openxmlformats.org/officeDocument/2006/relationships/image" Target="../media/image82.emf"/><Relationship Id="rId9" Type="http://schemas.openxmlformats.org/officeDocument/2006/relationships/image" Target="../media/image8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image" Target="../media/image95.emf"/><Relationship Id="rId7" Type="http://schemas.openxmlformats.org/officeDocument/2006/relationships/image" Target="../media/image99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8A6092AA-0090-42A3-A1E5-9F2064D8A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564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B8F4F10-CD44-4A3E-862B-34E7D9F7BF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436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EA4DE623-5F58-4D92-B436-BDA7DBCEABBD}" type="slidenum">
              <a:rPr lang="en-US" altLang="zh-CN" sz="1200">
                <a:ea typeface="宋体" pitchFamily="2" charset="-122"/>
              </a:rPr>
              <a:pPr/>
              <a:t>8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点击相片</a:t>
            </a:r>
            <a:r>
              <a:rPr lang="en-US" altLang="zh-CN" smtClean="0"/>
              <a:t>, </a:t>
            </a:r>
            <a:r>
              <a:rPr lang="zh-CN" altLang="en-US" smtClean="0"/>
              <a:t>或按钮“欧拉” </a:t>
            </a:r>
            <a:r>
              <a:rPr lang="en-US" altLang="zh-CN" smtClean="0"/>
              <a:t>, </a:t>
            </a:r>
            <a:r>
              <a:rPr lang="zh-CN" altLang="en-US" smtClean="0"/>
              <a:t>将显示欧拉简介</a:t>
            </a:r>
            <a:r>
              <a:rPr lang="en-US" altLang="zh-CN" smtClean="0"/>
              <a:t>, </a:t>
            </a:r>
            <a:r>
              <a:rPr lang="zh-CN" altLang="en-US" smtClean="0"/>
              <a:t>并自动返回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0A246279-6AE3-4E35-A0F5-B30E046EDBD0}" type="slidenum">
              <a:rPr lang="en-US" altLang="zh-CN" sz="1200">
                <a:ea typeface="宋体" pitchFamily="2" charset="-122"/>
              </a:rPr>
              <a:pPr/>
              <a:t>10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点击“</a:t>
            </a:r>
            <a:r>
              <a:rPr lang="en-US" altLang="zh-CN" smtClean="0"/>
              <a:t>(</a:t>
            </a:r>
            <a:r>
              <a:rPr lang="zh-CN" altLang="en-US" smtClean="0"/>
              <a:t>欧拉公式</a:t>
            </a:r>
            <a:r>
              <a:rPr lang="en-US" altLang="zh-CN" smtClean="0"/>
              <a:t>)”, </a:t>
            </a:r>
            <a:r>
              <a:rPr lang="zh-CN" altLang="en-US" smtClean="0"/>
              <a:t>或按钮“欧拉” </a:t>
            </a:r>
            <a:r>
              <a:rPr lang="en-US" altLang="zh-CN" smtClean="0"/>
              <a:t>, </a:t>
            </a:r>
            <a:r>
              <a:rPr lang="zh-CN" altLang="en-US" smtClean="0"/>
              <a:t>将显示欧拉简介</a:t>
            </a:r>
            <a:r>
              <a:rPr lang="en-US" altLang="zh-CN" smtClean="0"/>
              <a:t>, </a:t>
            </a:r>
            <a:r>
              <a:rPr lang="zh-CN" altLang="en-US" smtClean="0"/>
              <a:t>并自动返回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316AD-0514-4F4C-8CC3-4B6C679CAA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32209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8F080-170B-492A-BB26-54BA474C1D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7429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1D569-5436-4BE5-AC33-533791A232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70110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AE64A-37A3-481D-96C3-C3EE8F91B5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62282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899E-4E66-4DCD-A414-A4C2952A54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88132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A0918-AEB1-44F9-9E02-48B5E23B7D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45504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E223F-A322-4E36-8792-379ECEC3ED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8942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D1F08-431F-431A-86E8-032A6C112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657044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68255-C506-484A-BAA4-EA7426E477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23726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979E8-3A36-43EE-B303-A0E6883196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5541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FA17B-A009-4414-B800-D6E45BDD5F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267340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fld id="{27F3EC1A-1A95-4528-9B96-04002AD0F3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Text Box 17"/>
          <p:cNvSpPr txBox="1">
            <a:spLocks noChangeArrowheads="1"/>
          </p:cNvSpPr>
          <p:nvPr userDrawn="1"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1032" name="Picture 1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2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2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2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slide" Target="slide8.x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107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2.emf"/><Relationship Id="rId12" Type="http://schemas.openxmlformats.org/officeDocument/2006/relationships/image" Target="../media/image92.jpeg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6.emf"/><Relationship Id="rId20" Type="http://schemas.openxmlformats.org/officeDocument/2006/relationships/image" Target="../media/image108.e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104.emf"/><Relationship Id="rId5" Type="http://schemas.openxmlformats.org/officeDocument/2006/relationships/image" Target="../media/image101.emf"/><Relationship Id="rId15" Type="http://schemas.openxmlformats.org/officeDocument/2006/relationships/oleObject" Target="../embeddings/oleObject98.bin"/><Relationship Id="rId10" Type="http://schemas.openxmlformats.org/officeDocument/2006/relationships/oleObject" Target="../embeddings/oleObject96.bin"/><Relationship Id="rId19" Type="http://schemas.openxmlformats.org/officeDocument/2006/relationships/oleObject" Target="../embeddings/oleObject100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03.emf"/><Relationship Id="rId14" Type="http://schemas.openxmlformats.org/officeDocument/2006/relationships/image" Target="../media/image10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13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5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112.e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1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23.e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20.emf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2.emf"/><Relationship Id="rId20" Type="http://schemas.openxmlformats.org/officeDocument/2006/relationships/image" Target="../media/image12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12.bin"/><Relationship Id="rId24" Type="http://schemas.openxmlformats.org/officeDocument/2006/relationships/image" Target="../media/image126.emf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18.bin"/><Relationship Id="rId10" Type="http://schemas.openxmlformats.org/officeDocument/2006/relationships/image" Target="../media/image119.e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21.emf"/><Relationship Id="rId22" Type="http://schemas.openxmlformats.org/officeDocument/2006/relationships/image" Target="../media/image12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3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30.emf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.bin"/><Relationship Id="rId18" Type="http://schemas.openxmlformats.org/officeDocument/2006/relationships/image" Target="../media/image15.emf"/><Relationship Id="rId26" Type="http://schemas.openxmlformats.org/officeDocument/2006/relationships/image" Target="../media/image19.emf"/><Relationship Id="rId39" Type="http://schemas.openxmlformats.org/officeDocument/2006/relationships/oleObject" Target="../embeddings/oleObject20.bin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23.emf"/><Relationship Id="rId42" Type="http://schemas.openxmlformats.org/officeDocument/2006/relationships/image" Target="../media/image27.emf"/><Relationship Id="rId47" Type="http://schemas.openxmlformats.org/officeDocument/2006/relationships/oleObject" Target="../embeddings/oleObject24.bin"/><Relationship Id="rId50" Type="http://schemas.openxmlformats.org/officeDocument/2006/relationships/image" Target="../media/image31.e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7.bin"/><Relationship Id="rId38" Type="http://schemas.openxmlformats.org/officeDocument/2006/relationships/image" Target="../media/image25.emf"/><Relationship Id="rId46" Type="http://schemas.openxmlformats.org/officeDocument/2006/relationships/image" Target="../media/image2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.emf"/><Relationship Id="rId20" Type="http://schemas.openxmlformats.org/officeDocument/2006/relationships/image" Target="../media/image16.emf"/><Relationship Id="rId29" Type="http://schemas.openxmlformats.org/officeDocument/2006/relationships/oleObject" Target="../embeddings/oleObject15.bin"/><Relationship Id="rId41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8.emf"/><Relationship Id="rId32" Type="http://schemas.openxmlformats.org/officeDocument/2006/relationships/image" Target="../media/image22.emf"/><Relationship Id="rId37" Type="http://schemas.openxmlformats.org/officeDocument/2006/relationships/oleObject" Target="../embeddings/oleObject19.bin"/><Relationship Id="rId40" Type="http://schemas.openxmlformats.org/officeDocument/2006/relationships/image" Target="../media/image26.emf"/><Relationship Id="rId45" Type="http://schemas.openxmlformats.org/officeDocument/2006/relationships/oleObject" Target="../embeddings/oleObject23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20.emf"/><Relationship Id="rId36" Type="http://schemas.openxmlformats.org/officeDocument/2006/relationships/image" Target="../media/image24.emf"/><Relationship Id="rId49" Type="http://schemas.openxmlformats.org/officeDocument/2006/relationships/oleObject" Target="../embeddings/oleObject25.bin"/><Relationship Id="rId10" Type="http://schemas.openxmlformats.org/officeDocument/2006/relationships/image" Target="../media/image11.e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6.bin"/><Relationship Id="rId44" Type="http://schemas.openxmlformats.org/officeDocument/2006/relationships/image" Target="../media/image28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3.emf"/><Relationship Id="rId22" Type="http://schemas.openxmlformats.org/officeDocument/2006/relationships/image" Target="../media/image17.e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21.emf"/><Relationship Id="rId35" Type="http://schemas.openxmlformats.org/officeDocument/2006/relationships/oleObject" Target="../embeddings/oleObject18.bin"/><Relationship Id="rId43" Type="http://schemas.openxmlformats.org/officeDocument/2006/relationships/oleObject" Target="../embeddings/oleObject22.bin"/><Relationship Id="rId48" Type="http://schemas.openxmlformats.org/officeDocument/2006/relationships/image" Target="../media/image30.emf"/><Relationship Id="rId8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9.e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5.e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32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7.emf"/><Relationship Id="rId22" Type="http://schemas.openxmlformats.org/officeDocument/2006/relationships/image" Target="../media/image4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9.emf"/><Relationship Id="rId26" Type="http://schemas.openxmlformats.org/officeDocument/2006/relationships/image" Target="../media/image53.e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34" Type="http://schemas.openxmlformats.org/officeDocument/2006/relationships/image" Target="../media/image57.emf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6.e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33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8.emf"/><Relationship Id="rId20" Type="http://schemas.openxmlformats.org/officeDocument/2006/relationships/image" Target="../media/image50.emf"/><Relationship Id="rId29" Type="http://schemas.openxmlformats.org/officeDocument/2006/relationships/oleObject" Target="../embeddings/oleObject49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52.emf"/><Relationship Id="rId32" Type="http://schemas.openxmlformats.org/officeDocument/2006/relationships/image" Target="../media/image56.e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54.emf"/><Relationship Id="rId36" Type="http://schemas.openxmlformats.org/officeDocument/2006/relationships/image" Target="../media/image58.emf"/><Relationship Id="rId10" Type="http://schemas.openxmlformats.org/officeDocument/2006/relationships/image" Target="../media/image45.emf"/><Relationship Id="rId19" Type="http://schemas.openxmlformats.org/officeDocument/2006/relationships/oleObject" Target="../embeddings/oleObject44.bin"/><Relationship Id="rId31" Type="http://schemas.openxmlformats.org/officeDocument/2006/relationships/oleObject" Target="../embeddings/oleObject50.bin"/><Relationship Id="rId4" Type="http://schemas.openxmlformats.org/officeDocument/2006/relationships/image" Target="../media/image42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7.emf"/><Relationship Id="rId22" Type="http://schemas.openxmlformats.org/officeDocument/2006/relationships/image" Target="../media/image51.emf"/><Relationship Id="rId27" Type="http://schemas.openxmlformats.org/officeDocument/2006/relationships/oleObject" Target="../embeddings/oleObject48.bin"/><Relationship Id="rId30" Type="http://schemas.openxmlformats.org/officeDocument/2006/relationships/image" Target="../media/image55.emf"/><Relationship Id="rId35" Type="http://schemas.openxmlformats.org/officeDocument/2006/relationships/oleObject" Target="../embeddings/oleObject5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72.emf"/><Relationship Id="rId26" Type="http://schemas.openxmlformats.org/officeDocument/2006/relationships/image" Target="../media/image76.e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9.e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1.emf"/><Relationship Id="rId20" Type="http://schemas.openxmlformats.org/officeDocument/2006/relationships/image" Target="../media/image7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75.emf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10" Type="http://schemas.openxmlformats.org/officeDocument/2006/relationships/image" Target="../media/image68.e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70.emf"/><Relationship Id="rId22" Type="http://schemas.openxmlformats.org/officeDocument/2006/relationships/image" Target="../media/image7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83.emf"/><Relationship Id="rId18" Type="http://schemas.openxmlformats.org/officeDocument/2006/relationships/oleObject" Target="../embeddings/oleObject80.bin"/><Relationship Id="rId26" Type="http://schemas.openxmlformats.org/officeDocument/2006/relationships/oleObject" Target="../embeddings/oleObject84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87.emf"/><Relationship Id="rId7" Type="http://schemas.openxmlformats.org/officeDocument/2006/relationships/image" Target="../media/image80.emf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85.emf"/><Relationship Id="rId25" Type="http://schemas.openxmlformats.org/officeDocument/2006/relationships/image" Target="../media/image89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9.bin"/><Relationship Id="rId20" Type="http://schemas.openxmlformats.org/officeDocument/2006/relationships/oleObject" Target="../embeddings/oleObject81.bin"/><Relationship Id="rId29" Type="http://schemas.openxmlformats.org/officeDocument/2006/relationships/image" Target="../media/image92.jpeg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82.emf"/><Relationship Id="rId24" Type="http://schemas.openxmlformats.org/officeDocument/2006/relationships/oleObject" Target="../embeddings/oleObject83.bin"/><Relationship Id="rId5" Type="http://schemas.openxmlformats.org/officeDocument/2006/relationships/image" Target="../media/image79.emf"/><Relationship Id="rId15" Type="http://schemas.openxmlformats.org/officeDocument/2006/relationships/image" Target="../media/image84.emf"/><Relationship Id="rId23" Type="http://schemas.openxmlformats.org/officeDocument/2006/relationships/image" Target="../media/image88.emf"/><Relationship Id="rId28" Type="http://schemas.openxmlformats.org/officeDocument/2006/relationships/image" Target="../media/image91.png"/><Relationship Id="rId10" Type="http://schemas.openxmlformats.org/officeDocument/2006/relationships/oleObject" Target="../embeddings/oleObject76.bin"/><Relationship Id="rId19" Type="http://schemas.openxmlformats.org/officeDocument/2006/relationships/image" Target="../media/image86.e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81.emf"/><Relationship Id="rId14" Type="http://schemas.openxmlformats.org/officeDocument/2006/relationships/oleObject" Target="../embeddings/oleObject78.bin"/><Relationship Id="rId22" Type="http://schemas.openxmlformats.org/officeDocument/2006/relationships/oleObject" Target="../embeddings/oleObject82.bin"/><Relationship Id="rId27" Type="http://schemas.openxmlformats.org/officeDocument/2006/relationships/image" Target="../media/image9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100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7.e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9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96.e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104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Rectangle 2051"/>
          <p:cNvSpPr>
            <a:spLocks noGrp="1" noChangeArrowheads="1"/>
          </p:cNvSpPr>
          <p:nvPr>
            <p:ph type="title"/>
          </p:nvPr>
        </p:nvSpPr>
        <p:spPr>
          <a:xfrm>
            <a:off x="712788" y="304800"/>
            <a:ext cx="2286000" cy="9906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4800" b="1" smtClean="0">
                <a:latin typeface="华文行楷" pitchFamily="2" charset="-122"/>
                <a:ea typeface="华文行楷" pitchFamily="2" charset="-122"/>
              </a:rPr>
              <a:t>第五节   </a:t>
            </a:r>
          </a:p>
        </p:txBody>
      </p:sp>
      <p:sp>
        <p:nvSpPr>
          <p:cNvPr id="2052" name="Text Box 2052"/>
          <p:cNvSpPr txBox="1">
            <a:spLocks noChangeArrowheads="1"/>
          </p:cNvSpPr>
          <p:nvPr/>
        </p:nvSpPr>
        <p:spPr bwMode="auto">
          <a:xfrm>
            <a:off x="2819400" y="2819400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一、近似计算</a:t>
            </a:r>
            <a:r>
              <a:rPr lang="zh-CN" altLang="en-US" sz="3200"/>
              <a:t> </a:t>
            </a:r>
            <a:endParaRPr lang="zh-CN" altLang="en-US"/>
          </a:p>
        </p:txBody>
      </p:sp>
      <p:sp>
        <p:nvSpPr>
          <p:cNvPr id="2053" name="Text Box 208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819400" y="3581400"/>
            <a:ext cx="541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b="1"/>
              <a:t>二、微分方程的幂级数解法   </a:t>
            </a:r>
          </a:p>
        </p:txBody>
      </p:sp>
      <p:sp>
        <p:nvSpPr>
          <p:cNvPr id="2054" name="Text Box 2089"/>
          <p:cNvSpPr txBox="1">
            <a:spLocks noChangeArrowheads="1"/>
          </p:cNvSpPr>
          <p:nvPr/>
        </p:nvSpPr>
        <p:spPr bwMode="auto">
          <a:xfrm>
            <a:off x="1322388" y="1081088"/>
            <a:ext cx="705961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4800" b="1">
                <a:solidFill>
                  <a:schemeClr val="tx2"/>
                </a:solidFill>
                <a:ea typeface="华文行楷" pitchFamily="2" charset="-122"/>
              </a:rPr>
              <a:t>函数幂级数展开式的应用 </a:t>
            </a:r>
          </a:p>
        </p:txBody>
      </p:sp>
      <p:graphicFrame>
        <p:nvGraphicFramePr>
          <p:cNvPr id="2055" name="Object 2105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BMP 图象" r:id="rId4" imgW="3390476" imgH="3409524" progId="Paint.Picture">
                  <p:embed/>
                </p:oleObj>
              </mc:Choice>
              <mc:Fallback>
                <p:oleObj name="BMP 图象" r:id="rId4" imgW="3390476" imgH="3409524" progId="Paint.Picture">
                  <p:embed/>
                  <p:pic>
                    <p:nvPicPr>
                      <p:cNvPr id="0" name="Object 2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2106"/>
          <p:cNvSpPr txBox="1">
            <a:spLocks noChangeArrowheads="1"/>
          </p:cNvSpPr>
          <p:nvPr/>
        </p:nvSpPr>
        <p:spPr bwMode="auto">
          <a:xfrm>
            <a:off x="7162800" y="250825"/>
            <a:ext cx="17938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第十二章 </a:t>
            </a:r>
          </a:p>
        </p:txBody>
      </p:sp>
      <p:sp>
        <p:nvSpPr>
          <p:cNvPr id="2057" name="Text Box 2107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2819400" y="4419600"/>
            <a:ext cx="2936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b="1"/>
              <a:t>三、欧拉公式 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649413" y="503238"/>
          <a:ext cx="279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Equation" r:id="rId4" imgW="2781201" imgH="495328" progId="Equation.3">
                  <p:embed/>
                </p:oleObj>
              </mc:Choice>
              <mc:Fallback>
                <p:oleObj name="Equation" r:id="rId4" imgW="2781201" imgH="49532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503238"/>
                        <a:ext cx="279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1485900" y="1238250"/>
          <a:ext cx="294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Equation" r:id="rId6" imgW="2933717" imgH="495328" progId="Equation.3">
                  <p:embed/>
                </p:oleObj>
              </mc:Choice>
              <mc:Fallback>
                <p:oleObj name="Equation" r:id="rId6" imgW="2933717" imgH="49532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238250"/>
                        <a:ext cx="2946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6" name="Text Box 4">
            <a:hlinkClick r:id="" action="ppaction://customshow?id=0&amp;return=true"/>
          </p:cNvPr>
          <p:cNvSpPr txBox="1">
            <a:spLocks noChangeArrowheads="1"/>
          </p:cNvSpPr>
          <p:nvPr/>
        </p:nvSpPr>
        <p:spPr bwMode="auto">
          <a:xfrm>
            <a:off x="5638800" y="5588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（欧拉公式）</a:t>
            </a: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1943100" y="2349500"/>
          <a:ext cx="723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Equation" r:id="rId8" imgW="714264" imgH="228634" progId="Equation.3">
                  <p:embed/>
                </p:oleObj>
              </mc:Choice>
              <mc:Fallback>
                <p:oleObj name="Equation" r:id="rId8" imgW="714264" imgH="22863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349500"/>
                        <a:ext cx="723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5334000" y="27574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（也称欧拉公式）</a:t>
            </a:r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609600" y="2743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sp>
        <p:nvSpPr>
          <p:cNvPr id="95259" name="AutoShape 27"/>
          <p:cNvSpPr>
            <a:spLocks/>
          </p:cNvSpPr>
          <p:nvPr/>
        </p:nvSpPr>
        <p:spPr bwMode="auto">
          <a:xfrm>
            <a:off x="1676400" y="2362200"/>
            <a:ext cx="179388" cy="1371600"/>
          </a:xfrm>
          <a:prstGeom prst="leftBrace">
            <a:avLst>
              <a:gd name="adj1" fmla="val 6371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5260" name="Object 28"/>
          <p:cNvGraphicFramePr>
            <a:graphicFrameLocks noChangeAspect="1"/>
          </p:cNvGraphicFramePr>
          <p:nvPr/>
        </p:nvGraphicFramePr>
        <p:xfrm>
          <a:off x="1943100" y="3371850"/>
          <a:ext cx="673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10" imgW="666754" imgH="304755" progId="Equation.3">
                  <p:embed/>
                </p:oleObj>
              </mc:Choice>
              <mc:Fallback>
                <p:oleObj name="Equation" r:id="rId10" imgW="666754" imgH="30475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371850"/>
                        <a:ext cx="673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Text Box 29"/>
          <p:cNvSpPr txBox="1">
            <a:spLocks noChangeArrowheads="1"/>
          </p:cNvSpPr>
          <p:nvPr/>
        </p:nvSpPr>
        <p:spPr bwMode="auto">
          <a:xfrm>
            <a:off x="6064250" y="6600825"/>
            <a:ext cx="565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欧拉  </a:t>
            </a:r>
          </a:p>
        </p:txBody>
      </p:sp>
      <p:pic>
        <p:nvPicPr>
          <p:cNvPr id="18452" name="Picture 30" descr="F:\My Documents\数学资源库\机动.jpg">
            <a:hlinkClick r:id="" action="ppaction://customshow?id=0&amp;return=true"/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5267" name="Object 35"/>
          <p:cNvGraphicFramePr>
            <a:graphicFrameLocks noChangeAspect="1"/>
          </p:cNvGraphicFramePr>
          <p:nvPr/>
        </p:nvGraphicFramePr>
        <p:xfrm>
          <a:off x="2743200" y="1981200"/>
          <a:ext cx="1524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13" imgW="1514368" imgH="866757" progId="Equation.3">
                  <p:embed/>
                </p:oleObj>
              </mc:Choice>
              <mc:Fallback>
                <p:oleObj name="Equation" r:id="rId13" imgW="1514368" imgH="86675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1200"/>
                        <a:ext cx="1524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9" name="Object 37"/>
          <p:cNvGraphicFramePr>
            <a:graphicFrameLocks noChangeAspect="1"/>
          </p:cNvGraphicFramePr>
          <p:nvPr/>
        </p:nvGraphicFramePr>
        <p:xfrm>
          <a:off x="2743200" y="3086100"/>
          <a:ext cx="1511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Equation" r:id="rId15" imgW="1504920" imgH="866757" progId="Equation.3">
                  <p:embed/>
                </p:oleObj>
              </mc:Choice>
              <mc:Fallback>
                <p:oleObj name="Equation" r:id="rId15" imgW="1504920" imgH="866757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86100"/>
                        <a:ext cx="1511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609600" y="4221088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据此可得</a:t>
            </a:r>
          </a:p>
        </p:txBody>
      </p:sp>
      <p:graphicFrame>
        <p:nvGraphicFramePr>
          <p:cNvPr id="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824006"/>
              </p:ext>
            </p:extLst>
          </p:nvPr>
        </p:nvGraphicFramePr>
        <p:xfrm>
          <a:off x="1079500" y="4775126"/>
          <a:ext cx="2476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Equation" r:id="rId17" imgW="2466990" imgH="495328" progId="Equation.3">
                  <p:embed/>
                </p:oleObj>
              </mc:Choice>
              <mc:Fallback>
                <p:oleObj name="Equation" r:id="rId17" imgW="2466990" imgH="4953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775126"/>
                        <a:ext cx="2476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219308"/>
              </p:ext>
            </p:extLst>
          </p:nvPr>
        </p:nvGraphicFramePr>
        <p:xfrm>
          <a:off x="3619500" y="4921176"/>
          <a:ext cx="276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Equation" r:id="rId19" imgW="2762305" imgH="400042" progId="Equation.3">
                  <p:embed/>
                </p:oleObj>
              </mc:Choice>
              <mc:Fallback>
                <p:oleObj name="Equation" r:id="rId19" imgW="2762305" imgH="400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921176"/>
                        <a:ext cx="276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4343400" y="536408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(</a:t>
            </a:r>
            <a:r>
              <a:rPr lang="zh-CN" altLang="en-US" sz="2400" b="1">
                <a:solidFill>
                  <a:schemeClr val="accent2"/>
                </a:solidFill>
              </a:rPr>
              <a:t>德莫弗公式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utoUpdateAnimBg="0"/>
      <p:bldP spid="95238" grpId="0" autoUpdateAnimBg="0"/>
      <p:bldP spid="95258" grpId="0" autoUpdateAnimBg="0"/>
      <p:bldP spid="95259" grpId="0" animBg="1"/>
      <p:bldP spid="33" grpId="0"/>
      <p:bldP spid="3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2895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ea typeface="楷体_GB2312" pitchFamily="49" charset="-122"/>
              </a:rPr>
              <a:t> </a:t>
            </a:r>
            <a:r>
              <a:rPr lang="en-US" altLang="zh-CN" sz="3200" b="1" dirty="0" smtClean="0">
                <a:ea typeface="楷体_GB2312" pitchFamily="49" charset="-122"/>
              </a:rPr>
              <a:t> </a:t>
            </a:r>
            <a:r>
              <a:rPr lang="zh-CN" altLang="en-US" sz="3200" b="1" dirty="0" smtClean="0">
                <a:ea typeface="楷体_GB2312" pitchFamily="49" charset="-122"/>
              </a:rPr>
              <a:t>备用题 </a:t>
            </a:r>
            <a:r>
              <a:rPr lang="en-US" altLang="zh-CN" sz="2800" b="1" dirty="0" smtClean="0">
                <a:ea typeface="楷体_GB2312" pitchFamily="49" charset="-122"/>
              </a:rPr>
              <a:t>1. 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524000" y="692150"/>
          <a:ext cx="54324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3" imgW="5429321" imgH="942878" progId="Equation.3">
                  <p:embed/>
                </p:oleObj>
              </mc:Choice>
              <mc:Fallback>
                <p:oleObj name="Equation" r:id="rId3" imgW="5429321" imgH="94287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92150"/>
                        <a:ext cx="54324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514600" y="2286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验证函数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6921500" y="1447800"/>
          <a:ext cx="207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5" imgW="2057489" imgH="380876" progId="Equation.3">
                  <p:embed/>
                </p:oleObj>
              </mc:Choice>
              <mc:Fallback>
                <p:oleObj name="Equation" r:id="rId5" imgW="2057489" imgH="38087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447800"/>
                        <a:ext cx="207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685800" y="161448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满足微分方程</a:t>
            </a:r>
          </a:p>
        </p:txBody>
      </p:sp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2971800" y="1600200"/>
          <a:ext cx="2374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7" imgW="2362253" imgH="514223" progId="Equation.3">
                  <p:embed/>
                </p:oleObj>
              </mc:Choice>
              <mc:Fallback>
                <p:oleObj name="Equation" r:id="rId7" imgW="2362253" imgH="5142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00200"/>
                        <a:ext cx="2374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685800" y="2370138"/>
            <a:ext cx="525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利用</a:t>
            </a:r>
            <a:r>
              <a:rPr lang="en-US" altLang="zh-CN"/>
              <a:t>(1)</a:t>
            </a:r>
            <a:r>
              <a:rPr lang="zh-CN" altLang="en-US"/>
              <a:t>的结果求幂级数</a:t>
            </a:r>
          </a:p>
        </p:txBody>
      </p:sp>
      <p:graphicFrame>
        <p:nvGraphicFramePr>
          <p:cNvPr id="107529" name="Object 9"/>
          <p:cNvGraphicFramePr>
            <a:graphicFrameLocks noChangeAspect="1"/>
          </p:cNvGraphicFramePr>
          <p:nvPr/>
        </p:nvGraphicFramePr>
        <p:xfrm>
          <a:off x="4997450" y="2133600"/>
          <a:ext cx="1231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9" imgW="1219323" imgH="942878" progId="Equation.3">
                  <p:embed/>
                </p:oleObj>
              </mc:Choice>
              <mc:Fallback>
                <p:oleObj name="Equation" r:id="rId9" imgW="1219323" imgH="94287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2133600"/>
                        <a:ext cx="1231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6248400" y="2336800"/>
            <a:ext cx="1131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的和</a:t>
            </a:r>
            <a:r>
              <a:rPr lang="en-US" altLang="zh-CN" dirty="0"/>
              <a:t>. 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685800" y="343693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(1)</a:t>
            </a:r>
          </a:p>
        </p:txBody>
      </p:sp>
      <p:graphicFrame>
        <p:nvGraphicFramePr>
          <p:cNvPr id="107532" name="Object 12"/>
          <p:cNvGraphicFramePr>
            <a:graphicFrameLocks noChangeAspect="1"/>
          </p:cNvGraphicFramePr>
          <p:nvPr/>
        </p:nvGraphicFramePr>
        <p:xfrm>
          <a:off x="2057400" y="3200400"/>
          <a:ext cx="54324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11" imgW="5429321" imgH="942878" progId="Equation.3">
                  <p:embed/>
                </p:oleObj>
              </mc:Choice>
              <mc:Fallback>
                <p:oleObj name="Equation" r:id="rId11" imgW="5429321" imgH="94287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00400"/>
                        <a:ext cx="54324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3" name="Object 13"/>
          <p:cNvGraphicFramePr>
            <a:graphicFrameLocks noChangeAspect="1"/>
          </p:cNvGraphicFramePr>
          <p:nvPr/>
        </p:nvGraphicFramePr>
        <p:xfrm>
          <a:off x="2057400" y="4343400"/>
          <a:ext cx="55070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13" imgW="5505444" imgH="942878" progId="Equation.3">
                  <p:embed/>
                </p:oleObj>
              </mc:Choice>
              <mc:Fallback>
                <p:oleObj name="Equation" r:id="rId13" imgW="5505444" imgH="94287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550703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4" name="Object 14"/>
          <p:cNvGraphicFramePr>
            <a:graphicFrameLocks noChangeAspect="1"/>
          </p:cNvGraphicFramePr>
          <p:nvPr/>
        </p:nvGraphicFramePr>
        <p:xfrm>
          <a:off x="2057400" y="5410200"/>
          <a:ext cx="54578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15" imgW="5448217" imgH="942878" progId="Equation.3">
                  <p:embed/>
                </p:oleObj>
              </mc:Choice>
              <mc:Fallback>
                <p:oleObj name="Equation" r:id="rId15" imgW="5448217" imgH="94287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410200"/>
                        <a:ext cx="54578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7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7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build="p" autoUpdateAnimBg="0"/>
      <p:bldP spid="107528" grpId="0" build="p" autoUpdateAnimBg="0"/>
      <p:bldP spid="107530" grpId="0" build="p" autoUpdateAnimBg="0" advAuto="0"/>
      <p:bldP spid="10753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3657600" y="349250"/>
          <a:ext cx="901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3" imgW="895394" imgH="942878" progId="Equation.3">
                  <p:embed/>
                </p:oleObj>
              </mc:Choice>
              <mc:Fallback>
                <p:oleObj name="Equation" r:id="rId3" imgW="895394" imgH="94287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49250"/>
                        <a:ext cx="901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62000" y="5476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所以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727200" y="647700"/>
          <a:ext cx="185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5" imgW="1847745" imgH="409489" progId="Equation.3">
                  <p:embed/>
                </p:oleObj>
              </mc:Choice>
              <mc:Fallback>
                <p:oleObj name="Equation" r:id="rId5" imgW="1847745" imgH="40948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647700"/>
                        <a:ext cx="1854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4686300" y="539750"/>
          <a:ext cx="64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7" imgW="638140" imgH="438102" progId="Equation.3">
                  <p:embed/>
                </p:oleObj>
              </mc:Choice>
              <mc:Fallback>
                <p:oleObj name="Equation" r:id="rId7" imgW="638140" imgH="43810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539750"/>
                        <a:ext cx="64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669925" y="1371600"/>
            <a:ext cx="688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(2)  </a:t>
            </a:r>
            <a:r>
              <a:rPr lang="zh-CN" altLang="en-US"/>
              <a:t>由</a:t>
            </a:r>
            <a:r>
              <a:rPr lang="en-US" altLang="zh-CN"/>
              <a:t>(1)</a:t>
            </a:r>
            <a:r>
              <a:rPr lang="zh-CN" altLang="en-US"/>
              <a:t>的结果可知所给级数的和函数满足</a:t>
            </a:r>
          </a:p>
        </p:txBody>
      </p:sp>
      <p:sp>
        <p:nvSpPr>
          <p:cNvPr id="108551" name="AutoShape 7"/>
          <p:cNvSpPr>
            <a:spLocks/>
          </p:cNvSpPr>
          <p:nvPr/>
        </p:nvSpPr>
        <p:spPr bwMode="auto">
          <a:xfrm>
            <a:off x="2286000" y="2057400"/>
            <a:ext cx="179388" cy="838200"/>
          </a:xfrm>
          <a:prstGeom prst="leftBrace">
            <a:avLst>
              <a:gd name="adj1" fmla="val 38938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2552700" y="1828800"/>
          <a:ext cx="2247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9" imgW="2238350" imgH="514223" progId="Equation.3">
                  <p:embed/>
                </p:oleObj>
              </mc:Choice>
              <mc:Fallback>
                <p:oleObj name="Equation" r:id="rId9" imgW="2238350" imgH="51422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1828800"/>
                        <a:ext cx="2247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2552700" y="2528888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11" imgW="1285998" imgH="400042" progId="Equation.3">
                  <p:embed/>
                </p:oleObj>
              </mc:Choice>
              <mc:Fallback>
                <p:oleObj name="Equation" r:id="rId11" imgW="1285998" imgH="40004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528888"/>
                        <a:ext cx="129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4470400" y="2500313"/>
          <a:ext cx="1320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13" imgW="1314342" imgH="409489" progId="Equation.3">
                  <p:embed/>
                </p:oleObj>
              </mc:Choice>
              <mc:Fallback>
                <p:oleObj name="Equation" r:id="rId13" imgW="1314342" imgH="40948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2500313"/>
                        <a:ext cx="1320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685800" y="30480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其特征方程</a:t>
            </a:r>
            <a:r>
              <a:rPr lang="en-US" altLang="zh-CN"/>
              <a:t>:</a:t>
            </a:r>
          </a:p>
        </p:txBody>
      </p:sp>
      <p:graphicFrame>
        <p:nvGraphicFramePr>
          <p:cNvPr id="108556" name="Object 12"/>
          <p:cNvGraphicFramePr>
            <a:graphicFrameLocks noChangeAspect="1"/>
          </p:cNvGraphicFramePr>
          <p:nvPr/>
        </p:nvGraphicFramePr>
        <p:xfrm>
          <a:off x="2743200" y="3082925"/>
          <a:ext cx="2019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15" imgW="2009710" imgH="495328" progId="Equation.3">
                  <p:embed/>
                </p:oleObj>
              </mc:Choice>
              <mc:Fallback>
                <p:oleObj name="Equation" r:id="rId15" imgW="2009710" imgH="49532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82925"/>
                        <a:ext cx="2019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4724400" y="307975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特征根</a:t>
            </a:r>
            <a:r>
              <a:rPr lang="en-US" altLang="zh-CN"/>
              <a:t>:</a:t>
            </a:r>
          </a:p>
        </p:txBody>
      </p:sp>
      <p:graphicFrame>
        <p:nvGraphicFramePr>
          <p:cNvPr id="108558" name="Object 14"/>
          <p:cNvGraphicFramePr>
            <a:graphicFrameLocks noChangeAspect="1"/>
          </p:cNvGraphicFramePr>
          <p:nvPr/>
        </p:nvGraphicFramePr>
        <p:xfrm>
          <a:off x="6203950" y="2870200"/>
          <a:ext cx="2120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17" imgW="2114447" imgH="857309" progId="Equation.3">
                  <p:embed/>
                </p:oleObj>
              </mc:Choice>
              <mc:Fallback>
                <p:oleObj name="Equation" r:id="rId17" imgW="2114447" imgH="85730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2870200"/>
                        <a:ext cx="2120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609600" y="3595688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en-US" altLang="zh-CN"/>
              <a:t>∴</a:t>
            </a:r>
            <a:r>
              <a:rPr kumimoji="0" lang="zh-CN" altLang="en-US"/>
              <a:t>齐次方程通解为</a:t>
            </a:r>
          </a:p>
        </p:txBody>
      </p:sp>
      <p:graphicFrame>
        <p:nvGraphicFramePr>
          <p:cNvPr id="108560" name="Object 16"/>
          <p:cNvGraphicFramePr>
            <a:graphicFrameLocks noChangeAspect="1"/>
          </p:cNvGraphicFramePr>
          <p:nvPr/>
        </p:nvGraphicFramePr>
        <p:xfrm>
          <a:off x="2349500" y="4178300"/>
          <a:ext cx="4813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tion" r:id="rId19" imgW="4800628" imgH="895370" progId="Equation.3">
                  <p:embed/>
                </p:oleObj>
              </mc:Choice>
              <mc:Fallback>
                <p:oleObj name="Equation" r:id="rId19" imgW="4800628" imgH="89537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4178300"/>
                        <a:ext cx="4813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685800" y="5114925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/>
              <a:t>设非齐次方程特解为</a:t>
            </a:r>
          </a:p>
        </p:txBody>
      </p:sp>
      <p:graphicFrame>
        <p:nvGraphicFramePr>
          <p:cNvPr id="108562" name="Object 18"/>
          <p:cNvGraphicFramePr>
            <a:graphicFrameLocks noChangeAspect="1"/>
          </p:cNvGraphicFramePr>
          <p:nvPr/>
        </p:nvGraphicFramePr>
        <p:xfrm>
          <a:off x="4038600" y="5099050"/>
          <a:ext cx="1524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21" imgW="1514368" imgH="514223" progId="Equation.3">
                  <p:embed/>
                </p:oleObj>
              </mc:Choice>
              <mc:Fallback>
                <p:oleObj name="Equation" r:id="rId21" imgW="1514368" imgH="51422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9050"/>
                        <a:ext cx="1524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5562600" y="5114925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/>
              <a:t>代入原方程得</a:t>
            </a:r>
          </a:p>
        </p:txBody>
      </p:sp>
      <p:graphicFrame>
        <p:nvGraphicFramePr>
          <p:cNvPr id="108564" name="Object 20"/>
          <p:cNvGraphicFramePr>
            <a:graphicFrameLocks noChangeAspect="1"/>
          </p:cNvGraphicFramePr>
          <p:nvPr/>
        </p:nvGraphicFramePr>
        <p:xfrm>
          <a:off x="7848600" y="5140325"/>
          <a:ext cx="9461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Equation" r:id="rId23" imgW="933456" imgH="571449" progId="Equation.3">
                  <p:embed/>
                </p:oleObj>
              </mc:Choice>
              <mc:Fallback>
                <p:oleObj name="Equation" r:id="rId23" imgW="933456" imgH="57144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140325"/>
                        <a:ext cx="9461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685800" y="5729288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/>
              <a:t>故非齐次方程通解为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8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8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8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8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 build="p" autoUpdateAnimBg="0"/>
      <p:bldP spid="108551" grpId="0" animBg="1"/>
      <p:bldP spid="108555" grpId="0" build="p" autoUpdateAnimBg="0"/>
      <p:bldP spid="108557" grpId="0" build="p" autoUpdateAnimBg="0"/>
      <p:bldP spid="108559" grpId="0" build="p" autoUpdateAnimBg="0"/>
      <p:bldP spid="108561" grpId="0" build="p" autoUpdateAnimBg="0"/>
      <p:bldP spid="108563" grpId="0" build="p" autoUpdateAnimBg="0"/>
      <p:bldP spid="10856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6457950" y="660400"/>
          <a:ext cx="863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3" imgW="857332" imgH="838144" progId="Equation.3">
                  <p:embed/>
                </p:oleObj>
              </mc:Choice>
              <mc:Fallback>
                <p:oleObj name="Equation" r:id="rId3" imgW="857332" imgH="83814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660400"/>
                        <a:ext cx="863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193800" y="476250"/>
          <a:ext cx="5203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5" imgW="5200681" imgH="1019269" progId="Equation.3">
                  <p:embed/>
                </p:oleObj>
              </mc:Choice>
              <mc:Fallback>
                <p:oleObj name="Equation" r:id="rId5" imgW="5200681" imgH="10192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476250"/>
                        <a:ext cx="52038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685800" y="1690688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代入初始条件可得</a:t>
            </a:r>
          </a:p>
        </p:txBody>
      </p:sp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3778250" y="1511300"/>
          <a:ext cx="2286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7" imgW="2276411" imgH="838144" progId="Equation.3">
                  <p:embed/>
                </p:oleObj>
              </mc:Choice>
              <mc:Fallback>
                <p:oleObj name="Equation" r:id="rId7" imgW="2276411" imgH="83814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1511300"/>
                        <a:ext cx="2286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685800" y="23764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故所求级数的和</a:t>
            </a:r>
          </a:p>
        </p:txBody>
      </p:sp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2860675" y="3111500"/>
          <a:ext cx="54451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9" imgW="5438769" imgH="914535" progId="Equation.3">
                  <p:embed/>
                </p:oleObj>
              </mc:Choice>
              <mc:Fallback>
                <p:oleObj name="Equation" r:id="rId9" imgW="5438769" imgH="91453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3111500"/>
                        <a:ext cx="54451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660525" y="56070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endParaRPr lang="zh-CN" altLang="zh-CN"/>
          </a:p>
        </p:txBody>
      </p:sp>
      <p:graphicFrame>
        <p:nvGraphicFramePr>
          <p:cNvPr id="109577" name="Object 9"/>
          <p:cNvGraphicFramePr>
            <a:graphicFrameLocks noChangeAspect="1"/>
          </p:cNvGraphicFramePr>
          <p:nvPr/>
        </p:nvGraphicFramePr>
        <p:xfrm>
          <a:off x="1511300" y="3168650"/>
          <a:ext cx="1231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11" imgW="1219323" imgH="942878" progId="Equation.3">
                  <p:embed/>
                </p:oleObj>
              </mc:Choice>
              <mc:Fallback>
                <p:oleObj name="Equation" r:id="rId11" imgW="1219323" imgH="94287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168650"/>
                        <a:ext cx="1231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build="p" autoUpdateAnimBg="0"/>
      <p:bldP spid="10957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35814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欧拉 </a:t>
            </a:r>
            <a:r>
              <a:rPr lang="en-US" altLang="zh-CN" sz="2800" b="1" smtClean="0">
                <a:solidFill>
                  <a:schemeClr val="accent2"/>
                </a:solidFill>
                <a:ea typeface="楷体_GB2312" pitchFamily="49" charset="-122"/>
              </a:rPr>
              <a:t>(1707 – 1783)</a:t>
            </a:r>
          </a:p>
        </p:txBody>
      </p:sp>
      <p:grpSp>
        <p:nvGrpSpPr>
          <p:cNvPr id="26627" name="Group 31"/>
          <p:cNvGrpSpPr>
            <a:grpSpLocks/>
          </p:cNvGrpSpPr>
          <p:nvPr/>
        </p:nvGrpSpPr>
        <p:grpSpPr bwMode="auto">
          <a:xfrm>
            <a:off x="6851650" y="762000"/>
            <a:ext cx="1828800" cy="2555875"/>
            <a:chOff x="4316" y="480"/>
            <a:chExt cx="1152" cy="1610"/>
          </a:xfrm>
        </p:grpSpPr>
        <p:pic>
          <p:nvPicPr>
            <p:cNvPr id="26643" name="Picture 4" descr="E:\数学家照片\欧拉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580"/>
              <a:ext cx="973" cy="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4" name="Freeform 5"/>
            <p:cNvSpPr>
              <a:spLocks/>
            </p:cNvSpPr>
            <p:nvPr/>
          </p:nvSpPr>
          <p:spPr bwMode="auto">
            <a:xfrm>
              <a:off x="4316" y="480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96 w 2304"/>
                <a:gd name="T3" fmla="*/ 96 h 192"/>
                <a:gd name="T4" fmla="*/ 1056 w 2304"/>
                <a:gd name="T5" fmla="*/ 96 h 192"/>
                <a:gd name="T6" fmla="*/ 1152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Freeform 6"/>
            <p:cNvSpPr>
              <a:spLocks/>
            </p:cNvSpPr>
            <p:nvPr/>
          </p:nvSpPr>
          <p:spPr bwMode="auto">
            <a:xfrm>
              <a:off x="4316" y="480"/>
              <a:ext cx="96" cy="1610"/>
            </a:xfrm>
            <a:custGeom>
              <a:avLst/>
              <a:gdLst>
                <a:gd name="T0" fmla="*/ 0 w 192"/>
                <a:gd name="T1" fmla="*/ 0 h 3552"/>
                <a:gd name="T2" fmla="*/ 96 w 192"/>
                <a:gd name="T3" fmla="*/ 87 h 3552"/>
                <a:gd name="T4" fmla="*/ 96 w 192"/>
                <a:gd name="T5" fmla="*/ 1523 h 3552"/>
                <a:gd name="T6" fmla="*/ 0 w 192"/>
                <a:gd name="T7" fmla="*/ 1610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Freeform 7"/>
            <p:cNvSpPr>
              <a:spLocks/>
            </p:cNvSpPr>
            <p:nvPr/>
          </p:nvSpPr>
          <p:spPr bwMode="auto">
            <a:xfrm flipH="1" flipV="1">
              <a:off x="5372" y="480"/>
              <a:ext cx="96" cy="1610"/>
            </a:xfrm>
            <a:custGeom>
              <a:avLst/>
              <a:gdLst>
                <a:gd name="T0" fmla="*/ 0 w 192"/>
                <a:gd name="T1" fmla="*/ 0 h 3552"/>
                <a:gd name="T2" fmla="*/ 96 w 192"/>
                <a:gd name="T3" fmla="*/ 87 h 3552"/>
                <a:gd name="T4" fmla="*/ 96 w 192"/>
                <a:gd name="T5" fmla="*/ 1523 h 3552"/>
                <a:gd name="T6" fmla="*/ 0 w 192"/>
                <a:gd name="T7" fmla="*/ 1610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Freeform 8"/>
            <p:cNvSpPr>
              <a:spLocks/>
            </p:cNvSpPr>
            <p:nvPr/>
          </p:nvSpPr>
          <p:spPr bwMode="auto">
            <a:xfrm flipV="1">
              <a:off x="4316" y="1992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96 w 2304"/>
                <a:gd name="T3" fmla="*/ 96 h 192"/>
                <a:gd name="T4" fmla="*/ 1056 w 2304"/>
                <a:gd name="T5" fmla="*/ 96 h 192"/>
                <a:gd name="T6" fmla="*/ 1152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28" name="Line 9"/>
          <p:cNvSpPr>
            <a:spLocks noChangeShapeType="1"/>
          </p:cNvSpPr>
          <p:nvPr/>
        </p:nvSpPr>
        <p:spPr bwMode="auto">
          <a:xfrm flipV="1">
            <a:off x="1136650" y="1066800"/>
            <a:ext cx="3429000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1111250" y="1295400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瑞士数学家</a:t>
            </a:r>
            <a:r>
              <a:rPr lang="en-US" altLang="zh-CN"/>
              <a:t>. </a:t>
            </a: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3092450" y="13096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他写了大量数学经典</a:t>
            </a: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698500" y="1828800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著作</a:t>
            </a:r>
            <a:r>
              <a:rPr lang="en-US" altLang="zh-CN"/>
              <a:t>, </a:t>
            </a: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1670050" y="1843088"/>
            <a:ext cx="4806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如</a:t>
            </a:r>
            <a:r>
              <a:rPr lang="en-US" altLang="zh-CN"/>
              <a:t>《</a:t>
            </a:r>
            <a:r>
              <a:rPr lang="zh-CN" altLang="en-US"/>
              <a:t>无穷小分析引论 </a:t>
            </a:r>
            <a:r>
              <a:rPr lang="en-US" altLang="zh-CN"/>
              <a:t>》, 《</a:t>
            </a:r>
            <a:r>
              <a:rPr lang="zh-CN" altLang="en-US"/>
              <a:t>微 </a:t>
            </a: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5911850" y="2438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还</a:t>
            </a: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679450" y="3048000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写了大量力学</a:t>
            </a:r>
            <a:r>
              <a:rPr lang="en-US" altLang="zh-CN"/>
              <a:t>, </a:t>
            </a:r>
            <a:r>
              <a:rPr lang="zh-CN" altLang="en-US"/>
              <a:t>几何学</a:t>
            </a:r>
            <a:r>
              <a:rPr lang="en-US" altLang="zh-CN"/>
              <a:t>, </a:t>
            </a:r>
            <a:r>
              <a:rPr lang="zh-CN" altLang="en-US"/>
              <a:t>变分法教材</a:t>
            </a:r>
            <a:r>
              <a:rPr lang="en-US" altLang="zh-CN"/>
              <a:t>. </a:t>
            </a:r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663575" y="3633788"/>
            <a:ext cx="8185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他在工作期间几乎每年都完成 </a:t>
            </a:r>
            <a:r>
              <a:rPr lang="en-US" altLang="zh-CN"/>
              <a:t>800 </a:t>
            </a:r>
            <a:r>
              <a:rPr lang="zh-CN" altLang="en-US"/>
              <a:t>页创造性的论文</a:t>
            </a:r>
            <a:r>
              <a:rPr lang="en-US" altLang="zh-CN"/>
              <a:t>. </a:t>
            </a: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685800" y="4205288"/>
            <a:ext cx="605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他的最大贡献是扩展了微积分的领域</a:t>
            </a:r>
            <a:r>
              <a:rPr lang="en-US" altLang="zh-CN"/>
              <a:t>, 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609600" y="4800600"/>
            <a:ext cx="824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要分支 </a:t>
            </a:r>
            <a:r>
              <a:rPr lang="en-US" altLang="zh-CN"/>
              <a:t>(</a:t>
            </a:r>
            <a:r>
              <a:rPr lang="zh-CN" altLang="en-US"/>
              <a:t>如无穷级数</a:t>
            </a:r>
            <a:r>
              <a:rPr lang="en-US" altLang="zh-CN"/>
              <a:t>, </a:t>
            </a:r>
            <a:r>
              <a:rPr lang="zh-CN" altLang="en-US"/>
              <a:t>微分方程</a:t>
            </a:r>
            <a:r>
              <a:rPr lang="en-US" altLang="zh-CN"/>
              <a:t>) </a:t>
            </a:r>
            <a:r>
              <a:rPr lang="zh-CN" altLang="en-US"/>
              <a:t>与微分几何的产生和</a:t>
            </a: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609600" y="5348288"/>
            <a:ext cx="276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发展奠定了基础</a:t>
            </a:r>
            <a:r>
              <a:rPr lang="en-US" altLang="zh-CN"/>
              <a:t>.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685800" y="2452688"/>
            <a:ext cx="5251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分学原理 </a:t>
            </a:r>
            <a:r>
              <a:rPr lang="en-US" altLang="zh-CN"/>
              <a:t>》, 《</a:t>
            </a:r>
            <a:r>
              <a:rPr lang="zh-CN" altLang="en-US"/>
              <a:t>积分学原理</a:t>
            </a:r>
            <a:r>
              <a:rPr lang="en-US" altLang="zh-CN"/>
              <a:t>》</a:t>
            </a:r>
            <a:r>
              <a:rPr lang="zh-CN" altLang="en-US"/>
              <a:t>等</a:t>
            </a:r>
            <a:r>
              <a:rPr lang="en-US" altLang="zh-CN"/>
              <a:t>, </a:t>
            </a:r>
          </a:p>
        </p:txBody>
      </p:sp>
      <p:sp>
        <p:nvSpPr>
          <p:cNvPr id="87061" name="Text Box 21"/>
          <p:cNvSpPr txBox="1">
            <a:spLocks noChangeArrowheads="1"/>
          </p:cNvSpPr>
          <p:nvPr/>
        </p:nvSpPr>
        <p:spPr bwMode="auto">
          <a:xfrm>
            <a:off x="6496050" y="41910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为分析学的重</a:t>
            </a: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3352800" y="5334000"/>
            <a:ext cx="5607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在数学的许多分支中都有以他的名 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609600" y="5894388"/>
            <a:ext cx="516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字命名的重要常数</a:t>
            </a:r>
            <a:r>
              <a:rPr lang="en-US" altLang="zh-CN"/>
              <a:t>, </a:t>
            </a:r>
            <a:r>
              <a:rPr lang="zh-CN" altLang="en-US"/>
              <a:t>公式和定理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7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7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7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7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7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7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7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0" grpId="0" build="p" autoUpdateAnimBg="0"/>
      <p:bldP spid="87051" grpId="0" build="p" autoUpdateAnimBg="0"/>
      <p:bldP spid="87052" grpId="0" build="p" autoUpdateAnimBg="0" advAuto="0"/>
      <p:bldP spid="87053" grpId="0" build="p" autoUpdateAnimBg="0"/>
      <p:bldP spid="87054" grpId="0" build="p" autoUpdateAnimBg="0"/>
      <p:bldP spid="87055" grpId="0" build="p" autoUpdateAnimBg="0" advAuto="0"/>
      <p:bldP spid="87056" grpId="0" build="p" autoUpdateAnimBg="0"/>
      <p:bldP spid="87057" grpId="0" build="p" autoUpdateAnimBg="0"/>
      <p:bldP spid="87058" grpId="0" build="p" autoUpdateAnimBg="0" advAuto="0"/>
      <p:bldP spid="87059" grpId="0" build="p" autoUpdateAnimBg="0" advAuto="0"/>
      <p:bldP spid="87060" grpId="0" build="p" autoUpdateAnimBg="0" advAuto="0"/>
      <p:bldP spid="87061" grpId="0" build="p" autoUpdateAnimBg="0"/>
      <p:bldP spid="87062" grpId="0" build="p" autoUpdateAnimBg="0"/>
      <p:bldP spid="87063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28194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一、近似计算</a:t>
            </a:r>
          </a:p>
        </p:txBody>
      </p:sp>
      <p:grpSp>
        <p:nvGrpSpPr>
          <p:cNvPr id="84997" name="Group 5"/>
          <p:cNvGrpSpPr>
            <a:grpSpLocks/>
          </p:cNvGrpSpPr>
          <p:nvPr/>
        </p:nvGrpSpPr>
        <p:grpSpPr bwMode="auto">
          <a:xfrm>
            <a:off x="76200" y="5029200"/>
            <a:ext cx="8915400" cy="1292225"/>
            <a:chOff x="48" y="3390"/>
            <a:chExt cx="5616" cy="814"/>
          </a:xfrm>
        </p:grpSpPr>
        <p:grpSp>
          <p:nvGrpSpPr>
            <p:cNvPr id="3101" name="Group 6"/>
            <p:cNvGrpSpPr>
              <a:grpSpLocks/>
            </p:cNvGrpSpPr>
            <p:nvPr/>
          </p:nvGrpSpPr>
          <p:grpSpPr bwMode="auto">
            <a:xfrm>
              <a:off x="48" y="3390"/>
              <a:ext cx="5520" cy="594"/>
              <a:chOff x="48" y="3390"/>
              <a:chExt cx="5520" cy="594"/>
            </a:xfrm>
          </p:grpSpPr>
          <p:graphicFrame>
            <p:nvGraphicFramePr>
              <p:cNvPr id="3103" name="Object 7"/>
              <p:cNvGraphicFramePr>
                <a:graphicFrameLocks noChangeAspect="1"/>
              </p:cNvGraphicFramePr>
              <p:nvPr/>
            </p:nvGraphicFramePr>
            <p:xfrm>
              <a:off x="48" y="3504"/>
              <a:ext cx="1660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8" name="公式" r:id="rId3" imgW="1162095" imgH="219186" progId="Equation.3">
                      <p:embed/>
                    </p:oleObj>
                  </mc:Choice>
                  <mc:Fallback>
                    <p:oleObj name="公式" r:id="rId3" imgW="1162095" imgH="219186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" y="3504"/>
                            <a:ext cx="1660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04" name="Object 8"/>
              <p:cNvGraphicFramePr>
                <a:graphicFrameLocks noChangeAspect="1"/>
              </p:cNvGraphicFramePr>
              <p:nvPr/>
            </p:nvGraphicFramePr>
            <p:xfrm>
              <a:off x="1728" y="3390"/>
              <a:ext cx="1440" cy="5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9" name="公式" r:id="rId5" imgW="1028745" imgH="419207" progId="Equation.3">
                      <p:embed/>
                    </p:oleObj>
                  </mc:Choice>
                  <mc:Fallback>
                    <p:oleObj name="公式" r:id="rId5" imgW="1028745" imgH="419207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3390"/>
                            <a:ext cx="1440" cy="5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05" name="Object 9"/>
              <p:cNvGraphicFramePr>
                <a:graphicFrameLocks noChangeAspect="1"/>
              </p:cNvGraphicFramePr>
              <p:nvPr/>
            </p:nvGraphicFramePr>
            <p:xfrm>
              <a:off x="3216" y="3425"/>
              <a:ext cx="2352" cy="5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" name="公式" r:id="rId7" imgW="1943034" imgH="419207" progId="Equation.3">
                      <p:embed/>
                    </p:oleObj>
                  </mc:Choice>
                  <mc:Fallback>
                    <p:oleObj name="公式" r:id="rId7" imgW="1943034" imgH="419207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3425"/>
                            <a:ext cx="2352" cy="5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02" name="Object 10"/>
            <p:cNvGraphicFramePr>
              <a:graphicFrameLocks noChangeAspect="1"/>
            </p:cNvGraphicFramePr>
            <p:nvPr/>
          </p:nvGraphicFramePr>
          <p:xfrm>
            <a:off x="4430" y="3888"/>
            <a:ext cx="123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公式" r:id="rId9" imgW="780939" imgH="190573" progId="Equation.3">
                    <p:embed/>
                  </p:oleObj>
                </mc:Choice>
                <mc:Fallback>
                  <p:oleObj name="公式" r:id="rId9" imgW="780939" imgH="19057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0" y="3888"/>
                          <a:ext cx="1234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74613" y="4876800"/>
            <a:ext cx="9069387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09600" y="9286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1.</a:t>
            </a:r>
            <a:r>
              <a:rPr lang="en-US" altLang="zh-CN"/>
              <a:t> </a:t>
            </a:r>
            <a:r>
              <a:rPr lang="zh-CN" altLang="en-US"/>
              <a:t>计算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85009" name="Object 17"/>
          <p:cNvGraphicFramePr>
            <a:graphicFrameLocks noChangeAspect="1"/>
          </p:cNvGraphicFramePr>
          <p:nvPr/>
        </p:nvGraphicFramePr>
        <p:xfrm>
          <a:off x="2273300" y="1011238"/>
          <a:ext cx="85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11" imgW="838166" imgH="400042" progId="Equation.3">
                  <p:embed/>
                </p:oleObj>
              </mc:Choice>
              <mc:Fallback>
                <p:oleObj name="Equation" r:id="rId11" imgW="838166" imgH="40004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011238"/>
                        <a:ext cx="850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0" name="Object 18"/>
          <p:cNvGraphicFramePr>
            <a:graphicFrameLocks noChangeAspect="1"/>
          </p:cNvGraphicFramePr>
          <p:nvPr/>
        </p:nvGraphicFramePr>
        <p:xfrm>
          <a:off x="5943600" y="909638"/>
          <a:ext cx="73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13" imgW="723981" imgH="419207" progId="Equation.3">
                  <p:embed/>
                </p:oleObj>
              </mc:Choice>
              <mc:Fallback>
                <p:oleObj name="Equation" r:id="rId13" imgW="723981" imgH="41920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909638"/>
                        <a:ext cx="736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4" name="Object 22"/>
          <p:cNvGraphicFramePr>
            <a:graphicFrameLocks noChangeAspect="1"/>
          </p:cNvGraphicFramePr>
          <p:nvPr/>
        </p:nvGraphicFramePr>
        <p:xfrm>
          <a:off x="793750" y="3454400"/>
          <a:ext cx="1651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15" imgW="1638271" imgH="876204" progId="Equation.3">
                  <p:embed/>
                </p:oleObj>
              </mc:Choice>
              <mc:Fallback>
                <p:oleObj name="Equation" r:id="rId15" imgW="1638271" imgH="87620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3454400"/>
                        <a:ext cx="1651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5" name="Object 23"/>
          <p:cNvGraphicFramePr>
            <a:graphicFrameLocks noChangeAspect="1"/>
          </p:cNvGraphicFramePr>
          <p:nvPr/>
        </p:nvGraphicFramePr>
        <p:xfrm>
          <a:off x="2393950" y="3375025"/>
          <a:ext cx="1422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17" imgW="1409631" imgH="952596" progId="Equation.3">
                  <p:embed/>
                </p:oleObj>
              </mc:Choice>
              <mc:Fallback>
                <p:oleObj name="Equation" r:id="rId17" imgW="1409631" imgH="95259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3375025"/>
                        <a:ext cx="1422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6" name="Object 24"/>
          <p:cNvGraphicFramePr>
            <a:graphicFrameLocks noChangeAspect="1"/>
          </p:cNvGraphicFramePr>
          <p:nvPr/>
        </p:nvGraphicFramePr>
        <p:xfrm>
          <a:off x="3876675" y="3378200"/>
          <a:ext cx="1841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19" imgW="1828849" imgH="952596" progId="Equation.3">
                  <p:embed/>
                </p:oleObj>
              </mc:Choice>
              <mc:Fallback>
                <p:oleObj name="Equation" r:id="rId19" imgW="1828849" imgH="95259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3378200"/>
                        <a:ext cx="1841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7" name="Object 25"/>
          <p:cNvGraphicFramePr>
            <a:graphicFrameLocks noChangeAspect="1"/>
          </p:cNvGraphicFramePr>
          <p:nvPr/>
        </p:nvGraphicFramePr>
        <p:xfrm>
          <a:off x="5756275" y="3378200"/>
          <a:ext cx="3009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Equation" r:id="rId21" imgW="3000393" imgH="952596" progId="Equation.3">
                  <p:embed/>
                </p:oleObj>
              </mc:Choice>
              <mc:Fallback>
                <p:oleObj name="Equation" r:id="rId21" imgW="3000393" imgH="95259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275" y="3378200"/>
                        <a:ext cx="3009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8" name="Object 26"/>
          <p:cNvGraphicFramePr>
            <a:graphicFrameLocks noChangeAspect="1"/>
          </p:cNvGraphicFramePr>
          <p:nvPr/>
        </p:nvGraphicFramePr>
        <p:xfrm>
          <a:off x="8613775" y="3352800"/>
          <a:ext cx="3778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公式" r:id="rId23" imgW="142799" imgH="400042" progId="Equation.3">
                  <p:embed/>
                </p:oleObj>
              </mc:Choice>
              <mc:Fallback>
                <p:oleObj name="公式" r:id="rId23" imgW="142799" imgH="40004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3775" y="3352800"/>
                        <a:ext cx="3778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0" name="Object 28"/>
          <p:cNvGraphicFramePr>
            <a:graphicFrameLocks noChangeAspect="1"/>
          </p:cNvGraphicFramePr>
          <p:nvPr/>
        </p:nvGraphicFramePr>
        <p:xfrm>
          <a:off x="6896100" y="4454525"/>
          <a:ext cx="2171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25" imgW="2162226" imgH="981209" progId="Equation.3">
                  <p:embed/>
                </p:oleObj>
              </mc:Choice>
              <mc:Fallback>
                <p:oleObj name="Equation" r:id="rId25" imgW="2162226" imgH="98120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4454525"/>
                        <a:ext cx="2171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1" name="Object 29"/>
          <p:cNvGraphicFramePr>
            <a:graphicFrameLocks noChangeAspect="1"/>
          </p:cNvGraphicFramePr>
          <p:nvPr/>
        </p:nvGraphicFramePr>
        <p:xfrm>
          <a:off x="833438" y="5486400"/>
          <a:ext cx="3517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Equation" r:id="rId27" imgW="3505182" imgH="866757" progId="Equation.3">
                  <p:embed/>
                </p:oleObj>
              </mc:Choice>
              <mc:Fallback>
                <p:oleObj name="Equation" r:id="rId27" imgW="3505182" imgH="86675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5486400"/>
                        <a:ext cx="3517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2" name="Object 30"/>
          <p:cNvGraphicFramePr>
            <a:graphicFrameLocks noChangeAspect="1"/>
          </p:cNvGraphicFramePr>
          <p:nvPr/>
        </p:nvGraphicFramePr>
        <p:xfrm>
          <a:off x="4406900" y="5778500"/>
          <a:ext cx="336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Equation" r:id="rId29" imgW="3352666" imgH="304755" progId="Equation.3">
                  <p:embed/>
                </p:oleObj>
              </mc:Choice>
              <mc:Fallback>
                <p:oleObj name="Equation" r:id="rId29" imgW="3352666" imgH="30475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5778500"/>
                        <a:ext cx="3365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3" name="Text Box 31"/>
          <p:cNvSpPr txBox="1">
            <a:spLocks noChangeArrowheads="1"/>
          </p:cNvSpPr>
          <p:nvPr/>
        </p:nvSpPr>
        <p:spPr bwMode="auto">
          <a:xfrm>
            <a:off x="3124200" y="9286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的近似值</a:t>
            </a:r>
            <a:r>
              <a:rPr lang="en-US" altLang="zh-CN"/>
              <a:t>, </a:t>
            </a:r>
            <a:r>
              <a:rPr lang="zh-CN" altLang="en-US"/>
              <a:t>精确到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85025" name="Object 33"/>
          <p:cNvGraphicFramePr>
            <a:graphicFrameLocks noChangeAspect="1"/>
          </p:cNvGraphicFramePr>
          <p:nvPr/>
        </p:nvGraphicFramePr>
        <p:xfrm>
          <a:off x="1676400" y="4330700"/>
          <a:ext cx="51784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Equation" r:id="rId31" imgW="5172067" imgH="1066778" progId="Equation.3">
                  <p:embed/>
                </p:oleObj>
              </mc:Choice>
              <mc:Fallback>
                <p:oleObj name="Equation" r:id="rId31" imgW="5172067" imgH="1066778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30700"/>
                        <a:ext cx="51784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2214563" y="2238375"/>
          <a:ext cx="889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Equation" r:id="rId33" imgW="876228" imgH="876204" progId="Equation.3">
                  <p:embed/>
                </p:oleObj>
              </mc:Choice>
              <mc:Fallback>
                <p:oleObj name="Equation" r:id="rId33" imgW="876228" imgH="87620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2238375"/>
                        <a:ext cx="889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/>
        </p:nvGraphicFramePr>
        <p:xfrm>
          <a:off x="3125788" y="2239963"/>
          <a:ext cx="1054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Equation" r:id="rId35" imgW="1047641" imgH="866757" progId="Equation.3">
                  <p:embed/>
                </p:oleObj>
              </mc:Choice>
              <mc:Fallback>
                <p:oleObj name="Equation" r:id="rId35" imgW="1047641" imgH="86675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2239963"/>
                        <a:ext cx="1054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/>
        </p:nvGraphicFramePr>
        <p:xfrm>
          <a:off x="4167188" y="2197100"/>
          <a:ext cx="170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Equation" r:id="rId37" imgW="1695499" imgH="952596" progId="Equation.3">
                  <p:embed/>
                </p:oleObj>
              </mc:Choice>
              <mc:Fallback>
                <p:oleObj name="Equation" r:id="rId37" imgW="1695499" imgH="95259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2197100"/>
                        <a:ext cx="1701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Object 14"/>
          <p:cNvGraphicFramePr>
            <a:graphicFrameLocks noChangeAspect="1"/>
          </p:cNvGraphicFramePr>
          <p:nvPr/>
        </p:nvGraphicFramePr>
        <p:xfrm>
          <a:off x="5919788" y="2197100"/>
          <a:ext cx="2489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Equation" r:id="rId39" imgW="2476438" imgH="952596" progId="Equation.3">
                  <p:embed/>
                </p:oleObj>
              </mc:Choice>
              <mc:Fallback>
                <p:oleObj name="Equation" r:id="rId39" imgW="2476438" imgH="95259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2197100"/>
                        <a:ext cx="2489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609600" y="14859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解</a:t>
            </a:r>
            <a:r>
              <a:rPr lang="en-US" altLang="zh-CN" b="1" dirty="0">
                <a:solidFill>
                  <a:schemeClr val="tx2"/>
                </a:solidFill>
              </a:rPr>
              <a:t>:</a:t>
            </a:r>
            <a:r>
              <a:rPr lang="en-US" altLang="zh-CN" dirty="0"/>
              <a:t> </a:t>
            </a:r>
          </a:p>
        </p:txBody>
      </p:sp>
      <p:graphicFrame>
        <p:nvGraphicFramePr>
          <p:cNvPr id="85012" name="Object 20"/>
          <p:cNvGraphicFramePr>
            <a:graphicFrameLocks noChangeAspect="1"/>
          </p:cNvGraphicFramePr>
          <p:nvPr/>
        </p:nvGraphicFramePr>
        <p:xfrm>
          <a:off x="1295400" y="1612900"/>
          <a:ext cx="251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Equation" r:id="rId41" imgW="2505051" imgH="400042" progId="Equation.3">
                  <p:embed/>
                </p:oleObj>
              </mc:Choice>
              <mc:Fallback>
                <p:oleObj name="Equation" r:id="rId41" imgW="2505051" imgH="40004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12900"/>
                        <a:ext cx="251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3" name="Object 21"/>
          <p:cNvGraphicFramePr>
            <a:graphicFrameLocks noChangeAspect="1"/>
          </p:cNvGraphicFramePr>
          <p:nvPr/>
        </p:nvGraphicFramePr>
        <p:xfrm>
          <a:off x="3937000" y="1485900"/>
          <a:ext cx="1854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Equation" r:id="rId43" imgW="1847745" imgH="685901" progId="Equation.3">
                  <p:embed/>
                </p:oleObj>
              </mc:Choice>
              <mc:Fallback>
                <p:oleObj name="Equation" r:id="rId43" imgW="1847745" imgH="68590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1485900"/>
                        <a:ext cx="1854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9" name="Object 37"/>
          <p:cNvGraphicFramePr>
            <a:graphicFrameLocks noChangeAspect="1"/>
          </p:cNvGraphicFramePr>
          <p:nvPr/>
        </p:nvGraphicFramePr>
        <p:xfrm>
          <a:off x="8229600" y="2209800"/>
          <a:ext cx="30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Equation" r:id="rId45" imgW="295315" imgH="876204" progId="Equation.3">
                  <p:embed/>
                </p:oleObj>
              </mc:Choice>
              <mc:Fallback>
                <p:oleObj name="Equation" r:id="rId45" imgW="295315" imgH="876204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209800"/>
                        <a:ext cx="304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8" name="Object 46"/>
          <p:cNvGraphicFramePr>
            <a:graphicFrameLocks noChangeAspect="1"/>
          </p:cNvGraphicFramePr>
          <p:nvPr/>
        </p:nvGraphicFramePr>
        <p:xfrm>
          <a:off x="7581900" y="914400"/>
          <a:ext cx="1333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Equation" r:id="rId47" imgW="1324060" imgH="476163" progId="Equation.3">
                  <p:embed/>
                </p:oleObj>
              </mc:Choice>
              <mc:Fallback>
                <p:oleObj name="Equation" r:id="rId47" imgW="1324060" imgH="476163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914400"/>
                        <a:ext cx="1333500" cy="48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39" name="Rectangle 47"/>
          <p:cNvSpPr>
            <a:spLocks noChangeArrowheads="1"/>
          </p:cNvSpPr>
          <p:nvPr/>
        </p:nvSpPr>
        <p:spPr bwMode="auto">
          <a:xfrm>
            <a:off x="6858000" y="4343400"/>
            <a:ext cx="22098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graphicFrame>
        <p:nvGraphicFramePr>
          <p:cNvPr id="85040" name="Object 48"/>
          <p:cNvGraphicFramePr>
            <a:graphicFrameLocks noChangeAspect="1"/>
          </p:cNvGraphicFramePr>
          <p:nvPr/>
        </p:nvGraphicFramePr>
        <p:xfrm>
          <a:off x="6934200" y="4597400"/>
          <a:ext cx="170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Equation" r:id="rId49" imgW="1695499" imgH="419207" progId="Equation.3">
                  <p:embed/>
                </p:oleObj>
              </mc:Choice>
              <mc:Fallback>
                <p:oleObj name="Equation" r:id="rId49" imgW="1695499" imgH="419207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597400"/>
                        <a:ext cx="170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3" grpId="0" animBg="1"/>
      <p:bldP spid="85008" grpId="0" autoUpdateAnimBg="0"/>
      <p:bldP spid="85023" grpId="0" autoUpdateAnimBg="0"/>
      <p:bldP spid="85011" grpId="0" autoUpdateAnimBg="0"/>
      <p:bldP spid="8503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371600" y="1987550"/>
          <a:ext cx="70326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3" imgW="7029530" imgH="866757" progId="Equation.3">
                  <p:embed/>
                </p:oleObj>
              </mc:Choice>
              <mc:Fallback>
                <p:oleObj name="Equation" r:id="rId3" imgW="7029530" imgH="8667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87550"/>
                        <a:ext cx="70326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23622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209800" y="292100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5" imgW="552569" imgH="304755" progId="Equation.3">
                  <p:embed/>
                </p:oleObj>
              </mc:Choice>
              <mc:Fallback>
                <p:oleObj name="Equation" r:id="rId5" imgW="552569" imgH="30475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2100"/>
                        <a:ext cx="558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743200" y="2286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的近似值 </a:t>
            </a:r>
            <a:r>
              <a:rPr lang="en-US" altLang="zh-CN"/>
              <a:t>,</a:t>
            </a:r>
            <a:r>
              <a:rPr lang="zh-CN" altLang="en-US"/>
              <a:t>使准确到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5962650" y="228600"/>
          <a:ext cx="73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7" imgW="723981" imgH="419207" progId="Equation.3">
                  <p:embed/>
                </p:oleObj>
              </mc:Choice>
              <mc:Fallback>
                <p:oleObj name="Equation" r:id="rId7" imgW="723981" imgH="4192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228600"/>
                        <a:ext cx="736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09600" y="7762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已知</a:t>
            </a:r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1919288" y="1073150"/>
          <a:ext cx="64246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9" imgW="6419734" imgH="866757" progId="Equation.3">
                  <p:embed/>
                </p:oleObj>
              </mc:Choice>
              <mc:Fallback>
                <p:oleObj name="Equation" r:id="rId9" imgW="6419734" imgH="8667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073150"/>
                        <a:ext cx="6424612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09600" y="30480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</a:t>
            </a:r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1892300" y="2908300"/>
          <a:ext cx="39338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11" imgW="3924400" imgH="819248" progId="Equation.3">
                  <p:embed/>
                </p:oleObj>
              </mc:Choice>
              <mc:Fallback>
                <p:oleObj name="Equation" r:id="rId11" imgW="3924400" imgH="81924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908300"/>
                        <a:ext cx="39338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2971800" y="3670300"/>
          <a:ext cx="3454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13" imgW="3447955" imgH="819248" progId="Equation.3">
                  <p:embed/>
                </p:oleObj>
              </mc:Choice>
              <mc:Fallback>
                <p:oleObj name="Equation" r:id="rId13" imgW="3447955" imgH="81924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670300"/>
                        <a:ext cx="3454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571500" y="45910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1066800" y="4462463"/>
          <a:ext cx="1206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15" imgW="1200157" imgH="819248" progId="Equation.3">
                  <p:embed/>
                </p:oleObj>
              </mc:Choice>
              <mc:Fallback>
                <p:oleObj name="Equation" r:id="rId15" imgW="1200157" imgH="81924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62463"/>
                        <a:ext cx="1206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2286000" y="4572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得</a:t>
            </a:r>
          </a:p>
        </p:txBody>
      </p:sp>
      <p:graphicFrame>
        <p:nvGraphicFramePr>
          <p:cNvPr id="44047" name="Object 15"/>
          <p:cNvGraphicFramePr>
            <a:graphicFrameLocks noChangeAspect="1"/>
          </p:cNvGraphicFramePr>
          <p:nvPr/>
        </p:nvGraphicFramePr>
        <p:xfrm>
          <a:off x="2057400" y="5422900"/>
          <a:ext cx="5245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17" imgW="5238742" imgH="876204" progId="Equation.3">
                  <p:embed/>
                </p:oleObj>
              </mc:Choice>
              <mc:Fallback>
                <p:oleObj name="Equation" r:id="rId17" imgW="5238742" imgH="87620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422900"/>
                        <a:ext cx="5245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8" name="Object 16"/>
          <p:cNvGraphicFramePr>
            <a:graphicFrameLocks noChangeAspect="1"/>
          </p:cNvGraphicFramePr>
          <p:nvPr/>
        </p:nvGraphicFramePr>
        <p:xfrm>
          <a:off x="6858000" y="3860800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19" imgW="1704947" imgH="400042" progId="Equation.3">
                  <p:embed/>
                </p:oleObj>
              </mc:Choice>
              <mc:Fallback>
                <p:oleObj name="Equation" r:id="rId19" imgW="1704947" imgH="40004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860800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0" name="Object 18"/>
          <p:cNvGraphicFramePr>
            <a:graphicFrameLocks noChangeAspect="1"/>
          </p:cNvGraphicFramePr>
          <p:nvPr/>
        </p:nvGraphicFramePr>
        <p:xfrm>
          <a:off x="2819400" y="4432300"/>
          <a:ext cx="914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21" imgW="904842" imgH="819248" progId="Equation.3">
                  <p:embed/>
                </p:oleObj>
              </mc:Choice>
              <mc:Fallback>
                <p:oleObj name="Equation" r:id="rId21" imgW="904842" imgH="81924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32300"/>
                        <a:ext cx="914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3733800" y="45989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于是有</a:t>
            </a:r>
          </a:p>
        </p:txBody>
      </p:sp>
      <p:sp>
        <p:nvSpPr>
          <p:cNvPr id="44059" name="AutoShape 27"/>
          <p:cNvSpPr>
            <a:spLocks noChangeArrowheads="1"/>
          </p:cNvSpPr>
          <p:nvPr/>
        </p:nvSpPr>
        <p:spPr bwMode="auto">
          <a:xfrm>
            <a:off x="5715000" y="685800"/>
            <a:ext cx="3276600" cy="457200"/>
          </a:xfrm>
          <a:prstGeom prst="wedgeRectCallout">
            <a:avLst>
              <a:gd name="adj1" fmla="val -39486"/>
              <a:gd name="adj2" fmla="val 114236"/>
            </a:avLst>
          </a:prstGeom>
          <a:solidFill>
            <a:srgbClr val="0033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/>
              <a:t>用此式求 </a:t>
            </a:r>
            <a:r>
              <a:rPr lang="en-US" altLang="zh-CN" sz="2400"/>
              <a:t>ln2 </a:t>
            </a:r>
            <a:r>
              <a:rPr lang="zh-CN" altLang="en-US" sz="2400"/>
              <a:t>计算量大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autoUpdateAnimBg="0"/>
      <p:bldP spid="44041" grpId="0" autoUpdateAnimBg="0"/>
      <p:bldP spid="44044" grpId="0" autoUpdateAnimBg="0"/>
      <p:bldP spid="44046" grpId="0" autoUpdateAnimBg="0"/>
      <p:bldP spid="44051" grpId="0" autoUpdateAnimBg="0"/>
      <p:bldP spid="4405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04800" y="12557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itchFamily="49" charset="-122"/>
              </a:rPr>
              <a:t>( </a:t>
            </a:r>
            <a:r>
              <a:rPr lang="zh-CN" altLang="en-US"/>
              <a:t>取</a:t>
            </a:r>
            <a:r>
              <a:rPr lang="zh-CN" altLang="en-US">
                <a:solidFill>
                  <a:schemeClr val="tx2"/>
                </a:solidFill>
                <a:ea typeface="仿宋_GB2312" pitchFamily="49" charset="-122"/>
              </a:rPr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463550"/>
            <a:ext cx="30480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3.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计算积分</a:t>
            </a:r>
            <a:endParaRPr lang="zh-CN" altLang="en-US" sz="2800" dirty="0" smtClean="0">
              <a:ea typeface="楷体_GB2312" pitchFamily="49" charset="-122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978150" y="381000"/>
          <a:ext cx="1905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3" imgW="1895525" imgH="752575" progId="Equation.3">
                  <p:embed/>
                </p:oleObj>
              </mc:Choice>
              <mc:Fallback>
                <p:oleObj name="Equation" r:id="rId3" imgW="1895525" imgH="7525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381000"/>
                        <a:ext cx="1905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876800" y="55403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的近似值</a:t>
            </a:r>
            <a:r>
              <a:rPr lang="en-US" altLang="zh-CN"/>
              <a:t>, </a:t>
            </a:r>
            <a:r>
              <a:rPr lang="zh-CN" altLang="en-US"/>
              <a:t>精确到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990600" y="1276350"/>
          <a:ext cx="212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5" imgW="2114447" imgH="552554" progId="Equation.3">
                  <p:embed/>
                </p:oleObj>
              </mc:Choice>
              <mc:Fallback>
                <p:oleObj name="Equation" r:id="rId5" imgW="2114447" imgH="55255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76350"/>
                        <a:ext cx="2120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609600" y="21034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1517650" y="2005013"/>
          <a:ext cx="1181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7" imgW="1171543" imgH="495328" progId="Equation.3">
                  <p:embed/>
                </p:oleObj>
              </mc:Choice>
              <mc:Fallback>
                <p:oleObj name="Equation" r:id="rId7" imgW="1171543" imgH="49532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2005013"/>
                        <a:ext cx="1181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2209800" y="2876550"/>
          <a:ext cx="2159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9" imgW="2152778" imgH="1028717" progId="Equation.3">
                  <p:embed/>
                </p:oleObj>
              </mc:Choice>
              <mc:Fallback>
                <p:oleObj name="Equation" r:id="rId9" imgW="2152778" imgH="102871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76550"/>
                        <a:ext cx="2159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/>
          <p:cNvGraphicFramePr>
            <a:graphicFrameLocks noChangeAspect="1"/>
          </p:cNvGraphicFramePr>
          <p:nvPr/>
        </p:nvGraphicFramePr>
        <p:xfrm>
          <a:off x="4791075" y="3206750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11" imgW="2133613" imgH="400042" progId="Equation.3">
                  <p:embed/>
                </p:oleObj>
              </mc:Choice>
              <mc:Fallback>
                <p:oleObj name="Equation" r:id="rId11" imgW="2133613" imgH="40004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3206750"/>
                        <a:ext cx="214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1219200" y="4124325"/>
          <a:ext cx="1981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tion" r:id="rId13" imgW="1971648" imgH="857309" progId="Equation.3">
                  <p:embed/>
                </p:oleObj>
              </mc:Choice>
              <mc:Fallback>
                <p:oleObj name="Equation" r:id="rId13" imgW="1971648" imgH="85730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24325"/>
                        <a:ext cx="1981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4" name="Object 12"/>
          <p:cNvGraphicFramePr>
            <a:graphicFrameLocks noChangeAspect="1"/>
          </p:cNvGraphicFramePr>
          <p:nvPr/>
        </p:nvGraphicFramePr>
        <p:xfrm>
          <a:off x="3297238" y="4070350"/>
          <a:ext cx="40227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15" imgW="4019420" imgH="1057330" progId="Equation.3">
                  <p:embed/>
                </p:oleObj>
              </mc:Choice>
              <mc:Fallback>
                <p:oleObj name="Equation" r:id="rId15" imgW="4019420" imgH="105733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4070350"/>
                        <a:ext cx="40227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5" name="Object 13"/>
          <p:cNvGraphicFramePr>
            <a:graphicFrameLocks noChangeAspect="1"/>
          </p:cNvGraphicFramePr>
          <p:nvPr/>
        </p:nvGraphicFramePr>
        <p:xfrm>
          <a:off x="4737100" y="4070350"/>
          <a:ext cx="1866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17" imgW="1857463" imgH="1028717" progId="Equation.3">
                  <p:embed/>
                </p:oleObj>
              </mc:Choice>
              <mc:Fallback>
                <p:oleObj name="Equation" r:id="rId17" imgW="1857463" imgH="102871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4070350"/>
                        <a:ext cx="1866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6" name="Object 14"/>
          <p:cNvGraphicFramePr>
            <a:graphicFrameLocks noChangeAspect="1"/>
          </p:cNvGraphicFramePr>
          <p:nvPr/>
        </p:nvGraphicFramePr>
        <p:xfrm>
          <a:off x="1319213" y="5219700"/>
          <a:ext cx="2120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19" imgW="2114447" imgH="1019269" progId="Equation.3">
                  <p:embed/>
                </p:oleObj>
              </mc:Choice>
              <mc:Fallback>
                <p:oleObj name="Equation" r:id="rId19" imgW="2114447" imgH="10192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5219700"/>
                        <a:ext cx="2120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7" name="Object 15"/>
          <p:cNvGraphicFramePr>
            <a:graphicFrameLocks noChangeAspect="1"/>
          </p:cNvGraphicFramePr>
          <p:nvPr/>
        </p:nvGraphicFramePr>
        <p:xfrm>
          <a:off x="3454400" y="5314950"/>
          <a:ext cx="139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21" imgW="1390735" imgH="876204" progId="Equation.3">
                  <p:embed/>
                </p:oleObj>
              </mc:Choice>
              <mc:Fallback>
                <p:oleObj name="Equation" r:id="rId21" imgW="1390735" imgH="87620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5314950"/>
                        <a:ext cx="1397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7772400" y="527050"/>
          <a:ext cx="800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23" imgW="790657" imgH="495328" progId="Equation.3">
                  <p:embed/>
                </p:oleObj>
              </mc:Choice>
              <mc:Fallback>
                <p:oleObj name="Equation" r:id="rId23" imgW="790657" imgH="49532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27050"/>
                        <a:ext cx="800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9" name="Object 17"/>
          <p:cNvGraphicFramePr>
            <a:graphicFrameLocks noChangeAspect="1"/>
          </p:cNvGraphicFramePr>
          <p:nvPr/>
        </p:nvGraphicFramePr>
        <p:xfrm>
          <a:off x="2828925" y="1860550"/>
          <a:ext cx="1181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25" imgW="1171543" imgH="1009552" progId="Equation.3">
                  <p:embed/>
                </p:oleObj>
              </mc:Choice>
              <mc:Fallback>
                <p:oleObj name="Equation" r:id="rId25" imgW="1171543" imgH="100955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860550"/>
                        <a:ext cx="1181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0" name="Object 18"/>
          <p:cNvGraphicFramePr>
            <a:graphicFrameLocks noChangeAspect="1"/>
          </p:cNvGraphicFramePr>
          <p:nvPr/>
        </p:nvGraphicFramePr>
        <p:xfrm>
          <a:off x="4165600" y="1860550"/>
          <a:ext cx="1371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27" imgW="1362122" imgH="1009552" progId="Equation.3">
                  <p:embed/>
                </p:oleObj>
              </mc:Choice>
              <mc:Fallback>
                <p:oleObj name="Equation" r:id="rId27" imgW="1362122" imgH="100955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1860550"/>
                        <a:ext cx="1371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1" name="Object 19"/>
          <p:cNvGraphicFramePr>
            <a:graphicFrameLocks noChangeAspect="1"/>
          </p:cNvGraphicFramePr>
          <p:nvPr/>
        </p:nvGraphicFramePr>
        <p:xfrm>
          <a:off x="5588000" y="1860550"/>
          <a:ext cx="2006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29" imgW="2000262" imgH="1009552" progId="Equation.3">
                  <p:embed/>
                </p:oleObj>
              </mc:Choice>
              <mc:Fallback>
                <p:oleObj name="Equation" r:id="rId29" imgW="2000262" imgH="100955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1860550"/>
                        <a:ext cx="2006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2" name="Object 20"/>
          <p:cNvGraphicFramePr>
            <a:graphicFrameLocks noChangeAspect="1"/>
          </p:cNvGraphicFramePr>
          <p:nvPr/>
        </p:nvGraphicFramePr>
        <p:xfrm>
          <a:off x="4956175" y="5219700"/>
          <a:ext cx="2933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31" imgW="2924269" imgH="1019269" progId="Equation.3">
                  <p:embed/>
                </p:oleObj>
              </mc:Choice>
              <mc:Fallback>
                <p:oleObj name="Equation" r:id="rId31" imgW="2924269" imgH="10192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5219700"/>
                        <a:ext cx="2933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3" name="Object 21"/>
          <p:cNvGraphicFramePr>
            <a:graphicFrameLocks noChangeAspect="1"/>
          </p:cNvGraphicFramePr>
          <p:nvPr/>
        </p:nvGraphicFramePr>
        <p:xfrm>
          <a:off x="7924800" y="5289550"/>
          <a:ext cx="825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33" imgW="819271" imgH="866757" progId="Equation.3">
                  <p:embed/>
                </p:oleObj>
              </mc:Choice>
              <mc:Fallback>
                <p:oleObj name="Equation" r:id="rId33" imgW="819271" imgH="86675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289550"/>
                        <a:ext cx="825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4" name="Object 22"/>
          <p:cNvGraphicFramePr>
            <a:graphicFrameLocks noChangeAspect="1"/>
          </p:cNvGraphicFramePr>
          <p:nvPr/>
        </p:nvGraphicFramePr>
        <p:xfrm>
          <a:off x="6629400" y="5822950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35" imgW="1104868" imgH="400042" progId="Equation.3">
                  <p:embed/>
                </p:oleObj>
              </mc:Choice>
              <mc:Fallback>
                <p:oleObj name="Equation" r:id="rId35" imgW="1104868" imgH="40004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822950"/>
                        <a:ext cx="111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3340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二、微分方程的幂级数解法</a:t>
            </a:r>
          </a:p>
        </p:txBody>
      </p:sp>
      <p:graphicFrame>
        <p:nvGraphicFramePr>
          <p:cNvPr id="99331" name="Object 1027"/>
          <p:cNvGraphicFramePr>
            <a:graphicFrameLocks noChangeAspect="1"/>
          </p:cNvGraphicFramePr>
          <p:nvPr/>
        </p:nvGraphicFramePr>
        <p:xfrm>
          <a:off x="2527300" y="1454150"/>
          <a:ext cx="185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3" imgW="1847745" imgH="819248" progId="Equation.3">
                  <p:embed/>
                </p:oleObj>
              </mc:Choice>
              <mc:Fallback>
                <p:oleObj name="Equation" r:id="rId3" imgW="1847745" imgH="819248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1454150"/>
                        <a:ext cx="1854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1028"/>
          <p:cNvGraphicFramePr>
            <a:graphicFrameLocks noChangeAspect="1"/>
          </p:cNvGraphicFramePr>
          <p:nvPr/>
        </p:nvGraphicFramePr>
        <p:xfrm>
          <a:off x="2501900" y="2400300"/>
          <a:ext cx="173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5" imgW="1733560" imgH="562002" progId="Equation.3">
                  <p:embed/>
                </p:oleObj>
              </mc:Choice>
              <mc:Fallback>
                <p:oleObj name="Equation" r:id="rId5" imgW="1733560" imgH="562002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2400300"/>
                        <a:ext cx="173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1029"/>
          <p:cNvGraphicFramePr>
            <a:graphicFrameLocks noChangeAspect="1"/>
          </p:cNvGraphicFramePr>
          <p:nvPr/>
        </p:nvGraphicFramePr>
        <p:xfrm>
          <a:off x="304800" y="3124200"/>
          <a:ext cx="635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7" imgW="6343610" imgH="447550" progId="Equation.3">
                  <p:embed/>
                </p:oleObj>
              </mc:Choice>
              <mc:Fallback>
                <p:oleObj name="Equation" r:id="rId7" imgW="6343610" imgH="44755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124200"/>
                        <a:ext cx="635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1031"/>
          <p:cNvGraphicFramePr>
            <a:graphicFrameLocks noChangeAspect="1"/>
          </p:cNvGraphicFramePr>
          <p:nvPr/>
        </p:nvGraphicFramePr>
        <p:xfrm>
          <a:off x="1524000" y="4100513"/>
          <a:ext cx="5486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9" imgW="5476830" imgH="523941" progId="Equation.3">
                  <p:embed/>
                </p:oleObj>
              </mc:Choice>
              <mc:Fallback>
                <p:oleObj name="Equation" r:id="rId9" imgW="5476830" imgH="523941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00513"/>
                        <a:ext cx="5486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Text Box 1032"/>
          <p:cNvSpPr txBox="1">
            <a:spLocks noChangeArrowheads="1"/>
          </p:cNvSpPr>
          <p:nvPr/>
        </p:nvSpPr>
        <p:spPr bwMode="auto">
          <a:xfrm>
            <a:off x="304800" y="5257800"/>
            <a:ext cx="614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代入原方程</a:t>
            </a:r>
            <a:r>
              <a:rPr lang="en-US" altLang="zh-CN"/>
              <a:t>, </a:t>
            </a:r>
            <a:r>
              <a:rPr lang="zh-CN" altLang="en-US"/>
              <a:t>比较同次幂系数可定常数 </a:t>
            </a:r>
          </a:p>
        </p:txBody>
      </p:sp>
      <p:sp>
        <p:nvSpPr>
          <p:cNvPr id="99337" name="AutoShape 1033"/>
          <p:cNvSpPr>
            <a:spLocks/>
          </p:cNvSpPr>
          <p:nvPr/>
        </p:nvSpPr>
        <p:spPr bwMode="auto">
          <a:xfrm>
            <a:off x="2259013" y="1600200"/>
            <a:ext cx="179387" cy="1212850"/>
          </a:xfrm>
          <a:prstGeom prst="leftBrace">
            <a:avLst>
              <a:gd name="adj1" fmla="val 5634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9338" name="Object 1034"/>
          <p:cNvGraphicFramePr>
            <a:graphicFrameLocks noChangeAspect="1"/>
          </p:cNvGraphicFramePr>
          <p:nvPr/>
        </p:nvGraphicFramePr>
        <p:xfrm>
          <a:off x="6324600" y="5283200"/>
          <a:ext cx="208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11" imgW="2076385" imgH="419207" progId="Equation.3">
                  <p:embed/>
                </p:oleObj>
              </mc:Choice>
              <mc:Fallback>
                <p:oleObj name="Equation" r:id="rId11" imgW="2076385" imgH="419207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283200"/>
                        <a:ext cx="208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9" name="Text Box 1035"/>
          <p:cNvSpPr txBox="1">
            <a:spLocks noChangeArrowheads="1"/>
          </p:cNvSpPr>
          <p:nvPr/>
        </p:nvSpPr>
        <p:spPr bwMode="auto">
          <a:xfrm>
            <a:off x="273050" y="5881688"/>
            <a:ext cx="8185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由此确定的级数①即为定解问题在收敛区间内的解</a:t>
            </a:r>
            <a:r>
              <a:rPr lang="en-US" altLang="zh-CN"/>
              <a:t>. </a:t>
            </a:r>
          </a:p>
        </p:txBody>
      </p:sp>
      <p:sp>
        <p:nvSpPr>
          <p:cNvPr id="99340" name="Text Box 1036"/>
          <p:cNvSpPr txBox="1">
            <a:spLocks noChangeArrowheads="1"/>
          </p:cNvSpPr>
          <p:nvPr/>
        </p:nvSpPr>
        <p:spPr bwMode="auto">
          <a:xfrm>
            <a:off x="7620000" y="46339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①</a:t>
            </a:r>
          </a:p>
        </p:txBody>
      </p:sp>
      <p:sp>
        <p:nvSpPr>
          <p:cNvPr id="99341" name="Text Box 1037"/>
          <p:cNvSpPr txBox="1">
            <a:spLocks noChangeArrowheads="1"/>
          </p:cNvSpPr>
          <p:nvPr/>
        </p:nvSpPr>
        <p:spPr bwMode="auto">
          <a:xfrm>
            <a:off x="609600" y="36576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设所求解为</a:t>
            </a:r>
          </a:p>
        </p:txBody>
      </p:sp>
      <p:sp>
        <p:nvSpPr>
          <p:cNvPr id="99334" name="Text Box 1030"/>
          <p:cNvSpPr txBox="1">
            <a:spLocks noChangeArrowheads="1"/>
          </p:cNvSpPr>
          <p:nvPr/>
        </p:nvSpPr>
        <p:spPr bwMode="auto">
          <a:xfrm>
            <a:off x="6781800" y="446088"/>
            <a:ext cx="1990725" cy="13827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行楷" pitchFamily="2" charset="-122"/>
              </a:rPr>
              <a:t>幂级数解法</a:t>
            </a:r>
          </a:p>
          <a:p>
            <a:r>
              <a:rPr lang="zh-CN" altLang="en-US">
                <a:ea typeface="华文行楷" pitchFamily="2" charset="-122"/>
              </a:rPr>
              <a:t>本质上就是</a:t>
            </a:r>
          </a:p>
          <a:p>
            <a:r>
              <a:rPr lang="zh-CN" altLang="en-US">
                <a:solidFill>
                  <a:schemeClr val="tx2"/>
                </a:solidFill>
                <a:ea typeface="华文行楷" pitchFamily="2" charset="-122"/>
              </a:rPr>
              <a:t>待定系数法</a:t>
            </a:r>
            <a:r>
              <a:rPr lang="zh-CN" altLang="en-US"/>
              <a:t> </a:t>
            </a:r>
          </a:p>
        </p:txBody>
      </p:sp>
      <p:graphicFrame>
        <p:nvGraphicFramePr>
          <p:cNvPr id="99343" name="Object 1039"/>
          <p:cNvGraphicFramePr>
            <a:graphicFrameLocks noChangeAspect="1"/>
          </p:cNvGraphicFramePr>
          <p:nvPr/>
        </p:nvGraphicFramePr>
        <p:xfrm>
          <a:off x="4343400" y="4633913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13" imgW="2657568" imgH="523941" progId="Equation.3">
                  <p:embed/>
                </p:oleObj>
              </mc:Choice>
              <mc:Fallback>
                <p:oleObj name="Equation" r:id="rId13" imgW="2657568" imgH="523941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33913"/>
                        <a:ext cx="2667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5" name="Text Box 1041"/>
          <p:cNvSpPr txBox="1">
            <a:spLocks noChangeArrowheads="1"/>
          </p:cNvSpPr>
          <p:nvPr/>
        </p:nvSpPr>
        <p:spPr bwMode="auto">
          <a:xfrm>
            <a:off x="822325" y="904875"/>
            <a:ext cx="375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b="1">
                <a:solidFill>
                  <a:schemeClr val="tx2"/>
                </a:solidFill>
              </a:rPr>
              <a:t>1. </a:t>
            </a:r>
            <a:r>
              <a:rPr lang="zh-CN" altLang="en-US" b="1">
                <a:solidFill>
                  <a:schemeClr val="tx2"/>
                </a:solidFill>
              </a:rPr>
              <a:t>一阶微分方程的情形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9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9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6" grpId="0" build="p" autoUpdateAnimBg="0"/>
      <p:bldP spid="99337" grpId="0" animBg="1"/>
      <p:bldP spid="99339" grpId="0" build="p" autoUpdateAnimBg="0"/>
      <p:bldP spid="99340" grpId="0" build="p" autoUpdateAnimBg="0" advAuto="0"/>
      <p:bldP spid="99341" grpId="0" build="p" autoUpdateAnimBg="0"/>
      <p:bldP spid="99334" grpId="0" animBg="1" autoUpdateAnimBg="0"/>
      <p:bldP spid="9934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9906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4. </a:t>
            </a:r>
            <a:endParaRPr lang="en-US" altLang="zh-CN" sz="2800" dirty="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2291" name="Object 1027"/>
          <p:cNvGraphicFramePr>
            <a:graphicFrameLocks noChangeAspect="1"/>
          </p:cNvGraphicFramePr>
          <p:nvPr/>
        </p:nvGraphicFramePr>
        <p:xfrm>
          <a:off x="1524000" y="304800"/>
          <a:ext cx="27654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3" imgW="2762305" imgH="514223" progId="Equation.3">
                  <p:embed/>
                </p:oleObj>
              </mc:Choice>
              <mc:Fallback>
                <p:oleObj name="Equation" r:id="rId3" imgW="2762305" imgH="514223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"/>
                        <a:ext cx="27654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7" name="Text Box 1029"/>
          <p:cNvSpPr txBox="1">
            <a:spLocks noChangeArrowheads="1"/>
          </p:cNvSpPr>
          <p:nvPr/>
        </p:nvSpPr>
        <p:spPr bwMode="auto">
          <a:xfrm>
            <a:off x="609600" y="9144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 </a:t>
            </a:r>
            <a:r>
              <a:rPr lang="zh-CN" altLang="en-US"/>
              <a:t>根据初始条件</a:t>
            </a:r>
            <a:r>
              <a:rPr lang="en-US" altLang="zh-CN"/>
              <a:t>, </a:t>
            </a:r>
            <a:r>
              <a:rPr lang="zh-CN" altLang="en-US"/>
              <a:t>设所求特解为</a:t>
            </a:r>
          </a:p>
        </p:txBody>
      </p:sp>
      <p:graphicFrame>
        <p:nvGraphicFramePr>
          <p:cNvPr id="100358" name="Object 1030"/>
          <p:cNvGraphicFramePr>
            <a:graphicFrameLocks noChangeAspect="1"/>
          </p:cNvGraphicFramePr>
          <p:nvPr/>
        </p:nvGraphicFramePr>
        <p:xfrm>
          <a:off x="1866900" y="1371600"/>
          <a:ext cx="4533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5" imgW="4524479" imgH="523941" progId="Equation.3">
                  <p:embed/>
                </p:oleObj>
              </mc:Choice>
              <mc:Fallback>
                <p:oleObj name="Equation" r:id="rId5" imgW="4524479" imgH="523941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371600"/>
                        <a:ext cx="4533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9" name="Text Box 1031"/>
          <p:cNvSpPr txBox="1">
            <a:spLocks noChangeArrowheads="1"/>
          </p:cNvSpPr>
          <p:nvPr/>
        </p:nvSpPr>
        <p:spPr bwMode="auto">
          <a:xfrm>
            <a:off x="609600" y="19192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代入原方程</a:t>
            </a:r>
            <a:r>
              <a:rPr lang="en-US" altLang="zh-CN"/>
              <a:t>, </a:t>
            </a:r>
            <a:r>
              <a:rPr lang="zh-CN" altLang="en-US"/>
              <a:t>得</a:t>
            </a:r>
          </a:p>
        </p:txBody>
      </p:sp>
      <p:graphicFrame>
        <p:nvGraphicFramePr>
          <p:cNvPr id="12295" name="Object 1032"/>
          <p:cNvGraphicFramePr>
            <a:graphicFrameLocks noChangeAspect="1"/>
          </p:cNvGraphicFramePr>
          <p:nvPr/>
        </p:nvGraphicFramePr>
        <p:xfrm>
          <a:off x="4419600" y="387350"/>
          <a:ext cx="3527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7" imgW="3524348" imgH="495328" progId="Equation.3">
                  <p:embed/>
                </p:oleObj>
              </mc:Choice>
              <mc:Fallback>
                <p:oleObj name="Equation" r:id="rId7" imgW="3524348" imgH="495328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7350"/>
                        <a:ext cx="35274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1033"/>
          <p:cNvGraphicFramePr>
            <a:graphicFrameLocks noChangeAspect="1"/>
          </p:cNvGraphicFramePr>
          <p:nvPr/>
        </p:nvGraphicFramePr>
        <p:xfrm>
          <a:off x="1600200" y="2438400"/>
          <a:ext cx="5829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9" imgW="5819655" imgH="523941" progId="Equation.3">
                  <p:embed/>
                </p:oleObj>
              </mc:Choice>
              <mc:Fallback>
                <p:oleObj name="Equation" r:id="rId9" imgW="5819655" imgH="523941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5829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2" name="Object 1034"/>
          <p:cNvGraphicFramePr>
            <a:graphicFrameLocks noChangeAspect="1"/>
          </p:cNvGraphicFramePr>
          <p:nvPr/>
        </p:nvGraphicFramePr>
        <p:xfrm>
          <a:off x="1752600" y="3048000"/>
          <a:ext cx="4495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11" imgW="4486147" imgH="523941" progId="Equation.3">
                  <p:embed/>
                </p:oleObj>
              </mc:Choice>
              <mc:Fallback>
                <p:oleObj name="Equation" r:id="rId11" imgW="4486147" imgH="523941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4495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3" name="Object 1035"/>
          <p:cNvGraphicFramePr>
            <a:graphicFrameLocks noChangeAspect="1"/>
          </p:cNvGraphicFramePr>
          <p:nvPr/>
        </p:nvGraphicFramePr>
        <p:xfrm>
          <a:off x="1752600" y="3657600"/>
          <a:ext cx="632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Equation" r:id="rId13" imgW="6314997" imgH="523941" progId="Equation.3">
                  <p:embed/>
                </p:oleObj>
              </mc:Choice>
              <mc:Fallback>
                <p:oleObj name="Equation" r:id="rId13" imgW="6314997" imgH="523941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57600"/>
                        <a:ext cx="632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4" name="Text Box 1036"/>
          <p:cNvSpPr txBox="1">
            <a:spLocks noChangeArrowheads="1"/>
          </p:cNvSpPr>
          <p:nvPr/>
        </p:nvSpPr>
        <p:spPr bwMode="auto">
          <a:xfrm>
            <a:off x="609600" y="4357688"/>
            <a:ext cx="320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比较同次幂系数</a:t>
            </a:r>
            <a:r>
              <a:rPr lang="en-US" altLang="zh-CN"/>
              <a:t>, </a:t>
            </a:r>
            <a:r>
              <a:rPr lang="zh-CN" altLang="en-US"/>
              <a:t>得</a:t>
            </a:r>
          </a:p>
        </p:txBody>
      </p:sp>
      <p:graphicFrame>
        <p:nvGraphicFramePr>
          <p:cNvPr id="100365" name="Object 1037"/>
          <p:cNvGraphicFramePr>
            <a:graphicFrameLocks noChangeAspect="1"/>
          </p:cNvGraphicFramePr>
          <p:nvPr/>
        </p:nvGraphicFramePr>
        <p:xfrm>
          <a:off x="1816100" y="4986338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15" imgW="980965" imgH="438102" progId="Equation.3">
                  <p:embed/>
                </p:oleObj>
              </mc:Choice>
              <mc:Fallback>
                <p:oleObj name="Equation" r:id="rId15" imgW="980965" imgH="438102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4986338"/>
                        <a:ext cx="99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6" name="Object 1038"/>
          <p:cNvGraphicFramePr>
            <a:graphicFrameLocks noChangeAspect="1"/>
          </p:cNvGraphicFramePr>
          <p:nvPr/>
        </p:nvGraphicFramePr>
        <p:xfrm>
          <a:off x="3111500" y="4787900"/>
          <a:ext cx="1104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17" imgW="1095420" imgH="838144" progId="Equation.3">
                  <p:embed/>
                </p:oleObj>
              </mc:Choice>
              <mc:Fallback>
                <p:oleObj name="Equation" r:id="rId17" imgW="1095420" imgH="838144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4787900"/>
                        <a:ext cx="1104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7" name="Object 1039"/>
          <p:cNvGraphicFramePr>
            <a:graphicFrameLocks noChangeAspect="1"/>
          </p:cNvGraphicFramePr>
          <p:nvPr/>
        </p:nvGraphicFramePr>
        <p:xfrm>
          <a:off x="4394200" y="4986338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19" imgW="1009579" imgH="438102" progId="Equation.3">
                  <p:embed/>
                </p:oleObj>
              </mc:Choice>
              <mc:Fallback>
                <p:oleObj name="Equation" r:id="rId19" imgW="1009579" imgH="438102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4986338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8" name="Object 1040"/>
          <p:cNvGraphicFramePr>
            <a:graphicFrameLocks noChangeAspect="1"/>
          </p:cNvGraphicFramePr>
          <p:nvPr/>
        </p:nvGraphicFramePr>
        <p:xfrm>
          <a:off x="5524500" y="4986338"/>
          <a:ext cx="104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Equation" r:id="rId21" imgW="1028745" imgH="438102" progId="Equation.3">
                  <p:embed/>
                </p:oleObj>
              </mc:Choice>
              <mc:Fallback>
                <p:oleObj name="Equation" r:id="rId21" imgW="1028745" imgH="438102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4986338"/>
                        <a:ext cx="104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9" name="Object 1041"/>
          <p:cNvGraphicFramePr>
            <a:graphicFrameLocks noChangeAspect="1"/>
          </p:cNvGraphicFramePr>
          <p:nvPr/>
        </p:nvGraphicFramePr>
        <p:xfrm>
          <a:off x="6667500" y="4787900"/>
          <a:ext cx="163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Equation" r:id="rId23" imgW="1628823" imgH="838144" progId="Equation.3">
                  <p:embed/>
                </p:oleObj>
              </mc:Choice>
              <mc:Fallback>
                <p:oleObj name="Equation" r:id="rId23" imgW="1628823" imgH="838144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4787900"/>
                        <a:ext cx="1638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0" name="Text Box 1042"/>
          <p:cNvSpPr txBox="1">
            <a:spLocks noChangeArrowheads="1"/>
          </p:cNvSpPr>
          <p:nvPr/>
        </p:nvSpPr>
        <p:spPr bwMode="auto">
          <a:xfrm>
            <a:off x="609600" y="5715000"/>
            <a:ext cx="4540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故所求解的幂级数前几项为 </a:t>
            </a:r>
          </a:p>
        </p:txBody>
      </p:sp>
      <p:graphicFrame>
        <p:nvGraphicFramePr>
          <p:cNvPr id="100371" name="Object 1043"/>
          <p:cNvGraphicFramePr>
            <a:graphicFrameLocks noChangeAspect="1"/>
          </p:cNvGraphicFramePr>
          <p:nvPr/>
        </p:nvGraphicFramePr>
        <p:xfrm>
          <a:off x="5029200" y="5575300"/>
          <a:ext cx="287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Equation" r:id="rId25" imgW="2857594" imgH="819248" progId="Equation.3">
                  <p:embed/>
                </p:oleObj>
              </mc:Choice>
              <mc:Fallback>
                <p:oleObj name="Equation" r:id="rId25" imgW="2857594" imgH="819248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575300"/>
                        <a:ext cx="2870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74" name="Group 1046"/>
          <p:cNvGrpSpPr>
            <a:grpSpLocks/>
          </p:cNvGrpSpPr>
          <p:nvPr/>
        </p:nvGrpSpPr>
        <p:grpSpPr bwMode="auto">
          <a:xfrm>
            <a:off x="1981200" y="2971800"/>
            <a:ext cx="990600" cy="1143000"/>
            <a:chOff x="1248" y="1872"/>
            <a:chExt cx="624" cy="720"/>
          </a:xfrm>
        </p:grpSpPr>
        <p:sp>
          <p:nvSpPr>
            <p:cNvPr id="12317" name="Line 1044"/>
            <p:cNvSpPr>
              <a:spLocks noChangeShapeType="1"/>
            </p:cNvSpPr>
            <p:nvPr/>
          </p:nvSpPr>
          <p:spPr bwMode="auto">
            <a:xfrm>
              <a:off x="1440" y="1872"/>
              <a:ext cx="4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Line 1045"/>
            <p:cNvSpPr>
              <a:spLocks noChangeShapeType="1"/>
            </p:cNvSpPr>
            <p:nvPr/>
          </p:nvSpPr>
          <p:spPr bwMode="auto">
            <a:xfrm>
              <a:off x="1248" y="2592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0377" name="Group 1049"/>
          <p:cNvGrpSpPr>
            <a:grpSpLocks/>
          </p:cNvGrpSpPr>
          <p:nvPr/>
        </p:nvGrpSpPr>
        <p:grpSpPr bwMode="auto">
          <a:xfrm>
            <a:off x="2590800" y="2971800"/>
            <a:ext cx="1447800" cy="1219200"/>
            <a:chOff x="1632" y="1872"/>
            <a:chExt cx="912" cy="768"/>
          </a:xfrm>
        </p:grpSpPr>
        <p:sp>
          <p:nvSpPr>
            <p:cNvPr id="12315" name="Line 1047"/>
            <p:cNvSpPr>
              <a:spLocks noChangeShapeType="1"/>
            </p:cNvSpPr>
            <p:nvPr/>
          </p:nvSpPr>
          <p:spPr bwMode="auto">
            <a:xfrm>
              <a:off x="2112" y="1872"/>
              <a:ext cx="43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Line 1048"/>
            <p:cNvSpPr>
              <a:spLocks noChangeShapeType="1"/>
            </p:cNvSpPr>
            <p:nvPr/>
          </p:nvSpPr>
          <p:spPr bwMode="auto">
            <a:xfrm>
              <a:off x="1632" y="2640"/>
              <a:ext cx="38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0381" name="Group 1053"/>
          <p:cNvGrpSpPr>
            <a:grpSpLocks/>
          </p:cNvGrpSpPr>
          <p:nvPr/>
        </p:nvGrpSpPr>
        <p:grpSpPr bwMode="auto">
          <a:xfrm>
            <a:off x="3733800" y="2971800"/>
            <a:ext cx="1676400" cy="1219200"/>
            <a:chOff x="2352" y="1872"/>
            <a:chExt cx="1056" cy="768"/>
          </a:xfrm>
        </p:grpSpPr>
        <p:sp>
          <p:nvSpPr>
            <p:cNvPr id="12313" name="Line 1051"/>
            <p:cNvSpPr>
              <a:spLocks noChangeShapeType="1"/>
            </p:cNvSpPr>
            <p:nvPr/>
          </p:nvSpPr>
          <p:spPr bwMode="auto">
            <a:xfrm>
              <a:off x="2908" y="1872"/>
              <a:ext cx="500" cy="0"/>
            </a:xfrm>
            <a:prstGeom prst="line">
              <a:avLst/>
            </a:prstGeom>
            <a:noFill/>
            <a:ln w="19050">
              <a:solidFill>
                <a:srgbClr val="66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Line 1052"/>
            <p:cNvSpPr>
              <a:spLocks noChangeShapeType="1"/>
            </p:cNvSpPr>
            <p:nvPr/>
          </p:nvSpPr>
          <p:spPr bwMode="auto">
            <a:xfrm>
              <a:off x="2352" y="2640"/>
              <a:ext cx="672" cy="0"/>
            </a:xfrm>
            <a:prstGeom prst="line">
              <a:avLst/>
            </a:prstGeom>
            <a:noFill/>
            <a:ln w="19050">
              <a:solidFill>
                <a:srgbClr val="66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0385" name="Group 1057"/>
          <p:cNvGrpSpPr>
            <a:grpSpLocks/>
          </p:cNvGrpSpPr>
          <p:nvPr/>
        </p:nvGrpSpPr>
        <p:grpSpPr bwMode="auto">
          <a:xfrm>
            <a:off x="5181600" y="2971800"/>
            <a:ext cx="1981200" cy="1219200"/>
            <a:chOff x="3264" y="1872"/>
            <a:chExt cx="1248" cy="768"/>
          </a:xfrm>
        </p:grpSpPr>
        <p:sp>
          <p:nvSpPr>
            <p:cNvPr id="12311" name="Line 1055"/>
            <p:cNvSpPr>
              <a:spLocks noChangeShapeType="1"/>
            </p:cNvSpPr>
            <p:nvPr/>
          </p:nvSpPr>
          <p:spPr bwMode="auto">
            <a:xfrm>
              <a:off x="3696" y="1872"/>
              <a:ext cx="477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1056"/>
            <p:cNvSpPr>
              <a:spLocks noChangeShapeType="1"/>
            </p:cNvSpPr>
            <p:nvPr/>
          </p:nvSpPr>
          <p:spPr bwMode="auto">
            <a:xfrm>
              <a:off x="3264" y="2640"/>
              <a:ext cx="1248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0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0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build="p" autoUpdateAnimBg="0"/>
      <p:bldP spid="100359" grpId="0" build="p" autoUpdateAnimBg="0"/>
      <p:bldP spid="100364" grpId="0" build="p" autoUpdateAnimBg="0"/>
      <p:bldP spid="10037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172200" cy="6858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2.  </a:t>
            </a:r>
            <a:r>
              <a:rPr lang="zh-CN" altLang="en-US" sz="2800" b="1" smtClean="0">
                <a:ea typeface="楷体_GB2312" pitchFamily="49" charset="-122"/>
              </a:rPr>
              <a:t>二阶齐次线性微分方程问题</a:t>
            </a:r>
          </a:p>
        </p:txBody>
      </p:sp>
      <p:graphicFrame>
        <p:nvGraphicFramePr>
          <p:cNvPr id="101379" name="Object 1027"/>
          <p:cNvGraphicFramePr>
            <a:graphicFrameLocks noChangeAspect="1"/>
          </p:cNvGraphicFramePr>
          <p:nvPr/>
        </p:nvGraphicFramePr>
        <p:xfrm>
          <a:off x="1676400" y="1143000"/>
          <a:ext cx="354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3" imgW="3533796" imgH="409489" progId="Equation.3">
                  <p:embed/>
                </p:oleObj>
              </mc:Choice>
              <mc:Fallback>
                <p:oleObj name="Equation" r:id="rId3" imgW="3533796" imgH="409489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43000"/>
                        <a:ext cx="3543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Text Box 1028"/>
          <p:cNvSpPr txBox="1">
            <a:spLocks noChangeArrowheads="1"/>
          </p:cNvSpPr>
          <p:nvPr/>
        </p:nvSpPr>
        <p:spPr bwMode="auto">
          <a:xfrm>
            <a:off x="609600" y="18288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01381" name="Object 1029"/>
          <p:cNvGraphicFramePr>
            <a:graphicFrameLocks noChangeAspect="1"/>
          </p:cNvGraphicFramePr>
          <p:nvPr/>
        </p:nvGraphicFramePr>
        <p:xfrm>
          <a:off x="2768600" y="3009900"/>
          <a:ext cx="1803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5" imgW="1790788" imgH="1019269" progId="Equation.3">
                  <p:embed/>
                </p:oleObj>
              </mc:Choice>
              <mc:Fallback>
                <p:oleObj name="Equation" r:id="rId5" imgW="1790788" imgH="1019269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3009900"/>
                        <a:ext cx="1803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2" name="Text Box 1030"/>
          <p:cNvSpPr txBox="1">
            <a:spLocks noChangeArrowheads="1"/>
          </p:cNvSpPr>
          <p:nvPr/>
        </p:nvSpPr>
        <p:spPr bwMode="auto">
          <a:xfrm>
            <a:off x="304800" y="2438400"/>
            <a:ext cx="6608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则在－</a:t>
            </a:r>
            <a:r>
              <a:rPr lang="en-US" altLang="zh-CN" i="1"/>
              <a:t>R</a:t>
            </a:r>
            <a:r>
              <a:rPr lang="en-US" altLang="zh-CN"/>
              <a:t> &lt; </a:t>
            </a:r>
            <a:r>
              <a:rPr lang="en-US" altLang="zh-CN" i="1"/>
              <a:t>x</a:t>
            </a:r>
            <a:r>
              <a:rPr lang="en-US" altLang="zh-CN"/>
              <a:t> &lt; 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zh-CN" altLang="en-US"/>
              <a:t>内方程 ② 必有幂级数解</a:t>
            </a:r>
            <a:r>
              <a:rPr lang="en-US" altLang="zh-CN"/>
              <a:t>: </a:t>
            </a:r>
          </a:p>
        </p:txBody>
      </p:sp>
      <p:sp>
        <p:nvSpPr>
          <p:cNvPr id="101383" name="Text Box 1031"/>
          <p:cNvSpPr txBox="1">
            <a:spLocks noChangeArrowheads="1"/>
          </p:cNvSpPr>
          <p:nvPr/>
        </p:nvSpPr>
        <p:spPr bwMode="auto">
          <a:xfrm>
            <a:off x="6248400" y="10668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②</a:t>
            </a:r>
          </a:p>
        </p:txBody>
      </p:sp>
      <p:sp>
        <p:nvSpPr>
          <p:cNvPr id="101384" name="Text Box 1032"/>
          <p:cNvSpPr txBox="1">
            <a:spLocks noChangeArrowheads="1"/>
          </p:cNvSpPr>
          <p:nvPr/>
        </p:nvSpPr>
        <p:spPr bwMode="auto">
          <a:xfrm>
            <a:off x="1524000" y="18288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/>
              <a:t>设 </a:t>
            </a:r>
            <a:r>
              <a:rPr kumimoji="0" lang="en-US" altLang="zh-CN" i="1"/>
              <a:t>P</a:t>
            </a:r>
            <a:r>
              <a:rPr kumimoji="0" lang="en-US" altLang="zh-CN"/>
              <a:t>(</a:t>
            </a:r>
            <a:r>
              <a:rPr kumimoji="0" lang="en-US" altLang="zh-CN" i="1"/>
              <a:t>x</a:t>
            </a:r>
            <a:r>
              <a:rPr kumimoji="0" lang="en-US" altLang="zh-CN"/>
              <a:t>), </a:t>
            </a:r>
            <a:r>
              <a:rPr kumimoji="0" lang="en-US" altLang="zh-CN" i="1"/>
              <a:t>Q</a:t>
            </a:r>
            <a:r>
              <a:rPr kumimoji="0" lang="en-US" altLang="zh-CN"/>
              <a:t>(</a:t>
            </a:r>
            <a:r>
              <a:rPr kumimoji="0" lang="en-US" altLang="zh-CN" i="1"/>
              <a:t>x</a:t>
            </a:r>
            <a:r>
              <a:rPr kumimoji="0" lang="en-US" altLang="zh-CN"/>
              <a:t>) </a:t>
            </a:r>
            <a:r>
              <a:rPr kumimoji="0" lang="zh-CN" altLang="en-US"/>
              <a:t>在 </a:t>
            </a:r>
            <a:r>
              <a:rPr kumimoji="0" lang="en-US" altLang="zh-CN"/>
              <a:t>(</a:t>
            </a:r>
            <a:r>
              <a:rPr kumimoji="0" lang="zh-CN" altLang="en-US"/>
              <a:t>－</a:t>
            </a:r>
            <a:r>
              <a:rPr kumimoji="0" lang="en-US" altLang="zh-CN" i="1"/>
              <a:t>R</a:t>
            </a:r>
            <a:r>
              <a:rPr kumimoji="0" lang="en-US" altLang="zh-CN"/>
              <a:t>, </a:t>
            </a:r>
            <a:r>
              <a:rPr kumimoji="0" lang="en-US" altLang="zh-CN" i="1"/>
              <a:t>R </a:t>
            </a:r>
            <a:r>
              <a:rPr kumimoji="0" lang="en-US" altLang="zh-CN"/>
              <a:t>) </a:t>
            </a:r>
            <a:r>
              <a:rPr kumimoji="0" lang="zh-CN" altLang="en-US"/>
              <a:t>内可展成 </a:t>
            </a:r>
            <a:r>
              <a:rPr kumimoji="0" lang="en-US" altLang="zh-CN" i="1"/>
              <a:t>x</a:t>
            </a:r>
            <a:r>
              <a:rPr kumimoji="0" lang="en-US" altLang="zh-CN"/>
              <a:t> </a:t>
            </a:r>
            <a:r>
              <a:rPr kumimoji="0" lang="zh-CN" altLang="en-US"/>
              <a:t>的幂级数</a:t>
            </a:r>
            <a:r>
              <a:rPr kumimoji="0" lang="en-US" altLang="zh-CN"/>
              <a:t>, </a:t>
            </a:r>
          </a:p>
        </p:txBody>
      </p:sp>
      <p:sp>
        <p:nvSpPr>
          <p:cNvPr id="101385" name="Text Box 1033"/>
          <p:cNvSpPr txBox="1">
            <a:spLocks noChangeArrowheads="1"/>
          </p:cNvSpPr>
          <p:nvPr/>
        </p:nvSpPr>
        <p:spPr bwMode="auto">
          <a:xfrm>
            <a:off x="7086600" y="3276600"/>
            <a:ext cx="130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solidFill>
                  <a:schemeClr val="accent2"/>
                </a:solidFill>
              </a:rPr>
              <a:t>(</a:t>
            </a:r>
            <a:r>
              <a:rPr lang="zh-CN" altLang="en-US" sz="2400">
                <a:solidFill>
                  <a:schemeClr val="accent2"/>
                </a:solidFill>
              </a:rPr>
              <a:t>证明略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01386" name="Text Box 1034"/>
          <p:cNvSpPr txBox="1">
            <a:spLocks noChangeArrowheads="1"/>
          </p:cNvSpPr>
          <p:nvPr/>
        </p:nvSpPr>
        <p:spPr bwMode="auto">
          <a:xfrm>
            <a:off x="669925" y="4114800"/>
            <a:ext cx="747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此定理在数学物理方程及特殊函数中非常有用</a:t>
            </a:r>
            <a:r>
              <a:rPr lang="en-US" altLang="zh-CN"/>
              <a:t>, </a:t>
            </a:r>
          </a:p>
        </p:txBody>
      </p:sp>
      <p:sp>
        <p:nvSpPr>
          <p:cNvPr id="101387" name="Text Box 1035"/>
          <p:cNvSpPr txBox="1">
            <a:spLocks noChangeArrowheads="1"/>
          </p:cNvSpPr>
          <p:nvPr/>
        </p:nvSpPr>
        <p:spPr bwMode="auto">
          <a:xfrm>
            <a:off x="7924800" y="41148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很多</a:t>
            </a:r>
          </a:p>
        </p:txBody>
      </p:sp>
      <p:sp>
        <p:nvSpPr>
          <p:cNvPr id="101388" name="Text Box 1036"/>
          <p:cNvSpPr txBox="1">
            <a:spLocks noChangeArrowheads="1"/>
          </p:cNvSpPr>
          <p:nvPr/>
        </p:nvSpPr>
        <p:spPr bwMode="auto">
          <a:xfrm>
            <a:off x="336550" y="4738688"/>
            <a:ext cx="774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重要的特殊函数都是根据它从微分方程中得到的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1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build="p" autoUpdateAnimBg="0" advAuto="0"/>
      <p:bldP spid="101382" grpId="0" build="p" autoUpdateAnimBg="0"/>
      <p:bldP spid="101383" grpId="0" build="p" autoUpdateAnimBg="0" advAuto="0"/>
      <p:bldP spid="101384" grpId="0" build="p" autoUpdateAnimBg="0"/>
      <p:bldP spid="101385" grpId="0" build="p" autoUpdateAnimBg="0" advAuto="0"/>
      <p:bldP spid="101386" grpId="0" build="p" autoUpdateAnimBg="0"/>
      <p:bldP spid="101387" grpId="0" build="p" autoUpdateAnimBg="0"/>
      <p:bldP spid="101388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40386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三、欧拉</a:t>
            </a:r>
            <a:r>
              <a:rPr lang="en-US" altLang="zh-CN" sz="3200" b="1" smtClean="0">
                <a:ea typeface="楷体_GB2312" pitchFamily="49" charset="-122"/>
              </a:rPr>
              <a:t>(Euler)</a:t>
            </a:r>
            <a:r>
              <a:rPr lang="zh-CN" altLang="en-US" sz="3200" b="1" smtClean="0">
                <a:ea typeface="楷体_GB2312" pitchFamily="49" charset="-122"/>
              </a:rPr>
              <a:t>公式</a:t>
            </a:r>
            <a:endParaRPr lang="zh-CN" altLang="en-US" sz="3200" b="1" smtClean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3517900" y="787400"/>
          <a:ext cx="173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4" imgW="1733560" imgH="904817" progId="Equation.3">
                  <p:embed/>
                </p:oleObj>
              </mc:Choice>
              <mc:Fallback>
                <p:oleObj name="Equation" r:id="rId4" imgW="1733560" imgH="9048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787400"/>
                        <a:ext cx="1739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3657600" y="1858963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则称 ③</a:t>
            </a:r>
            <a:r>
              <a:rPr lang="zh-CN" altLang="en-US" b="1">
                <a:ea typeface="仿宋_GB2312" pitchFamily="49" charset="-122"/>
                <a:sym typeface="Symbol" pitchFamily="18" charset="2"/>
              </a:rPr>
              <a:t> </a:t>
            </a:r>
            <a:r>
              <a:rPr lang="zh-CN" altLang="en-US" b="1">
                <a:solidFill>
                  <a:schemeClr val="tx2"/>
                </a:solidFill>
              </a:rPr>
              <a:t>收敛</a:t>
            </a:r>
            <a:r>
              <a:rPr lang="zh-CN" altLang="en-US"/>
              <a:t> </a:t>
            </a:r>
            <a:r>
              <a:rPr lang="en-US" altLang="zh-CN"/>
              <a:t>, </a:t>
            </a:r>
            <a:r>
              <a:rPr lang="zh-CN" altLang="en-US"/>
              <a:t>且其和为</a:t>
            </a: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806450" y="4591050"/>
          <a:ext cx="1879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6" imgW="1866911" imgH="990656" progId="Equation.3">
                  <p:embed/>
                </p:oleObj>
              </mc:Choice>
              <mc:Fallback>
                <p:oleObj name="Equation" r:id="rId6" imgW="1866911" imgH="99065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4591050"/>
                        <a:ext cx="1879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667000" y="479425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绝对收敛</a:t>
            </a:r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4365625" y="4997450"/>
            <a:ext cx="863600" cy="152400"/>
          </a:xfrm>
          <a:prstGeom prst="rightArrow">
            <a:avLst>
              <a:gd name="adj1" fmla="val 50000"/>
              <a:gd name="adj2" fmla="val 141667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5391150" y="4591050"/>
          <a:ext cx="83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8" imgW="828718" imgH="904817" progId="Equation.3">
                  <p:embed/>
                </p:oleObj>
              </mc:Choice>
              <mc:Fallback>
                <p:oleObj name="Equation" r:id="rId8" imgW="828718" imgH="9048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4591050"/>
                        <a:ext cx="838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3" name="AutoShape 9"/>
          <p:cNvSpPr>
            <a:spLocks noChangeArrowheads="1"/>
          </p:cNvSpPr>
          <p:nvPr/>
        </p:nvSpPr>
        <p:spPr bwMode="auto">
          <a:xfrm>
            <a:off x="3276600" y="5867400"/>
            <a:ext cx="863600" cy="152400"/>
          </a:xfrm>
          <a:prstGeom prst="rightArrow">
            <a:avLst>
              <a:gd name="adj1" fmla="val 50000"/>
              <a:gd name="adj2" fmla="val 141667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4305300" y="5486400"/>
          <a:ext cx="1816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10" imgW="1809684" imgH="904817" progId="Equation.3">
                  <p:embed/>
                </p:oleObj>
              </mc:Choice>
              <mc:Fallback>
                <p:oleObj name="Equation" r:id="rId10" imgW="1809684" imgH="90481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5486400"/>
                        <a:ext cx="1816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6121400" y="56530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.</a:t>
            </a:r>
          </a:p>
        </p:txBody>
      </p:sp>
      <p:graphicFrame>
        <p:nvGraphicFramePr>
          <p:cNvPr id="93196" name="Object 12"/>
          <p:cNvGraphicFramePr>
            <a:graphicFrameLocks noChangeAspect="1"/>
          </p:cNvGraphicFramePr>
          <p:nvPr/>
        </p:nvGraphicFramePr>
        <p:xfrm>
          <a:off x="812800" y="1689100"/>
          <a:ext cx="139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12" imgW="1390735" imgH="904817" progId="Equation.3">
                  <p:embed/>
                </p:oleObj>
              </mc:Choice>
              <mc:Fallback>
                <p:oleObj name="Equation" r:id="rId12" imgW="1390735" imgH="90481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689100"/>
                        <a:ext cx="1397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7" name="Object 13"/>
          <p:cNvGraphicFramePr>
            <a:graphicFrameLocks noChangeAspect="1"/>
          </p:cNvGraphicFramePr>
          <p:nvPr/>
        </p:nvGraphicFramePr>
        <p:xfrm>
          <a:off x="2286000" y="1687513"/>
          <a:ext cx="1333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14" imgW="1324060" imgH="904817" progId="Equation.3">
                  <p:embed/>
                </p:oleObj>
              </mc:Choice>
              <mc:Fallback>
                <p:oleObj name="Equation" r:id="rId14" imgW="1324060" imgH="90481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87513"/>
                        <a:ext cx="1333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304800" y="29448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</a:t>
            </a:r>
          </a:p>
        </p:txBody>
      </p:sp>
      <p:graphicFrame>
        <p:nvGraphicFramePr>
          <p:cNvPr id="93199" name="Object 15"/>
          <p:cNvGraphicFramePr>
            <a:graphicFrameLocks noChangeAspect="1"/>
          </p:cNvGraphicFramePr>
          <p:nvPr/>
        </p:nvGraphicFramePr>
        <p:xfrm>
          <a:off x="838200" y="2728913"/>
          <a:ext cx="172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16" imgW="1714394" imgH="904817" progId="Equation.3">
                  <p:embed/>
                </p:oleObj>
              </mc:Choice>
              <mc:Fallback>
                <p:oleObj name="Equation" r:id="rId16" imgW="1714394" imgH="90481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28913"/>
                        <a:ext cx="1727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0" name="Object 16"/>
          <p:cNvGraphicFramePr>
            <a:graphicFrameLocks noChangeAspect="1"/>
          </p:cNvGraphicFramePr>
          <p:nvPr/>
        </p:nvGraphicFramePr>
        <p:xfrm>
          <a:off x="7467600" y="1968500"/>
          <a:ext cx="96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18" imgW="952621" imgH="400042" progId="Equation.3">
                  <p:embed/>
                </p:oleObj>
              </mc:Choice>
              <mc:Fallback>
                <p:oleObj name="Equation" r:id="rId18" imgW="952621" imgH="40004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968500"/>
                        <a:ext cx="96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1" name="Object 17"/>
          <p:cNvGraphicFramePr>
            <a:graphicFrameLocks noChangeAspect="1"/>
          </p:cNvGraphicFramePr>
          <p:nvPr/>
        </p:nvGraphicFramePr>
        <p:xfrm>
          <a:off x="2667000" y="2768600"/>
          <a:ext cx="200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20" imgW="2000262" imgH="904817" progId="Equation.3">
                  <p:embed/>
                </p:oleObj>
              </mc:Choice>
              <mc:Fallback>
                <p:oleObj name="Equation" r:id="rId20" imgW="2000262" imgH="90481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68600"/>
                        <a:ext cx="2006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4648200" y="29098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</a:t>
            </a:r>
            <a:r>
              <a:rPr lang="en-US" altLang="zh-CN"/>
              <a:t>,</a:t>
            </a:r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304800" y="18288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</a:t>
            </a:r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609600" y="9286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itchFamily="18" charset="2"/>
              </a:rPr>
              <a:t>对复数项级数</a:t>
            </a:r>
            <a:endParaRPr lang="zh-CN" altLang="en-US"/>
          </a:p>
        </p:txBody>
      </p:sp>
      <p:graphicFrame>
        <p:nvGraphicFramePr>
          <p:cNvPr id="93205" name="Object 21"/>
          <p:cNvGraphicFramePr>
            <a:graphicFrameLocks noChangeAspect="1"/>
          </p:cNvGraphicFramePr>
          <p:nvPr/>
        </p:nvGraphicFramePr>
        <p:xfrm>
          <a:off x="1600200" y="3962400"/>
          <a:ext cx="2209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22" imgW="2200288" imgH="523941" progId="Equation.3">
                  <p:embed/>
                </p:oleObj>
              </mc:Choice>
              <mc:Fallback>
                <p:oleObj name="Equation" r:id="rId22" imgW="2200288" imgH="52394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62400"/>
                        <a:ext cx="2209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6" name="Object 22"/>
          <p:cNvGraphicFramePr>
            <a:graphicFrameLocks noChangeAspect="1"/>
          </p:cNvGraphicFramePr>
          <p:nvPr/>
        </p:nvGraphicFramePr>
        <p:xfrm>
          <a:off x="3962400" y="3898900"/>
          <a:ext cx="203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24" imgW="2019428" imgH="523941" progId="Equation.3">
                  <p:embed/>
                </p:oleObj>
              </mc:Choice>
              <mc:Fallback>
                <p:oleObj name="Equation" r:id="rId24" imgW="2019428" imgH="52394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98900"/>
                        <a:ext cx="2032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6096000" y="9286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③</a:t>
            </a:r>
          </a:p>
        </p:txBody>
      </p:sp>
      <p:graphicFrame>
        <p:nvGraphicFramePr>
          <p:cNvPr id="93208" name="Object 24"/>
          <p:cNvGraphicFramePr>
            <a:graphicFrameLocks noChangeAspect="1"/>
          </p:cNvGraphicFramePr>
          <p:nvPr/>
        </p:nvGraphicFramePr>
        <p:xfrm>
          <a:off x="6381750" y="4597400"/>
          <a:ext cx="723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quation" r:id="rId26" imgW="714264" imgH="904817" progId="Equation.3">
                  <p:embed/>
                </p:oleObj>
              </mc:Choice>
              <mc:Fallback>
                <p:oleObj name="Equation" r:id="rId26" imgW="714264" imgH="90481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4597400"/>
                        <a:ext cx="723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9" name="Text Box 25"/>
          <p:cNvSpPr txBox="1">
            <a:spLocks noChangeArrowheads="1"/>
          </p:cNvSpPr>
          <p:nvPr/>
        </p:nvSpPr>
        <p:spPr bwMode="auto">
          <a:xfrm>
            <a:off x="7162800" y="479425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绝对收敛</a:t>
            </a:r>
          </a:p>
        </p:txBody>
      </p:sp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5562600" y="2916238"/>
            <a:ext cx="3035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则称 ③</a:t>
            </a:r>
            <a:r>
              <a:rPr lang="zh-CN" altLang="en-US" b="1">
                <a:ea typeface="仿宋_GB2312" pitchFamily="49" charset="-122"/>
                <a:sym typeface="Symbol" pitchFamily="18" charset="2"/>
              </a:rPr>
              <a:t> </a:t>
            </a:r>
            <a:r>
              <a:rPr lang="zh-CN" altLang="en-US" b="1">
                <a:solidFill>
                  <a:schemeClr val="tx2"/>
                </a:solidFill>
              </a:rPr>
              <a:t>绝对收敛</a:t>
            </a:r>
            <a:r>
              <a:rPr lang="en-US" altLang="zh-CN" b="1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93211" name="Text Box 27"/>
          <p:cNvSpPr txBox="1">
            <a:spLocks noChangeArrowheads="1"/>
          </p:cNvSpPr>
          <p:nvPr/>
        </p:nvSpPr>
        <p:spPr bwMode="auto">
          <a:xfrm>
            <a:off x="669925" y="39687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由于</a:t>
            </a:r>
          </a:p>
        </p:txBody>
      </p:sp>
      <p:sp>
        <p:nvSpPr>
          <p:cNvPr id="93212" name="Text Box 28"/>
          <p:cNvSpPr txBox="1">
            <a:spLocks noChangeArrowheads="1"/>
          </p:cNvSpPr>
          <p:nvPr/>
        </p:nvSpPr>
        <p:spPr bwMode="auto">
          <a:xfrm>
            <a:off x="5943600" y="3976688"/>
            <a:ext cx="1162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, </a:t>
            </a:r>
            <a:r>
              <a:rPr lang="zh-CN" altLang="en-US"/>
              <a:t>故知 </a:t>
            </a:r>
          </a:p>
        </p:txBody>
      </p:sp>
      <p:pic>
        <p:nvPicPr>
          <p:cNvPr id="16413" name="Picture 34" descr="E:\数学家照片\欧拉.bmp">
            <a:hlinkClick r:id="" action="ppaction://customshow?id=0&amp;return=tru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327025"/>
            <a:ext cx="950913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414" name="Group 35"/>
          <p:cNvGrpSpPr>
            <a:grpSpLocks/>
          </p:cNvGrpSpPr>
          <p:nvPr/>
        </p:nvGrpSpPr>
        <p:grpSpPr bwMode="auto">
          <a:xfrm>
            <a:off x="7407275" y="228600"/>
            <a:ext cx="1127125" cy="1573213"/>
            <a:chOff x="4666" y="192"/>
            <a:chExt cx="710" cy="991"/>
          </a:xfrm>
        </p:grpSpPr>
        <p:sp>
          <p:nvSpPr>
            <p:cNvPr id="16417" name="Freeform 36"/>
            <p:cNvSpPr>
              <a:spLocks/>
            </p:cNvSpPr>
            <p:nvPr/>
          </p:nvSpPr>
          <p:spPr bwMode="auto">
            <a:xfrm>
              <a:off x="4666" y="192"/>
              <a:ext cx="710" cy="59"/>
            </a:xfrm>
            <a:custGeom>
              <a:avLst/>
              <a:gdLst>
                <a:gd name="T0" fmla="*/ 0 w 2304"/>
                <a:gd name="T1" fmla="*/ 0 h 192"/>
                <a:gd name="T2" fmla="*/ 59 w 2304"/>
                <a:gd name="T3" fmla="*/ 59 h 192"/>
                <a:gd name="T4" fmla="*/ 651 w 2304"/>
                <a:gd name="T5" fmla="*/ 59 h 192"/>
                <a:gd name="T6" fmla="*/ 710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Freeform 37"/>
            <p:cNvSpPr>
              <a:spLocks/>
            </p:cNvSpPr>
            <p:nvPr/>
          </p:nvSpPr>
          <p:spPr bwMode="auto">
            <a:xfrm>
              <a:off x="4666" y="192"/>
              <a:ext cx="59" cy="991"/>
            </a:xfrm>
            <a:custGeom>
              <a:avLst/>
              <a:gdLst>
                <a:gd name="T0" fmla="*/ 0 w 192"/>
                <a:gd name="T1" fmla="*/ 0 h 3552"/>
                <a:gd name="T2" fmla="*/ 59 w 192"/>
                <a:gd name="T3" fmla="*/ 54 h 3552"/>
                <a:gd name="T4" fmla="*/ 59 w 192"/>
                <a:gd name="T5" fmla="*/ 937 h 3552"/>
                <a:gd name="T6" fmla="*/ 0 w 192"/>
                <a:gd name="T7" fmla="*/ 991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Freeform 38"/>
            <p:cNvSpPr>
              <a:spLocks/>
            </p:cNvSpPr>
            <p:nvPr/>
          </p:nvSpPr>
          <p:spPr bwMode="auto">
            <a:xfrm flipH="1" flipV="1">
              <a:off x="5317" y="192"/>
              <a:ext cx="59" cy="991"/>
            </a:xfrm>
            <a:custGeom>
              <a:avLst/>
              <a:gdLst>
                <a:gd name="T0" fmla="*/ 0 w 192"/>
                <a:gd name="T1" fmla="*/ 0 h 3552"/>
                <a:gd name="T2" fmla="*/ 59 w 192"/>
                <a:gd name="T3" fmla="*/ 54 h 3552"/>
                <a:gd name="T4" fmla="*/ 59 w 192"/>
                <a:gd name="T5" fmla="*/ 937 h 3552"/>
                <a:gd name="T6" fmla="*/ 0 w 192"/>
                <a:gd name="T7" fmla="*/ 991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Freeform 39"/>
            <p:cNvSpPr>
              <a:spLocks/>
            </p:cNvSpPr>
            <p:nvPr/>
          </p:nvSpPr>
          <p:spPr bwMode="auto">
            <a:xfrm flipV="1">
              <a:off x="4666" y="1123"/>
              <a:ext cx="710" cy="59"/>
            </a:xfrm>
            <a:custGeom>
              <a:avLst/>
              <a:gdLst>
                <a:gd name="T0" fmla="*/ 0 w 2304"/>
                <a:gd name="T1" fmla="*/ 0 h 192"/>
                <a:gd name="T2" fmla="*/ 59 w 2304"/>
                <a:gd name="T3" fmla="*/ 59 h 192"/>
                <a:gd name="T4" fmla="*/ 651 w 2304"/>
                <a:gd name="T5" fmla="*/ 59 h 192"/>
                <a:gd name="T6" fmla="*/ 710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6415" name="Picture 40" descr="F:\My Documents\数学资源库\机动.jpg">
            <a:hlinkClick r:id="" action="ppaction://customshow?id=0&amp;return=true"/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6" name="Text Box 41"/>
          <p:cNvSpPr txBox="1">
            <a:spLocks noChangeArrowheads="1"/>
          </p:cNvSpPr>
          <p:nvPr/>
        </p:nvSpPr>
        <p:spPr bwMode="auto">
          <a:xfrm>
            <a:off x="6064250" y="6600825"/>
            <a:ext cx="565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1000">
                <a:latin typeface="楷体_GB2312" pitchFamily="49" charset="-122"/>
              </a:rPr>
              <a:t>欧拉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3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3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  <p:bldP spid="93190" grpId="0" autoUpdateAnimBg="0"/>
      <p:bldP spid="93191" grpId="0" animBg="1"/>
      <p:bldP spid="93193" grpId="0" animBg="1"/>
      <p:bldP spid="93195" grpId="0" autoUpdateAnimBg="0"/>
      <p:bldP spid="93198" grpId="0" autoUpdateAnimBg="0"/>
      <p:bldP spid="93202" grpId="0" autoUpdateAnimBg="0"/>
      <p:bldP spid="93203" grpId="0" autoUpdateAnimBg="0"/>
      <p:bldP spid="93204" grpId="0" autoUpdateAnimBg="0"/>
      <p:bldP spid="93207" grpId="0" autoUpdateAnimBg="0"/>
      <p:bldP spid="93209" grpId="0" autoUpdateAnimBg="0"/>
      <p:bldP spid="93210" grpId="0" build="p" autoUpdateAnimBg="0"/>
      <p:bldP spid="93211" grpId="0" build="p" autoUpdateAnimBg="0"/>
      <p:bldP spid="9321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20688"/>
            <a:ext cx="2514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定义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复变量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080940"/>
              </p:ext>
            </p:extLst>
          </p:nvPr>
        </p:nvGraphicFramePr>
        <p:xfrm>
          <a:off x="2791048" y="751880"/>
          <a:ext cx="146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3" imgW="1447693" imgH="400042" progId="Equation.DSMT4">
                  <p:embed/>
                </p:oleObj>
              </mc:Choice>
              <mc:Fallback>
                <p:oleObj name="Equation" r:id="rId3" imgW="1447693" imgH="40004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048" y="751880"/>
                        <a:ext cx="1460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211960" y="654224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的指数函数为</a:t>
            </a:r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161024"/>
              </p:ext>
            </p:extLst>
          </p:nvPr>
        </p:nvGraphicFramePr>
        <p:xfrm>
          <a:off x="1668463" y="1336700"/>
          <a:ext cx="61801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5" imgW="6172198" imgH="895370" progId="Equation.3">
                  <p:embed/>
                </p:oleObj>
              </mc:Choice>
              <mc:Fallback>
                <p:oleObj name="Equation" r:id="rId5" imgW="6172198" imgH="89537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1336700"/>
                        <a:ext cx="618013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609600" y="2354784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当 </a:t>
            </a:r>
            <a:r>
              <a:rPr lang="en-US" altLang="zh-CN" i="1"/>
              <a:t>x </a:t>
            </a:r>
            <a:r>
              <a:rPr lang="en-US" altLang="zh-CN"/>
              <a:t>= 0 </a:t>
            </a: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graphicFrame>
        <p:nvGraphicFramePr>
          <p:cNvPr id="942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833362"/>
              </p:ext>
            </p:extLst>
          </p:nvPr>
        </p:nvGraphicFramePr>
        <p:xfrm>
          <a:off x="1066800" y="2810396"/>
          <a:ext cx="69167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7" imgW="6915075" imgH="895370" progId="Equation.3">
                  <p:embed/>
                </p:oleObj>
              </mc:Choice>
              <mc:Fallback>
                <p:oleObj name="Equation" r:id="rId7" imgW="6915075" imgH="89537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0396"/>
                        <a:ext cx="691673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492483"/>
              </p:ext>
            </p:extLst>
          </p:nvPr>
        </p:nvGraphicFramePr>
        <p:xfrm>
          <a:off x="1600200" y="3673996"/>
          <a:ext cx="56991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9" imgW="5696022" imgH="942878" progId="Equation.3">
                  <p:embed/>
                </p:oleObj>
              </mc:Choice>
              <mc:Fallback>
                <p:oleObj name="Equation" r:id="rId9" imgW="5696022" imgH="94287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73996"/>
                        <a:ext cx="56991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91957"/>
              </p:ext>
            </p:extLst>
          </p:nvPr>
        </p:nvGraphicFramePr>
        <p:xfrm>
          <a:off x="2362200" y="4931296"/>
          <a:ext cx="406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11" imgW="400052" imgH="304755" progId="Equation.3">
                  <p:embed/>
                </p:oleObj>
              </mc:Choice>
              <mc:Fallback>
                <p:oleObj name="Equation" r:id="rId11" imgW="400052" imgH="30475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931296"/>
                        <a:ext cx="406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480553"/>
              </p:ext>
            </p:extLst>
          </p:nvPr>
        </p:nvGraphicFramePr>
        <p:xfrm>
          <a:off x="1778000" y="5744096"/>
          <a:ext cx="1346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13" imgW="1333508" imgH="323920" progId="Equation.3">
                  <p:embed/>
                </p:oleObj>
              </mc:Choice>
              <mc:Fallback>
                <p:oleObj name="Equation" r:id="rId13" imgW="1333508" imgH="3239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5744096"/>
                        <a:ext cx="1346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400657"/>
              </p:ext>
            </p:extLst>
          </p:nvPr>
        </p:nvGraphicFramePr>
        <p:xfrm>
          <a:off x="2887663" y="4664596"/>
          <a:ext cx="60277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15" imgW="6019681" imgH="942878" progId="Equation.3">
                  <p:embed/>
                </p:oleObj>
              </mc:Choice>
              <mc:Fallback>
                <p:oleObj name="Equation" r:id="rId15" imgW="6019681" imgH="94287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4664596"/>
                        <a:ext cx="602773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690426"/>
              </p:ext>
            </p:extLst>
          </p:nvPr>
        </p:nvGraphicFramePr>
        <p:xfrm>
          <a:off x="3175000" y="5667896"/>
          <a:ext cx="93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Equation" r:id="rId17" imgW="933456" imgH="400042" progId="Equation.3">
                  <p:embed/>
                </p:oleObj>
              </mc:Choice>
              <mc:Fallback>
                <p:oleObj name="Equation" r:id="rId17" imgW="933456" imgH="40004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5667896"/>
                        <a:ext cx="939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7" grpId="0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2739</TotalTime>
  <Words>555</Words>
  <Application>Microsoft Office PowerPoint</Application>
  <PresentationFormat>全屏显示(4:3)</PresentationFormat>
  <Paragraphs>103</Paragraphs>
  <Slides>14</Slides>
  <Notes>2</Notes>
  <HiddenSlides>1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  <vt:variant>
        <vt:lpstr>自定义放映</vt:lpstr>
      </vt:variant>
      <vt:variant>
        <vt:i4>1</vt:i4>
      </vt:variant>
    </vt:vector>
  </HeadingPairs>
  <TitlesOfParts>
    <vt:vector size="19" baseType="lpstr">
      <vt:lpstr>空演示文稿</vt:lpstr>
      <vt:lpstr>BMP 图象</vt:lpstr>
      <vt:lpstr>公式</vt:lpstr>
      <vt:lpstr>Equation</vt:lpstr>
      <vt:lpstr>第五节   </vt:lpstr>
      <vt:lpstr>一、近似计算</vt:lpstr>
      <vt:lpstr>例2. 计算</vt:lpstr>
      <vt:lpstr>例3. 计算积分</vt:lpstr>
      <vt:lpstr>二、微分方程的幂级数解法</vt:lpstr>
      <vt:lpstr>例4. </vt:lpstr>
      <vt:lpstr>2.  二阶齐次线性微分方程问题</vt:lpstr>
      <vt:lpstr>三、欧拉(Euler)公式</vt:lpstr>
      <vt:lpstr>定义: 复变量</vt:lpstr>
      <vt:lpstr>PowerPoint 演示文稿</vt:lpstr>
      <vt:lpstr>  备用题 1. </vt:lpstr>
      <vt:lpstr>PowerPoint 演示文稿</vt:lpstr>
      <vt:lpstr>PowerPoint 演示文稿</vt:lpstr>
      <vt:lpstr>欧拉 (1707 – 1783)</vt:lpstr>
      <vt:lpstr>欧拉</vt:lpstr>
    </vt:vector>
  </TitlesOfParts>
  <Company>中国矿业大学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第五节  函数的幂级数展开式的应用</dc:title>
  <dc:creator>曹璎珞，李安昌</dc:creator>
  <cp:lastModifiedBy>houjy</cp:lastModifiedBy>
  <cp:revision>95</cp:revision>
  <dcterms:created xsi:type="dcterms:W3CDTF">2000-04-16T11:50:18Z</dcterms:created>
  <dcterms:modified xsi:type="dcterms:W3CDTF">2020-05-24T14:17:09Z</dcterms:modified>
</cp:coreProperties>
</file>