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6" r:id="rId3"/>
    <p:sldId id="260" r:id="rId4"/>
    <p:sldId id="293" r:id="rId5"/>
    <p:sldId id="263" r:id="rId6"/>
    <p:sldId id="295" r:id="rId7"/>
    <p:sldId id="310" r:id="rId8"/>
    <p:sldId id="297" r:id="rId9"/>
    <p:sldId id="270" r:id="rId10"/>
    <p:sldId id="301" r:id="rId11"/>
    <p:sldId id="320" r:id="rId12"/>
    <p:sldId id="302" r:id="rId13"/>
    <p:sldId id="311" r:id="rId14"/>
    <p:sldId id="322" r:id="rId15"/>
    <p:sldId id="312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9900"/>
    <a:srgbClr val="5F5F5F"/>
    <a:srgbClr val="996600"/>
    <a:srgbClr val="006600"/>
    <a:srgbClr val="744D00"/>
    <a:srgbClr val="7C53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17" autoAdjust="0"/>
    <p:restoredTop sz="90929"/>
  </p:normalViewPr>
  <p:slideViewPr>
    <p:cSldViewPr>
      <p:cViewPr varScale="1">
        <p:scale>
          <a:sx n="48" d="100"/>
          <a:sy n="48" d="100"/>
        </p:scale>
        <p:origin x="-955" y="-62"/>
      </p:cViewPr>
      <p:guideLst>
        <p:guide orient="horz" pos="3696"/>
        <p:guide pos="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0" Type="http://schemas.openxmlformats.org/officeDocument/2006/relationships/image" Target="../media/image110.e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image" Target="../media/image124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12" Type="http://schemas.openxmlformats.org/officeDocument/2006/relationships/image" Target="../media/image123.emf"/><Relationship Id="rId17" Type="http://schemas.openxmlformats.org/officeDocument/2006/relationships/image" Target="../media/image128.emf"/><Relationship Id="rId2" Type="http://schemas.openxmlformats.org/officeDocument/2006/relationships/image" Target="../media/image113.emf"/><Relationship Id="rId16" Type="http://schemas.openxmlformats.org/officeDocument/2006/relationships/image" Target="../media/image127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11" Type="http://schemas.openxmlformats.org/officeDocument/2006/relationships/image" Target="../media/image122.emf"/><Relationship Id="rId5" Type="http://schemas.openxmlformats.org/officeDocument/2006/relationships/image" Target="../media/image116.emf"/><Relationship Id="rId15" Type="http://schemas.openxmlformats.org/officeDocument/2006/relationships/image" Target="../media/image12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Relationship Id="rId14" Type="http://schemas.openxmlformats.org/officeDocument/2006/relationships/image" Target="../media/image12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12" Type="http://schemas.openxmlformats.org/officeDocument/2006/relationships/image" Target="../media/image140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emf"/><Relationship Id="rId5" Type="http://schemas.openxmlformats.org/officeDocument/2006/relationships/image" Target="../media/image133.emf"/><Relationship Id="rId10" Type="http://schemas.openxmlformats.org/officeDocument/2006/relationships/image" Target="../media/image138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6" Type="http://schemas.openxmlformats.org/officeDocument/2006/relationships/image" Target="../media/image146.emf"/><Relationship Id="rId5" Type="http://schemas.openxmlformats.org/officeDocument/2006/relationships/image" Target="../media/image145.emf"/><Relationship Id="rId4" Type="http://schemas.openxmlformats.org/officeDocument/2006/relationships/image" Target="../media/image14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image" Target="../media/image26.emf"/><Relationship Id="rId3" Type="http://schemas.openxmlformats.org/officeDocument/2006/relationships/image" Target="../media/image11.emf"/><Relationship Id="rId21" Type="http://schemas.openxmlformats.org/officeDocument/2006/relationships/image" Target="../media/image29.emf"/><Relationship Id="rId7" Type="http://schemas.openxmlformats.org/officeDocument/2006/relationships/image" Target="../media/image15.png"/><Relationship Id="rId12" Type="http://schemas.openxmlformats.org/officeDocument/2006/relationships/image" Target="../media/image20.emf"/><Relationship Id="rId17" Type="http://schemas.openxmlformats.org/officeDocument/2006/relationships/image" Target="../media/image25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20" Type="http://schemas.openxmlformats.org/officeDocument/2006/relationships/image" Target="../media/image28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10" Type="http://schemas.openxmlformats.org/officeDocument/2006/relationships/image" Target="../media/image18.emf"/><Relationship Id="rId19" Type="http://schemas.openxmlformats.org/officeDocument/2006/relationships/image" Target="../media/image27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Relationship Id="rId22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80.emf"/><Relationship Id="rId18" Type="http://schemas.openxmlformats.org/officeDocument/2006/relationships/image" Target="../media/image85.emf"/><Relationship Id="rId3" Type="http://schemas.openxmlformats.org/officeDocument/2006/relationships/image" Target="../media/image70.emf"/><Relationship Id="rId21" Type="http://schemas.openxmlformats.org/officeDocument/2006/relationships/image" Target="../media/image88.emf"/><Relationship Id="rId7" Type="http://schemas.openxmlformats.org/officeDocument/2006/relationships/image" Target="../media/image74.emf"/><Relationship Id="rId12" Type="http://schemas.openxmlformats.org/officeDocument/2006/relationships/image" Target="../media/image79.emf"/><Relationship Id="rId17" Type="http://schemas.openxmlformats.org/officeDocument/2006/relationships/image" Target="../media/image84.emf"/><Relationship Id="rId2" Type="http://schemas.openxmlformats.org/officeDocument/2006/relationships/image" Target="../media/image69.emf"/><Relationship Id="rId16" Type="http://schemas.openxmlformats.org/officeDocument/2006/relationships/image" Target="../media/image83.emf"/><Relationship Id="rId20" Type="http://schemas.openxmlformats.org/officeDocument/2006/relationships/image" Target="../media/image87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72.emf"/><Relationship Id="rId15" Type="http://schemas.openxmlformats.org/officeDocument/2006/relationships/image" Target="../media/image82.emf"/><Relationship Id="rId10" Type="http://schemas.openxmlformats.org/officeDocument/2006/relationships/image" Target="../media/image77.emf"/><Relationship Id="rId19" Type="http://schemas.openxmlformats.org/officeDocument/2006/relationships/image" Target="../media/image86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Relationship Id="rId14" Type="http://schemas.openxmlformats.org/officeDocument/2006/relationships/image" Target="../media/image8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1EF9FC4D-C6AC-48F4-9770-C97C14429F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539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1EDD96F3-75AB-45F6-B4F7-79F633BDA2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111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7FD09-8044-4F38-8094-1E0DD22373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03497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3BB7E-A226-46C8-BAD5-25CC51C1A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04775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463F0-8E22-41BA-93A5-662BC0FA29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63073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1B55-852D-49AF-B662-8725A8848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45249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C8A0C-0C76-4D08-82A2-BBD0009D3B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14702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CCF03-C5E0-4368-9771-8C5FABA594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56301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9701A-CA34-4D9F-8716-C2F695904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59658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746AC-B042-4D8A-A195-D7BD4B7EC9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53639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6326E-A04E-4703-9AFD-153AA2A286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42870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AE91C-981F-423F-A08D-66D0BD12AB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24833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D1397-2150-4DD5-A15D-0CD1407789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61315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1B23CC8A-6484-4355-97E2-E3F5AC0F1C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2.png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image" Target="../media/image95.png"/><Relationship Id="rId10" Type="http://schemas.openxmlformats.org/officeDocument/2006/relationships/image" Target="../media/image92.e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9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image" Target="../media/image3.jpeg"/><Relationship Id="rId10" Type="http://schemas.openxmlformats.org/officeDocument/2006/relationships/image" Target="../media/image98.emf"/><Relationship Id="rId19" Type="http://schemas.openxmlformats.org/officeDocument/2006/relationships/image" Target="../media/image7.jpeg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8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01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111.e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6.jpeg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9.emf"/><Relationship Id="rId26" Type="http://schemas.openxmlformats.org/officeDocument/2006/relationships/image" Target="../media/image123.emf"/><Relationship Id="rId39" Type="http://schemas.openxmlformats.org/officeDocument/2006/relationships/image" Target="../media/image5.jpeg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34" Type="http://schemas.openxmlformats.org/officeDocument/2006/relationships/image" Target="../media/image127.emf"/><Relationship Id="rId42" Type="http://schemas.openxmlformats.org/officeDocument/2006/relationships/image" Target="../media/image8.jpeg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33" Type="http://schemas.openxmlformats.org/officeDocument/2006/relationships/oleObject" Target="../embeddings/oleObject120.bin"/><Relationship Id="rId38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8.emf"/><Relationship Id="rId20" Type="http://schemas.openxmlformats.org/officeDocument/2006/relationships/image" Target="../media/image120.emf"/><Relationship Id="rId29" Type="http://schemas.openxmlformats.org/officeDocument/2006/relationships/oleObject" Target="../embeddings/oleObject118.bin"/><Relationship Id="rId41" Type="http://schemas.openxmlformats.org/officeDocument/2006/relationships/image" Target="../media/image7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22.emf"/><Relationship Id="rId32" Type="http://schemas.openxmlformats.org/officeDocument/2006/relationships/image" Target="../media/image126.emf"/><Relationship Id="rId37" Type="http://schemas.openxmlformats.org/officeDocument/2006/relationships/image" Target="../media/image3.jpeg"/><Relationship Id="rId40" Type="http://schemas.openxmlformats.org/officeDocument/2006/relationships/image" Target="../media/image6.jpeg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24.emf"/><Relationship Id="rId36" Type="http://schemas.openxmlformats.org/officeDocument/2006/relationships/image" Target="../media/image128.emf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13.bin"/><Relationship Id="rId31" Type="http://schemas.openxmlformats.org/officeDocument/2006/relationships/oleObject" Target="../embeddings/oleObject119.bin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7.emf"/><Relationship Id="rId22" Type="http://schemas.openxmlformats.org/officeDocument/2006/relationships/image" Target="../media/image121.emf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125.emf"/><Relationship Id="rId35" Type="http://schemas.openxmlformats.org/officeDocument/2006/relationships/oleObject" Target="../embeddings/oleObject12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6.emf"/><Relationship Id="rId26" Type="http://schemas.openxmlformats.org/officeDocument/2006/relationships/image" Target="../media/image140.e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39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4.jpeg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30.bin"/><Relationship Id="rId31" Type="http://schemas.openxmlformats.org/officeDocument/2006/relationships/image" Target="../media/image7.jpeg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45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image" Target="../media/image3.jpeg"/><Relationship Id="rId10" Type="http://schemas.openxmlformats.org/officeDocument/2006/relationships/image" Target="../media/image144.emf"/><Relationship Id="rId19" Type="http://schemas.openxmlformats.org/officeDocument/2006/relationships/image" Target="../media/image7.jpeg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6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9" Type="http://schemas.openxmlformats.org/officeDocument/2006/relationships/oleObject" Target="../embeddings/oleObject20.bin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24.emf"/><Relationship Id="rId42" Type="http://schemas.openxmlformats.org/officeDocument/2006/relationships/image" Target="../media/image28.emf"/><Relationship Id="rId47" Type="http://schemas.openxmlformats.org/officeDocument/2006/relationships/image" Target="../media/image3.jpeg"/><Relationship Id="rId50" Type="http://schemas.openxmlformats.org/officeDocument/2006/relationships/image" Target="../media/image6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26.emf"/><Relationship Id="rId46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20" Type="http://schemas.openxmlformats.org/officeDocument/2006/relationships/image" Target="../media/image17.emf"/><Relationship Id="rId29" Type="http://schemas.openxmlformats.org/officeDocument/2006/relationships/oleObject" Target="../embeddings/oleObject15.bin"/><Relationship Id="rId41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9.emf"/><Relationship Id="rId32" Type="http://schemas.openxmlformats.org/officeDocument/2006/relationships/image" Target="../media/image23.emf"/><Relationship Id="rId37" Type="http://schemas.openxmlformats.org/officeDocument/2006/relationships/oleObject" Target="../embeddings/oleObject19.bin"/><Relationship Id="rId40" Type="http://schemas.openxmlformats.org/officeDocument/2006/relationships/image" Target="../media/image27.emf"/><Relationship Id="rId45" Type="http://schemas.openxmlformats.org/officeDocument/2006/relationships/oleObject" Target="../embeddings/oleObject23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21.emf"/><Relationship Id="rId36" Type="http://schemas.openxmlformats.org/officeDocument/2006/relationships/image" Target="../media/image25.emf"/><Relationship Id="rId49" Type="http://schemas.openxmlformats.org/officeDocument/2006/relationships/image" Target="../media/image5.jpeg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4" Type="http://schemas.openxmlformats.org/officeDocument/2006/relationships/image" Target="../media/image29.emf"/><Relationship Id="rId52" Type="http://schemas.openxmlformats.org/officeDocument/2006/relationships/image" Target="../media/image8.jpeg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22.emf"/><Relationship Id="rId35" Type="http://schemas.openxmlformats.org/officeDocument/2006/relationships/oleObject" Target="../embeddings/oleObject18.bin"/><Relationship Id="rId43" Type="http://schemas.openxmlformats.org/officeDocument/2006/relationships/oleObject" Target="../embeddings/oleObject22.bin"/><Relationship Id="rId48" Type="http://schemas.openxmlformats.org/officeDocument/2006/relationships/image" Target="../media/image4.jpeg"/><Relationship Id="rId8" Type="http://schemas.openxmlformats.org/officeDocument/2006/relationships/image" Target="../media/image11.emf"/><Relationship Id="rId5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5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5.jpeg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3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36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1.emf"/><Relationship Id="rId22" Type="http://schemas.openxmlformats.org/officeDocument/2006/relationships/image" Target="../media/image45.emf"/><Relationship Id="rId27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3.png"/><Relationship Id="rId3" Type="http://schemas.openxmlformats.org/officeDocument/2006/relationships/oleObject" Target="../embeddings/oleObject39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image" Target="../media/image7.jpeg"/><Relationship Id="rId10" Type="http://schemas.openxmlformats.org/officeDocument/2006/relationships/image" Target="../media/image49.emf"/><Relationship Id="rId19" Type="http://schemas.openxmlformats.org/officeDocument/2006/relationships/image" Target="../media/image3.jpeg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1.emf"/><Relationship Id="rId2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image" Target="../media/image3.jpeg"/><Relationship Id="rId10" Type="http://schemas.openxmlformats.org/officeDocument/2006/relationships/image" Target="../media/image57.emf"/><Relationship Id="rId19" Type="http://schemas.openxmlformats.org/officeDocument/2006/relationships/image" Target="../media/image7.jpeg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59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5.emf"/><Relationship Id="rId26" Type="http://schemas.openxmlformats.org/officeDocument/2006/relationships/image" Target="../media/image79.emf"/><Relationship Id="rId39" Type="http://schemas.openxmlformats.org/officeDocument/2006/relationships/oleObject" Target="../embeddings/oleObject79.bin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83.emf"/><Relationship Id="rId42" Type="http://schemas.openxmlformats.org/officeDocument/2006/relationships/image" Target="../media/image87.emf"/><Relationship Id="rId47" Type="http://schemas.openxmlformats.org/officeDocument/2006/relationships/image" Target="../media/image5.jpeg"/><Relationship Id="rId50" Type="http://schemas.openxmlformats.org/officeDocument/2006/relationships/image" Target="../media/image8.jpeg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76.bin"/><Relationship Id="rId38" Type="http://schemas.openxmlformats.org/officeDocument/2006/relationships/image" Target="../media/image85.emf"/><Relationship Id="rId46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29" Type="http://schemas.openxmlformats.org/officeDocument/2006/relationships/oleObject" Target="../embeddings/oleObject74.bin"/><Relationship Id="rId41" Type="http://schemas.openxmlformats.org/officeDocument/2006/relationships/oleObject" Target="../embeddings/oleObject8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8.emf"/><Relationship Id="rId32" Type="http://schemas.openxmlformats.org/officeDocument/2006/relationships/image" Target="../media/image82.emf"/><Relationship Id="rId37" Type="http://schemas.openxmlformats.org/officeDocument/2006/relationships/oleObject" Target="../embeddings/oleObject78.bin"/><Relationship Id="rId40" Type="http://schemas.openxmlformats.org/officeDocument/2006/relationships/image" Target="../media/image86.emf"/><Relationship Id="rId45" Type="http://schemas.openxmlformats.org/officeDocument/2006/relationships/image" Target="../media/image3.jpeg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80.emf"/><Relationship Id="rId36" Type="http://schemas.openxmlformats.org/officeDocument/2006/relationships/image" Target="../media/image84.emf"/><Relationship Id="rId49" Type="http://schemas.openxmlformats.org/officeDocument/2006/relationships/image" Target="../media/image7.jpeg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4" Type="http://schemas.openxmlformats.org/officeDocument/2006/relationships/image" Target="../media/image88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81.emf"/><Relationship Id="rId35" Type="http://schemas.openxmlformats.org/officeDocument/2006/relationships/oleObject" Target="../embeddings/oleObject77.bin"/><Relationship Id="rId43" Type="http://schemas.openxmlformats.org/officeDocument/2006/relationships/oleObject" Target="../embeddings/oleObject81.bin"/><Relationship Id="rId48" Type="http://schemas.openxmlformats.org/officeDocument/2006/relationships/image" Target="../media/image6.jpeg"/><Relationship Id="rId8" Type="http://schemas.openxmlformats.org/officeDocument/2006/relationships/image" Target="../media/image7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4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2286000" cy="9144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第四节</a:t>
            </a:r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2505075" y="3048000"/>
            <a:ext cx="31710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 dirty="0" smtClean="0"/>
              <a:t>一、</a:t>
            </a:r>
            <a:r>
              <a:rPr lang="zh-CN" altLang="en-US" sz="3200" b="1" dirty="0"/>
              <a:t>曲面的面积 </a:t>
            </a:r>
          </a:p>
        </p:txBody>
      </p:sp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2505075" y="3810000"/>
            <a:ext cx="31710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 dirty="0" smtClean="0"/>
              <a:t>二、</a:t>
            </a:r>
            <a:r>
              <a:rPr lang="zh-CN" altLang="en-US" sz="3200" b="1" dirty="0"/>
              <a:t>物体的质心 </a:t>
            </a:r>
          </a:p>
        </p:txBody>
      </p:sp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2505075" y="4572000"/>
            <a:ext cx="39950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 dirty="0" smtClean="0"/>
              <a:t>三、</a:t>
            </a:r>
            <a:r>
              <a:rPr lang="zh-CN" altLang="en-US" sz="3200" b="1" dirty="0"/>
              <a:t>物体的转动惯量 </a:t>
            </a:r>
          </a:p>
        </p:txBody>
      </p:sp>
      <p:sp>
        <p:nvSpPr>
          <p:cNvPr id="1033" name="Text Box 15"/>
          <p:cNvSpPr txBox="1">
            <a:spLocks noChangeArrowheads="1"/>
          </p:cNvSpPr>
          <p:nvPr/>
        </p:nvSpPr>
        <p:spPr bwMode="auto">
          <a:xfrm>
            <a:off x="2505075" y="5287963"/>
            <a:ext cx="31710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 dirty="0" smtClean="0"/>
              <a:t>四、</a:t>
            </a:r>
            <a:r>
              <a:rPr lang="zh-CN" altLang="en-US" sz="3200" b="1" dirty="0"/>
              <a:t>物体的引力 </a:t>
            </a:r>
          </a:p>
        </p:txBody>
      </p:sp>
      <p:pic>
        <p:nvPicPr>
          <p:cNvPr id="1034" name="Picture 16" descr="机动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1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36" name="Picture 1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2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2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2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" name="Text Box 32"/>
          <p:cNvSpPr txBox="1">
            <a:spLocks noChangeArrowheads="1"/>
          </p:cNvSpPr>
          <p:nvPr/>
        </p:nvSpPr>
        <p:spPr bwMode="auto">
          <a:xfrm>
            <a:off x="2286000" y="1081088"/>
            <a:ext cx="39909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重积分的应用 </a:t>
            </a:r>
          </a:p>
        </p:txBody>
      </p:sp>
      <p:graphicFrame>
        <p:nvGraphicFramePr>
          <p:cNvPr id="1026" name="Object 33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BMP 图象" r:id="rId9" imgW="3390476" imgH="3409524" progId="Paint.Picture">
                  <p:embed/>
                </p:oleObj>
              </mc:Choice>
              <mc:Fallback>
                <p:oleObj name="BMP 图象" r:id="rId9" imgW="3390476" imgH="3409524" progId="Paint.Picture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Text Box 35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第十章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44196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三</a:t>
            </a:r>
            <a:r>
              <a:rPr lang="zh-CN" altLang="en-US" sz="3200" b="1" dirty="0" smtClean="0">
                <a:ea typeface="楷体_GB2312" pitchFamily="49" charset="-122"/>
              </a:rPr>
              <a:t>、物体的转动惯量</a:t>
            </a:r>
            <a:endParaRPr lang="zh-CN" altLang="en-US" sz="3200" dirty="0" smtClean="0">
              <a:ea typeface="楷体_GB2312" pitchFamily="49" charset="-122"/>
            </a:endParaRP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683568" y="2330103"/>
            <a:ext cx="3475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</a:rPr>
              <a:t>对 </a:t>
            </a:r>
            <a:r>
              <a:rPr lang="en-US" altLang="zh-CN" dirty="0">
                <a:solidFill>
                  <a:schemeClr val="tx2"/>
                </a:solidFill>
              </a:rPr>
              <a:t>z </a:t>
            </a:r>
            <a:r>
              <a:rPr lang="zh-CN" altLang="en-US" dirty="0">
                <a:solidFill>
                  <a:schemeClr val="tx2"/>
                </a:solidFill>
              </a:rPr>
              <a:t>轴 的转动惯量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  <a:endParaRPr lang="en-US" altLang="zh-CN" dirty="0"/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81621"/>
              </p:ext>
            </p:extLst>
          </p:nvPr>
        </p:nvGraphicFramePr>
        <p:xfrm>
          <a:off x="1106612" y="3033365"/>
          <a:ext cx="54070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3" imgW="5410080" imgH="736560" progId="Equation.3">
                  <p:embed/>
                </p:oleObj>
              </mc:Choice>
              <mc:Fallback>
                <p:oleObj name="Equation" r:id="rId3" imgW="5410080" imgH="736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612" y="3033365"/>
                        <a:ext cx="54070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961312" y="980728"/>
            <a:ext cx="1752600" cy="2173287"/>
            <a:chOff x="4464" y="1271"/>
            <a:chExt cx="1104" cy="1369"/>
          </a:xfrm>
        </p:grpSpPr>
        <p:sp>
          <p:nvSpPr>
            <p:cNvPr id="16411" name="Line 22"/>
            <p:cNvSpPr>
              <a:spLocks noChangeShapeType="1"/>
            </p:cNvSpPr>
            <p:nvPr/>
          </p:nvSpPr>
          <p:spPr bwMode="auto">
            <a:xfrm>
              <a:off x="4704" y="218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0" name="Object 23"/>
            <p:cNvGraphicFramePr>
              <a:graphicFrameLocks noChangeAspect="1"/>
            </p:cNvGraphicFramePr>
            <p:nvPr/>
          </p:nvGraphicFramePr>
          <p:xfrm>
            <a:off x="4544" y="24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4" name="Equation" r:id="rId5" imgW="228600" imgH="241200" progId="Equation.3">
                    <p:embed/>
                  </p:oleObj>
                </mc:Choice>
                <mc:Fallback>
                  <p:oleObj name="Equation" r:id="rId5" imgW="2286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24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2" name="Freeform 24"/>
            <p:cNvSpPr>
              <a:spLocks/>
            </p:cNvSpPr>
            <p:nvPr/>
          </p:nvSpPr>
          <p:spPr bwMode="auto">
            <a:xfrm>
              <a:off x="4736" y="1328"/>
              <a:ext cx="832" cy="832"/>
            </a:xfrm>
            <a:custGeom>
              <a:avLst/>
              <a:gdLst>
                <a:gd name="T0" fmla="*/ 16 w 832"/>
                <a:gd name="T1" fmla="*/ 400 h 832"/>
                <a:gd name="T2" fmla="*/ 304 w 832"/>
                <a:gd name="T3" fmla="*/ 16 h 832"/>
                <a:gd name="T4" fmla="*/ 784 w 832"/>
                <a:gd name="T5" fmla="*/ 304 h 832"/>
                <a:gd name="T6" fmla="*/ 592 w 832"/>
                <a:gd name="T7" fmla="*/ 688 h 832"/>
                <a:gd name="T8" fmla="*/ 208 w 832"/>
                <a:gd name="T9" fmla="*/ 784 h 832"/>
                <a:gd name="T10" fmla="*/ 16 w 832"/>
                <a:gd name="T11" fmla="*/ 400 h 8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2"/>
                <a:gd name="T19" fmla="*/ 0 h 832"/>
                <a:gd name="T20" fmla="*/ 832 w 832"/>
                <a:gd name="T21" fmla="*/ 832 h 8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2" h="832">
                  <a:moveTo>
                    <a:pt x="16" y="400"/>
                  </a:moveTo>
                  <a:cubicBezTo>
                    <a:pt x="32" y="272"/>
                    <a:pt x="176" y="32"/>
                    <a:pt x="304" y="16"/>
                  </a:cubicBezTo>
                  <a:cubicBezTo>
                    <a:pt x="432" y="0"/>
                    <a:pt x="736" y="192"/>
                    <a:pt x="784" y="304"/>
                  </a:cubicBezTo>
                  <a:cubicBezTo>
                    <a:pt x="832" y="416"/>
                    <a:pt x="688" y="608"/>
                    <a:pt x="592" y="688"/>
                  </a:cubicBezTo>
                  <a:cubicBezTo>
                    <a:pt x="496" y="768"/>
                    <a:pt x="312" y="832"/>
                    <a:pt x="208" y="784"/>
                  </a:cubicBezTo>
                  <a:cubicBezTo>
                    <a:pt x="104" y="736"/>
                    <a:pt x="0" y="528"/>
                    <a:pt x="16" y="400"/>
                  </a:cubicBezTo>
                  <a:close/>
                </a:path>
              </a:pathLst>
            </a:custGeom>
            <a:gradFill rotWithShape="0">
              <a:gsLst>
                <a:gs pos="0">
                  <a:srgbClr val="33CC33"/>
                </a:gs>
                <a:gs pos="100000">
                  <a:srgbClr val="0080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1" name="Object 25"/>
            <p:cNvGraphicFramePr>
              <a:graphicFrameLocks noChangeAspect="1"/>
            </p:cNvGraphicFramePr>
            <p:nvPr/>
          </p:nvGraphicFramePr>
          <p:xfrm>
            <a:off x="5136" y="1584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5" name="Equation" r:id="rId7" imgW="317160" imgH="304560" progId="Equation.3">
                    <p:embed/>
                  </p:oleObj>
                </mc:Choice>
                <mc:Fallback>
                  <p:oleObj name="Equation" r:id="rId7" imgW="317160" imgH="3045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584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26"/>
            <p:cNvGraphicFramePr>
              <a:graphicFrameLocks noChangeAspect="1"/>
            </p:cNvGraphicFramePr>
            <p:nvPr/>
          </p:nvGraphicFramePr>
          <p:xfrm>
            <a:off x="5382" y="22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6" name="Equation" r:id="rId9" imgW="241200" imgH="317160" progId="Equation.3">
                    <p:embed/>
                  </p:oleObj>
                </mc:Choice>
                <mc:Fallback>
                  <p:oleObj name="Equation" r:id="rId9" imgW="241200" imgH="3171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2" y="22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27"/>
            <p:cNvGraphicFramePr>
              <a:graphicFrameLocks noChangeAspect="1"/>
            </p:cNvGraphicFramePr>
            <p:nvPr/>
          </p:nvGraphicFramePr>
          <p:xfrm>
            <a:off x="4520" y="210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7" name="Equation" r:id="rId11" imgW="215640" imgH="241200" progId="Equation.3">
                    <p:embed/>
                  </p:oleObj>
                </mc:Choice>
                <mc:Fallback>
                  <p:oleObj name="Equation" r:id="rId11" imgW="215640" imgH="24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210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3" name="Line 28"/>
            <p:cNvSpPr>
              <a:spLocks noChangeShapeType="1"/>
            </p:cNvSpPr>
            <p:nvPr/>
          </p:nvSpPr>
          <p:spPr bwMode="auto">
            <a:xfrm flipV="1">
              <a:off x="4704" y="127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Line 29"/>
            <p:cNvSpPr>
              <a:spLocks noChangeShapeType="1"/>
            </p:cNvSpPr>
            <p:nvPr/>
          </p:nvSpPr>
          <p:spPr bwMode="auto">
            <a:xfrm flipH="1">
              <a:off x="4464" y="2184"/>
              <a:ext cx="240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4" name="Object 30"/>
            <p:cNvGraphicFramePr>
              <a:graphicFrameLocks noChangeAspect="1"/>
            </p:cNvGraphicFramePr>
            <p:nvPr/>
          </p:nvGraphicFramePr>
          <p:xfrm>
            <a:off x="4520" y="1271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8" name="Equation" r:id="rId13" imgW="215640" imgH="215640" progId="Equation.3">
                    <p:embed/>
                  </p:oleObj>
                </mc:Choice>
                <mc:Fallback>
                  <p:oleObj name="Equation" r:id="rId13" imgW="215640" imgH="2156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271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718" name="Text Box 38"/>
              <p:cNvSpPr txBox="1">
                <a:spLocks noChangeArrowheads="1"/>
              </p:cNvSpPr>
              <p:nvPr/>
            </p:nvSpPr>
            <p:spPr bwMode="auto">
              <a:xfrm>
                <a:off x="620486" y="1250156"/>
                <a:ext cx="5391674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lang="zh-CN" altLang="en-US" dirty="0" smtClean="0"/>
                  <a:t>质点的转动惯量公式：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𝐼</m:t>
                    </m:r>
                    <m:r>
                      <a:rPr lang="zh-CN" altLang="en-US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1718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486" y="1250156"/>
                <a:ext cx="5391674" cy="532966"/>
              </a:xfrm>
              <a:prstGeom prst="rect">
                <a:avLst/>
              </a:prstGeom>
              <a:blipFill rotWithShape="1">
                <a:blip r:embed="rId15"/>
                <a:stretch>
                  <a:fillRect l="-2376" t="-13636" b="-261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build="p" autoUpdateAnimBg="0"/>
      <p:bldP spid="7171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981200" cy="6096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类似可得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1647825" y="1562100"/>
          <a:ext cx="5495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3" imgW="5499000" imgH="723600" progId="Equation.3">
                  <p:embed/>
                </p:oleObj>
              </mc:Choice>
              <mc:Fallback>
                <p:oleObj name="Equation" r:id="rId3" imgW="5499000" imgH="723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562100"/>
                        <a:ext cx="54959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1641475" y="2819400"/>
          <a:ext cx="5508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5" imgW="5511600" imgH="723600" progId="Equation.3">
                  <p:embed/>
                </p:oleObj>
              </mc:Choice>
              <mc:Fallback>
                <p:oleObj name="Equation" r:id="rId5" imgW="5511600" imgH="723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2819400"/>
                        <a:ext cx="55086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1685925" y="4229100"/>
          <a:ext cx="6219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7" imgW="6222960" imgH="723600" progId="Equation.3">
                  <p:embed/>
                </p:oleObj>
              </mc:Choice>
              <mc:Fallback>
                <p:oleObj name="Equation" r:id="rId7" imgW="6222960" imgH="723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4229100"/>
                        <a:ext cx="62198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3" name="Object 17"/>
          <p:cNvGraphicFramePr>
            <a:graphicFrameLocks noChangeAspect="1"/>
          </p:cNvGraphicFramePr>
          <p:nvPr/>
        </p:nvGraphicFramePr>
        <p:xfrm>
          <a:off x="3098800" y="1606550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9" imgW="1396800" imgH="520560" progId="Equation.3">
                  <p:embed/>
                </p:oleObj>
              </mc:Choice>
              <mc:Fallback>
                <p:oleObj name="Equation" r:id="rId9" imgW="1396800" imgH="520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606550"/>
                        <a:ext cx="1397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3124200" y="2863850"/>
          <a:ext cx="138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11" imgW="1384200" imgH="520560" progId="Equation.3">
                  <p:embed/>
                </p:oleObj>
              </mc:Choice>
              <mc:Fallback>
                <p:oleObj name="Equation" r:id="rId11" imgW="138420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63850"/>
                        <a:ext cx="1384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5" name="Object 19"/>
          <p:cNvGraphicFramePr>
            <a:graphicFrameLocks noChangeAspect="1"/>
          </p:cNvGraphicFramePr>
          <p:nvPr/>
        </p:nvGraphicFramePr>
        <p:xfrm>
          <a:off x="3125788" y="4260850"/>
          <a:ext cx="2120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13" imgW="2120760" imgH="520560" progId="Equation.3">
                  <p:embed/>
                </p:oleObj>
              </mc:Choice>
              <mc:Fallback>
                <p:oleObj name="Equation" r:id="rId13" imgW="212076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4260850"/>
                        <a:ext cx="2120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8" name="Text Box 32"/>
          <p:cNvSpPr txBox="1">
            <a:spLocks noChangeArrowheads="1"/>
          </p:cNvSpPr>
          <p:nvPr/>
        </p:nvSpPr>
        <p:spPr bwMode="auto">
          <a:xfrm>
            <a:off x="609600" y="990600"/>
            <a:ext cx="3008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对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轴的转动惯量</a:t>
            </a:r>
          </a:p>
        </p:txBody>
      </p:sp>
      <p:sp>
        <p:nvSpPr>
          <p:cNvPr id="96289" name="Text Box 33"/>
          <p:cNvSpPr txBox="1">
            <a:spLocks noChangeArrowheads="1"/>
          </p:cNvSpPr>
          <p:nvPr/>
        </p:nvSpPr>
        <p:spPr bwMode="auto">
          <a:xfrm>
            <a:off x="609600" y="2209800"/>
            <a:ext cx="3008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对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轴的转动惯量</a:t>
            </a:r>
          </a:p>
        </p:txBody>
      </p:sp>
      <p:sp>
        <p:nvSpPr>
          <p:cNvPr id="96290" name="Text Box 34"/>
          <p:cNvSpPr txBox="1">
            <a:spLocks noChangeArrowheads="1"/>
          </p:cNvSpPr>
          <p:nvPr/>
        </p:nvSpPr>
        <p:spPr bwMode="auto">
          <a:xfrm>
            <a:off x="685800" y="3559175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对原点的转动惯量</a:t>
            </a:r>
          </a:p>
        </p:txBody>
      </p:sp>
      <p:pic>
        <p:nvPicPr>
          <p:cNvPr id="17420" name="Picture 35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1" name="Text Box 3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7422" name="Picture 3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3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3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4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4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build="p" autoUpdateAnimBg="0"/>
      <p:bldP spid="96289" grpId="0" build="p" autoUpdateAnimBg="0"/>
      <p:bldP spid="9629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3810000" cy="6096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如果物体是平面薄片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sz="2800" smtClean="0">
              <a:ea typeface="楷体_GB2312" pitchFamily="49" charset="-122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038600" y="457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面</a:t>
            </a:r>
            <a:r>
              <a:rPr lang="zh-CN" altLang="en-US">
                <a:sym typeface="Symbol" pitchFamily="18" charset="2"/>
              </a:rPr>
              <a:t>密度为</a:t>
            </a:r>
            <a:endParaRPr lang="zh-CN" altLang="en-US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5638800" y="533400"/>
          <a:ext cx="271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3" imgW="2717640" imgH="406080" progId="Equation.3">
                  <p:embed/>
                </p:oleObj>
              </mc:Choice>
              <mc:Fallback>
                <p:oleObj name="Equation" r:id="rId3" imgW="271764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"/>
                        <a:ext cx="271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720850" y="1898650"/>
          <a:ext cx="3594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5" imgW="3593880" imgH="660240" progId="Equation.3">
                  <p:embed/>
                </p:oleObj>
              </mc:Choice>
              <mc:Fallback>
                <p:oleObj name="Equation" r:id="rId5" imgW="359388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898650"/>
                        <a:ext cx="3594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1771650" y="3917950"/>
          <a:ext cx="46958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7" imgW="4698720" imgH="660240" progId="Equation.3">
                  <p:embed/>
                </p:oleObj>
              </mc:Choice>
              <mc:Fallback>
                <p:oleObj name="Equation" r:id="rId7" imgW="469872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917950"/>
                        <a:ext cx="46958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304800" y="10810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则转动惯量的表达式是二重积分</a:t>
            </a:r>
            <a:r>
              <a:rPr lang="en-US" altLang="zh-CN"/>
              <a:t>.</a:t>
            </a:r>
          </a:p>
        </p:txBody>
      </p:sp>
      <p:grpSp>
        <p:nvGrpSpPr>
          <p:cNvPr id="18448" name="Group 9"/>
          <p:cNvGrpSpPr>
            <a:grpSpLocks/>
          </p:cNvGrpSpPr>
          <p:nvPr/>
        </p:nvGrpSpPr>
        <p:grpSpPr bwMode="auto">
          <a:xfrm>
            <a:off x="6573838" y="2259013"/>
            <a:ext cx="2189162" cy="2084387"/>
            <a:chOff x="3984" y="1087"/>
            <a:chExt cx="1379" cy="1313"/>
          </a:xfrm>
        </p:grpSpPr>
        <p:sp>
          <p:nvSpPr>
            <p:cNvPr id="18456" name="Line 10"/>
            <p:cNvSpPr>
              <a:spLocks noChangeShapeType="1"/>
            </p:cNvSpPr>
            <p:nvPr/>
          </p:nvSpPr>
          <p:spPr bwMode="auto">
            <a:xfrm>
              <a:off x="3984" y="20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Line 11"/>
            <p:cNvSpPr>
              <a:spLocks noChangeShapeType="1"/>
            </p:cNvSpPr>
            <p:nvPr/>
          </p:nvSpPr>
          <p:spPr bwMode="auto">
            <a:xfrm flipV="1">
              <a:off x="4416" y="110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1" name="Object 12"/>
            <p:cNvGraphicFramePr>
              <a:graphicFrameLocks noChangeAspect="1"/>
            </p:cNvGraphicFramePr>
            <p:nvPr/>
          </p:nvGraphicFramePr>
          <p:xfrm>
            <a:off x="5184" y="2064"/>
            <a:ext cx="17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8" name="公式" r:id="rId9" imgW="126720" imgH="139680" progId="Equation.3">
                    <p:embed/>
                  </p:oleObj>
                </mc:Choice>
                <mc:Fallback>
                  <p:oleObj name="公式" r:id="rId9" imgW="126720" imgH="1396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64"/>
                          <a:ext cx="17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58" name="Group 13"/>
            <p:cNvGrpSpPr>
              <a:grpSpLocks/>
            </p:cNvGrpSpPr>
            <p:nvPr/>
          </p:nvGrpSpPr>
          <p:grpSpPr bwMode="auto">
            <a:xfrm>
              <a:off x="4512" y="1104"/>
              <a:ext cx="832" cy="832"/>
              <a:chOff x="4592" y="992"/>
              <a:chExt cx="832" cy="832"/>
            </a:xfrm>
          </p:grpSpPr>
          <p:sp>
            <p:nvSpPr>
              <p:cNvPr id="18459" name="Freeform 14"/>
              <p:cNvSpPr>
                <a:spLocks/>
              </p:cNvSpPr>
              <p:nvPr/>
            </p:nvSpPr>
            <p:spPr bwMode="auto">
              <a:xfrm>
                <a:off x="4592" y="992"/>
                <a:ext cx="832" cy="832"/>
              </a:xfrm>
              <a:custGeom>
                <a:avLst/>
                <a:gdLst>
                  <a:gd name="T0" fmla="*/ 16 w 832"/>
                  <a:gd name="T1" fmla="*/ 400 h 832"/>
                  <a:gd name="T2" fmla="*/ 304 w 832"/>
                  <a:gd name="T3" fmla="*/ 16 h 832"/>
                  <a:gd name="T4" fmla="*/ 784 w 832"/>
                  <a:gd name="T5" fmla="*/ 304 h 832"/>
                  <a:gd name="T6" fmla="*/ 592 w 832"/>
                  <a:gd name="T7" fmla="*/ 688 h 832"/>
                  <a:gd name="T8" fmla="*/ 208 w 832"/>
                  <a:gd name="T9" fmla="*/ 784 h 832"/>
                  <a:gd name="T10" fmla="*/ 16 w 832"/>
                  <a:gd name="T11" fmla="*/ 400 h 8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32"/>
                  <a:gd name="T19" fmla="*/ 0 h 832"/>
                  <a:gd name="T20" fmla="*/ 832 w 832"/>
                  <a:gd name="T21" fmla="*/ 832 h 8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32" h="832">
                    <a:moveTo>
                      <a:pt x="16" y="400"/>
                    </a:moveTo>
                    <a:cubicBezTo>
                      <a:pt x="32" y="272"/>
                      <a:pt x="176" y="32"/>
                      <a:pt x="304" y="16"/>
                    </a:cubicBezTo>
                    <a:cubicBezTo>
                      <a:pt x="432" y="0"/>
                      <a:pt x="736" y="192"/>
                      <a:pt x="784" y="304"/>
                    </a:cubicBezTo>
                    <a:cubicBezTo>
                      <a:pt x="832" y="416"/>
                      <a:pt x="688" y="608"/>
                      <a:pt x="592" y="688"/>
                    </a:cubicBezTo>
                    <a:cubicBezTo>
                      <a:pt x="496" y="768"/>
                      <a:pt x="312" y="832"/>
                      <a:pt x="208" y="784"/>
                    </a:cubicBezTo>
                    <a:cubicBezTo>
                      <a:pt x="104" y="736"/>
                      <a:pt x="0" y="528"/>
                      <a:pt x="16" y="400"/>
                    </a:cubicBezTo>
                    <a:close/>
                  </a:path>
                </a:pathLst>
              </a:cu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44" name="Object 15"/>
              <p:cNvGraphicFramePr>
                <a:graphicFrameLocks noChangeAspect="1"/>
              </p:cNvGraphicFramePr>
              <p:nvPr/>
            </p:nvGraphicFramePr>
            <p:xfrm>
              <a:off x="4821" y="1327"/>
              <a:ext cx="233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19" name="公式" r:id="rId11" imgW="164880" imgH="164880" progId="Equation.3">
                      <p:embed/>
                    </p:oleObj>
                  </mc:Choice>
                  <mc:Fallback>
                    <p:oleObj name="公式" r:id="rId11" imgW="164880" imgH="1648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1" y="1327"/>
                            <a:ext cx="233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442" name="Object 16"/>
            <p:cNvGraphicFramePr>
              <a:graphicFrameLocks noChangeAspect="1"/>
            </p:cNvGraphicFramePr>
            <p:nvPr/>
          </p:nvGraphicFramePr>
          <p:xfrm>
            <a:off x="4166" y="1087"/>
            <a:ext cx="19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0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1087"/>
                          <a:ext cx="199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17"/>
            <p:cNvGraphicFramePr>
              <a:graphicFrameLocks noChangeAspect="1"/>
            </p:cNvGraphicFramePr>
            <p:nvPr/>
          </p:nvGraphicFramePr>
          <p:xfrm>
            <a:off x="4224" y="2016"/>
            <a:ext cx="17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1" name="公式" r:id="rId15" imgW="126720" imgH="139680" progId="Equation.3">
                    <p:embed/>
                  </p:oleObj>
                </mc:Choice>
                <mc:Fallback>
                  <p:oleObj name="公式" r:id="rId15" imgW="126720" imgH="1396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016"/>
                          <a:ext cx="17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22" name="Object 18"/>
          <p:cNvGraphicFramePr>
            <a:graphicFrameLocks noChangeAspect="1"/>
          </p:cNvGraphicFramePr>
          <p:nvPr/>
        </p:nvGraphicFramePr>
        <p:xfrm>
          <a:off x="3021013" y="1905000"/>
          <a:ext cx="406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quation" r:id="rId17" imgW="406080" imgH="520560" progId="Equation.3">
                  <p:embed/>
                </p:oleObj>
              </mc:Choice>
              <mc:Fallback>
                <p:oleObj name="Equation" r:id="rId17" imgW="40608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1905000"/>
                        <a:ext cx="406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19"/>
          <p:cNvGraphicFramePr>
            <a:graphicFrameLocks noChangeAspect="1"/>
          </p:cNvGraphicFramePr>
          <p:nvPr/>
        </p:nvGraphicFramePr>
        <p:xfrm>
          <a:off x="3048000" y="28575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Equation" r:id="rId19" imgW="380880" imgH="444240" progId="Equation.3">
                  <p:embed/>
                </p:oleObj>
              </mc:Choice>
              <mc:Fallback>
                <p:oleObj name="Equation" r:id="rId19" imgW="38088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575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4" name="Object 20"/>
          <p:cNvGraphicFramePr>
            <a:graphicFrameLocks noChangeAspect="1"/>
          </p:cNvGraphicFramePr>
          <p:nvPr/>
        </p:nvGraphicFramePr>
        <p:xfrm>
          <a:off x="3133725" y="3962400"/>
          <a:ext cx="140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21" imgW="1409400" imgH="520560" progId="Equation.3">
                  <p:embed/>
                </p:oleObj>
              </mc:Choice>
              <mc:Fallback>
                <p:oleObj name="Equation" r:id="rId21" imgW="1409400" imgH="520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3962400"/>
                        <a:ext cx="140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5" name="Object 21"/>
          <p:cNvGraphicFramePr>
            <a:graphicFrameLocks noChangeAspect="1"/>
          </p:cNvGraphicFramePr>
          <p:nvPr/>
        </p:nvGraphicFramePr>
        <p:xfrm>
          <a:off x="1708150" y="2889250"/>
          <a:ext cx="3619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23" imgW="3619440" imgH="660240" progId="Equation.3">
                  <p:embed/>
                </p:oleObj>
              </mc:Choice>
              <mc:Fallback>
                <p:oleObj name="Equation" r:id="rId23" imgW="3619440" imgH="660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2889250"/>
                        <a:ext cx="3619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9" name="Picture 22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0" name="Text Box 2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8451" name="Picture 2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Picture 2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Picture 2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2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5" name="Picture 2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88" name="Object 44"/>
          <p:cNvGraphicFramePr>
            <a:graphicFrameLocks noChangeAspect="1"/>
          </p:cNvGraphicFramePr>
          <p:nvPr/>
        </p:nvGraphicFramePr>
        <p:xfrm>
          <a:off x="1219200" y="3238500"/>
          <a:ext cx="63087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0" name="Equation" r:id="rId3" imgW="6311880" imgH="888840" progId="Equation.3">
                  <p:embed/>
                </p:oleObj>
              </mc:Choice>
              <mc:Fallback>
                <p:oleObj name="Equation" r:id="rId3" imgW="6311880" imgH="8888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38500"/>
                        <a:ext cx="63087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609600" y="982663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取球心为原点</a:t>
            </a:r>
            <a:r>
              <a:rPr lang="en-US" altLang="zh-CN"/>
              <a:t>, z </a:t>
            </a:r>
            <a:r>
              <a:rPr lang="zh-CN" altLang="en-US"/>
              <a:t>轴为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轴</a:t>
            </a:r>
            <a:r>
              <a:rPr lang="en-US" altLang="zh-CN"/>
              <a:t>,</a:t>
            </a:r>
          </a:p>
        </p:txBody>
      </p:sp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1841500" y="1574800"/>
          <a:ext cx="3213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" name="Equation" r:id="rId5" imgW="3213000" imgH="520560" progId="Equation.3">
                  <p:embed/>
                </p:oleObj>
              </mc:Choice>
              <mc:Fallback>
                <p:oleObj name="Equation" r:id="rId5" imgW="321300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1574800"/>
                        <a:ext cx="3213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5029200" y="15621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838200" y="2349500"/>
          <a:ext cx="66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" name="Equation" r:id="rId7" imgW="660240" imgH="444240" progId="Equation.3">
                  <p:embed/>
                </p:oleObj>
              </mc:Choice>
              <mc:Fallback>
                <p:oleObj name="Equation" r:id="rId7" imgW="66024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49500"/>
                        <a:ext cx="66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/>
          <p:cNvGraphicFramePr>
            <a:graphicFrameLocks noChangeAspect="1"/>
          </p:cNvGraphicFramePr>
          <p:nvPr/>
        </p:nvGraphicFramePr>
        <p:xfrm>
          <a:off x="1555750" y="2279650"/>
          <a:ext cx="3543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3" name="Equation" r:id="rId9" imgW="3543120" imgH="736560" progId="Equation.3">
                  <p:embed/>
                </p:oleObj>
              </mc:Choice>
              <mc:Fallback>
                <p:oleObj name="Equation" r:id="rId9" imgW="3543120" imgH="736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2279650"/>
                        <a:ext cx="3543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/>
          <p:cNvGraphicFramePr>
            <a:graphicFrameLocks noChangeAspect="1"/>
          </p:cNvGraphicFramePr>
          <p:nvPr/>
        </p:nvGraphicFramePr>
        <p:xfrm>
          <a:off x="1219200" y="5372100"/>
          <a:ext cx="165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4" name="Equation" r:id="rId11" imgW="1650960" imgH="850680" progId="Equation.3">
                  <p:embed/>
                </p:oleObj>
              </mc:Choice>
              <mc:Fallback>
                <p:oleObj name="Equation" r:id="rId11" imgW="1650960" imgH="850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72100"/>
                        <a:ext cx="1651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Object 18"/>
          <p:cNvGraphicFramePr>
            <a:graphicFrameLocks noChangeAspect="1"/>
          </p:cNvGraphicFramePr>
          <p:nvPr/>
        </p:nvGraphicFramePr>
        <p:xfrm>
          <a:off x="3898900" y="5384800"/>
          <a:ext cx="1320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5" name="Equation" r:id="rId13" imgW="1320480" imgH="850680" progId="Equation.3">
                  <p:embed/>
                </p:oleObj>
              </mc:Choice>
              <mc:Fallback>
                <p:oleObj name="Equation" r:id="rId13" imgW="1320480" imgH="850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5384800"/>
                        <a:ext cx="1320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4" name="Object 20"/>
          <p:cNvGraphicFramePr>
            <a:graphicFrameLocks noChangeAspect="1"/>
          </p:cNvGraphicFramePr>
          <p:nvPr/>
        </p:nvGraphicFramePr>
        <p:xfrm>
          <a:off x="5651500" y="3848100"/>
          <a:ext cx="250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6" name="Equation" r:id="rId15" imgW="2501640" imgH="520560" progId="Equation.3">
                  <p:embed/>
                </p:oleObj>
              </mc:Choice>
              <mc:Fallback>
                <p:oleObj name="Equation" r:id="rId15" imgW="2501640" imgH="520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848100"/>
                        <a:ext cx="250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267575" y="1549400"/>
            <a:ext cx="1235075" cy="1820863"/>
            <a:chOff x="4416" y="1366"/>
            <a:chExt cx="864" cy="1274"/>
          </a:xfrm>
        </p:grpSpPr>
        <p:grpSp>
          <p:nvGrpSpPr>
            <p:cNvPr id="20523" name="Group 3"/>
            <p:cNvGrpSpPr>
              <a:grpSpLocks/>
            </p:cNvGrpSpPr>
            <p:nvPr/>
          </p:nvGrpSpPr>
          <p:grpSpPr bwMode="auto">
            <a:xfrm>
              <a:off x="4416" y="1440"/>
              <a:ext cx="864" cy="1200"/>
              <a:chOff x="4416" y="1440"/>
              <a:chExt cx="864" cy="1200"/>
            </a:xfrm>
          </p:grpSpPr>
          <p:grpSp>
            <p:nvGrpSpPr>
              <p:cNvPr id="20525" name="Group 4"/>
              <p:cNvGrpSpPr>
                <a:grpSpLocks/>
              </p:cNvGrpSpPr>
              <p:nvPr/>
            </p:nvGrpSpPr>
            <p:grpSpPr bwMode="auto">
              <a:xfrm>
                <a:off x="4416" y="1440"/>
                <a:ext cx="864" cy="1200"/>
                <a:chOff x="4416" y="1440"/>
                <a:chExt cx="864" cy="1200"/>
              </a:xfrm>
            </p:grpSpPr>
            <p:sp>
              <p:nvSpPr>
                <p:cNvPr id="20526" name="Oval 5"/>
                <p:cNvSpPr>
                  <a:spLocks noChangeArrowheads="1"/>
                </p:cNvSpPr>
                <p:nvPr/>
              </p:nvSpPr>
              <p:spPr bwMode="auto">
                <a:xfrm>
                  <a:off x="4416" y="1584"/>
                  <a:ext cx="864" cy="86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33"/>
                    </a:gs>
                    <a:gs pos="100000">
                      <a:srgbClr val="477618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27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848" y="1440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0498" name="Object 7"/>
              <p:cNvGraphicFramePr>
                <a:graphicFrameLocks noChangeAspect="1"/>
              </p:cNvGraphicFramePr>
              <p:nvPr/>
            </p:nvGraphicFramePr>
            <p:xfrm>
              <a:off x="4704" y="1911"/>
              <a:ext cx="181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37" name="公式" r:id="rId17" imgW="126720" imgH="139680" progId="Equation.3">
                      <p:embed/>
                    </p:oleObj>
                  </mc:Choice>
                  <mc:Fallback>
                    <p:oleObj name="公式" r:id="rId17" imgW="126720" imgH="1396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911"/>
                            <a:ext cx="181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524" name="Line 8"/>
            <p:cNvSpPr>
              <a:spLocks noChangeShapeType="1"/>
            </p:cNvSpPr>
            <p:nvPr/>
          </p:nvSpPr>
          <p:spPr bwMode="auto">
            <a:xfrm>
              <a:off x="4848" y="1584"/>
              <a:ext cx="0" cy="86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7" name="Object 9"/>
            <p:cNvGraphicFramePr>
              <a:graphicFrameLocks noChangeAspect="1"/>
            </p:cNvGraphicFramePr>
            <p:nvPr/>
          </p:nvGraphicFramePr>
          <p:xfrm>
            <a:off x="4674" y="1366"/>
            <a:ext cx="12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8" name="公式" r:id="rId19" imgW="88560" imgH="177480" progId="Equation.3">
                    <p:embed/>
                  </p:oleObj>
                </mc:Choice>
                <mc:Fallback>
                  <p:oleObj name="公式" r:id="rId19" imgW="88560" imgH="177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1366"/>
                          <a:ext cx="12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7061200" y="1371600"/>
            <a:ext cx="1854200" cy="1804988"/>
            <a:chOff x="4448" y="864"/>
            <a:chExt cx="1168" cy="1137"/>
          </a:xfrm>
        </p:grpSpPr>
        <p:sp>
          <p:nvSpPr>
            <p:cNvPr id="20517" name="Line 25"/>
            <p:cNvSpPr>
              <a:spLocks noChangeShapeType="1"/>
            </p:cNvSpPr>
            <p:nvPr/>
          </p:nvSpPr>
          <p:spPr bwMode="auto">
            <a:xfrm flipV="1">
              <a:off x="4967" y="883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4" name="Object 30"/>
            <p:cNvGraphicFramePr>
              <a:graphicFrameLocks noChangeAspect="1"/>
            </p:cNvGraphicFramePr>
            <p:nvPr/>
          </p:nvGraphicFramePr>
          <p:xfrm>
            <a:off x="5021" y="864"/>
            <a:ext cx="163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9" name="公式" r:id="rId21" imgW="126720" imgH="126720" progId="Equation.3">
                    <p:embed/>
                  </p:oleObj>
                </mc:Choice>
                <mc:Fallback>
                  <p:oleObj name="公式" r:id="rId21" imgW="126720" imgH="12672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864"/>
                          <a:ext cx="163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18" name="Group 54"/>
            <p:cNvGrpSpPr>
              <a:grpSpLocks/>
            </p:cNvGrpSpPr>
            <p:nvPr/>
          </p:nvGrpSpPr>
          <p:grpSpPr bwMode="auto">
            <a:xfrm>
              <a:off x="4448" y="1561"/>
              <a:ext cx="1168" cy="440"/>
              <a:chOff x="4448" y="1561"/>
              <a:chExt cx="1168" cy="440"/>
            </a:xfrm>
          </p:grpSpPr>
          <p:sp>
            <p:nvSpPr>
              <p:cNvPr id="20519" name="Line 24"/>
              <p:cNvSpPr>
                <a:spLocks noChangeShapeType="1"/>
              </p:cNvSpPr>
              <p:nvPr/>
            </p:nvSpPr>
            <p:spPr bwMode="auto">
              <a:xfrm>
                <a:off x="4967" y="1561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0" name="Line 26"/>
              <p:cNvSpPr>
                <a:spLocks noChangeShapeType="1"/>
              </p:cNvSpPr>
              <p:nvPr/>
            </p:nvSpPr>
            <p:spPr bwMode="auto">
              <a:xfrm>
                <a:off x="5356" y="1561"/>
                <a:ext cx="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1" name="Line 27"/>
              <p:cNvSpPr>
                <a:spLocks noChangeShapeType="1"/>
              </p:cNvSpPr>
              <p:nvPr/>
            </p:nvSpPr>
            <p:spPr bwMode="auto">
              <a:xfrm rot="180000" flipH="1">
                <a:off x="4664" y="1561"/>
                <a:ext cx="303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2" name="Line 28"/>
              <p:cNvSpPr>
                <a:spLocks noChangeShapeType="1"/>
              </p:cNvSpPr>
              <p:nvPr/>
            </p:nvSpPr>
            <p:spPr bwMode="auto">
              <a:xfrm rot="300000" flipH="1">
                <a:off x="4448" y="1708"/>
                <a:ext cx="216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495" name="Object 29"/>
              <p:cNvGraphicFramePr>
                <a:graphicFrameLocks noChangeAspect="1"/>
              </p:cNvGraphicFramePr>
              <p:nvPr/>
            </p:nvGraphicFramePr>
            <p:xfrm>
              <a:off x="4491" y="1820"/>
              <a:ext cx="163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40" name="公式" r:id="rId23" imgW="126720" imgH="139680" progId="Equation.3">
                      <p:embed/>
                    </p:oleObj>
                  </mc:Choice>
                  <mc:Fallback>
                    <p:oleObj name="公式" r:id="rId23" imgW="126720" imgH="13968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1" y="1820"/>
                            <a:ext cx="163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6" name="Object 31"/>
              <p:cNvGraphicFramePr>
                <a:graphicFrameLocks noChangeAspect="1"/>
              </p:cNvGraphicFramePr>
              <p:nvPr/>
            </p:nvGraphicFramePr>
            <p:xfrm>
              <a:off x="5434" y="1581"/>
              <a:ext cx="182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41" name="公式" r:id="rId25" imgW="139680" imgH="164880" progId="Equation.3">
                      <p:embed/>
                    </p:oleObj>
                  </mc:Choice>
                  <mc:Fallback>
                    <p:oleObj name="公式" r:id="rId25" imgW="139680" imgH="16488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4" y="1581"/>
                            <a:ext cx="182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2981" name="Object 37"/>
          <p:cNvGraphicFramePr>
            <a:graphicFrameLocks noChangeAspect="1"/>
          </p:cNvGraphicFramePr>
          <p:nvPr/>
        </p:nvGraphicFramePr>
        <p:xfrm>
          <a:off x="2933700" y="5397500"/>
          <a:ext cx="91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2" name="Equation" r:id="rId27" imgW="914400" imgH="850680" progId="Equation.3">
                  <p:embed/>
                </p:oleObj>
              </mc:Choice>
              <mc:Fallback>
                <p:oleObj name="Equation" r:id="rId27" imgW="914400" imgH="8506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5397500"/>
                        <a:ext cx="91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3" name="Object 39"/>
          <p:cNvGraphicFramePr>
            <a:graphicFrameLocks noChangeAspect="1"/>
          </p:cNvGraphicFramePr>
          <p:nvPr/>
        </p:nvGraphicFramePr>
        <p:xfrm>
          <a:off x="1219200" y="4470400"/>
          <a:ext cx="160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3" name="Equation" r:id="rId29" imgW="1600200" imgH="825480" progId="Equation.3">
                  <p:embed/>
                </p:oleObj>
              </mc:Choice>
              <mc:Fallback>
                <p:oleObj name="Equation" r:id="rId29" imgW="1600200" imgH="825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70400"/>
                        <a:ext cx="1600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6553200" y="46101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球体的质量</a:t>
            </a:r>
          </a:p>
        </p:txBody>
      </p:sp>
      <p:graphicFrame>
        <p:nvGraphicFramePr>
          <p:cNvPr id="82984" name="Object 40"/>
          <p:cNvGraphicFramePr>
            <a:graphicFrameLocks noChangeAspect="1"/>
          </p:cNvGraphicFramePr>
          <p:nvPr/>
        </p:nvGraphicFramePr>
        <p:xfrm>
          <a:off x="6629400" y="5143500"/>
          <a:ext cx="185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4" name="Equation" r:id="rId31" imgW="1854000" imgH="850680" progId="Equation.3">
                  <p:embed/>
                </p:oleObj>
              </mc:Choice>
              <mc:Fallback>
                <p:oleObj name="Equation" r:id="rId31" imgW="1854000" imgH="8506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43500"/>
                        <a:ext cx="185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85" name="Line 41"/>
          <p:cNvSpPr>
            <a:spLocks noChangeShapeType="1"/>
          </p:cNvSpPr>
          <p:nvPr/>
        </p:nvSpPr>
        <p:spPr bwMode="auto">
          <a:xfrm>
            <a:off x="2362200" y="3759200"/>
            <a:ext cx="5105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987" name="Object 43"/>
          <p:cNvGraphicFramePr>
            <a:graphicFrameLocks noChangeAspect="1"/>
          </p:cNvGraphicFramePr>
          <p:nvPr/>
        </p:nvGraphicFramePr>
        <p:xfrm>
          <a:off x="2795588" y="4470400"/>
          <a:ext cx="18526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5" name="Equation" r:id="rId33" imgW="1854000" imgH="825480" progId="Equation.3">
                  <p:embed/>
                </p:oleObj>
              </mc:Choice>
              <mc:Fallback>
                <p:oleObj name="Equation" r:id="rId33" imgW="1854000" imgH="825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4470400"/>
                        <a:ext cx="18526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9" name="Object 45"/>
          <p:cNvGraphicFramePr>
            <a:graphicFrameLocks noChangeAspect="1"/>
          </p:cNvGraphicFramePr>
          <p:nvPr/>
        </p:nvGraphicFramePr>
        <p:xfrm>
          <a:off x="4546600" y="4470400"/>
          <a:ext cx="132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6" name="Equation" r:id="rId35" imgW="1320480" imgH="825480" progId="Equation.3">
                  <p:embed/>
                </p:oleObj>
              </mc:Choice>
              <mc:Fallback>
                <p:oleObj name="Equation" r:id="rId35" imgW="1320480" imgH="825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4470400"/>
                        <a:ext cx="1320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Text Box 46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8153400" cy="533400"/>
          </a:xfrm>
          <a:noFill/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求均匀球体对于过球心的一条轴</a:t>
            </a:r>
            <a:r>
              <a:rPr lang="zh-CN" altLang="en-US" sz="2800" i="1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800" i="1" dirty="0" smtClean="0">
                <a:ea typeface="楷体_GB2312" pitchFamily="49" charset="-122"/>
              </a:rPr>
              <a:t>l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的转动惯量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82992" name="Text Box 48"/>
          <p:cNvSpPr txBox="1">
            <a:spLocks noChangeArrowheads="1"/>
          </p:cNvSpPr>
          <p:nvPr/>
        </p:nvSpPr>
        <p:spPr bwMode="auto">
          <a:xfrm>
            <a:off x="5334000" y="974725"/>
            <a:ext cx="98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设球 </a:t>
            </a:r>
          </a:p>
        </p:txBody>
      </p:sp>
      <p:sp>
        <p:nvSpPr>
          <p:cNvPr id="82995" name="Text Box 51"/>
          <p:cNvSpPr txBox="1">
            <a:spLocks noChangeArrowheads="1"/>
          </p:cNvSpPr>
          <p:nvPr/>
        </p:nvSpPr>
        <p:spPr bwMode="auto">
          <a:xfrm>
            <a:off x="304800" y="15621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所占域为</a:t>
            </a:r>
          </a:p>
        </p:txBody>
      </p:sp>
      <p:sp>
        <p:nvSpPr>
          <p:cNvPr id="82996" name="Rectangle 52"/>
          <p:cNvSpPr>
            <a:spLocks noChangeArrowheads="1"/>
          </p:cNvSpPr>
          <p:nvPr/>
        </p:nvSpPr>
        <p:spPr bwMode="auto">
          <a:xfrm>
            <a:off x="6477000" y="4610100"/>
            <a:ext cx="21336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97" name="Text Box 53"/>
          <p:cNvSpPr txBox="1">
            <a:spLocks noChangeArrowheads="1"/>
          </p:cNvSpPr>
          <p:nvPr/>
        </p:nvSpPr>
        <p:spPr bwMode="auto">
          <a:xfrm>
            <a:off x="5181600" y="2284413"/>
            <a:ext cx="1933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(</a:t>
            </a:r>
            <a:r>
              <a:rPr lang="zh-CN" altLang="en-US"/>
              <a:t>用球坐标</a:t>
            </a:r>
            <a:r>
              <a:rPr lang="en-US" altLang="zh-CN"/>
              <a:t>) </a:t>
            </a:r>
          </a:p>
        </p:txBody>
      </p:sp>
      <p:pic>
        <p:nvPicPr>
          <p:cNvPr id="20510" name="Picture 56" descr="F:\My Documents\数学资源库\机动.jpg"/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1" name="Text Box 5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0512" name="Picture 5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3" name="Picture 5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4" name="Picture 6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5" name="Picture 6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6" name="Picture 6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形标注 5"/>
          <p:cNvSpPr/>
          <p:nvPr/>
        </p:nvSpPr>
        <p:spPr bwMode="auto">
          <a:xfrm>
            <a:off x="0" y="3095848"/>
            <a:ext cx="1331640" cy="1514252"/>
          </a:xfrm>
          <a:prstGeom prst="wedgeEllipseCallout">
            <a:avLst>
              <a:gd name="adj1" fmla="val 147992"/>
              <a:gd name="adj2" fmla="val -748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2400">
                <a:solidFill>
                  <a:srgbClr val="000000"/>
                </a:solidFill>
              </a:rPr>
              <a:t>可用对称性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6" grpId="0" autoUpdateAnimBg="0"/>
      <p:bldP spid="82958" grpId="0" autoUpdateAnimBg="0"/>
      <p:bldP spid="82963" grpId="0" build="p" autoUpdateAnimBg="0"/>
      <p:bldP spid="82985" grpId="0" animBg="1"/>
      <p:bldP spid="82992" grpId="0" build="p" autoUpdateAnimBg="0"/>
      <p:bldP spid="82995" grpId="0" build="p" autoUpdateAnimBg="0" advAuto="0"/>
      <p:bldP spid="82996" grpId="0" animBg="1"/>
      <p:bldP spid="82997" grpId="0" build="p" autoUpdateAnimBg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5562600" y="4800600"/>
            <a:ext cx="3048000" cy="1258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5764213" y="4913313"/>
          <a:ext cx="26939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Equation" r:id="rId3" imgW="2666880" imgH="558720" progId="Equation.3">
                  <p:embed/>
                </p:oleObj>
              </mc:Choice>
              <mc:Fallback>
                <p:oleObj name="Equation" r:id="rId3" imgW="2666880" imgH="558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4913313"/>
                        <a:ext cx="26939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5638800" y="5410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i="1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G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zh-CN"/>
              <a:t>为引力常数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2152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3352800" cy="5334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ea typeface="楷体_GB2312" pitchFamily="49" charset="-122"/>
              </a:rPr>
              <a:t>四、物体的引力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10048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设物体占有空间区域 </a:t>
            </a:r>
            <a:r>
              <a:rPr lang="zh-CN" altLang="en-US">
                <a:sym typeface="Symbol" pitchFamily="18" charset="2"/>
              </a:rPr>
              <a:t></a:t>
            </a:r>
            <a:r>
              <a:rPr lang="en-US" altLang="zh-CN">
                <a:sym typeface="Symbol" pitchFamily="18" charset="2"/>
              </a:rPr>
              <a:t>,</a:t>
            </a:r>
            <a:endParaRPr lang="en-US" altLang="zh-CN"/>
          </a:p>
        </p:txBody>
      </p:sp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6413500" y="1047750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Equation" r:id="rId5" imgW="2349360" imgH="444240" progId="Equation.3">
                  <p:embed/>
                </p:oleObj>
              </mc:Choice>
              <mc:Fallback>
                <p:oleObj name="Equation" r:id="rId5" imgW="23493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1047750"/>
                        <a:ext cx="234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04800" y="1576388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物体对位于原点的单位质量质点的引力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228600" y="21478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利用元素法</a:t>
            </a:r>
            <a:r>
              <a:rPr lang="en-US" altLang="zh-CN"/>
              <a:t>,</a:t>
            </a:r>
          </a:p>
        </p:txBody>
      </p:sp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1400175" y="2787650"/>
          <a:ext cx="3390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Equation" r:id="rId7" imgW="3390840" imgH="901440" progId="Equation.3">
                  <p:embed/>
                </p:oleObj>
              </mc:Choice>
              <mc:Fallback>
                <p:oleObj name="Equation" r:id="rId7" imgW="3390840" imgH="901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2787650"/>
                        <a:ext cx="3390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1393825" y="3752850"/>
          <a:ext cx="3441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9" imgW="3441600" imgH="901440" progId="Equation.3">
                  <p:embed/>
                </p:oleObj>
              </mc:Choice>
              <mc:Fallback>
                <p:oleObj name="Equation" r:id="rId9" imgW="3441600" imgH="901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3752850"/>
                        <a:ext cx="3441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5" name="Object 13"/>
          <p:cNvGraphicFramePr>
            <a:graphicFrameLocks noChangeAspect="1"/>
          </p:cNvGraphicFramePr>
          <p:nvPr/>
        </p:nvGraphicFramePr>
        <p:xfrm>
          <a:off x="1393825" y="4794250"/>
          <a:ext cx="3378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Equation" r:id="rId11" imgW="3377880" imgH="901440" progId="Equation.3">
                  <p:embed/>
                </p:oleObj>
              </mc:Choice>
              <mc:Fallback>
                <p:oleObj name="Equation" r:id="rId11" imgW="3377880" imgH="9014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4794250"/>
                        <a:ext cx="3378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609600" y="57912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  <a:r>
              <a:rPr lang="zh-CN" altLang="en-US">
                <a:sym typeface="Symbol" pitchFamily="18" charset="2"/>
              </a:rPr>
              <a:t>上</a:t>
            </a:r>
            <a:r>
              <a:rPr lang="zh-CN" altLang="en-US"/>
              <a:t>积分即得各引力分量</a:t>
            </a:r>
            <a:r>
              <a:rPr lang="en-US" altLang="zh-CN"/>
              <a:t>: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4495800" y="990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其密度函数</a:t>
            </a:r>
            <a:endParaRPr lang="zh-CN" altLang="en-US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248400" y="2743200"/>
            <a:ext cx="1792288" cy="1863725"/>
            <a:chOff x="3936" y="1776"/>
            <a:chExt cx="1129" cy="1174"/>
          </a:xfrm>
        </p:grpSpPr>
        <p:grpSp>
          <p:nvGrpSpPr>
            <p:cNvPr id="21537" name="Group 44"/>
            <p:cNvGrpSpPr>
              <a:grpSpLocks/>
            </p:cNvGrpSpPr>
            <p:nvPr/>
          </p:nvGrpSpPr>
          <p:grpSpPr bwMode="auto">
            <a:xfrm>
              <a:off x="3936" y="1776"/>
              <a:ext cx="1129" cy="1174"/>
              <a:chOff x="3936" y="1776"/>
              <a:chExt cx="1129" cy="1174"/>
            </a:xfrm>
          </p:grpSpPr>
          <p:graphicFrame>
            <p:nvGraphicFramePr>
              <p:cNvPr id="21512" name="Object 19"/>
              <p:cNvGraphicFramePr>
                <a:graphicFrameLocks noChangeAspect="1"/>
              </p:cNvGraphicFramePr>
              <p:nvPr/>
            </p:nvGraphicFramePr>
            <p:xfrm>
              <a:off x="4512" y="2393"/>
              <a:ext cx="12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5" name="Equation" r:id="rId13" imgW="203040" imgH="228600" progId="Equation.3">
                      <p:embed/>
                    </p:oleObj>
                  </mc:Choice>
                  <mc:Fallback>
                    <p:oleObj name="Equation" r:id="rId13" imgW="20304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393"/>
                            <a:ext cx="128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9" name="Line 20"/>
              <p:cNvSpPr>
                <a:spLocks noChangeShapeType="1"/>
              </p:cNvSpPr>
              <p:nvPr/>
            </p:nvSpPr>
            <p:spPr bwMode="auto">
              <a:xfrm>
                <a:off x="4297" y="2589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0" name="Line 21"/>
              <p:cNvSpPr>
                <a:spLocks noChangeShapeType="1"/>
              </p:cNvSpPr>
              <p:nvPr/>
            </p:nvSpPr>
            <p:spPr bwMode="auto">
              <a:xfrm flipV="1">
                <a:off x="4297" y="1776"/>
                <a:ext cx="0" cy="8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1" name="Line 22"/>
              <p:cNvSpPr>
                <a:spLocks noChangeShapeType="1"/>
              </p:cNvSpPr>
              <p:nvPr/>
            </p:nvSpPr>
            <p:spPr bwMode="auto">
              <a:xfrm flipH="1">
                <a:off x="3936" y="2589"/>
                <a:ext cx="361" cy="3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2" name="Line 24"/>
              <p:cNvSpPr>
                <a:spLocks noChangeShapeType="1"/>
              </p:cNvSpPr>
              <p:nvPr/>
            </p:nvSpPr>
            <p:spPr bwMode="auto">
              <a:xfrm>
                <a:off x="4659" y="2228"/>
                <a:ext cx="0" cy="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3" name="Line 25"/>
              <p:cNvSpPr>
                <a:spLocks noChangeShapeType="1"/>
              </p:cNvSpPr>
              <p:nvPr/>
            </p:nvSpPr>
            <p:spPr bwMode="auto">
              <a:xfrm flipH="1">
                <a:off x="4071" y="2815"/>
                <a:ext cx="5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4" name="Line 26"/>
              <p:cNvSpPr>
                <a:spLocks noChangeShapeType="1"/>
              </p:cNvSpPr>
              <p:nvPr/>
            </p:nvSpPr>
            <p:spPr bwMode="auto">
              <a:xfrm flipH="1">
                <a:off x="4659" y="2589"/>
                <a:ext cx="225" cy="2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5" name="Line 27"/>
              <p:cNvSpPr>
                <a:spLocks noChangeShapeType="1"/>
              </p:cNvSpPr>
              <p:nvPr/>
            </p:nvSpPr>
            <p:spPr bwMode="auto">
              <a:xfrm>
                <a:off x="4307" y="2072"/>
                <a:ext cx="352" cy="1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6" name="Line 28"/>
              <p:cNvSpPr>
                <a:spLocks noChangeShapeType="1"/>
              </p:cNvSpPr>
              <p:nvPr/>
            </p:nvSpPr>
            <p:spPr bwMode="auto">
              <a:xfrm flipV="1">
                <a:off x="4297" y="2228"/>
                <a:ext cx="362" cy="3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7" name="Line 29"/>
              <p:cNvSpPr>
                <a:spLocks noChangeShapeType="1"/>
              </p:cNvSpPr>
              <p:nvPr/>
            </p:nvSpPr>
            <p:spPr bwMode="auto">
              <a:xfrm flipV="1">
                <a:off x="4297" y="2408"/>
                <a:ext cx="181" cy="181"/>
              </a:xfrm>
              <a:prstGeom prst="line">
                <a:avLst/>
              </a:prstGeom>
              <a:noFill/>
              <a:ln w="19050">
                <a:solidFill>
                  <a:srgbClr val="99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13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4001872"/>
                  </p:ext>
                </p:extLst>
              </p:nvPr>
            </p:nvGraphicFramePr>
            <p:xfrm>
              <a:off x="4132" y="189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6" name="Equation" r:id="rId15" imgW="215640" imgH="215640" progId="Equation.3">
                      <p:embed/>
                    </p:oleObj>
                  </mc:Choice>
                  <mc:Fallback>
                    <p:oleObj name="Equation" r:id="rId15" imgW="215640" imgH="21564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2" y="189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4" name="Object 31"/>
              <p:cNvGraphicFramePr>
                <a:graphicFrameLocks noChangeAspect="1"/>
              </p:cNvGraphicFramePr>
              <p:nvPr/>
            </p:nvGraphicFramePr>
            <p:xfrm>
              <a:off x="3966" y="266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7" name="Equation" r:id="rId17" imgW="228600" imgH="241200" progId="Equation.3">
                      <p:embed/>
                    </p:oleObj>
                  </mc:Choice>
                  <mc:Fallback>
                    <p:oleObj name="Equation" r:id="rId17" imgW="228600" imgH="2412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6" y="266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5" name="Object 32"/>
              <p:cNvGraphicFramePr>
                <a:graphicFrameLocks noChangeAspect="1"/>
              </p:cNvGraphicFramePr>
              <p:nvPr/>
            </p:nvGraphicFramePr>
            <p:xfrm>
              <a:off x="4709" y="2046"/>
              <a:ext cx="283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8" name="Equation" r:id="rId19" imgW="444240" imgH="406080" progId="Equation.3">
                      <p:embed/>
                    </p:oleObj>
                  </mc:Choice>
                  <mc:Fallback>
                    <p:oleObj name="Equation" r:id="rId19" imgW="444240" imgH="4060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9" y="2046"/>
                            <a:ext cx="283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6" name="Object 33"/>
              <p:cNvGraphicFramePr>
                <a:graphicFrameLocks noChangeAspect="1"/>
              </p:cNvGraphicFramePr>
              <p:nvPr/>
            </p:nvGraphicFramePr>
            <p:xfrm>
              <a:off x="4824" y="240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9" name="Equation" r:id="rId21" imgW="241200" imgH="317160" progId="Equation.3">
                      <p:embed/>
                    </p:oleObj>
                  </mc:Choice>
                  <mc:Fallback>
                    <p:oleObj name="Equation" r:id="rId21" imgW="241200" imgH="31716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4" y="240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48" name="Group 43"/>
              <p:cNvGrpSpPr>
                <a:grpSpLocks/>
              </p:cNvGrpSpPr>
              <p:nvPr/>
            </p:nvGrpSpPr>
            <p:grpSpPr bwMode="auto">
              <a:xfrm>
                <a:off x="4137" y="2208"/>
                <a:ext cx="358" cy="253"/>
                <a:chOff x="4080" y="2304"/>
                <a:chExt cx="358" cy="253"/>
              </a:xfrm>
            </p:grpSpPr>
            <p:graphicFrame>
              <p:nvGraphicFramePr>
                <p:cNvPr id="21517" name="Object 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06796920"/>
                    </p:ext>
                  </p:extLst>
                </p:nvPr>
              </p:nvGraphicFramePr>
              <p:xfrm>
                <a:off x="4093" y="2349"/>
                <a:ext cx="345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620" name="Equation" r:id="rId23" imgW="545760" imgH="330120" progId="Equation.3">
                        <p:embed/>
                      </p:oleObj>
                    </mc:Choice>
                    <mc:Fallback>
                      <p:oleObj name="Equation" r:id="rId23" imgW="545760" imgH="330120" progId="Equation.3">
                        <p:embed/>
                        <p:pic>
                          <p:nvPicPr>
                            <p:cNvPr id="0" name="Object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93" y="2349"/>
                              <a:ext cx="345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49" name="Line 42"/>
                <p:cNvSpPr>
                  <a:spLocks noChangeShapeType="1"/>
                </p:cNvSpPr>
                <p:nvPr/>
              </p:nvSpPr>
              <p:spPr bwMode="auto">
                <a:xfrm>
                  <a:off x="4080" y="230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66FF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0375" name="Oval 23"/>
            <p:cNvSpPr>
              <a:spLocks noChangeArrowheads="1"/>
            </p:cNvSpPr>
            <p:nvPr/>
          </p:nvSpPr>
          <p:spPr bwMode="auto">
            <a:xfrm>
              <a:off x="4606" y="2198"/>
              <a:ext cx="98" cy="7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56471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0387" name="Text Box 35"/>
          <p:cNvSpPr txBox="1">
            <a:spLocks noChangeArrowheads="1"/>
          </p:cNvSpPr>
          <p:nvPr/>
        </p:nvSpPr>
        <p:spPr bwMode="auto">
          <a:xfrm>
            <a:off x="2209800" y="214788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引力元素在三坐标轴上的投影分别为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6451600" y="1676400"/>
            <a:ext cx="2387600" cy="495300"/>
            <a:chOff x="4064" y="1056"/>
            <a:chExt cx="1504" cy="312"/>
          </a:xfrm>
        </p:grpSpPr>
        <p:graphicFrame>
          <p:nvGraphicFramePr>
            <p:cNvPr id="21511" name="Object 9"/>
            <p:cNvGraphicFramePr>
              <a:graphicFrameLocks noChangeAspect="1"/>
            </p:cNvGraphicFramePr>
            <p:nvPr/>
          </p:nvGraphicFramePr>
          <p:xfrm>
            <a:off x="4064" y="1056"/>
            <a:ext cx="150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1" name="Equation" r:id="rId25" imgW="2387520" imgH="495000" progId="Equation.3">
                    <p:embed/>
                  </p:oleObj>
                </mc:Choice>
                <mc:Fallback>
                  <p:oleObj name="Equation" r:id="rId25" imgW="2387520" imgH="495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" y="1056"/>
                          <a:ext cx="150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6" name="Line 40"/>
            <p:cNvSpPr>
              <a:spLocks noChangeShapeType="1"/>
            </p:cNvSpPr>
            <p:nvPr/>
          </p:nvSpPr>
          <p:spPr bwMode="auto">
            <a:xfrm>
              <a:off x="4128" y="105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1529" name="Picture 46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30" name="Text Box 4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1531" name="Picture 4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2" name="Picture 4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3" name="Picture 5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4" name="Picture 5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5" name="Picture 5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nimBg="1"/>
      <p:bldP spid="100356" grpId="0" build="p" autoUpdateAnimBg="0" advAuto="0"/>
      <p:bldP spid="100358" grpId="0" autoUpdateAnimBg="0"/>
      <p:bldP spid="100360" grpId="0" autoUpdateAnimBg="0"/>
      <p:bldP spid="100362" grpId="0" autoUpdateAnimBg="0"/>
      <p:bldP spid="100366" grpId="0" autoUpdateAnimBg="0"/>
      <p:bldP spid="100368" grpId="0" autoUpdateAnimBg="0"/>
      <p:bldP spid="10038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05" name="Object 37"/>
          <p:cNvGraphicFramePr>
            <a:graphicFrameLocks noChangeAspect="1"/>
          </p:cNvGraphicFramePr>
          <p:nvPr/>
        </p:nvGraphicFramePr>
        <p:xfrm>
          <a:off x="1282700" y="527050"/>
          <a:ext cx="3924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3" imgW="3924000" imgH="901440" progId="Equation.3">
                  <p:embed/>
                </p:oleObj>
              </mc:Choice>
              <mc:Fallback>
                <p:oleObj name="Equation" r:id="rId3" imgW="3924000" imgH="9014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527050"/>
                        <a:ext cx="3924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6" name="Object 38"/>
          <p:cNvGraphicFramePr>
            <a:graphicFrameLocks noChangeAspect="1"/>
          </p:cNvGraphicFramePr>
          <p:nvPr/>
        </p:nvGraphicFramePr>
        <p:xfrm>
          <a:off x="1282700" y="1460500"/>
          <a:ext cx="3962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5" imgW="3962160" imgH="901440" progId="Equation.3">
                  <p:embed/>
                </p:oleObj>
              </mc:Choice>
              <mc:Fallback>
                <p:oleObj name="Equation" r:id="rId5" imgW="3962160" imgH="9014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460500"/>
                        <a:ext cx="3962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7" name="Object 39"/>
          <p:cNvGraphicFramePr>
            <a:graphicFrameLocks noChangeAspect="1"/>
          </p:cNvGraphicFramePr>
          <p:nvPr/>
        </p:nvGraphicFramePr>
        <p:xfrm>
          <a:off x="1282700" y="2451100"/>
          <a:ext cx="3898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7" imgW="3898800" imgH="901440" progId="Equation.3">
                  <p:embed/>
                </p:oleObj>
              </mc:Choice>
              <mc:Fallback>
                <p:oleObj name="Equation" r:id="rId7" imgW="3898800" imgH="9014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451100"/>
                        <a:ext cx="3898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0" name="Text Box 42"/>
          <p:cNvSpPr txBox="1">
            <a:spLocks noChangeArrowheads="1"/>
          </p:cNvSpPr>
          <p:nvPr/>
        </p:nvSpPr>
        <p:spPr bwMode="auto">
          <a:xfrm>
            <a:off x="517525" y="3419475"/>
            <a:ext cx="4133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 </a:t>
            </a:r>
            <a:r>
              <a:rPr lang="en-US" altLang="zh-CN" i="1"/>
              <a:t>xoy </a:t>
            </a:r>
            <a:r>
              <a:rPr lang="zh-CN" altLang="en-US"/>
              <a:t>面上的平面薄片</a:t>
            </a:r>
            <a:r>
              <a:rPr lang="en-US" altLang="zh-CN" i="1"/>
              <a:t>D</a:t>
            </a:r>
            <a:r>
              <a:rPr lang="en-US" altLang="zh-CN"/>
              <a:t> ,</a:t>
            </a:r>
          </a:p>
        </p:txBody>
      </p:sp>
      <p:sp>
        <p:nvSpPr>
          <p:cNvPr id="84011" name="Text Box 43"/>
          <p:cNvSpPr txBox="1">
            <a:spLocks noChangeArrowheads="1"/>
          </p:cNvSpPr>
          <p:nvPr/>
        </p:nvSpPr>
        <p:spPr bwMode="auto">
          <a:xfrm>
            <a:off x="4495800" y="3397250"/>
            <a:ext cx="4451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它对原点处的单位质量质点</a:t>
            </a:r>
          </a:p>
        </p:txBody>
      </p:sp>
      <p:sp>
        <p:nvSpPr>
          <p:cNvPr id="84012" name="Text Box 44"/>
          <p:cNvSpPr txBox="1">
            <a:spLocks noChangeArrowheads="1"/>
          </p:cNvSpPr>
          <p:nvPr/>
        </p:nvSpPr>
        <p:spPr bwMode="auto">
          <a:xfrm>
            <a:off x="228600" y="40386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的引力分量为</a:t>
            </a:r>
          </a:p>
        </p:txBody>
      </p:sp>
      <p:graphicFrame>
        <p:nvGraphicFramePr>
          <p:cNvPr id="84013" name="Object 45"/>
          <p:cNvGraphicFramePr>
            <a:graphicFrameLocks noChangeAspect="1"/>
          </p:cNvGraphicFramePr>
          <p:nvPr/>
        </p:nvGraphicFramePr>
        <p:xfrm>
          <a:off x="1168400" y="4559300"/>
          <a:ext cx="3556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9" imgW="3555720" imgH="952200" progId="Equation.3">
                  <p:embed/>
                </p:oleObj>
              </mc:Choice>
              <mc:Fallback>
                <p:oleObj name="Equation" r:id="rId9" imgW="3555720" imgH="9522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559300"/>
                        <a:ext cx="3556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7" name="Object 49"/>
          <p:cNvGraphicFramePr>
            <a:graphicFrameLocks noChangeAspect="1"/>
          </p:cNvGraphicFramePr>
          <p:nvPr/>
        </p:nvGraphicFramePr>
        <p:xfrm>
          <a:off x="5149850" y="4559300"/>
          <a:ext cx="350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11" imgW="3504960" imgH="952200" progId="Equation.3">
                  <p:embed/>
                </p:oleObj>
              </mc:Choice>
              <mc:Fallback>
                <p:oleObj name="Equation" r:id="rId11" imgW="3504960" imgH="952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4559300"/>
                        <a:ext cx="3505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8" name="Object 50"/>
          <p:cNvGraphicFramePr>
            <a:graphicFrameLocks noChangeAspect="1"/>
          </p:cNvGraphicFramePr>
          <p:nvPr/>
        </p:nvGraphicFramePr>
        <p:xfrm>
          <a:off x="3429000" y="5562600"/>
          <a:ext cx="2349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13" imgW="2323800" imgH="583920" progId="Equation.3">
                  <p:embed/>
                </p:oleObj>
              </mc:Choice>
              <mc:Fallback>
                <p:oleObj name="Equation" r:id="rId13" imgW="2323800" imgH="58392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62600"/>
                        <a:ext cx="2349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9" name="Picture 52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Text Box 5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2541" name="Picture 5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Picture 5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3" name="Picture 5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4" name="Picture 5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5" name="Picture 5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10" grpId="0" build="p" autoUpdateAnimBg="0"/>
      <p:bldP spid="84011" grpId="0" build="p" autoUpdateAnimBg="0"/>
      <p:bldP spid="8401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732588" y="3944938"/>
            <a:ext cx="1878012" cy="1776412"/>
            <a:chOff x="4241" y="2485"/>
            <a:chExt cx="1183" cy="1119"/>
          </a:xfrm>
        </p:grpSpPr>
        <p:sp>
          <p:nvSpPr>
            <p:cNvPr id="4155" name="Freeform 49"/>
            <p:cNvSpPr>
              <a:spLocks/>
            </p:cNvSpPr>
            <p:nvPr/>
          </p:nvSpPr>
          <p:spPr bwMode="auto">
            <a:xfrm>
              <a:off x="4241" y="2736"/>
              <a:ext cx="1104" cy="672"/>
            </a:xfrm>
            <a:custGeom>
              <a:avLst/>
              <a:gdLst>
                <a:gd name="T0" fmla="*/ 0 w 1104"/>
                <a:gd name="T1" fmla="*/ 240 h 672"/>
                <a:gd name="T2" fmla="*/ 672 w 1104"/>
                <a:gd name="T3" fmla="*/ 0 h 672"/>
                <a:gd name="T4" fmla="*/ 1104 w 1104"/>
                <a:gd name="T5" fmla="*/ 432 h 672"/>
                <a:gd name="T6" fmla="*/ 432 w 1104"/>
                <a:gd name="T7" fmla="*/ 672 h 672"/>
                <a:gd name="T8" fmla="*/ 0 w 1104"/>
                <a:gd name="T9" fmla="*/ 24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672"/>
                <a:gd name="T17" fmla="*/ 1104 w 1104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672">
                  <a:moveTo>
                    <a:pt x="0" y="240"/>
                  </a:moveTo>
                  <a:lnTo>
                    <a:pt x="672" y="0"/>
                  </a:lnTo>
                  <a:lnTo>
                    <a:pt x="1104" y="432"/>
                  </a:lnTo>
                  <a:lnTo>
                    <a:pt x="432" y="672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744D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6" name="Line 50"/>
            <p:cNvSpPr>
              <a:spLocks noChangeShapeType="1"/>
            </p:cNvSpPr>
            <p:nvPr/>
          </p:nvSpPr>
          <p:spPr bwMode="auto">
            <a:xfrm flipV="1">
              <a:off x="4673" y="249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7" name="Line 51"/>
            <p:cNvSpPr>
              <a:spLocks noChangeShapeType="1"/>
            </p:cNvSpPr>
            <p:nvPr/>
          </p:nvSpPr>
          <p:spPr bwMode="auto">
            <a:xfrm>
              <a:off x="4913" y="297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4" name="Object 53"/>
            <p:cNvGraphicFramePr>
              <a:graphicFrameLocks noChangeAspect="1"/>
            </p:cNvGraphicFramePr>
            <p:nvPr/>
          </p:nvGraphicFramePr>
          <p:xfrm>
            <a:off x="4534" y="3024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4" name="Equation" r:id="rId3" imgW="241200" imgH="317160" progId="Equation.3">
                    <p:embed/>
                  </p:oleObj>
                </mc:Choice>
                <mc:Fallback>
                  <p:oleObj name="Equation" r:id="rId3" imgW="241200" imgH="31716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3024"/>
                          <a:ext cx="145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54"/>
            <p:cNvGraphicFramePr>
              <a:graphicFrameLocks noChangeAspect="1"/>
            </p:cNvGraphicFramePr>
            <p:nvPr/>
          </p:nvGraphicFramePr>
          <p:xfrm>
            <a:off x="4558" y="3417"/>
            <a:ext cx="24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5" name="Equation" r:id="rId5" imgW="406080" imgH="304560" progId="Equation.3">
                    <p:embed/>
                  </p:oleObj>
                </mc:Choice>
                <mc:Fallback>
                  <p:oleObj name="Equation" r:id="rId5" imgW="406080" imgH="30456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417"/>
                          <a:ext cx="24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" name="Object 55"/>
            <p:cNvGraphicFramePr>
              <a:graphicFrameLocks noChangeAspect="1"/>
            </p:cNvGraphicFramePr>
            <p:nvPr/>
          </p:nvGraphicFramePr>
          <p:xfrm>
            <a:off x="4709" y="3109"/>
            <a:ext cx="31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6" name="Equation" r:id="rId7" imgW="520560" imgH="330120" progId="Equation.3">
                    <p:embed/>
                  </p:oleObj>
                </mc:Choice>
                <mc:Fallback>
                  <p:oleObj name="Equation" r:id="rId7" imgW="520560" imgH="33012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9" y="3109"/>
                          <a:ext cx="312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8" name="Line 56"/>
            <p:cNvSpPr>
              <a:spLocks noChangeShapeType="1"/>
            </p:cNvSpPr>
            <p:nvPr/>
          </p:nvSpPr>
          <p:spPr bwMode="auto">
            <a:xfrm>
              <a:off x="4241" y="29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7" name="Object 57"/>
            <p:cNvGraphicFramePr>
              <a:graphicFrameLocks noChangeAspect="1"/>
            </p:cNvGraphicFramePr>
            <p:nvPr/>
          </p:nvGraphicFramePr>
          <p:xfrm>
            <a:off x="4719" y="2485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7" name="Equation" r:id="rId9" imgW="215640" imgH="215640" progId="Equation.3">
                    <p:embed/>
                  </p:oleObj>
                </mc:Choice>
                <mc:Fallback>
                  <p:oleObj name="Equation" r:id="rId9" imgW="215640" imgH="21564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2485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9" name="Freeform 58"/>
            <p:cNvSpPr>
              <a:spLocks/>
            </p:cNvSpPr>
            <p:nvPr/>
          </p:nvSpPr>
          <p:spPr bwMode="auto">
            <a:xfrm>
              <a:off x="4673" y="3231"/>
              <a:ext cx="666" cy="172"/>
            </a:xfrm>
            <a:custGeom>
              <a:avLst/>
              <a:gdLst>
                <a:gd name="T0" fmla="*/ 0 w 720"/>
                <a:gd name="T1" fmla="*/ 192 h 192"/>
                <a:gd name="T2" fmla="*/ 528 w 720"/>
                <a:gd name="T3" fmla="*/ 0 h 192"/>
                <a:gd name="T4" fmla="*/ 720 w 720"/>
                <a:gd name="T5" fmla="*/ 192 h 192"/>
                <a:gd name="T6" fmla="*/ 0 w 720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192"/>
                <a:gd name="T14" fmla="*/ 720 w 720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192">
                  <a:moveTo>
                    <a:pt x="0" y="192"/>
                  </a:moveTo>
                  <a:lnTo>
                    <a:pt x="528" y="0"/>
                  </a:lnTo>
                  <a:lnTo>
                    <a:pt x="72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8" name="Object 59"/>
            <p:cNvGraphicFramePr>
              <a:graphicFrameLocks noChangeAspect="1"/>
            </p:cNvGraphicFramePr>
            <p:nvPr/>
          </p:nvGraphicFramePr>
          <p:xfrm>
            <a:off x="5113" y="3408"/>
            <a:ext cx="3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8" name="Equation" r:id="rId11" imgW="520560" imgH="330120" progId="Equation.3">
                    <p:embed/>
                  </p:oleObj>
                </mc:Choice>
                <mc:Fallback>
                  <p:oleObj name="Equation" r:id="rId11" imgW="520560" imgH="33012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3408"/>
                          <a:ext cx="31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0" name="Line 60"/>
            <p:cNvSpPr>
              <a:spLocks noChangeShapeType="1"/>
            </p:cNvSpPr>
            <p:nvPr/>
          </p:nvSpPr>
          <p:spPr bwMode="auto">
            <a:xfrm flipH="1" flipV="1">
              <a:off x="4309" y="2745"/>
              <a:ext cx="35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1" name="Freeform 77"/>
            <p:cNvSpPr>
              <a:spLocks/>
            </p:cNvSpPr>
            <p:nvPr/>
          </p:nvSpPr>
          <p:spPr bwMode="auto">
            <a:xfrm>
              <a:off x="4606" y="3216"/>
              <a:ext cx="57" cy="63"/>
            </a:xfrm>
            <a:custGeom>
              <a:avLst/>
              <a:gdLst>
                <a:gd name="T0" fmla="*/ 0 w 192"/>
                <a:gd name="T1" fmla="*/ 112 h 112"/>
                <a:gd name="T2" fmla="*/ 48 w 192"/>
                <a:gd name="T3" fmla="*/ 16 h 112"/>
                <a:gd name="T4" fmla="*/ 192 w 192"/>
                <a:gd name="T5" fmla="*/ 16 h 112"/>
                <a:gd name="T6" fmla="*/ 0 60000 65536"/>
                <a:gd name="T7" fmla="*/ 0 60000 65536"/>
                <a:gd name="T8" fmla="*/ 0 60000 65536"/>
                <a:gd name="T9" fmla="*/ 0 w 192"/>
                <a:gd name="T10" fmla="*/ 0 h 112"/>
                <a:gd name="T11" fmla="*/ 192 w 192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62" name="Group 80"/>
            <p:cNvGrpSpPr>
              <a:grpSpLocks/>
            </p:cNvGrpSpPr>
            <p:nvPr/>
          </p:nvGrpSpPr>
          <p:grpSpPr bwMode="auto">
            <a:xfrm>
              <a:off x="4320" y="2568"/>
              <a:ext cx="159" cy="186"/>
              <a:chOff x="4320" y="2568"/>
              <a:chExt cx="159" cy="186"/>
            </a:xfrm>
          </p:grpSpPr>
          <p:graphicFrame>
            <p:nvGraphicFramePr>
              <p:cNvPr id="4119" name="Object 52"/>
              <p:cNvGraphicFramePr>
                <a:graphicFrameLocks noChangeAspect="1"/>
              </p:cNvGraphicFramePr>
              <p:nvPr/>
            </p:nvGraphicFramePr>
            <p:xfrm>
              <a:off x="4324" y="2611"/>
              <a:ext cx="136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79" name="Equation" r:id="rId13" imgW="228600" imgH="241200" progId="Equation.3">
                      <p:embed/>
                    </p:oleObj>
                  </mc:Choice>
                  <mc:Fallback>
                    <p:oleObj name="Equation" r:id="rId13" imgW="228600" imgH="24120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4" y="2611"/>
                            <a:ext cx="136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63" name="Line 79"/>
              <p:cNvSpPr>
                <a:spLocks noChangeShapeType="1"/>
              </p:cNvSpPr>
              <p:nvPr/>
            </p:nvSpPr>
            <p:spPr bwMode="auto">
              <a:xfrm>
                <a:off x="4320" y="2568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3200400" cy="4572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ea typeface="楷体_GB2312" pitchFamily="49" charset="-122"/>
              </a:rPr>
              <a:t>一、曲面的面积</a:t>
            </a:r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6400800" y="990600"/>
            <a:ext cx="2209800" cy="2439988"/>
            <a:chOff x="4032" y="624"/>
            <a:chExt cx="1392" cy="1537"/>
          </a:xfrm>
        </p:grpSpPr>
        <p:grpSp>
          <p:nvGrpSpPr>
            <p:cNvPr id="4150" name="Group 68"/>
            <p:cNvGrpSpPr>
              <a:grpSpLocks/>
            </p:cNvGrpSpPr>
            <p:nvPr/>
          </p:nvGrpSpPr>
          <p:grpSpPr bwMode="auto">
            <a:xfrm>
              <a:off x="4032" y="624"/>
              <a:ext cx="1392" cy="1537"/>
              <a:chOff x="4032" y="624"/>
              <a:chExt cx="1392" cy="1537"/>
            </a:xfrm>
          </p:grpSpPr>
          <p:graphicFrame>
            <p:nvGraphicFramePr>
              <p:cNvPr id="4109" name="Object 67"/>
              <p:cNvGraphicFramePr>
                <a:graphicFrameLocks noChangeAspect="1"/>
              </p:cNvGraphicFramePr>
              <p:nvPr/>
            </p:nvGraphicFramePr>
            <p:xfrm>
              <a:off x="4080" y="672"/>
              <a:ext cx="1344" cy="9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80" name="BMP 图象" r:id="rId15" imgW="2580952" imgH="1790476" progId="Paint.Picture">
                      <p:embed/>
                    </p:oleObj>
                  </mc:Choice>
                  <mc:Fallback>
                    <p:oleObj name="BMP 图象" r:id="rId15" imgW="2580952" imgH="1790476" progId="Paint.Picture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672"/>
                            <a:ext cx="1344" cy="9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0" name="Object 6"/>
              <p:cNvGraphicFramePr>
                <a:graphicFrameLocks noChangeAspect="1"/>
              </p:cNvGraphicFramePr>
              <p:nvPr/>
            </p:nvGraphicFramePr>
            <p:xfrm>
              <a:off x="4176" y="2016"/>
              <a:ext cx="137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81" name="Equation" r:id="rId17" imgW="228600" imgH="241200" progId="Equation.3">
                      <p:embed/>
                    </p:oleObj>
                  </mc:Choice>
                  <mc:Fallback>
                    <p:oleObj name="Equation" r:id="rId17" imgW="228600" imgH="2412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016"/>
                            <a:ext cx="137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1" name="Object 7"/>
              <p:cNvGraphicFramePr>
                <a:graphicFrameLocks noChangeAspect="1"/>
              </p:cNvGraphicFramePr>
              <p:nvPr/>
            </p:nvGraphicFramePr>
            <p:xfrm>
              <a:off x="5232" y="1839"/>
              <a:ext cx="145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82" name="Equation" r:id="rId19" imgW="241200" imgH="317160" progId="Equation.3">
                      <p:embed/>
                    </p:oleObj>
                  </mc:Choice>
                  <mc:Fallback>
                    <p:oleObj name="Equation" r:id="rId19" imgW="241200" imgH="31716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839"/>
                            <a:ext cx="145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51" name="Line 8"/>
              <p:cNvSpPr>
                <a:spLocks noChangeShapeType="1"/>
              </p:cNvSpPr>
              <p:nvPr/>
            </p:nvSpPr>
            <p:spPr bwMode="auto">
              <a:xfrm>
                <a:off x="4368" y="1776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2" name="Line 9"/>
              <p:cNvSpPr>
                <a:spLocks noChangeShapeType="1"/>
              </p:cNvSpPr>
              <p:nvPr/>
            </p:nvSpPr>
            <p:spPr bwMode="auto">
              <a:xfrm flipH="1">
                <a:off x="4032" y="1776"/>
                <a:ext cx="33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3" name="Line 10"/>
              <p:cNvSpPr>
                <a:spLocks noChangeShapeType="1"/>
              </p:cNvSpPr>
              <p:nvPr/>
            </p:nvSpPr>
            <p:spPr bwMode="auto">
              <a:xfrm flipV="1">
                <a:off x="4368" y="624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12" name="Object 11"/>
              <p:cNvGraphicFramePr>
                <a:graphicFrameLocks noChangeAspect="1"/>
              </p:cNvGraphicFramePr>
              <p:nvPr/>
            </p:nvGraphicFramePr>
            <p:xfrm>
              <a:off x="4176" y="624"/>
              <a:ext cx="130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83" name="Equation" r:id="rId21" imgW="215640" imgH="215640" progId="Equation.3">
                      <p:embed/>
                    </p:oleObj>
                  </mc:Choice>
                  <mc:Fallback>
                    <p:oleObj name="Equation" r:id="rId21" imgW="21564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624"/>
                            <a:ext cx="130" cy="1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54" name="Line 12"/>
              <p:cNvSpPr>
                <a:spLocks noChangeShapeType="1"/>
              </p:cNvSpPr>
              <p:nvPr/>
            </p:nvSpPr>
            <p:spPr bwMode="auto">
              <a:xfrm flipV="1">
                <a:off x="4368" y="1296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13" name="Object 13"/>
              <p:cNvGraphicFramePr>
                <a:graphicFrameLocks noChangeAspect="1"/>
              </p:cNvGraphicFramePr>
              <p:nvPr/>
            </p:nvGraphicFramePr>
            <p:xfrm>
              <a:off x="4363" y="1059"/>
              <a:ext cx="152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84" name="Equation" r:id="rId23" imgW="253800" imgH="317160" progId="Equation.3">
                      <p:embed/>
                    </p:oleObj>
                  </mc:Choice>
                  <mc:Fallback>
                    <p:oleObj name="Equation" r:id="rId23" imgW="253800" imgH="31716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3" y="1059"/>
                            <a:ext cx="152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08" name="Object 14"/>
            <p:cNvGraphicFramePr>
              <a:graphicFrameLocks noChangeAspect="1"/>
            </p:cNvGraphicFramePr>
            <p:nvPr/>
          </p:nvGraphicFramePr>
          <p:xfrm>
            <a:off x="4224" y="1678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5" name="Equation" r:id="rId25" imgW="215640" imgH="241200" progId="Equation.3">
                    <p:embed/>
                  </p:oleObj>
                </mc:Choice>
                <mc:Fallback>
                  <p:oleObj name="Equation" r:id="rId25" imgW="21564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678"/>
                          <a:ext cx="12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622300" y="1066800"/>
            <a:ext cx="269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设光滑曲面</a:t>
            </a:r>
          </a:p>
        </p:txBody>
      </p:sp>
      <p:graphicFrame>
        <p:nvGraphicFramePr>
          <p:cNvPr id="89108" name="Object 20"/>
          <p:cNvGraphicFramePr>
            <a:graphicFrameLocks noChangeAspect="1"/>
          </p:cNvGraphicFramePr>
          <p:nvPr/>
        </p:nvGraphicFramePr>
        <p:xfrm>
          <a:off x="2628900" y="1174750"/>
          <a:ext cx="374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Equation" r:id="rId27" imgW="3746160" imgH="406080" progId="Equation.3">
                  <p:embed/>
                </p:oleObj>
              </mc:Choice>
              <mc:Fallback>
                <p:oleObj name="Equation" r:id="rId27" imgW="374616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174750"/>
                        <a:ext cx="374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304800" y="169545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则面积 </a:t>
            </a:r>
            <a:r>
              <a:rPr lang="en-US" altLang="zh-CN" i="1"/>
              <a:t>A </a:t>
            </a:r>
            <a:r>
              <a:rPr lang="zh-CN" altLang="en-US"/>
              <a:t>可看成曲面上各点</a:t>
            </a:r>
          </a:p>
        </p:txBody>
      </p:sp>
      <p:graphicFrame>
        <p:nvGraphicFramePr>
          <p:cNvPr id="89110" name="Object 22"/>
          <p:cNvGraphicFramePr>
            <a:graphicFrameLocks noChangeAspect="1"/>
          </p:cNvGraphicFramePr>
          <p:nvPr/>
        </p:nvGraphicFramePr>
        <p:xfrm>
          <a:off x="4813300" y="1803400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Equation" r:id="rId29" imgW="1511280" imgH="406080" progId="Equation.3">
                  <p:embed/>
                </p:oleObj>
              </mc:Choice>
              <mc:Fallback>
                <p:oleObj name="Equation" r:id="rId29" imgW="1511280" imgH="406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1803400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266700" y="2209800"/>
            <a:ext cx="613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处小切平面的面积 </a:t>
            </a:r>
            <a:r>
              <a:rPr lang="en-US" altLang="zh-CN">
                <a:solidFill>
                  <a:schemeClr val="tx2"/>
                </a:solidFill>
              </a:rPr>
              <a:t>d </a:t>
            </a:r>
            <a:r>
              <a:rPr lang="en-US" altLang="zh-CN" i="1">
                <a:solidFill>
                  <a:schemeClr val="tx2"/>
                </a:solidFill>
              </a:rPr>
              <a:t>A </a:t>
            </a:r>
            <a:r>
              <a:rPr lang="zh-CN" altLang="en-US"/>
              <a:t>无限积累而成</a:t>
            </a:r>
            <a:r>
              <a:rPr lang="en-US" altLang="zh-CN"/>
              <a:t>. </a:t>
            </a:r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266700" y="280035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设它在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上的投影为 </a:t>
            </a:r>
            <a:r>
              <a:rPr lang="en-US" altLang="zh-CN">
                <a:solidFill>
                  <a:schemeClr val="tx2"/>
                </a:solidFill>
              </a:rPr>
              <a:t>d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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,</a:t>
            </a:r>
            <a:endParaRPr lang="en-US" altLang="zh-CN"/>
          </a:p>
        </p:txBody>
      </p:sp>
      <p:graphicFrame>
        <p:nvGraphicFramePr>
          <p:cNvPr id="89115" name="Object 27"/>
          <p:cNvGraphicFramePr>
            <a:graphicFrameLocks noChangeAspect="1"/>
          </p:cNvGraphicFramePr>
          <p:nvPr/>
        </p:nvGraphicFramePr>
        <p:xfrm>
          <a:off x="774700" y="3403600"/>
          <a:ext cx="227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Equation" r:id="rId31" imgW="2273040" imgH="406080" progId="Equation.3">
                  <p:embed/>
                </p:oleObj>
              </mc:Choice>
              <mc:Fallback>
                <p:oleObj name="Equation" r:id="rId31" imgW="2273040" imgH="406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403600"/>
                        <a:ext cx="227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6" name="Object 28"/>
          <p:cNvGraphicFramePr>
            <a:graphicFrameLocks noChangeAspect="1"/>
          </p:cNvGraphicFramePr>
          <p:nvPr/>
        </p:nvGraphicFramePr>
        <p:xfrm>
          <a:off x="1524000" y="3860800"/>
          <a:ext cx="49117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Equation" r:id="rId33" imgW="4914720" imgH="1091880" progId="Equation.3">
                  <p:embed/>
                </p:oleObj>
              </mc:Choice>
              <mc:Fallback>
                <p:oleObj name="Equation" r:id="rId33" imgW="4914720" imgH="10918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60800"/>
                        <a:ext cx="49117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7" name="Line 29"/>
          <p:cNvSpPr>
            <a:spLocks noChangeShapeType="1"/>
          </p:cNvSpPr>
          <p:nvPr/>
        </p:nvSpPr>
        <p:spPr bwMode="auto">
          <a:xfrm>
            <a:off x="1447800" y="38862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9118" name="Object 30"/>
          <p:cNvGraphicFramePr>
            <a:graphicFrameLocks noChangeAspect="1"/>
          </p:cNvGraphicFramePr>
          <p:nvPr/>
        </p:nvGraphicFramePr>
        <p:xfrm>
          <a:off x="803275" y="5156200"/>
          <a:ext cx="52927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" name="Equation" r:id="rId35" imgW="5295600" imgH="634680" progId="Equation.3">
                  <p:embed/>
                </p:oleObj>
              </mc:Choice>
              <mc:Fallback>
                <p:oleObj name="Equation" r:id="rId35" imgW="5295600" imgH="6346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5156200"/>
                        <a:ext cx="52927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1981200" y="5791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称为面积元素</a:t>
            </a:r>
            <a:r>
              <a:rPr lang="en-US" altLang="zh-CN"/>
              <a:t>)</a:t>
            </a:r>
          </a:p>
        </p:txBody>
      </p:sp>
      <p:sp>
        <p:nvSpPr>
          <p:cNvPr id="89122" name="Text Box 34"/>
          <p:cNvSpPr txBox="1">
            <a:spLocks noChangeArrowheads="1"/>
          </p:cNvSpPr>
          <p:nvPr/>
        </p:nvSpPr>
        <p:spPr bwMode="auto">
          <a:xfrm>
            <a:off x="4305300" y="28146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89151" name="Line 63"/>
          <p:cNvSpPr>
            <a:spLocks noChangeShapeType="1"/>
          </p:cNvSpPr>
          <p:nvPr/>
        </p:nvSpPr>
        <p:spPr bwMode="auto">
          <a:xfrm>
            <a:off x="8482013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7696200" y="5300663"/>
            <a:ext cx="444500" cy="762000"/>
            <a:chOff x="5136" y="2832"/>
            <a:chExt cx="280" cy="480"/>
          </a:xfrm>
        </p:grpSpPr>
        <p:graphicFrame>
          <p:nvGraphicFramePr>
            <p:cNvPr id="4107" name="Object 65"/>
            <p:cNvGraphicFramePr>
              <a:graphicFrameLocks noChangeAspect="1"/>
            </p:cNvGraphicFramePr>
            <p:nvPr/>
          </p:nvGraphicFramePr>
          <p:xfrm>
            <a:off x="5232" y="3072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1" name="公式" r:id="rId37" imgW="126720" imgH="164880" progId="Equation.3">
                    <p:embed/>
                  </p:oleObj>
                </mc:Choice>
                <mc:Fallback>
                  <p:oleObj name="公式" r:id="rId37" imgW="126720" imgH="16488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072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9" name="Line 66"/>
            <p:cNvSpPr>
              <a:spLocks noChangeShapeType="1"/>
            </p:cNvSpPr>
            <p:nvPr/>
          </p:nvSpPr>
          <p:spPr bwMode="auto">
            <a:xfrm flipH="1" flipV="1">
              <a:off x="5136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7467600" y="990600"/>
            <a:ext cx="538163" cy="609600"/>
            <a:chOff x="4704" y="624"/>
            <a:chExt cx="339" cy="384"/>
          </a:xfrm>
        </p:grpSpPr>
        <p:graphicFrame>
          <p:nvGraphicFramePr>
            <p:cNvPr id="4106" name="Object 16"/>
            <p:cNvGraphicFramePr>
              <a:graphicFrameLocks noChangeAspect="1"/>
            </p:cNvGraphicFramePr>
            <p:nvPr/>
          </p:nvGraphicFramePr>
          <p:xfrm>
            <a:off x="4896" y="624"/>
            <a:ext cx="14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2" name="Equation" r:id="rId39" imgW="241200" imgH="317160" progId="Equation.3">
                    <p:embed/>
                  </p:oleObj>
                </mc:Choice>
                <mc:Fallback>
                  <p:oleObj name="Equation" r:id="rId39" imgW="241200" imgH="317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624"/>
                          <a:ext cx="14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7" name="Line 18"/>
            <p:cNvSpPr>
              <a:spLocks noChangeShapeType="1"/>
            </p:cNvSpPr>
            <p:nvPr/>
          </p:nvSpPr>
          <p:spPr bwMode="auto">
            <a:xfrm flipH="1">
              <a:off x="4704" y="720"/>
              <a:ext cx="192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8" name="Freeform 69"/>
            <p:cNvSpPr>
              <a:spLocks/>
            </p:cNvSpPr>
            <p:nvPr/>
          </p:nvSpPr>
          <p:spPr bwMode="auto">
            <a:xfrm>
              <a:off x="4704" y="945"/>
              <a:ext cx="109" cy="63"/>
            </a:xfrm>
            <a:custGeom>
              <a:avLst/>
              <a:gdLst>
                <a:gd name="T0" fmla="*/ 0 w 192"/>
                <a:gd name="T1" fmla="*/ 112 h 112"/>
                <a:gd name="T2" fmla="*/ 48 w 192"/>
                <a:gd name="T3" fmla="*/ 16 h 112"/>
                <a:gd name="T4" fmla="*/ 192 w 192"/>
                <a:gd name="T5" fmla="*/ 16 h 112"/>
                <a:gd name="T6" fmla="*/ 0 60000 65536"/>
                <a:gd name="T7" fmla="*/ 0 60000 65536"/>
                <a:gd name="T8" fmla="*/ 0 60000 65536"/>
                <a:gd name="T9" fmla="*/ 0 w 192"/>
                <a:gd name="T10" fmla="*/ 0 h 112"/>
                <a:gd name="T11" fmla="*/ 192 w 192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7086600" y="914400"/>
            <a:ext cx="1066800" cy="914400"/>
            <a:chOff x="4752" y="48"/>
            <a:chExt cx="672" cy="576"/>
          </a:xfrm>
        </p:grpSpPr>
        <p:grpSp>
          <p:nvGrpSpPr>
            <p:cNvPr id="4144" name="Group 37"/>
            <p:cNvGrpSpPr>
              <a:grpSpLocks/>
            </p:cNvGrpSpPr>
            <p:nvPr/>
          </p:nvGrpSpPr>
          <p:grpSpPr bwMode="auto">
            <a:xfrm>
              <a:off x="4924" y="336"/>
              <a:ext cx="500" cy="288"/>
              <a:chOff x="4944" y="336"/>
              <a:chExt cx="500" cy="288"/>
            </a:xfrm>
          </p:grpSpPr>
          <p:sp>
            <p:nvSpPr>
              <p:cNvPr id="4146" name="AutoShape 38"/>
              <p:cNvSpPr>
                <a:spLocks noChangeArrowheads="1"/>
              </p:cNvSpPr>
              <p:nvPr/>
            </p:nvSpPr>
            <p:spPr bwMode="auto">
              <a:xfrm>
                <a:off x="4944" y="480"/>
                <a:ext cx="288" cy="144"/>
              </a:xfrm>
              <a:prstGeom prst="parallelogram">
                <a:avLst>
                  <a:gd name="adj" fmla="val 50000"/>
                </a:avLst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05" name="Object 39"/>
              <p:cNvGraphicFramePr>
                <a:graphicFrameLocks noChangeAspect="1"/>
              </p:cNvGraphicFramePr>
              <p:nvPr/>
            </p:nvGraphicFramePr>
            <p:xfrm>
              <a:off x="5136" y="336"/>
              <a:ext cx="308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93" name="公式" r:id="rId41" imgW="203040" imgH="164880" progId="Equation.3">
                      <p:embed/>
                    </p:oleObj>
                  </mc:Choice>
                  <mc:Fallback>
                    <p:oleObj name="公式" r:id="rId41" imgW="203040" imgH="16488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336"/>
                            <a:ext cx="308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45" name="Line 40"/>
            <p:cNvSpPr>
              <a:spLocks noChangeShapeType="1"/>
            </p:cNvSpPr>
            <p:nvPr/>
          </p:nvSpPr>
          <p:spPr bwMode="auto">
            <a:xfrm flipH="1" flipV="1">
              <a:off x="4752" y="240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4" name="Object 41"/>
            <p:cNvGraphicFramePr>
              <a:graphicFrameLocks noChangeAspect="1"/>
            </p:cNvGraphicFramePr>
            <p:nvPr/>
          </p:nvGraphicFramePr>
          <p:xfrm>
            <a:off x="4800" y="48"/>
            <a:ext cx="18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4" name="公式" r:id="rId43" imgW="126720" imgH="177480" progId="Equation.3">
                    <p:embed/>
                  </p:oleObj>
                </mc:Choice>
                <mc:Fallback>
                  <p:oleObj name="公式" r:id="rId43" imgW="126720" imgH="1774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48"/>
                          <a:ext cx="18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7431088" y="990600"/>
            <a:ext cx="855662" cy="2314575"/>
            <a:chOff x="4681" y="624"/>
            <a:chExt cx="539" cy="1458"/>
          </a:xfrm>
        </p:grpSpPr>
        <p:sp>
          <p:nvSpPr>
            <p:cNvPr id="4142" name="AutoShape 44"/>
            <p:cNvSpPr>
              <a:spLocks noChangeArrowheads="1"/>
            </p:cNvSpPr>
            <p:nvPr/>
          </p:nvSpPr>
          <p:spPr bwMode="auto">
            <a:xfrm>
              <a:off x="4681" y="1882"/>
              <a:ext cx="240" cy="144"/>
            </a:xfrm>
            <a:prstGeom prst="parallelogram">
              <a:avLst>
                <a:gd name="adj" fmla="val 41667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3" name="Object 45"/>
            <p:cNvGraphicFramePr>
              <a:graphicFrameLocks noChangeAspect="1"/>
            </p:cNvGraphicFramePr>
            <p:nvPr/>
          </p:nvGraphicFramePr>
          <p:xfrm>
            <a:off x="4907" y="1885"/>
            <a:ext cx="31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5" name="Equation" r:id="rId45" imgW="520560" imgH="330120" progId="Equation.3">
                    <p:embed/>
                  </p:oleObj>
                </mc:Choice>
                <mc:Fallback>
                  <p:oleObj name="Equation" r:id="rId45" imgW="520560" imgH="33012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7" y="1885"/>
                          <a:ext cx="31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3" name="Line 46"/>
            <p:cNvSpPr>
              <a:spLocks noChangeShapeType="1"/>
            </p:cNvSpPr>
            <p:nvPr/>
          </p:nvSpPr>
          <p:spPr bwMode="auto">
            <a:xfrm>
              <a:off x="4800" y="624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135" name="Picture 82" descr="F:\My Documents\数学资源库\机动.jpg"/>
          <p:cNvPicPr>
            <a:picLocks noChangeAspect="1" noChangeArrowheads="1"/>
          </p:cNvPicPr>
          <p:nvPr/>
        </p:nvPicPr>
        <p:blipFill>
          <a:blip r:embed="rId4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6" name="Text Box 8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137" name="Picture 8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8" name="Picture 8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9" name="Picture 8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0" name="Picture 8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1" name="Picture 8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7" grpId="0" autoUpdateAnimBg="0"/>
      <p:bldP spid="89109" grpId="0" autoUpdateAnimBg="0"/>
      <p:bldP spid="89111" grpId="0" autoUpdateAnimBg="0"/>
      <p:bldP spid="89113" grpId="0" autoUpdateAnimBg="0"/>
      <p:bldP spid="89117" grpId="0" animBg="1"/>
      <p:bldP spid="89119" grpId="0" autoUpdateAnimBg="0"/>
      <p:bldP spid="89122" grpId="0" autoUpdateAnimBg="0"/>
      <p:bldP spid="891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 Box 51"/>
          <p:cNvSpPr txBox="1">
            <a:spLocks noChangeArrowheads="1"/>
          </p:cNvSpPr>
          <p:nvPr/>
        </p:nvSpPr>
        <p:spPr bwMode="auto">
          <a:xfrm>
            <a:off x="685800" y="457200"/>
            <a:ext cx="328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故有曲面面积公式</a:t>
            </a:r>
          </a:p>
        </p:txBody>
      </p:sp>
      <p:graphicFrame>
        <p:nvGraphicFramePr>
          <p:cNvPr id="106496" name="Object 0"/>
          <p:cNvGraphicFramePr>
            <a:graphicFrameLocks noChangeAspect="1"/>
          </p:cNvGraphicFramePr>
          <p:nvPr/>
        </p:nvGraphicFramePr>
        <p:xfrm>
          <a:off x="1565275" y="1060450"/>
          <a:ext cx="57880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3" imgW="5790960" imgH="711000" progId="Equation.3">
                  <p:embed/>
                </p:oleObj>
              </mc:Choice>
              <mc:Fallback>
                <p:oleObj name="Equation" r:id="rId3" imgW="5790960" imgH="711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060450"/>
                        <a:ext cx="57880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1" name="Rectangle 85"/>
          <p:cNvSpPr>
            <a:spLocks noChangeArrowheads="1"/>
          </p:cNvSpPr>
          <p:nvPr/>
        </p:nvSpPr>
        <p:spPr bwMode="auto">
          <a:xfrm>
            <a:off x="1447800" y="1981200"/>
            <a:ext cx="5410200" cy="1295400"/>
          </a:xfrm>
          <a:prstGeom prst="rect">
            <a:avLst/>
          </a:prstGeom>
          <a:solidFill>
            <a:srgbClr val="002BB4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6497" name="Object 1"/>
          <p:cNvGraphicFramePr>
            <a:graphicFrameLocks noChangeAspect="1"/>
          </p:cNvGraphicFramePr>
          <p:nvPr/>
        </p:nvGraphicFramePr>
        <p:xfrm>
          <a:off x="1465263" y="2209800"/>
          <a:ext cx="52403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5" imgW="5244840" imgH="977760" progId="Equation.3">
                  <p:embed/>
                </p:oleObj>
              </mc:Choice>
              <mc:Fallback>
                <p:oleObj name="Equation" r:id="rId5" imgW="5244840" imgH="9777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2209800"/>
                        <a:ext cx="52403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0" name="Text Box 94"/>
          <p:cNvSpPr txBox="1">
            <a:spLocks noChangeArrowheads="1"/>
          </p:cNvSpPr>
          <p:nvPr/>
        </p:nvSpPr>
        <p:spPr bwMode="auto">
          <a:xfrm>
            <a:off x="609600" y="35052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若光滑曲面方程为</a:t>
            </a: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562100" y="4356100"/>
          <a:ext cx="5600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7" imgW="5600520" imgH="977760" progId="Equation.3">
                  <p:embed/>
                </p:oleObj>
              </mc:Choice>
              <mc:Fallback>
                <p:oleObj name="Equation" r:id="rId7" imgW="5600520" imgH="977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356100"/>
                        <a:ext cx="5600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3581400" y="3606800"/>
          <a:ext cx="373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9" imgW="3733560" imgH="507960" progId="Equation.3">
                  <p:embed/>
                </p:oleObj>
              </mc:Choice>
              <mc:Fallback>
                <p:oleObj name="Equation" r:id="rId9" imgW="373356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606800"/>
                        <a:ext cx="3733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39000" y="3519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/>
              <a:t>则有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2514600" y="4902200"/>
          <a:ext cx="622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11" imgW="622080" imgH="507960" progId="Equation.3">
                  <p:embed/>
                </p:oleObj>
              </mc:Choice>
              <mc:Fallback>
                <p:oleObj name="Equation" r:id="rId11" imgW="62208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02200"/>
                        <a:ext cx="622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304800" y="23622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即</a:t>
            </a:r>
          </a:p>
        </p:txBody>
      </p:sp>
      <p:pic>
        <p:nvPicPr>
          <p:cNvPr id="5132" name="Picture 100" descr="F:\My Documents\数学资源库\机动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3" name="Text Box 10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134" name="Picture 10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0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0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0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10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1" grpId="0" animBg="1"/>
      <p:bldP spid="19550" grpId="0" build="p" autoUpdateAnimBg="0"/>
      <p:bldP spid="19553" grpId="0" autoUpdateAnimBg="0"/>
      <p:bldP spid="195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504" name="Object 16"/>
          <p:cNvGraphicFramePr>
            <a:graphicFrameLocks noChangeAspect="1"/>
          </p:cNvGraphicFramePr>
          <p:nvPr/>
        </p:nvGraphicFramePr>
        <p:xfrm>
          <a:off x="1568450" y="1104900"/>
          <a:ext cx="55848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3" imgW="5587920" imgH="977760" progId="Equation.3">
                  <p:embed/>
                </p:oleObj>
              </mc:Choice>
              <mc:Fallback>
                <p:oleObj name="Equation" r:id="rId3" imgW="5587920" imgH="9777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104900"/>
                        <a:ext cx="55848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5"/>
          <p:cNvSpPr txBox="1">
            <a:spLocks noChangeArrowheads="1"/>
          </p:cNvSpPr>
          <p:nvPr/>
        </p:nvSpPr>
        <p:spPr bwMode="auto">
          <a:xfrm>
            <a:off x="685800" y="46355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若光滑曲面方程为 </a:t>
            </a:r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3695700" y="558800"/>
          <a:ext cx="369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5" imgW="3695400" imgH="507960" progId="Equation.3">
                  <p:embed/>
                </p:oleObj>
              </mc:Choice>
              <mc:Fallback>
                <p:oleObj name="Equation" r:id="rId5" imgW="369540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558800"/>
                        <a:ext cx="3695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647700" y="2259013"/>
            <a:ext cx="422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若光滑曲面方程为隐式</a:t>
            </a:r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4394200" y="2386013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7" imgW="2082600" imgH="406080" progId="Equation.3">
                  <p:embed/>
                </p:oleObj>
              </mc:Choice>
              <mc:Fallback>
                <p:oleObj name="Equation" r:id="rId7" imgW="208260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2386013"/>
                        <a:ext cx="208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8229600" y="22240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7315200" y="457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1600200" y="2895600"/>
          <a:ext cx="60166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9" imgW="6019560" imgH="1002960" progId="Equation.3">
                  <p:embed/>
                </p:oleObj>
              </mc:Choice>
              <mc:Fallback>
                <p:oleObj name="Equation" r:id="rId9" imgW="6019560" imgH="1002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95600"/>
                        <a:ext cx="60166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1371600" y="4337050"/>
          <a:ext cx="1968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11" imgW="1968480" imgH="622080" progId="Equation.3">
                  <p:embed/>
                </p:oleObj>
              </mc:Choice>
              <mc:Fallback>
                <p:oleObj name="Equation" r:id="rId11" imgW="1968480" imgH="622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37050"/>
                        <a:ext cx="1968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2794000" y="4800600"/>
          <a:ext cx="635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13" imgW="634680" imgH="507960" progId="Equation.3">
                  <p:embed/>
                </p:oleObj>
              </mc:Choice>
              <mc:Fallback>
                <p:oleObj name="Equation" r:id="rId13" imgW="634680" imgH="507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4800600"/>
                        <a:ext cx="635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17"/>
          <p:cNvGraphicFramePr>
            <a:graphicFrameLocks noChangeAspect="1"/>
          </p:cNvGraphicFramePr>
          <p:nvPr/>
        </p:nvGraphicFramePr>
        <p:xfrm>
          <a:off x="2514600" y="1625600"/>
          <a:ext cx="60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15" imgW="609480" imgH="507960" progId="Equation.3">
                  <p:embed/>
                </p:oleObj>
              </mc:Choice>
              <mc:Fallback>
                <p:oleObj name="Equation" r:id="rId15" imgW="609480" imgH="507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25600"/>
                        <a:ext cx="60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8" name="Object 20"/>
          <p:cNvGraphicFramePr>
            <a:graphicFrameLocks noChangeAspect="1"/>
          </p:cNvGraphicFramePr>
          <p:nvPr/>
        </p:nvGraphicFramePr>
        <p:xfrm>
          <a:off x="3276600" y="4089400"/>
          <a:ext cx="2654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17" imgW="2654280" imgH="1168200" progId="Equation.3">
                  <p:embed/>
                </p:oleObj>
              </mc:Choice>
              <mc:Fallback>
                <p:oleObj name="Equation" r:id="rId17" imgW="2654280" imgH="1168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89400"/>
                        <a:ext cx="2654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477000" y="2259013"/>
            <a:ext cx="1752600" cy="560387"/>
            <a:chOff x="4560" y="2322"/>
            <a:chExt cx="1104" cy="353"/>
          </a:xfrm>
        </p:grpSpPr>
        <p:graphicFrame>
          <p:nvGraphicFramePr>
            <p:cNvPr id="6155" name="Object 10"/>
            <p:cNvGraphicFramePr>
              <a:graphicFrameLocks noChangeAspect="1"/>
            </p:cNvGraphicFramePr>
            <p:nvPr/>
          </p:nvGraphicFramePr>
          <p:xfrm>
            <a:off x="4859" y="2322"/>
            <a:ext cx="80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7" name="Equation" r:id="rId19" imgW="482400" imgH="215640" progId="Equation.3">
                    <p:embed/>
                  </p:oleObj>
                </mc:Choice>
                <mc:Fallback>
                  <p:oleObj name="Equation" r:id="rId19" imgW="48240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9" y="2322"/>
                          <a:ext cx="805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8" name="Text Box 24"/>
            <p:cNvSpPr txBox="1">
              <a:spLocks noChangeArrowheads="1"/>
            </p:cNvSpPr>
            <p:nvPr/>
          </p:nvSpPr>
          <p:spPr bwMode="auto">
            <a:xfrm>
              <a:off x="4560" y="233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/>
                <a:t>且</a:t>
              </a:r>
            </a:p>
          </p:txBody>
        </p:sp>
      </p:grpSp>
      <p:graphicFrame>
        <p:nvGraphicFramePr>
          <p:cNvPr id="63513" name="Object 25"/>
          <p:cNvGraphicFramePr>
            <a:graphicFrameLocks noChangeAspect="1"/>
          </p:cNvGraphicFramePr>
          <p:nvPr/>
        </p:nvGraphicFramePr>
        <p:xfrm>
          <a:off x="6032500" y="4548188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21" imgW="888840" imgH="406080" progId="Equation.3">
                  <p:embed/>
                </p:oleObj>
              </mc:Choice>
              <mc:Fallback>
                <p:oleObj name="Equation" r:id="rId21" imgW="88884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4548188"/>
                        <a:ext cx="88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61" name="Picture 27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Text Box 2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163" name="Picture 2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3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5" name="Picture 3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6" name="Picture 3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7" name="Picture 3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 build="p" autoUpdateAnimBg="0"/>
      <p:bldP spid="63499" grpId="0" autoUpdateAnimBg="0"/>
      <p:bldP spid="6350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9763" y="381000"/>
            <a:ext cx="4084637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1. 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计算双曲抛物面</a:t>
            </a:r>
            <a:endParaRPr lang="zh-CN" altLang="en-US" sz="2800" b="1" dirty="0" smtClean="0">
              <a:ea typeface="楷体_GB2312" pitchFamily="49" charset="-122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4038600" y="647700"/>
          <a:ext cx="97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3" imgW="977760" imgH="317160" progId="Equation.3">
                  <p:embed/>
                </p:oleObj>
              </mc:Choice>
              <mc:Fallback>
                <p:oleObj name="Equation" r:id="rId3" imgW="97776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47700"/>
                        <a:ext cx="977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4"/>
          <p:cNvSpPr txBox="1">
            <a:spLocks noChangeArrowheads="1"/>
          </p:cNvSpPr>
          <p:nvPr/>
        </p:nvSpPr>
        <p:spPr bwMode="auto">
          <a:xfrm>
            <a:off x="4953000" y="41592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被柱面</a:t>
            </a:r>
          </a:p>
        </p:txBody>
      </p:sp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6172200" y="415925"/>
          <a:ext cx="193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5" imgW="1930320" imgH="520560" progId="Equation.3">
                  <p:embed/>
                </p:oleObj>
              </mc:Choice>
              <mc:Fallback>
                <p:oleObj name="Equation" r:id="rId5" imgW="193032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5925"/>
                        <a:ext cx="193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6"/>
          <p:cNvSpPr txBox="1">
            <a:spLocks noChangeArrowheads="1"/>
          </p:cNvSpPr>
          <p:nvPr/>
        </p:nvSpPr>
        <p:spPr bwMode="auto">
          <a:xfrm>
            <a:off x="8077200" y="4159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所截</a:t>
            </a:r>
            <a:endParaRPr lang="zh-CN" altLang="en-US" i="1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9600" y="15382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en-US" altLang="zh-CN"/>
              <a:t> </a:t>
            </a:r>
            <a:r>
              <a:rPr lang="zh-CN" altLang="en-US"/>
              <a:t>曲面在</a:t>
            </a:r>
            <a:r>
              <a:rPr lang="zh-CN" altLang="en-US" i="1"/>
              <a:t> 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/>
              <a:t>面上投影为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4876800" y="1536700"/>
          <a:ext cx="2552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7" imgW="2552400" imgH="520560" progId="Equation.3">
                  <p:embed/>
                </p:oleObj>
              </mc:Choice>
              <mc:Fallback>
                <p:oleObj name="Equation" r:id="rId7" imgW="255240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36700"/>
                        <a:ext cx="2552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391400" y="1524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1104900" y="2209800"/>
          <a:ext cx="4152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9" imgW="4152600" imgH="761760" progId="Equation.3">
                  <p:embed/>
                </p:oleObj>
              </mc:Choice>
              <mc:Fallback>
                <p:oleObj name="Equation" r:id="rId9" imgW="4152600" imgH="761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209800"/>
                        <a:ext cx="4152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1438275" y="3124200"/>
          <a:ext cx="3581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11" imgW="3581280" imgH="749160" progId="Equation.3">
                  <p:embed/>
                </p:oleObj>
              </mc:Choice>
              <mc:Fallback>
                <p:oleObj name="Equation" r:id="rId11" imgW="3581280" imgH="749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3124200"/>
                        <a:ext cx="3581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1438275" y="3962400"/>
          <a:ext cx="3517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13" imgW="3517560" imgH="825480" progId="Equation.3">
                  <p:embed/>
                </p:oleObj>
              </mc:Choice>
              <mc:Fallback>
                <p:oleObj name="Equation" r:id="rId13" imgW="3517560" imgH="825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3962400"/>
                        <a:ext cx="3517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1438275" y="4876800"/>
          <a:ext cx="3314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15" imgW="3314520" imgH="863280" progId="Equation.3">
                  <p:embed/>
                </p:oleObj>
              </mc:Choice>
              <mc:Fallback>
                <p:oleObj name="Equation" r:id="rId15" imgW="3314520" imgH="863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876800"/>
                        <a:ext cx="3314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Text Box 18"/>
          <p:cNvSpPr txBox="1">
            <a:spLocks noChangeArrowheads="1"/>
          </p:cNvSpPr>
          <p:nvPr/>
        </p:nvSpPr>
        <p:spPr bwMode="auto">
          <a:xfrm>
            <a:off x="304800" y="990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出的面积 </a:t>
            </a:r>
            <a:r>
              <a:rPr lang="en-US" altLang="zh-CN" i="1"/>
              <a:t>A .</a:t>
            </a:r>
          </a:p>
        </p:txBody>
      </p:sp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6105525" y="2343150"/>
          <a:ext cx="265747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BMP 图象" r:id="rId17" imgW="2657846" imgH="2305372" progId="Paint.Picture">
                  <p:embed/>
                </p:oleObj>
              </mc:Choice>
              <mc:Fallback>
                <p:oleObj name="BMP 图象" r:id="rId17" imgW="2657846" imgH="2305372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2343150"/>
                        <a:ext cx="2657475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84" name="Picture 20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5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186" name="Picture 2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2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2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2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Picture 2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build="p" autoUpdateAnimBg="0"/>
      <p:bldP spid="2253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32004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ea typeface="楷体_GB2312" pitchFamily="49" charset="-122"/>
              </a:rPr>
              <a:t>二、物体的质心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09600" y="1081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设空间有</a:t>
            </a:r>
            <a:r>
              <a:rPr lang="en-US" altLang="zh-CN" i="1"/>
              <a:t>n</a:t>
            </a:r>
            <a:r>
              <a:rPr lang="zh-CN" altLang="en-US"/>
              <a:t>个质点</a:t>
            </a:r>
            <a:r>
              <a:rPr lang="en-US" altLang="zh-CN"/>
              <a:t>,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4991100" y="1155700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3" imgW="1942920" imgH="444240" progId="Equation.3">
                  <p:embed/>
                </p:oleObj>
              </mc:Choice>
              <mc:Fallback>
                <p:oleObj name="Equation" r:id="rId3" imgW="194292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1155700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6781800" y="10668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其质量分别</a:t>
            </a: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762000" y="1765300"/>
          <a:ext cx="312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5" imgW="3124080" imgH="444240" progId="Equation.3">
                  <p:embed/>
                </p:oleObj>
              </mc:Choice>
              <mc:Fallback>
                <p:oleObj name="Equation" r:id="rId5" imgW="312408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65300"/>
                        <a:ext cx="312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810000" y="16764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由力学知</a:t>
            </a:r>
            <a:r>
              <a:rPr lang="en-US" altLang="zh-CN"/>
              <a:t>, </a:t>
            </a:r>
            <a:r>
              <a:rPr lang="zh-CN" altLang="en-US"/>
              <a:t>该质点系的质心坐标</a:t>
            </a:r>
          </a:p>
        </p:txBody>
      </p:sp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1308100" y="2286000"/>
          <a:ext cx="21971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7" imgW="2197080" imgH="2158920" progId="Equation.3">
                  <p:embed/>
                </p:oleObj>
              </mc:Choice>
              <mc:Fallback>
                <p:oleObj name="Equation" r:id="rId7" imgW="2197080" imgH="2158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2286000"/>
                        <a:ext cx="21971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3886200" y="2286000"/>
          <a:ext cx="22479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9" imgW="2247840" imgH="2158920" progId="Equation.3">
                  <p:embed/>
                </p:oleObj>
              </mc:Choice>
              <mc:Fallback>
                <p:oleObj name="Equation" r:id="rId9" imgW="2247840" imgH="2158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86000"/>
                        <a:ext cx="22479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6400800" y="2286000"/>
          <a:ext cx="20066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11" imgW="2006280" imgH="2158920" progId="Equation.3">
                  <p:embed/>
                </p:oleObj>
              </mc:Choice>
              <mc:Fallback>
                <p:oleObj name="Equation" r:id="rId11" imgW="2006280" imgH="2158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86000"/>
                        <a:ext cx="20066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584200" y="45354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设物体占有空间域 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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,</a:t>
            </a:r>
            <a:endParaRPr lang="en-US" altLang="zh-CN"/>
          </a:p>
        </p:txBody>
      </p:sp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6705600" y="4610100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13" imgW="1511280" imgH="406080" progId="Equation.3">
                  <p:embed/>
                </p:oleObj>
              </mc:Choice>
              <mc:Fallback>
                <p:oleObj name="Equation" r:id="rId13" imgW="151128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610100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4089400" y="4535488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sym typeface="Symbol" pitchFamily="18" charset="2"/>
              </a:rPr>
              <a:t>有连续密度函数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8153400" y="4495800"/>
            <a:ext cx="62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则 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04800" y="5692775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公式 </a:t>
            </a:r>
            <a:r>
              <a:rPr lang="en-US" altLang="zh-CN" dirty="0"/>
              <a:t>,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3429000" y="108108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分别位于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298450" y="16525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为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298450" y="30480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为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1343025" y="5692775"/>
            <a:ext cx="638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即</a:t>
            </a:r>
            <a:r>
              <a:rPr lang="en-US" altLang="zh-CN"/>
              <a:t>: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288925" y="5145088"/>
            <a:ext cx="8499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采用 </a:t>
            </a:r>
            <a:r>
              <a:rPr lang="zh-CN" altLang="en-US">
                <a:solidFill>
                  <a:schemeClr val="tx2"/>
                </a:solidFill>
              </a:rPr>
              <a:t>“大化小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常代变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近似和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取极限”</a:t>
            </a:r>
            <a:r>
              <a:rPr lang="zh-CN" altLang="en-US"/>
              <a:t> 可导出其质心  </a:t>
            </a:r>
          </a:p>
        </p:txBody>
      </p:sp>
      <p:pic>
        <p:nvPicPr>
          <p:cNvPr id="9237" name="Picture 22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8" name="Text Box 2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239" name="Picture 2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0" name="Picture 2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1" name="Picture 2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2" name="Picture 2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3" name="Picture 2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  <p:bldP spid="65541" grpId="0" build="p" autoUpdateAnimBg="0"/>
      <p:bldP spid="65544" grpId="0" build="p" autoUpdateAnimBg="0"/>
      <p:bldP spid="65548" grpId="0" build="p" autoUpdateAnimBg="0"/>
      <p:bldP spid="65550" grpId="0" build="p" autoUpdateAnimBg="0"/>
      <p:bldP spid="65551" grpId="0" build="p" autoUpdateAnimBg="0"/>
      <p:bldP spid="65552" grpId="0" build="p" autoUpdateAnimBg="0" advAuto="0"/>
      <p:bldP spid="65553" grpId="0" build="p" autoUpdateAnimBg="0"/>
      <p:bldP spid="65554" grpId="0" build="p" autoUpdateAnimBg="0" advAuto="0"/>
      <p:bldP spid="65555" grpId="0" build="p" autoUpdateAnimBg="0" advAuto="0"/>
      <p:bldP spid="65556" grpId="0" build="p" autoUpdateAnimBg="0"/>
      <p:bldP spid="65557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159212"/>
              </p:ext>
            </p:extLst>
          </p:nvPr>
        </p:nvGraphicFramePr>
        <p:xfrm>
          <a:off x="2342108" y="1270000"/>
          <a:ext cx="41021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3" imgW="4101840" imgH="2158920" progId="Equation.3">
                  <p:embed/>
                </p:oleObj>
              </mc:Choice>
              <mc:Fallback>
                <p:oleObj name="Equation" r:id="rId3" imgW="4101840" imgH="2158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108" y="1270000"/>
                        <a:ext cx="41021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314787"/>
              </p:ext>
            </p:extLst>
          </p:nvPr>
        </p:nvGraphicFramePr>
        <p:xfrm>
          <a:off x="2267744" y="3972024"/>
          <a:ext cx="44926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5" imgW="4495680" imgH="1473120" progId="Equation.3">
                  <p:embed/>
                </p:oleObj>
              </mc:Choice>
              <mc:Fallback>
                <p:oleObj name="Equation" r:id="rId5" imgW="4495680" imgH="1473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972024"/>
                        <a:ext cx="449262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484035"/>
              </p:ext>
            </p:extLst>
          </p:nvPr>
        </p:nvGraphicFramePr>
        <p:xfrm>
          <a:off x="6695380" y="188640"/>
          <a:ext cx="21971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7" imgW="2186953" imgH="2148887" progId="Equation.3">
                  <p:embed/>
                </p:oleObj>
              </mc:Choice>
              <mc:Fallback>
                <p:oleObj name="Equation" r:id="rId7" imgW="2186953" imgH="214888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5380" y="188640"/>
                        <a:ext cx="21971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611560" y="1826821"/>
            <a:ext cx="13681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划分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近似</a:t>
            </a:r>
            <a:endParaRPr lang="en-US" altLang="zh-CN" dirty="0"/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592540" y="4345940"/>
            <a:ext cx="1531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 smtClean="0"/>
              <a:t>2.</a:t>
            </a:r>
            <a:r>
              <a:rPr lang="zh-CN" altLang="en-US" dirty="0" smtClean="0"/>
              <a:t>求极限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85800"/>
            <a:ext cx="1828800" cy="6096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同理可得</a:t>
            </a:r>
            <a:endParaRPr lang="zh-CN" altLang="en-US" sz="2800" smtClean="0"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2501900" y="273050"/>
          <a:ext cx="4356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3" imgW="4356000" imgH="1473120" progId="Equation.3">
                  <p:embed/>
                </p:oleObj>
              </mc:Choice>
              <mc:Fallback>
                <p:oleObj name="Equation" r:id="rId3" imgW="4356000" imgH="1473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73050"/>
                        <a:ext cx="43561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2590800" y="1758950"/>
          <a:ext cx="42799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5" imgW="4279680" imgH="1473120" progId="Equation.3">
                  <p:embed/>
                </p:oleObj>
              </mc:Choice>
              <mc:Fallback>
                <p:oleObj name="Equation" r:id="rId5" imgW="4279680" imgH="1473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8950"/>
                        <a:ext cx="42799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026"/>
          <p:cNvSpPr txBox="1">
            <a:spLocks noChangeArrowheads="1"/>
          </p:cNvSpPr>
          <p:nvPr/>
        </p:nvSpPr>
        <p:spPr bwMode="auto">
          <a:xfrm>
            <a:off x="609600" y="3485952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若物体为占有</a:t>
            </a:r>
            <a:r>
              <a:rPr lang="en-US" altLang="zh-CN" i="1" dirty="0" err="1"/>
              <a:t>xoy</a:t>
            </a:r>
            <a:r>
              <a:rPr lang="en-US" altLang="zh-CN" i="1" dirty="0"/>
              <a:t> </a:t>
            </a:r>
            <a:r>
              <a:rPr lang="zh-CN" altLang="en-US" dirty="0"/>
              <a:t>面上区域 </a:t>
            </a:r>
            <a:r>
              <a:rPr lang="en-US" altLang="zh-CN" i="1" dirty="0"/>
              <a:t>D </a:t>
            </a:r>
            <a:r>
              <a:rPr lang="zh-CN" altLang="en-US" dirty="0"/>
              <a:t>的平面薄片</a:t>
            </a:r>
            <a:r>
              <a:rPr lang="en-US" altLang="zh-CN" dirty="0"/>
              <a:t>,</a:t>
            </a:r>
          </a:p>
        </p:txBody>
      </p:sp>
      <p:graphicFrame>
        <p:nvGraphicFramePr>
          <p:cNvPr id="1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73893"/>
              </p:ext>
            </p:extLst>
          </p:nvPr>
        </p:nvGraphicFramePr>
        <p:xfrm>
          <a:off x="400050" y="4064620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7" imgW="1587240" imgH="444240" progId="Equation.3">
                  <p:embed/>
                </p:oleObj>
              </mc:Choice>
              <mc:Fallback>
                <p:oleObj name="Equation" r:id="rId7" imgW="1587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064620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32492"/>
              </p:ext>
            </p:extLst>
          </p:nvPr>
        </p:nvGraphicFramePr>
        <p:xfrm>
          <a:off x="1187624" y="4831804"/>
          <a:ext cx="3365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9" imgW="3365280" imgH="1333440" progId="Equation.3">
                  <p:embed/>
                </p:oleObj>
              </mc:Choice>
              <mc:Fallback>
                <p:oleObj name="Equation" r:id="rId9" imgW="336528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831804"/>
                        <a:ext cx="33655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193407"/>
              </p:ext>
            </p:extLst>
          </p:nvPr>
        </p:nvGraphicFramePr>
        <p:xfrm>
          <a:off x="5148064" y="4797152"/>
          <a:ext cx="3302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11" imgW="3301920" imgH="1333440" progId="Equation.3">
                  <p:embed/>
                </p:oleObj>
              </mc:Choice>
              <mc:Fallback>
                <p:oleObj name="Equation" r:id="rId11" imgW="330192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797152"/>
                        <a:ext cx="33020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37"/>
          <p:cNvSpPr txBox="1">
            <a:spLocks noChangeArrowheads="1"/>
          </p:cNvSpPr>
          <p:nvPr/>
        </p:nvSpPr>
        <p:spPr bwMode="auto">
          <a:xfrm>
            <a:off x="1905000" y="4062016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则它的质心坐标为</a:t>
            </a:r>
          </a:p>
        </p:txBody>
      </p:sp>
      <p:sp>
        <p:nvSpPr>
          <p:cNvPr id="25" name="Text Box 1040"/>
          <p:cNvSpPr txBox="1">
            <a:spLocks noChangeArrowheads="1"/>
          </p:cNvSpPr>
          <p:nvPr/>
        </p:nvSpPr>
        <p:spPr bwMode="auto">
          <a:xfrm>
            <a:off x="7086600" y="3485951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其面密度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utoUpdateAnimBg="0"/>
      <p:bldP spid="2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553200" y="1327150"/>
            <a:ext cx="1828800" cy="2114550"/>
            <a:chOff x="4272" y="972"/>
            <a:chExt cx="1152" cy="1332"/>
          </a:xfrm>
        </p:grpSpPr>
        <p:sp>
          <p:nvSpPr>
            <p:cNvPr id="13355" name="Oval 13"/>
            <p:cNvSpPr>
              <a:spLocks noChangeArrowheads="1"/>
            </p:cNvSpPr>
            <p:nvPr/>
          </p:nvSpPr>
          <p:spPr bwMode="auto">
            <a:xfrm>
              <a:off x="4272" y="1152"/>
              <a:ext cx="1152" cy="1152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4" name="Object 20"/>
            <p:cNvGraphicFramePr>
              <a:graphicFrameLocks noChangeAspect="1"/>
            </p:cNvGraphicFramePr>
            <p:nvPr/>
          </p:nvGraphicFramePr>
          <p:xfrm>
            <a:off x="4884" y="972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2" name="Equation" r:id="rId3" imgW="215640" imgH="304560" progId="Equation.3">
                    <p:embed/>
                  </p:oleObj>
                </mc:Choice>
                <mc:Fallback>
                  <p:oleObj name="Equation" r:id="rId3" imgW="215640" imgH="3045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972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30480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2.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求位于两圆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3276600" y="508000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Equation" r:id="rId5" imgW="1587240" imgH="406080" progId="Equation.3">
                  <p:embed/>
                </p:oleObj>
              </mc:Choice>
              <mc:Fallback>
                <p:oleObj name="Equation" r:id="rId5" imgW="158724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8000"/>
                        <a:ext cx="158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5219700" y="508000"/>
          <a:ext cx="148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Equation" r:id="rId7" imgW="1485720" imgH="330120" progId="Equation.3">
                  <p:embed/>
                </p:oleObj>
              </mc:Choice>
              <mc:Fallback>
                <p:oleObj name="Equation" r:id="rId7" imgW="148572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08000"/>
                        <a:ext cx="148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Text Box 5"/>
          <p:cNvSpPr txBox="1">
            <a:spLocks noChangeArrowheads="1"/>
          </p:cNvSpPr>
          <p:nvPr/>
        </p:nvSpPr>
        <p:spPr bwMode="auto">
          <a:xfrm>
            <a:off x="4724400" y="3952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和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04800" y="9921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的质心</a:t>
            </a:r>
            <a:r>
              <a:rPr lang="en-US" altLang="zh-CN"/>
              <a:t>.</a:t>
            </a:r>
            <a:r>
              <a:rPr lang="en-US" altLang="zh-CN" b="1"/>
              <a:t>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7010400" y="2222500"/>
            <a:ext cx="914400" cy="1219200"/>
            <a:chOff x="4560" y="1536"/>
            <a:chExt cx="576" cy="768"/>
          </a:xfrm>
        </p:grpSpPr>
        <p:sp>
          <p:nvSpPr>
            <p:cNvPr id="13354" name="Oval 12"/>
            <p:cNvSpPr>
              <a:spLocks noChangeArrowheads="1"/>
            </p:cNvSpPr>
            <p:nvPr/>
          </p:nvSpPr>
          <p:spPr bwMode="auto">
            <a:xfrm>
              <a:off x="4560" y="1728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3" name="Object 21"/>
            <p:cNvGraphicFramePr>
              <a:graphicFrameLocks noChangeAspect="1"/>
            </p:cNvGraphicFramePr>
            <p:nvPr/>
          </p:nvGraphicFramePr>
          <p:xfrm>
            <a:off x="4856" y="1536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5" name="Equation" r:id="rId9" imgW="215640" imgH="304560" progId="Equation.3">
                    <p:embed/>
                  </p:oleObj>
                </mc:Choice>
                <mc:Fallback>
                  <p:oleObj name="Equation" r:id="rId9" imgW="215640" imgH="3045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6" y="1536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7988300" y="2286000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name="Equation" r:id="rId11" imgW="317160" imgH="304560" progId="Equation.3">
                  <p:embed/>
                </p:oleObj>
              </mc:Choice>
              <mc:Fallback>
                <p:oleObj name="Equation" r:id="rId11" imgW="317160" imgH="304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2286000"/>
                        <a:ext cx="317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685800" y="154146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利用对称性可知</a:t>
            </a:r>
          </a:p>
        </p:txBody>
      </p:sp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3962400" y="1600200"/>
          <a:ext cx="77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name="Equation" r:id="rId13" imgW="774360" imgH="380880" progId="Equation.3">
                  <p:embed/>
                </p:oleObj>
              </mc:Choice>
              <mc:Fallback>
                <p:oleObj name="Equation" r:id="rId13" imgW="774360" imgH="3808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00200"/>
                        <a:ext cx="774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228600" y="21971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而</a:t>
            </a:r>
          </a:p>
        </p:txBody>
      </p:sp>
      <p:graphicFrame>
        <p:nvGraphicFramePr>
          <p:cNvPr id="29724" name="Object 28"/>
          <p:cNvGraphicFramePr>
            <a:graphicFrameLocks noChangeAspect="1"/>
          </p:cNvGraphicFramePr>
          <p:nvPr/>
        </p:nvGraphicFramePr>
        <p:xfrm>
          <a:off x="1371600" y="2044700"/>
          <a:ext cx="243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8" name="Equation" r:id="rId15" imgW="2438280" imgH="850680" progId="Equation.3">
                  <p:embed/>
                </p:oleObj>
              </mc:Choice>
              <mc:Fallback>
                <p:oleObj name="Equation" r:id="rId15" imgW="2438280" imgH="8506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44700"/>
                        <a:ext cx="243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5" name="Object 29"/>
          <p:cNvGraphicFramePr>
            <a:graphicFrameLocks noChangeAspect="1"/>
          </p:cNvGraphicFramePr>
          <p:nvPr/>
        </p:nvGraphicFramePr>
        <p:xfrm>
          <a:off x="1701800" y="3048000"/>
          <a:ext cx="325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9" name="Equation" r:id="rId17" imgW="3251160" imgH="850680" progId="Equation.3">
                  <p:embed/>
                </p:oleObj>
              </mc:Choice>
              <mc:Fallback>
                <p:oleObj name="Equation" r:id="rId17" imgW="3251160" imgH="8506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048000"/>
                        <a:ext cx="3251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6" name="Object 30"/>
          <p:cNvGraphicFramePr>
            <a:graphicFrameLocks noChangeAspect="1"/>
          </p:cNvGraphicFramePr>
          <p:nvPr/>
        </p:nvGraphicFramePr>
        <p:xfrm>
          <a:off x="4038600" y="4114800"/>
          <a:ext cx="1803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0" name="Equation" r:id="rId19" imgW="1803240" imgH="761760" progId="Equation.3">
                  <p:embed/>
                </p:oleObj>
              </mc:Choice>
              <mc:Fallback>
                <p:oleObj name="Equation" r:id="rId19" imgW="1803240" imgH="7617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14800"/>
                        <a:ext cx="1803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7" name="Object 31"/>
          <p:cNvGraphicFramePr>
            <a:graphicFrameLocks noChangeAspect="1"/>
          </p:cNvGraphicFramePr>
          <p:nvPr/>
        </p:nvGraphicFramePr>
        <p:xfrm>
          <a:off x="5930900" y="4102100"/>
          <a:ext cx="2527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1" name="Equation" r:id="rId21" imgW="2527200" imgH="850680" progId="Equation.3">
                  <p:embed/>
                </p:oleObj>
              </mc:Choice>
              <mc:Fallback>
                <p:oleObj name="Equation" r:id="rId21" imgW="2527200" imgH="850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4102100"/>
                        <a:ext cx="2527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8" name="Object 32"/>
          <p:cNvGraphicFramePr>
            <a:graphicFrameLocks noChangeAspect="1"/>
          </p:cNvGraphicFramePr>
          <p:nvPr/>
        </p:nvGraphicFramePr>
        <p:xfrm>
          <a:off x="4770438" y="5303838"/>
          <a:ext cx="1257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2" name="Equation" r:id="rId23" imgW="1257120" imgH="850680" progId="Equation.3">
                  <p:embed/>
                </p:oleObj>
              </mc:Choice>
              <mc:Fallback>
                <p:oleObj name="Equation" r:id="rId23" imgW="1257120" imgH="8506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5303838"/>
                        <a:ext cx="1257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1701800" y="5251450"/>
          <a:ext cx="299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3" name="Equation" r:id="rId25" imgW="2997000" imgH="888840" progId="Equation.3">
                  <p:embed/>
                </p:oleObj>
              </mc:Choice>
              <mc:Fallback>
                <p:oleObj name="Equation" r:id="rId25" imgW="2997000" imgH="8888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5251450"/>
                        <a:ext cx="299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0" name="Object 34"/>
          <p:cNvGraphicFramePr>
            <a:graphicFrameLocks noChangeAspect="1"/>
          </p:cNvGraphicFramePr>
          <p:nvPr/>
        </p:nvGraphicFramePr>
        <p:xfrm>
          <a:off x="7391400" y="53213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4" name="Equation" r:id="rId27" imgW="533160" imgH="850680" progId="Equation.3">
                  <p:embed/>
                </p:oleObj>
              </mc:Choice>
              <mc:Fallback>
                <p:oleObj name="Equation" r:id="rId27" imgW="533160" imgH="8506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321300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Text Box 36"/>
          <p:cNvSpPr txBox="1">
            <a:spLocks noChangeArrowheads="1"/>
          </p:cNvSpPr>
          <p:nvPr/>
        </p:nvSpPr>
        <p:spPr bwMode="auto">
          <a:xfrm>
            <a:off x="6629400" y="3952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之间均匀薄片</a:t>
            </a:r>
          </a:p>
        </p:txBody>
      </p:sp>
      <p:graphicFrame>
        <p:nvGraphicFramePr>
          <p:cNvPr id="29733" name="Object 37"/>
          <p:cNvGraphicFramePr>
            <a:graphicFrameLocks noChangeAspect="1"/>
          </p:cNvGraphicFramePr>
          <p:nvPr/>
        </p:nvGraphicFramePr>
        <p:xfrm>
          <a:off x="1701800" y="4102100"/>
          <a:ext cx="238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name="Equation" r:id="rId29" imgW="2387520" imgH="850680" progId="Equation.3">
                  <p:embed/>
                </p:oleObj>
              </mc:Choice>
              <mc:Fallback>
                <p:oleObj name="Equation" r:id="rId29" imgW="2387520" imgH="8506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102100"/>
                        <a:ext cx="2387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4" name="Object 38"/>
          <p:cNvGraphicFramePr>
            <a:graphicFrameLocks noChangeAspect="1"/>
          </p:cNvGraphicFramePr>
          <p:nvPr/>
        </p:nvGraphicFramePr>
        <p:xfrm>
          <a:off x="6108700" y="5303838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name="Equation" r:id="rId31" imgW="368280" imgH="850680" progId="Equation.3">
                  <p:embed/>
                </p:oleObj>
              </mc:Choice>
              <mc:Fallback>
                <p:oleObj name="Equation" r:id="rId31" imgW="368280" imgH="8506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5303838"/>
                        <a:ext cx="36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5" name="Object 39"/>
          <p:cNvGraphicFramePr>
            <a:graphicFrameLocks noChangeAspect="1"/>
          </p:cNvGraphicFramePr>
          <p:nvPr/>
        </p:nvGraphicFramePr>
        <p:xfrm>
          <a:off x="6573838" y="5303838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name="Equation" r:id="rId33" imgW="368280" imgH="850680" progId="Equation.3">
                  <p:embed/>
                </p:oleObj>
              </mc:Choice>
              <mc:Fallback>
                <p:oleObj name="Equation" r:id="rId33" imgW="368280" imgH="8506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8" y="5303838"/>
                        <a:ext cx="36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6" name="Object 40"/>
          <p:cNvGraphicFramePr>
            <a:graphicFrameLocks noChangeAspect="1"/>
          </p:cNvGraphicFramePr>
          <p:nvPr/>
        </p:nvGraphicFramePr>
        <p:xfrm>
          <a:off x="7010400" y="5289550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name="Equation" r:id="rId35" imgW="291960" imgH="850680" progId="Equation.3">
                  <p:embed/>
                </p:oleObj>
              </mc:Choice>
              <mc:Fallback>
                <p:oleObj name="Equation" r:id="rId35" imgW="291960" imgH="8506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289550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6477000" y="1066800"/>
            <a:ext cx="2057400" cy="2692400"/>
            <a:chOff x="4224" y="808"/>
            <a:chExt cx="1296" cy="1696"/>
          </a:xfrm>
        </p:grpSpPr>
        <p:sp>
          <p:nvSpPr>
            <p:cNvPr id="13352" name="Line 8"/>
            <p:cNvSpPr>
              <a:spLocks noChangeShapeType="1"/>
            </p:cNvSpPr>
            <p:nvPr/>
          </p:nvSpPr>
          <p:spPr bwMode="auto">
            <a:xfrm>
              <a:off x="4224" y="2304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Line 16"/>
            <p:cNvSpPr>
              <a:spLocks noChangeShapeType="1"/>
            </p:cNvSpPr>
            <p:nvPr/>
          </p:nvSpPr>
          <p:spPr bwMode="auto">
            <a:xfrm flipV="1">
              <a:off x="4848" y="816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0" name="Object 17"/>
            <p:cNvGraphicFramePr>
              <a:graphicFrameLocks noChangeAspect="1"/>
            </p:cNvGraphicFramePr>
            <p:nvPr/>
          </p:nvGraphicFramePr>
          <p:xfrm>
            <a:off x="4788" y="235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9" name="Equation" r:id="rId37" imgW="215640" imgH="241200" progId="Equation.3">
                    <p:embed/>
                  </p:oleObj>
                </mc:Choice>
                <mc:Fallback>
                  <p:oleObj name="Equation" r:id="rId37" imgW="21564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" y="235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Object 18"/>
            <p:cNvGraphicFramePr>
              <a:graphicFrameLocks noChangeAspect="1"/>
            </p:cNvGraphicFramePr>
            <p:nvPr/>
          </p:nvGraphicFramePr>
          <p:xfrm>
            <a:off x="4656" y="80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0" name="Equation" r:id="rId39" imgW="241200" imgH="317160" progId="Equation.3">
                    <p:embed/>
                  </p:oleObj>
                </mc:Choice>
                <mc:Fallback>
                  <p:oleObj name="Equation" r:id="rId39" imgW="241200" imgH="3171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80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19"/>
            <p:cNvGraphicFramePr>
              <a:graphicFrameLocks noChangeAspect="1"/>
            </p:cNvGraphicFramePr>
            <p:nvPr/>
          </p:nvGraphicFramePr>
          <p:xfrm>
            <a:off x="5376" y="23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1" name="Equation" r:id="rId41" imgW="228600" imgH="241200" progId="Equation.3">
                    <p:embed/>
                  </p:oleObj>
                </mc:Choice>
                <mc:Fallback>
                  <p:oleObj name="Equation" r:id="rId41" imgW="22860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3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40" name="Oval 44"/>
          <p:cNvSpPr>
            <a:spLocks noChangeArrowheads="1"/>
          </p:cNvSpPr>
          <p:nvPr/>
        </p:nvSpPr>
        <p:spPr bwMode="auto">
          <a:xfrm>
            <a:off x="7435850" y="2301875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42" name="Object 46"/>
          <p:cNvGraphicFramePr>
            <a:graphicFrameLocks noChangeAspect="1"/>
          </p:cNvGraphicFramePr>
          <p:nvPr/>
        </p:nvGraphicFramePr>
        <p:xfrm>
          <a:off x="7099300" y="21463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2" name="Equation" r:id="rId43" imgW="291960" imgH="317160" progId="Equation.3">
                  <p:embed/>
                </p:oleObj>
              </mc:Choice>
              <mc:Fallback>
                <p:oleObj name="Equation" r:id="rId43" imgW="291960" imgH="3171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21463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45" name="Picture 47" descr="F:\My Documents\数学资源库\机动.jpg"/>
          <p:cNvPicPr>
            <a:picLocks noChangeAspect="1" noChangeArrowheads="1"/>
          </p:cNvPicPr>
          <p:nvPr/>
        </p:nvPicPr>
        <p:blipFill>
          <a:blip r:embed="rId4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46" name="Text Box 4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347" name="Picture 4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8" name="Picture 5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9" name="Picture 5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0" name="Picture 5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1" name="Picture 5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 autoUpdateAnimBg="0"/>
      <p:bldP spid="29721" grpId="0" build="p" autoUpdateAnimBg="0"/>
      <p:bldP spid="29723" grpId="0" build="p" autoUpdateAnimBg="0"/>
      <p:bldP spid="29740" grpId="0" animBg="1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C:\POffice\Templates\空演示文稿.pot</Template>
  <TotalTime>3646</TotalTime>
  <Words>517</Words>
  <Application>Microsoft Office PowerPoint</Application>
  <PresentationFormat>全屏显示(4:3)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空演示文稿</vt:lpstr>
      <vt:lpstr>BMP 图象</vt:lpstr>
      <vt:lpstr>Equation</vt:lpstr>
      <vt:lpstr>公式</vt:lpstr>
      <vt:lpstr>第四节</vt:lpstr>
      <vt:lpstr>一、曲面的面积</vt:lpstr>
      <vt:lpstr>PowerPoint 演示文稿</vt:lpstr>
      <vt:lpstr>PowerPoint 演示文稿</vt:lpstr>
      <vt:lpstr>例1.  计算双曲抛物面</vt:lpstr>
      <vt:lpstr>二、物体的质心</vt:lpstr>
      <vt:lpstr>PowerPoint 演示文稿</vt:lpstr>
      <vt:lpstr>同理可得</vt:lpstr>
      <vt:lpstr>例2. 求位于两圆</vt:lpstr>
      <vt:lpstr>三、物体的转动惯量</vt:lpstr>
      <vt:lpstr>类似可得:</vt:lpstr>
      <vt:lpstr>如果物体是平面薄片,</vt:lpstr>
      <vt:lpstr>例3.求均匀球体对于过球心的一条轴 l 的转动惯量.</vt:lpstr>
      <vt:lpstr>四、物体的引力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第五节 重积分的应用</dc:title>
  <dc:creator>chaoyl</dc:creator>
  <cp:lastModifiedBy>houjy</cp:lastModifiedBy>
  <cp:revision>141</cp:revision>
  <dcterms:created xsi:type="dcterms:W3CDTF">2000-02-18T07:03:55Z</dcterms:created>
  <dcterms:modified xsi:type="dcterms:W3CDTF">2020-04-12T15:40:15Z</dcterms:modified>
</cp:coreProperties>
</file>