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52" r:id="rId2"/>
    <p:sldMasterId id="2147483970" r:id="rId3"/>
  </p:sldMasterIdLst>
  <p:notesMasterIdLst>
    <p:notesMasterId r:id="rId63"/>
  </p:notesMasterIdLst>
  <p:sldIdLst>
    <p:sldId id="535" r:id="rId4"/>
    <p:sldId id="683" r:id="rId5"/>
    <p:sldId id="684" r:id="rId6"/>
    <p:sldId id="685" r:id="rId7"/>
    <p:sldId id="686" r:id="rId8"/>
    <p:sldId id="622" r:id="rId9"/>
    <p:sldId id="625" r:id="rId10"/>
    <p:sldId id="634" r:id="rId11"/>
    <p:sldId id="626" r:id="rId12"/>
    <p:sldId id="627" r:id="rId13"/>
    <p:sldId id="628" r:id="rId14"/>
    <p:sldId id="629" r:id="rId15"/>
    <p:sldId id="630" r:id="rId16"/>
    <p:sldId id="635" r:id="rId17"/>
    <p:sldId id="511" r:id="rId18"/>
    <p:sldId id="537" r:id="rId19"/>
    <p:sldId id="605" r:id="rId20"/>
    <p:sldId id="597" r:id="rId21"/>
    <p:sldId id="608" r:id="rId22"/>
    <p:sldId id="598" r:id="rId23"/>
    <p:sldId id="599" r:id="rId24"/>
    <p:sldId id="600" r:id="rId25"/>
    <p:sldId id="609" r:id="rId26"/>
    <p:sldId id="610" r:id="rId27"/>
    <p:sldId id="689" r:id="rId28"/>
    <p:sldId id="688" r:id="rId29"/>
    <p:sldId id="687" r:id="rId30"/>
    <p:sldId id="607" r:id="rId31"/>
    <p:sldId id="611" r:id="rId32"/>
    <p:sldId id="612" r:id="rId33"/>
    <p:sldId id="613" r:id="rId34"/>
    <p:sldId id="636" r:id="rId35"/>
    <p:sldId id="614" r:id="rId36"/>
    <p:sldId id="615" r:id="rId37"/>
    <p:sldId id="616" r:id="rId38"/>
    <p:sldId id="617" r:id="rId39"/>
    <p:sldId id="637" r:id="rId40"/>
    <p:sldId id="638" r:id="rId41"/>
    <p:sldId id="639" r:id="rId42"/>
    <p:sldId id="671" r:id="rId43"/>
    <p:sldId id="643" r:id="rId44"/>
    <p:sldId id="644" r:id="rId45"/>
    <p:sldId id="648" r:id="rId46"/>
    <p:sldId id="649" r:id="rId47"/>
    <p:sldId id="650" r:id="rId48"/>
    <p:sldId id="652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54" r:id="rId57"/>
    <p:sldId id="655" r:id="rId58"/>
    <p:sldId id="682" r:id="rId59"/>
    <p:sldId id="668" r:id="rId60"/>
    <p:sldId id="669" r:id="rId61"/>
    <p:sldId id="672" r:id="rId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FE7"/>
    <a:srgbClr val="EEF8F8"/>
    <a:srgbClr val="990033"/>
    <a:srgbClr val="0033CC"/>
    <a:srgbClr val="DEF1F2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9225" autoAdjust="0"/>
  </p:normalViewPr>
  <p:slideViewPr>
    <p:cSldViewPr>
      <p:cViewPr varScale="1">
        <p:scale>
          <a:sx n="70" d="100"/>
          <a:sy n="70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3600" dirty="0" smtClean="0">
              <a:solidFill>
                <a:srgbClr val="FFFFFF"/>
              </a:solidFill>
            </a:rPr>
            <a:t>1</a:t>
          </a:r>
          <a:endParaRPr lang="zh-CN" altLang="en-US" sz="3600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每个</a:t>
          </a:r>
          <a:r>
            <a:rPr lang="en-US" altLang="zh-CN" sz="2400" b="0" dirty="0" smtClean="0">
              <a:latin typeface="楷体_GB2312" pitchFamily="49" charset="-122"/>
              <a:ea typeface="黑体" panose="02010609060101010101" pitchFamily="49" charset="-122"/>
            </a:rPr>
            <a:t>try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块至少有一个</a:t>
          </a:r>
          <a:r>
            <a:rPr lang="en-US" altLang="zh-CN" sz="2400" b="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块或</a:t>
          </a:r>
          <a:r>
            <a:rPr lang="en-US" altLang="zh-CN" sz="2400" b="0" dirty="0" smtClean="0">
              <a:latin typeface="楷体_GB2312" pitchFamily="49" charset="-122"/>
              <a:ea typeface="黑体" panose="02010609060101010101" pitchFamily="49" charset="-122"/>
            </a:rPr>
            <a:t>finally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块</a:t>
          </a:r>
          <a:endParaRPr lang="zh-CN" altLang="en-US" sz="24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多个</a:t>
          </a:r>
          <a:r>
            <a:rPr lang="en-US" altLang="zh-CN" sz="2400" b="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块的排列顺序应该</a:t>
          </a:r>
          <a:r>
            <a:rPr lang="zh-CN" altLang="en-US" sz="2400" b="0" dirty="0" smtClean="0">
              <a:solidFill>
                <a:srgbClr val="0000FF"/>
              </a:solidFill>
              <a:latin typeface="楷体_GB2312" pitchFamily="49" charset="-122"/>
              <a:ea typeface="黑体" panose="02010609060101010101" pitchFamily="49" charset="-122"/>
            </a:rPr>
            <a:t>从特殊到一般</a:t>
          </a:r>
          <a:endParaRPr lang="zh-CN" altLang="en-US" sz="2400" b="0" dirty="0">
            <a:solidFill>
              <a:srgbClr val="0000FF"/>
            </a:solidFill>
            <a:latin typeface="楷体_GB2312" pitchFamily="49" charset="-122"/>
            <a:ea typeface="黑体" panose="02010609060101010101" pitchFamily="49" charset="-122"/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3600" dirty="0" smtClean="0">
              <a:solidFill>
                <a:srgbClr val="FFFFFF"/>
              </a:solidFill>
            </a:rPr>
            <a:t>3</a:t>
          </a:r>
          <a:endParaRPr lang="zh-CN" altLang="en-US" sz="3600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可以用一个</a:t>
          </a:r>
          <a:r>
            <a:rPr lang="en-US" altLang="zh-CN" sz="2400" b="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块处理多个异常类型</a:t>
          </a:r>
          <a:endParaRPr lang="zh-CN" altLang="en-US" sz="2400" b="0" dirty="0">
            <a:latin typeface="楷体_GB2312" pitchFamily="49" charset="-122"/>
            <a:ea typeface="黑体" panose="02010609060101010101" pitchFamily="49" charset="-122"/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3600" dirty="0" smtClean="0">
              <a:solidFill>
                <a:srgbClr val="FFFFFF"/>
              </a:solidFill>
            </a:rPr>
            <a:t>4</a:t>
          </a:r>
          <a:endParaRPr lang="zh-CN" altLang="en-US" sz="3600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3600" dirty="0" smtClean="0">
              <a:solidFill>
                <a:srgbClr val="FFFFFF"/>
              </a:solidFill>
            </a:rPr>
            <a:t>5</a:t>
          </a:r>
          <a:endParaRPr lang="zh-CN" altLang="en-US" sz="3600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400" dirty="0" smtClean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rPr>
            <a:t>finally</a:t>
          </a:r>
          <a:r>
            <a:rPr lang="zh-CN" altLang="en-US" sz="2400" dirty="0" smtClean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rPr>
            <a:t>块一定要执行</a:t>
          </a:r>
          <a:endParaRPr lang="zh-CN" altLang="en-US" sz="2400" dirty="0">
            <a:solidFill>
              <a:srgbClr val="1C1C1C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CN" sz="3600" dirty="0" smtClean="0">
              <a:solidFill>
                <a:srgbClr val="FFFFFF"/>
              </a:solidFill>
            </a:rPr>
            <a:t>2</a:t>
          </a:r>
          <a:endParaRPr lang="zh-CN" altLang="en-US" sz="3600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try-</a:t>
          </a:r>
          <a:r>
            <a:rPr lang="en-US" altLang="zh-CN" sz="2400" b="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cacth</a:t>
          </a:r>
          <a:r>
            <a:rPr lang="en-US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-finally</a:t>
          </a:r>
          <a:r>
            <a:rPr lang="zh-CN" altLang="en-US" sz="2400" b="0" dirty="0" smtClean="0">
              <a:latin typeface="楷体_GB2312" pitchFamily="49" charset="-122"/>
              <a:ea typeface="黑体" panose="02010609060101010101" pitchFamily="49" charset="-122"/>
            </a:rPr>
            <a:t>语句中间不能插入其他语句</a:t>
          </a:r>
          <a:endParaRPr lang="zh-CN" altLang="en-US" sz="2400" b="0" dirty="0">
            <a:latin typeface="楷体_GB2312" pitchFamily="49" charset="-122"/>
            <a:ea typeface="黑体" panose="02010609060101010101" pitchFamily="49" charset="-122"/>
          </a:endParaRPr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5" custScaleX="126281" custLinFactNeighborX="2402" custLinFactNeighborY="-5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5" custScaleX="126207" custLinFactNeighborX="1754" custLinFactNeighborY="2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5" custScaleX="124965" custLinFactNeighborX="17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5" custScaleX="1298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4" presStyleCnt="5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4" presStyleCnt="5" custScaleX="1298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73EE2533-7A3F-443B-A82C-EA9269CCAF62}" type="presOf" srcId="{3ACC6A0D-5AFA-43D3-924D-E42FFE9D8403}" destId="{78AD1182-6711-44B6-95D9-0543DA065073}" srcOrd="0" destOrd="0" presId="urn:microsoft.com/office/officeart/2005/8/layout/vList5"/>
    <dgm:cxn modelId="{ED8074A4-3968-458A-922A-A97D9F85BC56}" type="presOf" srcId="{9830C3A0-5D2B-4241-A3F9-9654D05F7988}" destId="{86239680-3CB0-4DF4-8F4D-801C589137CD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E0D89987-82D0-4848-A925-18C61DFB16CE}" type="presOf" srcId="{57C62713-E7DE-48EE-AE67-2B709CE47F37}" destId="{3DAE57B0-4386-42CD-B7BF-2EB7D32E6BF2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41E187AB-9A9F-449A-9E95-AF402F472BC9}" type="presOf" srcId="{87F80FA7-1FDC-4687-87AF-749CE58D823F}" destId="{2381FA19-2733-48ED-ABAA-7EDFAF30A094}" srcOrd="0" destOrd="0" presId="urn:microsoft.com/office/officeart/2005/8/layout/vList5"/>
    <dgm:cxn modelId="{228B8EC4-F350-486F-9A77-06460929C737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CF046E7E-32D1-4C8C-8C20-B43635BA5CA7}" type="presOf" srcId="{A8FB4687-FD80-4075-A598-C4CEC64A7889}" destId="{F889E688-BCE4-4A0E-8C7D-7E9E48AB2095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1C4E7F43-8AA9-4D96-8BF5-0EC9FAA1FCCA}" type="presOf" srcId="{4F49577A-6322-459E-8FF2-C71A85FB8A10}" destId="{E8A2056D-40E3-46C3-8DEB-F711CFFDABE5}" srcOrd="0" destOrd="0" presId="urn:microsoft.com/office/officeart/2005/8/layout/vList5"/>
    <dgm:cxn modelId="{D78D4B85-7A1E-4154-B2B5-984A1B8836D9}" type="presOf" srcId="{325D6113-F116-48D7-A58B-2FFC16FE4BC9}" destId="{E845FE83-ED04-40F4-B057-95E666072AD5}" srcOrd="0" destOrd="0" presId="urn:microsoft.com/office/officeart/2005/8/layout/vList5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3625C442-8B83-423C-8DDA-3A62968055AB}" type="presOf" srcId="{EEFA96A0-7DBF-42F5-9760-1B682C978D9E}" destId="{5E94653F-6E3A-466B-866E-C0149A07CA40}" srcOrd="0" destOrd="0" presId="urn:microsoft.com/office/officeart/2005/8/layout/vList5"/>
    <dgm:cxn modelId="{20AE4F62-11AF-4ED2-9808-44ECC6DBAD6E}" type="presOf" srcId="{802793A6-CBD1-4C70-9D1B-CC7A314A1196}" destId="{A0313DD0-A4E1-4D7E-AE20-031718C5CEC6}" srcOrd="0" destOrd="0" presId="urn:microsoft.com/office/officeart/2005/8/layout/vList5"/>
    <dgm:cxn modelId="{47477CE0-9A3C-4348-A97E-FB06D8E81084}" type="presOf" srcId="{0EAEA40A-AFEE-4FED-833C-B31C910692E6}" destId="{FFAD5F7D-A880-40A0-AE9E-17C80DAA362D}" srcOrd="0" destOrd="0" presId="urn:microsoft.com/office/officeart/2005/8/layout/vList5"/>
    <dgm:cxn modelId="{2DD4CCAF-9B13-4F3F-8BC5-B4A8C96D14CF}" srcId="{3ACC6A0D-5AFA-43D3-924D-E42FFE9D8403}" destId="{A8FB4687-FD80-4075-A598-C4CEC64A7889}" srcOrd="4" destOrd="0" parTransId="{46A2DBB9-9CF0-4049-A796-CFDBBA9AB286}" sibTransId="{04546DC9-3C9C-47BD-93C8-60591690DE8B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8D56D3-E408-4A39-B2DD-EB772E14A5AD}" type="presParOf" srcId="{78AD1182-6711-44B6-95D9-0543DA065073}" destId="{0A5E051B-36E3-4708-B8E0-CEA45E5AFCA3}" srcOrd="0" destOrd="0" presId="urn:microsoft.com/office/officeart/2005/8/layout/vList5"/>
    <dgm:cxn modelId="{53ADF820-6208-4140-AFE1-4F4D800727EC}" type="presParOf" srcId="{0A5E051B-36E3-4708-B8E0-CEA45E5AFCA3}" destId="{2381FA19-2733-48ED-ABAA-7EDFAF30A094}" srcOrd="0" destOrd="0" presId="urn:microsoft.com/office/officeart/2005/8/layout/vList5"/>
    <dgm:cxn modelId="{E42B0783-71C5-4076-B20B-261E77F87C21}" type="presParOf" srcId="{0A5E051B-36E3-4708-B8E0-CEA45E5AFCA3}" destId="{86239680-3CB0-4DF4-8F4D-801C589137CD}" srcOrd="1" destOrd="0" presId="urn:microsoft.com/office/officeart/2005/8/layout/vList5"/>
    <dgm:cxn modelId="{E391406A-9142-49A1-A093-CC3AD5F298C6}" type="presParOf" srcId="{78AD1182-6711-44B6-95D9-0543DA065073}" destId="{4BBE333D-B468-4E16-8BE4-A0D75FB74CE7}" srcOrd="1" destOrd="0" presId="urn:microsoft.com/office/officeart/2005/8/layout/vList5"/>
    <dgm:cxn modelId="{A1C5E7CA-3834-4758-A033-81513A6E251A}" type="presParOf" srcId="{78AD1182-6711-44B6-95D9-0543DA065073}" destId="{FC592209-34A7-4F86-B4A3-CD2205180153}" srcOrd="2" destOrd="0" presId="urn:microsoft.com/office/officeart/2005/8/layout/vList5"/>
    <dgm:cxn modelId="{CDFFF0DC-B9E2-44B2-88B2-37C0AEB87B7B}" type="presParOf" srcId="{FC592209-34A7-4F86-B4A3-CD2205180153}" destId="{4CE170C5-6DE4-49AE-85C4-BB9332B44101}" srcOrd="0" destOrd="0" presId="urn:microsoft.com/office/officeart/2005/8/layout/vList5"/>
    <dgm:cxn modelId="{A5B6BA53-7BD6-4C2F-B33F-BC274562AADC}" type="presParOf" srcId="{FC592209-34A7-4F86-B4A3-CD2205180153}" destId="{A0313DD0-A4E1-4D7E-AE20-031718C5CEC6}" srcOrd="1" destOrd="0" presId="urn:microsoft.com/office/officeart/2005/8/layout/vList5"/>
    <dgm:cxn modelId="{3B0CE7D9-841E-40C4-A327-C7E24E7A230B}" type="presParOf" srcId="{78AD1182-6711-44B6-95D9-0543DA065073}" destId="{C05DB555-4FD6-4E60-96BE-FE4E2F0D0366}" srcOrd="3" destOrd="0" presId="urn:microsoft.com/office/officeart/2005/8/layout/vList5"/>
    <dgm:cxn modelId="{8A78B9EF-7988-4779-A106-839C21E821BC}" type="presParOf" srcId="{78AD1182-6711-44B6-95D9-0543DA065073}" destId="{A840535B-423A-4CFC-984F-80427C872268}" srcOrd="4" destOrd="0" presId="urn:microsoft.com/office/officeart/2005/8/layout/vList5"/>
    <dgm:cxn modelId="{190FFE2C-FBD8-42B0-B05C-A0CF98CBED7A}" type="presParOf" srcId="{A840535B-423A-4CFC-984F-80427C872268}" destId="{E8A2056D-40E3-46C3-8DEB-F711CFFDABE5}" srcOrd="0" destOrd="0" presId="urn:microsoft.com/office/officeart/2005/8/layout/vList5"/>
    <dgm:cxn modelId="{BBFFA51C-7471-407D-B975-561291556ABB}" type="presParOf" srcId="{A840535B-423A-4CFC-984F-80427C872268}" destId="{3DAE57B0-4386-42CD-B7BF-2EB7D32E6BF2}" srcOrd="1" destOrd="0" presId="urn:microsoft.com/office/officeart/2005/8/layout/vList5"/>
    <dgm:cxn modelId="{6F7C3859-ADAC-4165-B416-F060B2A825FE}" type="presParOf" srcId="{78AD1182-6711-44B6-95D9-0543DA065073}" destId="{09C91ECF-E223-47CE-8844-FAF1D92E1460}" srcOrd="5" destOrd="0" presId="urn:microsoft.com/office/officeart/2005/8/layout/vList5"/>
    <dgm:cxn modelId="{38486BF4-7F1B-42AE-A28C-61A97BF761D1}" type="presParOf" srcId="{78AD1182-6711-44B6-95D9-0543DA065073}" destId="{B17E93F9-934D-4D5F-9E95-33F5971E5037}" srcOrd="6" destOrd="0" presId="urn:microsoft.com/office/officeart/2005/8/layout/vList5"/>
    <dgm:cxn modelId="{8F1DDFC7-DD0A-47F5-B2F8-51B812628BDF}" type="presParOf" srcId="{B17E93F9-934D-4D5F-9E95-33F5971E5037}" destId="{5E94653F-6E3A-466B-866E-C0149A07CA40}" srcOrd="0" destOrd="0" presId="urn:microsoft.com/office/officeart/2005/8/layout/vList5"/>
    <dgm:cxn modelId="{737065A0-C02F-413B-A954-12473F6E85FF}" type="presParOf" srcId="{B17E93F9-934D-4D5F-9E95-33F5971E5037}" destId="{FFAD5F7D-A880-40A0-AE9E-17C80DAA362D}" srcOrd="1" destOrd="0" presId="urn:microsoft.com/office/officeart/2005/8/layout/vList5"/>
    <dgm:cxn modelId="{128717B6-C334-4C07-8854-4A4291DC0532}" type="presParOf" srcId="{78AD1182-6711-44B6-95D9-0543DA065073}" destId="{FEDC8629-9024-4F5C-B802-AB54DBB1889A}" srcOrd="7" destOrd="0" presId="urn:microsoft.com/office/officeart/2005/8/layout/vList5"/>
    <dgm:cxn modelId="{38175029-B4FB-4D79-AB11-FB6A1017555F}" type="presParOf" srcId="{78AD1182-6711-44B6-95D9-0543DA065073}" destId="{274086F3-377D-4FBA-AECF-C98CF16E075D}" srcOrd="8" destOrd="0" presId="urn:microsoft.com/office/officeart/2005/8/layout/vList5"/>
    <dgm:cxn modelId="{7E2F6908-6DB9-4B89-B4A1-E5D31E2D20D1}" type="presParOf" srcId="{274086F3-377D-4FBA-AECF-C98CF16E075D}" destId="{F889E688-BCE4-4A0E-8C7D-7E9E48AB2095}" srcOrd="0" destOrd="0" presId="urn:microsoft.com/office/officeart/2005/8/layout/vList5"/>
    <dgm:cxn modelId="{2F557169-BDD3-4EB4-B18A-2BACA43EB65E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62240" y="-2982530"/>
          <a:ext cx="631143" cy="6751224"/>
        </a:xfrm>
        <a:prstGeom prst="round2SameRect">
          <a:avLst/>
        </a:prstGeom>
        <a:solidFill>
          <a:srgbClr val="FFFF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每个</a:t>
          </a:r>
          <a:r>
            <a:rPr lang="en-US" altLang="zh-CN" sz="2400" b="0" kern="1200" dirty="0" smtClean="0">
              <a:latin typeface="楷体_GB2312" pitchFamily="49" charset="-122"/>
              <a:ea typeface="黑体" panose="02010609060101010101" pitchFamily="49" charset="-122"/>
            </a:rPr>
            <a:t>try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块至少有一个</a:t>
          </a:r>
          <a:r>
            <a:rPr lang="en-US" altLang="zh-CN" sz="2400" b="0" kern="120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块或</a:t>
          </a:r>
          <a:r>
            <a:rPr lang="en-US" altLang="zh-CN" sz="2400" b="0" kern="1200" dirty="0" smtClean="0">
              <a:latin typeface="楷体_GB2312" pitchFamily="49" charset="-122"/>
              <a:ea typeface="黑体" panose="02010609060101010101" pitchFamily="49" charset="-122"/>
            </a:rPr>
            <a:t>finally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块</a:t>
          </a:r>
          <a:endParaRPr lang="zh-CN" altLang="en-US" sz="2400" kern="1200" dirty="0">
            <a:solidFill>
              <a:srgbClr val="1C1C1C"/>
            </a:solidFill>
          </a:endParaRPr>
        </a:p>
      </dsp:txBody>
      <dsp:txXfrm rot="-5400000">
        <a:off x="1602200" y="108320"/>
        <a:ext cx="6720414" cy="569523"/>
      </dsp:txXfrm>
    </dsp:sp>
    <dsp:sp modelId="{2381FA19-2733-48ED-ABAA-7EDFAF30A094}">
      <dsp:nvSpPr>
        <dsp:cNvPr id="0" name=""/>
        <dsp:cNvSpPr/>
      </dsp:nvSpPr>
      <dsp:spPr>
        <a:xfrm>
          <a:off x="213" y="1804"/>
          <a:ext cx="1601772" cy="78892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rgbClr val="FFFFFF"/>
              </a:solidFill>
            </a:rPr>
            <a:t>1</a:t>
          </a:r>
          <a:endParaRPr lang="zh-CN" altLang="en-US" sz="3600" kern="1200" dirty="0">
            <a:solidFill>
              <a:srgbClr val="FFFFFF"/>
            </a:solidFill>
          </a:endParaRPr>
        </a:p>
      </dsp:txBody>
      <dsp:txXfrm>
        <a:off x="38725" y="40316"/>
        <a:ext cx="1524748" cy="711905"/>
      </dsp:txXfrm>
    </dsp:sp>
    <dsp:sp modelId="{A0313DD0-A4E1-4D7E-AE20-031718C5CEC6}">
      <dsp:nvSpPr>
        <dsp:cNvPr id="0" name=""/>
        <dsp:cNvSpPr/>
      </dsp:nvSpPr>
      <dsp:spPr>
        <a:xfrm rot="5400000">
          <a:off x="4664218" y="-2147562"/>
          <a:ext cx="631143" cy="6747268"/>
        </a:xfrm>
        <a:prstGeom prst="round2SameRect">
          <a:avLst/>
        </a:prstGeom>
        <a:solidFill>
          <a:srgbClr val="FFFF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多个</a:t>
          </a:r>
          <a:r>
            <a:rPr lang="en-US" altLang="zh-CN" sz="2400" b="0" kern="120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块的排列顺序应该</a:t>
          </a:r>
          <a:r>
            <a:rPr lang="zh-CN" altLang="en-US" sz="2400" b="0" kern="1200" dirty="0" smtClean="0">
              <a:solidFill>
                <a:srgbClr val="0000FF"/>
              </a:solidFill>
              <a:latin typeface="楷体_GB2312" pitchFamily="49" charset="-122"/>
              <a:ea typeface="黑体" panose="02010609060101010101" pitchFamily="49" charset="-122"/>
            </a:rPr>
            <a:t>从特殊到一般</a:t>
          </a:r>
          <a:endParaRPr lang="zh-CN" altLang="en-US" sz="2400" b="0" kern="1200" dirty="0">
            <a:solidFill>
              <a:srgbClr val="0000FF"/>
            </a:solidFill>
            <a:latin typeface="楷体_GB2312" pitchFamily="49" charset="-122"/>
            <a:ea typeface="黑体" panose="02010609060101010101" pitchFamily="49" charset="-122"/>
          </a:endParaRPr>
        </a:p>
      </dsp:txBody>
      <dsp:txXfrm rot="-5400000">
        <a:off x="1606156" y="941310"/>
        <a:ext cx="6716458" cy="569523"/>
      </dsp:txXfrm>
    </dsp:sp>
    <dsp:sp modelId="{4CE170C5-6DE4-49AE-85C4-BB9332B44101}">
      <dsp:nvSpPr>
        <dsp:cNvPr id="0" name=""/>
        <dsp:cNvSpPr/>
      </dsp:nvSpPr>
      <dsp:spPr>
        <a:xfrm>
          <a:off x="213" y="830180"/>
          <a:ext cx="1601772" cy="78892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rgbClr val="FFFFFF"/>
              </a:solidFill>
            </a:rPr>
            <a:t>2</a:t>
          </a:r>
          <a:endParaRPr lang="zh-CN" altLang="en-US" sz="3600" kern="1200" dirty="0">
            <a:solidFill>
              <a:srgbClr val="FFFFFF"/>
            </a:solidFill>
          </a:endParaRPr>
        </a:p>
      </dsp:txBody>
      <dsp:txXfrm>
        <a:off x="38725" y="868692"/>
        <a:ext cx="1524748" cy="711905"/>
      </dsp:txXfrm>
    </dsp:sp>
    <dsp:sp modelId="{3DAE57B0-4386-42CD-B7BF-2EB7D32E6BF2}">
      <dsp:nvSpPr>
        <dsp:cNvPr id="0" name=""/>
        <dsp:cNvSpPr/>
      </dsp:nvSpPr>
      <dsp:spPr>
        <a:xfrm rot="5400000">
          <a:off x="4679595" y="-1287412"/>
          <a:ext cx="631143" cy="6680868"/>
        </a:xfrm>
        <a:prstGeom prst="round2SameRect">
          <a:avLst/>
        </a:prstGeom>
        <a:solidFill>
          <a:srgbClr val="FFFF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可以用一个</a:t>
          </a:r>
          <a:r>
            <a:rPr lang="en-US" altLang="zh-CN" sz="2400" b="0" kern="1200" dirty="0" smtClean="0">
              <a:latin typeface="楷体_GB2312" pitchFamily="49" charset="-122"/>
              <a:ea typeface="黑体" panose="02010609060101010101" pitchFamily="49" charset="-122"/>
            </a:rPr>
            <a:t>catch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块处理多个异常类型</a:t>
          </a:r>
          <a:endParaRPr lang="zh-CN" altLang="en-US" sz="2400" b="0" kern="1200" dirty="0">
            <a:latin typeface="楷体_GB2312" pitchFamily="49" charset="-122"/>
            <a:ea typeface="黑体" panose="02010609060101010101" pitchFamily="49" charset="-122"/>
          </a:endParaRPr>
        </a:p>
      </dsp:txBody>
      <dsp:txXfrm rot="-5400000">
        <a:off x="1654733" y="1768260"/>
        <a:ext cx="6650058" cy="569523"/>
      </dsp:txXfrm>
    </dsp:sp>
    <dsp:sp modelId="{E8A2056D-40E3-46C3-8DEB-F711CFFDABE5}">
      <dsp:nvSpPr>
        <dsp:cNvPr id="0" name=""/>
        <dsp:cNvSpPr/>
      </dsp:nvSpPr>
      <dsp:spPr>
        <a:xfrm>
          <a:off x="213" y="1658557"/>
          <a:ext cx="1601772" cy="78892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rgbClr val="FFFFFF"/>
              </a:solidFill>
            </a:rPr>
            <a:t>3</a:t>
          </a:r>
          <a:endParaRPr lang="zh-CN" altLang="en-US" sz="3600" kern="1200" dirty="0">
            <a:solidFill>
              <a:srgbClr val="FFFFFF"/>
            </a:solidFill>
          </a:endParaRPr>
        </a:p>
      </dsp:txBody>
      <dsp:txXfrm>
        <a:off x="38725" y="1697069"/>
        <a:ext cx="1524748" cy="711905"/>
      </dsp:txXfrm>
    </dsp:sp>
    <dsp:sp modelId="{FFAD5F7D-A880-40A0-AE9E-17C80DAA362D}">
      <dsp:nvSpPr>
        <dsp:cNvPr id="0" name=""/>
        <dsp:cNvSpPr/>
      </dsp:nvSpPr>
      <dsp:spPr>
        <a:xfrm rot="5400000">
          <a:off x="4643620" y="-511785"/>
          <a:ext cx="631143" cy="6786367"/>
        </a:xfrm>
        <a:prstGeom prst="round2SameRect">
          <a:avLst/>
        </a:prstGeom>
        <a:solidFill>
          <a:srgbClr val="FFFF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rPr>
            <a:t>finally</a:t>
          </a:r>
          <a:r>
            <a:rPr lang="zh-CN" altLang="en-US" sz="2400" kern="1200" dirty="0" smtClean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rPr>
            <a:t>块一定要执行</a:t>
          </a:r>
          <a:endParaRPr lang="zh-CN" altLang="en-US" sz="2400" kern="1200" dirty="0">
            <a:solidFill>
              <a:srgbClr val="1C1C1C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-5400000">
        <a:off x="1566008" y="2596637"/>
        <a:ext cx="6755557" cy="569523"/>
      </dsp:txXfrm>
    </dsp:sp>
    <dsp:sp modelId="{5E94653F-6E3A-466B-866E-C0149A07CA40}">
      <dsp:nvSpPr>
        <dsp:cNvPr id="0" name=""/>
        <dsp:cNvSpPr/>
      </dsp:nvSpPr>
      <dsp:spPr>
        <a:xfrm>
          <a:off x="213" y="2486933"/>
          <a:ext cx="1565795" cy="78892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rgbClr val="FFFFFF"/>
              </a:solidFill>
            </a:rPr>
            <a:t>4</a:t>
          </a:r>
          <a:endParaRPr lang="zh-CN" altLang="en-US" sz="3600" kern="1200" dirty="0">
            <a:solidFill>
              <a:srgbClr val="FFFFFF"/>
            </a:solidFill>
          </a:endParaRPr>
        </a:p>
      </dsp:txBody>
      <dsp:txXfrm>
        <a:off x="38725" y="2525445"/>
        <a:ext cx="1488771" cy="711905"/>
      </dsp:txXfrm>
    </dsp:sp>
    <dsp:sp modelId="{E845FE83-ED04-40F4-B057-95E666072AD5}">
      <dsp:nvSpPr>
        <dsp:cNvPr id="0" name=""/>
        <dsp:cNvSpPr/>
      </dsp:nvSpPr>
      <dsp:spPr>
        <a:xfrm rot="5400000">
          <a:off x="4643620" y="316591"/>
          <a:ext cx="631143" cy="6786367"/>
        </a:xfrm>
        <a:prstGeom prst="round2SameRect">
          <a:avLst/>
        </a:prstGeom>
        <a:solidFill>
          <a:srgbClr val="FFFF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try-</a:t>
          </a:r>
          <a:r>
            <a:rPr lang="en-US" altLang="zh-CN" sz="2400" b="0" kern="1200" dirty="0" err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cacth</a:t>
          </a:r>
          <a:r>
            <a:rPr lang="en-US" altLang="zh-CN" sz="2400" b="0" kern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rPr>
            <a:t>-finally</a:t>
          </a:r>
          <a:r>
            <a:rPr lang="zh-CN" altLang="en-US" sz="2400" b="0" kern="1200" dirty="0" smtClean="0">
              <a:latin typeface="楷体_GB2312" pitchFamily="49" charset="-122"/>
              <a:ea typeface="黑体" panose="02010609060101010101" pitchFamily="49" charset="-122"/>
            </a:rPr>
            <a:t>语句中间不能插入其他语句</a:t>
          </a:r>
          <a:endParaRPr lang="zh-CN" altLang="en-US" sz="2400" b="0" kern="1200" dirty="0">
            <a:latin typeface="楷体_GB2312" pitchFamily="49" charset="-122"/>
            <a:ea typeface="黑体" panose="02010609060101010101" pitchFamily="49" charset="-122"/>
          </a:endParaRPr>
        </a:p>
      </dsp:txBody>
      <dsp:txXfrm rot="-5400000">
        <a:off x="1566008" y="3425013"/>
        <a:ext cx="6755557" cy="569523"/>
      </dsp:txXfrm>
    </dsp:sp>
    <dsp:sp modelId="{F889E688-BCE4-4A0E-8C7D-7E9E48AB2095}">
      <dsp:nvSpPr>
        <dsp:cNvPr id="0" name=""/>
        <dsp:cNvSpPr/>
      </dsp:nvSpPr>
      <dsp:spPr>
        <a:xfrm>
          <a:off x="213" y="3315309"/>
          <a:ext cx="1565795" cy="788929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rgbClr val="FFFFFF"/>
              </a:solidFill>
            </a:rPr>
            <a:t>5</a:t>
          </a:r>
          <a:endParaRPr lang="zh-CN" altLang="en-US" sz="3600" kern="1200" dirty="0">
            <a:solidFill>
              <a:srgbClr val="FFFFFF"/>
            </a:solidFill>
          </a:endParaRPr>
        </a:p>
      </dsp:txBody>
      <dsp:txXfrm>
        <a:off x="38725" y="3353821"/>
        <a:ext cx="1488771" cy="711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146A4B-7CE3-42CF-AFE1-BD8596BB5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7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C052D65-9E9E-47A1-938A-18420274287A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zh-CN" smtClean="0"/>
              <a:t>在软件</a:t>
            </a:r>
            <a:r>
              <a:rPr lang="zh-CN" altLang="en-US" smtClean="0"/>
              <a:t>运行过程中，可能出现各种异常情况，如何妥善解决这些问题，让程序平稳可靠地运行，这就是</a:t>
            </a:r>
            <a:r>
              <a:rPr lang="en-US" altLang="zh-CN" smtClean="0"/>
              <a:t>Java</a:t>
            </a:r>
            <a:r>
              <a:rPr lang="zh-CN" altLang="en-US" smtClean="0"/>
              <a:t>异常处理机制要解决的问题。</a:t>
            </a:r>
            <a:endParaRPr lang="en-US" altLang="zh-CN" sz="1000" smtClean="0"/>
          </a:p>
        </p:txBody>
      </p:sp>
    </p:spTree>
    <p:extLst>
      <p:ext uri="{BB962C8B-B14F-4D97-AF65-F5344CB8AC3E}">
        <p14:creationId xmlns:p14="http://schemas.microsoft.com/office/powerpoint/2010/main" val="31028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当一个方法在运行时出现异常的情况下，有两种处理方式，一种是积极的方式，主动地捕获异常，执行异常处理代码，一种是消极的方式，对外声明自己要产生异常但并不去捕获处理。捕获异常是通过</a:t>
            </a:r>
            <a:r>
              <a:rPr lang="en-US" altLang="zh-CN" smtClean="0">
                <a:latin typeface="楷体_GB2312" pitchFamily="49" charset="-122"/>
                <a:ea typeface="黑体" panose="02010609060101010101" pitchFamily="49" charset="-122"/>
              </a:rPr>
              <a:t>try-catch-finally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语句实现的。 </a:t>
            </a:r>
          </a:p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C988215-B08A-44DA-9C38-491ADA17D6A8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71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A00CA2AA-452C-46AE-8E0F-E89CC38F95EB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1" lang="en-US" altLang="zh-CN" sz="320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320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320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捕获异常的第一步就是用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try {</a:t>
            </a:r>
            <a:r>
              <a:rPr kumimoji="1" lang="en-US" altLang="zh-CN" sz="2400" smtClean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语句指定了一段代码，该段代码就是一次捕获并处理异常的范围。在执行过程中，该段代码可能会产生并抛弃一个或多个异常，因此，它后面的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语句进行捕获时也要做相应的处理。</a:t>
            </a: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smtClean="0"/>
              <a:t>当</a:t>
            </a:r>
            <a:r>
              <a:rPr lang="en-US" altLang="zh-CN" sz="2400" smtClean="0"/>
              <a:t>try</a:t>
            </a:r>
            <a:r>
              <a:rPr lang="zh-CN" altLang="en-US" sz="2400" smtClean="0"/>
              <a:t>语句块中的某条语句在执行时产生了一个异常时， 系统自动跳过</a:t>
            </a:r>
            <a:r>
              <a:rPr lang="en-US" altLang="zh-CN" sz="2400" smtClean="0"/>
              <a:t>try</a:t>
            </a:r>
            <a:r>
              <a:rPr lang="zh-CN" altLang="en-US" sz="2400" smtClean="0"/>
              <a:t>语句块中后面尚未执行的语句，转去执行</a:t>
            </a:r>
            <a:r>
              <a:rPr lang="en-US" altLang="zh-CN" sz="2400" smtClean="0"/>
              <a:t>try</a:t>
            </a:r>
            <a:r>
              <a:rPr lang="zh-CN" altLang="en-US" sz="2400" smtClean="0"/>
              <a:t>语句块后面相应的</a:t>
            </a:r>
            <a:r>
              <a:rPr lang="en-US" altLang="zh-CN" sz="2400" smtClean="0"/>
              <a:t>catch</a:t>
            </a:r>
            <a:r>
              <a:rPr lang="zh-CN" altLang="en-US" sz="2400" smtClean="0"/>
              <a:t>语句块。</a:t>
            </a: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1" lang="en-US" altLang="zh-CN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kumimoji="1" lang="zh-CN" altLang="en-US" sz="900" smtClean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kumimoji="1" lang="en-US" altLang="zh-CN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语句必须伴随一个或多个</a:t>
            </a:r>
            <a:r>
              <a:rPr kumimoji="1" lang="en-US" altLang="zh-CN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，用于捕获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代码块所产生的异常并做相应的处理。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语句有一个形式参数，用于指明其所能捕获的异常类型，运行时系统通过参数值把被抛弃的异常对象传递给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要根据具体的情况来选择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语句的异常处理类型，一般应该按照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代码块中异常可能产生的顺序及其真正类型进行捕获和处理，尽量避免选择最一般的类型作为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语句中指定要捕获的类型。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也可以用一个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语句处理多个异常类型，这时它的异常类型应该是这多个异常类型的父类，但这种方式使得在程序中不能确切判断异常的具体类型。</a:t>
            </a: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1" lang="en-US" altLang="zh-CN" sz="320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320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kumimoji="1" lang="zh-CN" altLang="en-US" sz="100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捕获异常的最后一步是通过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语句为异常处理提供一个统一的出口，使得在控制流程转到程序的其他部分以前，能够对程序的状态作统一的管理。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sz="8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u="sng" smtClean="0">
                <a:latin typeface="楷体_GB2312" pitchFamily="49" charset="-122"/>
                <a:ea typeface="楷体_GB2312" pitchFamily="49" charset="-122"/>
              </a:rPr>
              <a:t>无论</a:t>
            </a:r>
            <a:r>
              <a:rPr kumimoji="1" lang="en-US" altLang="zh-CN" sz="2400" u="sng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u="sng" smtClean="0">
                <a:latin typeface="楷体_GB2312" pitchFamily="49" charset="-122"/>
                <a:ea typeface="楷体_GB2312" pitchFamily="49" charset="-122"/>
              </a:rPr>
              <a:t>所指定的程序块中抛出或不抛出异常，也无论</a:t>
            </a:r>
            <a:r>
              <a:rPr kumimoji="1" lang="en-US" altLang="zh-CN" sz="2400" u="sng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u="sng" smtClean="0">
                <a:latin typeface="楷体_GB2312" pitchFamily="49" charset="-122"/>
                <a:ea typeface="楷体_GB2312" pitchFamily="49" charset="-122"/>
              </a:rPr>
              <a:t>语句的异常类型是否与所抛出的异常的类型一致，</a:t>
            </a:r>
            <a:r>
              <a:rPr kumimoji="1" lang="en-US" altLang="zh-CN" sz="2400" u="sng" smtClean="0"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u="sng" smtClean="0">
                <a:latin typeface="楷体_GB2312" pitchFamily="49" charset="-122"/>
                <a:ea typeface="楷体_GB2312" pitchFamily="49" charset="-122"/>
              </a:rPr>
              <a:t>所指定的代码都要被执行，它提供了统一的出口。</a:t>
            </a:r>
          </a:p>
          <a:p>
            <a:pPr eaLnBrk="1" hangingPunct="1">
              <a:spcBef>
                <a:spcPct val="0"/>
              </a:spcBef>
            </a:pPr>
            <a:endParaRPr kumimoji="1" lang="zh-CN" altLang="en-US" sz="9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   通常在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语句中可以进行资源的清除工作，如关闭打开的文件等。</a:t>
            </a: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kumimoji="1"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的异常处理是通过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个关键词来实现的：</a:t>
            </a:r>
            <a:r>
              <a:rPr kumimoji="1" lang="en-US" altLang="zh-CN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try-catch-finally</a:t>
            </a:r>
            <a:r>
              <a:rPr kumimoji="1"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来执行一段程序，如果出现异常，系统抛出（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）一个异常，可以通过它的类型由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来捕获并处理它。</a:t>
            </a:r>
          </a:p>
          <a:p>
            <a:pPr eaLnBrk="1" hangingPunct="1"/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强调异常对象以及异常对象的自动抛出</a:t>
            </a:r>
          </a:p>
          <a:p>
            <a:pPr eaLnBrk="1" hangingPunct="1"/>
            <a:endParaRPr kumimoji="1" lang="zh-CN" altLang="en-US" sz="24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kumimoji="1" lang="en-US" altLang="zh-CN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语句必须伴随一个或多个</a:t>
            </a:r>
            <a:r>
              <a:rPr kumimoji="1" lang="en-US" altLang="zh-CN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，用于捕获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代码块所产生的异常并做相应的处理。 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必须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有一个形式参数，用于指明其所能捕获的异常类型，运行时系统通过参数值把被抛弃的异常对象传递给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    程序设计中要根据具体的情况来选择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语句的异常处理类型，一般应该按照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代码块中异常可能产生的顺序及其真正类型进行捕获和处理，尽量避免选择最一般的类型作为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语句中指定要捕获的类型。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    当然也可以用一个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语句处理多个异常类型，这时它的异常类型应该是这多个异常类型的父类，但这种方式使得在程序中不能确切判断异常的具体类型。</a:t>
            </a:r>
          </a:p>
          <a:p>
            <a:pPr eaLnBrk="1" hangingPunct="1"/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如果没有异常，则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语句不执行。</a:t>
            </a:r>
          </a:p>
          <a:p>
            <a:pPr eaLnBrk="1" hangingPunct="1"/>
            <a:endParaRPr kumimoji="1" lang="zh-CN" altLang="en-US" sz="24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无论是否捕获到异常都要执行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中的代码（即最后（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）由缺省处理器来处理。） </a:t>
            </a:r>
          </a:p>
          <a:p>
            <a:pPr eaLnBrk="1" hangingPunct="1"/>
            <a:r>
              <a:rPr lang="en-US" altLang="zh-CN" smtClean="0"/>
              <a:t>finally</a:t>
            </a:r>
            <a:r>
              <a:rPr lang="zh-CN" altLang="en-US" smtClean="0"/>
              <a:t>在文件处理时非常有用：不论是否发生异常</a:t>
            </a:r>
            <a:r>
              <a:rPr lang="en-US" altLang="zh-CN" smtClean="0"/>
              <a:t>,</a:t>
            </a:r>
            <a:r>
              <a:rPr lang="zh-CN" altLang="en-US" smtClean="0"/>
              <a:t>都关闭文件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en-US" altLang="zh-CN" smtClean="0"/>
              <a:t>finally</a:t>
            </a:r>
            <a:r>
              <a:rPr lang="zh-CN" altLang="en-US" smtClean="0"/>
              <a:t>语句在任何情况下都必须执行的代码，这样可以保证一些在任何情况下都必须执行代码的可靠性。比如，在数据库查询异常的时候，应该释放</a:t>
            </a:r>
            <a:r>
              <a:rPr lang="en-US" altLang="zh-CN" smtClean="0"/>
              <a:t>JDBC</a:t>
            </a:r>
            <a:r>
              <a:rPr lang="zh-CN" altLang="en-US" smtClean="0"/>
              <a:t>连接等等。</a:t>
            </a:r>
            <a:r>
              <a:rPr lang="en-US" altLang="zh-CN" smtClean="0"/>
              <a:t>finally</a:t>
            </a:r>
            <a:r>
              <a:rPr lang="zh-CN" altLang="en-US" smtClean="0"/>
              <a:t>语句先于</a:t>
            </a:r>
            <a:r>
              <a:rPr lang="en-US" altLang="zh-CN" smtClean="0"/>
              <a:t>return</a:t>
            </a:r>
            <a:r>
              <a:rPr lang="zh-CN" altLang="en-US" smtClean="0"/>
              <a:t>语句执行，而不论其先后位置，也不管是否</a:t>
            </a:r>
            <a:r>
              <a:rPr lang="en-US" altLang="zh-CN" smtClean="0"/>
              <a:t>try</a:t>
            </a:r>
            <a:r>
              <a:rPr lang="zh-CN" altLang="en-US" smtClean="0"/>
              <a:t>块出现异常。</a:t>
            </a:r>
            <a:r>
              <a:rPr lang="en-US" altLang="zh-CN" smtClean="0"/>
              <a:t>finally</a:t>
            </a:r>
            <a:r>
              <a:rPr lang="zh-CN" altLang="en-US" smtClean="0"/>
              <a:t>语句唯一不被执行的情况是方法执行了</a:t>
            </a:r>
            <a:r>
              <a:rPr lang="en-US" altLang="zh-CN" smtClean="0"/>
              <a:t>System.exit()</a:t>
            </a:r>
            <a:r>
              <a:rPr lang="zh-CN" altLang="en-US" smtClean="0"/>
              <a:t>方法。</a:t>
            </a:r>
            <a:r>
              <a:rPr lang="en-US" altLang="zh-CN" smtClean="0"/>
              <a:t>System.exit()</a:t>
            </a:r>
            <a:r>
              <a:rPr lang="zh-CN" altLang="en-US" smtClean="0"/>
              <a:t>的作用是终止当前正在运行的 </a:t>
            </a:r>
            <a:r>
              <a:rPr lang="en-US" altLang="zh-CN" smtClean="0"/>
              <a:t>Java </a:t>
            </a:r>
            <a:r>
              <a:rPr lang="zh-CN" altLang="en-US" smtClean="0"/>
              <a:t>虚拟机。</a:t>
            </a:r>
            <a:r>
              <a:rPr lang="en-US" altLang="zh-CN" smtClean="0"/>
              <a:t>finally</a:t>
            </a:r>
            <a:r>
              <a:rPr lang="zh-CN" altLang="en-US" smtClean="0"/>
              <a:t>语句块中不能通过给变量赋新值来改变</a:t>
            </a:r>
            <a:r>
              <a:rPr lang="en-US" altLang="zh-CN" smtClean="0"/>
              <a:t>return</a:t>
            </a:r>
            <a:r>
              <a:rPr lang="zh-CN" altLang="en-US" smtClean="0"/>
              <a:t>的返回值，也建议不要在</a:t>
            </a:r>
            <a:r>
              <a:rPr lang="en-US" altLang="zh-CN" smtClean="0"/>
              <a:t>finally</a:t>
            </a:r>
            <a:r>
              <a:rPr lang="zh-CN" altLang="en-US" smtClean="0"/>
              <a:t>块中使用</a:t>
            </a:r>
            <a:r>
              <a:rPr lang="en-US" altLang="zh-CN" smtClean="0"/>
              <a:t>return</a:t>
            </a:r>
            <a:r>
              <a:rPr lang="zh-CN" altLang="en-US" smtClean="0"/>
              <a:t>语句，没有意义还容易导致错误。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929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Exception in thread "main" </a:t>
            </a:r>
            <a:r>
              <a:rPr lang="en-US" altLang="zh-CN" u="sng" smtClean="0"/>
              <a:t>java.lang.ArithmeticException: / by zero</a:t>
            </a:r>
          </a:p>
          <a:p>
            <a:r>
              <a:rPr lang="en-US" altLang="zh-CN" smtClean="0"/>
              <a:t>at App4_1.main(</a:t>
            </a:r>
            <a:r>
              <a:rPr lang="en-US" altLang="zh-CN" u="sng" smtClean="0"/>
              <a:t>aaa.java:4)</a:t>
            </a: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671488F0-640D-43FB-94D1-516C0B028B84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3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364C9C1-620F-408A-BC29-44972B69FC75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类似于</a:t>
            </a:r>
            <a:r>
              <a:rPr lang="en-US" altLang="zh-CN" smtClean="0"/>
              <a:t>switch</a:t>
            </a:r>
            <a:r>
              <a:rPr lang="zh-CN" altLang="en-US" smtClean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697783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79F4126A-28B0-4D9A-AFD4-721EADA46576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5137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D34D645-14EE-40AF-9B97-5AB2B5998608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en-US" altLang="zh-CN" sz="2400" b="1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mtClean="0"/>
              <a:t>如果一个方法抛出了异常，但是该方法并不对这个异常进行捕获，而是希望由调用它的方法来捕获这个异常，那么就要在该方法的首部中进行异常的声明。</a:t>
            </a:r>
          </a:p>
        </p:txBody>
      </p:sp>
    </p:spTree>
    <p:extLst>
      <p:ext uri="{BB962C8B-B14F-4D97-AF65-F5344CB8AC3E}">
        <p14:creationId xmlns:p14="http://schemas.microsoft.com/office/powerpoint/2010/main" val="990459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 smtClean="0"/>
              <a:t>【</a:t>
            </a:r>
            <a:r>
              <a:rPr lang="zh-CN" altLang="zh-CN" b="1" smtClean="0"/>
              <a:t>例</a:t>
            </a:r>
            <a:r>
              <a:rPr lang="en-US" altLang="zh-CN" b="1" smtClean="0"/>
              <a:t>4-7</a:t>
            </a:r>
            <a:r>
              <a:rPr lang="zh-CN" altLang="zh-CN" smtClean="0"/>
              <a:t>】对如下程序进行异常处理。</a:t>
            </a:r>
          </a:p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0774B7D-47E1-40A5-B923-4ED883FBA841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86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D492F69-4635-45C1-9E22-928378C223F0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import</a:t>
            </a:r>
            <a:r>
              <a:rPr lang="en-US" altLang="zh-CN" sz="1000" smtClean="0"/>
              <a:t> </a:t>
            </a:r>
            <a:r>
              <a:rPr lang="en-US" altLang="zh-CN" sz="1000" u="sng" smtClean="0"/>
              <a:t>java.util.Scanner</a:t>
            </a:r>
            <a:r>
              <a:rPr lang="en-US" altLang="zh-CN" sz="1000" smtClean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class</a:t>
            </a:r>
            <a:r>
              <a:rPr lang="en-US" altLang="zh-CN" sz="1000" smtClean="0"/>
              <a:t> ExceptionRaised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public</a:t>
            </a:r>
            <a:r>
              <a:rPr lang="en-US" altLang="zh-CN" sz="1000" smtClean="0"/>
              <a:t> ExceptionRaised()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calculate(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operand1, 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operand2) </a:t>
            </a:r>
            <a:r>
              <a:rPr lang="en-US" altLang="zh-CN" sz="1000" b="1" smtClean="0"/>
              <a:t>throws</a:t>
            </a:r>
            <a:r>
              <a:rPr lang="en-US" altLang="zh-CN" sz="1000" smtClean="0"/>
              <a:t>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int</a:t>
            </a:r>
            <a:r>
              <a:rPr lang="en-US" altLang="zh-CN" sz="1000" smtClean="0"/>
              <a:t> result =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result = operand1 / operand2;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return</a:t>
            </a:r>
            <a:r>
              <a:rPr lang="en-US" altLang="zh-CN" sz="1000" smtClean="0"/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static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void</a:t>
            </a:r>
            <a:r>
              <a:rPr lang="en-US" altLang="zh-CN" sz="1000" smtClean="0"/>
              <a:t> main(String[] args)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ExceptionRaised obj =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ExceptionRaised();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try</a:t>
            </a:r>
            <a:r>
              <a:rPr lang="en-US" altLang="zh-CN" sz="1000" smtClean="0"/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b="1" smtClean="0"/>
              <a:t>int</a:t>
            </a:r>
            <a:r>
              <a:rPr lang="en-US" altLang="zh-CN" sz="1000" smtClean="0"/>
              <a:t> result = obj.calculate(9, 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.println(result);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 </a:t>
            </a:r>
            <a:r>
              <a:rPr lang="en-US" altLang="zh-CN" sz="1000" b="1" smtClean="0"/>
              <a:t>catch</a:t>
            </a:r>
            <a:r>
              <a:rPr lang="en-US" altLang="zh-CN" sz="1000" smtClean="0"/>
              <a:t> (Exception e)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.println("0</a:t>
            </a:r>
            <a:r>
              <a:rPr lang="zh-CN" altLang="en-US" sz="1000" smtClean="0"/>
              <a:t>不能做除数！</a:t>
            </a:r>
            <a:r>
              <a:rPr lang="en-US" altLang="zh-CN" sz="10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588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41AFB16-7660-4DFF-A589-B43C6A5ADBB7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import java.util.*;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A50021"/>
                </a:solidFill>
              </a:rPr>
              <a:t>class Example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public static void main(String[] args)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int age;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Scanner sc= new Scanner(System.in);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age=sc.nextInt();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System.out.println("</a:t>
            </a:r>
            <a:r>
              <a:rPr lang="zh-CN" altLang="en-US" smtClean="0"/>
              <a:t>年龄是</a:t>
            </a:r>
            <a:r>
              <a:rPr lang="en-US" altLang="zh-CN" smtClean="0"/>
              <a:t>"+age+"</a:t>
            </a:r>
            <a:r>
              <a:rPr lang="zh-CN" altLang="en-US" smtClean="0"/>
              <a:t>岁</a:t>
            </a:r>
            <a:r>
              <a:rPr lang="en-US" altLang="zh-CN" smtClean="0"/>
              <a:t>");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System.out.println("</a:t>
            </a:r>
            <a:r>
              <a:rPr lang="zh-CN" altLang="en-US" smtClean="0"/>
              <a:t>程序结束</a:t>
            </a:r>
            <a:r>
              <a:rPr lang="en-US" altLang="zh-CN" smtClean="0"/>
              <a:t>");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3897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913FC0B2-7FF8-4CE2-9E9C-DDFB529C99D3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前面所提到的异常或者是由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虚拟机生成，或者是由</a:t>
            </a:r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类库中的某些类生成。</a:t>
            </a:r>
          </a:p>
          <a:p>
            <a:pPr eaLnBrk="1" hangingPunct="1"/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有时，系统并不认为是异常，但已经使运行结果出错。系统不会抛出异常，必须用户自己抛出异常。如，数值溢出。</a:t>
            </a:r>
          </a:p>
          <a:p>
            <a:pPr eaLnBrk="1" hangingPunct="1"/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声明抛弃异常首先必须生成异常。</a:t>
            </a:r>
          </a:p>
          <a:p>
            <a:pPr eaLnBrk="1" hangingPunct="1"/>
            <a:r>
              <a:rPr kumimoji="1" lang="en-US" altLang="zh-CN" sz="2400" b="1" smtClean="0">
                <a:latin typeface="楷体_GB2312" pitchFamily="49" charset="-122"/>
                <a:ea typeface="楷体_GB2312" pitchFamily="49" charset="-122"/>
              </a:rPr>
              <a:t>Throw throws</a:t>
            </a:r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必须成对使用。</a:t>
            </a:r>
          </a:p>
          <a:p>
            <a:pPr eaLnBrk="1" hangingPunct="1"/>
            <a:endParaRPr kumimoji="1" lang="en-US" altLang="zh-CN" sz="24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19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4BA77B4-C518-4219-8C90-4A26E79CE134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FADB795-B811-4B83-81F9-D7330AE23436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import java.util.*;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A50021"/>
                </a:solidFill>
              </a:rPr>
              <a:t>class Example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public static void main(String[] args)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int age;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Scanner sc= new Scanner(System.in);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age=sc.nextInt();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System.out.println("</a:t>
            </a:r>
            <a:r>
              <a:rPr lang="zh-CN" altLang="en-US" smtClean="0"/>
              <a:t>年龄是</a:t>
            </a:r>
            <a:r>
              <a:rPr lang="en-US" altLang="zh-CN" smtClean="0"/>
              <a:t>"+age+"</a:t>
            </a:r>
            <a:r>
              <a:rPr lang="zh-CN" altLang="en-US" smtClean="0"/>
              <a:t>岁</a:t>
            </a:r>
            <a:r>
              <a:rPr lang="en-US" altLang="zh-CN" smtClean="0"/>
              <a:t>");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         System.out.println("</a:t>
            </a:r>
            <a:r>
              <a:rPr lang="zh-CN" altLang="en-US" smtClean="0"/>
              <a:t>程序结束</a:t>
            </a:r>
            <a:r>
              <a:rPr lang="en-US" altLang="zh-CN" smtClean="0"/>
              <a:t>");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}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32867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E8A433F-2178-4AF6-847D-C0B05113FF0A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b="1" smtClean="0"/>
              <a:t>在选择异常类型时，可以使用</a:t>
            </a:r>
            <a:r>
              <a:rPr kumimoji="1" lang="en-US" altLang="zh-CN" b="1" smtClean="0"/>
              <a:t>Java</a:t>
            </a:r>
            <a:r>
              <a:rPr kumimoji="1" lang="zh-CN" altLang="en-US" b="1" smtClean="0"/>
              <a:t>类库中已经定义好的类，也可以自己定义异常类。自定义异常类不是由</a:t>
            </a:r>
            <a:r>
              <a:rPr kumimoji="1" lang="en-US" altLang="zh-CN" b="1" smtClean="0"/>
              <a:t>Java</a:t>
            </a:r>
            <a:r>
              <a:rPr kumimoji="1" lang="zh-CN" altLang="en-US" b="1" smtClean="0"/>
              <a:t>系统监测到的异常（如数组下标越界，被</a:t>
            </a:r>
            <a:r>
              <a:rPr kumimoji="1" lang="en-US" altLang="zh-CN" b="1" smtClean="0"/>
              <a:t>0</a:t>
            </a:r>
            <a:r>
              <a:rPr kumimoji="1" lang="zh-CN" altLang="en-US" b="1" smtClean="0"/>
              <a:t>除等），而是由用户自己定义的异常。</a:t>
            </a:r>
          </a:p>
        </p:txBody>
      </p:sp>
    </p:spTree>
    <p:extLst>
      <p:ext uri="{BB962C8B-B14F-4D97-AF65-F5344CB8AC3E}">
        <p14:creationId xmlns:p14="http://schemas.microsoft.com/office/powerpoint/2010/main" val="1714639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BBFE977E-A9F8-4C48-B150-9C79CEE727C1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一般不把自定义异常作为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Error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的子类，因为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Error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通常被用来表示系统内部的严重故障</a:t>
            </a:r>
            <a:r>
              <a:rPr kumimoji="1" lang="zh-CN" altLang="en-US" sz="2800" b="1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当自定义异常是从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RuntimeException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及其子类继承而来时，该自定义异常是运行时异常，程序中可以不捕获并处理它。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当自定义异常是从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及其其他子类继承而来时，该自定义异常是编译时异常，也即程序中必须捕获并处理它。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zh-CN" altLang="en-US" sz="2800" b="1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82216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9174A26-A0AF-4AA8-9122-6A8AA8B1C3E1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在</a:t>
            </a:r>
            <a:r>
              <a:rPr lang="en-US" altLang="zh-CN" sz="800" smtClean="0"/>
              <a:t>eclipse</a:t>
            </a:r>
            <a:r>
              <a:rPr lang="zh-CN" altLang="en-US" sz="800" smtClean="0"/>
              <a:t>下，要写成’</a:t>
            </a:r>
            <a:r>
              <a:rPr lang="en-US" altLang="zh-CN" sz="800" smtClean="0"/>
              <a:t>\r’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在</a:t>
            </a:r>
            <a:r>
              <a:rPr lang="en-US" altLang="zh-CN" sz="800" smtClean="0"/>
              <a:t>jcretor</a:t>
            </a:r>
            <a:r>
              <a:rPr lang="zh-CN" altLang="en-US" sz="800" smtClean="0"/>
              <a:t>下，要写成’</a:t>
            </a:r>
            <a:r>
              <a:rPr lang="en-US" altLang="zh-CN" sz="800" smtClean="0"/>
              <a:t>\n’</a:t>
            </a:r>
          </a:p>
        </p:txBody>
      </p:sp>
    </p:spTree>
    <p:extLst>
      <p:ext uri="{BB962C8B-B14F-4D97-AF65-F5344CB8AC3E}">
        <p14:creationId xmlns:p14="http://schemas.microsoft.com/office/powerpoint/2010/main" val="286039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48389505-6B13-4F0A-BAD0-2BA36C7C73A1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如何处理错误？把错误交给谁去处理？程序又该如何从错误中恢复？这是任何程序设计语言都要解决的问题。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8336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A34A85B-BAE1-46EB-86AA-EFE073AC57ED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错误（</a:t>
            </a:r>
            <a:r>
              <a:rPr lang="en-US" altLang="zh-CN" smtClean="0"/>
              <a:t>Error</a:t>
            </a:r>
            <a:r>
              <a:rPr lang="zh-CN" altLang="en-US" smtClean="0"/>
              <a:t>）：是系统内部错误或资源耗尽引起的。</a:t>
            </a:r>
          </a:p>
          <a:p>
            <a:pPr eaLnBrk="1" hangingPunct="1"/>
            <a:r>
              <a:rPr lang="zh-CN" altLang="en-US" smtClean="0"/>
              <a:t>运行时异常</a:t>
            </a:r>
            <a:r>
              <a:rPr lang="en-US" altLang="zh-CN" smtClean="0"/>
              <a:t>(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Runtime Exception</a:t>
            </a:r>
            <a:r>
              <a:rPr lang="en-US" altLang="zh-CN" smtClean="0"/>
              <a:t>)</a:t>
            </a:r>
            <a:r>
              <a:rPr lang="zh-CN" altLang="en-US" smtClean="0"/>
              <a:t>是由于编程的错误引起的。</a:t>
            </a:r>
          </a:p>
          <a:p>
            <a:pPr eaLnBrk="1" hangingPunct="1"/>
            <a:r>
              <a:rPr lang="zh-CN" altLang="en-US" smtClean="0"/>
              <a:t>检查型异常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Exception</a:t>
            </a:r>
            <a:r>
              <a:rPr lang="en-US" altLang="zh-CN" smtClean="0"/>
              <a:t> </a:t>
            </a:r>
            <a:r>
              <a:rPr lang="zh-CN" altLang="en-US" smtClean="0"/>
              <a:t>：是编译时检查的异常，程序没错，是由不可预测的错误引起的（如：</a:t>
            </a:r>
            <a:r>
              <a:rPr lang="en-US" altLang="zh-CN" smtClean="0"/>
              <a:t>I/O</a:t>
            </a:r>
            <a:r>
              <a:rPr lang="zh-CN" altLang="en-US" smtClean="0"/>
              <a:t>错误等）。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6636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DA5F3580-2891-4710-8388-DA24C4D0C344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应该讲异常类的构造方法。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一个异常是由一个对象来代表的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所有的异常都直接或间接地继承自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类。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   在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类库的每个类包中都定义了异常类，这些异常类分成两大类：</a:t>
            </a:r>
            <a:r>
              <a:rPr kumimoji="1" lang="en-US" altLang="zh-CN" sz="28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Error</a:t>
            </a:r>
            <a:r>
              <a:rPr kumimoji="1" lang="zh-CN" altLang="en-US" sz="28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类及</a:t>
            </a:r>
            <a:r>
              <a:rPr kumimoji="1" lang="en-US" altLang="zh-CN" sz="28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1" lang="zh-CN" altLang="en-US" sz="28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，后者是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程序中需要大量处理的。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   除了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类库所定义的异常类之外，用户也可以通过继承已有的异常类来定义自己的异常类，并在程序中使用（利用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throw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产生，</a:t>
            </a:r>
            <a:r>
              <a:rPr kumimoji="1" lang="en-US" altLang="zh-CN" sz="2800" b="1" smtClean="0"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捕捉）。</a:t>
            </a:r>
          </a:p>
        </p:txBody>
      </p:sp>
    </p:spTree>
    <p:extLst>
      <p:ext uri="{BB962C8B-B14F-4D97-AF65-F5344CB8AC3E}">
        <p14:creationId xmlns:p14="http://schemas.microsoft.com/office/powerpoint/2010/main" val="42913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7E6CE62-5B33-4CB0-8C46-927FBA0244CF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是纯粹的面向对象的语言，异常处理要通过类来进行。</a:t>
            </a:r>
          </a:p>
          <a:p>
            <a:pPr eaLnBrk="1" hangingPunct="1"/>
            <a:r>
              <a:rPr lang="zh-CN" altLang="en-US" smtClean="0"/>
              <a:t>错误（</a:t>
            </a:r>
            <a:r>
              <a:rPr lang="en-US" altLang="zh-CN" smtClean="0"/>
              <a:t>Error</a:t>
            </a:r>
            <a:r>
              <a:rPr lang="zh-CN" altLang="en-US" smtClean="0"/>
              <a:t>）：表示仅靠程序本身无法恢复的严重错误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运行时异常</a:t>
            </a:r>
            <a:r>
              <a:rPr lang="en-US" altLang="zh-CN" smtClean="0"/>
              <a:t>(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Runtime Exception</a:t>
            </a:r>
            <a:r>
              <a:rPr lang="en-US" altLang="zh-CN" smtClean="0"/>
              <a:t>)</a:t>
            </a:r>
            <a:r>
              <a:rPr lang="zh-CN" altLang="en-US" smtClean="0"/>
              <a:t>是由于编程的错误引起的</a:t>
            </a:r>
            <a:r>
              <a:rPr lang="en-US" altLang="zh-CN" smtClean="0"/>
              <a:t>, RuntimeException </a:t>
            </a:r>
            <a:r>
              <a:rPr lang="zh-CN" altLang="en-US" smtClean="0"/>
              <a:t>是那些可能在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虚拟机正常运行期间抛出的异常的超类。</a:t>
            </a:r>
            <a:r>
              <a:rPr lang="en-US" altLang="zh-CN" smtClean="0"/>
              <a:t>Java</a:t>
            </a:r>
            <a:r>
              <a:rPr lang="zh-CN" altLang="en-US" smtClean="0"/>
              <a:t>编译器不去检查它，也就是说，当程序中可能出现这类异常时，即使没有用</a:t>
            </a:r>
            <a:r>
              <a:rPr lang="en-US" altLang="zh-CN" smtClean="0"/>
              <a:t>try...catch</a:t>
            </a:r>
            <a:r>
              <a:rPr lang="zh-CN" altLang="en-US" smtClean="0"/>
              <a:t>语句捕获它，也没有用</a:t>
            </a:r>
            <a:r>
              <a:rPr lang="en-US" altLang="zh-CN" smtClean="0"/>
              <a:t>throws</a:t>
            </a:r>
            <a:r>
              <a:rPr lang="zh-CN" altLang="en-US" smtClean="0"/>
              <a:t>字句声明抛出它，还是会编译通过，这种异常可以通过改进代码实现来避免。 </a:t>
            </a:r>
          </a:p>
          <a:p>
            <a:pPr eaLnBrk="1" hangingPunct="1"/>
            <a:r>
              <a:rPr lang="zh-CN" altLang="en-US" smtClean="0"/>
              <a:t>异常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Exception</a:t>
            </a:r>
            <a:r>
              <a:rPr lang="en-US" altLang="zh-CN" smtClean="0"/>
              <a:t> </a:t>
            </a:r>
            <a:r>
              <a:rPr lang="zh-CN" altLang="en-US" smtClean="0"/>
              <a:t>：程序没错，是由不可预测的错误引起的（如：</a:t>
            </a:r>
            <a:r>
              <a:rPr lang="en-US" altLang="zh-CN" smtClean="0"/>
              <a:t>I/O</a:t>
            </a:r>
            <a:r>
              <a:rPr lang="zh-CN" altLang="en-US" smtClean="0"/>
              <a:t>错误等）。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2292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19D7C894-4CAC-4D54-89C8-C66B56207AAA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错误（</a:t>
            </a:r>
            <a:r>
              <a:rPr lang="en-US" altLang="zh-CN" smtClean="0"/>
              <a:t>Error</a:t>
            </a:r>
            <a:r>
              <a:rPr lang="zh-CN" altLang="en-US" smtClean="0"/>
              <a:t>）：表示仅靠程序本身无法恢复的严重错误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运行时异常</a:t>
            </a:r>
            <a:r>
              <a:rPr lang="en-US" altLang="zh-CN" smtClean="0"/>
              <a:t>(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Runtime Exception</a:t>
            </a:r>
            <a:r>
              <a:rPr lang="en-US" altLang="zh-CN" smtClean="0"/>
              <a:t>)</a:t>
            </a:r>
            <a:r>
              <a:rPr lang="zh-CN" altLang="en-US" smtClean="0"/>
              <a:t>是由于编程的错误引起的</a:t>
            </a:r>
            <a:r>
              <a:rPr lang="en-US" altLang="zh-CN" smtClean="0"/>
              <a:t>, RuntimeException </a:t>
            </a:r>
            <a:r>
              <a:rPr lang="zh-CN" altLang="en-US" smtClean="0"/>
              <a:t>是那些可能在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虚拟机正常运行期间抛出的异常的超类。</a:t>
            </a:r>
            <a:r>
              <a:rPr lang="en-US" altLang="zh-CN" smtClean="0"/>
              <a:t>Java</a:t>
            </a:r>
            <a:r>
              <a:rPr lang="zh-CN" altLang="en-US" smtClean="0"/>
              <a:t>编译器不去检查它，也就是说，当程序中可能出现这类异常时，即使没有用</a:t>
            </a:r>
            <a:r>
              <a:rPr lang="en-US" altLang="zh-CN" smtClean="0"/>
              <a:t>try...catch</a:t>
            </a:r>
            <a:r>
              <a:rPr lang="zh-CN" altLang="en-US" smtClean="0"/>
              <a:t>语句捕获它，也没有用</a:t>
            </a:r>
            <a:r>
              <a:rPr lang="en-US" altLang="zh-CN" smtClean="0"/>
              <a:t>throws</a:t>
            </a:r>
            <a:r>
              <a:rPr lang="zh-CN" altLang="en-US" smtClean="0"/>
              <a:t>字句声明抛出它，还是会编译通过，这种异常可以通过改进代码实现来避免。 </a:t>
            </a:r>
          </a:p>
          <a:p>
            <a:pPr eaLnBrk="1" hangingPunct="1"/>
            <a:r>
              <a:rPr lang="zh-CN" altLang="en-US" smtClean="0"/>
              <a:t>异常</a:t>
            </a:r>
            <a:r>
              <a:rPr kumimoji="1" lang="en-US" altLang="zh-CN" sz="2600" b="1" smtClean="0">
                <a:solidFill>
                  <a:schemeClr val="hlink"/>
                </a:solidFill>
              </a:rPr>
              <a:t>Exception</a:t>
            </a:r>
            <a:r>
              <a:rPr lang="en-US" altLang="zh-CN" smtClean="0"/>
              <a:t> </a:t>
            </a:r>
            <a:r>
              <a:rPr lang="zh-CN" altLang="en-US" smtClean="0"/>
              <a:t>：程序没错，是由不可预测的错误引起的（如：</a:t>
            </a:r>
            <a:r>
              <a:rPr lang="en-US" altLang="zh-CN" smtClean="0"/>
              <a:t>I/O</a:t>
            </a:r>
            <a:r>
              <a:rPr lang="zh-CN" altLang="en-US" smtClean="0"/>
              <a:t>错误等）。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2935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F916BB7-92FE-43EC-B161-AA7DA3396075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7193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2C149183-3CC6-4209-BA27-FB26CE195B40}" type="slidenum">
              <a:rPr lang="en-US" altLang="zh-CN" sz="12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2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toString </a:t>
            </a:r>
            <a:r>
              <a:rPr lang="zh-CN" altLang="en-US" smtClean="0"/>
              <a:t>：包含类名</a:t>
            </a:r>
          </a:p>
          <a:p>
            <a:pPr eaLnBrk="1" hangingPunct="1"/>
            <a:r>
              <a:rPr lang="en-US" altLang="zh-CN" smtClean="0"/>
              <a:t>getMessage:</a:t>
            </a:r>
            <a:r>
              <a:rPr lang="zh-CN" altLang="en-US" smtClean="0"/>
              <a:t>不包含类名。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1967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华 北 电 力 大 学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2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96064-CCD5-4AB9-B4AF-CA4A8F8F96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7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EED2F-146C-4B8D-B8C7-136F94B66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36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240F-62EA-4321-996A-5B7A270D0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28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14C9-392E-43FC-A0DC-8305D25D2E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4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00533-4E7E-4890-8594-C263510582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67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5318B-E615-4544-BD6D-79CEAE274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697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DE09-1053-4997-8D61-D37504E7F6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31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91000" y="5410200"/>
            <a:ext cx="1447800" cy="695325"/>
            <a:chOff x="2680" y="3678"/>
            <a:chExt cx="680" cy="43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pic>
        <p:nvPicPr>
          <p:cNvPr id="2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57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0"/>
          <p:cNvSpPr txBox="1">
            <a:spLocks noChangeArrowheads="1"/>
          </p:cNvSpPr>
          <p:nvPr userDrawn="1"/>
        </p:nvSpPr>
        <p:spPr bwMode="auto">
          <a:xfrm>
            <a:off x="0" y="620713"/>
            <a:ext cx="4889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华 北 电 力 大 学</a:t>
            </a:r>
          </a:p>
        </p:txBody>
      </p:sp>
      <p:pic>
        <p:nvPicPr>
          <p:cNvPr id="22" name="Picture 11" descr="index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1333" r="73309" b="12167"/>
          <a:stretch>
            <a:fillRect/>
          </a:stretch>
        </p:blipFill>
        <p:spPr bwMode="auto">
          <a:xfrm>
            <a:off x="0" y="0"/>
            <a:ext cx="539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62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AFD51-3806-4C33-838A-D0EF0F146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125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8A526-75DE-496A-ABDA-C05A6DC25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4A6C0-6AE4-499C-890E-E755609A85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27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B9827-6E21-4F4E-97B1-79AB4F419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764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5557-B533-440F-BEAE-5894C3F32D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56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E0B5-F9A8-464A-B1AF-A38A6DE96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350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0AD9F-455B-4935-AC51-8FFE7BD51C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892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B196-D4E1-49A6-9C9D-BDE3C562E6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82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F49-CF21-4028-B326-F42211870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86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E59B4-3C61-4199-84B8-068F79E966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754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4D84E-6874-4DC0-85AE-E54C4DF1D4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006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82CEA-A9C3-4E86-8313-82F814D9D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65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2158-B172-40E2-9AAE-FC3D84183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F1C1B-02FB-4D1E-83A4-C507C429F0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449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AE45E-3EB7-41CE-B4B1-93A09CB92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8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5247-C847-41F5-8F36-78953B198B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819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EDA0-2C05-45AF-A530-C5456BCE23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14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3995738" y="5084763"/>
            <a:ext cx="1655762" cy="1130300"/>
            <a:chOff x="2743" y="3678"/>
            <a:chExt cx="617" cy="712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gray">
            <a:xfrm>
              <a:off x="2743" y="3789"/>
              <a:ext cx="6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2800" i="1" dirty="0" smtClean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NCEPU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44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</a:t>
            </a:r>
            <a:br>
              <a:rPr lang="en-US" altLang="zh-CN" noProof="0" smtClean="0"/>
            </a:br>
            <a:r>
              <a:rPr lang="en-US" altLang="zh-CN" noProof="0" smtClean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119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4F75C-A1B6-45A1-897C-E62CE89476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723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B22F-5403-413A-B8A9-F49B948FE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987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8719E-F9C6-4FFB-993E-1911CCD1CB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52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50C37-8B63-4F0C-AA5C-ED8544D990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34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674A8-4029-45AA-85C6-AAE6919CA4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189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297F-B0B9-499E-A199-11EEB2607D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77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EA091-69F9-4DD1-AD77-4DA10439D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535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F55-8CC2-41F6-8899-7E4414A1F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3351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2E9A-E211-4829-894F-1B820AE125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519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2C0E-2515-4E3E-AD12-E7D1557A518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F304-F0C8-4109-8992-54DD156BD1FC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10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9920-C1C3-4943-9AC1-17A166A4B5A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B73A-24C6-4B67-B431-C2539847D20F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95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6769-3670-4CAE-8A79-D58886451AA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4FE3-A08E-47E1-AB40-43A05707E568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9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1522-B75C-46CB-8326-270A458DEF5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D4B50-0DA5-4903-84A2-BC88954E3962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89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8229600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29063"/>
            <a:ext cx="8229600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A86DC-26C7-4F45-8575-1ACF33ABC86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0188C-862D-47EE-8CAC-7A2CBE7FBD22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91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8FABD-7EC3-4447-BB92-6B5331F1621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7966C-9CCD-40BF-8565-846AFB22A8D3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483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69DE0-1258-4856-B6AA-D857F7A6CED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6ED0B-A900-4E77-B329-BE4276071ABE}" type="datetime1">
              <a:rPr lang="zh-CN" altLang="en-US"/>
              <a:pPr>
                <a:defRPr/>
              </a:pPr>
              <a:t>2018/4/11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05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B493-B11E-45D5-A38E-FDEC331F4F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6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072C9-FD91-4E99-9E33-FCCF1A85FE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6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A6098-AC5D-4DD4-A8E4-8722E53DB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26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BEDD8-039D-4497-B7BB-2B5F50D7E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3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D9B08-4DEE-40EF-8F46-361A572AD3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0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0026D3-80F9-42A9-94AF-D4916EC73E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  <p:sldLayoutId id="2147484465" r:id="rId12"/>
    <p:sldLayoutId id="2147484466" r:id="rId13"/>
    <p:sldLayoutId id="2147484467" r:id="rId14"/>
    <p:sldLayoutId id="2147484468" r:id="rId15"/>
    <p:sldLayoutId id="2147484469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9E0ACB-297F-4E71-9933-75BAF6651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1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0" r:id="rId12"/>
    <p:sldLayoutId id="2147484481" r:id="rId13"/>
    <p:sldLayoutId id="2147484482" r:id="rId14"/>
    <p:sldLayoutId id="2147484483" r:id="rId15"/>
    <p:sldLayoutId id="2147484484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NCEPU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59CD5A-A88D-40BA-B0A2-414384C348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085" name="Picture 3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81000"/>
            <a:ext cx="671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  <p:sldLayoutId id="2147484502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6313" y="15573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5400" b="0" i="0" smtClean="0">
                <a:latin typeface="黑体" panose="02010609060101010101" pitchFamily="49" charset="-122"/>
                <a:ea typeface="黑体" panose="02010609060101010101" pitchFamily="49" charset="-122"/>
              </a:rPr>
              <a:t>章 异常处理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16013" y="301625"/>
            <a:ext cx="68405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4.2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异常类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497887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1550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zh-CN" b="0" dirty="0">
                <a:latin typeface="黑体" panose="02010609060101010101" pitchFamily="49" charset="-122"/>
              </a:rPr>
              <a:t>异常</a:t>
            </a:r>
            <a:r>
              <a:rPr lang="zh-CN" altLang="en-US" b="0" dirty="0">
                <a:latin typeface="黑体" panose="02010609060101010101" pitchFamily="49" charset="-122"/>
              </a:rPr>
              <a:t>用</a:t>
            </a:r>
            <a:r>
              <a:rPr lang="zh-CN" altLang="zh-CN" b="0" dirty="0">
                <a:solidFill>
                  <a:srgbClr val="FF0000"/>
                </a:solidFill>
                <a:latin typeface="黑体" panose="02010609060101010101" pitchFamily="49" charset="-122"/>
              </a:rPr>
              <a:t>对象</a:t>
            </a:r>
            <a:r>
              <a:rPr lang="zh-CN" altLang="zh-CN" b="0" dirty="0">
                <a:latin typeface="黑体" panose="02010609060101010101" pitchFamily="49" charset="-122"/>
              </a:rPr>
              <a:t>来表示</a:t>
            </a:r>
            <a:endParaRPr lang="en-US" altLang="zh-CN" b="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zh-CN" b="0" dirty="0">
                <a:latin typeface="黑体" panose="02010609060101010101" pitchFamily="49" charset="-122"/>
              </a:rPr>
              <a:t>异常类都派生自</a:t>
            </a:r>
            <a:r>
              <a:rPr lang="en-US" altLang="zh-CN" b="0" dirty="0" err="1">
                <a:latin typeface="黑体" panose="02010609060101010101" pitchFamily="49" charset="-122"/>
              </a:rPr>
              <a:t>Throwable</a:t>
            </a:r>
            <a:r>
              <a:rPr lang="zh-CN" altLang="zh-CN" b="0" dirty="0">
                <a:latin typeface="黑体" panose="02010609060101010101" pitchFamily="49" charset="-122"/>
              </a:rPr>
              <a:t>类</a:t>
            </a:r>
            <a:endParaRPr lang="en-US" altLang="zh-CN" b="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0" dirty="0" err="1">
                <a:latin typeface="黑体" panose="02010609060101010101" pitchFamily="49" charset="-122"/>
              </a:rPr>
              <a:t>Throwable</a:t>
            </a:r>
            <a:r>
              <a:rPr lang="zh-CN" altLang="zh-CN" b="0" dirty="0">
                <a:latin typeface="黑体" panose="02010609060101010101" pitchFamily="49" charset="-122"/>
              </a:rPr>
              <a:t>类有两个直接子类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Error</a:t>
            </a:r>
            <a:r>
              <a:rPr kumimoji="1" lang="zh-CN" altLang="zh-CN" sz="2400" b="0" dirty="0">
                <a:latin typeface="黑体" panose="02010609060101010101" pitchFamily="49" charset="-122"/>
              </a:rPr>
              <a:t>类</a:t>
            </a:r>
            <a:r>
              <a:rPr kumimoji="1" lang="zh-CN" altLang="en-US" sz="2400" b="0" dirty="0">
                <a:latin typeface="黑体" panose="02010609060101010101" pitchFamily="49" charset="-122"/>
              </a:rPr>
              <a:t>：</a:t>
            </a:r>
            <a:r>
              <a:rPr kumimoji="1" lang="zh-CN" altLang="zh-CN" sz="2400" b="0" dirty="0">
                <a:latin typeface="黑体" panose="02010609060101010101" pitchFamily="49" charset="-122"/>
              </a:rPr>
              <a:t>代表错误，指的是程序本身无法恢复的意外情况，不要求程序进行处理。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Exception</a:t>
            </a:r>
            <a:r>
              <a:rPr kumimoji="1" lang="zh-CN" altLang="zh-CN" sz="2400" b="0" dirty="0">
                <a:latin typeface="黑体" panose="02010609060101010101" pitchFamily="49" charset="-122"/>
              </a:rPr>
              <a:t>类</a:t>
            </a:r>
            <a:r>
              <a:rPr kumimoji="1" lang="zh-CN" altLang="en-US" sz="2400" b="0" dirty="0">
                <a:latin typeface="黑体" panose="02010609060101010101" pitchFamily="49" charset="-122"/>
              </a:rPr>
              <a:t>：</a:t>
            </a:r>
            <a:r>
              <a:rPr kumimoji="1" lang="zh-CN" altLang="zh-CN" sz="2400" b="0" dirty="0">
                <a:latin typeface="黑体" panose="02010609060101010101" pitchFamily="49" charset="-122"/>
              </a:rPr>
              <a:t>代表异常，指的是程序本身可以处理的意外情况。</a:t>
            </a:r>
            <a:endParaRPr kumimoji="1" lang="en-US" altLang="zh-CN" sz="2400" b="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0" dirty="0">
                <a:latin typeface="黑体" panose="02010609060101010101" pitchFamily="49" charset="-122"/>
              </a:rPr>
              <a:t>Java</a:t>
            </a:r>
            <a:r>
              <a:rPr lang="zh-CN" altLang="en-US" b="0" dirty="0">
                <a:latin typeface="黑体" panose="02010609060101010101" pitchFamily="49" charset="-122"/>
              </a:rPr>
              <a:t>中定义了很多异常类，类中包含了异常的信息和处理异常的方法等内容。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endParaRPr lang="en-US" altLang="zh-CN" b="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00113" y="1268413"/>
          <a:ext cx="68103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图片" r:id="rId4" imgW="4357116" imgH="2587752" progId="Word.Picture.8">
                  <p:embed/>
                </p:oleObj>
              </mc:Choice>
              <mc:Fallback>
                <p:oleObj name="图片" r:id="rId4" imgW="4357116" imgH="258775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68103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6732588" y="2135188"/>
            <a:ext cx="1439862" cy="430212"/>
          </a:xfrm>
          <a:prstGeom prst="wedgeRoundRectCallout">
            <a:avLst>
              <a:gd name="adj1" fmla="val -72106"/>
              <a:gd name="adj2" fmla="val 1447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7338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762000" algn="l"/>
              </a:tabLs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8733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762000" algn="l"/>
              </a:tabLs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87338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tabLst>
                <a:tab pos="762000" algn="l"/>
              </a:tabLs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87338">
              <a:lnSpc>
                <a:spcPct val="150000"/>
              </a:lnSpc>
              <a:spcBef>
                <a:spcPct val="20000"/>
              </a:spcBef>
              <a:buChar char="–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87338">
              <a:lnSpc>
                <a:spcPct val="150000"/>
              </a:lnSpc>
              <a:spcBef>
                <a:spcPct val="20000"/>
              </a:spcBef>
              <a:buChar char="»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87338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87338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87338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87338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latin typeface="黑体" panose="02010609060101010101" pitchFamily="49" charset="-122"/>
              </a:rPr>
              <a:t>错误</a:t>
            </a:r>
          </a:p>
        </p:txBody>
      </p:sp>
      <p:sp>
        <p:nvSpPr>
          <p:cNvPr id="322565" name="AutoShape 5"/>
          <p:cNvSpPr>
            <a:spLocks noChangeArrowheads="1"/>
          </p:cNvSpPr>
          <p:nvPr/>
        </p:nvSpPr>
        <p:spPr bwMode="auto">
          <a:xfrm>
            <a:off x="425450" y="4941888"/>
            <a:ext cx="2016125" cy="585787"/>
          </a:xfrm>
          <a:prstGeom prst="wedgeRoundRectCallout">
            <a:avLst>
              <a:gd name="adj1" fmla="val 22407"/>
              <a:gd name="adj2" fmla="val -146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400" b="0">
                <a:latin typeface="黑体" panose="02010609060101010101" pitchFamily="49" charset="-122"/>
              </a:rPr>
              <a:t>运行时异常</a:t>
            </a:r>
          </a:p>
        </p:txBody>
      </p:sp>
      <p:sp>
        <p:nvSpPr>
          <p:cNvPr id="322566" name="AutoShape 6"/>
          <p:cNvSpPr>
            <a:spLocks/>
          </p:cNvSpPr>
          <p:nvPr/>
        </p:nvSpPr>
        <p:spPr bwMode="auto">
          <a:xfrm rot="-5400000">
            <a:off x="4610100" y="3751263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22567" name="AutoShape 7"/>
          <p:cNvSpPr>
            <a:spLocks noChangeArrowheads="1"/>
          </p:cNvSpPr>
          <p:nvPr/>
        </p:nvSpPr>
        <p:spPr bwMode="auto">
          <a:xfrm>
            <a:off x="3635375" y="5186363"/>
            <a:ext cx="1873250" cy="546100"/>
          </a:xfrm>
          <a:prstGeom prst="wedgeRoundRectCallout">
            <a:avLst>
              <a:gd name="adj1" fmla="val 5903"/>
              <a:gd name="adj2" fmla="val -16088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zh-CN" altLang="en-US" sz="2400" b="0">
                <a:latin typeface="黑体" panose="02010609060101010101" pitchFamily="49" charset="-122"/>
              </a:rPr>
              <a:t>检查型异常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16013" y="301625"/>
            <a:ext cx="68405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4.2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nimBg="1" autoUpdateAnimBg="0"/>
      <p:bldP spid="322565" grpId="0" animBg="1" autoUpdateAnimBg="0"/>
      <p:bldP spid="322566" grpId="0" animBg="1"/>
      <p:bldP spid="32256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对象 2"/>
          <p:cNvGraphicFramePr>
            <a:graphicFrameLocks noChangeAspect="1"/>
          </p:cNvGraphicFramePr>
          <p:nvPr/>
        </p:nvGraphicFramePr>
        <p:xfrm>
          <a:off x="-107950" y="1252538"/>
          <a:ext cx="1022350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Visio" r:id="rId4" imgW="7917914" imgH="2896231" progId="Visio.Drawing.11">
                  <p:embed/>
                </p:oleObj>
              </mc:Choice>
              <mc:Fallback>
                <p:oleObj name="Visio" r:id="rId4" imgW="7917914" imgH="2896231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1252538"/>
                        <a:ext cx="10223500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116013" y="301625"/>
            <a:ext cx="68405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4.2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23850" y="1125538"/>
            <a:ext cx="8569325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</a:rPr>
              <a:t>ArithmeticException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：算术异常，如除数为</a:t>
            </a:r>
            <a:r>
              <a:rPr kumimoji="1"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0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，或用</a:t>
            </a:r>
            <a:r>
              <a:rPr kumimoji="1"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0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取模时，</a:t>
            </a:r>
            <a:r>
              <a:rPr kumimoji="1"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/>
            </a:r>
            <a:br>
              <a:rPr kumimoji="1"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</a:rPr>
            </a:b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会发生该异常。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</a:rPr>
              <a:t>NullPointerException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：空指针异常，当对象没有实例化就试图访问其成员时会发生该异常。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</a:rPr>
              <a:t>ClassCastException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：类型强制转换异常，进行强制类型转换时类型间不相容引发的异常。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</a:rPr>
              <a:t>IndexOutOfBoundsException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：索引超出范围异常，当元素的索引超出范围时引发的异常。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</a:rPr>
              <a:t>ArrayIndexOutOfBandsException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：数组下标越界异常，当数组元素的下标超出了数组长度允许的范围时发生该异常。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00B0F0"/>
                </a:solidFill>
                <a:latin typeface="黑体" panose="02010609060101010101" pitchFamily="49" charset="-122"/>
              </a:rPr>
              <a:t>IOException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：输入输出异常，指输入输出数据时产生的异常。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00B0F0"/>
                </a:solidFill>
                <a:latin typeface="黑体" panose="02010609060101010101" pitchFamily="49" charset="-122"/>
              </a:rPr>
              <a:t>FileNotFoundException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：文件未找到异常，当程序试图打开指定文件失败时，发生该异常。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kumimoji="1" lang="en-US" altLang="zh-CN" sz="2200" dirty="0" err="1">
                <a:solidFill>
                  <a:srgbClr val="00B0F0"/>
                </a:solidFill>
                <a:latin typeface="黑体" panose="02010609060101010101" pitchFamily="49" charset="-122"/>
              </a:rPr>
              <a:t>SocketException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：</a:t>
            </a:r>
            <a:r>
              <a:rPr kumimoji="1" lang="en-US" altLang="zh-CN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Socket</a:t>
            </a:r>
            <a:r>
              <a:rPr kumimoji="1"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</a:rPr>
              <a:t>网络通信异常。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7088" y="333375"/>
            <a:ext cx="5084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常见的异常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5513" y="476250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异常类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000" b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Exception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的常用方法</a:t>
            </a:r>
          </a:p>
        </p:txBody>
      </p:sp>
      <p:sp>
        <p:nvSpPr>
          <p:cNvPr id="423019" name="Text Box 107"/>
          <p:cNvSpPr txBox="1">
            <a:spLocks noChangeArrowheads="1"/>
          </p:cNvSpPr>
          <p:nvPr/>
        </p:nvSpPr>
        <p:spPr bwMode="auto">
          <a:xfrm>
            <a:off x="611188" y="4076700"/>
            <a:ext cx="7869237" cy="2678113"/>
          </a:xfrm>
          <a:prstGeom prst="rect">
            <a:avLst/>
          </a:prstGeom>
          <a:solidFill>
            <a:srgbClr val="DEF1F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lnSpc>
                <a:spcPct val="100000"/>
              </a:lnSpc>
              <a:buClrTx/>
              <a:buFontTx/>
              <a:buNone/>
              <a:defRPr b="0"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342900"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en-US" dirty="0" err="1">
                <a:latin typeface="仿宋" panose="02010609060101010101" pitchFamily="49" charset="-122"/>
                <a:ea typeface="仿宋" panose="02010609060101010101" pitchFamily="49" charset="-122"/>
              </a:rPr>
              <a:t>getMessage</a:t>
            </a:r>
            <a:r>
              <a:rPr lang="en-US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en-US" altLang="en-US" dirty="0" err="1">
                <a:latin typeface="仿宋" panose="02010609060101010101" pitchFamily="49" charset="-122"/>
                <a:ea typeface="仿宋" panose="02010609060101010101" pitchFamily="49" charset="-122"/>
              </a:rPr>
              <a:t>方法显示的异常信息</a:t>
            </a:r>
            <a:endParaRPr lang="en-US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 by zero</a:t>
            </a:r>
          </a:p>
          <a:p>
            <a:pPr indent="-342900"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en-US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toString</a:t>
            </a:r>
            <a:r>
              <a:rPr lang="en-US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en-US" altLang="en-US" dirty="0" err="1">
                <a:latin typeface="仿宋" panose="02010609060101010101" pitchFamily="49" charset="-122"/>
                <a:ea typeface="仿宋" panose="02010609060101010101" pitchFamily="49" charset="-122"/>
              </a:rPr>
              <a:t>方法显示的异常信息</a:t>
            </a:r>
            <a:endParaRPr lang="en-US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java.lang.ArithmeticException</a:t>
            </a:r>
            <a:r>
              <a:rPr lang="en-US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/ by zero</a:t>
            </a:r>
          </a:p>
          <a:p>
            <a:pPr indent="-342900"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en-US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printStackTrace</a:t>
            </a:r>
            <a:r>
              <a:rPr lang="en-US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en-US" altLang="en-US" dirty="0" err="1">
                <a:latin typeface="仿宋" panose="02010609060101010101" pitchFamily="49" charset="-122"/>
                <a:ea typeface="仿宋" panose="02010609060101010101" pitchFamily="49" charset="-122"/>
              </a:rPr>
              <a:t>方法显示的异常信息</a:t>
            </a:r>
            <a:endParaRPr lang="en-US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en-US" dirty="0" err="1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java.lang.ArithmeticException</a:t>
            </a:r>
            <a:r>
              <a:rPr lang="en-US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/ by zero</a:t>
            </a:r>
          </a:p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en-US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at </a:t>
            </a:r>
            <a:r>
              <a:rPr lang="en-US" altLang="en-US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ExceptionDemo.main</a:t>
            </a:r>
            <a:r>
              <a:rPr lang="en-US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Demo</a:t>
            </a:r>
            <a:r>
              <a:rPr lang="en-US" altLang="en-US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.java:8)</a:t>
            </a:r>
            <a:endParaRPr lang="en-US" altLang="zh-CN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" y="1241425"/>
          <a:ext cx="8856663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2328"/>
                <a:gridCol w="4464335"/>
              </a:tblGrid>
              <a:tr h="306442">
                <a:tc>
                  <a:txBody>
                    <a:bodyPr/>
                    <a:lstStyle/>
                    <a:p>
                      <a:pPr indent="22860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方法原型</a:t>
                      </a:r>
                      <a:endParaRPr lang="zh-CN" altLang="en-US" sz="40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1F2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2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说明</a:t>
                      </a:r>
                      <a:endParaRPr lang="zh-CN" altLang="en-US" sz="40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1F2"/>
                    </a:solidFill>
                  </a:tcPr>
                </a:tc>
              </a:tr>
              <a:tr h="3890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400" b="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Exception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3200" b="0" kern="1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构造</a:t>
                      </a:r>
                      <a:r>
                        <a:rPr lang="zh-CN" altLang="en-US" sz="2400" kern="100" dirty="0" smtClea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</a:t>
                      </a:r>
                      <a:endParaRPr lang="zh-CN" altLang="en-US" sz="32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0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2400" b="0" kern="1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Exception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(String message)</a:t>
                      </a:r>
                      <a:endParaRPr lang="en-US" sz="3200" b="0" kern="1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构造</a:t>
                      </a:r>
                      <a:r>
                        <a:rPr lang="zh-CN" altLang="en-US" sz="2400" kern="100" dirty="0" smtClean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</a:t>
                      </a:r>
                      <a:endParaRPr lang="zh-CN" altLang="en-US" sz="32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0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2400" b="0" kern="100" dirty="0" err="1">
                          <a:solidFill>
                            <a:srgbClr val="990033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getMessage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3200" b="0" kern="1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返回当前异常对象的信息</a:t>
                      </a:r>
                      <a:endParaRPr lang="zh-CN" altLang="en-US" sz="32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0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sz="2400" b="0" kern="100" dirty="0" err="1">
                          <a:solidFill>
                            <a:srgbClr val="990033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3200" b="0" kern="1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返回当前异常对象的信息</a:t>
                      </a:r>
                      <a:endParaRPr lang="zh-CN" altLang="en-US" sz="32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09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2400" b="0" kern="100" dirty="0" err="1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printStackTrace</a:t>
                      </a:r>
                      <a:r>
                        <a:rPr lang="en-US" sz="2400" b="0" kern="1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3200" b="0" kern="1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打印当前异常对象使用栈的轨迹</a:t>
                      </a:r>
                      <a:endParaRPr lang="zh-CN" altLang="en-US" sz="3200" kern="100" dirty="0"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78" marR="685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0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3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3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3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3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3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3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01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88925"/>
            <a:ext cx="6985000" cy="792163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异常处理机制 </a:t>
            </a:r>
          </a:p>
        </p:txBody>
      </p:sp>
      <p:sp>
        <p:nvSpPr>
          <p:cNvPr id="323587" name="Oval 3"/>
          <p:cNvSpPr>
            <a:spLocks noChangeArrowheads="1"/>
          </p:cNvSpPr>
          <p:nvPr/>
        </p:nvSpPr>
        <p:spPr bwMode="auto">
          <a:xfrm>
            <a:off x="1236663" y="3930650"/>
            <a:ext cx="2881312" cy="865188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prstShdw prst="shdw13" dist="85194" dir="14606097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捕获异常</a:t>
            </a:r>
          </a:p>
        </p:txBody>
      </p:sp>
      <p:sp>
        <p:nvSpPr>
          <p:cNvPr id="323588" name="Oval 4"/>
          <p:cNvSpPr>
            <a:spLocks noChangeArrowheads="1"/>
          </p:cNvSpPr>
          <p:nvPr/>
        </p:nvSpPr>
        <p:spPr bwMode="auto">
          <a:xfrm>
            <a:off x="5126038" y="3932238"/>
            <a:ext cx="2881312" cy="863600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prstShdw prst="shdw13" dist="85194" dir="14606097">
              <a:schemeClr val="bg2">
                <a:alpha val="50000"/>
              </a:schemeClr>
            </a:prst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声明异常</a:t>
            </a:r>
          </a:p>
        </p:txBody>
      </p:sp>
      <p:sp>
        <p:nvSpPr>
          <p:cNvPr id="323589" name="AutoShape 5"/>
          <p:cNvSpPr>
            <a:spLocks noChangeArrowheads="1"/>
          </p:cNvSpPr>
          <p:nvPr/>
        </p:nvSpPr>
        <p:spPr bwMode="auto">
          <a:xfrm>
            <a:off x="4654550" y="3211513"/>
            <a:ext cx="2303463" cy="647700"/>
          </a:xfrm>
          <a:prstGeom prst="curvedDownArrow">
            <a:avLst>
              <a:gd name="adj1" fmla="val 71127"/>
              <a:gd name="adj2" fmla="val 142255"/>
              <a:gd name="adj3" fmla="val 33333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throws</a:t>
            </a:r>
          </a:p>
        </p:txBody>
      </p:sp>
      <p:sp>
        <p:nvSpPr>
          <p:cNvPr id="323590" name="AutoShape 6"/>
          <p:cNvSpPr>
            <a:spLocks noChangeArrowheads="1"/>
          </p:cNvSpPr>
          <p:nvPr/>
        </p:nvSpPr>
        <p:spPr bwMode="auto">
          <a:xfrm flipH="1">
            <a:off x="2317750" y="3149600"/>
            <a:ext cx="2089150" cy="720725"/>
          </a:xfrm>
          <a:prstGeom prst="curvedDownArrow">
            <a:avLst>
              <a:gd name="adj1" fmla="val 57974"/>
              <a:gd name="adj2" fmla="val 115947"/>
              <a:gd name="adj3" fmla="val 33333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try-catch-finally</a:t>
            </a:r>
          </a:p>
        </p:txBody>
      </p:sp>
      <p:sp>
        <p:nvSpPr>
          <p:cNvPr id="323591" name="AutoShape 7"/>
          <p:cNvSpPr>
            <a:spLocks noChangeArrowheads="1"/>
          </p:cNvSpPr>
          <p:nvPr/>
        </p:nvSpPr>
        <p:spPr bwMode="auto">
          <a:xfrm>
            <a:off x="4622800" y="2995613"/>
            <a:ext cx="3527425" cy="1871662"/>
          </a:xfrm>
          <a:prstGeom prst="flowChartAlternate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23592" name="AutoShape 8"/>
          <p:cNvSpPr>
            <a:spLocks noChangeArrowheads="1"/>
          </p:cNvSpPr>
          <p:nvPr/>
        </p:nvSpPr>
        <p:spPr bwMode="auto">
          <a:xfrm>
            <a:off x="1022350" y="2995613"/>
            <a:ext cx="3384550" cy="1871662"/>
          </a:xfrm>
          <a:prstGeom prst="flowChartAlternateProcess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23593" name="AutoShape 9"/>
          <p:cNvSpPr>
            <a:spLocks noChangeArrowheads="1"/>
          </p:cNvSpPr>
          <p:nvPr/>
        </p:nvSpPr>
        <p:spPr bwMode="auto">
          <a:xfrm>
            <a:off x="6457950" y="1557338"/>
            <a:ext cx="1908175" cy="1079500"/>
          </a:xfrm>
          <a:prstGeom prst="wedgeEllipseCallout">
            <a:avLst>
              <a:gd name="adj1" fmla="val -66315"/>
              <a:gd name="adj2" fmla="val 98736"/>
            </a:avLst>
          </a:prstGeom>
          <a:gradFill rotWithShape="1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消极的</a:t>
            </a:r>
            <a:endParaRPr lang="en-US" altLang="zh-CN" sz="2200" b="0">
              <a:latin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处理方式</a:t>
            </a:r>
          </a:p>
        </p:txBody>
      </p:sp>
      <p:sp>
        <p:nvSpPr>
          <p:cNvPr id="323594" name="AutoShape 10"/>
          <p:cNvSpPr>
            <a:spLocks noChangeArrowheads="1"/>
          </p:cNvSpPr>
          <p:nvPr/>
        </p:nvSpPr>
        <p:spPr bwMode="auto">
          <a:xfrm>
            <a:off x="611188" y="1543050"/>
            <a:ext cx="1908175" cy="1079500"/>
          </a:xfrm>
          <a:prstGeom prst="wedgeEllipseCallout">
            <a:avLst>
              <a:gd name="adj1" fmla="val 85097"/>
              <a:gd name="adj2" fmla="val 93861"/>
            </a:avLst>
          </a:prstGeom>
          <a:gradFill rotWithShape="1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积极的</a:t>
            </a:r>
            <a:endParaRPr lang="en-US" altLang="zh-CN" sz="2200" b="0">
              <a:latin typeface="黑体" panose="02010609060101010101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>
                <a:latin typeface="黑体" panose="02010609060101010101" pitchFamily="49" charset="-122"/>
              </a:rPr>
              <a:t>处理方式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  <p:bldP spid="323589" grpId="0" animBg="1"/>
      <p:bldP spid="323590" grpId="0" animBg="1"/>
      <p:bldP spid="323591" grpId="0" animBg="1"/>
      <p:bldP spid="323592" grpId="0" animBg="1"/>
      <p:bldP spid="323593" grpId="0" animBg="1"/>
      <p:bldP spid="323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87338"/>
            <a:ext cx="6769100" cy="7921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4.3 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捕获异常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46075" y="1866900"/>
            <a:ext cx="8423275" cy="4454525"/>
          </a:xfrm>
          <a:prstGeom prst="rect">
            <a:avLst/>
          </a:prstGeom>
          <a:gradFill rotWithShape="1">
            <a:gsLst>
              <a:gs pos="0">
                <a:srgbClr val="DEF1F2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8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zh-CN" altLang="en-US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序列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8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catch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ExceptionType1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e)</a:t>
            </a:r>
            <a:r>
              <a:rPr lang="en-US" altLang="zh-CN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zh-CN" altLang="en-US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序列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en-US" altLang="zh-CN" dirty="0" smtClean="0"/>
              <a:t>︙</a:t>
            </a:r>
            <a:r>
              <a:rPr lang="en-US" altLang="zh-CN" dirty="0"/>
              <a:t>		</a:t>
            </a:r>
            <a:endParaRPr lang="zh-CN" altLang="en-US" dirty="0"/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8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finally  </a:t>
            </a: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zh-CN" altLang="en-US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语句</a:t>
            </a:r>
            <a:r>
              <a:rPr lang="zh-CN" altLang="en-US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序列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3995738" y="1866900"/>
            <a:ext cx="3246437" cy="863600"/>
          </a:xfrm>
          <a:prstGeom prst="wedgeRoundRectCallout">
            <a:avLst>
              <a:gd name="adj1" fmla="val -87486"/>
              <a:gd name="adj2" fmla="val 26935"/>
              <a:gd name="adj3" fmla="val 16667"/>
            </a:avLst>
          </a:prstGeom>
          <a:solidFill>
            <a:srgbClr val="FDFF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可能抛出异常或者受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异常影响的语句序列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348163" y="1968500"/>
            <a:ext cx="2089150" cy="863600"/>
          </a:xfrm>
          <a:prstGeom prst="wedgeRoundRectCallout">
            <a:avLst>
              <a:gd name="adj1" fmla="val -108185"/>
              <a:gd name="adj2" fmla="val 99514"/>
              <a:gd name="adj3" fmla="val 16667"/>
            </a:avLst>
          </a:prstGeom>
          <a:solidFill>
            <a:srgbClr val="FDFF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要捕获的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异常类型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95763" y="3844925"/>
            <a:ext cx="2392362" cy="863600"/>
          </a:xfrm>
          <a:prstGeom prst="wedgeRoundRectCallout">
            <a:avLst>
              <a:gd name="adj1" fmla="val -107806"/>
              <a:gd name="adj2" fmla="val -53778"/>
              <a:gd name="adj3" fmla="val 16667"/>
            </a:avLst>
          </a:prstGeom>
          <a:solidFill>
            <a:srgbClr val="FDFF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语句序列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437063" y="4868863"/>
            <a:ext cx="2871787" cy="1285875"/>
          </a:xfrm>
          <a:prstGeom prst="wedgeRoundRectCallout">
            <a:avLst>
              <a:gd name="adj1" fmla="val -107833"/>
              <a:gd name="adj2" fmla="val 1412"/>
              <a:gd name="adj3" fmla="val 16667"/>
            </a:avLst>
          </a:prstGeom>
          <a:solidFill>
            <a:srgbClr val="FDFF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异常处理的统一出口，无论是否抛出异常，都要执行。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8" name="文本框 2"/>
          <p:cNvSpPr txBox="1">
            <a:spLocks noChangeArrowheads="1"/>
          </p:cNvSpPr>
          <p:nvPr/>
        </p:nvSpPr>
        <p:spPr bwMode="auto">
          <a:xfrm>
            <a:off x="179388" y="1203325"/>
            <a:ext cx="7921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SzPct val="77000"/>
              <a:buFont typeface="Wingdings" panose="05000000000000000000" pitchFamily="2" charset="2"/>
              <a:buChar char="p"/>
            </a:pPr>
            <a:r>
              <a:rPr lang="zh-CN" altLang="en-US" sz="2800" b="0"/>
              <a:t>捕获异常通过</a:t>
            </a:r>
            <a:r>
              <a:rPr lang="en-US" altLang="zh-CN" sz="2800" b="0"/>
              <a:t>try-catch-finally</a:t>
            </a:r>
            <a:r>
              <a:rPr lang="zh-CN" altLang="en-US" sz="2800" b="0"/>
              <a:t>语句进行。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353284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4735513" y="2001838"/>
            <a:ext cx="4103687" cy="34432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</a:pPr>
            <a:r>
              <a:rPr lang="en-US" altLang="zh-CN" sz="2400" b="0">
                <a:latin typeface="黑体" panose="02010609060101010101" pitchFamily="49" charset="-122"/>
              </a:rPr>
              <a:t> </a:t>
            </a:r>
            <a:r>
              <a:rPr lang="zh-CN" altLang="en-US" sz="2400" b="0">
                <a:latin typeface="黑体" panose="02010609060101010101" pitchFamily="49" charset="-122"/>
              </a:rPr>
              <a:t>无论</a:t>
            </a:r>
            <a:r>
              <a:rPr lang="en-US" altLang="zh-CN" sz="2400" b="0">
                <a:latin typeface="黑体" panose="02010609060101010101" pitchFamily="49" charset="-122"/>
              </a:rPr>
              <a:t>try</a:t>
            </a:r>
            <a:r>
              <a:rPr lang="zh-CN" altLang="en-US" sz="2400" b="0">
                <a:latin typeface="黑体" panose="02010609060101010101" pitchFamily="49" charset="-122"/>
              </a:rPr>
              <a:t>块中是否抛出异常，</a:t>
            </a:r>
            <a:r>
              <a:rPr lang="en-US" altLang="zh-CN" sz="2400" b="0">
                <a:latin typeface="黑体" panose="02010609060101010101" pitchFamily="49" charset="-122"/>
              </a:rPr>
              <a:t>finally</a:t>
            </a:r>
            <a:r>
              <a:rPr lang="zh-CN" altLang="en-US" sz="2400" b="0">
                <a:latin typeface="黑体" panose="02010609060101010101" pitchFamily="49" charset="-122"/>
              </a:rPr>
              <a:t>块中的语句都会被执行。</a:t>
            </a:r>
            <a:endParaRPr lang="en-US" altLang="zh-CN" sz="2400" b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</a:pPr>
            <a:r>
              <a:rPr lang="zh-CN" altLang="en-US" sz="2400" b="0">
                <a:latin typeface="黑体" panose="02010609060101010101" pitchFamily="49" charset="-122"/>
              </a:rPr>
              <a:t>可以对程序的状态作统一的管理。 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</a:pPr>
            <a:r>
              <a:rPr lang="en-US" altLang="zh-CN" sz="2400" b="0">
                <a:latin typeface="黑体" panose="02010609060101010101" pitchFamily="49" charset="-122"/>
              </a:rPr>
              <a:t>finally</a:t>
            </a:r>
            <a:r>
              <a:rPr lang="zh-CN" altLang="en-US" sz="2400" b="0">
                <a:latin typeface="黑体" panose="02010609060101010101" pitchFamily="49" charset="-122"/>
              </a:rPr>
              <a:t>语句对增强程序的鲁棒性非常重要。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539750" y="2001838"/>
            <a:ext cx="2808288" cy="53816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try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539750" y="4881563"/>
            <a:ext cx="2808288" cy="53816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finally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</a:t>
            </a:r>
          </a:p>
        </p:txBody>
      </p:sp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539750" y="3441700"/>
            <a:ext cx="2808288" cy="5381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7184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catch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块 </a:t>
            </a:r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1763713" y="2578100"/>
            <a:ext cx="358775" cy="792163"/>
          </a:xfrm>
          <a:prstGeom prst="downArrow">
            <a:avLst>
              <a:gd name="adj1" fmla="val 50000"/>
              <a:gd name="adj2" fmla="val 55199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7895" name="AutoShape 9"/>
          <p:cNvSpPr>
            <a:spLocks noChangeArrowheads="1"/>
          </p:cNvSpPr>
          <p:nvPr/>
        </p:nvSpPr>
        <p:spPr bwMode="auto">
          <a:xfrm>
            <a:off x="1763713" y="4017963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cxnSp>
        <p:nvCxnSpPr>
          <p:cNvPr id="37896" name="AutoShape 10"/>
          <p:cNvCxnSpPr>
            <a:cxnSpLocks noChangeShapeType="1"/>
            <a:stCxn id="332805" idx="3"/>
            <a:endCxn id="332806" idx="3"/>
          </p:cNvCxnSpPr>
          <p:nvPr/>
        </p:nvCxnSpPr>
        <p:spPr bwMode="auto">
          <a:xfrm>
            <a:off x="3348038" y="2271713"/>
            <a:ext cx="1587" cy="2879725"/>
          </a:xfrm>
          <a:prstGeom prst="bentConnector3">
            <a:avLst>
              <a:gd name="adj1" fmla="val 143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492500" y="3498850"/>
            <a:ext cx="1171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>
                <a:latin typeface="Arial" panose="020B0604020202020204" pitchFamily="34" charset="0"/>
              </a:rPr>
              <a:t>无异常</a:t>
            </a: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1981200" y="2676525"/>
            <a:ext cx="14382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 b="0">
                <a:solidFill>
                  <a:srgbClr val="C00000"/>
                </a:solidFill>
                <a:latin typeface="Arial" panose="020B0604020202020204" pitchFamily="34" charset="0"/>
              </a:rPr>
              <a:t>抛出异常</a:t>
            </a:r>
          </a:p>
        </p:txBody>
      </p: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77925"/>
            <a:ext cx="6769100" cy="522288"/>
          </a:xfrm>
        </p:spPr>
        <p:txBody>
          <a:bodyPr rtlCol="0">
            <a:spAutoFit/>
          </a:bodyPr>
          <a:lstStyle/>
          <a:p>
            <a:pPr marL="342900" indent="-342900">
              <a:buSzPct val="77000"/>
              <a:buFont typeface="Wingdings" panose="05000000000000000000" pitchFamily="2" charset="2"/>
              <a:buChar char="p"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try-catch-finally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语句执行流程</a:t>
            </a:r>
          </a:p>
        </p:txBody>
      </p:sp>
      <p:sp>
        <p:nvSpPr>
          <p:cNvPr id="37900" name="Rectangle 2"/>
          <p:cNvSpPr txBox="1">
            <a:spLocks noChangeArrowheads="1"/>
          </p:cNvSpPr>
          <p:nvPr/>
        </p:nvSpPr>
        <p:spPr bwMode="white">
          <a:xfrm>
            <a:off x="1042988" y="287338"/>
            <a:ext cx="67691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4.3 </a:t>
            </a:r>
            <a:r>
              <a:rPr lang="zh-CN" altLang="en-US" sz="4000" b="0">
                <a:solidFill>
                  <a:schemeClr val="bg1"/>
                </a:solidFill>
                <a:latin typeface="黑体" panose="02010609060101010101" pitchFamily="49" charset="-122"/>
                <a:cs typeface="Arial Unicode MS" panose="020B0604020202020204" pitchFamily="34" charset="-122"/>
              </a:rPr>
              <a:t>捕获异常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4925" y="1111250"/>
            <a:ext cx="5905500" cy="2520950"/>
          </a:xfrm>
          <a:solidFill>
            <a:srgbClr val="EEF8F8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App4_1a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static void </a:t>
            </a:r>
            <a:r>
              <a:rPr lang="en-US" altLang="zh-C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(String[]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a = 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 / 0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(a);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</a:p>
          <a:p>
            <a:pPr marL="0" indent="0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143125" y="2897188"/>
            <a:ext cx="6605588" cy="41322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App4_1a 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static void </a:t>
            </a:r>
            <a:r>
              <a:rPr lang="en-US" altLang="zh-C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(String[]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try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a = 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 / 0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(a);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r>
              <a:rPr lang="en-US" altLang="zh-CN" sz="24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catch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ArithmeticException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算术运算错误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}</a:t>
            </a:r>
            <a:r>
              <a:rPr lang="en-US" altLang="zh-CN" sz="24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finally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en-US" sz="24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程序运行结束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363" y="4730750"/>
            <a:ext cx="2178050" cy="1200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算术运算错误</a:t>
            </a:r>
          </a:p>
          <a:p>
            <a:pPr>
              <a:defRPr/>
            </a:pP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程序运行结束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endParaRPr lang="zh-CN" altLang="en-US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3438" y="1849438"/>
            <a:ext cx="4465637" cy="1016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 in thread "main" </a:t>
            </a:r>
            <a:r>
              <a:rPr lang="en-US" altLang="zh-CN" sz="2000" b="0" u="sng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java.lang.ArithmeticException</a:t>
            </a:r>
            <a:r>
              <a:rPr lang="en-US" altLang="zh-CN" sz="2000" b="0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/ by zero</a:t>
            </a:r>
          </a:p>
          <a:p>
            <a:pPr>
              <a:defRPr/>
            </a:pP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App4_1a.main(</a:t>
            </a:r>
            <a:r>
              <a:rPr lang="en-US" altLang="zh-CN" sz="2000" b="0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App4_1a.java:4</a:t>
            </a:r>
            <a:r>
              <a:rPr lang="en-US" altLang="zh-CN" sz="2000" b="0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87338"/>
            <a:ext cx="6769100" cy="7921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try-catch-finally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6408738" cy="2806700"/>
          </a:xfrm>
          <a:solidFill>
            <a:srgbClr val="EEF8F8"/>
          </a:solidFill>
        </p:spPr>
        <p:txBody>
          <a:bodyPr/>
          <a:lstStyle/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App4_1b 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public static void </a:t>
            </a:r>
            <a:r>
              <a:rPr lang="en-US" altLang="zh-CN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(String[]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{  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a = (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en-US" altLang="zh-CN" sz="2400" b="0" dirty="0" err="1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System.in.read</a:t>
            </a:r>
            <a:r>
              <a:rPr lang="en-US" altLang="zh-CN" sz="2400" b="0" dirty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400" b="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a );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pPr marL="0" indent="0">
              <a:lnSpc>
                <a:spcPts val="26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55875" y="2152650"/>
            <a:ext cx="6624638" cy="47323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App4_1b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int 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a = (int) System.in.read();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System.out.println(a);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catch (Exception e)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System.out.println("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输入异常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} finally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   System.out.println("</a:t>
            </a:r>
            <a:r>
              <a:rPr lang="zh-CN" altLang="en-US" sz="2400" b="0">
                <a:latin typeface="仿宋" panose="02010609060101010101" pitchFamily="49" charset="-122"/>
                <a:ea typeface="仿宋" panose="02010609060101010101" pitchFamily="49" charset="-122"/>
              </a:rPr>
              <a:t>程序运行结束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</a:p>
          <a:p>
            <a:pPr eaLnBrk="1" hangingPunct="1">
              <a:lnSpc>
                <a:spcPts val="15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87338"/>
            <a:ext cx="6769100" cy="7921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try-catch-finally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语句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19200" y="1219200"/>
            <a:ext cx="6630988" cy="5232400"/>
          </a:xfrm>
          <a:prstGeom prst="rect">
            <a:avLst/>
          </a:prstGeom>
          <a:solidFill>
            <a:srgbClr val="F8F8F8"/>
          </a:solidFill>
          <a:ln w="28575">
            <a:solidFill>
              <a:srgbClr val="5F5F5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{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     </a:t>
            </a:r>
            <a:r>
              <a:rPr lang="en-US" altLang="zh-CN" dirty="0" err="1">
                <a:latin typeface="Tahoma" pitchFamily="34" charset="0"/>
              </a:rPr>
              <a:t>openTheFile</a:t>
            </a:r>
            <a:r>
              <a:rPr lang="en-US" altLang="zh-CN" dirty="0">
                <a:latin typeface="Tahoma" pitchFamily="34" charset="0"/>
              </a:rPr>
              <a:t>;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     determine its size;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     allocate that much memory;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     read-file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     </a:t>
            </a:r>
            <a:r>
              <a:rPr lang="en-US" altLang="zh-CN" dirty="0" err="1">
                <a:latin typeface="Tahoma" pitchFamily="34" charset="0"/>
              </a:rPr>
              <a:t>closeTheFile</a:t>
            </a:r>
            <a:r>
              <a:rPr lang="en-US" altLang="zh-CN" dirty="0">
                <a:latin typeface="Tahoma" pitchFamily="34" charset="0"/>
              </a:rPr>
              <a:t>;  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Tahoma" pitchFamily="34" charset="0"/>
              </a:rPr>
              <a:t> 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446" y="404664"/>
            <a:ext cx="8020050" cy="56356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000" b="0">
                <a:solidFill>
                  <a:schemeClr val="bg1"/>
                </a:solidFill>
                <a:cs typeface="+mj-cs"/>
              </a:defRPr>
            </a:lvl1pPr>
            <a:lvl2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为什么引入异常处理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6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331788"/>
            <a:ext cx="6985000" cy="793750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块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750" y="1376363"/>
            <a:ext cx="8243888" cy="1724025"/>
          </a:xfrm>
          <a:prstGeom prst="rect">
            <a:avLst/>
          </a:prstGeom>
          <a:solidFill>
            <a:srgbClr val="EEF8F8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Arial" panose="020B0604020202020204" pitchFamily="34" charset="0"/>
              </a:rPr>
              <a:t>一个</a:t>
            </a:r>
            <a:r>
              <a:rPr lang="en-US" altLang="zh-CN" sz="2400" b="0">
                <a:latin typeface="Arial" panose="020B0604020202020204" pitchFamily="34" charset="0"/>
              </a:rPr>
              <a:t>try</a:t>
            </a:r>
            <a:r>
              <a:rPr lang="zh-CN" altLang="en-US" sz="2400" b="0">
                <a:latin typeface="Arial" panose="020B0604020202020204" pitchFamily="34" charset="0"/>
              </a:rPr>
              <a:t>块后可以跟多个</a:t>
            </a:r>
            <a:r>
              <a:rPr lang="en-US" altLang="zh-CN" sz="2400" b="0">
                <a:latin typeface="Arial" panose="020B0604020202020204" pitchFamily="34" charset="0"/>
              </a:rPr>
              <a:t>catch</a:t>
            </a:r>
            <a:r>
              <a:rPr lang="zh-CN" altLang="en-US" sz="2400" b="0">
                <a:latin typeface="Arial" panose="020B0604020202020204" pitchFamily="34" charset="0"/>
              </a:rPr>
              <a:t>块。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Arial" panose="020B0604020202020204" pitchFamily="34" charset="0"/>
              </a:rPr>
              <a:t>当抛出异常时，按顺序查看每个 </a:t>
            </a:r>
            <a:r>
              <a:rPr lang="en-US" altLang="zh-CN" sz="2400" b="0">
                <a:latin typeface="Arial" panose="020B0604020202020204" pitchFamily="34" charset="0"/>
              </a:rPr>
              <a:t>catch </a:t>
            </a:r>
            <a:r>
              <a:rPr lang="zh-CN" altLang="en-US" sz="2400" b="0">
                <a:latin typeface="Arial" panose="020B0604020202020204" pitchFamily="34" charset="0"/>
              </a:rPr>
              <a:t>块，并执行第一个异常类型相匹配的</a:t>
            </a:r>
            <a:r>
              <a:rPr lang="en-US" altLang="zh-CN" sz="2400" b="0">
                <a:latin typeface="Arial" panose="020B0604020202020204" pitchFamily="34" charset="0"/>
              </a:rPr>
              <a:t>catch</a:t>
            </a:r>
            <a:r>
              <a:rPr lang="zh-CN" altLang="en-US" sz="2400" b="0">
                <a:latin typeface="Arial" panose="020B0604020202020204" pitchFamily="34" charset="0"/>
              </a:rPr>
              <a:t>块。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Arial" panose="020B0604020202020204" pitchFamily="34" charset="0"/>
              </a:rPr>
              <a:t>执行一个</a:t>
            </a:r>
            <a:r>
              <a:rPr lang="en-US" altLang="zh-CN" sz="2400" b="0">
                <a:latin typeface="Arial" panose="020B0604020202020204" pitchFamily="34" charset="0"/>
              </a:rPr>
              <a:t>catch </a:t>
            </a:r>
            <a:r>
              <a:rPr lang="zh-CN" altLang="en-US" sz="2400" b="0">
                <a:latin typeface="Arial" panose="020B0604020202020204" pitchFamily="34" charset="0"/>
              </a:rPr>
              <a:t>块后，其他的</a:t>
            </a:r>
            <a:r>
              <a:rPr lang="en-US" altLang="zh-CN" sz="2400" b="0">
                <a:latin typeface="Arial" panose="020B0604020202020204" pitchFamily="34" charset="0"/>
              </a:rPr>
              <a:t>catch</a:t>
            </a:r>
            <a:r>
              <a:rPr lang="zh-CN" altLang="en-US" sz="2400" b="0">
                <a:latin typeface="Arial" panose="020B0604020202020204" pitchFamily="34" charset="0"/>
              </a:rPr>
              <a:t>块将被忽略。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8638" y="3213100"/>
            <a:ext cx="8255000" cy="34163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…….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catch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 ArrayIndexOutOfBoundsException e)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0033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catch 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Exception e 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57288" y="1103313"/>
          <a:ext cx="6532562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Picture" r:id="rId4" imgW="4353273" imgH="2576117" progId="Word.Picture.8">
                  <p:embed/>
                </p:oleObj>
              </mc:Choice>
              <mc:Fallback>
                <p:oleObj name="Picture" r:id="rId4" imgW="4353273" imgH="2576117" progId="Word.Picture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103313"/>
                        <a:ext cx="6532562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743325" y="4508500"/>
            <a:ext cx="5437188" cy="468313"/>
          </a:xfrm>
          <a:prstGeom prst="rect">
            <a:avLst/>
          </a:prstGeom>
          <a:solidFill>
            <a:srgbClr val="DEF1F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catch (</a:t>
            </a:r>
            <a:r>
              <a:rPr kumimoji="1" lang="en-US" altLang="zh-CN" sz="2000" b="0">
                <a:solidFill>
                  <a:srgbClr val="990033"/>
                </a:solidFill>
                <a:ea typeface="楷体_GB2312" pitchFamily="49" charset="-122"/>
              </a:rPr>
              <a:t>ArrayIndexOutOfBoundsException</a:t>
            </a:r>
            <a:r>
              <a:rPr kumimoji="1" lang="en-US" altLang="zh-CN" sz="2400" b="0">
                <a:ea typeface="楷体_GB2312" pitchFamily="49" charset="-122"/>
              </a:rPr>
              <a:t> e )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3741738" y="5119688"/>
            <a:ext cx="5437187" cy="468312"/>
          </a:xfrm>
          <a:prstGeom prst="rect">
            <a:avLst/>
          </a:prstGeom>
          <a:solidFill>
            <a:srgbClr val="DEF1F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catch (</a:t>
            </a:r>
            <a:r>
              <a:rPr kumimoji="1" lang="en-US" altLang="zh-CN" sz="2400" b="0">
                <a:solidFill>
                  <a:srgbClr val="990033"/>
                </a:solidFill>
                <a:ea typeface="楷体_GB2312" pitchFamily="49" charset="-122"/>
              </a:rPr>
              <a:t>IndexOutOfBoundsException</a:t>
            </a:r>
            <a:r>
              <a:rPr kumimoji="1" lang="en-US" altLang="zh-CN" sz="2400" b="0">
                <a:ea typeface="楷体_GB2312" pitchFamily="49" charset="-122"/>
              </a:rPr>
              <a:t> e )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741738" y="5734050"/>
            <a:ext cx="5437187" cy="468313"/>
          </a:xfrm>
          <a:prstGeom prst="rect">
            <a:avLst/>
          </a:prstGeom>
          <a:solidFill>
            <a:srgbClr val="DEF1F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catch (</a:t>
            </a:r>
            <a:r>
              <a:rPr kumimoji="1" lang="en-US" altLang="zh-CN" sz="2400" b="0">
                <a:solidFill>
                  <a:srgbClr val="990033"/>
                </a:solidFill>
                <a:ea typeface="楷体_GB2312" pitchFamily="49" charset="-122"/>
              </a:rPr>
              <a:t>RuntimeException</a:t>
            </a:r>
            <a:r>
              <a:rPr kumimoji="1" lang="en-US" altLang="zh-CN" sz="2400" b="0">
                <a:ea typeface="楷体_GB2312" pitchFamily="49" charset="-122"/>
              </a:rPr>
              <a:t> e )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3741738" y="6275388"/>
            <a:ext cx="5437187" cy="466725"/>
          </a:xfrm>
          <a:prstGeom prst="rect">
            <a:avLst/>
          </a:prstGeom>
          <a:solidFill>
            <a:srgbClr val="DEF1F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ea typeface="楷体_GB2312" pitchFamily="49" charset="-122"/>
              </a:rPr>
              <a:t>catch (</a:t>
            </a:r>
            <a:r>
              <a:rPr kumimoji="1" lang="en-US" altLang="zh-CN" sz="2400" b="0">
                <a:solidFill>
                  <a:srgbClr val="990033"/>
                </a:solidFill>
                <a:ea typeface="楷体_GB2312" pitchFamily="49" charset="-122"/>
              </a:rPr>
              <a:t>Exception</a:t>
            </a:r>
            <a:r>
              <a:rPr kumimoji="1" lang="en-US" altLang="zh-CN" sz="2400" b="0">
                <a:ea typeface="楷体_GB2312" pitchFamily="49" charset="-122"/>
              </a:rPr>
              <a:t> e )</a:t>
            </a:r>
          </a:p>
        </p:txBody>
      </p:sp>
      <p:grpSp>
        <p:nvGrpSpPr>
          <p:cNvPr id="44039" name="组合 2"/>
          <p:cNvGrpSpPr>
            <a:grpSpLocks/>
          </p:cNvGrpSpPr>
          <p:nvPr/>
        </p:nvGrpSpPr>
        <p:grpSpPr bwMode="auto">
          <a:xfrm>
            <a:off x="34925" y="4094163"/>
            <a:ext cx="3648075" cy="1279525"/>
            <a:chOff x="20996" y="4116828"/>
            <a:chExt cx="3647152" cy="1278932"/>
          </a:xfrm>
        </p:grpSpPr>
        <p:sp>
          <p:nvSpPr>
            <p:cNvPr id="44041" name="Line 21"/>
            <p:cNvSpPr>
              <a:spLocks noChangeShapeType="1"/>
            </p:cNvSpPr>
            <p:nvPr/>
          </p:nvSpPr>
          <p:spPr bwMode="auto">
            <a:xfrm flipH="1">
              <a:off x="1835671" y="4116828"/>
              <a:ext cx="25" cy="25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8106" y="4359602"/>
              <a:ext cx="3069448" cy="3697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800" b="0" dirty="0" err="1"/>
                <a:t>IndexOutOfBoundsException</a:t>
              </a:r>
              <a:endParaRPr lang="zh-CN" altLang="en-US" sz="1800" b="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996" y="5026043"/>
              <a:ext cx="3647152" cy="3697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800" b="0" dirty="0" err="1"/>
                <a:t>ArrayIndexOutOfBoundsException</a:t>
              </a:r>
              <a:endParaRPr lang="zh-CN" altLang="en-US" sz="1800" b="0" dirty="0"/>
            </a:p>
          </p:txBody>
        </p:sp>
        <p:sp>
          <p:nvSpPr>
            <p:cNvPr id="44044" name="Line 21"/>
            <p:cNvSpPr>
              <a:spLocks noChangeShapeType="1"/>
            </p:cNvSpPr>
            <p:nvPr/>
          </p:nvSpPr>
          <p:spPr bwMode="auto">
            <a:xfrm flipH="1">
              <a:off x="1835671" y="4780176"/>
              <a:ext cx="25" cy="25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0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2857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55650" y="2225675"/>
            <a:ext cx="7632700" cy="41560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try{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	</a:t>
            </a:r>
            <a:r>
              <a:rPr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catch ( </a:t>
            </a:r>
            <a:r>
              <a:rPr lang="en-US" altLang="zh-CN" sz="24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Exception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e 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	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catch ( </a:t>
            </a:r>
            <a:r>
              <a:rPr lang="en-US" altLang="zh-CN" sz="24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ArrayIndexOutOfBoundsException</a:t>
            </a: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e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  	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4932363" y="3011488"/>
            <a:ext cx="14398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96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4213" y="1265238"/>
            <a:ext cx="79200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600" b="0">
                <a:latin typeface="Arial" panose="020B0604020202020204" pitchFamily="34" charset="0"/>
              </a:rPr>
              <a:t>使用多重</a:t>
            </a:r>
            <a:r>
              <a:rPr lang="en-US" altLang="zh-CN" sz="2600" b="0">
                <a:latin typeface="Arial" panose="020B0604020202020204" pitchFamily="34" charset="0"/>
              </a:rPr>
              <a:t>catch</a:t>
            </a:r>
            <a:r>
              <a:rPr lang="zh-CN" altLang="en-US" sz="2600" b="0">
                <a:latin typeface="Arial" panose="020B0604020202020204" pitchFamily="34" charset="0"/>
              </a:rPr>
              <a:t>语句时，异常子类一定要位于异常父类之前。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/>
      <p:bldP spid="317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16013" y="4076700"/>
            <a:ext cx="7343775" cy="15843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b="0">
              <a:ln>
                <a:solidFill>
                  <a:srgbClr val="C00000"/>
                </a:solidFill>
              </a:ln>
              <a:latin typeface="Tahoma" panose="020B0604030504040204" pitchFamily="34" charset="0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569325" cy="566102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ea typeface="宋体" panose="02010600030101010101" pitchFamily="2" charset="-122"/>
              </a:rPr>
              <a:t>【</a:t>
            </a:r>
            <a:r>
              <a:rPr lang="zh-CN" altLang="en-US" sz="2400" b="0" smtClean="0">
                <a:ea typeface="宋体" panose="02010600030101010101" pitchFamily="2" charset="-122"/>
              </a:rPr>
              <a:t>例</a:t>
            </a:r>
            <a:r>
              <a:rPr lang="en-US" altLang="zh-CN" sz="2400" b="0" smtClean="0">
                <a:ea typeface="宋体" panose="02010600030101010101" pitchFamily="2" charset="-122"/>
              </a:rPr>
              <a:t>4-2】</a:t>
            </a:r>
            <a:r>
              <a:rPr lang="zh-CN" altLang="en-US" sz="2400" b="0" smtClean="0">
                <a:ea typeface="宋体" panose="02010600030101010101" pitchFamily="2" charset="-122"/>
              </a:rPr>
              <a:t>输出数组元素与下标相除的结果。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java.util.Scanner;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App4_2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2832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public static void main(String args[])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int i = 0, beginIndex, endIndex, a[] = { 1,2,3,4,5,6,7,8 };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Scanner sc = new Scanner(System.in);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System.out.print("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  <a:cs typeface="Arial Unicode MS" panose="020B0604020202020204" pitchFamily="34" charset="-122"/>
              </a:rPr>
              <a:t>请输入数组元素的起止下标：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beginIndex = sc.</a:t>
            </a:r>
            <a:r>
              <a:rPr lang="en-US" altLang="zh-CN" sz="2400" b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nextInt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				 </a:t>
            </a: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endIndex = sc.</a:t>
            </a:r>
            <a:r>
              <a:rPr lang="en-US" altLang="zh-CN" sz="2400" b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nextInt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(); 	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for ( i = beginIndex ; i &lt;= endIndex ; i++)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System.out.println("a["+i+"]/"+i+"="+( </a:t>
            </a:r>
            <a:r>
              <a:rPr lang="en-US" altLang="zh-CN" sz="2400" b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a[i] / i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System.out.println(</a:t>
            </a:r>
            <a:r>
              <a:rPr lang="en-US" altLang="zh-CN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r>
              <a:rPr lang="en-US" altLang="zh-CN" sz="2400" b="0" smtClean="0">
                <a:latin typeface="仿宋" panose="02010609060101010101" pitchFamily="49" charset="-122"/>
                <a:ea typeface="仿宋" panose="02010609060101010101" pitchFamily="49" charset="-122"/>
              </a:rPr>
              <a:t>!");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2832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smtClean="0">
              <a:solidFill>
                <a:srgbClr val="990033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0" t="7475" r="10670" b="12199"/>
          <a:stretch>
            <a:fillRect/>
          </a:stretch>
        </p:blipFill>
        <p:spPr bwMode="auto">
          <a:xfrm rot="-1443814">
            <a:off x="6732588" y="1327150"/>
            <a:ext cx="7397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408863" y="1274763"/>
            <a:ext cx="1262062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可能</a:t>
            </a:r>
            <a:endParaRPr lang="en-US" altLang="zh-CN" sz="28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的异常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0825" y="1154113"/>
            <a:ext cx="8739188" cy="55880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try {						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         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beginIndex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=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sc.</a:t>
            </a:r>
            <a:r>
              <a:rPr lang="en-US" altLang="zh-CN" sz="22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         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endIndex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=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sc.</a:t>
            </a:r>
            <a:r>
              <a:rPr lang="en-US" altLang="zh-CN" sz="22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          for (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=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beginIndex</a:t>
            </a:r>
            <a:r>
              <a:rPr lang="en-US" altLang="zh-CN" sz="2200" b="0" dirty="0" smtClean="0">
                <a:ea typeface="宋体" panose="02010600030101010101" pitchFamily="2" charset="-122"/>
              </a:rPr>
              <a:t>;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&lt;=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endIndex</a:t>
            </a:r>
            <a:r>
              <a:rPr lang="en-US" altLang="zh-CN" sz="2200" b="0" dirty="0" smtClean="0">
                <a:ea typeface="宋体" panose="02010600030101010101" pitchFamily="2" charset="-122"/>
              </a:rPr>
              <a:t>;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      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("a["+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+"]/"+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+"="+( </a:t>
            </a:r>
            <a:r>
              <a:rPr lang="en-US" altLang="zh-CN" sz="22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22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] / </a:t>
            </a:r>
            <a:r>
              <a:rPr lang="en-US" altLang="zh-CN" sz="22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 catch (</a:t>
            </a:r>
            <a:r>
              <a:rPr lang="en-US" altLang="zh-CN" sz="2200" b="0" dirty="0" smtClean="0">
                <a:solidFill>
                  <a:srgbClr val="2832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0" dirty="0" err="1" smtClean="0">
                <a:solidFill>
                  <a:srgbClr val="2832FF"/>
                </a:solidFill>
                <a:ea typeface="宋体" panose="02010600030101010101" pitchFamily="2" charset="-122"/>
              </a:rPr>
              <a:t>InputMismatchException</a:t>
            </a:r>
            <a:r>
              <a:rPr lang="en-US" altLang="zh-CN" sz="2200" b="0" dirty="0" smtClean="0">
                <a:solidFill>
                  <a:srgbClr val="2832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0" dirty="0" smtClean="0">
                <a:ea typeface="宋体" panose="02010600030101010101" pitchFamily="2" charset="-122"/>
              </a:rPr>
              <a:t>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输入数据类型不匹配，要求输入整数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dirty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dirty="0" err="1" smtClean="0">
                <a:solidFill>
                  <a:srgbClr val="2832FF"/>
                </a:solidFill>
                <a:ea typeface="宋体" panose="02010600030101010101" pitchFamily="2" charset="-122"/>
              </a:rPr>
              <a:t>ArrayIndexOutOfBoundsException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输入数据超出范围，数组下标越界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dirty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dirty="0" err="1" smtClean="0">
                <a:solidFill>
                  <a:srgbClr val="2832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("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算术运算错误</a:t>
            </a:r>
            <a:r>
              <a:rPr lang="en-US" altLang="zh-CN" sz="2200" b="0" dirty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dirty="0" smtClean="0">
                <a:solidFill>
                  <a:srgbClr val="2832FF"/>
                </a:solidFill>
                <a:ea typeface="宋体" panose="02010600030101010101" pitchFamily="2" charset="-122"/>
              </a:rPr>
              <a:t>Exception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("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程序出现错误</a:t>
            </a:r>
            <a:r>
              <a:rPr lang="en-US" altLang="zh-CN" sz="2200" b="0" dirty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 </a:t>
            </a:r>
            <a:r>
              <a:rPr lang="en-US" altLang="zh-CN" sz="2200" b="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 smtClean="0">
                <a:ea typeface="宋体" panose="02010600030101010101" pitchFamily="2" charset="-122"/>
              </a:rPr>
              <a:t>("</a:t>
            </a:r>
            <a:r>
              <a:rPr lang="zh-CN" altLang="en-US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r>
              <a:rPr lang="en-US" altLang="zh-CN" sz="22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!"</a:t>
            </a:r>
            <a:r>
              <a:rPr lang="en-US" altLang="zh-CN" sz="2200" b="0" dirty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}</a:t>
            </a:r>
            <a:endParaRPr lang="zh-CN" altLang="en-US" sz="2200" b="0" dirty="0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3796" name="文本框 5"/>
          <p:cNvSpPr txBox="1">
            <a:spLocks noChangeArrowheads="1"/>
          </p:cNvSpPr>
          <p:nvPr/>
        </p:nvSpPr>
        <p:spPr bwMode="auto">
          <a:xfrm>
            <a:off x="5268913" y="5013325"/>
            <a:ext cx="3875087" cy="17843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nThick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buClr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请输入数组元素的起止下标：</a:t>
            </a:r>
            <a:r>
              <a:rPr lang="en-US" altLang="zh-CN" i="1" dirty="0" smtClean="0"/>
              <a:t>2 4</a:t>
            </a:r>
            <a:endParaRPr lang="zh-CN" altLang="en-US" i="1" dirty="0" smtClean="0"/>
          </a:p>
          <a:p>
            <a:pPr>
              <a:defRPr/>
            </a:pPr>
            <a:r>
              <a:rPr lang="en-US" altLang="zh-CN" dirty="0" smtClean="0"/>
              <a:t>a[2]/2=1</a:t>
            </a:r>
          </a:p>
          <a:p>
            <a:pPr>
              <a:defRPr/>
            </a:pPr>
            <a:r>
              <a:rPr lang="en-US" altLang="zh-CN" dirty="0" smtClean="0"/>
              <a:t>a[3]/3=1</a:t>
            </a:r>
          </a:p>
          <a:p>
            <a:pPr>
              <a:defRPr/>
            </a:pPr>
            <a:r>
              <a:rPr lang="en-US" altLang="zh-CN" dirty="0" smtClean="0"/>
              <a:t>a[4]/4=1</a:t>
            </a:r>
          </a:p>
          <a:p>
            <a:pPr>
              <a:defRPr/>
            </a:pPr>
            <a:r>
              <a:rPr lang="zh-CN" altLang="en-US" dirty="0" smtClean="0"/>
              <a:t>结束</a:t>
            </a:r>
            <a:r>
              <a:rPr lang="en-US" altLang="zh-CN" dirty="0" smtClean="0"/>
              <a:t>!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0825" y="1154113"/>
            <a:ext cx="8739188" cy="55880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try {						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beginIndex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endIndex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for (i = beginIndex; i &lt;= endIndex; i++)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      System.out.println("a["+i+"]/"+i+"="+( 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a[i] / i</a:t>
            </a:r>
            <a:r>
              <a:rPr lang="en-US" altLang="zh-CN" sz="2200" b="0" smtClean="0">
                <a:ea typeface="宋体" panose="02010600030101010101" pitchFamily="2" charset="-122"/>
              </a:rPr>
              <a:t> 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 InputMismatchException </a:t>
            </a:r>
            <a:r>
              <a:rPr lang="en-US" altLang="zh-CN" sz="2200" b="0" smtClean="0">
                <a:ea typeface="宋体" panose="02010600030101010101" pitchFamily="2" charset="-122"/>
              </a:rPr>
              <a:t>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输入数据类型不匹配，要求输入整数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ArrayIndexOutOfBoundsException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输入数据超出范围，数组下标越界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算术运算错误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程序出现错误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!"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  <a:endParaRPr lang="zh-CN" altLang="en-US" sz="2200" b="0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3797" name="文本框 6"/>
          <p:cNvSpPr txBox="1">
            <a:spLocks noChangeArrowheads="1"/>
          </p:cNvSpPr>
          <p:nvPr/>
        </p:nvSpPr>
        <p:spPr bwMode="auto">
          <a:xfrm>
            <a:off x="5280025" y="5013325"/>
            <a:ext cx="3873500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nThick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请输入数组元素的起止下标：</a:t>
            </a:r>
            <a:r>
              <a:rPr lang="en-US" altLang="zh-CN" sz="2000" b="0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a b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输入数据类型不匹配，要求输入整数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zh-CN" altLang="en-US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0825" y="1154113"/>
            <a:ext cx="8739188" cy="55880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try {						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beginIndex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endIndex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for (i = beginIndex; i &lt;= endIndex; i++)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      System.out.println("a["+i+"]/"+i+"="+( 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a[i] / i</a:t>
            </a:r>
            <a:r>
              <a:rPr lang="en-US" altLang="zh-CN" sz="2200" b="0" smtClean="0">
                <a:ea typeface="宋体" panose="02010600030101010101" pitchFamily="2" charset="-122"/>
              </a:rPr>
              <a:t> 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 InputMismatchException </a:t>
            </a:r>
            <a:r>
              <a:rPr lang="en-US" altLang="zh-CN" sz="2200" b="0" smtClean="0">
                <a:ea typeface="宋体" panose="02010600030101010101" pitchFamily="2" charset="-122"/>
              </a:rPr>
              <a:t>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输入数据类型不匹配，要求输入整数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ArrayIndexOutOfBoundsException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输入数据超出范围，数组下标越界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算术运算错误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程序出现错误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!"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  <a:endParaRPr lang="zh-CN" altLang="en-US" sz="2200" b="0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3798" name="文本框 8"/>
          <p:cNvSpPr txBox="1">
            <a:spLocks noChangeArrowheads="1"/>
          </p:cNvSpPr>
          <p:nvPr/>
        </p:nvSpPr>
        <p:spPr bwMode="auto">
          <a:xfrm>
            <a:off x="5283756" y="4869160"/>
            <a:ext cx="3851275" cy="17510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nThick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请输入数组元素的起止下标：</a:t>
            </a:r>
            <a:r>
              <a:rPr lang="en-US" altLang="zh-CN" sz="2000" b="0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6 8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a[6]/6=1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a[7]/7=1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输入数据超出范围，数组下标越界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zh-CN" altLang="en-US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50825" y="1154113"/>
            <a:ext cx="8739188" cy="55880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try {						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beginIndex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endIndex = sc.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nextInt</a:t>
            </a:r>
            <a:r>
              <a:rPr lang="en-US" altLang="zh-CN" sz="2200" b="0" smtClean="0"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for (i = beginIndex; i &lt;= endIndex; i++)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      System.out.println("a["+i+"]/"+i+"="+( 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a[i] / i</a:t>
            </a:r>
            <a:r>
              <a:rPr lang="en-US" altLang="zh-CN" sz="2200" b="0" smtClean="0">
                <a:ea typeface="宋体" panose="02010600030101010101" pitchFamily="2" charset="-122"/>
              </a:rPr>
              <a:t> 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 InputMismatchException </a:t>
            </a:r>
            <a:r>
              <a:rPr lang="en-US" altLang="zh-CN" sz="2200" b="0" smtClean="0">
                <a:ea typeface="宋体" panose="02010600030101010101" pitchFamily="2" charset="-122"/>
              </a:rPr>
              <a:t>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输入数据类型不匹配，要求输入整数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ArrayIndexOutOfBoundsException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输入数据超出范围，数组下标越界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算术运算错误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catch ( </a:t>
            </a:r>
            <a:r>
              <a:rPr lang="en-US" altLang="zh-CN" sz="2200" b="0" smtClean="0">
                <a:solidFill>
                  <a:srgbClr val="2832FF"/>
                </a:solidFill>
                <a:ea typeface="宋体" panose="02010600030101010101" pitchFamily="2" charset="-122"/>
              </a:rPr>
              <a:t>Exception</a:t>
            </a:r>
            <a:r>
              <a:rPr lang="en-US" altLang="zh-CN" sz="2200" b="0" smtClean="0">
                <a:ea typeface="宋体" panose="02010600030101010101" pitchFamily="2" charset="-122"/>
              </a:rPr>
              <a:t> e 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程序出现错误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 finally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System.out.println("</a:t>
            </a:r>
            <a:r>
              <a:rPr lang="zh-CN" altLang="en-US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r>
              <a:rPr lang="en-US" altLang="zh-CN" sz="2200" b="0" smtClean="0">
                <a:latin typeface="仿宋" panose="02010609060101010101" pitchFamily="49" charset="-122"/>
                <a:ea typeface="仿宋" panose="02010609060101010101" pitchFamily="49" charset="-122"/>
              </a:rPr>
              <a:t>!"</a:t>
            </a:r>
            <a:r>
              <a:rPr lang="en-US" altLang="zh-CN" sz="2200" b="0" smtClean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  <a:endParaRPr lang="zh-CN" altLang="en-US" sz="2200" b="0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多重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catch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3799" name="文本框 9"/>
          <p:cNvSpPr txBox="1">
            <a:spLocks noChangeArrowheads="1"/>
          </p:cNvSpPr>
          <p:nvPr/>
        </p:nvSpPr>
        <p:spPr bwMode="auto">
          <a:xfrm>
            <a:off x="5286259" y="5007945"/>
            <a:ext cx="3873500" cy="11080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nThick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请输入数组元素的起止下标：</a:t>
            </a:r>
            <a:r>
              <a:rPr lang="en-US" altLang="zh-CN" sz="2000" b="0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0 4</a:t>
            </a:r>
            <a:endParaRPr lang="zh-CN" altLang="en-US" sz="2000" b="0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算术运算错误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zh-CN" altLang="en-US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try-catch-finally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语句小结</a:t>
            </a:r>
          </a:p>
        </p:txBody>
      </p:sp>
      <p:graphicFrame>
        <p:nvGraphicFramePr>
          <p:cNvPr id="6" name="内容占位符 12"/>
          <p:cNvGraphicFramePr>
            <a:graphicFrameLocks noGrp="1"/>
          </p:cNvGraphicFramePr>
          <p:nvPr>
            <p:ph idx="1"/>
          </p:nvPr>
        </p:nvGraphicFramePr>
        <p:xfrm>
          <a:off x="467047" y="1556792"/>
          <a:ext cx="8353425" cy="410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39750" y="1535363"/>
            <a:ext cx="8064500" cy="637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A50021"/>
                </a:solidFill>
                <a:latin typeface="楷体_GB2312" pitchFamily="49" charset="-122"/>
              </a:rPr>
              <a:t>类型  方法名</a:t>
            </a:r>
            <a:r>
              <a:rPr lang="en-US" altLang="zh-CN" b="0" dirty="0">
                <a:solidFill>
                  <a:srgbClr val="A50021"/>
                </a:solidFill>
                <a:latin typeface="楷体_GB2312" pitchFamily="49" charset="-122"/>
              </a:rPr>
              <a:t>([</a:t>
            </a:r>
            <a:r>
              <a:rPr lang="zh-CN" altLang="en-US" b="0" dirty="0">
                <a:solidFill>
                  <a:srgbClr val="A50021"/>
                </a:solidFill>
                <a:latin typeface="楷体_GB2312" pitchFamily="49" charset="-122"/>
              </a:rPr>
              <a:t>参数表</a:t>
            </a:r>
            <a:r>
              <a:rPr lang="en-US" altLang="zh-CN" b="0" dirty="0">
                <a:solidFill>
                  <a:srgbClr val="A50021"/>
                </a:solidFill>
                <a:latin typeface="楷体_GB2312" pitchFamily="49" charset="-122"/>
              </a:rPr>
              <a:t>])  </a:t>
            </a:r>
            <a:r>
              <a:rPr lang="en-US" altLang="zh-CN" dirty="0">
                <a:solidFill>
                  <a:srgbClr val="00B0F0"/>
                </a:solidFill>
                <a:latin typeface="楷体_GB2312" pitchFamily="49" charset="-122"/>
              </a:rPr>
              <a:t>throws  </a:t>
            </a:r>
            <a:r>
              <a:rPr lang="zh-CN" altLang="en-US" dirty="0">
                <a:solidFill>
                  <a:srgbClr val="00B0F0"/>
                </a:solidFill>
                <a:latin typeface="楷体_GB2312" pitchFamily="49" charset="-122"/>
              </a:rPr>
              <a:t>异常列表  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71550" y="260350"/>
            <a:ext cx="46085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4.4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声 明 异 常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614363" y="2565400"/>
            <a:ext cx="7989887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en-US" altLang="zh-CN" b="0">
                <a:latin typeface="黑体" panose="02010609060101010101" pitchFamily="49" charset="-122"/>
              </a:rPr>
              <a:t>throws</a:t>
            </a:r>
            <a:r>
              <a:rPr kumimoji="1" lang="zh-CN" altLang="en-US" b="0">
                <a:latin typeface="黑体" panose="02010609060101010101" pitchFamily="49" charset="-122"/>
              </a:rPr>
              <a:t>子句中可以同时指明多个异常，异常类名之间没有顺序。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b="0">
                <a:latin typeface="黑体" panose="02010609060101010101" pitchFamily="49" charset="-122"/>
              </a:rPr>
              <a:t>异常列表中的异常必须是该方法内部可能抛出的异常，表示该方法不捕获这些异常。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b="0">
                <a:solidFill>
                  <a:srgbClr val="0000FF"/>
                </a:solidFill>
                <a:latin typeface="黑体" panose="02010609060101010101" pitchFamily="49" charset="-122"/>
              </a:rPr>
              <a:t>对于检查型异常，程序中必须要做处理，或者捕获异常，或者声明异常；</a:t>
            </a:r>
            <a:endParaRPr kumimoji="1" lang="en-US" altLang="zh-CN" b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b="0">
                <a:latin typeface="黑体" panose="02010609060101010101" pitchFamily="49" charset="-122"/>
              </a:rPr>
              <a:t>对于运行时异常，程序可不处理。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1089025"/>
            <a:ext cx="8218488" cy="5697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openFiles;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if (theFilesOpen)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{  </a:t>
            </a:r>
            <a:r>
              <a:rPr lang="en-US" altLang="zh-CN" sz="2000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determine the length of the file;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if (gotTheFileLength)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{   </a:t>
            </a:r>
            <a:r>
              <a:rPr lang="en-US" altLang="zh-CN" sz="2000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allocate that much memory;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     if (gotEnoughMemory)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    {   </a:t>
            </a:r>
            <a:r>
              <a:rPr lang="en-US" altLang="zh-CN" sz="2000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read the file into memory;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         if (readFailed)  errorCode=-1;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         else errorCode = -2;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    else  errorCode=-3;}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   else errorCode=-4 ;}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Tahoma" pitchFamily="34" charset="0"/>
                <a:ea typeface="楷体_GB2312" pitchFamily="49" charset="-122"/>
              </a:rPr>
              <a:t>else errorCode=-5;</a:t>
            </a:r>
            <a:r>
              <a:rPr lang="en-US" altLang="zh-CN">
                <a:latin typeface="Tahoma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446" y="489173"/>
            <a:ext cx="8020050" cy="56356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000" b="0">
                <a:solidFill>
                  <a:schemeClr val="bg1"/>
                </a:solidFill>
                <a:cs typeface="+mj-cs"/>
              </a:defRPr>
            </a:lvl1pPr>
            <a:lvl2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为什么引入异常处理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5"/>
          <p:cNvSpPr>
            <a:spLocks noChangeArrowheads="1"/>
          </p:cNvSpPr>
          <p:nvPr/>
        </p:nvSpPr>
        <p:spPr bwMode="auto">
          <a:xfrm>
            <a:off x="395288" y="1917700"/>
            <a:ext cx="3565525" cy="2833688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9939" name="Oval 7"/>
          <p:cNvSpPr>
            <a:spLocks noChangeArrowheads="1"/>
          </p:cNvSpPr>
          <p:nvPr/>
        </p:nvSpPr>
        <p:spPr bwMode="auto">
          <a:xfrm>
            <a:off x="969963" y="4751388"/>
            <a:ext cx="2162175" cy="838200"/>
          </a:xfrm>
          <a:prstGeom prst="ellipse">
            <a:avLst/>
          </a:prstGeom>
          <a:gradFill rotWithShape="1">
            <a:gsLst>
              <a:gs pos="0">
                <a:srgbClr val="CCFFCC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可能会抛出异常</a:t>
            </a:r>
          </a:p>
        </p:txBody>
      </p:sp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827088" y="1916113"/>
            <a:ext cx="2592387" cy="48101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C00000"/>
                </a:solidFill>
                <a:latin typeface="Arial" panose="020B0604020202020204" pitchFamily="34" charset="0"/>
              </a:rPr>
              <a:t>声明异常</a:t>
            </a:r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357188" y="2451100"/>
            <a:ext cx="3557587" cy="2057400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endParaRPr lang="zh-CN" altLang="en-US" sz="2200" b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endParaRPr lang="en-US" altLang="zh-CN" sz="2200" b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type calledmethod ( … )</a:t>
            </a:r>
            <a:br>
              <a:rPr lang="en-US" altLang="zh-CN" sz="2200" b="0">
                <a:latin typeface="Arial" panose="020B0604020202020204" pitchFamily="34" charset="0"/>
              </a:rPr>
            </a:br>
            <a:r>
              <a:rPr lang="en-US" altLang="zh-CN" sz="2200" b="0">
                <a:solidFill>
                  <a:srgbClr val="0000FF"/>
                </a:solidFill>
                <a:latin typeface="Arial" panose="020B0604020202020204" pitchFamily="34" charset="0"/>
              </a:rPr>
              <a:t>      throws exception-list  </a:t>
            </a:r>
            <a:r>
              <a:rPr lang="en-US" altLang="zh-CN" sz="2200" b="0"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        // body of method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zh-CN" sz="2200" b="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endParaRPr lang="en-US" altLang="zh-CN" sz="2200" b="0">
              <a:latin typeface="Arial" panose="020B0604020202020204" pitchFamily="34" charset="0"/>
            </a:endParaRPr>
          </a:p>
        </p:txBody>
      </p:sp>
      <p:sp>
        <p:nvSpPr>
          <p:cNvPr id="52230" name="Text Box 16"/>
          <p:cNvSpPr txBox="1">
            <a:spLocks noChangeArrowheads="1"/>
          </p:cNvSpPr>
          <p:nvPr/>
        </p:nvSpPr>
        <p:spPr bwMode="auto">
          <a:xfrm>
            <a:off x="971550" y="1400175"/>
            <a:ext cx="22336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被调用的方法</a:t>
            </a:r>
          </a:p>
        </p:txBody>
      </p:sp>
      <p:grpSp>
        <p:nvGrpSpPr>
          <p:cNvPr id="336917" name="Group 21"/>
          <p:cNvGrpSpPr>
            <a:grpSpLocks/>
          </p:cNvGrpSpPr>
          <p:nvPr/>
        </p:nvGrpSpPr>
        <p:grpSpPr bwMode="auto">
          <a:xfrm>
            <a:off x="5203825" y="1412875"/>
            <a:ext cx="3548063" cy="3403600"/>
            <a:chOff x="3515" y="799"/>
            <a:chExt cx="2177" cy="2144"/>
          </a:xfrm>
        </p:grpSpPr>
        <p:sp>
          <p:nvSpPr>
            <p:cNvPr id="52236" name="AutoShape 6"/>
            <p:cNvSpPr>
              <a:spLocks noChangeArrowheads="1"/>
            </p:cNvSpPr>
            <p:nvPr/>
          </p:nvSpPr>
          <p:spPr bwMode="auto">
            <a:xfrm>
              <a:off x="3515" y="1117"/>
              <a:ext cx="2177" cy="1826"/>
            </a:xfrm>
            <a:prstGeom prst="flowChartAlternateProcess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3516" y="1455"/>
              <a:ext cx="2176" cy="1294"/>
            </a:xfrm>
            <a:prstGeom prst="rect">
              <a:avLst/>
            </a:prstGeom>
            <a:gradFill rotWithShape="1">
              <a:gsLst>
                <a:gs pos="0">
                  <a:srgbClr val="3399FF">
                    <a:alpha val="5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type callingmethod (… ) 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   try {     …       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            </a:t>
              </a:r>
              <a:r>
                <a:rPr lang="en-US" altLang="zh-CN" sz="2200" b="0">
                  <a:solidFill>
                    <a:srgbClr val="0000FF"/>
                  </a:solidFill>
                  <a:latin typeface="Arial" panose="020B0604020202020204" pitchFamily="34" charset="0"/>
                </a:rPr>
                <a:t>calledmethod(…);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              …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    }catch(Exception e) {…}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200" b="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4032" y="799"/>
              <a:ext cx="11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0">
                  <a:latin typeface="Arial" panose="020B0604020202020204" pitchFamily="34" charset="0"/>
                </a:rPr>
                <a:t>调用方法</a:t>
              </a:r>
            </a:p>
          </p:txBody>
        </p:sp>
      </p:grpSp>
      <p:sp>
        <p:nvSpPr>
          <p:cNvPr id="336916" name="AutoShape 20"/>
          <p:cNvSpPr>
            <a:spLocks noChangeArrowheads="1"/>
          </p:cNvSpPr>
          <p:nvPr/>
        </p:nvSpPr>
        <p:spPr bwMode="auto">
          <a:xfrm>
            <a:off x="3960813" y="3084513"/>
            <a:ext cx="1223962" cy="288925"/>
          </a:xfrm>
          <a:prstGeom prst="notchedRightArrow">
            <a:avLst>
              <a:gd name="adj1" fmla="val 50000"/>
              <a:gd name="adj2" fmla="val 1120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5694363" y="1919288"/>
            <a:ext cx="2665412" cy="4778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rgbClr val="C00000"/>
                </a:solidFill>
                <a:latin typeface="Arial" panose="020B0604020202020204" pitchFamily="34" charset="0"/>
              </a:rPr>
              <a:t>捕获异常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71550" y="260350"/>
            <a:ext cx="46085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0" dirty="0">
                <a:solidFill>
                  <a:schemeClr val="bg1"/>
                </a:solidFill>
                <a:cs typeface="+mj-cs"/>
              </a:rPr>
              <a:t>4.4 </a:t>
            </a: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声明异常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5938838" y="4797425"/>
            <a:ext cx="2162175" cy="838200"/>
          </a:xfrm>
          <a:prstGeom prst="ellipse">
            <a:avLst/>
          </a:prstGeom>
          <a:gradFill rotWithShape="1">
            <a:gsLst>
              <a:gs pos="0">
                <a:srgbClr val="CCFFCC">
                  <a:alpha val="70000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可能会抛出异常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36905" grpId="0" animBg="1"/>
      <p:bldP spid="336916" grpId="0" animBg="1"/>
      <p:bldP spid="33690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755650" y="1917700"/>
            <a:ext cx="6408738" cy="4751388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App4_5   {           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public static void main(String[] args)  {  </a:t>
            </a:r>
            <a:endParaRPr lang="zh-CN" altLang="en-US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 a;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2400" b="0" smtClean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= (int)System.in.read();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System.out.println( a );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6300192" y="3070701"/>
            <a:ext cx="3096343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throws Exception   {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1322388"/>
            <a:ext cx="8640763" cy="52228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sz="2800" b="0">
                <a:ea typeface="宋体" panose="02010600030101010101" pitchFamily="2" charset="-122"/>
              </a:rPr>
              <a:t>【例</a:t>
            </a:r>
            <a:r>
              <a:rPr lang="en-US" altLang="zh-CN" sz="2800" b="0">
                <a:ea typeface="宋体" panose="02010600030101010101" pitchFamily="2" charset="-122"/>
              </a:rPr>
              <a:t>4-5</a:t>
            </a:r>
            <a:r>
              <a:rPr lang="zh-CN" altLang="zh-CN" sz="2800" b="0">
                <a:ea typeface="宋体" panose="02010600030101010101" pitchFamily="2" charset="-122"/>
              </a:rPr>
              <a:t>】对图</a:t>
            </a:r>
            <a:r>
              <a:rPr lang="en-US" altLang="zh-CN" sz="2800" b="0">
                <a:ea typeface="宋体" panose="02010600030101010101" pitchFamily="2" charset="-122"/>
              </a:rPr>
              <a:t>4-1(b)</a:t>
            </a:r>
            <a:r>
              <a:rPr lang="zh-CN" altLang="zh-CN" sz="2800" b="0">
                <a:ea typeface="宋体" panose="02010600030101010101" pitchFamily="2" charset="-122"/>
              </a:rPr>
              <a:t>中所示程序进行声明异常处理。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1709738"/>
            <a:ext cx="9361488" cy="52482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import java.util.*;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public class App4_6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public static void main(String args[])  </a:t>
            </a:r>
            <a:r>
              <a:rPr lang="en-US" altLang="zh-CN" sz="24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throws </a:t>
            </a:r>
            <a:r>
              <a:rPr lang="en-US" altLang="zh-CN" sz="22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InputMismatchException</a:t>
            </a:r>
            <a:r>
              <a:rPr lang="en-US" altLang="zh-CN" sz="18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,    </a:t>
            </a:r>
            <a:r>
              <a:rPr lang="en-US" altLang="zh-CN" sz="20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</a:br>
            <a:r>
              <a:rPr lang="en-US" altLang="zh-CN" sz="20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b="0" smtClean="0">
                <a:solidFill>
                  <a:srgbClr val="0033CC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ArrayIndexOutOfBoundsException, ArithmeticException </a:t>
            </a: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int i = 0, beginIndex, endIndex, a[] = { 1,2,3,4,5,6,7,8 };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Scanner sc = new Scanner(System.in);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System.out.print("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请输入数组元素的起止下标：</a:t>
            </a: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beginIndex = sc.nextInt();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endIndex = sc.nextInt();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for (i = beginIndex; i &lt;= endIndex; i++)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	System.out.println("a["+i+"]/"+i+"="+(a[i]/i));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b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3" y="1193800"/>
            <a:ext cx="9094788" cy="52387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0">
                <a:ea typeface="宋体" panose="02010600030101010101" pitchFamily="2" charset="-122"/>
              </a:rPr>
              <a:t>【</a:t>
            </a:r>
            <a:r>
              <a:rPr lang="zh-CN" altLang="en-US" sz="2800" b="0">
                <a:ea typeface="宋体" panose="02010600030101010101" pitchFamily="2" charset="-122"/>
              </a:rPr>
              <a:t>例</a:t>
            </a:r>
            <a:r>
              <a:rPr lang="en-US" altLang="zh-CN" sz="2800" b="0">
                <a:ea typeface="宋体" panose="02010600030101010101" pitchFamily="2" charset="-122"/>
              </a:rPr>
              <a:t>4-6】</a:t>
            </a:r>
            <a:r>
              <a:rPr lang="zh-CN" altLang="en-US" sz="2800" b="0">
                <a:ea typeface="宋体" panose="02010600030101010101" pitchFamily="2" charset="-122"/>
              </a:rPr>
              <a:t>对</a:t>
            </a:r>
            <a:r>
              <a:rPr lang="en-US" altLang="zh-CN" sz="2800" b="0">
                <a:ea typeface="宋体" panose="02010600030101010101" pitchFamily="2" charset="-122"/>
              </a:rPr>
              <a:t>[</a:t>
            </a:r>
            <a:r>
              <a:rPr lang="zh-CN" altLang="en-US" sz="2800" b="0">
                <a:ea typeface="宋体" panose="02010600030101010101" pitchFamily="2" charset="-122"/>
              </a:rPr>
              <a:t>例</a:t>
            </a:r>
            <a:r>
              <a:rPr lang="en-US" altLang="zh-CN" sz="2800" b="0">
                <a:ea typeface="宋体" panose="02010600030101010101" pitchFamily="2" charset="-122"/>
              </a:rPr>
              <a:t>4-2]</a:t>
            </a:r>
            <a:r>
              <a:rPr lang="zh-CN" altLang="en-US" sz="2800" b="0">
                <a:ea typeface="宋体" panose="02010600030101010101" pitchFamily="2" charset="-122"/>
              </a:rPr>
              <a:t>中的程序采用声明异常的方式。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40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6228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1268413"/>
            <a:ext cx="8877300" cy="5373687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class ExceptionHandle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public int calculate(int a, int b)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	   int result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	   </a:t>
            </a:r>
            <a:r>
              <a:rPr lang="en-GB" altLang="zh-CN" sz="2400" b="0" smtClean="0">
                <a:solidFill>
                  <a:srgbClr val="FF0000"/>
                </a:solidFill>
                <a:ea typeface="宋体" panose="02010600030101010101" pitchFamily="2" charset="-122"/>
              </a:rPr>
              <a:t>result = a / b;         </a:t>
            </a:r>
            <a:r>
              <a:rPr lang="en-GB" altLang="zh-CN" sz="2400" b="0" smtClean="0">
                <a:ea typeface="宋体" panose="02010600030101010101" pitchFamily="2" charset="-122"/>
              </a:rPr>
              <a:t>// 0</a:t>
            </a:r>
            <a:r>
              <a:rPr lang="zh-CN" altLang="en-US" sz="2400" b="0" smtClean="0">
                <a:ea typeface="宋体" panose="02010600030101010101" pitchFamily="2" charset="-122"/>
              </a:rPr>
              <a:t>做除数，抛出异常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smtClean="0">
                <a:ea typeface="宋体" panose="02010600030101010101" pitchFamily="2" charset="-122"/>
              </a:rPr>
              <a:t>		   </a:t>
            </a:r>
            <a:r>
              <a:rPr lang="en-GB" altLang="zh-CN" sz="2400" b="0" smtClean="0">
                <a:ea typeface="宋体" panose="02010600030101010101" pitchFamily="2" charset="-122"/>
              </a:rPr>
              <a:t>return result;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public class App4_7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	   ExceptionHandle expHandle = new ExceptionHandle();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	   int result = </a:t>
            </a:r>
            <a:r>
              <a:rPr lang="en-GB" altLang="zh-CN" sz="2400" b="0" smtClean="0">
                <a:solidFill>
                  <a:srgbClr val="0000FF"/>
                </a:solidFill>
                <a:ea typeface="宋体" panose="02010600030101010101" pitchFamily="2" charset="-122"/>
              </a:rPr>
              <a:t>expHandle.calculate(5, 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	   System.out.println(result);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	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0" smtClean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11150"/>
            <a:ext cx="7200900" cy="792163"/>
          </a:xfrm>
        </p:spPr>
        <p:txBody>
          <a:bodyPr/>
          <a:lstStyle/>
          <a:p>
            <a:pPr eaLnBrk="1" hangingPunct="1"/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r>
              <a:rPr lang="en-US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calculate()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方法捕获异常</a:t>
            </a:r>
            <a:endParaRPr lang="zh-CN" altLang="en-US" sz="28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87325" y="1112838"/>
            <a:ext cx="8751888" cy="5732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class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ExceptionHandle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public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calculate(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a,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b)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	 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result = 0;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</a:t>
            </a:r>
            <a:r>
              <a:rPr lang="en-US" altLang="zh-CN" sz="2200" b="0" dirty="0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try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2200" b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   result = a / b;         </a:t>
            </a:r>
            <a:endParaRPr lang="zh-CN" altLang="en-US" sz="2200" b="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b="0" dirty="0">
                <a:latin typeface="+mn-lt"/>
                <a:ea typeface="宋体" panose="02010600030101010101" pitchFamily="2" charset="-122"/>
              </a:rPr>
              <a:t>		</a:t>
            </a:r>
            <a:r>
              <a:rPr lang="zh-CN" altLang="en-US" sz="2200" b="0" dirty="0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  </a:t>
            </a:r>
            <a:r>
              <a:rPr lang="en-US" altLang="zh-CN" sz="2200" b="0" dirty="0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} catch (</a:t>
            </a:r>
            <a:r>
              <a:rPr lang="en-US" altLang="zh-CN" sz="2200" b="0" dirty="0" err="1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ArithmeticException</a:t>
            </a:r>
            <a:r>
              <a:rPr lang="en-US" altLang="zh-CN" sz="2200" b="0" dirty="0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 e)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     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sz="2200" b="0" dirty="0">
                <a:latin typeface="+mn-lt"/>
                <a:ea typeface="宋体" panose="02010600030101010101" pitchFamily="2" charset="-122"/>
              </a:rPr>
              <a:t>发生算术异常：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"+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e.toString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());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</a:t>
            </a:r>
            <a:r>
              <a:rPr lang="en-US" altLang="zh-CN" sz="2200" b="0" dirty="0">
                <a:solidFill>
                  <a:srgbClr val="0033CC"/>
                </a:solidFill>
                <a:latin typeface="+mn-lt"/>
                <a:ea typeface="宋体" panose="02010600030101010101" pitchFamily="2" charset="-122"/>
              </a:rPr>
              <a:t>}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return result;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}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}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public class App4_7_1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public static void main(String[]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) {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	 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ExceptionHandle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expHandle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= new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ExceptionHandle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();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 result = </a:t>
            </a:r>
            <a:r>
              <a:rPr lang="en-US" altLang="zh-CN" sz="2200" b="0" dirty="0" err="1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expHandle.calculate</a:t>
            </a:r>
            <a:r>
              <a:rPr lang="en-US" altLang="zh-CN" sz="2200" b="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(5, 0)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	  </a:t>
            </a:r>
            <a:r>
              <a:rPr lang="en-US" altLang="zh-CN" sz="2200" b="0" dirty="0" err="1"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(result);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	  }</a:t>
            </a:r>
          </a:p>
          <a:p>
            <a:pPr marL="342900" indent="-342900" eaLnBrk="1" hangingPunct="1">
              <a:lnSpc>
                <a:spcPts val="25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0" dirty="0">
                <a:latin typeface="+mn-lt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1090613" y="2135188"/>
            <a:ext cx="7343775" cy="15843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331788"/>
            <a:ext cx="7634288" cy="793750"/>
          </a:xfrm>
        </p:spPr>
        <p:txBody>
          <a:bodyPr/>
          <a:lstStyle/>
          <a:p>
            <a:pPr eaLnBrk="1" hangingPunct="1"/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calculate()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方法声明异常，主方法捕获异常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621713" cy="5795962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class ExceptionHandle {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public int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calculate</a:t>
            </a:r>
            <a:r>
              <a:rPr lang="en-US" altLang="zh-CN" sz="2200" b="0" smtClean="0">
                <a:ea typeface="宋体" panose="02010600030101010101" pitchFamily="2" charset="-122"/>
              </a:rPr>
              <a:t>(int a, int b)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000" b="0" smtClean="0">
                <a:solidFill>
                  <a:srgbClr val="0000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0" smtClean="0">
                <a:ea typeface="宋体" panose="02010600030101010101" pitchFamily="2" charset="-122"/>
              </a:rPr>
              <a:t>{ </a:t>
            </a:r>
            <a:endParaRPr lang="zh-CN" altLang="zh-CN" sz="20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int result = 0;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result = a / b;</a:t>
            </a:r>
            <a:endParaRPr lang="zh-CN" altLang="zh-CN" sz="2200" b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return result;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public class App4_7_2 {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public static void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2200" b="0" smtClean="0">
                <a:ea typeface="宋体" panose="02010600030101010101" pitchFamily="2" charset="-122"/>
              </a:rPr>
              <a:t>(String[] args) {			</a:t>
            </a:r>
            <a:r>
              <a:rPr lang="en-US" altLang="zh-CN" sz="2000" b="0" smtClean="0">
                <a:ea typeface="宋体" panose="02010600030101010101" pitchFamily="2" charset="-122"/>
              </a:rPr>
              <a:t>   </a:t>
            </a:r>
            <a:endParaRPr lang="zh-CN" altLang="zh-CN" sz="20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ExceptionHandle expHandle = new ExceptionHandle();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try {                           			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	int result = expHandle.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calculate(5, 0)</a:t>
            </a:r>
            <a:r>
              <a:rPr lang="en-US" altLang="zh-CN" sz="2200" b="0" smtClean="0">
                <a:ea typeface="宋体" panose="02010600030101010101" pitchFamily="2" charset="-122"/>
              </a:rPr>
              <a:t>;  				System.out.println(result);				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} catch (ArithmeticException e) {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	System.err.println("</a:t>
            </a:r>
            <a:r>
              <a:rPr lang="zh-CN" altLang="zh-CN" sz="2200" b="0" smtClean="0">
                <a:ea typeface="宋体" panose="02010600030101010101" pitchFamily="2" charset="-122"/>
              </a:rPr>
              <a:t>发生算术异常：</a:t>
            </a:r>
            <a:r>
              <a:rPr lang="en-US" altLang="zh-CN" sz="2200" b="0" smtClean="0">
                <a:ea typeface="宋体" panose="02010600030101010101" pitchFamily="2" charset="-122"/>
              </a:rPr>
              <a:t>" + e.toString());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 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750" y="1400175"/>
            <a:ext cx="7488238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0613" y="4292600"/>
            <a:ext cx="7632700" cy="18732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20688"/>
            <a:ext cx="7893050" cy="487362"/>
          </a:xfrm>
        </p:spPr>
        <p:txBody>
          <a:bodyPr/>
          <a:lstStyle/>
          <a:p>
            <a:pPr eaLnBrk="1" hangingPunct="1"/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方案三：</a:t>
            </a:r>
            <a:r>
              <a:rPr lang="en-US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calculate()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主方法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声明异常</a:t>
            </a:r>
            <a:endParaRPr lang="zh-CN" altLang="en-US" sz="2800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2088" y="1146175"/>
            <a:ext cx="8783637" cy="5307013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class ExceptionHandle {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public int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calculate</a:t>
            </a:r>
            <a:r>
              <a:rPr lang="en-US" altLang="zh-CN" sz="2200" b="0" smtClean="0">
                <a:ea typeface="宋体" panose="02010600030101010101" pitchFamily="2" charset="-122"/>
              </a:rPr>
              <a:t>(int a, int b)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throws </a:t>
            </a:r>
            <a:r>
              <a:rPr lang="en-US" altLang="zh-CN" sz="2000" b="0" smtClean="0">
                <a:solidFill>
                  <a:srgbClr val="0000FF"/>
                </a:solidFill>
                <a:ea typeface="宋体" panose="02010600030101010101" pitchFamily="2" charset="-122"/>
              </a:rPr>
              <a:t>ArithmeticException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0" smtClean="0">
                <a:ea typeface="宋体" panose="02010600030101010101" pitchFamily="2" charset="-122"/>
              </a:rPr>
              <a:t>{ </a:t>
            </a:r>
            <a:endParaRPr lang="zh-CN" altLang="zh-CN" sz="20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int result = 0;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result = a / b;</a:t>
            </a:r>
            <a:endParaRPr lang="zh-CN" altLang="zh-CN" sz="2200" b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return result;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public class App4_7_3 {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public static void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main</a:t>
            </a:r>
            <a:r>
              <a:rPr lang="en-US" altLang="zh-CN" sz="2200" b="0" smtClean="0">
                <a:ea typeface="宋体" panose="02010600030101010101" pitchFamily="2" charset="-122"/>
              </a:rPr>
              <a:t>(String[] args) 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throws ArithmeticException </a:t>
            </a:r>
            <a:r>
              <a:rPr lang="en-US" altLang="zh-CN" sz="2200" b="0" smtClean="0">
                <a:ea typeface="宋体" panose="02010600030101010101" pitchFamily="2" charset="-122"/>
              </a:rPr>
              <a:t>{	ExceptionHandle3 expHandle = new ExceptionHandle3();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int result = expHandle.</a:t>
            </a: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calculate(5, 0)</a:t>
            </a:r>
            <a:r>
              <a:rPr lang="en-US" altLang="zh-CN" sz="2200" b="0" smtClean="0">
                <a:ea typeface="宋体" panose="02010600030101010101" pitchFamily="2" charset="-122"/>
              </a:rPr>
              <a:t>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	System.out.println(result);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	}</a:t>
            </a:r>
            <a:endParaRPr lang="zh-CN" altLang="zh-CN" sz="2200" b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538163" y="1592263"/>
            <a:ext cx="7562850" cy="3603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520700" y="4178300"/>
            <a:ext cx="8347075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zh-CN" altLang="en-US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  <p:bldP spid="3379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130300" y="406400"/>
            <a:ext cx="6884988" cy="595313"/>
          </a:xfrm>
        </p:spPr>
        <p:txBody>
          <a:bodyPr/>
          <a:lstStyle/>
          <a:p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4.4 Java</a:t>
            </a:r>
            <a:r>
              <a:rPr lang="zh-CN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异常处理机制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412875"/>
            <a:ext cx="85709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619250" y="49736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1445" name="对象 4"/>
          <p:cNvGraphicFramePr>
            <a:graphicFrameLocks noChangeAspect="1"/>
          </p:cNvGraphicFramePr>
          <p:nvPr/>
        </p:nvGraphicFramePr>
        <p:xfrm>
          <a:off x="971550" y="4224338"/>
          <a:ext cx="6818313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Visio" r:id="rId4" imgW="4829235" imgH="1480277" progId="Visio.Drawing.11">
                  <p:embed/>
                </p:oleObj>
              </mc:Choice>
              <mc:Fallback>
                <p:oleObj name="Visio" r:id="rId4" imgW="4829235" imgH="1480277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4338"/>
                        <a:ext cx="6818313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5038" y="1196975"/>
            <a:ext cx="7308850" cy="4752975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import java.util.*;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class Example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	   int 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Scanner sc= new Scanner(System.in);   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try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age=sc.nextInt();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年龄是</a:t>
            </a:r>
            <a:r>
              <a:rPr lang="en-US" altLang="zh-CN" sz="2200" b="0" smtClean="0">
                <a:ea typeface="宋体" panose="02010600030101010101" pitchFamily="2" charset="-122"/>
              </a:rPr>
              <a:t>"+age+"</a:t>
            </a:r>
            <a:r>
              <a:rPr lang="zh-CN" altLang="en-US" sz="2200" b="0" smtClean="0">
                <a:ea typeface="宋体" panose="02010600030101010101" pitchFamily="2" charset="-122"/>
              </a:rPr>
              <a:t>岁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} catch(InputMismatchException e) 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输入的数据不匹配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程序结束</a:t>
            </a:r>
            <a:r>
              <a:rPr lang="en-US" altLang="zh-CN" sz="2200" b="0" smtClean="0">
                <a:ea typeface="宋体" panose="02010600030101010101" pitchFamily="2" charset="-122"/>
              </a:rPr>
              <a:t>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985000" cy="792163"/>
          </a:xfrm>
          <a:noFill/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是否有其他异常？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1188" y="5949950"/>
            <a:ext cx="8208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zh-CN" b="0"/>
              <a:t>当</a:t>
            </a:r>
            <a:r>
              <a:rPr lang="zh-CN" altLang="zh-CN" b="0">
                <a:solidFill>
                  <a:srgbClr val="FF0000"/>
                </a:solidFill>
              </a:rPr>
              <a:t>输入负整数</a:t>
            </a:r>
            <a:r>
              <a:rPr lang="zh-CN" altLang="zh-CN" b="0"/>
              <a:t>时，虽然系统不会抛出异常，但已经不满足应用问题的要求了，此时可以人为抛出异常。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5186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4000" b="0">
                <a:solidFill>
                  <a:schemeClr val="bg1"/>
                </a:solidFill>
                <a:latin typeface="黑体" panose="02010609060101010101" pitchFamily="49" charset="-122"/>
              </a:rPr>
              <a:t>4.5 </a:t>
            </a:r>
            <a:r>
              <a:rPr lang="zh-CN" altLang="zh-CN" sz="4000" b="0">
                <a:solidFill>
                  <a:schemeClr val="bg1"/>
                </a:solidFill>
                <a:latin typeface="黑体" panose="02010609060101010101" pitchFamily="49" charset="-122"/>
              </a:rPr>
              <a:t>人为抛出异常</a:t>
            </a:r>
            <a:endParaRPr lang="zh-CN" altLang="en-US" sz="4000" b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684213" y="1341438"/>
            <a:ext cx="81534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0" dirty="0" smtClean="0">
                <a:latin typeface="黑体" panose="02010609060101010101" pitchFamily="49" charset="-122"/>
              </a:rPr>
              <a:t>我们可以生成自己的异常对象，也就是异常可以</a:t>
            </a:r>
            <a:r>
              <a:rPr kumimoji="1" lang="en-US" altLang="zh-CN" sz="2400" b="0" dirty="0" smtClean="0">
                <a:latin typeface="黑体" panose="02010609060101010101" pitchFamily="49" charset="-122"/>
              </a:rPr>
              <a:t/>
            </a:r>
            <a:br>
              <a:rPr kumimoji="1" lang="en-US" altLang="zh-CN" sz="2400" b="0" dirty="0" smtClean="0">
                <a:latin typeface="黑体" panose="02010609060101010101" pitchFamily="49" charset="-122"/>
              </a:rPr>
            </a:br>
            <a:r>
              <a:rPr kumimoji="1" lang="zh-CN" altLang="en-US" sz="2400" b="0" dirty="0" smtClean="0">
                <a:latin typeface="黑体" panose="02010609060101010101" pitchFamily="49" charset="-122"/>
              </a:rPr>
              <a:t>     </a:t>
            </a:r>
            <a:r>
              <a:rPr kumimoji="1"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不是出错产生，而是人为地抛出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zh-CN" altLang="en-US" sz="2400" b="0" dirty="0" smtClean="0">
                <a:latin typeface="黑体" panose="02010609060101010101" pitchFamily="49" charset="-122"/>
              </a:rPr>
              <a:t>   通过</a:t>
            </a:r>
            <a:r>
              <a:rPr kumimoji="1" lang="en-US" altLang="zh-CN" sz="2400" b="0" dirty="0" smtClean="0">
                <a:latin typeface="黑体" panose="02010609060101010101" pitchFamily="49" charset="-122"/>
              </a:rPr>
              <a:t>throw</a:t>
            </a:r>
            <a:r>
              <a:rPr kumimoji="1" lang="zh-CN" altLang="en-US" sz="2400" b="0" dirty="0" smtClean="0">
                <a:latin typeface="黑体" panose="02010609060101010101" pitchFamily="49" charset="-122"/>
              </a:rPr>
              <a:t>语句实现。</a:t>
            </a:r>
            <a:endParaRPr kumimoji="1" lang="en-US" altLang="zh-CN" sz="2400" b="0" dirty="0" smtClean="0">
              <a:latin typeface="黑体" panose="02010609060101010101" pitchFamily="49" charset="-122"/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400" b="0" dirty="0" smtClean="0">
                <a:latin typeface="楷体_GB2312" pitchFamily="49" charset="-122"/>
              </a:rPr>
              <a:t>一般形式为</a:t>
            </a:r>
          </a:p>
          <a:p>
            <a:pPr marL="0" lvl="1" indent="0" algn="ctr" eaLnBrk="1" hangingPunct="1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dirty="0">
                <a:solidFill>
                  <a:srgbClr val="0000FF"/>
                </a:solidFill>
                <a:latin typeface="黑体" panose="02010609060101010101" pitchFamily="49" charset="-122"/>
              </a:rPr>
              <a:t>   </a:t>
            </a:r>
            <a:r>
              <a:rPr kumimoji="1" lang="en-US" altLang="zh-CN" sz="2800" b="0" dirty="0">
                <a:solidFill>
                  <a:srgbClr val="0000FF"/>
                </a:solidFill>
                <a:latin typeface="黑体" panose="02010609060101010101" pitchFamily="49" charset="-122"/>
              </a:rPr>
              <a:t>throw </a:t>
            </a:r>
            <a:r>
              <a:rPr kumimoji="1" lang="zh-CN" altLang="en-US" sz="2800" b="0" dirty="0">
                <a:solidFill>
                  <a:srgbClr val="0000FF"/>
                </a:solidFill>
                <a:latin typeface="黑体" panose="02010609060101010101" pitchFamily="49" charset="-122"/>
              </a:rPr>
              <a:t>异常对象</a:t>
            </a:r>
            <a:r>
              <a:rPr kumimoji="1" lang="en-US" altLang="zh-CN" sz="2800" b="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;</a:t>
            </a:r>
            <a:endParaRPr kumimoji="1" lang="en-US" altLang="zh-CN" sz="800" b="0" dirty="0" smtClean="0">
              <a:latin typeface="黑体" panose="02010609060101010101" pitchFamily="49" charset="-122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latin typeface="黑体" panose="02010609060101010101" pitchFamily="49" charset="-122"/>
              </a:rPr>
              <a:t> </a:t>
            </a:r>
            <a:r>
              <a:rPr kumimoji="1" lang="en-US" altLang="zh-CN" b="0" dirty="0" smtClean="0">
                <a:latin typeface="黑体" panose="02010609060101010101" pitchFamily="49" charset="-122"/>
              </a:rPr>
              <a:t>  </a:t>
            </a:r>
            <a:r>
              <a:rPr kumimoji="1" lang="zh-CN" altLang="en-US" b="0" dirty="0" smtClean="0">
                <a:latin typeface="黑体" panose="02010609060101010101" pitchFamily="49" charset="-122"/>
              </a:rPr>
              <a:t>注意</a:t>
            </a:r>
            <a:r>
              <a:rPr kumimoji="1" lang="zh-CN" altLang="en-US" b="0" dirty="0">
                <a:latin typeface="黑体" panose="02010609060101010101" pitchFamily="49" charset="-122"/>
              </a:rPr>
              <a:t>：抛出的异常必须是</a:t>
            </a:r>
            <a:r>
              <a:rPr kumimoji="1" lang="en-US" altLang="zh-CN" b="0" dirty="0" err="1">
                <a:latin typeface="黑体" panose="02010609060101010101" pitchFamily="49" charset="-122"/>
              </a:rPr>
              <a:t>Throwable</a:t>
            </a:r>
            <a:r>
              <a:rPr kumimoji="1" lang="zh-CN" altLang="en-US" b="0" dirty="0">
                <a:latin typeface="黑体" panose="02010609060101010101" pitchFamily="49" charset="-122"/>
              </a:rPr>
              <a:t>或其子类的实例。</a:t>
            </a:r>
          </a:p>
          <a:p>
            <a:pPr marL="0" lvl="1" indent="0" algn="ctr" eaLnBrk="1" hangingPunct="1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例如，</a:t>
            </a:r>
            <a:r>
              <a:rPr kumimoji="1"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kumimoji="1"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new </a:t>
            </a:r>
            <a:r>
              <a:rPr kumimoji="1"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8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      throw e;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1" lang="en-US" altLang="zh-CN" sz="2400" b="0" dirty="0" smtClean="0">
                <a:latin typeface="黑体" panose="02010609060101010101" pitchFamily="49" charset="-122"/>
              </a:rPr>
              <a:t>   </a:t>
            </a:r>
            <a:r>
              <a:rPr kumimoji="1" lang="zh-CN" altLang="en-US" sz="2400" b="0" dirty="0" smtClean="0">
                <a:latin typeface="黑体" panose="02010609060101010101" pitchFamily="49" charset="-122"/>
              </a:rPr>
              <a:t>或者，</a:t>
            </a:r>
            <a:r>
              <a:rPr kumimoji="1"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 new  </a:t>
            </a:r>
            <a:r>
              <a:rPr kumimoji="1"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kumimoji="1"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323528" y="1052513"/>
            <a:ext cx="8640960" cy="487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endParaRPr lang="en-US" altLang="zh-CN" sz="2800" dirty="0">
              <a:solidFill>
                <a:schemeClr val="folHlink"/>
              </a:solidFill>
            </a:endParaRPr>
          </a:p>
          <a:p>
            <a:pPr>
              <a:lnSpc>
                <a:spcPct val="20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程序</a:t>
            </a:r>
            <a:r>
              <a:rPr lang="zh-CN" altLang="en-US" sz="2800" dirty="0">
                <a:solidFill>
                  <a:srgbClr val="FF0000"/>
                </a:solidFill>
              </a:rPr>
              <a:t>可读性差</a:t>
            </a:r>
            <a:r>
              <a:rPr lang="zh-CN" altLang="en-US" sz="2800" dirty="0"/>
              <a:t>，大量的错误处理代码混杂在程序中</a:t>
            </a:r>
          </a:p>
          <a:p>
            <a:pPr>
              <a:lnSpc>
                <a:spcPct val="20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观察前面的程序，会发现大部分精力花在</a:t>
            </a:r>
            <a:r>
              <a:rPr lang="zh-CN" altLang="en-US" sz="2800" dirty="0">
                <a:solidFill>
                  <a:srgbClr val="FF0000"/>
                </a:solidFill>
              </a:rPr>
              <a:t>出错处理</a:t>
            </a:r>
            <a:r>
              <a:rPr lang="zh-CN" altLang="en-US" sz="2800" dirty="0"/>
              <a:t>上</a:t>
            </a:r>
          </a:p>
          <a:p>
            <a:pPr>
              <a:lnSpc>
                <a:spcPct val="20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只把能够想到的错误考虑到，此外的情况</a:t>
            </a:r>
            <a:r>
              <a:rPr lang="zh-CN" altLang="en-US" sz="2800" dirty="0">
                <a:solidFill>
                  <a:srgbClr val="FF0000"/>
                </a:solidFill>
              </a:rPr>
              <a:t>无法处理</a:t>
            </a:r>
          </a:p>
          <a:p>
            <a:pPr>
              <a:lnSpc>
                <a:spcPct val="200000"/>
              </a:lnSpc>
              <a:buClr>
                <a:schemeClr val="folHlink"/>
              </a:buClr>
              <a:buSzPct val="70000"/>
              <a:buFont typeface="Wingdings" pitchFamily="2" charset="2"/>
              <a:buChar char="Ø"/>
            </a:pPr>
            <a:r>
              <a:rPr lang="zh-CN" altLang="en-US" sz="2800" dirty="0"/>
              <a:t>出错返回</a:t>
            </a:r>
            <a:r>
              <a:rPr lang="zh-CN" altLang="en-US" sz="2800" dirty="0">
                <a:solidFill>
                  <a:srgbClr val="FF0000"/>
                </a:solidFill>
              </a:rPr>
              <a:t>信息量太少</a:t>
            </a:r>
            <a:r>
              <a:rPr lang="zh-CN" altLang="en-US" sz="2800" dirty="0"/>
              <a:t>，无法更确切的了解错误状况或原因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44438" y="417165"/>
            <a:ext cx="8020050" cy="56356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000" b="0">
                <a:solidFill>
                  <a:schemeClr val="bg1"/>
                </a:solidFill>
                <a:cs typeface="+mj-cs"/>
              </a:defRPr>
            </a:lvl1pPr>
            <a:lvl2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为什么引入异常处理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9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3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5038" y="1196975"/>
            <a:ext cx="7308850" cy="5307013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import java.util.*;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class Example 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	   int age;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Scanner sc= new Scanner(System.in);   	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try 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age=sc.nextInt();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年龄是</a:t>
            </a:r>
            <a:r>
              <a:rPr lang="en-US" altLang="zh-CN" sz="2200" b="0" smtClean="0">
                <a:ea typeface="宋体" panose="02010600030101010101" pitchFamily="2" charset="-122"/>
              </a:rPr>
              <a:t>"+age+"</a:t>
            </a:r>
            <a:r>
              <a:rPr lang="zh-CN" altLang="en-US" sz="2200" b="0" smtClean="0">
                <a:ea typeface="宋体" panose="02010600030101010101" pitchFamily="2" charset="-122"/>
              </a:rPr>
              <a:t>岁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} catch(InputMismatchException e)  {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输入的数据不匹配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程序结束</a:t>
            </a:r>
            <a:r>
              <a:rPr lang="en-US" altLang="zh-CN" sz="2200" b="0" smtClean="0">
                <a:ea typeface="宋体" panose="02010600030101010101" pitchFamily="2" charset="-122"/>
              </a:rPr>
              <a:t>");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985000" cy="792163"/>
          </a:xfrm>
          <a:noFill/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是否有其他异常？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1488" y="44450"/>
            <a:ext cx="8229600" cy="6742113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import java.util.*;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class Example 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int age;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Scanner sc= new Scanner(System.in);   	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try {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   age=sc.nextInt();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   if(</a:t>
            </a:r>
            <a:r>
              <a:rPr lang="en-US" altLang="zh-CN" sz="2200" b="0" smtClean="0">
                <a:solidFill>
                  <a:srgbClr val="FF0000"/>
                </a:solidFill>
                <a:ea typeface="宋体" panose="02010600030101010101" pitchFamily="2" charset="-122"/>
              </a:rPr>
              <a:t>age&lt;0</a:t>
            </a:r>
            <a:r>
              <a:rPr lang="en-US" altLang="zh-CN" sz="2200" b="0" smtClean="0">
                <a:ea typeface="宋体" panose="02010600030101010101" pitchFamily="2" charset="-122"/>
              </a:rPr>
              <a:t>)  	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throw new Exception();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年龄是</a:t>
            </a:r>
            <a:r>
              <a:rPr lang="en-US" altLang="zh-CN" sz="2200" b="0" smtClean="0">
                <a:ea typeface="宋体" panose="02010600030101010101" pitchFamily="2" charset="-122"/>
              </a:rPr>
              <a:t>"+age+"</a:t>
            </a:r>
            <a:r>
              <a:rPr lang="zh-CN" altLang="en-US" sz="2200" b="0" smtClean="0">
                <a:ea typeface="宋体" panose="02010600030101010101" pitchFamily="2" charset="-122"/>
              </a:rPr>
              <a:t>岁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} catch(InputMismatchException e)  {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输入的数据不匹配</a:t>
            </a:r>
            <a:r>
              <a:rPr lang="en-US" altLang="zh-CN" sz="2200" b="0" smtClean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} 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catch(Exception e)  </a:t>
            </a:r>
            <a:r>
              <a:rPr lang="en-US" altLang="zh-CN" sz="2200" b="0" smtClean="0">
                <a:ea typeface="宋体" panose="02010600030101010101" pitchFamily="2" charset="-122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输入的数据应该大于</a:t>
            </a:r>
            <a:r>
              <a:rPr lang="en-US" altLang="zh-CN" sz="2200" b="0" smtClean="0">
                <a:ea typeface="宋体" panose="02010600030101010101" pitchFamily="2" charset="-122"/>
              </a:rPr>
              <a:t>0");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       System.out.println("</a:t>
            </a:r>
            <a:r>
              <a:rPr lang="zh-CN" altLang="en-US" sz="2200" b="0" smtClean="0">
                <a:ea typeface="宋体" panose="02010600030101010101" pitchFamily="2" charset="-122"/>
              </a:rPr>
              <a:t>程序结束</a:t>
            </a:r>
            <a:r>
              <a:rPr lang="en-US" altLang="zh-CN" sz="2200" b="0" smtClean="0">
                <a:ea typeface="宋体" panose="02010600030101010101" pitchFamily="2" charset="-122"/>
              </a:rPr>
              <a:t>"); 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0" smtClean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4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4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4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51837" cy="5089525"/>
          </a:xfrm>
          <a:ln w="1905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在方法内，可以是系统抛出异常，也可以用户自己抛出异常（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throw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1" hangingPunct="1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方法中抛出异常对象时，可以自己处理（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try-catch-finally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），也可以声明异常（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throws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eaLnBrk="1" hangingPunct="1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调用方法可以处理被调用方法抛弃的异常，也可以继续声明异常。</a:t>
            </a:r>
          </a:p>
          <a:p>
            <a:pPr eaLnBrk="1" hangingPunct="1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b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一个方法被覆盖时，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覆盖它的方法</a:t>
            </a: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</a:t>
            </a:r>
            <a:r>
              <a:rPr lang="zh-CN" altLang="en-US" b="0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抛出相同的异常或异常的子类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，即不能抛出新的异常。</a:t>
            </a:r>
          </a:p>
          <a:p>
            <a:pPr eaLnBrk="1" hangingPunct="1">
              <a:lnSpc>
                <a:spcPct val="120000"/>
              </a:lnSpc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endParaRPr lang="en-US" altLang="zh-CN" b="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985000" cy="792163"/>
          </a:xfrm>
          <a:noFill/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关于异常处理的说明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09563"/>
            <a:ext cx="6985000" cy="792162"/>
          </a:xfrm>
        </p:spPr>
        <p:txBody>
          <a:bodyPr/>
          <a:lstStyle/>
          <a:p>
            <a:pPr eaLnBrk="1" hangingPunct="1"/>
            <a:r>
              <a:rPr lang="en-US" altLang="zh-CN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自定义异常类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2290" r="2972" b="66930"/>
          <a:stretch>
            <a:fillRect/>
          </a:stretch>
        </p:blipFill>
        <p:spPr bwMode="auto">
          <a:xfrm>
            <a:off x="684213" y="3860800"/>
            <a:ext cx="8064500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2" name="Picture 4" descr="BD00028_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5" y="1700213"/>
            <a:ext cx="862013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619250" y="1700213"/>
            <a:ext cx="4537075" cy="1106487"/>
          </a:xfrm>
          <a:prstGeom prst="rect">
            <a:avLst/>
          </a:prstGeom>
          <a:gradFill rotWithShape="1">
            <a:gsLst>
              <a:gs pos="0">
                <a:srgbClr val="F2FAC2"/>
              </a:gs>
              <a:gs pos="50000">
                <a:srgbClr val="FFFFFF"/>
              </a:gs>
              <a:gs pos="100000">
                <a:srgbClr val="F2FAC2"/>
              </a:gs>
            </a:gsLst>
            <a:lin ang="5400000" scaled="1"/>
          </a:gradFill>
          <a:ln w="158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b="0">
                <a:latin typeface="楷体_GB2312" pitchFamily="49" charset="-122"/>
              </a:rPr>
              <a:t>Java</a:t>
            </a:r>
            <a:r>
              <a:rPr lang="zh-CN" altLang="en-US" b="0">
                <a:latin typeface="楷体_GB2312" pitchFamily="49" charset="-122"/>
              </a:rPr>
              <a:t>提供的内置异常不能满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b="0">
                <a:latin typeface="楷体_GB2312" pitchFamily="49" charset="-122"/>
              </a:rPr>
              <a:t>足程序需要怎么办？</a:t>
            </a:r>
          </a:p>
        </p:txBody>
      </p:sp>
      <p:sp>
        <p:nvSpPr>
          <p:cNvPr id="345094" name="AutoShape 6"/>
          <p:cNvSpPr>
            <a:spLocks noChangeArrowheads="1"/>
          </p:cNvSpPr>
          <p:nvPr/>
        </p:nvSpPr>
        <p:spPr bwMode="auto">
          <a:xfrm>
            <a:off x="6515100" y="1557338"/>
            <a:ext cx="2305050" cy="1873250"/>
          </a:xfrm>
          <a:prstGeom prst="star8">
            <a:avLst>
              <a:gd name="adj" fmla="val 38250"/>
            </a:avLst>
          </a:pr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楷体_GB2312" pitchFamily="49" charset="-122"/>
              </a:rPr>
              <a:t>那就自定义</a:t>
            </a:r>
          </a:p>
          <a:p>
            <a:pPr algn="ctr"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latin typeface="楷体_GB2312" pitchFamily="49" charset="-122"/>
              </a:rPr>
              <a:t>异常！！</a:t>
            </a:r>
            <a:endParaRPr lang="zh-CN" altLang="en-US" sz="2400" b="0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 animBg="1"/>
      <p:bldP spid="34509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285750" y="1217613"/>
            <a:ext cx="8610600" cy="946150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</a:rPr>
              <a:t>自定义异常类必须继承</a:t>
            </a:r>
            <a:r>
              <a:rPr lang="en-US" altLang="zh-CN" sz="2800" b="0">
                <a:latin typeface="Arial" panose="020B0604020202020204" pitchFamily="34" charset="0"/>
              </a:rPr>
              <a:t>Throwable</a:t>
            </a:r>
            <a:r>
              <a:rPr lang="zh-CN" altLang="en-US" sz="2800" b="0">
                <a:latin typeface="Arial" panose="020B0604020202020204" pitchFamily="34" charset="0"/>
              </a:rPr>
              <a:t>或</a:t>
            </a:r>
            <a:r>
              <a:rPr lang="en-US" altLang="zh-CN" sz="2800" b="0">
                <a:latin typeface="Arial" panose="020B0604020202020204" pitchFamily="34" charset="0"/>
              </a:rPr>
              <a:t>Exception</a:t>
            </a:r>
            <a:r>
              <a:rPr lang="zh-CN" altLang="en-US" sz="2800" b="0">
                <a:latin typeface="Arial" panose="020B0604020202020204" pitchFamily="34" charset="0"/>
              </a:rPr>
              <a:t>类，</a:t>
            </a:r>
            <a:endParaRPr lang="en-US" altLang="zh-CN" sz="2800" b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800" b="0">
                <a:latin typeface="Arial" panose="020B0604020202020204" pitchFamily="34" charset="0"/>
              </a:rPr>
              <a:t>建议继承</a:t>
            </a:r>
            <a:r>
              <a:rPr lang="en-US" altLang="zh-CN" sz="2800" b="0">
                <a:latin typeface="Arial" panose="020B0604020202020204" pitchFamily="34" charset="0"/>
              </a:rPr>
              <a:t>Exception</a:t>
            </a:r>
            <a:r>
              <a:rPr lang="zh-CN" altLang="en-US" sz="2800" b="0">
                <a:latin typeface="Arial" panose="020B0604020202020204" pitchFamily="34" charset="0"/>
              </a:rPr>
              <a:t>类。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949325" y="3011488"/>
            <a:ext cx="6791325" cy="3657600"/>
            <a:chOff x="570" y="1488"/>
            <a:chExt cx="4278" cy="2304"/>
          </a:xfrm>
        </p:grpSpPr>
        <p:sp>
          <p:nvSpPr>
            <p:cNvPr id="74761" name="Text Box 4"/>
            <p:cNvSpPr txBox="1">
              <a:spLocks noChangeArrowheads="1"/>
            </p:cNvSpPr>
            <p:nvPr/>
          </p:nvSpPr>
          <p:spPr bwMode="auto">
            <a:xfrm>
              <a:off x="1558" y="1488"/>
              <a:ext cx="1178" cy="3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Throwable</a:t>
              </a:r>
            </a:p>
          </p:txBody>
        </p:sp>
        <p:sp>
          <p:nvSpPr>
            <p:cNvPr id="74762" name="Text Box 5"/>
            <p:cNvSpPr txBox="1">
              <a:spLocks noChangeArrowheads="1"/>
            </p:cNvSpPr>
            <p:nvPr/>
          </p:nvSpPr>
          <p:spPr bwMode="auto">
            <a:xfrm>
              <a:off x="570" y="2275"/>
              <a:ext cx="999" cy="31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</a:p>
          </p:txBody>
        </p:sp>
        <p:sp>
          <p:nvSpPr>
            <p:cNvPr id="74763" name="Text Box 6"/>
            <p:cNvSpPr txBox="1">
              <a:spLocks noChangeArrowheads="1"/>
            </p:cNvSpPr>
            <p:nvPr/>
          </p:nvSpPr>
          <p:spPr bwMode="auto">
            <a:xfrm>
              <a:off x="2693" y="2009"/>
              <a:ext cx="1339" cy="31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Exception</a:t>
              </a:r>
            </a:p>
          </p:txBody>
        </p:sp>
        <p:sp>
          <p:nvSpPr>
            <p:cNvPr id="74764" name="Text Box 7"/>
            <p:cNvSpPr txBox="1">
              <a:spLocks noChangeArrowheads="1"/>
            </p:cNvSpPr>
            <p:nvPr/>
          </p:nvSpPr>
          <p:spPr bwMode="auto">
            <a:xfrm>
              <a:off x="3165" y="2611"/>
              <a:ext cx="1683" cy="28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RuntimeException</a:t>
              </a:r>
              <a:endParaRPr kumimoji="1" lang="en-US" altLang="zh-CN" sz="15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765" name="Rectangle 8"/>
            <p:cNvSpPr>
              <a:spLocks noChangeArrowheads="1"/>
            </p:cNvSpPr>
            <p:nvPr/>
          </p:nvSpPr>
          <p:spPr bwMode="auto">
            <a:xfrm>
              <a:off x="1944" y="2541"/>
              <a:ext cx="920" cy="3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66" name="Rectangle 9"/>
            <p:cNvSpPr>
              <a:spLocks noChangeArrowheads="1"/>
            </p:cNvSpPr>
            <p:nvPr/>
          </p:nvSpPr>
          <p:spPr bwMode="auto">
            <a:xfrm>
              <a:off x="2103" y="2632"/>
              <a:ext cx="874" cy="29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67" name="Rectangle 10"/>
            <p:cNvSpPr>
              <a:spLocks noChangeArrowheads="1"/>
            </p:cNvSpPr>
            <p:nvPr/>
          </p:nvSpPr>
          <p:spPr bwMode="auto">
            <a:xfrm>
              <a:off x="2239" y="2768"/>
              <a:ext cx="863" cy="26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68" name="Line 11"/>
            <p:cNvSpPr>
              <a:spLocks noChangeShapeType="1"/>
            </p:cNvSpPr>
            <p:nvPr/>
          </p:nvSpPr>
          <p:spPr bwMode="auto">
            <a:xfrm flipH="1">
              <a:off x="1344" y="1794"/>
              <a:ext cx="384" cy="4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12"/>
            <p:cNvSpPr>
              <a:spLocks noChangeShapeType="1"/>
            </p:cNvSpPr>
            <p:nvPr/>
          </p:nvSpPr>
          <p:spPr bwMode="auto">
            <a:xfrm>
              <a:off x="2398" y="1805"/>
              <a:ext cx="909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Line 13"/>
            <p:cNvSpPr>
              <a:spLocks noChangeShapeType="1"/>
            </p:cNvSpPr>
            <p:nvPr/>
          </p:nvSpPr>
          <p:spPr bwMode="auto">
            <a:xfrm flipH="1">
              <a:off x="2421" y="2315"/>
              <a:ext cx="420" cy="2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Line 14"/>
            <p:cNvSpPr>
              <a:spLocks noChangeShapeType="1"/>
            </p:cNvSpPr>
            <p:nvPr/>
          </p:nvSpPr>
          <p:spPr bwMode="auto">
            <a:xfrm flipH="1">
              <a:off x="2557" y="2349"/>
              <a:ext cx="239" cy="2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Line 15"/>
            <p:cNvSpPr>
              <a:spLocks noChangeShapeType="1"/>
            </p:cNvSpPr>
            <p:nvPr/>
          </p:nvSpPr>
          <p:spPr bwMode="auto">
            <a:xfrm flipH="1">
              <a:off x="2693" y="2337"/>
              <a:ext cx="137" cy="4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Line 16"/>
            <p:cNvSpPr>
              <a:spLocks noChangeShapeType="1"/>
            </p:cNvSpPr>
            <p:nvPr/>
          </p:nvSpPr>
          <p:spPr bwMode="auto">
            <a:xfrm>
              <a:off x="3727" y="2326"/>
              <a:ext cx="227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Rectangle 17"/>
            <p:cNvSpPr>
              <a:spLocks noChangeArrowheads="1"/>
            </p:cNvSpPr>
            <p:nvPr/>
          </p:nvSpPr>
          <p:spPr bwMode="auto">
            <a:xfrm>
              <a:off x="3216" y="3283"/>
              <a:ext cx="863" cy="26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75" name="Rectangle 18"/>
            <p:cNvSpPr>
              <a:spLocks noChangeArrowheads="1"/>
            </p:cNvSpPr>
            <p:nvPr/>
          </p:nvSpPr>
          <p:spPr bwMode="auto">
            <a:xfrm>
              <a:off x="3398" y="3441"/>
              <a:ext cx="863" cy="26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76" name="Rectangle 19"/>
            <p:cNvSpPr>
              <a:spLocks noChangeArrowheads="1"/>
            </p:cNvSpPr>
            <p:nvPr/>
          </p:nvSpPr>
          <p:spPr bwMode="auto">
            <a:xfrm>
              <a:off x="3659" y="3532"/>
              <a:ext cx="863" cy="26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339966"/>
                </a:buClr>
                <a:buFont typeface="Wingdings" panose="05000000000000000000" pitchFamily="2" charset="2"/>
                <a:buChar char="q"/>
              </a:pPr>
              <a:endParaRPr lang="zh-CN" altLang="en-US" sz="2400">
                <a:latin typeface="黑体" panose="02010609060101010101" pitchFamily="49" charset="-122"/>
              </a:endParaRPr>
            </a:p>
          </p:txBody>
        </p:sp>
        <p:sp>
          <p:nvSpPr>
            <p:cNvPr id="74777" name="Line 20"/>
            <p:cNvSpPr>
              <a:spLocks noChangeShapeType="1"/>
            </p:cNvSpPr>
            <p:nvPr/>
          </p:nvSpPr>
          <p:spPr bwMode="auto">
            <a:xfrm flipH="1">
              <a:off x="3504" y="2926"/>
              <a:ext cx="459" cy="40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Line 21"/>
            <p:cNvSpPr>
              <a:spLocks noChangeShapeType="1"/>
            </p:cNvSpPr>
            <p:nvPr/>
          </p:nvSpPr>
          <p:spPr bwMode="auto">
            <a:xfrm flipH="1">
              <a:off x="3888" y="2937"/>
              <a:ext cx="88" cy="4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Line 22"/>
            <p:cNvSpPr>
              <a:spLocks noChangeShapeType="1"/>
            </p:cNvSpPr>
            <p:nvPr/>
          </p:nvSpPr>
          <p:spPr bwMode="auto">
            <a:xfrm>
              <a:off x="3989" y="2937"/>
              <a:ext cx="341" cy="6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3127" name="Group 23"/>
          <p:cNvGrpSpPr>
            <a:grpSpLocks/>
          </p:cNvGrpSpPr>
          <p:nvPr/>
        </p:nvGrpSpPr>
        <p:grpSpPr bwMode="auto">
          <a:xfrm>
            <a:off x="4432300" y="2325688"/>
            <a:ext cx="3092450" cy="1765300"/>
            <a:chOff x="3148" y="768"/>
            <a:chExt cx="1948" cy="1112"/>
          </a:xfrm>
        </p:grpSpPr>
        <p:sp>
          <p:nvSpPr>
            <p:cNvPr id="74758" name="Text Box 24"/>
            <p:cNvSpPr txBox="1">
              <a:spLocks noChangeArrowheads="1"/>
            </p:cNvSpPr>
            <p:nvPr/>
          </p:nvSpPr>
          <p:spPr bwMode="auto">
            <a:xfrm>
              <a:off x="3430" y="768"/>
              <a:ext cx="1666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用户自定义异常类</a:t>
              </a:r>
              <a:endParaRPr kumimoji="1"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759" name="AutoShape 25"/>
            <p:cNvCxnSpPr>
              <a:cxnSpLocks noChangeShapeType="1"/>
              <a:stCxn id="74763" idx="3"/>
              <a:endCxn id="74758" idx="2"/>
            </p:cNvCxnSpPr>
            <p:nvPr/>
          </p:nvCxnSpPr>
          <p:spPr bwMode="auto">
            <a:xfrm flipH="1" flipV="1">
              <a:off x="4263" y="1062"/>
              <a:ext cx="181" cy="818"/>
            </a:xfrm>
            <a:prstGeom prst="curvedConnector4">
              <a:avLst>
                <a:gd name="adj1" fmla="val -79639"/>
                <a:gd name="adj2" fmla="val 59694"/>
              </a:avLst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760" name="AutoShape 26"/>
            <p:cNvCxnSpPr>
              <a:cxnSpLocks noChangeShapeType="1"/>
              <a:stCxn id="74761" idx="3"/>
              <a:endCxn id="74758" idx="1"/>
            </p:cNvCxnSpPr>
            <p:nvPr/>
          </p:nvCxnSpPr>
          <p:spPr bwMode="auto">
            <a:xfrm flipV="1">
              <a:off x="3148" y="915"/>
              <a:ext cx="282" cy="4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757" name="Rectangle 2"/>
          <p:cNvSpPr txBox="1">
            <a:spLocks noChangeArrowheads="1"/>
          </p:cNvSpPr>
          <p:nvPr/>
        </p:nvSpPr>
        <p:spPr bwMode="auto">
          <a:xfrm>
            <a:off x="971550" y="322263"/>
            <a:ext cx="6985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0">
                <a:solidFill>
                  <a:schemeClr val="bg1"/>
                </a:solidFill>
                <a:latin typeface="黑体" panose="02010609060101010101" pitchFamily="49" charset="-122"/>
              </a:rPr>
              <a:t>4.6 </a:t>
            </a:r>
            <a:r>
              <a:rPr lang="zh-CN" altLang="en-US" sz="4000" b="0">
                <a:solidFill>
                  <a:schemeClr val="bg1"/>
                </a:solidFill>
                <a:latin typeface="黑体" panose="02010609060101010101" pitchFamily="49" charset="-122"/>
              </a:rPr>
              <a:t>自定义异常类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95288" y="1487488"/>
            <a:ext cx="8569325" cy="32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q"/>
            </a:pPr>
            <a:r>
              <a:rPr kumimoji="1" lang="zh-CN" altLang="en-US" b="0">
                <a:latin typeface="黑体" panose="02010609060101010101" pitchFamily="49" charset="-122"/>
              </a:rPr>
              <a:t>自定义异常类的一般形式</a:t>
            </a:r>
            <a:endParaRPr kumimoji="1" lang="en-US" altLang="zh-CN" b="0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7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altLang="zh-CN" sz="2800" b="0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70000"/>
              </a:lnSpc>
              <a:buSzPct val="70000"/>
              <a:buFont typeface="Monotype Sorts" pitchFamily="2" charset="2"/>
              <a:buNone/>
            </a:pPr>
            <a:r>
              <a:rPr kumimoji="1" lang="en-US" altLang="zh-CN" b="0">
                <a:solidFill>
                  <a:srgbClr val="0000FF"/>
                </a:solidFill>
                <a:latin typeface="黑体" panose="02010609060101010101" pitchFamily="49" charset="-122"/>
              </a:rPr>
              <a:t>class  MyException</a:t>
            </a:r>
            <a:r>
              <a:rPr kumimoji="1" lang="en-US" altLang="zh-CN" b="0">
                <a:solidFill>
                  <a:schemeClr val="tx2"/>
                </a:solidFill>
                <a:latin typeface="黑体" panose="02010609060101010101" pitchFamily="49" charset="-122"/>
              </a:rPr>
              <a:t>  </a:t>
            </a:r>
            <a:r>
              <a:rPr kumimoji="1" lang="en-US" altLang="zh-CN" b="0">
                <a:solidFill>
                  <a:srgbClr val="A50021"/>
                </a:solidFill>
                <a:latin typeface="黑体" panose="02010609060101010101" pitchFamily="49" charset="-122"/>
              </a:rPr>
              <a:t>extends  Exception </a:t>
            </a:r>
            <a:r>
              <a:rPr kumimoji="1" lang="en-US" altLang="zh-CN" b="0">
                <a:solidFill>
                  <a:schemeClr val="tx2"/>
                </a:solidFill>
                <a:latin typeface="黑体" panose="02010609060101010101" pitchFamily="49" charset="-122"/>
              </a:rPr>
              <a:t>{</a:t>
            </a:r>
          </a:p>
          <a:p>
            <a:pPr lvl="1" eaLnBrk="1" hangingPunct="1">
              <a:lnSpc>
                <a:spcPct val="70000"/>
              </a:lnSpc>
              <a:buSzPct val="70000"/>
              <a:buFont typeface="Monotype Sorts" pitchFamily="2" charset="2"/>
              <a:buNone/>
            </a:pPr>
            <a:endParaRPr kumimoji="1" lang="en-US" altLang="zh-CN" b="0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7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 b="0">
                <a:solidFill>
                  <a:schemeClr val="tx2"/>
                </a:solidFill>
                <a:latin typeface="黑体" panose="02010609060101010101" pitchFamily="49" charset="-122"/>
              </a:rPr>
              <a:t>  ……</a:t>
            </a:r>
          </a:p>
          <a:p>
            <a:pPr lvl="1" eaLnBrk="1" hangingPunct="1">
              <a:lnSpc>
                <a:spcPct val="70000"/>
              </a:lnSpc>
              <a:buSzPct val="70000"/>
              <a:buFont typeface="Monotype Sorts" pitchFamily="2" charset="2"/>
              <a:buNone/>
            </a:pPr>
            <a:endParaRPr kumimoji="1" lang="en-US" altLang="zh-CN" b="0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70000"/>
              </a:lnSpc>
              <a:buSzPct val="70000"/>
              <a:buFont typeface="Monotype Sorts" pitchFamily="2" charset="2"/>
              <a:buNone/>
            </a:pPr>
            <a:r>
              <a:rPr kumimoji="1" lang="en-US" altLang="zh-CN" b="0">
                <a:solidFill>
                  <a:schemeClr val="tx2"/>
                </a:solidFill>
                <a:latin typeface="黑体" panose="02010609060101010101" pitchFamily="49" charset="-122"/>
              </a:rPr>
              <a:t>} </a:t>
            </a:r>
          </a:p>
          <a:p>
            <a:pPr lvl="1" eaLnBrk="1" hangingPunct="1">
              <a:lnSpc>
                <a:spcPct val="70000"/>
              </a:lnSpc>
              <a:buSzPct val="70000"/>
              <a:buFont typeface="Monotype Sorts" pitchFamily="2" charset="2"/>
              <a:buNone/>
            </a:pPr>
            <a:endParaRPr kumimoji="1" lang="en-US" altLang="zh-CN" b="0">
              <a:solidFill>
                <a:schemeClr val="tx2"/>
              </a:solidFill>
              <a:latin typeface="黑体" panose="02010609060101010101" pitchFamily="49" charset="-122"/>
            </a:endParaRPr>
          </a:p>
        </p:txBody>
      </p:sp>
      <p:sp>
        <p:nvSpPr>
          <p:cNvPr id="76803" name="Rectangle 2"/>
          <p:cNvSpPr txBox="1">
            <a:spLocks noChangeArrowheads="1"/>
          </p:cNvSpPr>
          <p:nvPr/>
        </p:nvSpPr>
        <p:spPr bwMode="auto">
          <a:xfrm>
            <a:off x="971550" y="309563"/>
            <a:ext cx="6985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 b="0">
                <a:solidFill>
                  <a:schemeClr val="bg1"/>
                </a:solidFill>
                <a:latin typeface="黑体" panose="02010609060101010101" pitchFamily="49" charset="-122"/>
              </a:rPr>
              <a:t>4.6 </a:t>
            </a:r>
            <a:r>
              <a:rPr lang="zh-CN" altLang="en-US" sz="4000" b="0">
                <a:solidFill>
                  <a:schemeClr val="bg1"/>
                </a:solidFill>
                <a:latin typeface="黑体" panose="02010609060101010101" pitchFamily="49" charset="-122"/>
              </a:rPr>
              <a:t>自定义异常类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ea typeface="宋体" panose="02010600030101010101" pitchFamily="2" charset="-122"/>
              </a:rPr>
              <a:t>自定义异常类示例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3568" y="1772816"/>
            <a:ext cx="7488237" cy="25923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 MyException  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extends  Exception  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public MyException(String message)  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   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super(message);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 }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-107950" y="260350"/>
            <a:ext cx="9251950" cy="823913"/>
          </a:xfrm>
        </p:spPr>
        <p:txBody>
          <a:bodyPr/>
          <a:lstStyle/>
          <a:p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4-9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修改程序，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当输入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整数超出范围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时，抛出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自定义异常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052513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import java.util.*;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class Example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public static void main(String[] args)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int age;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Scanner sc= new Scanner(System.in);   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try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        age=sc.nextInt();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        if(</a:t>
            </a:r>
            <a:r>
              <a:rPr lang="en-US" altLang="zh-CN" sz="2200" b="0">
                <a:solidFill>
                  <a:srgbClr val="FF0000"/>
                </a:solidFill>
                <a:ea typeface="宋体" panose="02010600030101010101" pitchFamily="2" charset="-122"/>
              </a:rPr>
              <a:t>age&lt;0</a:t>
            </a:r>
            <a:r>
              <a:rPr lang="en-US" altLang="zh-CN" sz="2200" b="0">
                <a:ea typeface="宋体" panose="02010600030101010101" pitchFamily="2" charset="-122"/>
              </a:rPr>
              <a:t>)  </a:t>
            </a:r>
            <a:r>
              <a:rPr lang="en-US" altLang="zh-CN" sz="2200" b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throw new Exception();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>
                <a:ea typeface="宋体" panose="02010600030101010101" pitchFamily="2" charset="-122"/>
              </a:rPr>
              <a:t>年龄是</a:t>
            </a:r>
            <a:r>
              <a:rPr lang="en-US" altLang="zh-CN" sz="2200" b="0">
                <a:ea typeface="宋体" panose="02010600030101010101" pitchFamily="2" charset="-122"/>
              </a:rPr>
              <a:t>"+age+"</a:t>
            </a:r>
            <a:r>
              <a:rPr lang="zh-CN" altLang="en-US" sz="2200" b="0">
                <a:ea typeface="宋体" panose="02010600030101010101" pitchFamily="2" charset="-122"/>
              </a:rPr>
              <a:t>岁</a:t>
            </a:r>
            <a:r>
              <a:rPr lang="en-US" altLang="zh-CN" sz="2200" b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} catch(InputMismatchException e) 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>
                <a:ea typeface="宋体" panose="02010600030101010101" pitchFamily="2" charset="-122"/>
              </a:rPr>
              <a:t>输入的数据不匹配</a:t>
            </a:r>
            <a:r>
              <a:rPr lang="en-US" altLang="zh-CN" sz="2200" b="0"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} 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catch(Exception e)  </a:t>
            </a:r>
            <a:r>
              <a:rPr lang="en-US" altLang="zh-CN" sz="2200" b="0">
                <a:ea typeface="宋体" panose="02010600030101010101" pitchFamily="2" charset="-122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        System.out.println("</a:t>
            </a:r>
            <a:r>
              <a:rPr lang="zh-CN" altLang="en-US" sz="2200" b="0">
                <a:ea typeface="宋体" panose="02010600030101010101" pitchFamily="2" charset="-122"/>
              </a:rPr>
              <a:t>输入的数据应该大于</a:t>
            </a:r>
            <a:r>
              <a:rPr lang="en-US" altLang="zh-CN" sz="2200" b="0">
                <a:ea typeface="宋体" panose="02010600030101010101" pitchFamily="2" charset="-122"/>
              </a:rPr>
              <a:t>0");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       System.out.println("</a:t>
            </a:r>
            <a:r>
              <a:rPr lang="zh-CN" altLang="en-US" sz="2200" b="0">
                <a:ea typeface="宋体" panose="02010600030101010101" pitchFamily="2" charset="-122"/>
              </a:rPr>
              <a:t>程序结束</a:t>
            </a:r>
            <a:r>
              <a:rPr lang="en-US" altLang="zh-CN" sz="2200" b="0">
                <a:ea typeface="宋体" panose="02010600030101010101" pitchFamily="2" charset="-122"/>
              </a:rPr>
              <a:t>");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42988" y="2205038"/>
            <a:ext cx="7345362" cy="25923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 OutOfRangeException  </a:t>
            </a:r>
            <a:r>
              <a:rPr lang="en-US" altLang="zh-CN" sz="2400" b="0">
                <a:solidFill>
                  <a:srgbClr val="99003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extends  Exception  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  <a:endParaRPr lang="zh-CN" altLang="zh-CN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OutOfRangeException() {</a:t>
            </a:r>
            <a:endParaRPr lang="zh-CN" altLang="zh-CN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super</a:t>
            </a:r>
            <a:r>
              <a:rPr lang="en-US" altLang="zh-CN" sz="2400" b="0">
                <a:latin typeface="黑体" panose="02010609060101010101" pitchFamily="49" charset="-122"/>
                <a:cs typeface="Arial Unicode MS" panose="020B0604020202020204" pitchFamily="34" charset="-122"/>
              </a:rPr>
              <a:t>("</a:t>
            </a:r>
            <a:r>
              <a:rPr lang="zh-CN" altLang="zh-CN" sz="2400" b="0">
                <a:latin typeface="黑体" panose="02010609060101010101" pitchFamily="49" charset="-122"/>
                <a:cs typeface="Arial Unicode MS" panose="020B0604020202020204" pitchFamily="34" charset="-122"/>
              </a:rPr>
              <a:t>数值不在正常范围内</a:t>
            </a: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 }</a:t>
            </a:r>
            <a:endParaRPr lang="zh-CN" altLang="zh-CN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875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67700" cy="823913"/>
          </a:xfrm>
        </p:spPr>
        <p:txBody>
          <a:bodyPr/>
          <a:lstStyle/>
          <a:p>
            <a:r>
              <a:rPr lang="en-US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4-9】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当输入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整数超出范围</a:t>
            </a:r>
            <a:r>
              <a:rPr lang="zh-CN" altLang="zh-CN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时，抛出</a:t>
            </a:r>
            <a:r>
              <a:rPr lang="zh-CN" altLang="en-US" sz="2800" b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自定义异常</a:t>
            </a:r>
          </a:p>
        </p:txBody>
      </p:sp>
      <p:sp>
        <p:nvSpPr>
          <p:cNvPr id="79876" name="文本框 6"/>
          <p:cNvSpPr txBox="1">
            <a:spLocks noChangeArrowheads="1"/>
          </p:cNvSpPr>
          <p:nvPr/>
        </p:nvSpPr>
        <p:spPr bwMode="auto">
          <a:xfrm>
            <a:off x="684213" y="1341438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p"/>
            </a:pPr>
            <a:r>
              <a:rPr lang="zh-CN" altLang="en-US" sz="3200" b="0"/>
              <a:t>自定义异常类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19138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4-9】</a:t>
            </a:r>
            <a:r>
              <a:rPr lang="zh-CN" altLang="zh-CN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当输入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整数超出范围</a:t>
            </a:r>
            <a:r>
              <a:rPr lang="zh-CN" altLang="zh-CN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时，抛出</a:t>
            </a:r>
            <a:r>
              <a:rPr lang="zh-CN" altLang="en-US" sz="2800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自定义异常。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642350" cy="6192838"/>
          </a:xfr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public class App4_9 {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 {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age;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Scanner 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sc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= new Scanner(System.in);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try {	age = 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sc.nextInt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	if (</a:t>
            </a:r>
            <a:r>
              <a:rPr lang="en-US" altLang="zh-CN" sz="2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 &lt; 0||age&gt;150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                    </a:t>
            </a:r>
            <a:r>
              <a:rPr lang="en-US" altLang="zh-CN" sz="2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throw  new </a:t>
            </a:r>
            <a:r>
              <a:rPr lang="en-US" altLang="zh-CN" sz="2600" b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OutOfRangeException</a:t>
            </a:r>
            <a:r>
              <a:rPr lang="en-US" altLang="zh-CN" sz="2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();  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年龄是</a:t>
            </a:r>
            <a:r>
              <a:rPr lang="en-US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 + age + "</a:t>
            </a:r>
            <a:r>
              <a:rPr lang="zh-CN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岁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");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} catch (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InputMismatchException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e) { 		 	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输入的数据类型不匹配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");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} catch </a:t>
            </a:r>
            <a:r>
              <a:rPr lang="en-US" altLang="zh-CN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OutOfRangeException</a:t>
            </a:r>
            <a:r>
              <a:rPr lang="en-US" altLang="zh-CN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e) {		   	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e.getMessage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());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} catch (Exception e) {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e.getMessage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());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}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2600" b="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程序结束</a:t>
            </a: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");</a:t>
            </a:r>
            <a:endParaRPr lang="zh-CN" altLang="zh-CN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600" b="0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用异常的形式处理错误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42863"/>
            <a:ext cx="8064500" cy="6662737"/>
          </a:xfrm>
          <a:prstGeom prst="rect">
            <a:avLst/>
          </a:prstGeom>
          <a:solidFill>
            <a:schemeClr val="bg1"/>
          </a:solidFill>
          <a:ln w="28575">
            <a:solidFill>
              <a:srgbClr val="5F5F5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try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{   openTheFile;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   determine its size;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   allocate that much memory;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   read-File;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   closeTheFile;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catch</a:t>
            </a:r>
            <a:r>
              <a:rPr lang="en-US" altLang="zh-CN" sz="2200">
                <a:solidFill>
                  <a:srgbClr val="CC3300"/>
                </a:solidFill>
                <a:latin typeface="Tahoma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(fileopenFailed)	  { dosomething;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catch</a:t>
            </a:r>
            <a:r>
              <a:rPr lang="en-US" altLang="zh-CN" sz="2200">
                <a:solidFill>
                  <a:srgbClr val="CC3300"/>
                </a:solidFill>
                <a:latin typeface="Tahoma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(sizeDetermineFailed)	  { dosomething;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catch</a:t>
            </a:r>
            <a:r>
              <a:rPr lang="en-US" altLang="zh-CN" sz="2200">
                <a:solidFill>
                  <a:srgbClr val="CC3300"/>
                </a:solidFill>
                <a:latin typeface="Tahoma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(memoryAllocateFailed) { dosomething;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catch</a:t>
            </a:r>
            <a:r>
              <a:rPr lang="en-US" altLang="zh-CN" sz="2200">
                <a:solidFill>
                  <a:srgbClr val="CC3300"/>
                </a:solidFill>
                <a:latin typeface="Tahoma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(readFailed)		  { dosomething;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catch</a:t>
            </a:r>
            <a:r>
              <a:rPr lang="en-US" altLang="zh-CN" sz="2200">
                <a:solidFill>
                  <a:srgbClr val="CC3300"/>
                </a:solidFill>
                <a:latin typeface="Tahoma" pitchFamily="34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(fileCloseFailed)	  { dosomething; }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200">
                <a:latin typeface="Tahoma" pitchFamily="34" charset="0"/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chemeClr val="folHlink"/>
                </a:solidFill>
                <a:latin typeface="Tahoma" pitchFamily="34" charset="0"/>
                <a:ea typeface="楷体_GB2312" pitchFamily="49" charset="-122"/>
              </a:rPr>
              <a:t>finally</a:t>
            </a:r>
            <a:r>
              <a:rPr lang="en-US" altLang="zh-CN" sz="2200">
                <a:latin typeface="Tahoma" pitchFamily="34" charset="0"/>
                <a:ea typeface="楷体_GB2312" pitchFamily="49" charset="-122"/>
              </a:rPr>
              <a:t>				  { dosomething; }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962400" y="90488"/>
            <a:ext cx="4967288" cy="3643312"/>
          </a:xfrm>
          <a:prstGeom prst="rect">
            <a:avLst/>
          </a:prstGeom>
          <a:solidFill>
            <a:srgbClr val="FFCCCC"/>
          </a:solidFill>
          <a:ln w="381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ahoma" pitchFamily="34" charset="0"/>
                <a:ea typeface="楷体_GB2312" pitchFamily="49" charset="-122"/>
              </a:rPr>
              <a:t>try</a:t>
            </a: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里写我们</a:t>
            </a:r>
            <a:r>
              <a:rPr lang="zh-CN" altLang="en-US" sz="2600" dirty="0">
                <a:solidFill>
                  <a:srgbClr val="FF0066"/>
                </a:solidFill>
                <a:latin typeface="Tahoma" pitchFamily="34" charset="0"/>
                <a:ea typeface="楷体_GB2312" pitchFamily="49" charset="-122"/>
              </a:rPr>
              <a:t>尝试</a:t>
            </a: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着要做的事情，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每一个</a:t>
            </a:r>
            <a:r>
              <a:rPr lang="en-US" altLang="zh-CN" sz="2600" dirty="0">
                <a:latin typeface="Tahoma" pitchFamily="34" charset="0"/>
                <a:ea typeface="楷体_GB2312" pitchFamily="49" charset="-122"/>
              </a:rPr>
              <a:t>catch</a:t>
            </a: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针对一种可能的错误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每一个错误都有相应的处理办法，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并且将实现功能（事务逻辑）与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ahoma" pitchFamily="34" charset="0"/>
                <a:ea typeface="楷体_GB2312" pitchFamily="49" charset="-122"/>
              </a:rPr>
              <a:t>错误处理分开来</a:t>
            </a:r>
          </a:p>
        </p:txBody>
      </p:sp>
    </p:spTree>
    <p:extLst>
      <p:ext uri="{BB962C8B-B14F-4D97-AF65-F5344CB8AC3E}">
        <p14:creationId xmlns:p14="http://schemas.microsoft.com/office/powerpoint/2010/main" val="24681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00163"/>
            <a:ext cx="8374062" cy="2921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4-10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】定义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银行账户类，包含存钱、取钱等方法，若取款额大于余额则抛出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取款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失败时要输出账户余额以及取款额。</a:t>
            </a:r>
          </a:p>
          <a:p>
            <a:pPr>
              <a:defRPr/>
            </a:pP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ea typeface="宋体" panose="02010600030101010101" pitchFamily="2" charset="-122"/>
              </a:rPr>
              <a:t>自定义异常类示例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-36513" y="1636713"/>
            <a:ext cx="9180513" cy="5248275"/>
          </a:xfrm>
          <a:solidFill>
            <a:srgbClr val="FDFFE7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extends Exception {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private Account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account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		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账号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private double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		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取款金额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 		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Account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account</a:t>
            </a:r>
            <a:r>
              <a:rPr lang="en-US" altLang="zh-CN" sz="22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double </a:t>
            </a:r>
            <a:r>
              <a:rPr lang="en-US" altLang="zh-CN" sz="22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this.account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account;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this.dAmount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public String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getMessage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						   String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"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账户余额：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"+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account.getbalance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"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，取款额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:"+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+"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，余额不足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return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ea typeface="宋体" panose="02010600030101010101" pitchFamily="2" charset="-122"/>
              </a:rPr>
              <a:t>自定义异常类示例</a:t>
            </a:r>
          </a:p>
        </p:txBody>
      </p:sp>
      <p:sp>
        <p:nvSpPr>
          <p:cNvPr id="82948" name="文本框 4"/>
          <p:cNvSpPr txBox="1">
            <a:spLocks noChangeArrowheads="1"/>
          </p:cNvSpPr>
          <p:nvPr/>
        </p:nvSpPr>
        <p:spPr bwMode="auto">
          <a:xfrm>
            <a:off x="250825" y="1052513"/>
            <a:ext cx="33131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p"/>
            </a:pPr>
            <a:r>
              <a:rPr lang="zh-CN" altLang="en-US" sz="3200" b="0"/>
              <a:t>自定义异常类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-36513" y="908050"/>
            <a:ext cx="9251951" cy="5976938"/>
          </a:xfrm>
          <a:solidFill>
            <a:srgbClr val="FDFFE7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Account {					// </a:t>
            </a:r>
            <a:r>
              <a:rPr lang="zh-CN" altLang="en-US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账户类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double balance; 				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public void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deposite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(double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{    	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存钱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	  if (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&gt; 0.0)	balance +=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void withdrawal(double </a:t>
            </a:r>
            <a:r>
              <a:rPr lang="en-US" altLang="zh-CN" sz="20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throws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{       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取钱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if (balance &lt;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throw new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(this,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 </a:t>
            </a:r>
            <a:endParaRPr lang="zh-CN" altLang="zh-CN" sz="2400" b="0" dirty="0" smtClean="0">
              <a:solidFill>
                <a:srgbClr val="0000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balance = balance -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dAmount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("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取款成功！账户余额为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 + balance);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double </a:t>
            </a:r>
            <a:r>
              <a:rPr lang="en-US" altLang="zh-CN" sz="2400" b="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getbalance</a:t>
            </a: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						  return balance;    				// </a:t>
            </a:r>
            <a:r>
              <a:rPr lang="zh-CN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获取账户余额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  <a:endParaRPr lang="zh-CN" altLang="zh-CN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49250"/>
            <a:ext cx="7391400" cy="487363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宋体" panose="02010600030101010101" pitchFamily="2" charset="-122"/>
              </a:rPr>
              <a:t>自定义异常类示例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/>
          <p:cNvSpPr>
            <a:spLocks noGrp="1"/>
          </p:cNvSpPr>
          <p:nvPr>
            <p:ph idx="1"/>
          </p:nvPr>
        </p:nvSpPr>
        <p:spPr>
          <a:xfrm>
            <a:off x="34925" y="1228725"/>
            <a:ext cx="9012238" cy="5629275"/>
          </a:xfrm>
          <a:solidFill>
            <a:srgbClr val="FDFFE7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App4_10 {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public static void main(String args[]) {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	   try {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Account account = new Account(); 	// </a:t>
            </a:r>
            <a:r>
              <a:rPr lang="zh-CN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创建账户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account.deposite(1000);		  	// </a:t>
            </a:r>
            <a:r>
              <a:rPr lang="zh-CN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存钱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account.withdrawal(2000);		  	// </a:t>
            </a:r>
            <a:r>
              <a:rPr lang="zh-CN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取钱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} catch (</a:t>
            </a:r>
            <a:r>
              <a:rPr lang="en-US" altLang="zh-CN" sz="2400" b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InsufficientFundsException</a:t>
            </a: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e) {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System.out.println(e.getMessage());	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}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 }</a:t>
            </a:r>
            <a:endParaRPr lang="zh-CN" altLang="zh-CN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400" b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自定义异常示例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793750" y="3597275"/>
            <a:ext cx="7954963" cy="278447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sz="2200" dirty="0" err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MyException</a:t>
            </a:r>
            <a:r>
              <a:rPr lang="en-US" altLang="zh-CN" sz="2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extends Exception {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MyException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输入的数据中含有非数字字符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");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735013" y="1360488"/>
            <a:ext cx="8085137" cy="149225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>
                <a:latin typeface="Tahoma" panose="020B0604030504040204" pitchFamily="34" charset="0"/>
              </a:rPr>
              <a:t>例：将输入的字符串</a:t>
            </a:r>
            <a:r>
              <a:rPr lang="en-US" altLang="zh-CN" sz="2800" b="0">
                <a:latin typeface="Tahoma" panose="020B0604030504040204" pitchFamily="34" charset="0"/>
              </a:rPr>
              <a:t>(</a:t>
            </a:r>
            <a:r>
              <a:rPr lang="zh-CN" altLang="en-US" sz="2800" b="0">
                <a:latin typeface="Tahoma" panose="020B0604030504040204" pitchFamily="34" charset="0"/>
              </a:rPr>
              <a:t>数字串</a:t>
            </a:r>
            <a:r>
              <a:rPr lang="en-US" altLang="zh-CN" sz="2800" b="0">
                <a:latin typeface="Tahoma" panose="020B0604030504040204" pitchFamily="34" charset="0"/>
              </a:rPr>
              <a:t>)</a:t>
            </a:r>
            <a:r>
              <a:rPr lang="zh-CN" altLang="en-US" sz="2800" b="0">
                <a:latin typeface="Tahoma" panose="020B0604030504040204" pitchFamily="34" charset="0"/>
              </a:rPr>
              <a:t>转化为对应的整数，如果输入的字符串中含有非数字字符，则停止并显示错误提示信息。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755650" y="2981325"/>
            <a:ext cx="266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 b="0">
                <a:latin typeface="黑体" panose="02010609060101010101" pitchFamily="49" charset="-122"/>
              </a:rPr>
              <a:t>自定义异常类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/>
      <p:bldP spid="4454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71550" cy="5832475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户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b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9750" y="63500"/>
            <a:ext cx="9036050" cy="67500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b="0" dirty="0" err="1">
                <a:solidFill>
                  <a:srgbClr val="A50021"/>
                </a:solidFill>
                <a:ea typeface="宋体" panose="02010600030101010101" pitchFamily="2" charset="-122"/>
              </a:rPr>
              <a:t>MyExceptionTest</a:t>
            </a: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public static void main(String </a:t>
            </a:r>
            <a:r>
              <a:rPr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[]){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ea typeface="宋体" panose="02010600030101010101" pitchFamily="2" charset="-122"/>
              </a:rPr>
              <a:t>num</a:t>
            </a:r>
            <a:r>
              <a:rPr lang="en-US" altLang="zh-CN" sz="2400" b="0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char c;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ea typeface="宋体" panose="02010600030101010101" pitchFamily="2" charset="-122"/>
              </a:rPr>
              <a:t>StringBuffer</a:t>
            </a:r>
            <a:r>
              <a:rPr lang="en-US" altLang="zh-CN" sz="2400" b="0" dirty="0">
                <a:ea typeface="宋体" panose="02010600030101010101" pitchFamily="2" charset="-122"/>
              </a:rPr>
              <a:t> s=new </a:t>
            </a:r>
            <a:r>
              <a:rPr lang="en-US" altLang="zh-CN" sz="2400" b="0" dirty="0" err="1">
                <a:ea typeface="宋体" panose="02010600030101010101" pitchFamily="2" charset="-122"/>
              </a:rPr>
              <a:t>StringBuffer</a:t>
            </a:r>
            <a:r>
              <a:rPr lang="en-US" altLang="zh-CN" sz="2400" b="0" dirty="0">
                <a:ea typeface="宋体" panose="02010600030101010101" pitchFamily="2" charset="-122"/>
              </a:rPr>
              <a:t>();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800000"/>
                </a:solidFill>
                <a:ea typeface="宋体" panose="02010600030101010101" pitchFamily="2" charset="-122"/>
              </a:rPr>
              <a:t>try{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      </a:t>
            </a:r>
            <a:r>
              <a:rPr lang="en-US" altLang="zh-CN" sz="2400" b="0" dirty="0">
                <a:ea typeface="宋体" panose="02010600030101010101" pitchFamily="2" charset="-122"/>
              </a:rPr>
              <a:t>while((c=(char)</a:t>
            </a:r>
            <a:r>
              <a:rPr lang="en-US" altLang="zh-CN" sz="2400" b="0" dirty="0" err="1">
                <a:ea typeface="宋体" panose="02010600030101010101" pitchFamily="2" charset="-122"/>
              </a:rPr>
              <a:t>System.in.read</a:t>
            </a:r>
            <a:r>
              <a:rPr lang="en-US" altLang="zh-CN" sz="2400" b="0" dirty="0">
                <a:ea typeface="宋体" panose="02010600030101010101" pitchFamily="2" charset="-122"/>
              </a:rPr>
              <a:t>())!='\n'){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	  if (c&gt;='0'&amp;&amp;c&lt;='9') { </a:t>
            </a:r>
            <a:r>
              <a:rPr lang="en-US" altLang="zh-CN" sz="2400" b="0" dirty="0" err="1">
                <a:ea typeface="宋体" panose="02010600030101010101" pitchFamily="2" charset="-122"/>
              </a:rPr>
              <a:t>s.append</a:t>
            </a:r>
            <a:r>
              <a:rPr lang="en-US" altLang="zh-CN" sz="2400" b="0" dirty="0">
                <a:ea typeface="宋体" panose="02010600030101010101" pitchFamily="2" charset="-122"/>
              </a:rPr>
              <a:t>(c);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	  else { </a:t>
            </a:r>
            <a:r>
              <a:rPr lang="en-US" altLang="zh-CN" sz="2400" b="0" dirty="0">
                <a:solidFill>
                  <a:srgbClr val="990033"/>
                </a:solidFill>
                <a:ea typeface="宋体" panose="02010600030101010101" pitchFamily="2" charset="-122"/>
              </a:rPr>
              <a:t>throw new </a:t>
            </a:r>
            <a:r>
              <a:rPr lang="en-US" altLang="zh-CN" sz="2400" b="0" dirty="0" err="1">
                <a:solidFill>
                  <a:srgbClr val="990033"/>
                </a:solidFill>
                <a:ea typeface="宋体" panose="02010600030101010101" pitchFamily="2" charset="-122"/>
              </a:rPr>
              <a:t>MyException</a:t>
            </a:r>
            <a:r>
              <a:rPr lang="en-US" altLang="zh-CN" sz="2400" b="0" dirty="0">
                <a:solidFill>
                  <a:srgbClr val="990033"/>
                </a:solidFill>
                <a:ea typeface="宋体" panose="02010600030101010101" pitchFamily="2" charset="-122"/>
              </a:rPr>
              <a:t>();</a:t>
            </a:r>
            <a:r>
              <a:rPr lang="en-US" altLang="zh-CN" sz="2400" b="0" dirty="0">
                <a:ea typeface="宋体" panose="02010600030101010101" pitchFamily="2" charset="-122"/>
              </a:rPr>
              <a:t>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  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800000"/>
                </a:solidFill>
                <a:ea typeface="宋体" panose="02010600030101010101" pitchFamily="2" charset="-122"/>
              </a:rPr>
              <a:t>catch(</a:t>
            </a:r>
            <a:r>
              <a:rPr lang="en-US" altLang="zh-CN" sz="2400" b="0" dirty="0" err="1">
                <a:solidFill>
                  <a:srgbClr val="800000"/>
                </a:solidFill>
                <a:ea typeface="宋体" panose="02010600030101010101" pitchFamily="2" charset="-122"/>
              </a:rPr>
              <a:t>MyException</a:t>
            </a:r>
            <a:r>
              <a:rPr lang="en-US" altLang="zh-CN" sz="2400" b="0" dirty="0">
                <a:solidFill>
                  <a:srgbClr val="800000"/>
                </a:solidFill>
                <a:ea typeface="宋体" panose="02010600030101010101" pitchFamily="2" charset="-122"/>
              </a:rPr>
              <a:t> e)</a:t>
            </a: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0" dirty="0">
                <a:ea typeface="宋体" panose="02010600030101010101" pitchFamily="2" charset="-122"/>
              </a:rPr>
              <a:t>{ </a:t>
            </a:r>
            <a:r>
              <a:rPr lang="en-US" altLang="zh-CN" sz="2400" b="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b="0" dirty="0"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ea typeface="宋体" panose="02010600030101010101" pitchFamily="2" charset="-122"/>
              </a:rPr>
              <a:t>e.toString</a:t>
            </a:r>
            <a:r>
              <a:rPr lang="en-US" altLang="zh-CN" sz="2400" b="0" dirty="0">
                <a:ea typeface="宋体" panose="02010600030101010101" pitchFamily="2" charset="-122"/>
              </a:rPr>
              <a:t>());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800000"/>
                </a:solidFill>
                <a:ea typeface="宋体" panose="02010600030101010101" pitchFamily="2" charset="-122"/>
              </a:rPr>
              <a:t>catch(Exception e)</a:t>
            </a:r>
            <a:r>
              <a:rPr lang="en-US" altLang="zh-CN" b="0" dirty="0">
                <a:latin typeface="黑体" panose="02010609060101010101" pitchFamily="49" charset="-122"/>
              </a:rPr>
              <a:t>{</a:t>
            </a:r>
            <a:r>
              <a:rPr lang="en-US" altLang="zh-CN" sz="2400" b="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b="0" dirty="0">
                <a:ea typeface="宋体" panose="02010600030101010101" pitchFamily="2" charset="-122"/>
              </a:rPr>
              <a:t>(…); </a:t>
            </a:r>
            <a:r>
              <a:rPr lang="en-US" altLang="zh-CN" b="0" dirty="0">
                <a:latin typeface="黑体" panose="02010609060101010101" pitchFamily="49" charset="-122"/>
              </a:rPr>
              <a:t>}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rgbClr val="800000"/>
                </a:solidFill>
                <a:ea typeface="宋体" panose="02010600030101010101" pitchFamily="2" charset="-122"/>
              </a:rPr>
              <a:t>finally</a:t>
            </a: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ea typeface="宋体" panose="02010600030101010101" pitchFamily="2" charset="-122"/>
              </a:rPr>
              <a:t>{ </a:t>
            </a:r>
            <a:r>
              <a:rPr lang="en-US" altLang="zh-CN" sz="2400" b="0" dirty="0" err="1">
                <a:ea typeface="宋体" panose="02010600030101010101" pitchFamily="2" charset="-122"/>
              </a:rPr>
              <a:t>num</a:t>
            </a:r>
            <a:r>
              <a:rPr lang="en-US" altLang="zh-CN" sz="2400" b="0" dirty="0">
                <a:ea typeface="宋体" panose="02010600030101010101" pitchFamily="2" charset="-122"/>
              </a:rPr>
              <a:t>=</a:t>
            </a:r>
            <a:r>
              <a:rPr lang="en-US" altLang="zh-CN" sz="2400" b="0" dirty="0" err="1">
                <a:ea typeface="宋体" panose="02010600030101010101" pitchFamily="2" charset="-122"/>
              </a:rPr>
              <a:t>Integer.parseInt</a:t>
            </a:r>
            <a:r>
              <a:rPr lang="en-US" altLang="zh-CN" sz="2400" b="0" dirty="0"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ea typeface="宋体" panose="02010600030101010101" pitchFamily="2" charset="-122"/>
              </a:rPr>
              <a:t>s.toString</a:t>
            </a:r>
            <a:r>
              <a:rPr lang="en-US" altLang="zh-CN" sz="2400" b="0" dirty="0">
                <a:ea typeface="宋体" panose="02010600030101010101" pitchFamily="2" charset="-122"/>
              </a:rPr>
              <a:t>());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b="0" dirty="0">
                <a:ea typeface="宋体" panose="02010600030101010101" pitchFamily="2" charset="-122"/>
              </a:rPr>
              <a:t>(</a:t>
            </a:r>
            <a:r>
              <a:rPr lang="en-US" altLang="zh-CN" sz="2400" b="0" dirty="0" err="1">
                <a:ea typeface="宋体" panose="02010600030101010101" pitchFamily="2" charset="-122"/>
              </a:rPr>
              <a:t>num</a:t>
            </a:r>
            <a:r>
              <a:rPr lang="en-US" altLang="zh-CN" sz="2400" b="0" dirty="0"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rgbClr val="A5002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ChangeArrowheads="1"/>
          </p:cNvSpPr>
          <p:nvPr/>
        </p:nvSpPr>
        <p:spPr bwMode="auto">
          <a:xfrm>
            <a:off x="1116013" y="333375"/>
            <a:ext cx="63801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  <a:latin typeface="黑体" panose="02010609060101010101" pitchFamily="49" charset="-122"/>
              </a:rPr>
              <a:t>小结</a:t>
            </a:r>
          </a:p>
        </p:txBody>
      </p:sp>
      <p:sp>
        <p:nvSpPr>
          <p:cNvPr id="94211" name="文本框 2"/>
          <p:cNvSpPr txBox="1">
            <a:spLocks noChangeArrowheads="1"/>
          </p:cNvSpPr>
          <p:nvPr/>
        </p:nvSpPr>
        <p:spPr bwMode="auto">
          <a:xfrm>
            <a:off x="107950" y="1196975"/>
            <a:ext cx="903605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异常分为运行时异常和检查型异常两类。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运行时异常可以不用处理，检查型异常必须要处理，否则无法通过编译。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异常处理的过程包括异常的抛出和异常的捕获。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异常的抛出可以是系统抛出，也可以人为抛出异常（</a:t>
            </a:r>
            <a:r>
              <a:rPr lang="en-US" altLang="zh-CN" b="0" dirty="0"/>
              <a:t>throw</a:t>
            </a:r>
            <a:r>
              <a:rPr lang="zh-CN" altLang="zh-CN" b="0" dirty="0"/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一个方法抛出异常对象，可以自己捕获（</a:t>
            </a:r>
            <a:r>
              <a:rPr lang="en-US" altLang="zh-CN" b="0" dirty="0"/>
              <a:t>try-catch-finally</a:t>
            </a:r>
            <a:r>
              <a:rPr lang="zh-CN" altLang="zh-CN" b="0" dirty="0"/>
              <a:t>），也可以声明异常（</a:t>
            </a:r>
            <a:r>
              <a:rPr lang="en-US" altLang="zh-CN" b="0" dirty="0"/>
              <a:t>throws</a:t>
            </a:r>
            <a:r>
              <a:rPr lang="zh-CN" altLang="zh-CN" b="0" dirty="0"/>
              <a:t>）。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调用方法可以捕获被调用方法声明的异常，也可以继续声明该异常。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一个方法被覆盖时，覆盖它的方法只能抛出相同的异常或该异常的子类，即不能抛出新的异常。</a:t>
            </a:r>
            <a:endParaRPr lang="en-US" altLang="zh-CN" b="0" dirty="0"/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r>
              <a:rPr lang="zh-CN" altLang="zh-CN" b="0" dirty="0"/>
              <a:t>如果</a:t>
            </a:r>
            <a:r>
              <a:rPr lang="en-US" altLang="zh-CN" b="0" dirty="0"/>
              <a:t>Java</a:t>
            </a:r>
            <a:r>
              <a:rPr lang="zh-CN" altLang="zh-CN" b="0" dirty="0"/>
              <a:t>提供的异常类不能满足要求时，可以按照需要自定义异常类，自定义异常类一般要继承</a:t>
            </a:r>
            <a:r>
              <a:rPr lang="en-US" altLang="zh-CN" b="0" dirty="0"/>
              <a:t>Exception</a:t>
            </a:r>
            <a:r>
              <a:rPr lang="zh-CN" altLang="zh-CN" b="0" dirty="0"/>
              <a:t>类或其子类。</a:t>
            </a:r>
          </a:p>
          <a:p>
            <a:pPr>
              <a:spcBef>
                <a:spcPts val="300"/>
              </a:spcBef>
              <a:buSzPct val="79000"/>
              <a:buFont typeface="Wingdings" panose="05000000000000000000" pitchFamily="2" charset="2"/>
              <a:buChar char="p"/>
            </a:pP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73050" y="3757613"/>
            <a:ext cx="84026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判断一个数能否被</a:t>
            </a:r>
            <a:r>
              <a:rPr lang="en-US" altLang="zh-CN" sz="2400" b="0">
                <a:latin typeface="黑体" panose="02010609060101010101" pitchFamily="49" charset="-122"/>
              </a:rPr>
              <a:t>3</a:t>
            </a:r>
            <a:r>
              <a:rPr lang="zh-CN" altLang="en-US" sz="2400" b="0">
                <a:latin typeface="黑体" panose="02010609060101010101" pitchFamily="49" charset="-122"/>
              </a:rPr>
              <a:t>整除，如果不能整除就抛出一个异常，并让其调用方法来捕获，显示相应的处理信息。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73050" y="1258888"/>
            <a:ext cx="840263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输入一个</a:t>
            </a:r>
            <a:r>
              <a:rPr lang="en-US" altLang="zh-CN" sz="2400" b="0">
                <a:latin typeface="黑体" panose="02010609060101010101" pitchFamily="49" charset="-122"/>
              </a:rPr>
              <a:t>1~7</a:t>
            </a:r>
            <a:r>
              <a:rPr lang="zh-CN" altLang="en-US" sz="2400" b="0">
                <a:latin typeface="黑体" panose="02010609060101010101" pitchFamily="49" charset="-122"/>
              </a:rPr>
              <a:t>之间的整数表示星期几，输出对应的英文单词（表示星期几）。要求捕获以下异常：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类型不匹配异常，如输入的是字符串等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输入的数值范围不合理，如</a:t>
            </a:r>
            <a:r>
              <a:rPr lang="en-US" altLang="zh-CN" sz="2400" b="0">
                <a:latin typeface="黑体" panose="02010609060101010101" pitchFamily="49" charset="-122"/>
              </a:rPr>
              <a:t>&gt;7,</a:t>
            </a:r>
            <a:r>
              <a:rPr lang="zh-CN" altLang="en-US" sz="2400" b="0">
                <a:latin typeface="黑体" panose="02010609060101010101" pitchFamily="49" charset="-122"/>
              </a:rPr>
              <a:t>或</a:t>
            </a:r>
            <a:r>
              <a:rPr lang="en-US" altLang="zh-CN" sz="2400" b="0">
                <a:latin typeface="黑体" panose="02010609060101010101" pitchFamily="49" charset="-122"/>
              </a:rPr>
              <a:t>&lt;=0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381750" cy="4873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207375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定义二维数组存储</a:t>
            </a:r>
            <a:r>
              <a:rPr lang="en-US" altLang="zh-CN" sz="2400" b="0">
                <a:latin typeface="黑体" panose="02010609060101010101" pitchFamily="49" charset="-122"/>
              </a:rPr>
              <a:t>m</a:t>
            </a:r>
            <a:r>
              <a:rPr lang="zh-CN" altLang="en-US" sz="2400" b="0">
                <a:latin typeface="黑体" panose="02010609060101010101" pitchFamily="49" charset="-122"/>
              </a:rPr>
              <a:t>名学生</a:t>
            </a:r>
            <a:r>
              <a:rPr lang="en-US" altLang="zh-CN" sz="2400" b="0">
                <a:latin typeface="黑体" panose="02010609060101010101" pitchFamily="49" charset="-122"/>
              </a:rPr>
              <a:t>n</a:t>
            </a:r>
            <a:r>
              <a:rPr lang="zh-CN" altLang="en-US" sz="2400" b="0">
                <a:latin typeface="黑体" panose="02010609060101010101" pitchFamily="49" charset="-122"/>
              </a:rPr>
              <a:t>门功课的成绩，</a:t>
            </a:r>
            <a:r>
              <a:rPr lang="en-US" altLang="zh-CN" sz="2400" b="0">
                <a:latin typeface="黑体" panose="02010609060101010101" pitchFamily="49" charset="-122"/>
              </a:rPr>
              <a:t>m</a:t>
            </a:r>
            <a:r>
              <a:rPr lang="zh-CN" altLang="en-US" sz="2400" b="0">
                <a:latin typeface="黑体" panose="02010609060101010101" pitchFamily="49" charset="-122"/>
              </a:rPr>
              <a:t>和</a:t>
            </a:r>
            <a:r>
              <a:rPr lang="en-US" altLang="zh-CN" sz="2400" b="0">
                <a:latin typeface="黑体" panose="02010609060101010101" pitchFamily="49" charset="-122"/>
              </a:rPr>
              <a:t>n</a:t>
            </a:r>
            <a:r>
              <a:rPr lang="zh-CN" altLang="en-US" sz="2400" b="0">
                <a:latin typeface="黑体" panose="02010609060101010101" pitchFamily="49" charset="-122"/>
              </a:rPr>
              <a:t>键盘输入。并计算每个同学的平均成绩。要求捕获以下几种异常：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类型不匹配异常，如输入的是字符串等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输入的数值范围不合理，如</a:t>
            </a:r>
            <a:r>
              <a:rPr lang="en-US" altLang="zh-CN" sz="2400" b="0">
                <a:latin typeface="黑体" panose="02010609060101010101" pitchFamily="49" charset="-122"/>
              </a:rPr>
              <a:t>&gt;100,</a:t>
            </a:r>
            <a:r>
              <a:rPr lang="zh-CN" altLang="en-US" sz="2400" b="0">
                <a:latin typeface="黑体" panose="02010609060101010101" pitchFamily="49" charset="-122"/>
              </a:rPr>
              <a:t>或</a:t>
            </a:r>
            <a:r>
              <a:rPr lang="en-US" altLang="zh-CN" sz="2400" b="0">
                <a:latin typeface="黑体" panose="02010609060101010101" pitchFamily="49" charset="-122"/>
              </a:rPr>
              <a:t>&lt;0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>
                <a:latin typeface="黑体" panose="02010609060101010101" pitchFamily="49" charset="-122"/>
              </a:rPr>
              <a:t>求平均成绩时，要考虑被</a:t>
            </a:r>
            <a:r>
              <a:rPr lang="en-US" altLang="zh-CN" sz="2400" b="0">
                <a:latin typeface="黑体" panose="02010609060101010101" pitchFamily="49" charset="-122"/>
              </a:rPr>
              <a:t>0</a:t>
            </a:r>
            <a:r>
              <a:rPr lang="zh-CN" altLang="en-US" sz="2400" b="0">
                <a:latin typeface="黑体" panose="02010609060101010101" pitchFamily="49" charset="-122"/>
              </a:rPr>
              <a:t>除的异常。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381750" cy="4873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381750" cy="487363"/>
          </a:xfrm>
        </p:spPr>
        <p:txBody>
          <a:bodyPr/>
          <a:lstStyle/>
          <a:p>
            <a:pPr eaLnBrk="1" hangingPunct="1"/>
            <a:r>
              <a:rPr lang="zh-CN" altLang="en-US" sz="4000" b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824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fact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方法的功能是求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n!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，阶乘值是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byte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类型。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n!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值超过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byte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数据类型的范围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(Byte.</a:t>
            </a:r>
            <a:r>
              <a:rPr lang="en-US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MAX_VALUE</a:t>
            </a: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时，结果就会出错，但系统并不产生异常，所以要程序员自己产生异常。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在主方法中调用该方法。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要求用三种方式进行异常处理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fact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方法捕获异常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fact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方法声明异常，主方法捕获异常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fact</a:t>
            </a:r>
            <a:r>
              <a:rPr lang="zh-CN" altLang="en-US" sz="2400" b="0" smtClean="0">
                <a:latin typeface="黑体" panose="02010609060101010101" pitchFamily="49" charset="-122"/>
                <a:ea typeface="黑体" panose="02010609060101010101" pitchFamily="49" charset="-122"/>
              </a:rPr>
              <a:t>方法和主方法都声明异常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74638"/>
            <a:ext cx="5387975" cy="792162"/>
          </a:xfrm>
        </p:spPr>
        <p:txBody>
          <a:bodyPr/>
          <a:lstStyle/>
          <a:p>
            <a:pPr eaLnBrk="1" hangingPunct="1"/>
            <a:r>
              <a:rPr lang="en-US" altLang="zh-CN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异常的概念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84275"/>
            <a:ext cx="8280400" cy="512445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错误</a:t>
            </a:r>
            <a:r>
              <a:rPr lang="en-US" altLang="zh-CN" b="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(Error)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程序在运行过程中发生的由硬件、操作系统、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虚拟机等导致的严重问题，如内存溢出等。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错误无法由程序本身解决，只能依靠外界干预，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程序对错误一般不做处理。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</a:t>
            </a:r>
            <a:r>
              <a:rPr lang="en-US" altLang="zh-CN" b="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(Exception) </a:t>
            </a:r>
            <a:endParaRPr lang="en-US" altLang="zh-CN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有些问题通常不那么严重，应用程序可以自行恢复，如运算时除数为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，数据超出应有的范围，或者欲装入的类文件不存在等，这些问题称为</a:t>
            </a:r>
            <a:r>
              <a:rPr lang="zh-CN" altLang="en-US" sz="2400" b="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p"/>
            </a:pP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程序能够对异常进行处理，使程序继续运行或者平稳结束。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87338" y="1268413"/>
            <a:ext cx="8605837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1550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</a:rPr>
              <a:t>运行时异常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pitchFamily="49" charset="-122"/>
              </a:rPr>
              <a:t>(Runtime Exception)</a:t>
            </a:r>
            <a:endParaRPr kumimoji="1" lang="en-US" altLang="zh-CN" b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zh-CN" altLang="en-US" sz="2400" b="0" dirty="0">
                <a:latin typeface="黑体" panose="02010609060101010101" pitchFamily="49" charset="-122"/>
              </a:rPr>
              <a:t>在运行时被检查的异常，如除数为</a:t>
            </a:r>
            <a:r>
              <a:rPr kumimoji="1" lang="en-US" altLang="zh-CN" sz="2400" b="0" dirty="0">
                <a:latin typeface="黑体" panose="02010609060101010101" pitchFamily="49" charset="-122"/>
              </a:rPr>
              <a:t>0</a:t>
            </a:r>
            <a:r>
              <a:rPr kumimoji="1" lang="zh-CN" altLang="en-US" sz="2400" b="0" dirty="0">
                <a:latin typeface="黑体" panose="02010609060101010101" pitchFamily="49" charset="-122"/>
              </a:rPr>
              <a:t>、数组下标越界等。</a:t>
            </a:r>
            <a:endParaRPr kumimoji="1" lang="en-US" altLang="zh-CN" sz="2400" b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zh-CN" altLang="en-US" sz="2400" b="0" dirty="0">
                <a:latin typeface="黑体" panose="02010609060101010101" pitchFamily="49" charset="-122"/>
              </a:rPr>
              <a:t>这类异常一般由程序自身问题引起，产生比较频繁，可由系统进行检测并处理，配有缺省的异常处理程序。</a:t>
            </a:r>
            <a:r>
              <a:rPr kumimoji="1" lang="en-US" altLang="zh-CN" sz="2400" b="0" dirty="0">
                <a:latin typeface="黑体" panose="02010609060101010101" pitchFamily="49" charset="-122"/>
              </a:rPr>
              <a:t>Java</a:t>
            </a:r>
            <a:r>
              <a:rPr kumimoji="1" lang="zh-CN" altLang="en-US" sz="2400" b="0" dirty="0">
                <a:latin typeface="黑体" panose="02010609060101010101" pitchFamily="49" charset="-122"/>
              </a:rPr>
              <a:t>程序对这类异常</a:t>
            </a:r>
            <a:r>
              <a:rPr kumimoji="1"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可不做处理</a:t>
            </a:r>
            <a:r>
              <a:rPr kumimoji="1" lang="zh-CN" altLang="en-US" sz="2400" b="0" dirty="0">
                <a:latin typeface="黑体" panose="02010609060101010101" pitchFamily="49" charset="-122"/>
              </a:rPr>
              <a:t>。</a:t>
            </a:r>
            <a:endParaRPr kumimoji="1" lang="en-US" altLang="zh-CN" sz="2400" b="0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</a:rPr>
              <a:t>检查型异常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pitchFamily="49" charset="-122"/>
              </a:rPr>
              <a:t>(Checked Exception)</a:t>
            </a:r>
            <a:endParaRPr kumimoji="1" lang="en-US" altLang="zh-CN" b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zh-CN" altLang="en-US" sz="2400" b="0" dirty="0">
                <a:latin typeface="黑体" panose="02010609060101010101" pitchFamily="49" charset="-122"/>
              </a:rPr>
              <a:t>程序中可预知的、常常由外部问题引起的异常，如打开文件时文件不存在、输入数据时类型不匹配等。</a:t>
            </a:r>
            <a:endParaRPr kumimoji="1" lang="en-US" altLang="zh-CN" sz="2400" b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zh-CN" altLang="en-US" sz="2400" b="0" dirty="0">
                <a:latin typeface="黑体" panose="02010609060101010101" pitchFamily="49" charset="-122"/>
              </a:rPr>
              <a:t>检查型异常如果不处理就无法通过编译，也就无法执行。</a:t>
            </a:r>
            <a:endParaRPr kumimoji="1" lang="en-US" altLang="zh-CN" sz="2400" b="0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p"/>
            </a:pPr>
            <a:r>
              <a:rPr kumimoji="1" lang="zh-CN" altLang="en-US" sz="2400" b="0" dirty="0">
                <a:latin typeface="黑体" panose="02010609060101010101" pitchFamily="49" charset="-122"/>
              </a:rPr>
              <a:t>也称非运行时异常或编译时异常。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42988" y="333375"/>
            <a:ext cx="38877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异常的分类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16013" y="271463"/>
            <a:ext cx="38877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运行时异常实例 </a:t>
            </a:r>
          </a:p>
        </p:txBody>
      </p:sp>
      <p:sp>
        <p:nvSpPr>
          <p:cNvPr id="21507" name="文本框 2"/>
          <p:cNvSpPr txBox="1">
            <a:spLocks noChangeArrowheads="1"/>
          </p:cNvSpPr>
          <p:nvPr/>
        </p:nvSpPr>
        <p:spPr bwMode="auto">
          <a:xfrm>
            <a:off x="395288" y="1268413"/>
            <a:ext cx="7848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ExceptionByZero {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 args[]) {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int a;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b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= 5 / 0;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System.out.println(a);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}</a:t>
            </a:r>
          </a:p>
          <a:p>
            <a:pPr>
              <a:spcBef>
                <a:spcPts val="600"/>
              </a:spcBef>
            </a:pPr>
            <a:r>
              <a:rPr lang="en-US" altLang="zh-CN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b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5940152" y="2319849"/>
            <a:ext cx="2520280" cy="1512168"/>
          </a:xfrm>
          <a:prstGeom prst="wedgeRoundRectCallout">
            <a:avLst>
              <a:gd name="adj1" fmla="val -141813"/>
              <a:gd name="adj2" fmla="val -1853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defRPr/>
            </a:pPr>
            <a:r>
              <a:rPr lang="zh-CN" altLang="en-US" sz="2600" b="0" dirty="0">
                <a:latin typeface="Tahoma" panose="020B0604030504040204" pitchFamily="34" charset="0"/>
              </a:rPr>
              <a:t>除数为</a:t>
            </a:r>
            <a:r>
              <a:rPr lang="en-US" altLang="zh-CN" sz="2600" b="0" dirty="0">
                <a:latin typeface="Tahoma" panose="020B0604030504040204" pitchFamily="34" charset="0"/>
              </a:rPr>
              <a:t>0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defRPr/>
            </a:pPr>
            <a:r>
              <a:rPr lang="zh-CN" altLang="en-US" sz="2600" b="0" dirty="0">
                <a:latin typeface="Tahoma" panose="020B0604030504040204" pitchFamily="34" charset="0"/>
              </a:rPr>
              <a:t>算术运算异常</a:t>
            </a:r>
            <a:endParaRPr lang="en-US" altLang="zh-CN" sz="2600" b="0" dirty="0">
              <a:latin typeface="Tahoma" panose="020B0604030504040204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defRPr/>
            </a:pPr>
            <a:r>
              <a:rPr lang="zh-CN" altLang="en-US" sz="2600" b="0" dirty="0">
                <a:latin typeface="Tahoma" panose="020B0604030504040204" pitchFamily="34" charset="0"/>
              </a:rPr>
              <a:t>运行时异常</a:t>
            </a:r>
            <a:endParaRPr lang="en-US" altLang="zh-CN" sz="2600" b="0" dirty="0">
              <a:latin typeface="Tahoma" panose="020B0604030504040204" pitchFamily="34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600" b="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9" t="20467" r="36084" b="41141"/>
          <a:stretch>
            <a:fillRect/>
          </a:stretch>
        </p:blipFill>
        <p:spPr bwMode="auto">
          <a:xfrm>
            <a:off x="2771775" y="4029075"/>
            <a:ext cx="5832475" cy="280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395288" y="5013325"/>
            <a:ext cx="1584325" cy="1368425"/>
          </a:xfrm>
          <a:prstGeom prst="wedgeEllipseCallout">
            <a:avLst>
              <a:gd name="adj1" fmla="val 99264"/>
              <a:gd name="adj2" fmla="val -4206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600" b="0">
                <a:latin typeface="Tahoma" panose="020B0604030504040204" pitchFamily="34" charset="0"/>
              </a:rPr>
              <a:t>运行</a:t>
            </a:r>
            <a:endParaRPr lang="en-US" altLang="zh-CN" sz="2600" b="0">
              <a:latin typeface="Tahoma" panose="020B0604030504040204" pitchFamily="34" charset="0"/>
            </a:endParaRPr>
          </a:p>
          <a:p>
            <a:pPr algn="ctr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600" b="0">
                <a:latin typeface="Tahoma" panose="020B0604030504040204" pitchFamily="34" charset="0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7343775" cy="3375025"/>
          </a:xfrm>
        </p:spPr>
        <p:txBody>
          <a:bodyPr>
            <a:spAutoFit/>
          </a:bodyPr>
          <a:lstStyle/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import java.io.*;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ExceptionRead {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public static void main(String[] args){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int a;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2600" b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= (int)System.in.read();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System.out.println(a);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}</a:t>
            </a: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600" b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116013" y="260350"/>
            <a:ext cx="38877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b="0" dirty="0">
                <a:solidFill>
                  <a:schemeClr val="bg1"/>
                </a:solidFill>
                <a:cs typeface="+mj-cs"/>
              </a:rPr>
              <a:t>检查型异常实例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12913" y="4581525"/>
            <a:ext cx="6530975" cy="2087563"/>
            <a:chOff x="1965" y="5286"/>
            <a:chExt cx="8137" cy="2384"/>
          </a:xfrm>
        </p:grpSpPr>
        <p:pic>
          <p:nvPicPr>
            <p:cNvPr id="2253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" t="22752" r="6612" b="42029"/>
            <a:stretch>
              <a:fillRect/>
            </a:stretch>
          </p:blipFill>
          <p:spPr bwMode="auto">
            <a:xfrm>
              <a:off x="1978" y="5286"/>
              <a:ext cx="8124" cy="2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3283" y="6589"/>
              <a:ext cx="3092" cy="3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1965" y="6612"/>
              <a:ext cx="250" cy="25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" name="爆炸形 1 5"/>
          <p:cNvSpPr>
            <a:spLocks noChangeArrowheads="1"/>
          </p:cNvSpPr>
          <p:nvPr/>
        </p:nvSpPr>
        <p:spPr bwMode="auto">
          <a:xfrm rot="709203">
            <a:off x="6196013" y="2652713"/>
            <a:ext cx="2160587" cy="19431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-3429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hlink"/>
              </a:buClr>
            </a:pPr>
            <a:r>
              <a:rPr lang="zh-CN" altLang="en-US" sz="2200" b="0">
                <a:latin typeface="Tahoma" panose="020B0604030504040204" pitchFamily="34" charset="0"/>
              </a:rPr>
              <a:t>无法通</a:t>
            </a:r>
            <a:endParaRPr lang="en-US" altLang="zh-CN" sz="2200" b="0">
              <a:latin typeface="Tahoma" panose="020B0604030504040204" pitchFamily="34" charset="0"/>
            </a:endParaRPr>
          </a:p>
          <a:p>
            <a:pPr algn="ctr" eaLnBrk="1" hangingPunct="1">
              <a:buClr>
                <a:schemeClr val="hlink"/>
              </a:buClr>
            </a:pPr>
            <a:r>
              <a:rPr lang="zh-CN" altLang="en-US" sz="2200" b="0">
                <a:latin typeface="Tahoma" panose="020B0604030504040204" pitchFamily="34" charset="0"/>
              </a:rPr>
              <a:t>过编译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anose="05000000000000000000" pitchFamily="2" charset="2"/>
          <a:buNone/>
          <a:tabLst/>
          <a:defRPr kumimoji="0" lang="en-US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2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ppt/theme/themeOverride3.xml><?xml version="1.0" encoding="utf-8"?>
<a:themeOverride xmlns:a="http://schemas.openxmlformats.org/drawingml/2006/main">
  <a:clrScheme name="sample 1">
    <a:dk1>
      <a:srgbClr val="000000"/>
    </a:dk1>
    <a:lt1>
      <a:srgbClr val="FFFFFF"/>
    </a:lt1>
    <a:dk2>
      <a:srgbClr val="000798"/>
    </a:dk2>
    <a:lt2>
      <a:srgbClr val="B2B2B2"/>
    </a:lt2>
    <a:accent1>
      <a:srgbClr val="1B33E7"/>
    </a:accent1>
    <a:accent2>
      <a:srgbClr val="6699FF"/>
    </a:accent2>
    <a:accent3>
      <a:srgbClr val="FFFFFF"/>
    </a:accent3>
    <a:accent4>
      <a:srgbClr val="000000"/>
    </a:accent4>
    <a:accent5>
      <a:srgbClr val="ABADF1"/>
    </a:accent5>
    <a:accent6>
      <a:srgbClr val="5C8AE7"/>
    </a:accent6>
    <a:hlink>
      <a:srgbClr val="99CCFF"/>
    </a:hlink>
    <a:folHlink>
      <a:srgbClr val="3366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8776</TotalTime>
  <Words>4322</Words>
  <Application>Microsoft Office PowerPoint</Application>
  <PresentationFormat>全屏显示(4:3)</PresentationFormat>
  <Paragraphs>846</Paragraphs>
  <Slides>59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sample</vt:lpstr>
      <vt:lpstr>3_sample</vt:lpstr>
      <vt:lpstr>2_sample</vt:lpstr>
      <vt:lpstr>图片</vt:lpstr>
      <vt:lpstr>Visio</vt:lpstr>
      <vt:lpstr>Picture</vt:lpstr>
      <vt:lpstr>第4章 异常处理</vt:lpstr>
      <vt:lpstr>PowerPoint 演示文稿</vt:lpstr>
      <vt:lpstr>PowerPoint 演示文稿</vt:lpstr>
      <vt:lpstr>PowerPoint 演示文稿</vt:lpstr>
      <vt:lpstr>PowerPoint 演示文稿</vt:lpstr>
      <vt:lpstr>4.1 异常的概念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异常类(Exception)的常用方法</vt:lpstr>
      <vt:lpstr> 异常处理机制 </vt:lpstr>
      <vt:lpstr>4.3 捕获异常</vt:lpstr>
      <vt:lpstr>try-catch-finally语句执行流程</vt:lpstr>
      <vt:lpstr>try-catch-finally语句</vt:lpstr>
      <vt:lpstr>try-catch-finally语句</vt:lpstr>
      <vt:lpstr>多重catch块</vt:lpstr>
      <vt:lpstr>多重catch块</vt:lpstr>
      <vt:lpstr>多重catch块</vt:lpstr>
      <vt:lpstr>多重catch块示例</vt:lpstr>
      <vt:lpstr>多重catch块</vt:lpstr>
      <vt:lpstr>多重catch块</vt:lpstr>
      <vt:lpstr>多重catch块</vt:lpstr>
      <vt:lpstr>多重catch块</vt:lpstr>
      <vt:lpstr>try-catch-finally语句小结</vt:lpstr>
      <vt:lpstr>PowerPoint 演示文稿</vt:lpstr>
      <vt:lpstr>PowerPoint 演示文稿</vt:lpstr>
      <vt:lpstr>实例1</vt:lpstr>
      <vt:lpstr>实例2</vt:lpstr>
      <vt:lpstr>实例3</vt:lpstr>
      <vt:lpstr>方案一：calculate()方法捕获异常</vt:lpstr>
      <vt:lpstr>方案二：calculate()方法声明异常，主方法捕获异常</vt:lpstr>
      <vt:lpstr>方案三：calculate()方法和主方法都声明异常</vt:lpstr>
      <vt:lpstr>4.4 Java异常处理机制</vt:lpstr>
      <vt:lpstr>是否有其他异常？</vt:lpstr>
      <vt:lpstr>PowerPoint 演示文稿</vt:lpstr>
      <vt:lpstr>是否有其他异常？</vt:lpstr>
      <vt:lpstr>PowerPoint 演示文稿</vt:lpstr>
      <vt:lpstr>关于异常处理的说明</vt:lpstr>
      <vt:lpstr>4.6 自定义异常类</vt:lpstr>
      <vt:lpstr>PowerPoint 演示文稿</vt:lpstr>
      <vt:lpstr>PowerPoint 演示文稿</vt:lpstr>
      <vt:lpstr>自定义异常类示例</vt:lpstr>
      <vt:lpstr>例4-9修改程序，当输入整数超出范围时，抛出自定义异常</vt:lpstr>
      <vt:lpstr>【例4-9】当输入整数超出范围时，抛出自定义异常</vt:lpstr>
      <vt:lpstr>【例4-9】当输入整数超出范围时，抛出自定义异常。</vt:lpstr>
      <vt:lpstr>自定义异常类示例</vt:lpstr>
      <vt:lpstr>自定义异常类示例</vt:lpstr>
      <vt:lpstr>自定义异常类示例</vt:lpstr>
      <vt:lpstr>PowerPoint 演示文稿</vt:lpstr>
      <vt:lpstr>自定义异常示例</vt:lpstr>
      <vt:lpstr>用 户 自 定 义 异 常 示 例</vt:lpstr>
      <vt:lpstr>PowerPoint 演示文稿</vt:lpstr>
      <vt:lpstr>练习</vt:lpstr>
      <vt:lpstr>练习</vt:lpstr>
      <vt:lpstr>练习</vt:lpstr>
    </vt:vector>
  </TitlesOfParts>
  <Company>深圳市斯尔顿科技有限公司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zcj</dc:creator>
  <cp:lastModifiedBy>Peng Wen</cp:lastModifiedBy>
  <cp:revision>391</cp:revision>
  <dcterms:created xsi:type="dcterms:W3CDTF">2008-04-16T08:29:39Z</dcterms:created>
  <dcterms:modified xsi:type="dcterms:W3CDTF">2018-04-11T01:32:30Z</dcterms:modified>
</cp:coreProperties>
</file>