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  <p:sldMasterId id="2147483744" r:id="rId2"/>
    <p:sldMasterId id="2147483762" r:id="rId3"/>
    <p:sldMasterId id="2147483780" r:id="rId4"/>
    <p:sldMasterId id="2147483816" r:id="rId5"/>
  </p:sldMasterIdLst>
  <p:notesMasterIdLst>
    <p:notesMasterId r:id="rId51"/>
  </p:notesMasterIdLst>
  <p:sldIdLst>
    <p:sldId id="508" r:id="rId6"/>
    <p:sldId id="493" r:id="rId7"/>
    <p:sldId id="331" r:id="rId8"/>
    <p:sldId id="377" r:id="rId9"/>
    <p:sldId id="378" r:id="rId10"/>
    <p:sldId id="373" r:id="rId11"/>
    <p:sldId id="509" r:id="rId12"/>
    <p:sldId id="332" r:id="rId13"/>
    <p:sldId id="433" r:id="rId14"/>
    <p:sldId id="381" r:id="rId15"/>
    <p:sldId id="486" r:id="rId16"/>
    <p:sldId id="487" r:id="rId17"/>
    <p:sldId id="501" r:id="rId18"/>
    <p:sldId id="502" r:id="rId19"/>
    <p:sldId id="503" r:id="rId20"/>
    <p:sldId id="485" r:id="rId21"/>
    <p:sldId id="510" r:id="rId22"/>
    <p:sldId id="488" r:id="rId23"/>
    <p:sldId id="489" r:id="rId24"/>
    <p:sldId id="504" r:id="rId25"/>
    <p:sldId id="511" r:id="rId26"/>
    <p:sldId id="512" r:id="rId27"/>
    <p:sldId id="513" r:id="rId28"/>
    <p:sldId id="496" r:id="rId29"/>
    <p:sldId id="499" r:id="rId30"/>
    <p:sldId id="412" r:id="rId31"/>
    <p:sldId id="453" r:id="rId32"/>
    <p:sldId id="413" r:id="rId33"/>
    <p:sldId id="514" r:id="rId34"/>
    <p:sldId id="515" r:id="rId35"/>
    <p:sldId id="500" r:id="rId36"/>
    <p:sldId id="440" r:id="rId37"/>
    <p:sldId id="441" r:id="rId38"/>
    <p:sldId id="506" r:id="rId39"/>
    <p:sldId id="450" r:id="rId40"/>
    <p:sldId id="446" r:id="rId41"/>
    <p:sldId id="519" r:id="rId42"/>
    <p:sldId id="451" r:id="rId43"/>
    <p:sldId id="452" r:id="rId44"/>
    <p:sldId id="516" r:id="rId45"/>
    <p:sldId id="517" r:id="rId46"/>
    <p:sldId id="518" r:id="rId47"/>
    <p:sldId id="507" r:id="rId48"/>
    <p:sldId id="494" r:id="rId49"/>
    <p:sldId id="498" r:id="rId5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C"/>
    <a:srgbClr val="0000FF"/>
    <a:srgbClr val="EFFFF2"/>
    <a:srgbClr val="E7FFEC"/>
    <a:srgbClr val="FFFFFF"/>
    <a:srgbClr val="E5FFFF"/>
    <a:srgbClr val="CCFFFF"/>
    <a:srgbClr val="EEFEA0"/>
    <a:srgbClr val="DEFBFE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0270" autoAdjust="0"/>
  </p:normalViewPr>
  <p:slideViewPr>
    <p:cSldViewPr>
      <p:cViewPr varScale="1">
        <p:scale>
          <a:sx n="80" d="100"/>
          <a:sy n="80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66FEFF0-0EF3-4508-955B-24E617EE08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92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H:\..\..\..\..\Program%20Files\Xinox%20Software\zh_CN\api\javax\swing\table\DefaultTableModel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file:///H:\..\..\..\..\Program%20Files\Xinox%20Software\zh_CN\api\java\lang\Object.html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Documents%20and%20Settings\wangsuqin\&#26700;&#38754;\10&#32423;java&#35838;&#20214;\java&#24320;&#21457;&#24037;&#20855;\%5bJava&#21442;&#32771;&#25991;&#26723;%5d.JDK_API_1_6_zh_CN.CHM::/java/lang/Object.html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Documents%20and%20Settings\wangsuqin\&#26700;&#38754;\10&#32423;java&#35838;&#20214;\java&#24320;&#21457;&#24037;&#20855;\%5bJava&#21442;&#32771;&#25991;&#26723;%5d.JDK_API_1_6_zh_CN.CHM::/java/lang/Object.html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H:\..\..\..\..\Program%20Files\Xinox%20Software\zh_CN\api\javax\swing\table\DefaultTableModel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file:///H:\..\..\..\..\Program%20Files\Xinox%20Software\zh_CN\api\java\lang\Object.html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E9F97193-656C-4359-8F88-F4F942D8629D}" type="slidenum">
              <a:rPr lang="zh-CN" altLang="en-US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956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99D4E1EB-D963-455D-992D-0DEA111CB269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必须加滚动条，否则表格的标题行不能显示</a:t>
            </a:r>
          </a:p>
        </p:txBody>
      </p:sp>
    </p:spTree>
    <p:extLst>
      <p:ext uri="{BB962C8B-B14F-4D97-AF65-F5344CB8AC3E}">
        <p14:creationId xmlns:p14="http://schemas.microsoft.com/office/powerpoint/2010/main" val="1139625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3500C564-3FE4-4C75-9E81-0A43A14D25BE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例子代码见</a:t>
            </a:r>
            <a:r>
              <a:rPr lang="en-US" altLang="zh-CN" dirty="0" smtClean="0"/>
              <a:t>SelectionModelDemo.java</a:t>
            </a:r>
          </a:p>
          <a:p>
            <a:pPr eaLnBrk="1" hangingPunct="1"/>
            <a:r>
              <a:rPr lang="en-US" altLang="zh-CN" dirty="0" smtClean="0"/>
              <a:t>//SelectionModelDemo.java</a:t>
            </a:r>
          </a:p>
          <a:p>
            <a:pPr eaLnBrk="1" hangingPunct="1"/>
            <a:r>
              <a:rPr lang="en-US" altLang="zh-CN" dirty="0" smtClean="0"/>
              <a:t>import </a:t>
            </a:r>
            <a:r>
              <a:rPr lang="en-US" altLang="zh-CN" dirty="0" err="1" smtClean="0"/>
              <a:t>java.awt</a:t>
            </a:r>
            <a:r>
              <a:rPr lang="en-US" altLang="zh-CN" dirty="0" smtClean="0"/>
              <a:t>.*;</a:t>
            </a:r>
          </a:p>
          <a:p>
            <a:pPr eaLnBrk="1" hangingPunct="1"/>
            <a:r>
              <a:rPr lang="en-US" altLang="zh-CN" dirty="0" smtClean="0"/>
              <a:t>import </a:t>
            </a:r>
            <a:r>
              <a:rPr lang="en-US" altLang="zh-CN" dirty="0" err="1" smtClean="0"/>
              <a:t>java.awt.event</a:t>
            </a:r>
            <a:r>
              <a:rPr lang="en-US" altLang="zh-CN" dirty="0" smtClean="0"/>
              <a:t>.*;</a:t>
            </a:r>
          </a:p>
          <a:p>
            <a:pPr eaLnBrk="1" hangingPunct="1"/>
            <a:r>
              <a:rPr lang="en-US" altLang="zh-CN" dirty="0" smtClean="0"/>
              <a:t>import </a:t>
            </a:r>
            <a:r>
              <a:rPr lang="en-US" altLang="zh-CN" dirty="0" err="1" smtClean="0"/>
              <a:t>javax.swing</a:t>
            </a:r>
            <a:r>
              <a:rPr lang="en-US" altLang="zh-CN" dirty="0" smtClean="0"/>
              <a:t>.*;</a:t>
            </a:r>
          </a:p>
          <a:p>
            <a:pPr eaLnBrk="1" hangingPunct="1"/>
            <a:r>
              <a:rPr lang="en-US" altLang="zh-CN" dirty="0" smtClean="0"/>
              <a:t>import </a:t>
            </a:r>
            <a:r>
              <a:rPr lang="en-US" altLang="zh-CN" dirty="0" err="1" smtClean="0"/>
              <a:t>javax.swing.event</a:t>
            </a:r>
            <a:r>
              <a:rPr lang="en-US" altLang="zh-CN" dirty="0" smtClean="0"/>
              <a:t>.*;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class </a:t>
            </a:r>
            <a:r>
              <a:rPr lang="en-US" altLang="zh-CN" dirty="0" err="1" smtClean="0"/>
              <a:t>SelectionModelDemo</a:t>
            </a:r>
            <a:r>
              <a:rPr lang="en-US" altLang="zh-CN" dirty="0" smtClean="0"/>
              <a:t> implements </a:t>
            </a:r>
            <a:r>
              <a:rPr lang="en-US" altLang="zh-CN" dirty="0" err="1" smtClean="0"/>
              <a:t>ActionListener,ListSelectionListener</a:t>
            </a:r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   </a:t>
            </a:r>
            <a:r>
              <a:rPr lang="en-US" altLang="zh-CN" dirty="0" err="1" smtClean="0"/>
              <a:t>JTable</a:t>
            </a:r>
            <a:r>
              <a:rPr lang="en-US" altLang="zh-CN" dirty="0" smtClean="0"/>
              <a:t> table=null;</a:t>
            </a:r>
          </a:p>
          <a:p>
            <a:pPr eaLnBrk="1" hangingPunct="1"/>
            <a:r>
              <a:rPr lang="en-US" altLang="zh-CN" dirty="0" smtClean="0"/>
              <a:t>   </a:t>
            </a:r>
            <a:r>
              <a:rPr lang="en-US" altLang="zh-CN" dirty="0" err="1" smtClean="0"/>
              <a:t>ListSelectionModel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selectionMode</a:t>
            </a:r>
            <a:r>
              <a:rPr lang="en-US" altLang="zh-CN" dirty="0" smtClean="0"/>
              <a:t>=null;</a:t>
            </a:r>
          </a:p>
          <a:p>
            <a:pPr eaLnBrk="1" hangingPunct="1"/>
            <a:r>
              <a:rPr lang="en-US" altLang="zh-CN" dirty="0" smtClean="0"/>
              <a:t>   </a:t>
            </a:r>
            <a:r>
              <a:rPr lang="en-US" altLang="zh-CN" dirty="0" err="1" smtClean="0"/>
              <a:t>JLabel</a:t>
            </a:r>
            <a:r>
              <a:rPr lang="en-US" altLang="zh-CN" dirty="0" smtClean="0"/>
              <a:t> label=null;//</a:t>
            </a:r>
            <a:r>
              <a:rPr lang="zh-CN" altLang="en-US" dirty="0" smtClean="0"/>
              <a:t>显示用户选取表格之用</a:t>
            </a:r>
          </a:p>
          <a:p>
            <a:pPr eaLnBrk="1" hangingPunct="1"/>
            <a:r>
              <a:rPr lang="zh-CN" altLang="en-US" dirty="0" smtClean="0"/>
              <a:t>   </a:t>
            </a:r>
            <a:r>
              <a:rPr lang="en-US" altLang="zh-CN" dirty="0" smtClean="0"/>
              <a:t>public </a:t>
            </a:r>
            <a:r>
              <a:rPr lang="en-US" altLang="zh-CN" dirty="0" err="1" smtClean="0"/>
              <a:t>SelectionModelDemo</a:t>
            </a:r>
            <a:r>
              <a:rPr lang="en-US" altLang="zh-CN" dirty="0" smtClean="0"/>
              <a:t>(){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JFrame</a:t>
            </a:r>
            <a:r>
              <a:rPr lang="en-US" altLang="zh-CN" dirty="0" smtClean="0"/>
              <a:t> f=new </a:t>
            </a:r>
            <a:r>
              <a:rPr lang="en-US" altLang="zh-CN" dirty="0" err="1" smtClean="0"/>
              <a:t>JFrame</a:t>
            </a:r>
            <a:r>
              <a:rPr lang="en-US" altLang="zh-CN" dirty="0" smtClean="0"/>
              <a:t>();</a:t>
            </a:r>
          </a:p>
          <a:p>
            <a:pPr eaLnBrk="1" hangingPunct="1"/>
            <a:r>
              <a:rPr lang="en-US" altLang="zh-CN" dirty="0" smtClean="0"/>
              <a:t>       String[] name={"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1","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2","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3","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4","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5"};</a:t>
            </a:r>
          </a:p>
          <a:p>
            <a:pPr eaLnBrk="1" hangingPunct="1"/>
            <a:r>
              <a:rPr lang="en-US" altLang="zh-CN" dirty="0" smtClean="0"/>
              <a:t>       String[][] data=new String[5][5];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value=1;</a:t>
            </a:r>
          </a:p>
          <a:p>
            <a:pPr eaLnBrk="1" hangingPunct="1"/>
            <a:r>
              <a:rPr lang="en-US" altLang="zh-CN" dirty="0" smtClean="0"/>
              <a:t>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data.length;i</a:t>
            </a:r>
            <a:r>
              <a:rPr lang="en-US" altLang="zh-CN" dirty="0" smtClean="0"/>
              <a:t>++){</a:t>
            </a:r>
          </a:p>
          <a:p>
            <a:pPr eaLnBrk="1" hangingPunct="1"/>
            <a:r>
              <a:rPr lang="en-US" altLang="zh-CN" dirty="0" smtClean="0"/>
              <a:t>        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j=0;j&lt;data[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</a:t>
            </a:r>
            <a:r>
              <a:rPr lang="en-US" altLang="zh-CN" dirty="0" err="1" smtClean="0"/>
              <a:t>length;j</a:t>
            </a:r>
            <a:r>
              <a:rPr lang="en-US" altLang="zh-CN" dirty="0" smtClean="0"/>
              <a:t>++){</a:t>
            </a:r>
          </a:p>
          <a:p>
            <a:pPr eaLnBrk="1" hangingPunct="1"/>
            <a:r>
              <a:rPr lang="en-US" altLang="zh-CN" dirty="0" smtClean="0"/>
              <a:t>           data[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</a:t>
            </a:r>
            <a:r>
              <a:rPr lang="en-US" altLang="zh-CN" dirty="0" err="1" smtClean="0"/>
              <a:t>String.valueOf</a:t>
            </a:r>
            <a:r>
              <a:rPr lang="en-US" altLang="zh-CN" dirty="0" smtClean="0"/>
              <a:t>(value++);</a:t>
            </a:r>
          </a:p>
          <a:p>
            <a:pPr eaLnBrk="1" hangingPunct="1"/>
            <a:r>
              <a:rPr lang="en-US" altLang="zh-CN" dirty="0" smtClean="0"/>
              <a:t>         }</a:t>
            </a:r>
          </a:p>
          <a:p>
            <a:pPr eaLnBrk="1" hangingPunct="1"/>
            <a:r>
              <a:rPr lang="en-US" altLang="zh-CN" dirty="0" smtClean="0"/>
              <a:t>       }</a:t>
            </a:r>
          </a:p>
          <a:p>
            <a:pPr eaLnBrk="1" hangingPunct="1"/>
            <a:r>
              <a:rPr lang="en-US" altLang="zh-CN" dirty="0" smtClean="0"/>
              <a:t>       table=new </a:t>
            </a:r>
            <a:r>
              <a:rPr lang="en-US" altLang="zh-CN" dirty="0" err="1" smtClean="0"/>
              <a:t>JTable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data,name</a:t>
            </a:r>
            <a:r>
              <a:rPr lang="en-US" altLang="zh-CN" dirty="0" smtClean="0"/>
              <a:t>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table.setPreferredScrollableViewportSize</a:t>
            </a:r>
            <a:r>
              <a:rPr lang="en-US" altLang="zh-CN" dirty="0" smtClean="0"/>
              <a:t>(new Dimension(400,80));</a:t>
            </a:r>
          </a:p>
          <a:p>
            <a:pPr eaLnBrk="1" hangingPunct="1"/>
            <a:r>
              <a:rPr lang="en-US" altLang="zh-CN" dirty="0" smtClean="0"/>
              <a:t>    //   </a:t>
            </a:r>
            <a:r>
              <a:rPr lang="en-US" altLang="zh-CN" dirty="0" err="1" smtClean="0"/>
              <a:t>table.setCellSelectionEnabled</a:t>
            </a:r>
            <a:r>
              <a:rPr lang="en-US" altLang="zh-CN" dirty="0" smtClean="0"/>
              <a:t>(true);//</a:t>
            </a:r>
            <a:r>
              <a:rPr lang="zh-CN" altLang="en-US" dirty="0" smtClean="0"/>
              <a:t>使得表格的选取是以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为单位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而不是以列为单位</a:t>
            </a:r>
            <a:r>
              <a:rPr lang="en-US" altLang="zh-CN" dirty="0" smtClean="0"/>
              <a:t>.</a:t>
            </a:r>
            <a:r>
              <a:rPr lang="zh-CN" altLang="en-US" dirty="0" smtClean="0"/>
              <a:t>若你没有写此行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则在选取表格数</a:t>
            </a:r>
          </a:p>
          <a:p>
            <a:pPr eaLnBrk="1" hangingPunct="1"/>
            <a:r>
              <a:rPr lang="zh-CN" altLang="en-US" dirty="0" smtClean="0"/>
              <a:t>                                       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据时以整列为单位</a:t>
            </a:r>
            <a:r>
              <a:rPr lang="en-US" altLang="zh-CN" dirty="0" smtClean="0"/>
              <a:t>.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selectionMode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table.getSelectionModel</a:t>
            </a:r>
            <a:r>
              <a:rPr lang="en-US" altLang="zh-CN" dirty="0" smtClean="0"/>
              <a:t>();//</a:t>
            </a:r>
            <a:r>
              <a:rPr lang="zh-CN" altLang="en-US" dirty="0" smtClean="0"/>
              <a:t>取得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ListSelectionModel</a:t>
            </a:r>
            <a:r>
              <a:rPr lang="en-US" altLang="zh-CN" dirty="0" smtClean="0"/>
              <a:t>.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selectionMode.addListSelectionListener</a:t>
            </a:r>
            <a:r>
              <a:rPr lang="en-US" altLang="zh-CN" dirty="0" smtClean="0"/>
              <a:t>(this);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JScrollPane</a:t>
            </a:r>
            <a:r>
              <a:rPr lang="en-US" altLang="zh-CN" dirty="0" smtClean="0"/>
              <a:t> s=new </a:t>
            </a:r>
            <a:r>
              <a:rPr lang="en-US" altLang="zh-CN" dirty="0" err="1" smtClean="0"/>
              <a:t>JScrollPane</a:t>
            </a:r>
            <a:r>
              <a:rPr lang="en-US" altLang="zh-CN" dirty="0" smtClean="0"/>
              <a:t>(table);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JPanel</a:t>
            </a:r>
            <a:r>
              <a:rPr lang="en-US" altLang="zh-CN" dirty="0" smtClean="0"/>
              <a:t> panel=new </a:t>
            </a:r>
            <a:r>
              <a:rPr lang="en-US" altLang="zh-CN" dirty="0" err="1" smtClean="0"/>
              <a:t>JPanel</a:t>
            </a:r>
            <a:r>
              <a:rPr lang="en-US" altLang="zh-CN" dirty="0" smtClean="0"/>
              <a:t>();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 b=new 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("</a:t>
            </a:r>
            <a:r>
              <a:rPr lang="zh-CN" altLang="en-US" dirty="0" smtClean="0"/>
              <a:t>单一选择</a:t>
            </a:r>
            <a:r>
              <a:rPr lang="en-US" altLang="zh-CN" dirty="0" smtClean="0"/>
              <a:t>");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panel.add</a:t>
            </a:r>
            <a:r>
              <a:rPr lang="en-US" altLang="zh-CN" dirty="0" smtClean="0"/>
              <a:t>(b);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b.addActionListener</a:t>
            </a:r>
            <a:r>
              <a:rPr lang="en-US" altLang="zh-CN" dirty="0" smtClean="0"/>
              <a:t>(this);</a:t>
            </a:r>
          </a:p>
          <a:p>
            <a:pPr eaLnBrk="1" hangingPunct="1"/>
            <a:r>
              <a:rPr lang="en-US" altLang="zh-CN" dirty="0" smtClean="0"/>
              <a:t>       b=new 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("</a:t>
            </a:r>
            <a:r>
              <a:rPr lang="zh-CN" altLang="en-US" dirty="0" smtClean="0"/>
              <a:t>连续区间选择</a:t>
            </a:r>
            <a:r>
              <a:rPr lang="en-US" altLang="zh-CN" dirty="0" smtClean="0"/>
              <a:t>");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panel.add</a:t>
            </a:r>
            <a:r>
              <a:rPr lang="en-US" altLang="zh-CN" dirty="0" smtClean="0"/>
              <a:t>(b);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b.addActionListener</a:t>
            </a:r>
            <a:r>
              <a:rPr lang="en-US" altLang="zh-CN" dirty="0" smtClean="0"/>
              <a:t>(this);</a:t>
            </a:r>
          </a:p>
          <a:p>
            <a:pPr eaLnBrk="1" hangingPunct="1"/>
            <a:r>
              <a:rPr lang="en-US" altLang="zh-CN" dirty="0" smtClean="0"/>
              <a:t>       b=new 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("</a:t>
            </a:r>
            <a:r>
              <a:rPr lang="zh-CN" altLang="en-US" dirty="0" smtClean="0"/>
              <a:t>多重选择</a:t>
            </a:r>
            <a:r>
              <a:rPr lang="en-US" altLang="zh-CN" dirty="0" smtClean="0"/>
              <a:t>");       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panel.add</a:t>
            </a:r>
            <a:r>
              <a:rPr lang="en-US" altLang="zh-CN" dirty="0" smtClean="0"/>
              <a:t>(b);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b.addActionListener</a:t>
            </a:r>
            <a:r>
              <a:rPr lang="en-US" altLang="zh-CN" dirty="0" smtClean="0"/>
              <a:t>(this);</a:t>
            </a:r>
          </a:p>
          <a:p>
            <a:pPr eaLnBrk="1" hangingPunct="1"/>
            <a:r>
              <a:rPr lang="en-US" altLang="zh-CN" dirty="0" smtClean="0"/>
              <a:t>       </a:t>
            </a:r>
          </a:p>
          <a:p>
            <a:pPr eaLnBrk="1" hangingPunct="1"/>
            <a:r>
              <a:rPr lang="en-US" altLang="zh-CN" dirty="0" smtClean="0"/>
              <a:t>       label=new </a:t>
            </a:r>
            <a:r>
              <a:rPr lang="en-US" altLang="zh-CN" dirty="0" err="1" smtClean="0"/>
              <a:t>JLabel</a:t>
            </a:r>
            <a:r>
              <a:rPr lang="en-US" altLang="zh-CN" dirty="0" smtClean="0"/>
              <a:t>("</a:t>
            </a:r>
            <a:r>
              <a:rPr lang="zh-CN" altLang="en-US" dirty="0" smtClean="0"/>
              <a:t>你选取</a:t>
            </a:r>
            <a:r>
              <a:rPr lang="en-US" altLang="zh-CN" dirty="0" smtClean="0"/>
              <a:t>:");</a:t>
            </a:r>
          </a:p>
          <a:p>
            <a:pPr eaLnBrk="1" hangingPunct="1"/>
            <a:r>
              <a:rPr lang="en-US" altLang="zh-CN" dirty="0" smtClean="0"/>
              <a:t>       </a:t>
            </a:r>
          </a:p>
          <a:p>
            <a:pPr eaLnBrk="1" hangingPunct="1"/>
            <a:r>
              <a:rPr lang="en-US" altLang="zh-CN" dirty="0" smtClean="0"/>
              <a:t>       Container </a:t>
            </a:r>
            <a:r>
              <a:rPr lang="en-US" altLang="zh-CN" dirty="0" err="1" smtClean="0"/>
              <a:t>contentPane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f.getContentPane</a:t>
            </a:r>
            <a:r>
              <a:rPr lang="en-US" altLang="zh-CN" dirty="0" smtClean="0"/>
              <a:t>();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contentPane.add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panel,BorderLayout.NORTH</a:t>
            </a:r>
            <a:r>
              <a:rPr lang="en-US" altLang="zh-CN" dirty="0" smtClean="0"/>
              <a:t>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contentPane.add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s,BorderLayout.CENTER</a:t>
            </a:r>
            <a:r>
              <a:rPr lang="en-US" altLang="zh-CN" dirty="0" smtClean="0"/>
              <a:t>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contentPane.add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label,BorderLayout.SOUTH</a:t>
            </a:r>
            <a:r>
              <a:rPr lang="en-US" altLang="zh-CN" dirty="0" smtClean="0"/>
              <a:t>);</a:t>
            </a:r>
          </a:p>
          <a:p>
            <a:pPr eaLnBrk="1" hangingPunct="1"/>
            <a:r>
              <a:rPr lang="en-US" altLang="zh-CN" dirty="0" smtClean="0"/>
              <a:t>       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f.setTitle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SelectionModelDemo</a:t>
            </a:r>
            <a:r>
              <a:rPr lang="en-US" altLang="zh-CN" dirty="0" smtClean="0"/>
              <a:t>");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f.pack</a:t>
            </a:r>
            <a:r>
              <a:rPr lang="en-US" altLang="zh-CN" dirty="0" smtClean="0"/>
              <a:t>();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f.setVisible</a:t>
            </a:r>
            <a:r>
              <a:rPr lang="en-US" altLang="zh-CN" dirty="0" smtClean="0"/>
              <a:t>(true);</a:t>
            </a:r>
          </a:p>
          <a:p>
            <a:pPr eaLnBrk="1" hangingPunct="1"/>
            <a:r>
              <a:rPr lang="en-US" altLang="zh-CN" dirty="0" smtClean="0"/>
              <a:t>        </a:t>
            </a:r>
            <a:r>
              <a:rPr lang="en-US" altLang="zh-CN" dirty="0" err="1" smtClean="0"/>
              <a:t>f.addWindowListener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WindowAdapter</a:t>
            </a:r>
            <a:r>
              <a:rPr lang="en-US" altLang="zh-CN" dirty="0" smtClean="0"/>
              <a:t>() {</a:t>
            </a:r>
          </a:p>
          <a:p>
            <a:pPr eaLnBrk="1" hangingPunct="1"/>
            <a:r>
              <a:rPr lang="en-US" altLang="zh-CN" dirty="0" smtClean="0"/>
              <a:t>            public void </a:t>
            </a:r>
            <a:r>
              <a:rPr lang="en-US" altLang="zh-CN" dirty="0" err="1" smtClean="0"/>
              <a:t>windowClosing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WindowEvent</a:t>
            </a:r>
            <a:r>
              <a:rPr lang="en-US" altLang="zh-CN" dirty="0" smtClean="0"/>
              <a:t> e) {</a:t>
            </a:r>
          </a:p>
          <a:p>
            <a:pPr eaLnBrk="1" hangingPunct="1"/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System.exit</a:t>
            </a:r>
            <a:r>
              <a:rPr lang="en-US" altLang="zh-CN" dirty="0" smtClean="0"/>
              <a:t>(0);</a:t>
            </a:r>
          </a:p>
          <a:p>
            <a:pPr eaLnBrk="1" hangingPunct="1"/>
            <a:r>
              <a:rPr lang="en-US" altLang="zh-CN" dirty="0" smtClean="0"/>
              <a:t>            }</a:t>
            </a:r>
          </a:p>
          <a:p>
            <a:pPr eaLnBrk="1" hangingPunct="1"/>
            <a:r>
              <a:rPr lang="en-US" altLang="zh-CN" dirty="0" smtClean="0"/>
              <a:t>        });       </a:t>
            </a:r>
          </a:p>
          <a:p>
            <a:pPr eaLnBrk="1" hangingPunct="1"/>
            <a:r>
              <a:rPr lang="en-US" altLang="zh-CN" dirty="0" smtClean="0"/>
              <a:t>   }</a:t>
            </a:r>
          </a:p>
          <a:p>
            <a:pPr eaLnBrk="1" hangingPunct="1"/>
            <a:r>
              <a:rPr lang="en-US" altLang="zh-CN" dirty="0" smtClean="0"/>
              <a:t>   /*</a:t>
            </a:r>
            <a:r>
              <a:rPr lang="zh-CN" altLang="en-US" dirty="0" smtClean="0"/>
              <a:t>处理按钮事件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ListSelectionModel</a:t>
            </a:r>
            <a:r>
              <a:rPr lang="zh-CN" altLang="en-US" dirty="0" smtClean="0"/>
              <a:t>界面所定义的</a:t>
            </a:r>
            <a:r>
              <a:rPr lang="en-US" altLang="zh-CN" dirty="0" err="1" smtClean="0"/>
              <a:t>setSelectionMode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方法来设置表格选取模式</a:t>
            </a:r>
            <a:r>
              <a:rPr lang="en-US" altLang="zh-CN" dirty="0" smtClean="0"/>
              <a:t>.*/</a:t>
            </a:r>
          </a:p>
          <a:p>
            <a:pPr eaLnBrk="1" hangingPunct="1"/>
            <a:r>
              <a:rPr lang="en-US" altLang="zh-CN" dirty="0" smtClean="0"/>
              <a:t>   public void </a:t>
            </a:r>
            <a:r>
              <a:rPr lang="en-US" altLang="zh-CN" dirty="0" err="1" smtClean="0"/>
              <a:t>actionPerformed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ActionEvent</a:t>
            </a:r>
            <a:r>
              <a:rPr lang="en-US" altLang="zh-CN" dirty="0" smtClean="0"/>
              <a:t> e){</a:t>
            </a:r>
          </a:p>
          <a:p>
            <a:pPr eaLnBrk="1" hangingPunct="1"/>
            <a:r>
              <a:rPr lang="en-US" altLang="zh-CN" dirty="0" smtClean="0"/>
              <a:t>      if (</a:t>
            </a:r>
            <a:r>
              <a:rPr lang="en-US" altLang="zh-CN" dirty="0" err="1" smtClean="0"/>
              <a:t>e.getActionCommand</a:t>
            </a:r>
            <a:r>
              <a:rPr lang="en-US" altLang="zh-CN" dirty="0" smtClean="0"/>
              <a:t>().equals("</a:t>
            </a:r>
            <a:r>
              <a:rPr lang="zh-CN" altLang="en-US" dirty="0" smtClean="0"/>
              <a:t>单一选择</a:t>
            </a:r>
            <a:r>
              <a:rPr lang="en-US" altLang="zh-CN" dirty="0" smtClean="0"/>
              <a:t>"))</a:t>
            </a:r>
          </a:p>
          <a:p>
            <a:pPr eaLnBrk="1" hangingPunct="1"/>
            <a:r>
              <a:rPr lang="en-US" altLang="zh-CN" dirty="0" smtClean="0"/>
              <a:t>         </a:t>
            </a:r>
            <a:r>
              <a:rPr lang="en-US" altLang="zh-CN" dirty="0" err="1" smtClean="0"/>
              <a:t>selectionMode.setSelectionMode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ListSelectionModel.SINGLE_SELECTION</a:t>
            </a:r>
            <a:r>
              <a:rPr lang="en-US" altLang="zh-CN" dirty="0" smtClean="0"/>
              <a:t>);</a:t>
            </a:r>
          </a:p>
          <a:p>
            <a:pPr eaLnBrk="1" hangingPunct="1"/>
            <a:r>
              <a:rPr lang="en-US" altLang="zh-CN" dirty="0" smtClean="0"/>
              <a:t>      if (</a:t>
            </a:r>
            <a:r>
              <a:rPr lang="en-US" altLang="zh-CN" dirty="0" err="1" smtClean="0"/>
              <a:t>e.getActionCommand</a:t>
            </a:r>
            <a:r>
              <a:rPr lang="en-US" altLang="zh-CN" dirty="0" smtClean="0"/>
              <a:t>().equals("</a:t>
            </a:r>
            <a:r>
              <a:rPr lang="zh-CN" altLang="en-US" dirty="0" smtClean="0"/>
              <a:t>连续区间选择</a:t>
            </a:r>
            <a:r>
              <a:rPr lang="en-US" altLang="zh-CN" dirty="0" smtClean="0"/>
              <a:t>"))</a:t>
            </a:r>
          </a:p>
          <a:p>
            <a:pPr eaLnBrk="1" hangingPunct="1"/>
            <a:r>
              <a:rPr lang="en-US" altLang="zh-CN" dirty="0" smtClean="0"/>
              <a:t>         </a:t>
            </a:r>
            <a:r>
              <a:rPr lang="en-US" altLang="zh-CN" dirty="0" err="1" smtClean="0"/>
              <a:t>selectionMode.setSelectionMode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ListSelectionModel.SINGLE_INTERVAL_SELECTION</a:t>
            </a:r>
            <a:r>
              <a:rPr lang="en-US" altLang="zh-CN" dirty="0" smtClean="0"/>
              <a:t>);</a:t>
            </a:r>
          </a:p>
          <a:p>
            <a:pPr eaLnBrk="1" hangingPunct="1"/>
            <a:r>
              <a:rPr lang="en-US" altLang="zh-CN" dirty="0" smtClean="0"/>
              <a:t>      if (</a:t>
            </a:r>
            <a:r>
              <a:rPr lang="en-US" altLang="zh-CN" dirty="0" err="1" smtClean="0"/>
              <a:t>e.getActionCommand</a:t>
            </a:r>
            <a:r>
              <a:rPr lang="en-US" altLang="zh-CN" dirty="0" smtClean="0"/>
              <a:t>().equals("</a:t>
            </a:r>
            <a:r>
              <a:rPr lang="zh-CN" altLang="en-US" dirty="0" smtClean="0"/>
              <a:t>多重选择</a:t>
            </a:r>
            <a:r>
              <a:rPr lang="en-US" altLang="zh-CN" dirty="0" smtClean="0"/>
              <a:t>"))</a:t>
            </a:r>
          </a:p>
          <a:p>
            <a:pPr eaLnBrk="1" hangingPunct="1"/>
            <a:r>
              <a:rPr lang="en-US" altLang="zh-CN" dirty="0" smtClean="0"/>
              <a:t>         </a:t>
            </a:r>
            <a:r>
              <a:rPr lang="en-US" altLang="zh-CN" dirty="0" err="1" smtClean="0"/>
              <a:t>selectionMode.setSelectionMode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ListSelectionModel.MULTIPLE_INTERVAL_SELECTION</a:t>
            </a:r>
            <a:r>
              <a:rPr lang="en-US" altLang="zh-CN" dirty="0" smtClean="0"/>
              <a:t>);</a:t>
            </a:r>
          </a:p>
          <a:p>
            <a:pPr eaLnBrk="1" hangingPunct="1"/>
            <a:r>
              <a:rPr lang="en-US" altLang="zh-CN" dirty="0" smtClean="0"/>
              <a:t>      </a:t>
            </a:r>
            <a:r>
              <a:rPr lang="en-US" altLang="zh-CN" dirty="0" err="1" smtClean="0"/>
              <a:t>table.revalidate</a:t>
            </a:r>
            <a:r>
              <a:rPr lang="en-US" altLang="zh-CN" dirty="0" smtClean="0"/>
              <a:t>();</a:t>
            </a:r>
          </a:p>
          <a:p>
            <a:pPr eaLnBrk="1" hangingPunct="1"/>
            <a:r>
              <a:rPr lang="en-US" altLang="zh-CN" dirty="0" smtClean="0"/>
              <a:t>   } 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   /*</a:t>
            </a:r>
            <a:r>
              <a:rPr lang="zh-CN" altLang="en-US" dirty="0" smtClean="0"/>
              <a:t>当用户选取表格数据时会触发</a:t>
            </a:r>
            <a:r>
              <a:rPr lang="en-US" altLang="zh-CN" dirty="0" err="1" smtClean="0"/>
              <a:t>ListSelectionEvent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我们实现</a:t>
            </a:r>
            <a:r>
              <a:rPr lang="en-US" altLang="zh-CN" dirty="0" err="1" smtClean="0"/>
              <a:t>ListSelectionListener</a:t>
            </a:r>
            <a:r>
              <a:rPr lang="zh-CN" altLang="en-US" dirty="0" smtClean="0"/>
              <a:t>界面来处理这一事件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ListSelectionListener</a:t>
            </a:r>
            <a:r>
              <a:rPr lang="zh-CN" altLang="en-US" dirty="0" smtClean="0"/>
              <a:t>界</a:t>
            </a:r>
          </a:p>
          <a:p>
            <a:pPr eaLnBrk="1" hangingPunct="1"/>
            <a:r>
              <a:rPr lang="zh-CN" altLang="en-US" dirty="0" smtClean="0"/>
              <a:t>    *面只定义一个方法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那就是</a:t>
            </a:r>
            <a:r>
              <a:rPr lang="en-US" altLang="zh-CN" dirty="0" err="1" smtClean="0"/>
              <a:t>valueChanged</a:t>
            </a:r>
            <a:r>
              <a:rPr lang="en-US" altLang="zh-CN" dirty="0" smtClean="0"/>
              <a:t>().</a:t>
            </a:r>
          </a:p>
          <a:p>
            <a:pPr eaLnBrk="1" hangingPunct="1"/>
            <a:r>
              <a:rPr lang="en-US" altLang="zh-CN" dirty="0" smtClean="0"/>
              <a:t>    */  </a:t>
            </a:r>
          </a:p>
          <a:p>
            <a:pPr eaLnBrk="1" hangingPunct="1"/>
            <a:r>
              <a:rPr lang="en-US" altLang="zh-CN" dirty="0" smtClean="0"/>
              <a:t>   public void </a:t>
            </a:r>
            <a:r>
              <a:rPr lang="en-US" altLang="zh-CN" dirty="0" err="1" smtClean="0"/>
              <a:t>valueChanged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ListSelectionEvent</a:t>
            </a:r>
            <a:r>
              <a:rPr lang="en-US" altLang="zh-CN" dirty="0" smtClean="0"/>
              <a:t> el){</a:t>
            </a:r>
          </a:p>
          <a:p>
            <a:pPr eaLnBrk="1" hangingPunct="1"/>
            <a:r>
              <a:rPr lang="en-US" altLang="zh-CN" dirty="0" smtClean="0"/>
              <a:t>      String </a:t>
            </a:r>
            <a:r>
              <a:rPr lang="en-US" altLang="zh-CN" dirty="0" err="1" smtClean="0"/>
              <a:t>tempString</a:t>
            </a:r>
            <a:r>
              <a:rPr lang="en-US" altLang="zh-CN" dirty="0" smtClean="0"/>
              <a:t>="";</a:t>
            </a:r>
          </a:p>
          <a:p>
            <a:pPr eaLnBrk="1" hangingPunct="1"/>
            <a:r>
              <a:rPr lang="en-US" altLang="zh-CN" dirty="0" smtClean="0"/>
              <a:t>       //</a:t>
            </a:r>
            <a:r>
              <a:rPr lang="en-US" altLang="zh-CN" dirty="0" err="1" smtClean="0"/>
              <a:t>JTable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getSelectedRows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getSelectedColumns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方法会返回已选取表格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index Array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.</a:t>
            </a:r>
          </a:p>
          <a:p>
            <a:pPr eaLnBrk="1" hangingPunct="1"/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rows=</a:t>
            </a:r>
            <a:r>
              <a:rPr lang="en-US" altLang="zh-CN" dirty="0" err="1" smtClean="0"/>
              <a:t>table.getSelectedRows</a:t>
            </a:r>
            <a:r>
              <a:rPr lang="en-US" altLang="zh-CN" dirty="0" smtClean="0"/>
              <a:t>();</a:t>
            </a:r>
          </a:p>
          <a:p>
            <a:pPr eaLnBrk="1" hangingPunct="1"/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columns=</a:t>
            </a:r>
            <a:r>
              <a:rPr lang="en-US" altLang="zh-CN" dirty="0" err="1" smtClean="0"/>
              <a:t>table.getSelectedColumns</a:t>
            </a:r>
            <a:r>
              <a:rPr lang="en-US" altLang="zh-CN" dirty="0" smtClean="0"/>
              <a:t>();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       //</a:t>
            </a:r>
            <a:r>
              <a:rPr lang="en-US" altLang="zh-CN" dirty="0" err="1" smtClean="0"/>
              <a:t>JTable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getValueAt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方法会返回某行的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返回值是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因此我们要自行转成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.</a:t>
            </a:r>
          </a:p>
          <a:p>
            <a:pPr eaLnBrk="1" hangingPunct="1"/>
            <a:r>
              <a:rPr lang="en-US" altLang="zh-CN" dirty="0" smtClean="0"/>
              <a:t>       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rows.length;i</a:t>
            </a:r>
            <a:r>
              <a:rPr lang="en-US" altLang="zh-CN" dirty="0" smtClean="0"/>
              <a:t>++){</a:t>
            </a:r>
          </a:p>
          <a:p>
            <a:pPr eaLnBrk="1" hangingPunct="1"/>
            <a:r>
              <a:rPr lang="en-US" altLang="zh-CN" dirty="0" smtClean="0"/>
              <a:t>         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j=0;j&lt;</a:t>
            </a:r>
            <a:r>
              <a:rPr lang="en-US" altLang="zh-CN" dirty="0" err="1" smtClean="0"/>
              <a:t>columns.length;j</a:t>
            </a:r>
            <a:r>
              <a:rPr lang="en-US" altLang="zh-CN" dirty="0" smtClean="0"/>
              <a:t>++)</a:t>
            </a:r>
          </a:p>
          <a:p>
            <a:pPr eaLnBrk="1" hangingPunct="1"/>
            <a:r>
              <a:rPr lang="en-US" altLang="zh-CN" dirty="0" smtClean="0"/>
              <a:t>                </a:t>
            </a:r>
            <a:r>
              <a:rPr lang="en-US" altLang="zh-CN" dirty="0" err="1" smtClean="0"/>
              <a:t>tempString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tempString</a:t>
            </a:r>
            <a:r>
              <a:rPr lang="en-US" altLang="zh-CN" dirty="0" smtClean="0"/>
              <a:t>+" "+(String)</a:t>
            </a:r>
            <a:r>
              <a:rPr lang="en-US" altLang="zh-CN" dirty="0" err="1" smtClean="0"/>
              <a:t>table.getValueAt</a:t>
            </a:r>
            <a:r>
              <a:rPr lang="en-US" altLang="zh-CN" dirty="0" smtClean="0"/>
              <a:t>(rows[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 columns[j]);      </a:t>
            </a:r>
          </a:p>
          <a:p>
            <a:pPr eaLnBrk="1" hangingPunct="1"/>
            <a:r>
              <a:rPr lang="en-US" altLang="zh-CN" dirty="0" smtClean="0"/>
              <a:t>        }</a:t>
            </a:r>
          </a:p>
          <a:p>
            <a:pPr eaLnBrk="1" hangingPunct="1"/>
            <a:r>
              <a:rPr lang="en-US" altLang="zh-CN" dirty="0" smtClean="0"/>
              <a:t>       </a:t>
            </a:r>
            <a:r>
              <a:rPr lang="en-US" altLang="zh-CN" dirty="0" err="1" smtClean="0"/>
              <a:t>label.setText</a:t>
            </a:r>
            <a:r>
              <a:rPr lang="en-US" altLang="zh-CN" dirty="0" smtClean="0"/>
              <a:t>("</a:t>
            </a:r>
            <a:r>
              <a:rPr lang="zh-CN" altLang="en-US" dirty="0" smtClean="0"/>
              <a:t>你选取</a:t>
            </a:r>
            <a:r>
              <a:rPr lang="en-US" altLang="zh-CN" dirty="0" smtClean="0"/>
              <a:t>:"+</a:t>
            </a:r>
            <a:r>
              <a:rPr lang="en-US" altLang="zh-CN" dirty="0" err="1" smtClean="0"/>
              <a:t>tempString</a:t>
            </a:r>
            <a:r>
              <a:rPr lang="en-US" altLang="zh-CN" dirty="0" smtClean="0"/>
              <a:t>);</a:t>
            </a:r>
          </a:p>
          <a:p>
            <a:pPr eaLnBrk="1" hangingPunct="1"/>
            <a:r>
              <a:rPr lang="en-US" altLang="zh-CN" dirty="0" smtClean="0"/>
              <a:t>   }</a:t>
            </a:r>
          </a:p>
          <a:p>
            <a:pPr eaLnBrk="1" hangingPunct="1"/>
            <a:r>
              <a:rPr lang="en-US" altLang="zh-CN" dirty="0" smtClean="0"/>
              <a:t>   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){</a:t>
            </a:r>
          </a:p>
          <a:p>
            <a:pPr eaLnBrk="1" hangingPunct="1"/>
            <a:r>
              <a:rPr lang="en-US" altLang="zh-CN" dirty="0" smtClean="0"/>
              <a:t>      new </a:t>
            </a:r>
            <a:r>
              <a:rPr lang="en-US" altLang="zh-CN" dirty="0" err="1" smtClean="0"/>
              <a:t>SelectionModelDemo</a:t>
            </a:r>
            <a:r>
              <a:rPr lang="en-US" altLang="zh-CN" dirty="0" smtClean="0"/>
              <a:t>();</a:t>
            </a:r>
          </a:p>
          <a:p>
            <a:pPr eaLnBrk="1" hangingPunct="1"/>
            <a:r>
              <a:rPr lang="en-US" altLang="zh-CN" dirty="0" smtClean="0"/>
              <a:t>   }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12060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680BD965-2977-4F0A-ACE8-72410C14F092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import javax.swing.*;</a:t>
            </a:r>
          </a:p>
          <a:p>
            <a:pPr eaLnBrk="1" hangingPunct="1"/>
            <a:r>
              <a:rPr lang="en-US" altLang="zh-CN" smtClean="0"/>
              <a:t>import java.awt.event.*;</a:t>
            </a:r>
          </a:p>
          <a:p>
            <a:pPr eaLnBrk="1" hangingPunct="1"/>
            <a:r>
              <a:rPr lang="en-US" altLang="zh-CN" smtClean="0"/>
              <a:t>import javax.swing.table.*;</a:t>
            </a:r>
          </a:p>
          <a:p>
            <a:pPr eaLnBrk="1" hangingPunct="1"/>
            <a:r>
              <a:rPr lang="en-US" altLang="zh-CN" smtClean="0"/>
              <a:t>class table {</a:t>
            </a:r>
          </a:p>
          <a:p>
            <a:pPr eaLnBrk="1" hangingPunct="1"/>
            <a:r>
              <a:rPr lang="en-US" altLang="zh-CN" smtClean="0"/>
              <a:t>	public static void main(String args[]){</a:t>
            </a:r>
          </a:p>
          <a:p>
            <a:pPr eaLnBrk="1" hangingPunct="1"/>
            <a:r>
              <a:rPr lang="en-US" altLang="zh-CN" smtClean="0"/>
              <a:t>		Object data[][]={{"</a:t>
            </a:r>
            <a:r>
              <a:rPr lang="zh-CN" altLang="en-US" smtClean="0"/>
              <a:t>陈峰</a:t>
            </a:r>
            <a:r>
              <a:rPr lang="en-US" altLang="zh-CN" smtClean="0"/>
              <a:t>","</a:t>
            </a:r>
            <a:r>
              <a:rPr lang="zh-CN" altLang="en-US" smtClean="0"/>
              <a:t>男</a:t>
            </a:r>
            <a:r>
              <a:rPr lang="en-US" altLang="zh-CN" smtClean="0"/>
              <a:t>",new Integer(19),"</a:t>
            </a:r>
            <a:r>
              <a:rPr lang="zh-CN" altLang="en-US" smtClean="0"/>
              <a:t>党员</a:t>
            </a:r>
            <a:r>
              <a:rPr lang="en-US" altLang="zh-CN" smtClean="0"/>
              <a:t>"},  //</a:t>
            </a:r>
            <a:r>
              <a:rPr lang="zh-CN" altLang="en-US" smtClean="0"/>
              <a:t>表格中的数据</a:t>
            </a:r>
          </a:p>
          <a:p>
            <a:pPr eaLnBrk="1" hangingPunct="1"/>
            <a:r>
              <a:rPr lang="zh-CN" altLang="en-US" smtClean="0"/>
              <a:t>				</a:t>
            </a:r>
            <a:r>
              <a:rPr lang="en-US" altLang="zh-CN" smtClean="0"/>
              <a:t>{"</a:t>
            </a:r>
            <a:r>
              <a:rPr lang="zh-CN" altLang="en-US" smtClean="0"/>
              <a:t>田一飞</a:t>
            </a:r>
            <a:r>
              <a:rPr lang="en-US" altLang="zh-CN" smtClean="0"/>
              <a:t>","</a:t>
            </a:r>
            <a:r>
              <a:rPr lang="zh-CN" altLang="en-US" smtClean="0"/>
              <a:t>男</a:t>
            </a:r>
            <a:r>
              <a:rPr lang="en-US" altLang="zh-CN" smtClean="0"/>
              <a:t>",new Integer(18),"</a:t>
            </a:r>
            <a:r>
              <a:rPr lang="zh-CN" altLang="en-US" smtClean="0"/>
              <a:t>团员</a:t>
            </a:r>
            <a:r>
              <a:rPr lang="en-US" altLang="zh-CN" smtClean="0"/>
              <a:t>"},</a:t>
            </a:r>
          </a:p>
          <a:p>
            <a:pPr eaLnBrk="1" hangingPunct="1"/>
            <a:r>
              <a:rPr lang="en-US" altLang="zh-CN" smtClean="0"/>
              <a:t>				{"</a:t>
            </a:r>
            <a:r>
              <a:rPr lang="zh-CN" altLang="en-US" smtClean="0"/>
              <a:t>胡锦</a:t>
            </a:r>
            <a:r>
              <a:rPr lang="en-US" altLang="zh-CN" smtClean="0"/>
              <a:t>","</a:t>
            </a:r>
            <a:r>
              <a:rPr lang="zh-CN" altLang="en-US" smtClean="0"/>
              <a:t>女</a:t>
            </a:r>
            <a:r>
              <a:rPr lang="en-US" altLang="zh-CN" smtClean="0"/>
              <a:t>",new Integer(19),"</a:t>
            </a:r>
            <a:r>
              <a:rPr lang="zh-CN" altLang="en-US" smtClean="0"/>
              <a:t>党员</a:t>
            </a:r>
            <a:r>
              <a:rPr lang="en-US" altLang="zh-CN" smtClean="0"/>
              <a:t>"}};</a:t>
            </a:r>
          </a:p>
          <a:p>
            <a:pPr eaLnBrk="1" hangingPunct="1"/>
            <a:r>
              <a:rPr lang="en-US" altLang="zh-CN" smtClean="0"/>
              <a:t>		String columnName[]={"</a:t>
            </a:r>
            <a:r>
              <a:rPr lang="zh-CN" altLang="en-US" smtClean="0"/>
              <a:t>姓名</a:t>
            </a:r>
            <a:r>
              <a:rPr lang="en-US" altLang="zh-CN" smtClean="0"/>
              <a:t>","</a:t>
            </a:r>
            <a:r>
              <a:rPr lang="zh-CN" altLang="en-US" smtClean="0"/>
              <a:t>性别</a:t>
            </a:r>
            <a:r>
              <a:rPr lang="en-US" altLang="zh-CN" smtClean="0"/>
              <a:t>","</a:t>
            </a:r>
            <a:r>
              <a:rPr lang="zh-CN" altLang="en-US" smtClean="0"/>
              <a:t>年龄</a:t>
            </a:r>
            <a:r>
              <a:rPr lang="en-US" altLang="zh-CN" smtClean="0"/>
              <a:t>","</a:t>
            </a:r>
            <a:r>
              <a:rPr lang="zh-CN" altLang="en-US" smtClean="0"/>
              <a:t>政治面貌</a:t>
            </a:r>
            <a:r>
              <a:rPr lang="en-US" altLang="zh-CN" smtClean="0"/>
              <a:t>"};  //</a:t>
            </a:r>
            <a:r>
              <a:rPr lang="zh-CN" altLang="en-US" smtClean="0"/>
              <a:t>表格列标题</a:t>
            </a:r>
          </a:p>
          <a:p>
            <a:pPr eaLnBrk="1" hangingPunct="1"/>
            <a:r>
              <a:rPr lang="zh-CN" altLang="en-US" smtClean="0"/>
              <a:t>		</a:t>
            </a:r>
            <a:r>
              <a:rPr lang="en-US" altLang="zh-CN" smtClean="0"/>
              <a:t>DefaultTableModel tableModel=                            new DefaultTableModel(data,columnName);</a:t>
            </a:r>
          </a:p>
          <a:p>
            <a:pPr eaLnBrk="1" hangingPunct="1"/>
            <a:r>
              <a:rPr lang="en-US" altLang="zh-CN" smtClean="0"/>
              <a:t>		JTable table=new JTable(tableModel);                          //</a:t>
            </a:r>
            <a:r>
              <a:rPr lang="zh-CN" altLang="en-US" smtClean="0"/>
              <a:t>创建表格</a:t>
            </a:r>
          </a:p>
          <a:p>
            <a:pPr eaLnBrk="1" hangingPunct="1"/>
            <a:r>
              <a:rPr lang="zh-CN" altLang="en-US" smtClean="0"/>
              <a:t>		</a:t>
            </a:r>
            <a:r>
              <a:rPr lang="en-US" altLang="zh-CN" smtClean="0"/>
              <a:t>ListSelectionModel selectionMode=table.getSelectionModel();//</a:t>
            </a:r>
            <a:r>
              <a:rPr lang="zh-CN" altLang="en-US" smtClean="0"/>
              <a:t>取得</a:t>
            </a:r>
            <a:r>
              <a:rPr lang="en-US" altLang="zh-CN" smtClean="0"/>
              <a:t>table</a:t>
            </a:r>
            <a:r>
              <a:rPr lang="zh-CN" altLang="en-US" smtClean="0"/>
              <a:t>的</a:t>
            </a:r>
            <a:r>
              <a:rPr lang="en-US" altLang="zh-CN" smtClean="0"/>
              <a:t>ListSelectionModel.</a:t>
            </a:r>
          </a:p>
          <a:p>
            <a:pPr eaLnBrk="1" hangingPunct="1"/>
            <a:r>
              <a:rPr lang="en-US" altLang="zh-CN" smtClean="0"/>
              <a:t>		selectionMode.setSelectionMode(ListSelectionModel.MULTIPLE_INTERVAL_SELECTION);</a:t>
            </a:r>
          </a:p>
          <a:p>
            <a:pPr eaLnBrk="1" hangingPunct="1"/>
            <a:r>
              <a:rPr lang="en-US" altLang="zh-CN" smtClean="0"/>
              <a:t>		table.setRowHeight(25);                //</a:t>
            </a:r>
            <a:r>
              <a:rPr lang="zh-CN" altLang="en-US" smtClean="0"/>
              <a:t>设置行高</a:t>
            </a:r>
          </a:p>
          <a:p>
            <a:pPr eaLnBrk="1" hangingPunct="1"/>
            <a:r>
              <a:rPr lang="zh-CN" altLang="en-US" smtClean="0"/>
              <a:t>		</a:t>
            </a:r>
            <a:r>
              <a:rPr lang="en-US" altLang="zh-CN" smtClean="0"/>
              <a:t>JScrollPane  pane=new JScrollPane(table);                  //</a:t>
            </a:r>
            <a:r>
              <a:rPr lang="zh-CN" altLang="en-US" smtClean="0"/>
              <a:t>添加滚动条</a:t>
            </a:r>
          </a:p>
          <a:p>
            <a:pPr eaLnBrk="1" hangingPunct="1"/>
            <a:r>
              <a:rPr lang="zh-CN" altLang="en-US" smtClean="0"/>
              <a:t>		</a:t>
            </a:r>
            <a:r>
              <a:rPr lang="en-US" altLang="zh-CN" smtClean="0"/>
              <a:t>JFrame f=new JFrame();</a:t>
            </a:r>
          </a:p>
          <a:p>
            <a:pPr eaLnBrk="1" hangingPunct="1"/>
            <a:r>
              <a:rPr lang="en-US" altLang="zh-CN" smtClean="0"/>
              <a:t>		f.setSize(300,200);</a:t>
            </a:r>
          </a:p>
          <a:p>
            <a:pPr eaLnBrk="1" hangingPunct="1"/>
            <a:r>
              <a:rPr lang="en-US" altLang="zh-CN" smtClean="0"/>
              <a:t>		f.add(pane);</a:t>
            </a:r>
          </a:p>
          <a:p>
            <a:pPr eaLnBrk="1" hangingPunct="1"/>
            <a:r>
              <a:rPr lang="en-US" altLang="zh-CN" smtClean="0"/>
              <a:t>		f.setVisible(true);</a:t>
            </a:r>
          </a:p>
          <a:p>
            <a:pPr eaLnBrk="1" hangingPunct="1"/>
            <a:r>
              <a:rPr lang="en-US" altLang="zh-CN" smtClean="0"/>
              <a:t>	}</a:t>
            </a:r>
          </a:p>
          <a:p>
            <a:pPr eaLnBrk="1" hangingPunct="1"/>
            <a:r>
              <a:rPr lang="en-US" altLang="zh-CN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1000" smtClean="0"/>
          </a:p>
        </p:txBody>
      </p:sp>
    </p:spTree>
    <p:extLst>
      <p:ext uri="{BB962C8B-B14F-4D97-AF65-F5344CB8AC3E}">
        <p14:creationId xmlns:p14="http://schemas.microsoft.com/office/powerpoint/2010/main" val="3376723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索引从</a:t>
            </a:r>
            <a:r>
              <a:rPr lang="en-US" altLang="zh-CN" smtClean="0"/>
              <a:t>0</a:t>
            </a:r>
            <a:r>
              <a:rPr lang="zh-CN" altLang="en-US" smtClean="0"/>
              <a:t>开始 </a:t>
            </a: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A2466E07-A254-45F4-9896-24C2AABEEE72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747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B7BAEEC2-5F24-485A-8B81-3179E9C9349F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//</a:t>
            </a:r>
            <a:r>
              <a:rPr lang="zh-CN" altLang="en-US" smtClean="0"/>
              <a:t>程序见</a:t>
            </a:r>
            <a:r>
              <a:rPr lang="en-US" altLang="zh-CN" smtClean="0"/>
              <a:t>TableAddDeleteRowDemo2.java</a:t>
            </a:r>
          </a:p>
          <a:p>
            <a:pPr eaLnBrk="1" hangingPunct="1"/>
            <a:r>
              <a:rPr lang="en-US" altLang="zh-CN" smtClean="0"/>
              <a:t>//</a:t>
            </a:r>
            <a:r>
              <a:rPr lang="zh-CN" altLang="en-US" smtClean="0"/>
              <a:t>使用向量创建表格，并对表格进行增加行、删除行、增加列、删除列的操作，并查看向量中的数据与表格中的数据是否一致。</a:t>
            </a:r>
          </a:p>
          <a:p>
            <a:pPr eaLnBrk="1" hangingPunct="1"/>
            <a:r>
              <a:rPr lang="en-US" altLang="zh-CN" smtClean="0"/>
              <a:t>//</a:t>
            </a:r>
            <a:r>
              <a:rPr lang="zh-CN" altLang="en-US" smtClean="0"/>
              <a:t>使用向量创建表格时，表格中的数据应该每行数据存放在一个向量中，然后将各行的向量添加到另一个向量中。</a:t>
            </a:r>
          </a:p>
          <a:p>
            <a:pPr eaLnBrk="1" hangingPunct="1"/>
            <a:r>
              <a:rPr lang="en-US" altLang="zh-CN" smtClean="0"/>
              <a:t>import javax.swing.*;</a:t>
            </a:r>
          </a:p>
          <a:p>
            <a:pPr eaLnBrk="1" hangingPunct="1"/>
            <a:r>
              <a:rPr lang="en-US" altLang="zh-CN" smtClean="0"/>
              <a:t>import java.awt.event.*;</a:t>
            </a:r>
          </a:p>
          <a:p>
            <a:pPr eaLnBrk="1" hangingPunct="1"/>
            <a:r>
              <a:rPr lang="en-US" altLang="zh-CN" smtClean="0"/>
              <a:t>import java.awt.*;</a:t>
            </a:r>
          </a:p>
          <a:p>
            <a:pPr eaLnBrk="1" hangingPunct="1"/>
            <a:r>
              <a:rPr lang="en-US" altLang="zh-CN" smtClean="0"/>
              <a:t>import javax.swing.table.*;</a:t>
            </a:r>
          </a:p>
          <a:p>
            <a:pPr eaLnBrk="1" hangingPunct="1"/>
            <a:r>
              <a:rPr lang="en-US" altLang="zh-CN" smtClean="0"/>
              <a:t>import javax.swing.event.*;</a:t>
            </a:r>
          </a:p>
          <a:p>
            <a:pPr eaLnBrk="1" hangingPunct="1"/>
            <a:r>
              <a:rPr lang="en-US" altLang="zh-CN" smtClean="0"/>
              <a:t>import java.util.*;</a:t>
            </a:r>
          </a:p>
          <a:p>
            <a:pPr eaLnBrk="1" hangingPunct="1"/>
            <a:r>
              <a:rPr lang="en-US" altLang="zh-CN" smtClean="0"/>
              <a:t>class Table implements ActionListener{</a:t>
            </a:r>
          </a:p>
          <a:p>
            <a:pPr eaLnBrk="1" hangingPunct="1"/>
            <a:r>
              <a:rPr lang="en-US" altLang="zh-CN" smtClean="0"/>
              <a:t>    JFrame f;</a:t>
            </a:r>
          </a:p>
          <a:p>
            <a:pPr eaLnBrk="1" hangingPunct="1"/>
            <a:r>
              <a:rPr lang="en-US" altLang="zh-CN" smtClean="0"/>
              <a:t>    JTable table;</a:t>
            </a:r>
          </a:p>
          <a:p>
            <a:pPr eaLnBrk="1" hangingPunct="1"/>
            <a:r>
              <a:rPr lang="en-US" altLang="zh-CN" smtClean="0"/>
              <a:t>    DefaultTableModel tableModel;</a:t>
            </a:r>
          </a:p>
          <a:p>
            <a:pPr eaLnBrk="1" hangingPunct="1"/>
            <a:r>
              <a:rPr lang="en-US" altLang="zh-CN" smtClean="0"/>
              <a:t>    JScrollPane  pane;</a:t>
            </a:r>
          </a:p>
          <a:p>
            <a:pPr eaLnBrk="1" hangingPunct="1"/>
            <a:r>
              <a:rPr lang="en-US" altLang="zh-CN" smtClean="0"/>
              <a:t>    JButton b1,b2,b3,b4;</a:t>
            </a:r>
          </a:p>
          <a:p>
            <a:pPr eaLnBrk="1" hangingPunct="1"/>
            <a:r>
              <a:rPr lang="en-US" altLang="zh-CN" smtClean="0"/>
              <a:t>    JPanel p;</a:t>
            </a:r>
          </a:p>
          <a:p>
            <a:pPr eaLnBrk="1" hangingPunct="1"/>
            <a:r>
              <a:rPr lang="en-US" altLang="zh-CN" smtClean="0"/>
              <a:t>    Vector dataV=new Vector();</a:t>
            </a:r>
          </a:p>
          <a:p>
            <a:pPr eaLnBrk="1" hangingPunct="1"/>
            <a:r>
              <a:rPr lang="en-US" altLang="zh-CN" smtClean="0"/>
              <a:t>    Vector  column=new Vector();</a:t>
            </a:r>
          </a:p>
          <a:p>
            <a:pPr eaLnBrk="1" hangingPunct="1"/>
            <a:r>
              <a:rPr lang="en-US" altLang="zh-CN" smtClean="0"/>
              <a:t>    </a:t>
            </a:r>
          </a:p>
          <a:p>
            <a:pPr eaLnBrk="1" hangingPunct="1"/>
            <a:r>
              <a:rPr lang="en-US" altLang="zh-CN" smtClean="0"/>
              <a:t>    Table(){</a:t>
            </a:r>
          </a:p>
          <a:p>
            <a:pPr eaLnBrk="1" hangingPunct="1"/>
            <a:r>
              <a:rPr lang="en-US" altLang="zh-CN" smtClean="0"/>
              <a:t>        Vector data1=new Vector();//</a:t>
            </a:r>
            <a:r>
              <a:rPr lang="zh-CN" altLang="en-US" smtClean="0"/>
              <a:t>创建一个向量存放第一行数据</a:t>
            </a:r>
          </a:p>
          <a:p>
            <a:pPr eaLnBrk="1" hangingPunct="1"/>
            <a:r>
              <a:rPr lang="zh-CN" altLang="en-US" smtClean="0"/>
              <a:t>    	</a:t>
            </a:r>
            <a:r>
              <a:rPr lang="en-US" altLang="zh-CN" smtClean="0"/>
              <a:t>data1.add("</a:t>
            </a:r>
            <a:r>
              <a:rPr lang="zh-CN" altLang="en-US" smtClean="0"/>
              <a:t>陈峰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	data1.add("</a:t>
            </a:r>
            <a:r>
              <a:rPr lang="zh-CN" altLang="en-US" smtClean="0"/>
              <a:t>男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	data1.add(19);</a:t>
            </a:r>
          </a:p>
          <a:p>
            <a:pPr eaLnBrk="1" hangingPunct="1"/>
            <a:r>
              <a:rPr lang="en-US" altLang="zh-CN" smtClean="0"/>
              <a:t>    	data1.add("</a:t>
            </a:r>
            <a:r>
              <a:rPr lang="zh-CN" altLang="en-US" smtClean="0"/>
              <a:t>党员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   	Vector data2=new Vector();//</a:t>
            </a:r>
            <a:r>
              <a:rPr lang="zh-CN" altLang="en-US" smtClean="0"/>
              <a:t>创建一个向量存放第二行数据</a:t>
            </a:r>
          </a:p>
          <a:p>
            <a:pPr eaLnBrk="1" hangingPunct="1"/>
            <a:r>
              <a:rPr lang="zh-CN" altLang="en-US" smtClean="0"/>
              <a:t>     	</a:t>
            </a:r>
            <a:r>
              <a:rPr lang="en-US" altLang="zh-CN" smtClean="0"/>
              <a:t>data2.add("</a:t>
            </a:r>
            <a:r>
              <a:rPr lang="zh-CN" altLang="en-US" smtClean="0"/>
              <a:t>田飞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	data2.add("</a:t>
            </a:r>
            <a:r>
              <a:rPr lang="zh-CN" altLang="en-US" smtClean="0"/>
              <a:t>男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	data2.add(18);</a:t>
            </a:r>
          </a:p>
          <a:p>
            <a:pPr eaLnBrk="1" hangingPunct="1"/>
            <a:r>
              <a:rPr lang="en-US" altLang="zh-CN" smtClean="0"/>
              <a:t>    	data2.add("</a:t>
            </a:r>
            <a:r>
              <a:rPr lang="zh-CN" altLang="en-US" smtClean="0"/>
              <a:t>团员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	Vector data3=new Vector();//</a:t>
            </a:r>
            <a:r>
              <a:rPr lang="zh-CN" altLang="en-US" smtClean="0"/>
              <a:t>创建一个向量存放第三行数据</a:t>
            </a:r>
          </a:p>
          <a:p>
            <a:pPr eaLnBrk="1" hangingPunct="1"/>
            <a:r>
              <a:rPr lang="zh-CN" altLang="en-US" smtClean="0"/>
              <a:t>     	</a:t>
            </a:r>
            <a:r>
              <a:rPr lang="en-US" altLang="zh-CN" smtClean="0"/>
              <a:t>data3.add("</a:t>
            </a:r>
            <a:r>
              <a:rPr lang="zh-CN" altLang="en-US" smtClean="0"/>
              <a:t>胡锦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	data3.add("</a:t>
            </a:r>
            <a:r>
              <a:rPr lang="zh-CN" altLang="en-US" smtClean="0"/>
              <a:t>女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	data3.add(19);</a:t>
            </a:r>
          </a:p>
          <a:p>
            <a:pPr eaLnBrk="1" hangingPunct="1"/>
            <a:r>
              <a:rPr lang="en-US" altLang="zh-CN" smtClean="0"/>
              <a:t>    	data3.add("</a:t>
            </a:r>
            <a:r>
              <a:rPr lang="zh-CN" altLang="en-US" smtClean="0"/>
              <a:t>党员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</a:t>
            </a:r>
          </a:p>
          <a:p>
            <a:pPr eaLnBrk="1" hangingPunct="1"/>
            <a:r>
              <a:rPr lang="en-US" altLang="zh-CN" smtClean="0"/>
              <a:t>    	dataV.add(data1);//</a:t>
            </a:r>
            <a:r>
              <a:rPr lang="zh-CN" altLang="en-US" smtClean="0"/>
              <a:t>将每行数据的向量加入到总向量中</a:t>
            </a:r>
          </a:p>
          <a:p>
            <a:pPr eaLnBrk="1" hangingPunct="1"/>
            <a:r>
              <a:rPr lang="zh-CN" altLang="en-US" smtClean="0"/>
              <a:t>    	</a:t>
            </a:r>
            <a:r>
              <a:rPr lang="en-US" altLang="zh-CN" smtClean="0"/>
              <a:t>dataV.add(data2);</a:t>
            </a:r>
          </a:p>
          <a:p>
            <a:pPr eaLnBrk="1" hangingPunct="1"/>
            <a:r>
              <a:rPr lang="en-US" altLang="zh-CN" smtClean="0"/>
              <a:t>    	dataV.add(data3);</a:t>
            </a:r>
          </a:p>
          <a:p>
            <a:pPr eaLnBrk="1" hangingPunct="1"/>
            <a:r>
              <a:rPr lang="en-US" altLang="zh-CN" smtClean="0"/>
              <a:t>    </a:t>
            </a:r>
          </a:p>
          <a:p>
            <a:pPr eaLnBrk="1" hangingPunct="1"/>
            <a:r>
              <a:rPr lang="en-US" altLang="zh-CN" smtClean="0"/>
              <a:t>   	    column.add("</a:t>
            </a:r>
            <a:r>
              <a:rPr lang="zh-CN" altLang="en-US" smtClean="0"/>
              <a:t>姓名</a:t>
            </a:r>
            <a:r>
              <a:rPr lang="en-US" altLang="zh-CN" smtClean="0"/>
              <a:t>");  //</a:t>
            </a:r>
            <a:r>
              <a:rPr lang="zh-CN" altLang="en-US" smtClean="0"/>
              <a:t>为列向量赋值</a:t>
            </a:r>
          </a:p>
          <a:p>
            <a:pPr eaLnBrk="1" hangingPunct="1"/>
            <a:r>
              <a:rPr lang="zh-CN" altLang="en-US" smtClean="0"/>
              <a:t>    	</a:t>
            </a:r>
            <a:r>
              <a:rPr lang="en-US" altLang="zh-CN" smtClean="0"/>
              <a:t>column.add("</a:t>
            </a:r>
            <a:r>
              <a:rPr lang="zh-CN" altLang="en-US" smtClean="0"/>
              <a:t>性别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	column.add("</a:t>
            </a:r>
            <a:r>
              <a:rPr lang="zh-CN" altLang="en-US" smtClean="0"/>
              <a:t>年龄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	column.add("</a:t>
            </a:r>
            <a:r>
              <a:rPr lang="zh-CN" altLang="en-US" smtClean="0"/>
              <a:t>政治面貌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</a:t>
            </a:r>
          </a:p>
          <a:p>
            <a:pPr eaLnBrk="1" hangingPunct="1"/>
            <a:r>
              <a:rPr lang="en-US" altLang="zh-CN" smtClean="0"/>
              <a:t>       	tableModel=new DefaultTableModel(dataV,column);  //</a:t>
            </a:r>
            <a:r>
              <a:rPr lang="zh-CN" altLang="en-US" smtClean="0"/>
              <a:t>以向量创建表格模型</a:t>
            </a:r>
          </a:p>
          <a:p>
            <a:pPr eaLnBrk="1" hangingPunct="1"/>
            <a:r>
              <a:rPr lang="zh-CN" altLang="en-US" smtClean="0"/>
              <a:t>		</a:t>
            </a:r>
            <a:r>
              <a:rPr lang="en-US" altLang="zh-CN" smtClean="0"/>
              <a:t>table=new JTable(tableModel);                          //</a:t>
            </a:r>
            <a:r>
              <a:rPr lang="zh-CN" altLang="en-US" smtClean="0"/>
              <a:t>创建表格</a:t>
            </a:r>
          </a:p>
          <a:p>
            <a:pPr eaLnBrk="1" hangingPunct="1"/>
            <a:r>
              <a:rPr lang="zh-CN" altLang="en-US" smtClean="0"/>
              <a:t>		</a:t>
            </a:r>
            <a:r>
              <a:rPr lang="en-US" altLang="zh-CN" smtClean="0"/>
              <a:t>table.setSelectionMode(ListSelectionModel.SINGLE_SELECTION); //</a:t>
            </a:r>
            <a:r>
              <a:rPr lang="zh-CN" altLang="en-US" smtClean="0"/>
              <a:t>设置表格选中模式</a:t>
            </a:r>
          </a:p>
          <a:p>
            <a:pPr eaLnBrk="1" hangingPunct="1"/>
            <a:r>
              <a:rPr lang="zh-CN" altLang="en-US" smtClean="0"/>
              <a:t>		</a:t>
            </a:r>
            <a:r>
              <a:rPr lang="en-US" altLang="zh-CN" smtClean="0"/>
              <a:t>JScrollPane  pane=new JScrollPane(table);                  //</a:t>
            </a:r>
            <a:r>
              <a:rPr lang="zh-CN" altLang="en-US" smtClean="0"/>
              <a:t>添加滚动条</a:t>
            </a:r>
          </a:p>
          <a:p>
            <a:pPr eaLnBrk="1" hangingPunct="1"/>
            <a:r>
              <a:rPr lang="zh-CN" altLang="en-US" smtClean="0"/>
              <a:t>		</a:t>
            </a:r>
          </a:p>
          <a:p>
            <a:pPr eaLnBrk="1" hangingPunct="1"/>
            <a:r>
              <a:rPr lang="zh-CN" altLang="en-US" smtClean="0"/>
              <a:t>		</a:t>
            </a:r>
            <a:r>
              <a:rPr lang="en-US" altLang="zh-CN" smtClean="0"/>
              <a:t>JFrame f=new JFrame();</a:t>
            </a:r>
          </a:p>
          <a:p>
            <a:pPr eaLnBrk="1" hangingPunct="1"/>
            <a:r>
              <a:rPr lang="en-US" altLang="zh-CN" smtClean="0"/>
              <a:t>		b1=new JButton("</a:t>
            </a:r>
            <a:r>
              <a:rPr lang="zh-CN" altLang="en-US" smtClean="0"/>
              <a:t>增加行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		b2=new JButton("</a:t>
            </a:r>
            <a:r>
              <a:rPr lang="zh-CN" altLang="en-US" smtClean="0"/>
              <a:t>删除行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		b3=new JButton("</a:t>
            </a:r>
            <a:r>
              <a:rPr lang="zh-CN" altLang="en-US" smtClean="0"/>
              <a:t>增加列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		b4=new JButton("</a:t>
            </a:r>
            <a:r>
              <a:rPr lang="zh-CN" altLang="en-US" smtClean="0"/>
              <a:t>删除列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		p=new JPanel();</a:t>
            </a:r>
          </a:p>
          <a:p>
            <a:pPr eaLnBrk="1" hangingPunct="1"/>
            <a:r>
              <a:rPr lang="en-US" altLang="zh-CN" smtClean="0"/>
              <a:t>		f.setSize(400,200);</a:t>
            </a:r>
          </a:p>
          <a:p>
            <a:pPr eaLnBrk="1" hangingPunct="1"/>
            <a:r>
              <a:rPr lang="en-US" altLang="zh-CN" smtClean="0"/>
              <a:t>		f.add(pane);</a:t>
            </a:r>
          </a:p>
          <a:p>
            <a:pPr eaLnBrk="1" hangingPunct="1"/>
            <a:r>
              <a:rPr lang="en-US" altLang="zh-CN" smtClean="0"/>
              <a:t>		f.add(p,BorderLayout.SOUTH);</a:t>
            </a:r>
          </a:p>
          <a:p>
            <a:pPr eaLnBrk="1" hangingPunct="1"/>
            <a:r>
              <a:rPr lang="en-US" altLang="zh-CN" smtClean="0"/>
              <a:t>		p.add(b1);</a:t>
            </a:r>
          </a:p>
          <a:p>
            <a:pPr eaLnBrk="1" hangingPunct="1"/>
            <a:r>
              <a:rPr lang="en-US" altLang="zh-CN" smtClean="0"/>
              <a:t>		p.add(b2);</a:t>
            </a:r>
          </a:p>
          <a:p>
            <a:pPr eaLnBrk="1" hangingPunct="1"/>
            <a:r>
              <a:rPr lang="en-US" altLang="zh-CN" smtClean="0"/>
              <a:t>		p.add(b3);</a:t>
            </a:r>
          </a:p>
          <a:p>
            <a:pPr eaLnBrk="1" hangingPunct="1"/>
            <a:r>
              <a:rPr lang="en-US" altLang="zh-CN" smtClean="0"/>
              <a:t>		p.add(b4);</a:t>
            </a:r>
          </a:p>
          <a:p>
            <a:pPr eaLnBrk="1" hangingPunct="1"/>
            <a:r>
              <a:rPr lang="en-US" altLang="zh-CN" smtClean="0"/>
              <a:t>		f.setVisible(true);     </a:t>
            </a:r>
          </a:p>
          <a:p>
            <a:pPr eaLnBrk="1" hangingPunct="1"/>
            <a:r>
              <a:rPr lang="en-US" altLang="zh-CN" smtClean="0"/>
              <a:t>		b1.addActionListener(this);</a:t>
            </a:r>
          </a:p>
          <a:p>
            <a:pPr eaLnBrk="1" hangingPunct="1"/>
            <a:r>
              <a:rPr lang="en-US" altLang="zh-CN" smtClean="0"/>
              <a:t>		b2.addActionListener(this);	</a:t>
            </a:r>
          </a:p>
          <a:p>
            <a:pPr eaLnBrk="1" hangingPunct="1"/>
            <a:r>
              <a:rPr lang="en-US" altLang="zh-CN" smtClean="0"/>
              <a:t>		b3.addActionListener(this);</a:t>
            </a:r>
          </a:p>
          <a:p>
            <a:pPr eaLnBrk="1" hangingPunct="1"/>
            <a:r>
              <a:rPr lang="en-US" altLang="zh-CN" smtClean="0"/>
              <a:t>		b4.addActionListener(this);	</a:t>
            </a:r>
          </a:p>
          <a:p>
            <a:pPr eaLnBrk="1" hangingPunct="1"/>
            <a:r>
              <a:rPr lang="en-US" altLang="zh-CN" smtClean="0"/>
              <a:t>     }   </a:t>
            </a:r>
          </a:p>
          <a:p>
            <a:pPr eaLnBrk="1" hangingPunct="1"/>
            <a:r>
              <a:rPr lang="en-US" altLang="zh-CN" smtClean="0"/>
              <a:t>	</a:t>
            </a:r>
          </a:p>
          <a:p>
            <a:pPr eaLnBrk="1" hangingPunct="1"/>
            <a:r>
              <a:rPr lang="en-US" altLang="zh-CN" smtClean="0"/>
              <a:t>	public void actionPerformed(ActionEvent e){</a:t>
            </a:r>
          </a:p>
          <a:p>
            <a:pPr eaLnBrk="1" hangingPunct="1"/>
            <a:r>
              <a:rPr lang="en-US" altLang="zh-CN" smtClean="0"/>
              <a:t>		</a:t>
            </a:r>
          </a:p>
          <a:p>
            <a:pPr eaLnBrk="1" hangingPunct="1"/>
            <a:r>
              <a:rPr lang="en-US" altLang="zh-CN" smtClean="0"/>
              <a:t>		if(e.getSource()==b1){            //</a:t>
            </a:r>
            <a:r>
              <a:rPr lang="zh-CN" altLang="en-US" smtClean="0"/>
              <a:t>添加一行</a:t>
            </a:r>
          </a:p>
          <a:p>
            <a:pPr eaLnBrk="1" hangingPunct="1"/>
            <a:r>
              <a:rPr lang="zh-CN" altLang="en-US" smtClean="0"/>
              <a:t>			</a:t>
            </a:r>
            <a:r>
              <a:rPr lang="en-US" altLang="zh-CN" smtClean="0"/>
              <a:t>tableModel.addRow(new Vector());</a:t>
            </a:r>
          </a:p>
          <a:p>
            <a:pPr eaLnBrk="1" hangingPunct="1"/>
            <a:r>
              <a:rPr lang="en-US" altLang="zh-CN" smtClean="0"/>
              <a:t>		</a:t>
            </a:r>
          </a:p>
          <a:p>
            <a:pPr eaLnBrk="1" hangingPunct="1"/>
            <a:r>
              <a:rPr lang="en-US" altLang="zh-CN" smtClean="0"/>
              <a:t>		}</a:t>
            </a:r>
          </a:p>
          <a:p>
            <a:pPr eaLnBrk="1" hangingPunct="1"/>
            <a:r>
              <a:rPr lang="en-US" altLang="zh-CN" smtClean="0"/>
              <a:t>		else if(e.getSource()==b2){			//</a:t>
            </a:r>
            <a:r>
              <a:rPr lang="zh-CN" altLang="en-US" smtClean="0"/>
              <a:t>删除一行</a:t>
            </a:r>
          </a:p>
          <a:p>
            <a:pPr eaLnBrk="1" hangingPunct="1"/>
            <a:r>
              <a:rPr lang="zh-CN" altLang="en-US" smtClean="0"/>
              <a:t>			</a:t>
            </a:r>
            <a:r>
              <a:rPr lang="en-US" altLang="zh-CN" smtClean="0"/>
              <a:t>int row[]=table.getSelectedRows();</a:t>
            </a:r>
          </a:p>
          <a:p>
            <a:pPr eaLnBrk="1" hangingPunct="1"/>
            <a:r>
              <a:rPr lang="en-US" altLang="zh-CN" smtClean="0"/>
              <a:t>			tableModel.removeRow(row[0]);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      	}</a:t>
            </a:r>
          </a:p>
          <a:p>
            <a:pPr eaLnBrk="1" hangingPunct="1"/>
            <a:r>
              <a:rPr lang="en-US" altLang="zh-CN" smtClean="0"/>
              <a:t>		else if(e.getSource()==b3){			//</a:t>
            </a:r>
            <a:r>
              <a:rPr lang="zh-CN" altLang="en-US" smtClean="0"/>
              <a:t>添加一列</a:t>
            </a:r>
          </a:p>
          <a:p>
            <a:pPr eaLnBrk="1" hangingPunct="1"/>
            <a:r>
              <a:rPr lang="zh-CN" altLang="en-US" smtClean="0"/>
              <a:t>			</a:t>
            </a:r>
            <a:r>
              <a:rPr lang="en-US" altLang="zh-CN" smtClean="0"/>
              <a:t>tableModel.addColumn("</a:t>
            </a:r>
            <a:r>
              <a:rPr lang="zh-CN" altLang="en-US" smtClean="0"/>
              <a:t>所在院系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		}</a:t>
            </a:r>
          </a:p>
          <a:p>
            <a:pPr eaLnBrk="1" hangingPunct="1"/>
            <a:r>
              <a:rPr lang="en-US" altLang="zh-CN" smtClean="0"/>
              <a:t>		else if(e.getSource()==b4){			//</a:t>
            </a:r>
            <a:r>
              <a:rPr lang="zh-CN" altLang="en-US" smtClean="0"/>
              <a:t>删除一列</a:t>
            </a:r>
          </a:p>
          <a:p>
            <a:pPr eaLnBrk="1" hangingPunct="1"/>
            <a:r>
              <a:rPr lang="zh-CN" altLang="en-US" smtClean="0"/>
              <a:t>			</a:t>
            </a:r>
            <a:r>
              <a:rPr lang="en-US" altLang="zh-CN" smtClean="0"/>
              <a:t>int columncount = tableModel.getColumnCount()-1; //</a:t>
            </a:r>
            <a:r>
              <a:rPr lang="zh-CN" altLang="en-US" smtClean="0"/>
              <a:t>获得列数</a:t>
            </a:r>
          </a:p>
          <a:p>
            <a:pPr eaLnBrk="1" hangingPunct="1"/>
            <a:r>
              <a:rPr lang="zh-CN" altLang="en-US" smtClean="0"/>
              <a:t>			</a:t>
            </a:r>
            <a:r>
              <a:rPr lang="en-US" altLang="zh-CN" smtClean="0"/>
              <a:t>int selectedColumn=table.getSelectedColumn() ;  //</a:t>
            </a:r>
            <a:r>
              <a:rPr lang="zh-CN" altLang="en-US" smtClean="0"/>
              <a:t>获得选中的列序号</a:t>
            </a:r>
          </a:p>
          <a:p>
            <a:pPr eaLnBrk="1" hangingPunct="1"/>
            <a:r>
              <a:rPr lang="zh-CN" altLang="en-US" smtClean="0"/>
              <a:t>  			</a:t>
            </a:r>
            <a:r>
              <a:rPr lang="en-US" altLang="zh-CN" smtClean="0"/>
              <a:t>TableColumnModel columnModel = table.getColumnModel(); //</a:t>
            </a:r>
            <a:r>
              <a:rPr lang="zh-CN" altLang="en-US" smtClean="0"/>
              <a:t>获得列模型</a:t>
            </a:r>
          </a:p>
          <a:p>
            <a:pPr eaLnBrk="1" hangingPunct="1"/>
            <a:r>
              <a:rPr lang="zh-CN" altLang="en-US" smtClean="0"/>
              <a:t>            </a:t>
            </a:r>
            <a:r>
              <a:rPr lang="en-US" altLang="zh-CN" smtClean="0"/>
              <a:t>TableColumn tableColumn = columnModel.getColumn(selectedColumn);//</a:t>
            </a:r>
            <a:r>
              <a:rPr lang="zh-CN" altLang="en-US" smtClean="0"/>
              <a:t>获得选中的列</a:t>
            </a:r>
          </a:p>
          <a:p>
            <a:pPr eaLnBrk="1" hangingPunct="1"/>
            <a:r>
              <a:rPr lang="zh-CN" altLang="en-US" smtClean="0"/>
              <a:t>            </a:t>
            </a:r>
            <a:r>
              <a:rPr lang="en-US" altLang="zh-CN" smtClean="0"/>
              <a:t>columnModel.removeColumn(tableColumn);//</a:t>
            </a:r>
            <a:r>
              <a:rPr lang="zh-CN" altLang="en-US" smtClean="0"/>
              <a:t>删除选中的列</a:t>
            </a:r>
          </a:p>
          <a:p>
            <a:pPr eaLnBrk="1" hangingPunct="1"/>
            <a:r>
              <a:rPr lang="zh-CN" altLang="en-US" smtClean="0"/>
              <a:t>            </a:t>
            </a:r>
            <a:r>
              <a:rPr lang="en-US" altLang="zh-CN" smtClean="0"/>
              <a:t>tableModel.setColumnCount(columncount);//</a:t>
            </a:r>
            <a:r>
              <a:rPr lang="zh-CN" altLang="en-US" smtClean="0"/>
              <a:t>更新数据模型</a:t>
            </a:r>
          </a:p>
          <a:p>
            <a:pPr eaLnBrk="1" hangingPunct="1"/>
            <a:r>
              <a:rPr lang="zh-CN" altLang="en-US" smtClean="0"/>
              <a:t>		</a:t>
            </a:r>
            <a:r>
              <a:rPr lang="en-US" altLang="zh-CN" smtClean="0"/>
              <a:t>}</a:t>
            </a:r>
          </a:p>
          <a:p>
            <a:pPr eaLnBrk="1" hangingPunct="1"/>
            <a:r>
              <a:rPr lang="en-US" altLang="zh-CN" smtClean="0"/>
              <a:t>		</a:t>
            </a:r>
          </a:p>
          <a:p>
            <a:pPr eaLnBrk="1" hangingPunct="1"/>
            <a:r>
              <a:rPr lang="en-US" altLang="zh-CN" smtClean="0"/>
              <a:t>/*		for(int i=0;i&lt;tableModel.getRowCount();i++){     //</a:t>
            </a:r>
            <a:r>
              <a:rPr lang="zh-CN" altLang="en-US" smtClean="0"/>
              <a:t>输出表格模型中的数据</a:t>
            </a:r>
          </a:p>
          <a:p>
            <a:pPr eaLnBrk="1" hangingPunct="1"/>
            <a:r>
              <a:rPr lang="zh-CN" altLang="en-US" smtClean="0"/>
              <a:t>			</a:t>
            </a:r>
            <a:r>
              <a:rPr lang="en-US" altLang="zh-CN" smtClean="0"/>
              <a:t>for(int j=0;j&lt;tableModel.getColumnCount();j++)</a:t>
            </a:r>
          </a:p>
          <a:p>
            <a:pPr eaLnBrk="1" hangingPunct="1"/>
            <a:r>
              <a:rPr lang="en-US" altLang="zh-CN" smtClean="0"/>
              <a:t>				{ System.out.printf("%-20s",tableModel.getValueAt(i,j));</a:t>
            </a:r>
          </a:p>
          <a:p>
            <a:pPr eaLnBrk="1" hangingPunct="1"/>
            <a:r>
              <a:rPr lang="en-US" altLang="zh-CN" smtClean="0"/>
              <a:t>				}</a:t>
            </a:r>
          </a:p>
          <a:p>
            <a:pPr eaLnBrk="1" hangingPunct="1"/>
            <a:r>
              <a:rPr lang="en-US" altLang="zh-CN" smtClean="0"/>
              <a:t>				System.out.println();</a:t>
            </a:r>
          </a:p>
          <a:p>
            <a:pPr eaLnBrk="1" hangingPunct="1"/>
            <a:r>
              <a:rPr lang="en-US" altLang="zh-CN" smtClean="0"/>
              <a:t>			}*/</a:t>
            </a:r>
          </a:p>
          <a:p>
            <a:pPr eaLnBrk="1" hangingPunct="1"/>
            <a:r>
              <a:rPr lang="en-US" altLang="zh-CN" smtClean="0"/>
              <a:t>		System.out.println("-------------------------------------------------------------------");	</a:t>
            </a:r>
          </a:p>
          <a:p>
            <a:pPr eaLnBrk="1" hangingPunct="1"/>
            <a:r>
              <a:rPr lang="en-US" altLang="zh-CN" smtClean="0"/>
              <a:t>		for(int i=0;i&lt;tableModel.getRowCount();i++){  //</a:t>
            </a:r>
            <a:r>
              <a:rPr lang="zh-CN" altLang="en-US" smtClean="0"/>
              <a:t>输出向量中的数据</a:t>
            </a:r>
          </a:p>
          <a:p>
            <a:pPr eaLnBrk="1" hangingPunct="1"/>
            <a:r>
              <a:rPr lang="zh-CN" altLang="en-US" smtClean="0"/>
              <a:t>				</a:t>
            </a:r>
            <a:r>
              <a:rPr lang="en-US" altLang="zh-CN" smtClean="0"/>
              <a:t>for(int j=0;j&lt;tableModel.getColumnCount();j++)</a:t>
            </a:r>
          </a:p>
          <a:p>
            <a:pPr eaLnBrk="1" hangingPunct="1"/>
            <a:r>
              <a:rPr lang="en-US" altLang="zh-CN" smtClean="0"/>
              <a:t>					{ System.out.printf("%-20s",((Vector)(dataV.elementAt(i))).elementAt(j));</a:t>
            </a:r>
          </a:p>
          <a:p>
            <a:pPr eaLnBrk="1" hangingPunct="1"/>
            <a:r>
              <a:rPr lang="en-US" altLang="zh-CN" smtClean="0"/>
              <a:t>				}</a:t>
            </a:r>
          </a:p>
          <a:p>
            <a:pPr eaLnBrk="1" hangingPunct="1"/>
            <a:r>
              <a:rPr lang="en-US" altLang="zh-CN" smtClean="0"/>
              <a:t>				System.out.println();</a:t>
            </a:r>
          </a:p>
          <a:p>
            <a:pPr eaLnBrk="1" hangingPunct="1"/>
            <a:r>
              <a:rPr lang="en-US" altLang="zh-CN" smtClean="0"/>
              <a:t>			}</a:t>
            </a:r>
          </a:p>
          <a:p>
            <a:pPr eaLnBrk="1" hangingPunct="1"/>
            <a:r>
              <a:rPr lang="en-US" altLang="zh-CN" smtClean="0"/>
              <a:t>	}</a:t>
            </a:r>
          </a:p>
          <a:p>
            <a:pPr eaLnBrk="1" hangingPunct="1"/>
            <a:r>
              <a:rPr lang="en-US" altLang="zh-CN" smtClean="0"/>
              <a:t>	</a:t>
            </a:r>
          </a:p>
          <a:p>
            <a:pPr eaLnBrk="1" hangingPunct="1"/>
            <a:r>
              <a:rPr lang="en-US" altLang="zh-CN" smtClean="0"/>
              <a:t>	public static void main(String args[]){</a:t>
            </a:r>
          </a:p>
          <a:p>
            <a:pPr eaLnBrk="1" hangingPunct="1"/>
            <a:r>
              <a:rPr lang="en-US" altLang="zh-CN" smtClean="0"/>
              <a:t>		Table t=new Table();</a:t>
            </a:r>
          </a:p>
          <a:p>
            <a:pPr eaLnBrk="1" hangingPunct="1"/>
            <a:r>
              <a:rPr lang="en-US" altLang="zh-CN" smtClean="0"/>
              <a:t>	}</a:t>
            </a:r>
          </a:p>
          <a:p>
            <a:pPr eaLnBrk="1" hangingPunct="1"/>
            <a:r>
              <a:rPr lang="en-US" altLang="zh-CN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</p:txBody>
      </p:sp>
    </p:spTree>
    <p:extLst>
      <p:ext uri="{BB962C8B-B14F-4D97-AF65-F5344CB8AC3E}">
        <p14:creationId xmlns:p14="http://schemas.microsoft.com/office/powerpoint/2010/main" val="1544154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DE27F4CA-26D5-4DB4-994A-EB4A1CAC415D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smtClean="0">
                <a:hlinkClick r:id="rId3" action="ppaction://hlinkfile"/>
              </a:rPr>
              <a:t>DefaultTableModel</a:t>
            </a:r>
            <a:r>
              <a:rPr lang="en-US" altLang="zh-CN" smtClean="0"/>
              <a:t>(</a:t>
            </a:r>
            <a:r>
              <a:rPr lang="en-US" altLang="zh-CN" smtClean="0">
                <a:hlinkClick r:id="rId4" action="ppaction://hlinkfile" tooltip="java.lang 中的类"/>
              </a:rPr>
              <a:t>Object</a:t>
            </a:r>
            <a:r>
              <a:rPr lang="en-US" altLang="zh-CN" smtClean="0"/>
              <a:t>[][] data, </a:t>
            </a:r>
            <a:r>
              <a:rPr lang="en-US" altLang="zh-CN" smtClean="0">
                <a:hlinkClick r:id="rId4" action="ppaction://hlinkfile" tooltip="java.lang 中的类"/>
              </a:rPr>
              <a:t>Object</a:t>
            </a:r>
            <a:r>
              <a:rPr lang="en-US" altLang="zh-CN" smtClean="0"/>
              <a:t>[] columnNames) </a:t>
            </a:r>
            <a:br>
              <a:rPr lang="en-US" altLang="zh-CN" smtClean="0"/>
            </a:br>
            <a:r>
              <a:rPr lang="en-US" altLang="zh-CN" smtClean="0"/>
              <a:t>          </a:t>
            </a:r>
            <a:r>
              <a:rPr lang="zh-CN" altLang="en-US" smtClean="0"/>
              <a:t>构造一个 </a:t>
            </a:r>
            <a:r>
              <a:rPr lang="en-US" altLang="zh-CN" smtClean="0"/>
              <a:t>DefaultTableModel</a:t>
            </a:r>
            <a:r>
              <a:rPr lang="zh-CN" altLang="en-US" smtClean="0"/>
              <a:t>，并通过将 </a:t>
            </a:r>
            <a:r>
              <a:rPr lang="en-US" altLang="zh-CN" smtClean="0"/>
              <a:t>data </a:t>
            </a:r>
            <a:r>
              <a:rPr lang="zh-CN" altLang="en-US" smtClean="0"/>
              <a:t>和 </a:t>
            </a:r>
            <a:r>
              <a:rPr lang="en-US" altLang="zh-CN" smtClean="0"/>
              <a:t>columnNames </a:t>
            </a:r>
            <a:r>
              <a:rPr lang="zh-CN" altLang="en-US" smtClean="0"/>
              <a:t>传递到 </a:t>
            </a:r>
            <a:r>
              <a:rPr lang="en-US" altLang="zh-CN" smtClean="0"/>
              <a:t>setDataVector </a:t>
            </a:r>
            <a:r>
              <a:rPr lang="zh-CN" altLang="en-US" smtClean="0"/>
              <a:t>方法来初始化该表。 </a:t>
            </a:r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removeRow ( int row ):</a:t>
            </a:r>
            <a:r>
              <a:rPr lang="zh-CN" altLang="en-US" smtClean="0">
                <a:solidFill>
                  <a:srgbClr val="0000FF"/>
                </a:solidFill>
              </a:rPr>
              <a:t>行号</a:t>
            </a:r>
            <a:r>
              <a:rPr lang="en-US" altLang="zh-CN" smtClean="0">
                <a:solidFill>
                  <a:srgbClr val="0000FF"/>
                </a:solidFill>
              </a:rPr>
              <a:t>row </a:t>
            </a:r>
            <a:r>
              <a:rPr lang="zh-CN" altLang="en-US" smtClean="0">
                <a:solidFill>
                  <a:srgbClr val="0000FF"/>
                </a:solidFill>
              </a:rPr>
              <a:t>从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zh-CN" altLang="en-US" smtClean="0">
                <a:solidFill>
                  <a:srgbClr val="0000FF"/>
                </a:solidFill>
              </a:rPr>
              <a:t>开始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23196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6C514006-EEB5-4EAF-AA4A-74D7878B0DB8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要讲到树模型，讲到添加和删除树结点。</a:t>
            </a:r>
          </a:p>
        </p:txBody>
      </p:sp>
    </p:spTree>
    <p:extLst>
      <p:ext uri="{BB962C8B-B14F-4D97-AF65-F5344CB8AC3E}">
        <p14:creationId xmlns:p14="http://schemas.microsoft.com/office/powerpoint/2010/main" val="3290283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AD34ACD5-5EFD-45A0-A558-6D0A7B48865C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除了以结点的观念</a:t>
            </a:r>
            <a:r>
              <a:rPr lang="en-US" altLang="zh-CN" smtClean="0"/>
              <a:t>(TreeNode)</a:t>
            </a:r>
            <a:r>
              <a:rPr lang="zh-CN" altLang="en-US" smtClean="0"/>
              <a:t>建立树之外，还可以用</a:t>
            </a:r>
            <a:r>
              <a:rPr lang="en-US" altLang="zh-CN" smtClean="0"/>
              <a:t>data model</a:t>
            </a:r>
            <a:r>
              <a:rPr lang="zh-CN" altLang="en-US" smtClean="0"/>
              <a:t>的模式建立树。树的</a:t>
            </a:r>
            <a:r>
              <a:rPr lang="en-US" altLang="zh-CN" smtClean="0"/>
              <a:t>data model</a:t>
            </a:r>
            <a:r>
              <a:rPr lang="zh-CN" altLang="en-US" smtClean="0"/>
              <a:t>称为</a:t>
            </a:r>
            <a:r>
              <a:rPr lang="en-US" altLang="zh-CN" smtClean="0"/>
              <a:t>TreeModel,</a:t>
            </a:r>
            <a:r>
              <a:rPr lang="zh-CN" altLang="en-US" smtClean="0"/>
              <a:t>用此模式的好处</a:t>
            </a:r>
          </a:p>
          <a:p>
            <a:pPr eaLnBrk="1" hangingPunct="1"/>
            <a:r>
              <a:rPr lang="zh-CN" altLang="en-US" smtClean="0"/>
              <a:t>是可以触发相关的树事件，来处理树可能产生的一些变动。</a:t>
            </a:r>
            <a:r>
              <a:rPr lang="en-US" altLang="zh-CN" smtClean="0"/>
              <a:t>TreeModel</a:t>
            </a:r>
            <a:r>
              <a:rPr lang="zh-CN" altLang="en-US" smtClean="0"/>
              <a:t>是一个</a:t>
            </a:r>
            <a:r>
              <a:rPr lang="en-US" altLang="zh-CN" smtClean="0"/>
              <a:t>interface,</a:t>
            </a:r>
            <a:r>
              <a:rPr lang="zh-CN" altLang="en-US" smtClean="0"/>
              <a:t>里面定义了</a:t>
            </a:r>
            <a:r>
              <a:rPr lang="en-US" altLang="zh-CN" smtClean="0"/>
              <a:t>8</a:t>
            </a:r>
            <a:r>
              <a:rPr lang="zh-CN" altLang="en-US" smtClean="0"/>
              <a:t>种方法</a:t>
            </a:r>
            <a:r>
              <a:rPr lang="en-US" altLang="zh-CN" smtClean="0"/>
              <a:t>;</a:t>
            </a:r>
          </a:p>
          <a:p>
            <a:pPr eaLnBrk="1" hangingPunct="1"/>
            <a:r>
              <a:rPr lang="zh-CN" altLang="en-US" smtClean="0"/>
              <a:t>如果显示的数据格式很复杂，可以考虑直接实作</a:t>
            </a:r>
            <a:r>
              <a:rPr lang="en-US" altLang="zh-CN" smtClean="0"/>
              <a:t>TreeModel</a:t>
            </a:r>
            <a:r>
              <a:rPr lang="zh-CN" altLang="en-US" smtClean="0"/>
              <a:t>界面中所定义的方法来构造出</a:t>
            </a:r>
            <a:r>
              <a:rPr lang="en-US" altLang="zh-CN" smtClean="0"/>
              <a:t>JTree.TreeModel</a:t>
            </a:r>
            <a:r>
              <a:rPr lang="zh-CN" altLang="en-US" smtClean="0"/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278713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D81EA62D-90A0-4045-A586-26C9B912AD8A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public </a:t>
            </a:r>
            <a:r>
              <a:rPr lang="en-US" altLang="zh-CN" smtClean="0">
                <a:hlinkClick r:id="rId3" tooltip="java.lang 中的类"/>
              </a:rPr>
              <a:t>Object</a:t>
            </a:r>
            <a:r>
              <a:rPr lang="en-US" altLang="zh-CN" smtClean="0"/>
              <a:t> </a:t>
            </a:r>
            <a:r>
              <a:rPr lang="en-US" altLang="zh-CN" b="1" smtClean="0"/>
              <a:t>getLastPathComponent</a:t>
            </a:r>
            <a:r>
              <a:rPr lang="en-US" altLang="zh-CN" smtClean="0"/>
              <a:t>() </a:t>
            </a:r>
          </a:p>
          <a:p>
            <a:pPr lvl="1" eaLnBrk="1" hangingPunct="1"/>
            <a:r>
              <a:rPr lang="zh-CN" altLang="en-US" smtClean="0"/>
              <a:t>返回此路径的最后一个组件。对于 </a:t>
            </a:r>
            <a:r>
              <a:rPr lang="en-US" altLang="zh-CN" smtClean="0"/>
              <a:t>DefaultTreeModel </a:t>
            </a:r>
            <a:r>
              <a:rPr lang="zh-CN" altLang="en-US" smtClean="0"/>
              <a:t>返回的路径，它将返回一个 </a:t>
            </a:r>
            <a:r>
              <a:rPr lang="en-US" altLang="zh-CN" smtClean="0"/>
              <a:t>TreeNode </a:t>
            </a:r>
            <a:r>
              <a:rPr lang="zh-CN" altLang="en-US" smtClean="0"/>
              <a:t>实例。 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39766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86A2C14C-00DA-4AFB-A446-3A1E0EBA0452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public </a:t>
            </a:r>
            <a:r>
              <a:rPr lang="en-US" altLang="zh-CN" smtClean="0">
                <a:hlinkClick r:id="rId3" tooltip="java.lang 中的类"/>
              </a:rPr>
              <a:t>Object</a:t>
            </a:r>
            <a:r>
              <a:rPr lang="en-US" altLang="zh-CN" smtClean="0"/>
              <a:t> </a:t>
            </a:r>
            <a:r>
              <a:rPr lang="en-US" altLang="zh-CN" b="1" smtClean="0"/>
              <a:t>getLastPathComponent</a:t>
            </a:r>
            <a:r>
              <a:rPr lang="en-US" altLang="zh-CN" smtClean="0"/>
              <a:t>() </a:t>
            </a:r>
          </a:p>
          <a:p>
            <a:pPr lvl="1" eaLnBrk="1" hangingPunct="1"/>
            <a:r>
              <a:rPr lang="zh-CN" altLang="en-US" smtClean="0"/>
              <a:t>返回此路径的最后一个组件。对于 </a:t>
            </a:r>
            <a:r>
              <a:rPr lang="en-US" altLang="zh-CN" smtClean="0"/>
              <a:t>DefaultTreeModel </a:t>
            </a:r>
            <a:r>
              <a:rPr lang="zh-CN" altLang="en-US" smtClean="0"/>
              <a:t>返回的路径，它将返回一个 </a:t>
            </a:r>
            <a:r>
              <a:rPr lang="en-US" altLang="zh-CN" smtClean="0"/>
              <a:t>TreeNode </a:t>
            </a:r>
            <a:r>
              <a:rPr lang="zh-CN" altLang="en-US" smtClean="0"/>
              <a:t>实例。 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6474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EDAE6168-7923-4ED7-81A1-7E9A8A2758E9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表格的数据包括两部分，列名和数据，列名用一维数组保存，数据用二维数组保存。</a:t>
            </a:r>
          </a:p>
          <a:p>
            <a:pPr eaLnBrk="1" hangingPunct="1"/>
            <a:r>
              <a:rPr lang="zh-CN" altLang="en-US" smtClean="0"/>
              <a:t>表格的列标题适合用一维数组或向量来保存</a:t>
            </a:r>
          </a:p>
          <a:p>
            <a:pPr eaLnBrk="1" hangingPunct="1"/>
            <a:r>
              <a:rPr lang="zh-CN" altLang="en-US" smtClean="0"/>
              <a:t>表格的数据适合用二维数组或向量来保存</a:t>
            </a:r>
          </a:p>
        </p:txBody>
      </p:sp>
    </p:spTree>
    <p:extLst>
      <p:ext uri="{BB962C8B-B14F-4D97-AF65-F5344CB8AC3E}">
        <p14:creationId xmlns:p14="http://schemas.microsoft.com/office/powerpoint/2010/main" val="3751407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867ED1E3-96F7-4F56-887D-F29A08270110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当树的结构上有任何改变时，例如节点值改变了、新增节点、删除节点等，都会</a:t>
            </a:r>
            <a:r>
              <a:rPr lang="en-US" altLang="zh-CN" smtClean="0"/>
              <a:t>TreeModelEvent</a:t>
            </a:r>
            <a:r>
              <a:rPr lang="zh-CN" altLang="en-US" smtClean="0"/>
              <a:t>事件，要处理这样的事件必须实现</a:t>
            </a:r>
            <a:r>
              <a:rPr lang="en-US" altLang="zh-CN" smtClean="0"/>
              <a:t>TreeModelListener</a:t>
            </a:r>
            <a:r>
              <a:rPr lang="zh-CN" altLang="en-US" smtClean="0"/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2782588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76DDC605-72AE-44D5-BA22-45DF85866846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当我们在</a:t>
            </a:r>
            <a:r>
              <a:rPr lang="en-US" altLang="zh-CN" smtClean="0"/>
              <a:t>JTree</a:t>
            </a:r>
            <a:r>
              <a:rPr lang="zh-CN" altLang="en-US" smtClean="0"/>
              <a:t>上点选任何一个节点，都会触发</a:t>
            </a:r>
            <a:r>
              <a:rPr lang="en-US" altLang="zh-CN" smtClean="0"/>
              <a:t>TreeSelectionEvent</a:t>
            </a:r>
            <a:r>
              <a:rPr lang="zh-CN" altLang="en-US" smtClean="0"/>
              <a:t>事件，如果我们要处理这样的事件，必须实作</a:t>
            </a:r>
          </a:p>
          <a:p>
            <a:pPr eaLnBrk="1" hangingPunct="1"/>
            <a:r>
              <a:rPr lang="en-US" altLang="zh-CN" smtClean="0"/>
              <a:t>TreeSelectionListener</a:t>
            </a:r>
            <a:r>
              <a:rPr lang="zh-CN" altLang="en-US" smtClean="0"/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4110592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F5E01E26-77B1-4787-9825-1D7461C4C8C9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在</a:t>
            </a:r>
            <a:r>
              <a:rPr lang="en-US" altLang="zh-CN" sz="800" smtClean="0"/>
              <a:t>TreeDemo1.java</a:t>
            </a:r>
            <a:r>
              <a:rPr lang="zh-CN" altLang="en-US" sz="800" smtClean="0"/>
              <a:t>基础上，监听树的选择事件，当单击某结点后，在右侧显示该结点名称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import java.awt.*;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import javax.swing.*;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import javax.swing.tree.*;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import javax.swing.event.*;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class TreeDemo implements TreeSelectionListener{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	JFrame f;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JTree  tree;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Container contentPane;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JLabel l;              //</a:t>
            </a:r>
            <a:r>
              <a:rPr lang="zh-CN" altLang="en-US" sz="800" smtClean="0"/>
              <a:t>用于显示选中结点的信息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  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   	</a:t>
            </a:r>
            <a:r>
              <a:rPr lang="en-US" altLang="zh-CN" sz="800" smtClean="0"/>
              <a:t>public TreeDemo(){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	f=new JFrame("TreeDemo");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	contentPane=f.getContentPane();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	l=new JLabel("");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	f.add(l);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	//</a:t>
            </a:r>
            <a:r>
              <a:rPr lang="zh-CN" altLang="en-US" sz="800" smtClean="0"/>
              <a:t>创建根结点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     	</a:t>
            </a:r>
            <a:r>
              <a:rPr lang="en-US" altLang="zh-CN" sz="800" smtClean="0"/>
              <a:t>DefaultMutableTreeNode root=new DefaultMutableTreeNode("</a:t>
            </a:r>
            <a:r>
              <a:rPr lang="zh-CN" altLang="en-US" sz="800" smtClean="0"/>
              <a:t>资源管理器</a:t>
            </a:r>
            <a:r>
              <a:rPr lang="en-US" altLang="zh-CN" sz="800" smtClean="0"/>
              <a:t>"); //</a:t>
            </a:r>
            <a:r>
              <a:rPr lang="zh-CN" altLang="en-US" sz="800" smtClean="0"/>
              <a:t>创建子结点	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     	</a:t>
            </a:r>
            <a:r>
              <a:rPr lang="en-US" altLang="zh-CN" sz="800" smtClean="0"/>
              <a:t>DefaultMutableTreeNode node1=new DefaultMutableTreeNode("</a:t>
            </a:r>
            <a:r>
              <a:rPr lang="zh-CN" altLang="en-US" sz="800" smtClean="0"/>
              <a:t>我的公文包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	DefaultMutableTreeNode node2=new DefaultMutableTreeNode("</a:t>
            </a:r>
            <a:r>
              <a:rPr lang="zh-CN" altLang="en-US" sz="800" smtClean="0"/>
              <a:t>我的电脑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	DefaultMutableTreeNode node3=new DefaultMutableTreeNode("</a:t>
            </a:r>
            <a:r>
              <a:rPr lang="zh-CN" altLang="en-US" sz="800" smtClean="0"/>
              <a:t>收藏夹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	DefaultMutableTreeNode node4=new DefaultMutableTreeNode("Readme");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	root.add(node1);    //</a:t>
            </a:r>
            <a:r>
              <a:rPr lang="zh-CN" altLang="en-US" sz="800" smtClean="0"/>
              <a:t>装配结点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     	</a:t>
            </a:r>
            <a:r>
              <a:rPr lang="en-US" altLang="zh-CN" sz="800" smtClean="0"/>
              <a:t>root.add(node2);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	root.add(node3);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	root.add(node4); 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DefaultMutableTreeNode leafnode=new DefaultMutableTreeNode("</a:t>
            </a:r>
            <a:r>
              <a:rPr lang="zh-CN" altLang="en-US" sz="800" smtClean="0"/>
              <a:t>公司文件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node1.add(leafnode);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leafnode=new DefaultMutableTreeNode("</a:t>
            </a:r>
            <a:r>
              <a:rPr lang="zh-CN" altLang="en-US" sz="800" smtClean="0"/>
              <a:t>私人文件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node1.add(leafnode);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leafnode=new DefaultMutableTreeNode("</a:t>
            </a:r>
            <a:r>
              <a:rPr lang="zh-CN" altLang="en-US" sz="800" smtClean="0"/>
              <a:t>个人信件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leafnode=new DefaultMutableTreeNode("</a:t>
            </a:r>
            <a:r>
              <a:rPr lang="zh-CN" altLang="en-US" sz="800" smtClean="0"/>
              <a:t>本机磁盘</a:t>
            </a:r>
            <a:r>
              <a:rPr lang="en-US" altLang="zh-CN" sz="800" smtClean="0"/>
              <a:t>(C:)");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node2.add(leafnode);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leafnode=new DefaultMutableTreeNode("</a:t>
            </a:r>
            <a:r>
              <a:rPr lang="zh-CN" altLang="en-US" sz="800" smtClean="0"/>
              <a:t>本机磁盘</a:t>
            </a:r>
            <a:r>
              <a:rPr lang="en-US" altLang="zh-CN" sz="800" smtClean="0"/>
              <a:t>(D:)");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node2.add(leafnode);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leafnode=new DefaultMutableTreeNode("</a:t>
            </a:r>
            <a:r>
              <a:rPr lang="zh-CN" altLang="en-US" sz="800" smtClean="0"/>
              <a:t>本机磁盘</a:t>
            </a:r>
            <a:r>
              <a:rPr lang="en-US" altLang="zh-CN" sz="800" smtClean="0"/>
              <a:t>(E:)");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node2.add(leafnode);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DefaultMutableTreeNode node31=new DefaultMutableTreeNode("</a:t>
            </a:r>
            <a:r>
              <a:rPr lang="zh-CN" altLang="en-US" sz="800" smtClean="0"/>
              <a:t>网站列表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node3.add(node31);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leafnode=new DefaultMutableTreeNode("</a:t>
            </a:r>
            <a:r>
              <a:rPr lang="zh-CN" altLang="en-US" sz="800" smtClean="0"/>
              <a:t>奇摩站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node31.add(leafnode);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leafnode=new DefaultMutableTreeNode("</a:t>
            </a:r>
            <a:r>
              <a:rPr lang="zh-CN" altLang="en-US" sz="800" smtClean="0"/>
              <a:t>职棒消息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node31.add(leafnode);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leafnode=new DefaultMutableTreeNode("</a:t>
            </a:r>
            <a:r>
              <a:rPr lang="zh-CN" altLang="en-US" sz="800" smtClean="0"/>
              <a:t>网络书店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node31.add(leafnode);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   tree = new  JTree(root);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JScrollPane scrollPane=new JScrollPane(tree);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  f.add (scrollPane,BorderLayout.WEST) 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	tree.addTreeSelectionListener(this);   //</a:t>
            </a:r>
            <a:r>
              <a:rPr lang="zh-CN" altLang="en-US" sz="800" smtClean="0"/>
              <a:t>注册树选择事件的监听者</a:t>
            </a:r>
          </a:p>
          <a:p>
            <a:pPr eaLnBrk="1" hangingPunct="1">
              <a:lnSpc>
                <a:spcPct val="80000"/>
              </a:lnSpc>
            </a:pPr>
            <a:endParaRPr lang="zh-CN" altLang="en-US" sz="8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  	    </a:t>
            </a:r>
            <a:r>
              <a:rPr lang="en-US" altLang="zh-CN" sz="800" smtClean="0"/>
              <a:t>f.pack();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	    f.setVisible(true);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}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	public   void valueChanged(TreeSelectionEvent e){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	TreePath selectionPath=tree. getSelectionPath();  //</a:t>
            </a:r>
            <a:r>
              <a:rPr lang="zh-CN" altLang="en-US" sz="800" smtClean="0"/>
              <a:t>当选中某结点时，显示该结点信息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        </a:t>
            </a:r>
            <a:r>
              <a:rPr lang="en-US" altLang="zh-CN" sz="800" smtClean="0"/>
              <a:t>l.setText(selectionPath.toString());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// 	DefaultMutableTreeNode selectedNode=(DefaultMutableTreeNode )tree. getLastSelectedPathComponent();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//  l.setText(selectedNode.toString());//</a:t>
            </a:r>
            <a:r>
              <a:rPr lang="zh-CN" altLang="en-US" sz="800" smtClean="0"/>
              <a:t>当选中某结点时，显示该结点的路径信息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    </a:t>
            </a:r>
            <a:r>
              <a:rPr lang="en-US" altLang="zh-CN" sz="800" smtClean="0"/>
              <a:t>}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	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public static void main(String[] args){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   new TreeDemo();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}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</p:txBody>
      </p:sp>
    </p:spTree>
    <p:extLst>
      <p:ext uri="{BB962C8B-B14F-4D97-AF65-F5344CB8AC3E}">
        <p14:creationId xmlns:p14="http://schemas.microsoft.com/office/powerpoint/2010/main" val="2461954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7A3920E4-34EE-4A72-B68D-B3E8E536B169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en-US" altLang="zh-CN" smtClean="0">
                <a:latin typeface="宋体" panose="02010600030101010101" pitchFamily="2" charset="-122"/>
              </a:rPr>
              <a:t>JTable(TableModel dm) //dm</a:t>
            </a:r>
            <a:r>
              <a:rPr lang="zh-CN" altLang="en-US" smtClean="0">
                <a:latin typeface="宋体" panose="02010600030101010101" pitchFamily="2" charset="-122"/>
              </a:rPr>
              <a:t>对象中包含了表格要显示的数据</a:t>
            </a:r>
          </a:p>
          <a:p>
            <a:pPr eaLnBrk="1" hangingPunct="1"/>
            <a:r>
              <a:rPr lang="zh-CN" altLang="en-US" sz="1300" smtClean="0">
                <a:latin typeface="宋体" panose="02010600030101010101" pitchFamily="2" charset="-122"/>
              </a:rPr>
              <a:t>下列两个构造方法，第一个参数是数据，第二个参数是表格第一行中显示的内容</a:t>
            </a:r>
          </a:p>
          <a:p>
            <a:pPr lvl="1" eaLnBrk="1" hangingPunct="1"/>
            <a:r>
              <a:rPr lang="en-US" altLang="zh-CN" sz="1400" smtClean="0">
                <a:latin typeface="宋体" panose="02010600030101010101" pitchFamily="2" charset="-122"/>
              </a:rPr>
              <a:t>JTable(object[][]rowData,object[]columnNams);</a:t>
            </a:r>
          </a:p>
          <a:p>
            <a:pPr lvl="1" eaLnBrk="1" hangingPunct="1"/>
            <a:r>
              <a:rPr lang="en-US" altLang="zh-CN" sz="1400" smtClean="0">
                <a:latin typeface="宋体" panose="02010600030101010101" pitchFamily="2" charset="-122"/>
              </a:rPr>
              <a:t>JTable(Vector[][]rowData,Vector[]columnNams);</a:t>
            </a:r>
          </a:p>
          <a:p>
            <a:pPr lvl="1" eaLnBrk="1" hangingPunct="1"/>
            <a:r>
              <a:rPr lang="en-US" altLang="zh-CN" smtClean="0"/>
              <a:t>jtable</a:t>
            </a:r>
            <a:r>
              <a:rPr lang="zh-CN" altLang="en-US" smtClean="0"/>
              <a:t>的默认</a:t>
            </a:r>
            <a:r>
              <a:rPr lang="en-US" altLang="zh-CN" smtClean="0"/>
              <a:t>model</a:t>
            </a:r>
            <a:r>
              <a:rPr lang="zh-CN" altLang="en-US" smtClean="0"/>
              <a:t>接受</a:t>
            </a:r>
            <a:r>
              <a:rPr lang="en-US" altLang="zh-CN" smtClean="0"/>
              <a:t>vector</a:t>
            </a:r>
            <a:r>
              <a:rPr lang="zh-CN" altLang="en-US" smtClean="0"/>
              <a:t>参数是一个需要这样的格式： </a:t>
            </a:r>
            <a:r>
              <a:rPr lang="en-US" altLang="zh-CN" smtClean="0"/>
              <a:t>vector</a:t>
            </a:r>
            <a:r>
              <a:rPr lang="zh-CN" altLang="en-US" smtClean="0"/>
              <a:t>的每个元素也是一个</a:t>
            </a:r>
            <a:r>
              <a:rPr lang="en-US" altLang="zh-CN" smtClean="0"/>
              <a:t>vector </a:t>
            </a:r>
            <a:r>
              <a:rPr lang="zh-CN" altLang="en-US" smtClean="0"/>
              <a:t>，相当于外层</a:t>
            </a:r>
            <a:r>
              <a:rPr lang="en-US" altLang="zh-CN" smtClean="0"/>
              <a:t>vector</a:t>
            </a:r>
            <a:r>
              <a:rPr lang="zh-CN" altLang="en-US" smtClean="0"/>
              <a:t>表示行，内层</a:t>
            </a:r>
            <a:r>
              <a:rPr lang="en-US" altLang="zh-CN" smtClean="0"/>
              <a:t>vector</a:t>
            </a:r>
            <a:r>
              <a:rPr lang="zh-CN" altLang="en-US" smtClean="0"/>
              <a:t>表示列 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052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9BD5D0B7-2CDB-4E5A-8BE2-85A00A93616A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单元格对齐方式？？？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import javax.swing.*;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import java.awt.event.*;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class Table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public static void main(String args[]){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Object data[][]={{"</a:t>
            </a:r>
            <a:r>
              <a:rPr lang="zh-CN" altLang="en-US" sz="1000" smtClean="0"/>
              <a:t>陈峰</a:t>
            </a:r>
            <a:r>
              <a:rPr lang="en-US" altLang="zh-CN" sz="1000" smtClean="0"/>
              <a:t>","</a:t>
            </a:r>
            <a:r>
              <a:rPr lang="zh-CN" altLang="en-US" sz="1000" smtClean="0"/>
              <a:t>男</a:t>
            </a:r>
            <a:r>
              <a:rPr lang="en-US" altLang="zh-CN" sz="1000" smtClean="0"/>
              <a:t>",new Integer(19),"</a:t>
            </a:r>
            <a:r>
              <a:rPr lang="zh-CN" altLang="en-US" sz="1000" smtClean="0"/>
              <a:t>党员</a:t>
            </a:r>
            <a:r>
              <a:rPr lang="en-US" altLang="zh-CN" sz="1000" smtClean="0"/>
              <a:t>"},  //</a:t>
            </a:r>
            <a:r>
              <a:rPr lang="zh-CN" altLang="en-US" sz="1000" smtClean="0"/>
              <a:t>表格中的数据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				</a:t>
            </a:r>
            <a:r>
              <a:rPr lang="en-US" altLang="zh-CN" sz="1000" smtClean="0"/>
              <a:t>{"</a:t>
            </a:r>
            <a:r>
              <a:rPr lang="zh-CN" altLang="en-US" sz="1000" smtClean="0"/>
              <a:t>田一飞</a:t>
            </a:r>
            <a:r>
              <a:rPr lang="en-US" altLang="zh-CN" sz="1000" smtClean="0"/>
              <a:t>","</a:t>
            </a:r>
            <a:r>
              <a:rPr lang="zh-CN" altLang="en-US" sz="1000" smtClean="0"/>
              <a:t>男</a:t>
            </a:r>
            <a:r>
              <a:rPr lang="en-US" altLang="zh-CN" sz="1000" smtClean="0"/>
              <a:t>",new Integer(18),"</a:t>
            </a:r>
            <a:r>
              <a:rPr lang="zh-CN" altLang="en-US" sz="1000" smtClean="0"/>
              <a:t>团员</a:t>
            </a:r>
            <a:r>
              <a:rPr lang="en-US" altLang="zh-CN" sz="1000" smtClean="0"/>
              <a:t>"},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	{"</a:t>
            </a:r>
            <a:r>
              <a:rPr lang="zh-CN" altLang="en-US" sz="1000" smtClean="0"/>
              <a:t>胡锦</a:t>
            </a:r>
            <a:r>
              <a:rPr lang="en-US" altLang="zh-CN" sz="1000" smtClean="0"/>
              <a:t>","</a:t>
            </a:r>
            <a:r>
              <a:rPr lang="zh-CN" altLang="en-US" sz="1000" smtClean="0"/>
              <a:t>女</a:t>
            </a:r>
            <a:r>
              <a:rPr lang="en-US" altLang="zh-CN" sz="1000" smtClean="0"/>
              <a:t>",new Integer(19),"</a:t>
            </a:r>
            <a:r>
              <a:rPr lang="zh-CN" altLang="en-US" sz="1000" smtClean="0"/>
              <a:t>党员</a:t>
            </a:r>
            <a:r>
              <a:rPr lang="en-US" altLang="zh-CN" sz="1000" smtClean="0"/>
              <a:t>"}};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String columnName[]={"</a:t>
            </a:r>
            <a:r>
              <a:rPr lang="zh-CN" altLang="en-US" sz="1000" smtClean="0"/>
              <a:t>姓名</a:t>
            </a:r>
            <a:r>
              <a:rPr lang="en-US" altLang="zh-CN" sz="1000" smtClean="0"/>
              <a:t>","</a:t>
            </a:r>
            <a:r>
              <a:rPr lang="zh-CN" altLang="en-US" sz="1000" smtClean="0"/>
              <a:t>性别</a:t>
            </a:r>
            <a:r>
              <a:rPr lang="en-US" altLang="zh-CN" sz="1000" smtClean="0"/>
              <a:t>","</a:t>
            </a:r>
            <a:r>
              <a:rPr lang="zh-CN" altLang="en-US" sz="1000" smtClean="0"/>
              <a:t>年龄</a:t>
            </a:r>
            <a:r>
              <a:rPr lang="en-US" altLang="zh-CN" sz="1000" smtClean="0"/>
              <a:t>","</a:t>
            </a:r>
            <a:r>
              <a:rPr lang="zh-CN" altLang="en-US" sz="1000" smtClean="0"/>
              <a:t>政治面貌</a:t>
            </a:r>
            <a:r>
              <a:rPr lang="en-US" altLang="zh-CN" sz="1000" smtClean="0"/>
              <a:t>"};           //</a:t>
            </a:r>
            <a:r>
              <a:rPr lang="zh-CN" altLang="en-US" sz="1000" smtClean="0"/>
              <a:t>表格的列标题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		</a:t>
            </a:r>
            <a:r>
              <a:rPr lang="en-US" altLang="zh-CN" sz="1000" smtClean="0"/>
              <a:t>JTable table=new JTable(data,columnName);                          //</a:t>
            </a:r>
            <a:r>
              <a:rPr lang="zh-CN" altLang="en-US" sz="1000" smtClean="0"/>
              <a:t>创建表格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		</a:t>
            </a:r>
            <a:r>
              <a:rPr lang="en-US" altLang="zh-CN" sz="1000" smtClean="0"/>
              <a:t>table.setRowHeight(25);                //</a:t>
            </a:r>
            <a:r>
              <a:rPr lang="zh-CN" altLang="en-US" sz="1000" smtClean="0"/>
              <a:t>设置行高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		</a:t>
            </a:r>
            <a:r>
              <a:rPr lang="en-US" altLang="zh-CN" sz="1000" smtClean="0"/>
              <a:t>JScrollPane  pane=new JScrollPane(table);                         //</a:t>
            </a:r>
            <a:r>
              <a:rPr lang="zh-CN" altLang="en-US" sz="1000" smtClean="0"/>
              <a:t>添加滚动条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		</a:t>
            </a:r>
            <a:r>
              <a:rPr lang="en-US" altLang="zh-CN" sz="1000" smtClean="0"/>
              <a:t>JFrame f=new JFrame();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f.setSize(300,200);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f.add(pane);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f.setVisible(true);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13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F0DD39FE-D4F8-412E-809E-2AAF785E60D9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在前面的例子中，表格的数据被存放在一个二维数组中。但在实际编码中，一般不使用这种方法。你应该考虑实现你自己的表格模型。</a:t>
            </a:r>
          </a:p>
          <a:p>
            <a:pPr eaLnBrk="1" hangingPunct="1"/>
            <a:r>
              <a:rPr lang="zh-CN" altLang="en-US" sz="1000" smtClean="0"/>
              <a:t>虽然利用</a:t>
            </a:r>
            <a:r>
              <a:rPr lang="en-US" altLang="zh-CN" sz="1000" smtClean="0"/>
              <a:t>JTable(Object[][] rowData,Object[][] columnNames)</a:t>
            </a:r>
            <a:r>
              <a:rPr lang="zh-CN" altLang="en-US" sz="1000" smtClean="0"/>
              <a:t>以及 </a:t>
            </a:r>
            <a:r>
              <a:rPr lang="en-US" altLang="zh-CN" sz="1000" smtClean="0"/>
              <a:t>JTable(Vector rowData,Vector columnNames)</a:t>
            </a:r>
            <a:r>
              <a:rPr lang="zh-CN" altLang="en-US" sz="1000" smtClean="0"/>
              <a:t>构造函数来构造构造</a:t>
            </a:r>
            <a:r>
              <a:rPr lang="en-US" altLang="zh-CN" sz="1000" smtClean="0"/>
              <a:t>JTable</a:t>
            </a:r>
            <a:r>
              <a:rPr lang="zh-CN" altLang="en-US" sz="1000" smtClean="0"/>
              <a:t>很方便</a:t>
            </a:r>
            <a:r>
              <a:rPr lang="en-US" altLang="zh-CN" sz="1000" smtClean="0"/>
              <a:t>,</a:t>
            </a:r>
            <a:r>
              <a:rPr lang="zh-CN" altLang="en-US" sz="1000" smtClean="0"/>
              <a:t>但却有些缺点。例如上例中，我们表格中的每个字段 </a:t>
            </a:r>
            <a:r>
              <a:rPr lang="en-US" altLang="zh-CN" sz="1000" smtClean="0"/>
              <a:t>(cell)</a:t>
            </a:r>
            <a:r>
              <a:rPr lang="zh-CN" altLang="en-US" sz="1000" smtClean="0"/>
              <a:t>一开始都是默认为可修改的，用户因此可能修改到我们的数据</a:t>
            </a:r>
            <a:r>
              <a:rPr lang="en-US" altLang="zh-CN" sz="1000" smtClean="0"/>
              <a:t>;</a:t>
            </a:r>
            <a:r>
              <a:rPr lang="zh-CN" altLang="en-US" sz="1000" smtClean="0"/>
              <a:t>其次，表格中每个单元</a:t>
            </a:r>
            <a:r>
              <a:rPr lang="en-US" altLang="zh-CN" sz="1000" smtClean="0"/>
              <a:t>(cell)</a:t>
            </a:r>
            <a:r>
              <a:rPr lang="zh-CN" altLang="en-US" sz="1000" smtClean="0"/>
              <a:t>中的数据类型将会被视为同一种。在我 们的例子中，数据类型皆被显示为</a:t>
            </a:r>
            <a:r>
              <a:rPr lang="en-US" altLang="zh-CN" sz="1000" smtClean="0"/>
              <a:t>String</a:t>
            </a:r>
            <a:r>
              <a:rPr lang="zh-CN" altLang="en-US" sz="1000" smtClean="0"/>
              <a:t>的类型，因此，原来的数据类型声明为</a:t>
            </a:r>
            <a:r>
              <a:rPr lang="en-US" altLang="zh-CN" sz="1000" smtClean="0"/>
              <a:t>Boolean</a:t>
            </a:r>
            <a:r>
              <a:rPr lang="zh-CN" altLang="en-US" sz="1000" smtClean="0"/>
              <a:t>的数据会以</a:t>
            </a:r>
            <a:r>
              <a:rPr lang="en-US" altLang="zh-CN" sz="1000" smtClean="0"/>
              <a:t>String</a:t>
            </a:r>
            <a:r>
              <a:rPr lang="zh-CN" altLang="en-US" sz="1000" smtClean="0"/>
              <a:t>的形式出现而不是以检查框</a:t>
            </a:r>
            <a:r>
              <a:rPr lang="en-US" altLang="zh-CN" sz="1000" smtClean="0"/>
              <a:t>( Check Box)</a:t>
            </a:r>
            <a:r>
              <a:rPr lang="zh-CN" altLang="en-US" sz="1000" smtClean="0"/>
              <a:t>出现。 除此之外，如果我们所要显示的数据是不固定的，或是随情况而变，例如同样是一份成绩单，老师与学生所看到的表格就不会一样，显 示的外观或操作模式也许也不相同。为了因应这些种种复杂情况，上面简单的构造方式已不宜使用，</a:t>
            </a:r>
            <a:r>
              <a:rPr lang="en-US" altLang="zh-CN" sz="1000" smtClean="0"/>
              <a:t>Swing</a:t>
            </a:r>
            <a:r>
              <a:rPr lang="zh-CN" altLang="en-US" sz="1000" smtClean="0"/>
              <a:t>提供各种</a:t>
            </a:r>
            <a:r>
              <a:rPr lang="en-US" altLang="zh-CN" sz="1000" smtClean="0"/>
              <a:t>Model(</a:t>
            </a:r>
            <a:r>
              <a:rPr lang="zh-CN" altLang="en-US" sz="1000" smtClean="0"/>
              <a:t>如： </a:t>
            </a:r>
            <a:r>
              <a:rPr lang="en-US" altLang="zh-CN" sz="1000" smtClean="0"/>
              <a:t>TableModel</a:t>
            </a:r>
            <a:r>
              <a:rPr lang="zh-CN" altLang="en-US" sz="1000" smtClean="0"/>
              <a:t>、</a:t>
            </a:r>
            <a:r>
              <a:rPr lang="en-US" altLang="zh-CN" sz="1000" smtClean="0"/>
              <a:t>TableColumnModel</a:t>
            </a:r>
            <a:r>
              <a:rPr lang="zh-CN" altLang="en-US" sz="1000" smtClean="0"/>
              <a:t>与</a:t>
            </a:r>
            <a:r>
              <a:rPr lang="en-US" altLang="zh-CN" sz="1000" smtClean="0"/>
              <a:t>ListSelectionModel)</a:t>
            </a:r>
            <a:r>
              <a:rPr lang="zh-CN" altLang="en-US" sz="1000" smtClean="0"/>
              <a:t>来解决上述的不便，以增加我们设计表格的弹性。</a:t>
            </a:r>
          </a:p>
          <a:p>
            <a:pPr eaLnBrk="1" hangingPunct="1"/>
            <a:r>
              <a:rPr lang="zh-CN" altLang="en-US" sz="1000" smtClean="0"/>
              <a:t>由于</a:t>
            </a:r>
            <a:r>
              <a:rPr lang="en-US" altLang="zh-CN" sz="1000" smtClean="0"/>
              <a:t>TableModel</a:t>
            </a:r>
            <a:r>
              <a:rPr lang="zh-CN" altLang="en-US" sz="1000" smtClean="0"/>
              <a:t>本身是一个</a:t>
            </a:r>
            <a:r>
              <a:rPr lang="en-US" altLang="zh-CN" sz="1000" smtClean="0"/>
              <a:t>Interface,</a:t>
            </a:r>
            <a:r>
              <a:rPr lang="zh-CN" altLang="en-US" sz="1000" smtClean="0"/>
              <a:t>因此若要直接实现此界面来建立表格并不是件轻松的事</a:t>
            </a:r>
            <a:r>
              <a:rPr lang="en-US" altLang="zh-CN" sz="1000" smtClean="0"/>
              <a:t>.</a:t>
            </a:r>
            <a:r>
              <a:rPr lang="zh-CN" altLang="en-US" sz="1000" smtClean="0"/>
              <a:t>幸好</a:t>
            </a:r>
            <a:r>
              <a:rPr lang="en-US" altLang="zh-CN" sz="1000" smtClean="0"/>
              <a:t>java</a:t>
            </a:r>
            <a:r>
              <a:rPr lang="zh-CN" altLang="en-US" sz="1000" smtClean="0"/>
              <a:t>提供了两个类分别实现了这个 界面</a:t>
            </a:r>
            <a:r>
              <a:rPr lang="en-US" altLang="zh-CN" sz="1000" smtClean="0"/>
              <a:t>,</a:t>
            </a:r>
            <a:r>
              <a:rPr lang="zh-CN" altLang="en-US" sz="1000" smtClean="0"/>
              <a:t>一个是</a:t>
            </a:r>
            <a:r>
              <a:rPr lang="en-US" altLang="zh-CN" sz="1000" smtClean="0"/>
              <a:t>AbstractTableModel</a:t>
            </a:r>
            <a:r>
              <a:rPr lang="zh-CN" altLang="en-US" sz="1000" smtClean="0"/>
              <a:t>抽象类</a:t>
            </a:r>
            <a:r>
              <a:rPr lang="en-US" altLang="zh-CN" sz="1000" smtClean="0"/>
              <a:t>,</a:t>
            </a:r>
            <a:r>
              <a:rPr lang="zh-CN" altLang="en-US" sz="1000" smtClean="0"/>
              <a:t>一个是</a:t>
            </a:r>
            <a:r>
              <a:rPr lang="en-US" altLang="zh-CN" sz="1000" smtClean="0"/>
              <a:t>DefaultTableModel</a:t>
            </a:r>
            <a:r>
              <a:rPr lang="zh-CN" altLang="en-US" sz="1000" smtClean="0"/>
              <a:t>实体类</a:t>
            </a:r>
            <a:r>
              <a:rPr lang="en-US" altLang="zh-CN" sz="1000" smtClean="0"/>
              <a:t>.</a:t>
            </a:r>
            <a:r>
              <a:rPr lang="zh-CN" altLang="en-US" sz="1000" smtClean="0"/>
              <a:t>前者实现了大部份的</a:t>
            </a:r>
            <a:r>
              <a:rPr lang="en-US" altLang="zh-CN" sz="1000" smtClean="0"/>
              <a:t>TableModel</a:t>
            </a:r>
            <a:r>
              <a:rPr lang="zh-CN" altLang="en-US" sz="1000" smtClean="0"/>
              <a:t>方法</a:t>
            </a:r>
            <a:r>
              <a:rPr lang="en-US" altLang="zh-CN" sz="1000" smtClean="0"/>
              <a:t>,</a:t>
            </a:r>
            <a:r>
              <a:rPr lang="zh-CN" altLang="en-US" sz="1000" smtClean="0"/>
              <a:t>让用户可以很有弹性地构 造自己的表格模式</a:t>
            </a:r>
            <a:r>
              <a:rPr lang="en-US" altLang="zh-CN" sz="1000" smtClean="0"/>
              <a:t>;</a:t>
            </a:r>
            <a:r>
              <a:rPr lang="zh-CN" altLang="en-US" sz="1000" smtClean="0"/>
              <a:t>后者继承前者类</a:t>
            </a:r>
            <a:r>
              <a:rPr lang="en-US" altLang="zh-CN" sz="1000" smtClean="0"/>
              <a:t>,</a:t>
            </a:r>
            <a:r>
              <a:rPr lang="zh-CN" altLang="en-US" sz="1000" smtClean="0"/>
              <a:t>是</a:t>
            </a:r>
            <a:r>
              <a:rPr lang="en-US" altLang="zh-CN" sz="1000" smtClean="0"/>
              <a:t>java</a:t>
            </a:r>
            <a:r>
              <a:rPr lang="zh-CN" altLang="en-US" sz="1000" smtClean="0"/>
              <a:t>默认的表格模式</a:t>
            </a:r>
            <a:r>
              <a:rPr lang="en-US" altLang="zh-CN" sz="1000" smtClean="0"/>
              <a:t>.</a:t>
            </a:r>
            <a:r>
              <a:rPr lang="zh-CN" altLang="en-US" sz="1000" smtClean="0"/>
              <a:t>这三者的关系如下所示</a:t>
            </a:r>
            <a:r>
              <a:rPr lang="en-US" altLang="zh-CN" sz="1000" smtClean="0"/>
              <a:t>: TableModel---implements---&gt;AbstractTableModel-----extends---&gt;DefaultTableModel </a:t>
            </a:r>
          </a:p>
        </p:txBody>
      </p:sp>
    </p:spTree>
    <p:extLst>
      <p:ext uri="{BB962C8B-B14F-4D97-AF65-F5344CB8AC3E}">
        <p14:creationId xmlns:p14="http://schemas.microsoft.com/office/powerpoint/2010/main" val="2314621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F0DD39FE-D4F8-412E-809E-2AAF785E60D9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在前面的例子中，表格的数据被存放在一个二维数组中。但在实际编码中，一般不使用这种方法。你应该考虑实现你自己的表格模型。</a:t>
            </a:r>
          </a:p>
          <a:p>
            <a:pPr eaLnBrk="1" hangingPunct="1"/>
            <a:r>
              <a:rPr lang="zh-CN" altLang="en-US" sz="1000" smtClean="0"/>
              <a:t>虽然利用</a:t>
            </a:r>
            <a:r>
              <a:rPr lang="en-US" altLang="zh-CN" sz="1000" smtClean="0"/>
              <a:t>JTable(Object[][] rowData,Object[][] columnNames)</a:t>
            </a:r>
            <a:r>
              <a:rPr lang="zh-CN" altLang="en-US" sz="1000" smtClean="0"/>
              <a:t>以及 </a:t>
            </a:r>
            <a:r>
              <a:rPr lang="en-US" altLang="zh-CN" sz="1000" smtClean="0"/>
              <a:t>JTable(Vector rowData,Vector columnNames)</a:t>
            </a:r>
            <a:r>
              <a:rPr lang="zh-CN" altLang="en-US" sz="1000" smtClean="0"/>
              <a:t>构造函数来构造构造</a:t>
            </a:r>
            <a:r>
              <a:rPr lang="en-US" altLang="zh-CN" sz="1000" smtClean="0"/>
              <a:t>JTable</a:t>
            </a:r>
            <a:r>
              <a:rPr lang="zh-CN" altLang="en-US" sz="1000" smtClean="0"/>
              <a:t>很方便</a:t>
            </a:r>
            <a:r>
              <a:rPr lang="en-US" altLang="zh-CN" sz="1000" smtClean="0"/>
              <a:t>,</a:t>
            </a:r>
            <a:r>
              <a:rPr lang="zh-CN" altLang="en-US" sz="1000" smtClean="0"/>
              <a:t>但却有些缺点。例如上例中，我们表格中的每个字段 </a:t>
            </a:r>
            <a:r>
              <a:rPr lang="en-US" altLang="zh-CN" sz="1000" smtClean="0"/>
              <a:t>(cell)</a:t>
            </a:r>
            <a:r>
              <a:rPr lang="zh-CN" altLang="en-US" sz="1000" smtClean="0"/>
              <a:t>一开始都是默认为可修改的，用户因此可能修改到我们的数据</a:t>
            </a:r>
            <a:r>
              <a:rPr lang="en-US" altLang="zh-CN" sz="1000" smtClean="0"/>
              <a:t>;</a:t>
            </a:r>
            <a:r>
              <a:rPr lang="zh-CN" altLang="en-US" sz="1000" smtClean="0"/>
              <a:t>其次，表格中每个单元</a:t>
            </a:r>
            <a:r>
              <a:rPr lang="en-US" altLang="zh-CN" sz="1000" smtClean="0"/>
              <a:t>(cell)</a:t>
            </a:r>
            <a:r>
              <a:rPr lang="zh-CN" altLang="en-US" sz="1000" smtClean="0"/>
              <a:t>中的数据类型将会被视为同一种。在我 们的例子中，数据类型皆被显示为</a:t>
            </a:r>
            <a:r>
              <a:rPr lang="en-US" altLang="zh-CN" sz="1000" smtClean="0"/>
              <a:t>String</a:t>
            </a:r>
            <a:r>
              <a:rPr lang="zh-CN" altLang="en-US" sz="1000" smtClean="0"/>
              <a:t>的类型，因此，原来的数据类型声明为</a:t>
            </a:r>
            <a:r>
              <a:rPr lang="en-US" altLang="zh-CN" sz="1000" smtClean="0"/>
              <a:t>Boolean</a:t>
            </a:r>
            <a:r>
              <a:rPr lang="zh-CN" altLang="en-US" sz="1000" smtClean="0"/>
              <a:t>的数据会以</a:t>
            </a:r>
            <a:r>
              <a:rPr lang="en-US" altLang="zh-CN" sz="1000" smtClean="0"/>
              <a:t>String</a:t>
            </a:r>
            <a:r>
              <a:rPr lang="zh-CN" altLang="en-US" sz="1000" smtClean="0"/>
              <a:t>的形式出现而不是以检查框</a:t>
            </a:r>
            <a:r>
              <a:rPr lang="en-US" altLang="zh-CN" sz="1000" smtClean="0"/>
              <a:t>( Check Box)</a:t>
            </a:r>
            <a:r>
              <a:rPr lang="zh-CN" altLang="en-US" sz="1000" smtClean="0"/>
              <a:t>出现。 除此之外，如果我们所要显示的数据是不固定的，或是随情况而变，例如同样是一份成绩单，老师与学生所看到的表格就不会一样，显 示的外观或操作模式也许也不相同。为了因应这些种种复杂情况，上面简单的构造方式已不宜使用，</a:t>
            </a:r>
            <a:r>
              <a:rPr lang="en-US" altLang="zh-CN" sz="1000" smtClean="0"/>
              <a:t>Swing</a:t>
            </a:r>
            <a:r>
              <a:rPr lang="zh-CN" altLang="en-US" sz="1000" smtClean="0"/>
              <a:t>提供各种</a:t>
            </a:r>
            <a:r>
              <a:rPr lang="en-US" altLang="zh-CN" sz="1000" smtClean="0"/>
              <a:t>Model(</a:t>
            </a:r>
            <a:r>
              <a:rPr lang="zh-CN" altLang="en-US" sz="1000" smtClean="0"/>
              <a:t>如： </a:t>
            </a:r>
            <a:r>
              <a:rPr lang="en-US" altLang="zh-CN" sz="1000" smtClean="0"/>
              <a:t>TableModel</a:t>
            </a:r>
            <a:r>
              <a:rPr lang="zh-CN" altLang="en-US" sz="1000" smtClean="0"/>
              <a:t>、</a:t>
            </a:r>
            <a:r>
              <a:rPr lang="en-US" altLang="zh-CN" sz="1000" smtClean="0"/>
              <a:t>TableColumnModel</a:t>
            </a:r>
            <a:r>
              <a:rPr lang="zh-CN" altLang="en-US" sz="1000" smtClean="0"/>
              <a:t>与</a:t>
            </a:r>
            <a:r>
              <a:rPr lang="en-US" altLang="zh-CN" sz="1000" smtClean="0"/>
              <a:t>ListSelectionModel)</a:t>
            </a:r>
            <a:r>
              <a:rPr lang="zh-CN" altLang="en-US" sz="1000" smtClean="0"/>
              <a:t>来解决上述的不便，以增加我们设计表格的弹性。</a:t>
            </a:r>
          </a:p>
          <a:p>
            <a:pPr eaLnBrk="1" hangingPunct="1"/>
            <a:r>
              <a:rPr lang="zh-CN" altLang="en-US" sz="1000" smtClean="0"/>
              <a:t>由于</a:t>
            </a:r>
            <a:r>
              <a:rPr lang="en-US" altLang="zh-CN" sz="1000" smtClean="0"/>
              <a:t>TableModel</a:t>
            </a:r>
            <a:r>
              <a:rPr lang="zh-CN" altLang="en-US" sz="1000" smtClean="0"/>
              <a:t>本身是一个</a:t>
            </a:r>
            <a:r>
              <a:rPr lang="en-US" altLang="zh-CN" sz="1000" smtClean="0"/>
              <a:t>Interface,</a:t>
            </a:r>
            <a:r>
              <a:rPr lang="zh-CN" altLang="en-US" sz="1000" smtClean="0"/>
              <a:t>因此若要直接实现此界面来建立表格并不是件轻松的事</a:t>
            </a:r>
            <a:r>
              <a:rPr lang="en-US" altLang="zh-CN" sz="1000" smtClean="0"/>
              <a:t>.</a:t>
            </a:r>
            <a:r>
              <a:rPr lang="zh-CN" altLang="en-US" sz="1000" smtClean="0"/>
              <a:t>幸好</a:t>
            </a:r>
            <a:r>
              <a:rPr lang="en-US" altLang="zh-CN" sz="1000" smtClean="0"/>
              <a:t>java</a:t>
            </a:r>
            <a:r>
              <a:rPr lang="zh-CN" altLang="en-US" sz="1000" smtClean="0"/>
              <a:t>提供了两个类分别实现了这个 界面</a:t>
            </a:r>
            <a:r>
              <a:rPr lang="en-US" altLang="zh-CN" sz="1000" smtClean="0"/>
              <a:t>,</a:t>
            </a:r>
            <a:r>
              <a:rPr lang="zh-CN" altLang="en-US" sz="1000" smtClean="0"/>
              <a:t>一个是</a:t>
            </a:r>
            <a:r>
              <a:rPr lang="en-US" altLang="zh-CN" sz="1000" smtClean="0"/>
              <a:t>AbstractTableModel</a:t>
            </a:r>
            <a:r>
              <a:rPr lang="zh-CN" altLang="en-US" sz="1000" smtClean="0"/>
              <a:t>抽象类</a:t>
            </a:r>
            <a:r>
              <a:rPr lang="en-US" altLang="zh-CN" sz="1000" smtClean="0"/>
              <a:t>,</a:t>
            </a:r>
            <a:r>
              <a:rPr lang="zh-CN" altLang="en-US" sz="1000" smtClean="0"/>
              <a:t>一个是</a:t>
            </a:r>
            <a:r>
              <a:rPr lang="en-US" altLang="zh-CN" sz="1000" smtClean="0"/>
              <a:t>DefaultTableModel</a:t>
            </a:r>
            <a:r>
              <a:rPr lang="zh-CN" altLang="en-US" sz="1000" smtClean="0"/>
              <a:t>实体类</a:t>
            </a:r>
            <a:r>
              <a:rPr lang="en-US" altLang="zh-CN" sz="1000" smtClean="0"/>
              <a:t>.</a:t>
            </a:r>
            <a:r>
              <a:rPr lang="zh-CN" altLang="en-US" sz="1000" smtClean="0"/>
              <a:t>前者实现了大部份的</a:t>
            </a:r>
            <a:r>
              <a:rPr lang="en-US" altLang="zh-CN" sz="1000" smtClean="0"/>
              <a:t>TableModel</a:t>
            </a:r>
            <a:r>
              <a:rPr lang="zh-CN" altLang="en-US" sz="1000" smtClean="0"/>
              <a:t>方法</a:t>
            </a:r>
            <a:r>
              <a:rPr lang="en-US" altLang="zh-CN" sz="1000" smtClean="0"/>
              <a:t>,</a:t>
            </a:r>
            <a:r>
              <a:rPr lang="zh-CN" altLang="en-US" sz="1000" smtClean="0"/>
              <a:t>让用户可以很有弹性地构 造自己的表格模式</a:t>
            </a:r>
            <a:r>
              <a:rPr lang="en-US" altLang="zh-CN" sz="1000" smtClean="0"/>
              <a:t>;</a:t>
            </a:r>
            <a:r>
              <a:rPr lang="zh-CN" altLang="en-US" sz="1000" smtClean="0"/>
              <a:t>后者继承前者类</a:t>
            </a:r>
            <a:r>
              <a:rPr lang="en-US" altLang="zh-CN" sz="1000" smtClean="0"/>
              <a:t>,</a:t>
            </a:r>
            <a:r>
              <a:rPr lang="zh-CN" altLang="en-US" sz="1000" smtClean="0"/>
              <a:t>是</a:t>
            </a:r>
            <a:r>
              <a:rPr lang="en-US" altLang="zh-CN" sz="1000" smtClean="0"/>
              <a:t>java</a:t>
            </a:r>
            <a:r>
              <a:rPr lang="zh-CN" altLang="en-US" sz="1000" smtClean="0"/>
              <a:t>默认的表格模式</a:t>
            </a:r>
            <a:r>
              <a:rPr lang="en-US" altLang="zh-CN" sz="1000" smtClean="0"/>
              <a:t>.</a:t>
            </a:r>
            <a:r>
              <a:rPr lang="zh-CN" altLang="en-US" sz="1000" smtClean="0"/>
              <a:t>这三者的关系如下所示</a:t>
            </a:r>
            <a:r>
              <a:rPr lang="en-US" altLang="zh-CN" sz="1000" smtClean="0"/>
              <a:t>: TableModel---implements---&gt;AbstractTableModel-----extends---&gt;DefaultTableModel </a:t>
            </a:r>
          </a:p>
        </p:txBody>
      </p:sp>
    </p:spTree>
    <p:extLst>
      <p:ext uri="{BB962C8B-B14F-4D97-AF65-F5344CB8AC3E}">
        <p14:creationId xmlns:p14="http://schemas.microsoft.com/office/powerpoint/2010/main" val="4003768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3CCAB8E4-13B5-40FF-817C-964C6F757F3A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DefaultTableModel</a:t>
            </a:r>
            <a:r>
              <a:rPr lang="zh-CN" altLang="en-US" smtClean="0"/>
              <a:t>内部使用</a:t>
            </a:r>
            <a:r>
              <a:rPr lang="en-US" altLang="zh-CN" smtClean="0"/>
              <a:t>Vector</a:t>
            </a:r>
            <a:r>
              <a:rPr lang="zh-CN" altLang="en-US" smtClean="0"/>
              <a:t>来使用表格的数据</a:t>
            </a:r>
            <a:r>
              <a:rPr lang="en-US" altLang="zh-CN" smtClean="0"/>
              <a:t>,</a:t>
            </a:r>
            <a:r>
              <a:rPr lang="zh-CN" altLang="en-US" smtClean="0"/>
              <a:t>若所要显示的表格格式是比较单纯的变化</a:t>
            </a:r>
            <a:r>
              <a:rPr lang="en-US" altLang="zh-CN" smtClean="0"/>
              <a:t>,</a:t>
            </a:r>
            <a:r>
              <a:rPr lang="zh-CN" altLang="en-US" smtClean="0"/>
              <a:t>建议使用</a:t>
            </a:r>
            <a:r>
              <a:rPr lang="en-US" altLang="zh-CN" smtClean="0"/>
              <a:t>DefaultTableModel</a:t>
            </a:r>
            <a:r>
              <a:rPr lang="zh-CN" altLang="en-US" smtClean="0"/>
              <a:t>类会来得方便也简单许多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zh-CN" altLang="en-US" smtClean="0"/>
              <a:t>若要显示的数据模式非常复杂</a:t>
            </a:r>
            <a:r>
              <a:rPr lang="en-US" altLang="zh-CN" smtClean="0"/>
              <a:t>,</a:t>
            </a:r>
            <a:r>
              <a:rPr lang="zh-CN" altLang="en-US" smtClean="0"/>
              <a:t>例如我们所举的成绩表格外加学生选课信息等</a:t>
            </a:r>
            <a:r>
              <a:rPr lang="en-US" altLang="zh-CN" smtClean="0"/>
              <a:t>,</a:t>
            </a:r>
            <a:r>
              <a:rPr lang="zh-CN" altLang="en-US" smtClean="0"/>
              <a:t>像这类的表格通常显示的信息会因人面异</a:t>
            </a:r>
            <a:r>
              <a:rPr lang="en-US" altLang="zh-CN" smtClean="0"/>
              <a:t>,</a:t>
            </a:r>
            <a:r>
              <a:rPr lang="zh-CN" altLang="en-US" smtClean="0"/>
              <a:t>因此使用</a:t>
            </a:r>
            <a:r>
              <a:rPr lang="en-US" altLang="zh-CN" smtClean="0"/>
              <a:t>AbstractTableModel</a:t>
            </a:r>
            <a:r>
              <a:rPr lang="zh-CN" altLang="en-US" smtClean="0"/>
              <a:t>会比较容易设计些 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就是虽然我们在使用</a:t>
            </a:r>
            <a:r>
              <a:rPr lang="en-US" altLang="zh-CN" smtClean="0"/>
              <a:t>DefaultTableModel</a:t>
            </a:r>
            <a:r>
              <a:rPr lang="zh-CN" altLang="en-US" smtClean="0"/>
              <a:t>时可能比生成</a:t>
            </a:r>
            <a:r>
              <a:rPr lang="en-US" altLang="zh-CN" smtClean="0"/>
              <a:t>AbstractTableModel</a:t>
            </a:r>
            <a:r>
              <a:rPr lang="zh-CN" altLang="en-US" smtClean="0"/>
              <a:t>更加简单，但其用法不太理想，主要是因为它生成自己的对单元数据的引用，这个引用就是</a:t>
            </a:r>
            <a:r>
              <a:rPr lang="en-US" altLang="zh-CN" smtClean="0"/>
              <a:t>dataVector</a:t>
            </a:r>
            <a:r>
              <a:rPr lang="zh-CN" altLang="en-US" smtClean="0"/>
              <a:t>中所定义的内容。这种方法不仅缺乏灵活性和伸缩性，而且还会使编辑问题复杂化。这是由于它要求引用每个项目，所以只要使用模型，所有的数据都应在内存中，而无法按需响应数据检索请求。因此，我们通常改用其父类</a:t>
            </a:r>
            <a:r>
              <a:rPr lang="en-US" altLang="zh-CN" smtClean="0"/>
              <a:t>AbstractTableModel</a:t>
            </a:r>
            <a:r>
              <a:rPr lang="zh-CN" altLang="en-US" smtClean="0"/>
              <a:t>来定义一个表格模式。 </a:t>
            </a:r>
          </a:p>
        </p:txBody>
      </p:sp>
    </p:spTree>
    <p:extLst>
      <p:ext uri="{BB962C8B-B14F-4D97-AF65-F5344CB8AC3E}">
        <p14:creationId xmlns:p14="http://schemas.microsoft.com/office/powerpoint/2010/main" val="25863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DE27F4CA-26D5-4DB4-994A-EB4A1CAC415D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smtClean="0">
                <a:hlinkClick r:id="rId3" action="ppaction://hlinkfile"/>
              </a:rPr>
              <a:t>DefaultTableModel</a:t>
            </a:r>
            <a:r>
              <a:rPr lang="en-US" altLang="zh-CN" smtClean="0"/>
              <a:t>(</a:t>
            </a:r>
            <a:r>
              <a:rPr lang="en-US" altLang="zh-CN" smtClean="0">
                <a:hlinkClick r:id="rId4" action="ppaction://hlinkfile" tooltip="java.lang 中的类"/>
              </a:rPr>
              <a:t>Object</a:t>
            </a:r>
            <a:r>
              <a:rPr lang="en-US" altLang="zh-CN" smtClean="0"/>
              <a:t>[][] data, </a:t>
            </a:r>
            <a:r>
              <a:rPr lang="en-US" altLang="zh-CN" smtClean="0">
                <a:hlinkClick r:id="rId4" action="ppaction://hlinkfile" tooltip="java.lang 中的类"/>
              </a:rPr>
              <a:t>Object</a:t>
            </a:r>
            <a:r>
              <a:rPr lang="en-US" altLang="zh-CN" smtClean="0"/>
              <a:t>[] columnNames) </a:t>
            </a:r>
            <a:br>
              <a:rPr lang="en-US" altLang="zh-CN" smtClean="0"/>
            </a:br>
            <a:r>
              <a:rPr lang="en-US" altLang="zh-CN" smtClean="0"/>
              <a:t>          </a:t>
            </a:r>
            <a:r>
              <a:rPr lang="zh-CN" altLang="en-US" smtClean="0"/>
              <a:t>构造一个 </a:t>
            </a:r>
            <a:r>
              <a:rPr lang="en-US" altLang="zh-CN" smtClean="0"/>
              <a:t>DefaultTableModel</a:t>
            </a:r>
            <a:r>
              <a:rPr lang="zh-CN" altLang="en-US" smtClean="0"/>
              <a:t>，并通过将 </a:t>
            </a:r>
            <a:r>
              <a:rPr lang="en-US" altLang="zh-CN" smtClean="0"/>
              <a:t>data </a:t>
            </a:r>
            <a:r>
              <a:rPr lang="zh-CN" altLang="en-US" smtClean="0"/>
              <a:t>和 </a:t>
            </a:r>
            <a:r>
              <a:rPr lang="en-US" altLang="zh-CN" smtClean="0"/>
              <a:t>columnNames </a:t>
            </a:r>
            <a:r>
              <a:rPr lang="zh-CN" altLang="en-US" smtClean="0"/>
              <a:t>传递到 </a:t>
            </a:r>
            <a:r>
              <a:rPr lang="en-US" altLang="zh-CN" smtClean="0"/>
              <a:t>setDataVector </a:t>
            </a:r>
            <a:r>
              <a:rPr lang="zh-CN" altLang="en-US" smtClean="0"/>
              <a:t>方法来初始化该表。 </a:t>
            </a:r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removeRow ( int row ):</a:t>
            </a:r>
            <a:r>
              <a:rPr lang="zh-CN" altLang="en-US" smtClean="0">
                <a:solidFill>
                  <a:srgbClr val="0000FF"/>
                </a:solidFill>
              </a:rPr>
              <a:t>行号</a:t>
            </a:r>
            <a:r>
              <a:rPr lang="en-US" altLang="zh-CN" smtClean="0">
                <a:solidFill>
                  <a:srgbClr val="0000FF"/>
                </a:solidFill>
              </a:rPr>
              <a:t>row </a:t>
            </a:r>
            <a:r>
              <a:rPr lang="zh-CN" altLang="en-US" smtClean="0">
                <a:solidFill>
                  <a:srgbClr val="0000FF"/>
                </a:solidFill>
              </a:rPr>
              <a:t>从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zh-CN" altLang="en-US" smtClean="0">
                <a:solidFill>
                  <a:srgbClr val="0000FF"/>
                </a:solidFill>
              </a:rPr>
              <a:t>开始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6844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A44E35E8-5DE3-4037-9C2C-9DA14FE43E5B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import javax.swing.*;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import java.awt.event.*;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import javax.swing.table.*;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class Table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public static void main(String args[]){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Object data[][]={{"</a:t>
            </a:r>
            <a:r>
              <a:rPr lang="zh-CN" altLang="en-US" sz="1000" smtClean="0"/>
              <a:t>陈峰</a:t>
            </a:r>
            <a:r>
              <a:rPr lang="en-US" altLang="zh-CN" sz="1000" smtClean="0"/>
              <a:t>","</a:t>
            </a:r>
            <a:r>
              <a:rPr lang="zh-CN" altLang="en-US" sz="1000" smtClean="0"/>
              <a:t>男</a:t>
            </a:r>
            <a:r>
              <a:rPr lang="en-US" altLang="zh-CN" sz="1000" smtClean="0"/>
              <a:t>",new Integer(19),"</a:t>
            </a:r>
            <a:r>
              <a:rPr lang="zh-CN" altLang="en-US" sz="1000" smtClean="0"/>
              <a:t>党员</a:t>
            </a:r>
            <a:r>
              <a:rPr lang="en-US" altLang="zh-CN" sz="1000" smtClean="0"/>
              <a:t>"},  //</a:t>
            </a:r>
            <a:r>
              <a:rPr lang="zh-CN" altLang="en-US" sz="1000" smtClean="0"/>
              <a:t>表格中的数据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				</a:t>
            </a:r>
            <a:r>
              <a:rPr lang="en-US" altLang="zh-CN" sz="1000" smtClean="0"/>
              <a:t>{"</a:t>
            </a:r>
            <a:r>
              <a:rPr lang="zh-CN" altLang="en-US" sz="1000" smtClean="0"/>
              <a:t>田一飞</a:t>
            </a:r>
            <a:r>
              <a:rPr lang="en-US" altLang="zh-CN" sz="1000" smtClean="0"/>
              <a:t>","</a:t>
            </a:r>
            <a:r>
              <a:rPr lang="zh-CN" altLang="en-US" sz="1000" smtClean="0"/>
              <a:t>男</a:t>
            </a:r>
            <a:r>
              <a:rPr lang="en-US" altLang="zh-CN" sz="1000" smtClean="0"/>
              <a:t>",new Integer(18),"</a:t>
            </a:r>
            <a:r>
              <a:rPr lang="zh-CN" altLang="en-US" sz="1000" smtClean="0"/>
              <a:t>团员</a:t>
            </a:r>
            <a:r>
              <a:rPr lang="en-US" altLang="zh-CN" sz="1000" smtClean="0"/>
              <a:t>"},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	{"</a:t>
            </a:r>
            <a:r>
              <a:rPr lang="zh-CN" altLang="en-US" sz="1000" smtClean="0"/>
              <a:t>胡锦</a:t>
            </a:r>
            <a:r>
              <a:rPr lang="en-US" altLang="zh-CN" sz="1000" smtClean="0"/>
              <a:t>","</a:t>
            </a:r>
            <a:r>
              <a:rPr lang="zh-CN" altLang="en-US" sz="1000" smtClean="0"/>
              <a:t>女</a:t>
            </a:r>
            <a:r>
              <a:rPr lang="en-US" altLang="zh-CN" sz="1000" smtClean="0"/>
              <a:t>",new Integer(19),"</a:t>
            </a:r>
            <a:r>
              <a:rPr lang="zh-CN" altLang="en-US" sz="1000" smtClean="0"/>
              <a:t>党员</a:t>
            </a:r>
            <a:r>
              <a:rPr lang="en-US" altLang="zh-CN" sz="1000" smtClean="0"/>
              <a:t>"}};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String columnName[]={"</a:t>
            </a:r>
            <a:r>
              <a:rPr lang="zh-CN" altLang="en-US" sz="1000" smtClean="0"/>
              <a:t>姓名</a:t>
            </a:r>
            <a:r>
              <a:rPr lang="en-US" altLang="zh-CN" sz="1000" smtClean="0"/>
              <a:t>","</a:t>
            </a:r>
            <a:r>
              <a:rPr lang="zh-CN" altLang="en-US" sz="1000" smtClean="0"/>
              <a:t>性别</a:t>
            </a:r>
            <a:r>
              <a:rPr lang="en-US" altLang="zh-CN" sz="1000" smtClean="0"/>
              <a:t>","</a:t>
            </a:r>
            <a:r>
              <a:rPr lang="zh-CN" altLang="en-US" sz="1000" smtClean="0"/>
              <a:t>年龄</a:t>
            </a:r>
            <a:r>
              <a:rPr lang="en-US" altLang="zh-CN" sz="1000" smtClean="0"/>
              <a:t>","</a:t>
            </a:r>
            <a:r>
              <a:rPr lang="zh-CN" altLang="en-US" sz="1000" smtClean="0"/>
              <a:t>政治面貌</a:t>
            </a:r>
            <a:r>
              <a:rPr lang="en-US" altLang="zh-CN" sz="1000" smtClean="0"/>
              <a:t>"};           //</a:t>
            </a:r>
            <a:r>
              <a:rPr lang="zh-CN" altLang="en-US" sz="1000" smtClean="0"/>
              <a:t>表格的列标题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		</a:t>
            </a:r>
            <a:r>
              <a:rPr lang="en-US" altLang="zh-CN" sz="1000" smtClean="0"/>
              <a:t>DefaultTableModel tableModel=new DefaultTableModel(data,columnName);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JTable table=new JTable(tableModel);                          //</a:t>
            </a:r>
            <a:r>
              <a:rPr lang="zh-CN" altLang="en-US" sz="1000" smtClean="0"/>
              <a:t>创建表格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		</a:t>
            </a:r>
            <a:r>
              <a:rPr lang="en-US" altLang="zh-CN" sz="1000" smtClean="0"/>
              <a:t>table.setRowHeight(25);                //</a:t>
            </a:r>
            <a:r>
              <a:rPr lang="zh-CN" altLang="en-US" sz="1000" smtClean="0"/>
              <a:t>设置行高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		</a:t>
            </a:r>
            <a:r>
              <a:rPr lang="en-US" altLang="zh-CN" sz="1000" smtClean="0"/>
              <a:t>JScrollPane  pane=new JScrollPane(table);                         //</a:t>
            </a:r>
            <a:r>
              <a:rPr lang="zh-CN" altLang="en-US" sz="1000" smtClean="0"/>
              <a:t>添加滚动条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		</a:t>
            </a:r>
            <a:r>
              <a:rPr lang="en-US" altLang="zh-CN" sz="1000" smtClean="0"/>
              <a:t>JFrame f=new JFrame();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f.setSize(300,200);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f.add(pane);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f.setVisible(true);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1000" smtClean="0"/>
          </a:p>
        </p:txBody>
      </p:sp>
    </p:spTree>
    <p:extLst>
      <p:ext uri="{BB962C8B-B14F-4D97-AF65-F5344CB8AC3E}">
        <p14:creationId xmlns:p14="http://schemas.microsoft.com/office/powerpoint/2010/main" val="349877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140200" y="5157788"/>
            <a:ext cx="1582738" cy="1130300"/>
            <a:chOff x="2743" y="3678"/>
            <a:chExt cx="617" cy="712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gray">
            <a:xfrm>
              <a:off x="2743" y="3789"/>
              <a:ext cx="617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b="1" dirty="0" smtClean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NCEPU</a:t>
              </a:r>
            </a:p>
          </p:txBody>
        </p:sp>
        <p:sp>
          <p:nvSpPr>
            <p:cNvPr id="19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44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</a:t>
            </a:r>
            <a:br>
              <a:rPr lang="en-US" altLang="zh-CN" noProof="0" smtClean="0"/>
            </a:br>
            <a:r>
              <a:rPr lang="en-US" altLang="zh-CN" noProof="0" smtClean="0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0808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1790F-12F7-44ED-A80C-3F7801C8F1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2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7D1E7-B6E9-40F8-AA87-76C473AC61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7103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ECA8F-6F98-44B6-8117-64D3224637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43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262E7-130E-438C-A036-7CC6E5B26D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00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8229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29063"/>
            <a:ext cx="8229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5C6C7-8CF3-4F0E-8112-C65F300732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528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80AAB-4093-430B-97BB-7B197F9AEF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14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9D3A5-5FCB-4B0D-A7B0-D9811486D2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38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191000" y="5410200"/>
            <a:ext cx="1447800" cy="695325"/>
            <a:chOff x="2680" y="3678"/>
            <a:chExt cx="680" cy="438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gray">
            <a:xfrm>
              <a:off x="2680" y="3789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b="1" smtClean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NCEPU</a:t>
              </a:r>
            </a:p>
          </p:txBody>
        </p:sp>
        <p:sp>
          <p:nvSpPr>
            <p:cNvPr id="19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pic>
        <p:nvPicPr>
          <p:cNvPr id="2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791200"/>
            <a:ext cx="2457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44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</a:t>
            </a:r>
            <a:br>
              <a:rPr lang="en-US" altLang="zh-CN" noProof="0" smtClean="0"/>
            </a:br>
            <a:r>
              <a:rPr lang="en-US" altLang="zh-CN" noProof="0" smtClean="0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1" name="Text Box 10"/>
          <p:cNvSpPr txBox="1">
            <a:spLocks noChangeArrowheads="1"/>
          </p:cNvSpPr>
          <p:nvPr userDrawn="1"/>
        </p:nvSpPr>
        <p:spPr bwMode="auto">
          <a:xfrm>
            <a:off x="0" y="620713"/>
            <a:ext cx="4889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威  海  职  业  学  院</a:t>
            </a:r>
          </a:p>
        </p:txBody>
      </p:sp>
      <p:pic>
        <p:nvPicPr>
          <p:cNvPr id="22" name="Picture 11" descr="index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11333" r="73309" b="12167"/>
          <a:stretch>
            <a:fillRect/>
          </a:stretch>
        </p:blipFill>
        <p:spPr bwMode="auto">
          <a:xfrm>
            <a:off x="0" y="0"/>
            <a:ext cx="5397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928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DEE1D-3830-4A7B-BAAC-08D08CA630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112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2D55B-96DE-482F-AD37-6B249C7C92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70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  <a:defRPr b="0"/>
            </a:lvl1pPr>
            <a:lvl2pPr marL="742950" indent="-285750">
              <a:buSzPct val="85000"/>
              <a:buFont typeface="Wingdings" panose="05000000000000000000" pitchFamily="2" charset="2"/>
              <a:buChar char="u"/>
              <a:defRPr b="0"/>
            </a:lvl2pPr>
            <a:lvl3pPr marL="1143000" indent="-228600"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10F85-3FE2-43B9-81A7-0E9B2CAF20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35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5BB68-39E3-4431-AAB6-21504B76BB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782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49D48-A52B-4BAA-8E23-A483822025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975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CF7B9-5AF7-455F-9B9B-EB0E8AC906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8004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69E2B-7142-4DBD-ADAC-444CE37D43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4813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FC410-2E69-4007-9946-9FA26952DA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69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42040-85F6-4818-ABF6-FDA1048893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7805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3DC39-0677-4A85-B30B-BFE8C70E65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62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9AAAF-6F8B-4C31-A573-DB4BEEDF1E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354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8C738-1E21-4CF9-92D9-FCC83A1562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1138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C3E05-A04F-4AD4-B510-CD4C96D84C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18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A4052-B368-4FA7-8EB3-1EC140A82E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697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8229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29063"/>
            <a:ext cx="8229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B093F-A87B-42DB-A8E1-3955E913CA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007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533CE-8616-4450-91A8-0EADF9619E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441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BE08D-94CD-4151-82CE-9B51220D84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0450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4213" y="260350"/>
            <a:ext cx="8229600" cy="5976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914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191000" y="5410200"/>
            <a:ext cx="1447800" cy="695325"/>
            <a:chOff x="2680" y="3678"/>
            <a:chExt cx="680" cy="438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gray">
            <a:xfrm>
              <a:off x="2680" y="3789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b="1" smtClean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NCEPU</a:t>
              </a:r>
            </a:p>
          </p:txBody>
        </p:sp>
        <p:sp>
          <p:nvSpPr>
            <p:cNvPr id="19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pic>
        <p:nvPicPr>
          <p:cNvPr id="2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791200"/>
            <a:ext cx="2457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44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</a:t>
            </a:r>
            <a:br>
              <a:rPr lang="en-US" altLang="zh-CN" noProof="0" smtClean="0"/>
            </a:br>
            <a:r>
              <a:rPr lang="en-US" altLang="zh-CN" noProof="0" smtClean="0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1" name="Text Box 10"/>
          <p:cNvSpPr txBox="1">
            <a:spLocks noChangeArrowheads="1"/>
          </p:cNvSpPr>
          <p:nvPr userDrawn="1"/>
        </p:nvSpPr>
        <p:spPr bwMode="auto">
          <a:xfrm>
            <a:off x="0" y="620713"/>
            <a:ext cx="4889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威  海  职  业  学  院</a:t>
            </a:r>
          </a:p>
        </p:txBody>
      </p:sp>
      <p:pic>
        <p:nvPicPr>
          <p:cNvPr id="22" name="Picture 11" descr="index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11333" r="73309" b="12167"/>
          <a:stretch>
            <a:fillRect/>
          </a:stretch>
        </p:blipFill>
        <p:spPr bwMode="auto">
          <a:xfrm>
            <a:off x="0" y="0"/>
            <a:ext cx="5397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9805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DEE1D-3830-4A7B-BAAC-08D08CA630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4827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2D55B-96DE-482F-AD37-6B249C7C92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925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5BB68-39E3-4431-AAB6-21504B76BB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9524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49D48-A52B-4BAA-8E23-A483822025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908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CF7B9-5AF7-455F-9B9B-EB0E8AC906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1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26877-5387-4B3D-AAD2-2B4AD7D86D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3907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69E2B-7142-4DBD-ADAC-444CE37D43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5401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FC410-2E69-4007-9946-9FA26952DA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005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42040-85F6-4818-ABF6-FDA1048893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1725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3DC39-0677-4A85-B30B-BFE8C70E65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76096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9AAAF-6F8B-4C31-A573-DB4BEEDF1E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6617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8C738-1E21-4CF9-92D9-FCC83A1562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4845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C3E05-A04F-4AD4-B510-CD4C96D84C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0577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8229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29063"/>
            <a:ext cx="8229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B093F-A87B-42DB-A8E1-3955E913CA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062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533CE-8616-4450-91A8-0EADF9619E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889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BE08D-94CD-4151-82CE-9B51220D84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48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FD7D4-7A75-424C-BCF1-727EB6F05E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34249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4213" y="260350"/>
            <a:ext cx="8229600" cy="5976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686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191000" y="5410200"/>
            <a:ext cx="1447800" cy="695325"/>
            <a:chOff x="2680" y="3678"/>
            <a:chExt cx="680" cy="438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gray">
            <a:xfrm>
              <a:off x="2680" y="3789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b="1" smtClean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NCEPU</a:t>
              </a:r>
            </a:p>
          </p:txBody>
        </p:sp>
        <p:sp>
          <p:nvSpPr>
            <p:cNvPr id="19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pic>
        <p:nvPicPr>
          <p:cNvPr id="2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791200"/>
            <a:ext cx="2457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44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</a:t>
            </a:r>
            <a:br>
              <a:rPr lang="en-US" altLang="zh-CN" noProof="0" smtClean="0"/>
            </a:br>
            <a:r>
              <a:rPr lang="en-US" altLang="zh-CN" noProof="0" smtClean="0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1" name="Text Box 10"/>
          <p:cNvSpPr txBox="1">
            <a:spLocks noChangeArrowheads="1"/>
          </p:cNvSpPr>
          <p:nvPr userDrawn="1"/>
        </p:nvSpPr>
        <p:spPr bwMode="auto">
          <a:xfrm>
            <a:off x="0" y="620713"/>
            <a:ext cx="4889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威  海  职  业  学  院</a:t>
            </a:r>
          </a:p>
        </p:txBody>
      </p:sp>
      <p:pic>
        <p:nvPicPr>
          <p:cNvPr id="22" name="Picture 11" descr="index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11333" r="73309" b="12167"/>
          <a:stretch>
            <a:fillRect/>
          </a:stretch>
        </p:blipFill>
        <p:spPr bwMode="auto">
          <a:xfrm>
            <a:off x="0" y="0"/>
            <a:ext cx="5397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0402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DEE1D-3830-4A7B-BAAC-08D08CA630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4740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2D55B-96DE-482F-AD37-6B249C7C92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1888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5BB68-39E3-4431-AAB6-21504B76BB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6077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49D48-A52B-4BAA-8E23-A483822025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1047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CF7B9-5AF7-455F-9B9B-EB0E8AC906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2281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69E2B-7142-4DBD-ADAC-444CE37D43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065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FC410-2E69-4007-9946-9FA26952DA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1408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42040-85F6-4818-ABF6-FDA1048893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02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45C7B-C569-4714-AAC5-6EF973B2C3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8359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3DC39-0677-4A85-B30B-BFE8C70E65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1059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9AAAF-6F8B-4C31-A573-DB4BEEDF1E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9148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8C738-1E21-4CF9-92D9-FCC83A1562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3367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C3E05-A04F-4AD4-B510-CD4C96D84C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91234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8229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29063"/>
            <a:ext cx="8229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B093F-A87B-42DB-A8E1-3955E913CA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3725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533CE-8616-4450-91A8-0EADF9619E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8363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BE08D-94CD-4151-82CE-9B51220D84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9923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4213" y="260350"/>
            <a:ext cx="8229600" cy="5976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5570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191000" y="5410200"/>
            <a:ext cx="1447800" cy="695325"/>
            <a:chOff x="2680" y="3678"/>
            <a:chExt cx="680" cy="438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gray">
            <a:xfrm>
              <a:off x="2680" y="3789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b="1" smtClean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NCEPU</a:t>
              </a:r>
            </a:p>
          </p:txBody>
        </p:sp>
        <p:sp>
          <p:nvSpPr>
            <p:cNvPr id="19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pic>
        <p:nvPicPr>
          <p:cNvPr id="2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791200"/>
            <a:ext cx="2457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44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</a:t>
            </a:r>
            <a:br>
              <a:rPr lang="en-US" altLang="zh-CN" noProof="0" smtClean="0"/>
            </a:br>
            <a:r>
              <a:rPr lang="en-US" altLang="zh-CN" noProof="0" smtClean="0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1" name="Text Box 10"/>
          <p:cNvSpPr txBox="1">
            <a:spLocks noChangeArrowheads="1"/>
          </p:cNvSpPr>
          <p:nvPr userDrawn="1"/>
        </p:nvSpPr>
        <p:spPr bwMode="auto">
          <a:xfrm>
            <a:off x="0" y="620713"/>
            <a:ext cx="4889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威  海  职  业  学  院</a:t>
            </a:r>
          </a:p>
        </p:txBody>
      </p:sp>
      <p:pic>
        <p:nvPicPr>
          <p:cNvPr id="22" name="Picture 11" descr="index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11333" r="73309" b="12167"/>
          <a:stretch>
            <a:fillRect/>
          </a:stretch>
        </p:blipFill>
        <p:spPr bwMode="auto">
          <a:xfrm>
            <a:off x="0" y="0"/>
            <a:ext cx="5397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5689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DEE1D-3830-4A7B-BAAC-08D08CA630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308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BE67F-29E3-43CB-8C8D-520D3D32D4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84839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2D55B-96DE-482F-AD37-6B249C7C92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511943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5BB68-39E3-4431-AAB6-21504B76BB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6255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49D48-A52B-4BAA-8E23-A483822025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5354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CF7B9-5AF7-455F-9B9B-EB0E8AC906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32191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69E2B-7142-4DBD-ADAC-444CE37D43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29774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FC410-2E69-4007-9946-9FA26952DA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55810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42040-85F6-4818-ABF6-FDA1048893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33616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3DC39-0677-4A85-B30B-BFE8C70E65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29515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9AAAF-6F8B-4C31-A573-DB4BEEDF1E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5371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8C738-1E21-4CF9-92D9-FCC83A1562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58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EB807-4515-4365-990C-DCFD7075C5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38167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C3E05-A04F-4AD4-B510-CD4C96D84C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83820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8229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29063"/>
            <a:ext cx="8229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B093F-A87B-42DB-A8E1-3955E913CA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3838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533CE-8616-4450-91A8-0EADF9619E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44096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BE08D-94CD-4151-82CE-9B51220D84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08863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4213" y="260350"/>
            <a:ext cx="8229600" cy="5976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23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84086-80B8-47A5-967A-88AEAC3E12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90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0E682C-AD9F-4DBB-A67D-7227AA0352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7" name="Picture 3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3810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7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7C7D31-A50F-4351-832E-38E70D1A95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3085" name="Picture 3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3810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5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7C7D31-A50F-4351-832E-38E70D1A95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3085" name="Picture 3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3810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13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7C7D31-A50F-4351-832E-38E70D1A95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3085" name="Picture 3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3810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18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7C7D31-A50F-4351-832E-38E70D1A95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3085" name="Picture 3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3810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07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2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2.xml"/><Relationship Id="rId1" Type="http://schemas.openxmlformats.org/officeDocument/2006/relationships/themeOverride" Target="../theme/themeOverride29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2.xml"/><Relationship Id="rId1" Type="http://schemas.openxmlformats.org/officeDocument/2006/relationships/themeOverride" Target="../theme/themeOverride3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themeOverride" Target="../theme/themeOverr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9.xml"/><Relationship Id="rId1" Type="http://schemas.openxmlformats.org/officeDocument/2006/relationships/themeOverride" Target="../theme/themeOverride32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2.xml"/><Relationship Id="rId1" Type="http://schemas.openxmlformats.org/officeDocument/2006/relationships/themeOverride" Target="../theme/themeOverride33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69.xml"/><Relationship Id="rId1" Type="http://schemas.openxmlformats.org/officeDocument/2006/relationships/themeOverride" Target="../theme/themeOverride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268413"/>
            <a:ext cx="7593013" cy="2084387"/>
          </a:xfrm>
        </p:spPr>
        <p:txBody>
          <a:bodyPr/>
          <a:lstStyle/>
          <a:p>
            <a:pPr eaLnBrk="1" hangingPunct="1"/>
            <a:r>
              <a:rPr lang="zh-CN" altLang="en-US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章 基于</a:t>
            </a:r>
            <a:r>
              <a:rPr lang="en-US" altLang="zh-CN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Swing</a:t>
            </a:r>
            <a:r>
              <a:rPr lang="zh-CN" altLang="en-US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b="0" i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图形用户界面设计</a:t>
            </a:r>
          </a:p>
        </p:txBody>
      </p:sp>
    </p:spTree>
    <p:extLst>
      <p:ext uri="{BB962C8B-B14F-4D97-AF65-F5344CB8AC3E}">
        <p14:creationId xmlns:p14="http://schemas.microsoft.com/office/powerpoint/2010/main" val="1669662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0" y="404936"/>
            <a:ext cx="9102725" cy="6480448"/>
          </a:xfrm>
          <a:solidFill>
            <a:srgbClr val="EFF7FF"/>
          </a:solidFill>
          <a:ln>
            <a:solidFill>
              <a:schemeClr val="accent1">
                <a:lumMod val="75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java.awt.event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javax.swing.table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Table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static void main(String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Object data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[][] = { {"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陈峰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",new Integer(19),"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党员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"},  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田一飞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",new Integer(18),"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团员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"},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{"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胡锦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女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",new Integer(19),"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党员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  };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String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columnName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 = {"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姓名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性别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年龄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政治面貌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"};  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DefaultTableModel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b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new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DefaultTableModel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data,columnName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JTable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table=new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JTable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        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表格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table.setRowHeight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(25);               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pane=new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(table);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// 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滚动条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f.setSize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(300,200);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(pane);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f.setVisible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eaLnBrk="1" hangingPunct="1">
              <a:lnSpc>
                <a:spcPct val="5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sp>
        <p:nvSpPr>
          <p:cNvPr id="22533" name="Rectangle 6" descr="羊皮纸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6156176" cy="3600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</a:rPr>
              <a:t>应用</a:t>
            </a:r>
            <a:r>
              <a:rPr lang="en-US" altLang="zh-CN" sz="2800" b="0" dirty="0" err="1">
                <a:solidFill>
                  <a:schemeClr val="tx1"/>
                </a:solidFill>
                <a:latin typeface="黑体" panose="02010609060101010101" pitchFamily="49" charset="-122"/>
              </a:rPr>
              <a:t>DefaultTableModel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</a:rPr>
              <a:t>创建表格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0648"/>
            <a:ext cx="36353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91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91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91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91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 descr="羊皮纸"/>
          <p:cNvSpPr>
            <a:spLocks noGrp="1" noChangeArrowheads="1"/>
          </p:cNvSpPr>
          <p:nvPr>
            <p:ph type="title"/>
          </p:nvPr>
        </p:nvSpPr>
        <p:spPr>
          <a:xfrm>
            <a:off x="1015472" y="390745"/>
            <a:ext cx="5977210" cy="62071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Vector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创建表格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>
          <a:xfrm>
            <a:off x="518864" y="1196752"/>
            <a:ext cx="8229600" cy="5472608"/>
          </a:xfrm>
          <a:gradFill rotWithShape="1">
            <a:gsLst>
              <a:gs pos="0">
                <a:srgbClr val="E7FBFF"/>
              </a:gs>
              <a:gs pos="50000">
                <a:srgbClr val="F7FFF7"/>
              </a:gs>
              <a:gs pos="100000">
                <a:srgbClr val="E7FBFF"/>
              </a:gs>
            </a:gsLst>
            <a:lin ang="5400000" scaled="1"/>
          </a:gradFill>
          <a:ln cap="flat" algn="ctr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java.awt.event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javax.swing.table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java.util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solidFill>
                  <a:srgbClr val="99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200" b="0" dirty="0" err="1" smtClean="0">
                <a:solidFill>
                  <a:srgbClr val="99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TableVector</a:t>
            </a:r>
            <a:r>
              <a:rPr lang="en-US" altLang="zh-CN" sz="2200" b="0" dirty="0" smtClean="0">
                <a:solidFill>
                  <a:srgbClr val="99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JTable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table;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pane;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DefaultTableModel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Vector  column=new Vector();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Vector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dataV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=new Vector();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static void main(String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[]){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TableVector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t=new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TableVector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96752"/>
            <a:ext cx="36353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>
          <a:xfrm>
            <a:off x="-36511" y="188466"/>
            <a:ext cx="9180512" cy="6408886"/>
          </a:xfrm>
          <a:gradFill rotWithShape="1">
            <a:gsLst>
              <a:gs pos="0">
                <a:srgbClr val="E7FBFF"/>
              </a:gs>
              <a:gs pos="50000">
                <a:srgbClr val="F7FFF7"/>
              </a:gs>
              <a:gs pos="100000">
                <a:srgbClr val="E7FBFF"/>
              </a:gs>
            </a:gsLst>
            <a:lin ang="5400000" scaled="1"/>
          </a:gradFill>
          <a:ln cap="flat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TableVector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{                                                     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	</a:t>
            </a:r>
            <a:r>
              <a:rPr lang="zh-CN" altLang="en-US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为</a:t>
            </a:r>
            <a:r>
              <a:rPr lang="zh-CN" altLang="en-US" sz="18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列向量赋值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姓名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性别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	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年龄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政治面貌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Vector 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data1=new Vector();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</a:t>
            </a:r>
            <a:r>
              <a:rPr lang="en-US" altLang="zh-CN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</a:t>
            </a:r>
            <a:r>
              <a:rPr lang="zh-CN" altLang="en-US" sz="18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向量存放第一行数据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data1.add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陈峰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   	data1.add("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data1.add(19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  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data1.add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党员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Vector 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data2=new Vector();     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</a:t>
            </a:r>
            <a:r>
              <a:rPr lang="en-US" altLang="zh-CN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</a:t>
            </a:r>
            <a:r>
              <a:rPr lang="zh-CN" altLang="en-US" sz="18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向量存放第二行数据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data2.add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田飞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   	data2.add("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data2.add(18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  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data2.add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团员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dataV.add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(data1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dataV.add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(data2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将行向量添加到</a:t>
            </a:r>
            <a:r>
              <a:rPr lang="zh-CN" altLang="en-US" sz="18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总向</a:t>
            </a:r>
            <a:r>
              <a:rPr lang="zh-CN" altLang="en-US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量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=new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DefaultTableModel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dataV,column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18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</a:t>
            </a:r>
            <a:r>
              <a:rPr lang="zh-CN" altLang="en-US" sz="18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表格模型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table=new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JTable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               </a:t>
            </a:r>
            <a:endParaRPr lang="zh-CN" altLang="en-US" sz="2200" b="0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pane=new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(table);  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f.add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(pane);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f.setSize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(400,200);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f.setVisible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  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} 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5030788"/>
            <a:ext cx="3275857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1000"/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51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51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51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51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3512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3512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43464" y="304445"/>
            <a:ext cx="69850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dirty="0" err="1">
                <a:latin typeface="黑体" panose="02010609060101010101" pitchFamily="49" charset="-122"/>
              </a:rPr>
              <a:t>JTable</a:t>
            </a:r>
            <a:r>
              <a:rPr lang="zh-CN" altLang="en-US" b="0" dirty="0">
                <a:latin typeface="黑体" panose="02010609060101010101" pitchFamily="49" charset="-122"/>
              </a:rPr>
              <a:t>的选择模式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67400" y="1255213"/>
            <a:ext cx="8453072" cy="3397923"/>
          </a:xfrm>
          <a:solidFill>
            <a:srgbClr val="EFFFF2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表格的选择模式分为三种：单选、单区间、多区间。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setSelectionMode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方法设置选中模式。 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u"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static 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 SINGLE_SELECTION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u"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static 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 SINGLE_INTERVAL_SELECTION      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u"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static 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MULTIPLE_INTERVAL_SELECTION (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默认值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当做后面两种模式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的操作时，应配合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[Shift]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键或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[Ctrl]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键。</a:t>
            </a:r>
          </a:p>
        </p:txBody>
      </p:sp>
      <p:pic>
        <p:nvPicPr>
          <p:cNvPr id="3747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7735"/>
            <a:ext cx="3276600" cy="152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47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896147"/>
            <a:ext cx="3338512" cy="155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47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8" y="4869160"/>
            <a:ext cx="3338512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328737" y="73025"/>
            <a:ext cx="8563743" cy="6588000"/>
          </a:xfrm>
          <a:solidFill>
            <a:srgbClr val="F7FAFF"/>
          </a:solidFill>
          <a:ln w="19050" cap="flat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java.awt.event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javax.swing.table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table {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public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static void main(String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[]){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Object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[][] = { {"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陈峰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",new Integer(19),"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党员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"},  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田一飞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",new Integer(18),"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团员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"},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{"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胡锦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女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",new Integer(19),"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党员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 };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String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columnName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 = {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姓名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性别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年龄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政治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面貌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 }; 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DefaultTableModel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b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DefaultTableModel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data,columnName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JTable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table=new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JTable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 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设置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行选中模式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table.setSelectionMode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ListSelectionModel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  SINGLE_INTERVAL_SELECTION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pane=new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(table);     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f.add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(pane);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f.setSize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(300,200);	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f.setVisible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</a:t>
            </a:r>
          </a:p>
          <a:p>
            <a:pPr marL="0" indent="0" eaLnBrk="1" hangingPunct="1"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}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15616" y="4221088"/>
            <a:ext cx="7632848" cy="64807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楷体_GB2312" pitchFamily="49" charset="-122"/>
            </a:endParaRPr>
          </a:p>
        </p:txBody>
      </p:sp>
      <p:sp>
        <p:nvSpPr>
          <p:cNvPr id="29700" name="Rectangle 4" descr="羊皮纸"/>
          <p:cNvSpPr>
            <a:spLocks noGrp="1" noChangeArrowheads="1"/>
          </p:cNvSpPr>
          <p:nvPr>
            <p:ph type="title"/>
          </p:nvPr>
        </p:nvSpPr>
        <p:spPr>
          <a:xfrm>
            <a:off x="5075932" y="71983"/>
            <a:ext cx="3960564" cy="6207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b="0">
                <a:solidFill>
                  <a:schemeClr val="tx1"/>
                </a:solidFill>
                <a:latin typeface="黑体" panose="02010609060101010101" pitchFamily="49" charset="-122"/>
              </a:rPr>
              <a:t>设置表格的行选中模式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latin typeface="黑体" panose="02010609060101010101" pitchFamily="49" charset="-122"/>
              </a:rPr>
              <a:t>获取表格被</a:t>
            </a:r>
            <a:r>
              <a:rPr lang="zh-CN" altLang="en-US" b="0" dirty="0">
                <a:latin typeface="黑体" panose="02010609060101010101" pitchFamily="49" charset="-122"/>
              </a:rPr>
              <a:t>选中</a:t>
            </a:r>
            <a:r>
              <a:rPr lang="zh-CN" altLang="en-US" sz="4000" b="0" dirty="0">
                <a:latin typeface="黑体" panose="02010609060101010101" pitchFamily="49" charset="-122"/>
              </a:rPr>
              <a:t>的行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340768"/>
            <a:ext cx="7810500" cy="4104456"/>
          </a:xfrm>
          <a:solidFill>
            <a:srgbClr val="F7FAFF"/>
          </a:solidFill>
          <a:ln w="190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Char char="q"/>
            </a:pP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row[] = 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table.getSelectedRows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() ;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被选中的行的索引。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Char char="q"/>
            </a:pP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row = 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table.getSelectedRow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None/>
            </a:pP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返回第一个选定行的索引；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如果没有选定的行，则返回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Char char="q"/>
            </a:pP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counts = 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table.getSelectedRowCount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() 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None/>
            </a:pP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返回选定行数。 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Char char="q"/>
            </a:pP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latin typeface="黑体" panose="02010609060101010101" pitchFamily="49" charset="-122"/>
              </a:rPr>
              <a:t>表格的基本操作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3964" y="1340768"/>
            <a:ext cx="2879923" cy="2808286"/>
          </a:xfr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增加一行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 删除一行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 增加一列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 删除一列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92796"/>
            <a:ext cx="4680520" cy="234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0" name="Rectangle 108"/>
          <p:cNvSpPr>
            <a:spLocks noGrp="1" noChangeArrowheads="1"/>
          </p:cNvSpPr>
          <p:nvPr>
            <p:ph type="title"/>
          </p:nvPr>
        </p:nvSpPr>
        <p:spPr>
          <a:xfrm>
            <a:off x="969932" y="344280"/>
            <a:ext cx="7524750" cy="62071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dirty="0" err="1">
                <a:latin typeface="黑体" panose="02010609060101010101" pitchFamily="49" charset="-122"/>
              </a:rPr>
              <a:t>DefaultTableModel</a:t>
            </a:r>
            <a:r>
              <a:rPr lang="zh-CN" altLang="en-US" b="0" dirty="0">
                <a:latin typeface="黑体" panose="02010609060101010101" pitchFamily="49" charset="-122"/>
              </a:rPr>
              <a:t>类</a:t>
            </a:r>
          </a:p>
        </p:txBody>
      </p:sp>
      <p:graphicFrame>
        <p:nvGraphicFramePr>
          <p:cNvPr id="255266" name="Group 290"/>
          <p:cNvGraphicFramePr>
            <a:graphicFrameLocks noGrp="1"/>
          </p:cNvGraphicFramePr>
          <p:nvPr>
            <p:ph type="tbl" idx="1"/>
          </p:nvPr>
        </p:nvGraphicFramePr>
        <p:xfrm>
          <a:off x="467544" y="1182684"/>
          <a:ext cx="8229600" cy="5435630"/>
        </p:xfrm>
        <a:graphic>
          <a:graphicData uri="http://schemas.openxmlformats.org/drawingml/2006/table">
            <a:tbl>
              <a:tblPr/>
              <a:tblGrid>
                <a:gridCol w="4752975"/>
                <a:gridCol w="3476625"/>
              </a:tblGrid>
              <a:tr h="387351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方法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2542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DefaultTableModel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Object[][] data,    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Object[] 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columnNames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构造方法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1187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DefaultTableModel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Vector data,    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Vector 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columnNames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构造方法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1187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addColumn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 Object 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columnName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  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Object[] 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columnData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向模型中添加一列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addRow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 Vector 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rowData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)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向模型中添加一行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0813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emoveRow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 row 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从模型中移走一行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  getRowCount()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返回数据表格的行数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  getColumnCount()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返回数据表中的列数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String getColumnName(int column)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返回列名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Object  getValueAt ( int row, int column )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返回单元格的值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Vector getDataVector()      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获得包含表格数据值的向量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0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541040" y="332656"/>
            <a:ext cx="7199312" cy="5863144"/>
          </a:xfrm>
          <a:solidFill>
            <a:srgbClr val="F7FAFF"/>
          </a:solidFill>
          <a:ln w="19050" cap="flat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javax.swing.*;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java.awt.event.*;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java.awt.*;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javax.swing.table.*;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javax.swing.event.*;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java.util.*;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TableOperation implements ActionListener{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JFrame f;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JTable table;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DefaultTableModel tableModel;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JScrollPane  pane;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JButton b1,b2,b3,b4;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JPanel p;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Vector dataV=new Vector();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Vector  column=new Vector();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TableOperation() {  ……  }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static void main(String args[]){ ……   }</a:t>
            </a:r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989" y="3264228"/>
            <a:ext cx="3366011" cy="168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>
          <a:xfrm>
            <a:off x="-180528" y="44624"/>
            <a:ext cx="9354691" cy="6696705"/>
          </a:xfrm>
          <a:solidFill>
            <a:srgbClr val="F7FAFF"/>
          </a:solidFill>
          <a:ln w="19050" cap="flat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public 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actionPerformed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ActionEvent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e){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if(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()==b1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         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//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添加一行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tableModel.</a:t>
            </a:r>
            <a:r>
              <a:rPr lang="en-US" altLang="zh-CN" sz="2000" b="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addRow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(new Vector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());</a:t>
            </a:r>
            <a:endParaRPr lang="en-US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else if(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()==b2){		//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删除一行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row[]=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table.getSelectedRows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tableModel.</a:t>
            </a:r>
            <a:r>
              <a:rPr lang="en-US" altLang="zh-CN" sz="2000" b="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removeRow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(row[0]);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	}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else if(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()==b3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//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添加一列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tableModel.</a:t>
            </a:r>
            <a:r>
              <a:rPr lang="en-US" altLang="zh-CN" sz="2000" b="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addColumn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所在院系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 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()==b4){		//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删除一列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selectedColumn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table.getSelectedColumn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获得列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序号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//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获得列模型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TableColumnModel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columnModel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table.getColumnModel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</a:t>
            </a:r>
            <a:endParaRPr lang="en-US" altLang="zh-CN" sz="20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zh-CN" altLang="en-US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获得选中的列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TableColumn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tableColumn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              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columnModel.getColumn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selectedColumn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columnModel.</a:t>
            </a:r>
            <a:r>
              <a:rPr lang="en-US" altLang="zh-CN" sz="2000" b="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removeColumn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tableColumn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删除选中的列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columncount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20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tableModel.getColumnCount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()-1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;//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获得列数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tableModel.setColumnCount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columncount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	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更新数据模型</a:t>
            </a:r>
          </a:p>
          <a:p>
            <a:pPr marL="0" indent="0" eaLnBrk="1" hangingPunct="1"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marL="0" indent="0" eaLnBrk="1" hangingPunct="1"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}</a:t>
            </a:r>
            <a:endParaRPr lang="en-US" altLang="zh-CN" sz="20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006" y="1412776"/>
            <a:ext cx="2514228" cy="125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3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3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3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3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3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53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32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32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32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60648"/>
            <a:ext cx="69850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 b="0" dirty="0">
                <a:latin typeface="黑体" panose="02010609060101010101" pitchFamily="49" charset="-122"/>
              </a:rPr>
              <a:t>5.9 </a:t>
            </a:r>
            <a:r>
              <a:rPr lang="zh-CN" altLang="en-US" sz="4000" b="0" dirty="0">
                <a:latin typeface="黑体" panose="02010609060101010101" pitchFamily="49" charset="-122"/>
              </a:rPr>
              <a:t>表格</a:t>
            </a:r>
            <a:r>
              <a:rPr lang="en-US" altLang="zh-CN" sz="4000" b="0" dirty="0" err="1" smtClean="0">
                <a:latin typeface="黑体" panose="02010609060101010101" pitchFamily="49" charset="-122"/>
              </a:rPr>
              <a:t>JTable</a:t>
            </a:r>
            <a:endParaRPr lang="zh-CN" altLang="en-US" sz="4000" b="0" dirty="0">
              <a:latin typeface="黑体" panose="02010609060101010101" pitchFamily="49" charset="-122"/>
            </a:endParaRPr>
          </a:p>
        </p:txBody>
      </p:sp>
      <p:pic>
        <p:nvPicPr>
          <p:cNvPr id="9219" name="Picture 3" descr="9to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96208"/>
            <a:ext cx="542290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38931" y="1375690"/>
            <a:ext cx="8137525" cy="1223618"/>
          </a:xfrm>
          <a:prstGeom prst="rect">
            <a:avLst/>
          </a:prstGeom>
          <a:solidFill>
            <a:srgbClr val="F7FAFF"/>
          </a:solidFill>
          <a:ln w="190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黑体" panose="02010609060101010101" pitchFamily="49" charset="-122"/>
              </a:rPr>
              <a:t>表格的</a:t>
            </a:r>
            <a:r>
              <a:rPr lang="zh-CN" altLang="en-US" dirty="0">
                <a:latin typeface="黑体" panose="02010609060101010101" pitchFamily="49" charset="-122"/>
              </a:rPr>
              <a:t>主要功能是把数据以二维表格的形式显示出来。</a:t>
            </a:r>
          </a:p>
        </p:txBody>
      </p:sp>
      <p:sp>
        <p:nvSpPr>
          <p:cNvPr id="363525" name="AutoShape 5"/>
          <p:cNvSpPr>
            <a:spLocks noChangeArrowheads="1"/>
          </p:cNvSpPr>
          <p:nvPr/>
        </p:nvSpPr>
        <p:spPr bwMode="auto">
          <a:xfrm>
            <a:off x="6970316" y="4691608"/>
            <a:ext cx="1203325" cy="609600"/>
          </a:xfrm>
          <a:prstGeom prst="wedgeRoundRectCallout">
            <a:avLst>
              <a:gd name="adj1" fmla="val -120315"/>
              <a:gd name="adj2" fmla="val -58333"/>
              <a:gd name="adj3" fmla="val 16667"/>
            </a:avLst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</a:rPr>
              <a:t>行数据</a:t>
            </a:r>
          </a:p>
        </p:txBody>
      </p:sp>
      <p:sp>
        <p:nvSpPr>
          <p:cNvPr id="363526" name="AutoShape 6"/>
          <p:cNvSpPr>
            <a:spLocks noChangeArrowheads="1"/>
          </p:cNvSpPr>
          <p:nvPr/>
        </p:nvSpPr>
        <p:spPr bwMode="auto">
          <a:xfrm>
            <a:off x="6971903" y="3683545"/>
            <a:ext cx="1079500" cy="538163"/>
          </a:xfrm>
          <a:prstGeom prst="wedgeRoundRectCallout">
            <a:avLst>
              <a:gd name="adj1" fmla="val -133528"/>
              <a:gd name="adj2" fmla="val 11653"/>
              <a:gd name="adj3" fmla="val 16667"/>
            </a:avLst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</a:rPr>
              <a:t>标题</a:t>
            </a:r>
          </a:p>
        </p:txBody>
      </p:sp>
      <p:sp>
        <p:nvSpPr>
          <p:cNvPr id="363527" name="AutoShape 7"/>
          <p:cNvSpPr>
            <a:spLocks noChangeArrowheads="1"/>
          </p:cNvSpPr>
          <p:nvPr/>
        </p:nvSpPr>
        <p:spPr bwMode="auto">
          <a:xfrm>
            <a:off x="1117203" y="2748508"/>
            <a:ext cx="1360488" cy="538162"/>
          </a:xfrm>
          <a:prstGeom prst="wedgeRoundRectCallout">
            <a:avLst>
              <a:gd name="adj1" fmla="val 86056"/>
              <a:gd name="adj2" fmla="val 158556"/>
              <a:gd name="adj3" fmla="val 16667"/>
            </a:avLst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</a:rPr>
              <a:t>列名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5" grpId="0" animBg="1"/>
      <p:bldP spid="363526" grpId="0" animBg="1"/>
      <p:bldP spid="3635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798" y="305239"/>
            <a:ext cx="7704658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</a:rPr>
              <a:t>行选中</a:t>
            </a:r>
            <a:r>
              <a:rPr lang="zh-CN" altLang="en-US" b="0" dirty="0" smtClean="0">
                <a:latin typeface="黑体" panose="02010609060101010101" pitchFamily="49" charset="-122"/>
              </a:rPr>
              <a:t>事件</a:t>
            </a:r>
            <a:r>
              <a:rPr lang="en-US" altLang="zh-CN" b="0" dirty="0" err="1" smtClean="0">
                <a:latin typeface="黑体" panose="02010609060101010101" pitchFamily="49" charset="-122"/>
              </a:rPr>
              <a:t>ListSelectionEvent</a:t>
            </a:r>
            <a:endParaRPr lang="en-US" altLang="zh-CN" b="0" dirty="0">
              <a:latin typeface="黑体" panose="02010609060101010101" pitchFamily="49" charset="-122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77700" y="1254692"/>
            <a:ext cx="9002067" cy="4766596"/>
          </a:xfrm>
          <a:prstGeom prst="rect">
            <a:avLst/>
          </a:prstGeom>
          <a:solidFill>
            <a:srgbClr val="FBFFFC"/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000"/>
            </a:pPr>
            <a:r>
              <a:rPr lang="zh-CN" altLang="en-US" sz="2500" dirty="0">
                <a:latin typeface="黑体" panose="02010609060101010101" pitchFamily="49" charset="-122"/>
              </a:rPr>
              <a:t>选中表格</a:t>
            </a:r>
            <a:r>
              <a:rPr lang="zh-CN" altLang="en-US" sz="2500" dirty="0" smtClean="0">
                <a:latin typeface="黑体" panose="02010609060101010101" pitchFamily="49" charset="-122"/>
              </a:rPr>
              <a:t>的行引发</a:t>
            </a:r>
            <a:r>
              <a:rPr lang="en-US" altLang="zh-CN" sz="2500" dirty="0" err="1">
                <a:solidFill>
                  <a:srgbClr val="990000"/>
                </a:solidFill>
                <a:latin typeface="黑体" panose="02010609060101010101" pitchFamily="49" charset="-122"/>
              </a:rPr>
              <a:t>ListSelectionEvent</a:t>
            </a:r>
            <a:r>
              <a:rPr lang="zh-CN" altLang="en-US" sz="2500" dirty="0" smtClean="0">
                <a:latin typeface="黑体" panose="02010609060101010101" pitchFamily="49" charset="-122"/>
              </a:rPr>
              <a:t>事件</a:t>
            </a:r>
            <a:endParaRPr lang="zh-CN" altLang="en-US" sz="2500" dirty="0">
              <a:latin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000"/>
            </a:pPr>
            <a:r>
              <a:rPr lang="zh-CN" altLang="en-US" sz="2500" dirty="0" smtClean="0">
                <a:latin typeface="黑体" panose="02010609060101010101" pitchFamily="49" charset="-122"/>
              </a:rPr>
              <a:t>处理</a:t>
            </a:r>
            <a:r>
              <a:rPr lang="zh-CN" altLang="en-US" sz="2500" dirty="0">
                <a:latin typeface="黑体" panose="02010609060101010101" pitchFamily="49" charset="-122"/>
              </a:rPr>
              <a:t>行选中事件，需实现</a:t>
            </a:r>
            <a:r>
              <a:rPr lang="en-US" altLang="zh-CN" sz="2500" dirty="0" err="1">
                <a:solidFill>
                  <a:srgbClr val="990000"/>
                </a:solidFill>
                <a:latin typeface="黑体" panose="02010609060101010101" pitchFamily="49" charset="-122"/>
              </a:rPr>
              <a:t>ListSelectionListener</a:t>
            </a:r>
            <a:r>
              <a:rPr lang="zh-CN" altLang="en-US" sz="2500" dirty="0" smtClean="0">
                <a:latin typeface="黑体" panose="02010609060101010101" pitchFamily="49" charset="-122"/>
              </a:rPr>
              <a:t>接口。</a:t>
            </a:r>
            <a:endParaRPr lang="zh-CN" altLang="en-US" sz="2500" dirty="0">
              <a:latin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000"/>
            </a:pPr>
            <a:r>
              <a:rPr lang="en-US" altLang="zh-CN" sz="2500" dirty="0" err="1">
                <a:solidFill>
                  <a:srgbClr val="990000"/>
                </a:solidFill>
                <a:latin typeface="黑体" panose="02010609060101010101" pitchFamily="49" charset="-122"/>
              </a:rPr>
              <a:t>ListSelectionListener</a:t>
            </a:r>
            <a:r>
              <a:rPr lang="zh-CN" altLang="en-US" sz="2500" dirty="0">
                <a:latin typeface="黑体" panose="02010609060101010101" pitchFamily="49" charset="-122"/>
              </a:rPr>
              <a:t>接口中只有一个方法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None/>
            </a:pPr>
            <a:r>
              <a:rPr lang="zh-CN" altLang="en-US" sz="2500" dirty="0">
                <a:latin typeface="黑体" panose="02010609060101010101" pitchFamily="49" charset="-122"/>
              </a:rPr>
              <a:t>  </a:t>
            </a:r>
            <a:r>
              <a:rPr lang="en-US" altLang="zh-CN" sz="250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void </a:t>
            </a:r>
            <a:r>
              <a:rPr lang="en-US" altLang="zh-CN" sz="2500" dirty="0" err="1">
                <a:solidFill>
                  <a:srgbClr val="0000FF"/>
                </a:solidFill>
                <a:latin typeface="黑体" panose="02010609060101010101" pitchFamily="49" charset="-122"/>
              </a:rPr>
              <a:t>valueChanged</a:t>
            </a:r>
            <a:r>
              <a:rPr lang="en-US" altLang="zh-CN" sz="250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( </a:t>
            </a:r>
            <a:r>
              <a:rPr lang="en-US" altLang="zh-CN" sz="2500" dirty="0" err="1" smtClean="0">
                <a:solidFill>
                  <a:srgbClr val="0000FF"/>
                </a:solidFill>
                <a:latin typeface="黑体" panose="02010609060101010101" pitchFamily="49" charset="-122"/>
              </a:rPr>
              <a:t>ListSelectionEvent</a:t>
            </a:r>
            <a:r>
              <a:rPr lang="en-US" altLang="zh-CN" sz="2500" dirty="0">
                <a:solidFill>
                  <a:srgbClr val="0000FF"/>
                </a:solidFill>
                <a:latin typeface="黑体" panose="02010609060101010101" pitchFamily="49" charset="-122"/>
              </a:rPr>
              <a:t> </a:t>
            </a:r>
            <a:r>
              <a:rPr lang="en-US" altLang="zh-CN" sz="250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e ) </a:t>
            </a:r>
            <a:endParaRPr lang="en-US" altLang="zh-CN" sz="2500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zh-CN" altLang="en-US" sz="2500" dirty="0" smtClean="0">
                <a:latin typeface="黑体" panose="02010609060101010101" pitchFamily="49" charset="-122"/>
              </a:rPr>
              <a:t>  每当</a:t>
            </a:r>
            <a:r>
              <a:rPr lang="zh-CN" altLang="en-US" sz="2500" dirty="0">
                <a:latin typeface="黑体" panose="02010609060101010101" pitchFamily="49" charset="-122"/>
              </a:rPr>
              <a:t>选择值发生更改时调用</a:t>
            </a:r>
            <a:r>
              <a:rPr lang="zh-CN" altLang="en-US" sz="2500" dirty="0" smtClean="0">
                <a:latin typeface="黑体" panose="02010609060101010101" pitchFamily="49" charset="-122"/>
              </a:rPr>
              <a:t>。</a:t>
            </a:r>
            <a:endParaRPr lang="en-US" altLang="zh-CN" sz="2500" dirty="0" smtClean="0">
              <a:latin typeface="黑体" panose="02010609060101010101" pitchFamily="49" charset="-122"/>
            </a:endParaRPr>
          </a:p>
          <a:p>
            <a:pPr marL="342900" lvl="1" indent="-3429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000"/>
            </a:pPr>
            <a:r>
              <a:rPr lang="zh-CN" altLang="en-US" sz="2500" dirty="0" smtClean="0">
                <a:latin typeface="黑体" panose="02010609060101010101" pitchFamily="49" charset="-122"/>
              </a:rPr>
              <a:t>注册</a:t>
            </a:r>
            <a:r>
              <a:rPr lang="zh-CN" altLang="en-US" sz="2500" dirty="0">
                <a:latin typeface="黑体" panose="02010609060101010101" pitchFamily="49" charset="-122"/>
              </a:rPr>
              <a:t>监听器对象</a:t>
            </a:r>
            <a:r>
              <a:rPr lang="zh-CN" altLang="en-US" sz="2500" dirty="0" smtClean="0">
                <a:latin typeface="黑体" panose="02010609060101010101" pitchFamily="49" charset="-122"/>
              </a:rPr>
              <a:t>时，需要</a:t>
            </a:r>
            <a:r>
              <a:rPr lang="zh-CN" altLang="en-US" sz="2500" dirty="0">
                <a:latin typeface="黑体" panose="02010609060101010101" pitchFamily="49" charset="-122"/>
              </a:rPr>
              <a:t>先获取表格的列表选择模型</a:t>
            </a:r>
            <a:r>
              <a:rPr lang="en-US" altLang="zh-CN" sz="2500" dirty="0" err="1">
                <a:latin typeface="黑体" panose="02010609060101010101" pitchFamily="49" charset="-122"/>
              </a:rPr>
              <a:t>ListSelectionModel</a:t>
            </a:r>
            <a:r>
              <a:rPr lang="zh-CN" altLang="en-US" sz="2500" dirty="0" smtClean="0">
                <a:latin typeface="黑体" panose="02010609060101010101" pitchFamily="49" charset="-122"/>
              </a:rPr>
              <a:t>对象：</a:t>
            </a:r>
            <a:endParaRPr lang="zh-CN" altLang="en-US" sz="2500" dirty="0">
              <a:latin typeface="黑体" panose="02010609060101010101" pitchFamily="49" charset="-122"/>
            </a:endParaRPr>
          </a:p>
          <a:p>
            <a:pPr marL="252000" lvl="1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altLang="zh-CN" sz="250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table.getSelectionModel</a:t>
            </a:r>
            <a:r>
              <a:rPr lang="en-US" altLang="zh-CN" sz="25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().</a:t>
            </a:r>
            <a:r>
              <a:rPr lang="en-US" altLang="zh-CN" sz="250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addListSelectionListener</a:t>
            </a:r>
            <a:r>
              <a:rPr lang="en-US" altLang="zh-CN" sz="25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(listener);</a:t>
            </a:r>
          </a:p>
          <a:p>
            <a:pPr marL="342900" lvl="1" indent="-3429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000"/>
            </a:pPr>
            <a:endParaRPr lang="zh-CN" altLang="en-US" sz="2500" dirty="0">
              <a:latin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3" name="图片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08543"/>
            <a:ext cx="4104456" cy="237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1340768"/>
            <a:ext cx="8280920" cy="11521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黑体" panose="02010609060101010101" pitchFamily="49" charset="-122"/>
              </a:rPr>
              <a:t>当选</a:t>
            </a:r>
            <a:r>
              <a:rPr lang="zh-CN" altLang="en-US" dirty="0">
                <a:latin typeface="黑体" panose="02010609060101010101" pitchFamily="49" charset="-122"/>
              </a:rPr>
              <a:t>中表格中的一行后，在控制台输出所选中行的</a:t>
            </a:r>
            <a:r>
              <a:rPr lang="zh-CN" altLang="en-US" dirty="0" smtClean="0">
                <a:latin typeface="黑体" panose="02010609060101010101" pitchFamily="49" charset="-122"/>
              </a:rPr>
              <a:t>数据。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798" y="305239"/>
            <a:ext cx="7704658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</a:rPr>
              <a:t>表格的事件处理</a:t>
            </a:r>
            <a:r>
              <a:rPr lang="zh-CN" altLang="en-US" b="0" dirty="0" smtClean="0">
                <a:latin typeface="黑体" panose="02010609060101010101" pitchFamily="49" charset="-122"/>
              </a:rPr>
              <a:t>示例</a:t>
            </a:r>
            <a:endParaRPr lang="en-US" altLang="zh-CN" b="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3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2" y="188640"/>
            <a:ext cx="9299376" cy="6504345"/>
          </a:xfrm>
          <a:solidFill>
            <a:srgbClr val="F7FAFF"/>
          </a:solidFill>
          <a:ln w="19050" cap="flat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javax.swing.event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javax.swing.table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定义监听器类，实现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ListSelectionListener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接口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TableEventDemo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implements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ListSelectionListener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{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frame;							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JTable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table;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DefaultTableModel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TableEventDemo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{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frame 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String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columnName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 = {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姓名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性别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年龄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 };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Object data[][] = { {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陈杨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19}, {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王铮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18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},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        {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李妍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女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19} };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DefaultTableModel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(data,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columnName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table 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JTable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table.setSelectionMode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ListSelectionModel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                         SINGLE_SELECTION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</a:t>
            </a:r>
            <a:endParaRPr lang="zh-CN" altLang="en-US" sz="2200" b="0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(table);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scrollpane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1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144" y="260648"/>
            <a:ext cx="8964488" cy="6183744"/>
          </a:xfrm>
          <a:solidFill>
            <a:srgbClr val="F7FAFF"/>
          </a:solidFill>
          <a:ln w="19050" cap="flat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frame.setSize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(260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150);</a:t>
            </a:r>
            <a:endParaRPr lang="zh-CN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frame.setVisible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frame.setDefaultCloseOperation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JFrame.EXIT_ON_CLOSE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 </a:t>
            </a:r>
            <a:r>
              <a:rPr lang="zh-CN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注册监听器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table.getSelectionModel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().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addListSelectionListener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(this);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}</a:t>
            </a:r>
            <a:endParaRPr lang="zh-CN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public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valueChanged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ListSelectionEvent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获取被选中行的索引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selectedRow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table.getSelectedRow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	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输出被选中行的数据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for 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0;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&lt;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table.getColumnCount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++)	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	    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table.getValueAt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selectedRow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+ "\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t“ );</a:t>
            </a:r>
            <a:endParaRPr lang="zh-CN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  <a:endParaRPr lang="zh-CN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}</a:t>
            </a:r>
            <a:endParaRPr lang="zh-CN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public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static void main(String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[]) {</a:t>
            </a:r>
            <a:endParaRPr lang="zh-CN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TableEventDemo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  <a:endParaRPr lang="zh-CN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}</a:t>
            </a:r>
            <a:endParaRPr lang="zh-CN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0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0">
                <a:latin typeface="黑体" panose="02010609060101010101" pitchFamily="49" charset="-122"/>
              </a:rPr>
              <a:t>表格数据的更新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1116013" y="1611313"/>
            <a:ext cx="74612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</a:rPr>
              <a:t>数组</a:t>
            </a:r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1116013" y="3267075"/>
            <a:ext cx="7461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</a:rPr>
              <a:t>向量</a:t>
            </a:r>
          </a:p>
        </p:txBody>
      </p:sp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3394075" y="2420938"/>
            <a:ext cx="216852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</a:rPr>
              <a:t>表格模型对象</a:t>
            </a:r>
          </a:p>
        </p:txBody>
      </p:sp>
      <p:sp>
        <p:nvSpPr>
          <p:cNvPr id="55302" name="Text Box 7"/>
          <p:cNvSpPr txBox="1">
            <a:spLocks noChangeArrowheads="1"/>
          </p:cNvSpPr>
          <p:nvPr/>
        </p:nvSpPr>
        <p:spPr bwMode="auto">
          <a:xfrm>
            <a:off x="7065963" y="2420938"/>
            <a:ext cx="74612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</a:rPr>
              <a:t>表格</a:t>
            </a:r>
          </a:p>
        </p:txBody>
      </p:sp>
      <p:sp>
        <p:nvSpPr>
          <p:cNvPr id="55303" name="Line 8"/>
          <p:cNvSpPr>
            <a:spLocks noChangeShapeType="1"/>
          </p:cNvSpPr>
          <p:nvPr/>
        </p:nvSpPr>
        <p:spPr bwMode="auto">
          <a:xfrm>
            <a:off x="1881188" y="1844675"/>
            <a:ext cx="1512887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zh-CN" altLang="en-US"/>
          </a:p>
        </p:txBody>
      </p:sp>
      <p:sp>
        <p:nvSpPr>
          <p:cNvPr id="55304" name="Line 9"/>
          <p:cNvSpPr>
            <a:spLocks noChangeShapeType="1"/>
          </p:cNvSpPr>
          <p:nvPr/>
        </p:nvSpPr>
        <p:spPr bwMode="auto">
          <a:xfrm flipV="1">
            <a:off x="1881188" y="2709863"/>
            <a:ext cx="1439862" cy="792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zh-CN" altLang="en-US"/>
          </a:p>
        </p:txBody>
      </p:sp>
      <p:sp>
        <p:nvSpPr>
          <p:cNvPr id="55305" name="Line 10"/>
          <p:cNvSpPr>
            <a:spLocks noChangeShapeType="1"/>
          </p:cNvSpPr>
          <p:nvPr/>
        </p:nvSpPr>
        <p:spPr bwMode="auto">
          <a:xfrm>
            <a:off x="5626100" y="2709863"/>
            <a:ext cx="1368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zh-CN" altLang="en-US"/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2411413" y="3825875"/>
            <a:ext cx="4489450" cy="971550"/>
          </a:xfrm>
          <a:prstGeom prst="rect">
            <a:avLst/>
          </a:prstGeom>
          <a:solidFill>
            <a:srgbClr val="DEFBFE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49" charset="-122"/>
              </a:rPr>
              <a:t>tableModel.addRow(vector)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49" charset="-122"/>
              </a:rPr>
              <a:t>tableModel.removeRow(n);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50825" y="5229225"/>
            <a:ext cx="8934450" cy="971550"/>
          </a:xfrm>
          <a:prstGeom prst="rect">
            <a:avLst/>
          </a:prstGeom>
          <a:solidFill>
            <a:srgbClr val="DEFBFE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49" charset="-122"/>
              </a:rPr>
              <a:t>tableModel = new DefaultTableModel(datav,columnV);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49" charset="-122"/>
              </a:rPr>
              <a:t>table.setModel(tableModel); </a:t>
            </a:r>
          </a:p>
        </p:txBody>
      </p:sp>
      <p:pic>
        <p:nvPicPr>
          <p:cNvPr id="3686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24"/>
          <a:stretch>
            <a:fillRect/>
          </a:stretch>
        </p:blipFill>
        <p:spPr bwMode="auto">
          <a:xfrm>
            <a:off x="1692275" y="3933825"/>
            <a:ext cx="6696075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0.14549 -0.5354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4" y="-2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1" grpId="0" animBg="1"/>
      <p:bldP spid="3686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 smtClean="0">
                <a:latin typeface="黑体" panose="02010609060101010101" pitchFamily="49" charset="-122"/>
              </a:rPr>
              <a:t>表格</a:t>
            </a:r>
            <a:r>
              <a:rPr lang="zh-CN" altLang="en-US" sz="4000" b="0" dirty="0">
                <a:latin typeface="黑体" panose="02010609060101010101" pitchFamily="49" charset="-122"/>
              </a:rPr>
              <a:t>练习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00733"/>
            <a:ext cx="8496944" cy="2344291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单击“添加行”按钮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，从控制台输入一行新的数据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然后将其添加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到表格中。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选中某一行，单击“删除行”按钮，弹出确认对话框，确认后再删除。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30956"/>
            <a:ext cx="4752975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93" y="4051643"/>
            <a:ext cx="334803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59200" y="304445"/>
            <a:ext cx="69850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latin typeface="黑体" panose="02010609060101010101" pitchFamily="49" charset="-122"/>
              </a:rPr>
              <a:t>树</a:t>
            </a:r>
            <a:r>
              <a:rPr lang="en-US" altLang="zh-CN" sz="4000" b="0" dirty="0" err="1">
                <a:latin typeface="黑体" panose="02010609060101010101" pitchFamily="49" charset="-122"/>
              </a:rPr>
              <a:t>JTree</a:t>
            </a:r>
            <a:r>
              <a:rPr lang="en-US" altLang="zh-CN" sz="4000" b="0" dirty="0">
                <a:latin typeface="黑体" panose="02010609060101010101" pitchFamily="49" charset="-122"/>
              </a:rPr>
              <a:t>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40768"/>
            <a:ext cx="6048672" cy="439248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树状结构中所有的构成元素都用结点</a:t>
            </a:r>
            <a:r>
              <a:rPr lang="en-US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(Node)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来表示。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处于不同层次的结点之间具有父子或祖先与后代的关系。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处于整个层次结构最顶端的结点称为根结点，每棵树的根结点只能有一个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6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一个结点不再有子结点时，称之为终端结点或叶子结点</a:t>
            </a:r>
            <a:r>
              <a:rPr lang="en-US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(Leaf Node)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6516216" y="1412776"/>
            <a:ext cx="2304256" cy="280831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290377"/>
            <a:ext cx="69850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latin typeface="黑体" panose="02010609060101010101" pitchFamily="49" charset="-122"/>
              </a:rPr>
              <a:t>树</a:t>
            </a:r>
            <a:r>
              <a:rPr lang="en-US" altLang="zh-CN" sz="4000" b="0" dirty="0" err="1">
                <a:latin typeface="黑体" panose="02010609060101010101" pitchFamily="49" charset="-122"/>
              </a:rPr>
              <a:t>JTree</a:t>
            </a:r>
            <a:r>
              <a:rPr lang="en-US" altLang="zh-CN" sz="4000" b="0" dirty="0">
                <a:latin typeface="黑体" panose="02010609060101010101" pitchFamily="49" charset="-122"/>
              </a:rPr>
              <a:t> 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268413"/>
            <a:ext cx="8676828" cy="489689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6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JTree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的构造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2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2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JTree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：建立一棵系统默认的树。</a:t>
            </a:r>
          </a:p>
          <a:p>
            <a:pPr marL="742950" lvl="2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JTree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Hashtable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 value)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：利用哈希表建立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树，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显示根结点。</a:t>
            </a:r>
          </a:p>
          <a:p>
            <a:pPr marL="742950" lvl="2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JTree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(Object[] value)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：利用对象数组建立树，不显示根结点。</a:t>
            </a:r>
          </a:p>
          <a:p>
            <a:pPr marL="742950" lvl="2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JTree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TreeModel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newModel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：利用数据模型建立树。</a:t>
            </a:r>
          </a:p>
          <a:p>
            <a:pPr marL="742950" lvl="2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JTree</a:t>
            </a:r>
            <a:r>
              <a:rPr lang="en-US" altLang="zh-CN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TreeNode</a:t>
            </a:r>
            <a:r>
              <a:rPr lang="en-US" altLang="zh-CN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root)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：利用树结点建立树。</a:t>
            </a:r>
          </a:p>
          <a:p>
            <a:pPr marL="742950" lvl="2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JTree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TreeNode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root,boolean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asksAllowsChildren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：利用树结点建立树，并决定是否允许子结点的存在。</a:t>
            </a:r>
          </a:p>
          <a:p>
            <a:pPr marL="742950" lvl="2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altLang="zh-CN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JTree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(Vector value)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：利用向量建立树，不显示根结点。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287311" y="548680"/>
            <a:ext cx="1872208" cy="244827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376" y="274642"/>
            <a:ext cx="6985000" cy="79216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</a:rPr>
              <a:t>利用树结点创建树结构的步骤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52972"/>
            <a:ext cx="8424936" cy="508434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创建根结点或子节点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DefaultMutableTreeNode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node = new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DefaultMutableTreeNode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(&lt;</a:t>
            </a:r>
            <a:r>
              <a:rPr lang="zh-CN" altLang="en-US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参数列表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add()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将子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结点添加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到父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结点中去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，结点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添加的顺序就是将来显示给用户的顺序。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parentNode.add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subNode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treeRoot.add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subNode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用根结点做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参数生成树对象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JTree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treeObject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 new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JTree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treeRoot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树添加到滚动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面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板中，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滚动面板添加到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容器中。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JScrollPane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scrollPane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new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JScrollPane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(tree);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frame.add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scrollPane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</p:txBody>
      </p:sp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7589687" y="2780928"/>
            <a:ext cx="1547664" cy="213285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457200"/>
            <a:ext cx="7391400" cy="487363"/>
          </a:xfrm>
        </p:spPr>
        <p:txBody>
          <a:bodyPr/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树应用示例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72741"/>
            <a:ext cx="8229600" cy="140818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zh-CN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使用结点方式创建树，树包含三个结点，一个根结点，两个子结点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21074"/>
            <a:ext cx="3335238" cy="2285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4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 b="0" dirty="0" err="1" smtClean="0">
                <a:latin typeface="黑体" panose="02010609060101010101" pitchFamily="49" charset="-122"/>
              </a:rPr>
              <a:t>JTable</a:t>
            </a:r>
            <a:r>
              <a:rPr lang="zh-CN" altLang="en-US" sz="4000" b="0" dirty="0" smtClean="0">
                <a:latin typeface="黑体" panose="02010609060101010101" pitchFamily="49" charset="-122"/>
              </a:rPr>
              <a:t>的构造</a:t>
            </a:r>
            <a:r>
              <a:rPr lang="zh-CN" altLang="en-US" sz="4000" b="0" dirty="0">
                <a:latin typeface="黑体" panose="02010609060101010101" pitchFamily="49" charset="-122"/>
              </a:rPr>
              <a:t>方法 </a:t>
            </a:r>
          </a:p>
        </p:txBody>
      </p:sp>
      <p:pic>
        <p:nvPicPr>
          <p:cNvPr id="11280" name="Picture 46" descr="9to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81128"/>
            <a:ext cx="4643437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51904"/>
              </p:ext>
            </p:extLst>
          </p:nvPr>
        </p:nvGraphicFramePr>
        <p:xfrm>
          <a:off x="66116" y="1373971"/>
          <a:ext cx="9014252" cy="2775109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4320881"/>
                <a:gridCol w="4693371"/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方法原型</a:t>
                      </a:r>
                      <a:endParaRPr lang="zh-CN" sz="2800" b="0" kern="100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sz="28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JTable()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创建空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表格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JTable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</a:t>
                      </a:r>
                      <a:r>
                        <a:rPr lang="en-US" sz="2000" b="0" kern="100" dirty="0" err="1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rows,int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columns 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创建指定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行数和列数的表格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JTable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Object</a:t>
                      </a:r>
                      <a:r>
                        <a:rPr lang="en-US" sz="2000" b="0" kern="100" dirty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[][] </a:t>
                      </a:r>
                      <a:r>
                        <a:rPr lang="en-US" sz="2000" b="0" kern="100" dirty="0" err="1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rowData</a:t>
                      </a:r>
                      <a:r>
                        <a:rPr lang="en-US" sz="2000" b="0" kern="100" dirty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, Object[] </a:t>
                      </a:r>
                      <a:r>
                        <a:rPr lang="en-US" sz="2000" b="0" kern="100" dirty="0" err="1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columnNames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创建表格，列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名由一维数组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columnNames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指定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，数据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由二维数组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rowData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指定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JTable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Vector </a:t>
                      </a:r>
                      <a:r>
                        <a:rPr lang="en-US" sz="2000" b="0" kern="100" dirty="0" err="1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rowData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,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                  Vector </a:t>
                      </a:r>
                      <a:r>
                        <a:rPr lang="en-US" sz="2000" b="0" kern="100" dirty="0" err="1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columnNames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) 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创建表格，列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名由向量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columnNames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指定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，数据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由向量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rowData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指定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JTable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</a:t>
                      </a:r>
                      <a:r>
                        <a:rPr lang="en-US" sz="2000" b="0" kern="100" dirty="0" err="1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TableModel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err="1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dm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使用指定的数据模型对象来创建表格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2" y="0"/>
            <a:ext cx="9289032" cy="7094250"/>
          </a:xfrm>
          <a:solidFill>
            <a:srgbClr val="F7FAFF"/>
          </a:solidFill>
          <a:ln w="19050" cap="flat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javax.swing.tree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TreeDemo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{	</a:t>
            </a:r>
          </a:p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frame;</a:t>
            </a:r>
          </a:p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JTree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tree;			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	    //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树</a:t>
            </a:r>
          </a:p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TreeDemo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{</a:t>
            </a:r>
          </a:p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frame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TreeDemo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//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创建结点</a:t>
            </a:r>
          </a:p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zh-CN" altLang="en-US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DefaultMutableTreeNode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root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   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DefaultMutableTreeNode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通讯录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DefaultMutableTreeNode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nodeFamily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   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DefaultMutableTreeNode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家人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DefaultMutableTreeNode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nodeFriend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   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DefaultMutableTreeNode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好友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root.add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nodeFamily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	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root.add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nodeFriend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组装结点</a:t>
            </a:r>
          </a:p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zh-CN" altLang="en-US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tree 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new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JTree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(root);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		   // 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树</a:t>
            </a:r>
          </a:p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(tree);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BorderLayout.WEST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	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frame.setSize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(200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150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frame.setVisible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</a:t>
            </a:r>
          </a:p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}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public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static void main(String[]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</a:t>
            </a:r>
          </a:p>
          <a:p>
            <a:pPr marL="0" indent="0" eaLnBrk="1" hangingPunct="1">
              <a:lnSpc>
                <a:spcPts val="2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TreeDemo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marL="0" indent="0" eaLnBrk="1" hangingPunct="1"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}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164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latin typeface="黑体" panose="02010609060101010101" pitchFamily="49" charset="-122"/>
              </a:rPr>
              <a:t>编程练习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929687" cy="4752975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90000"/>
              <a:buFont typeface="Wingdings" panose="05000000000000000000" pitchFamily="2" charset="2"/>
              <a:buChar char="q"/>
            </a:pP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创建如图所示的树状组件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创建结点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DefaultMutableTreeNode</a:t>
            </a:r>
            <a:r>
              <a:rPr lang="en-US" altLang="zh-CN" sz="20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node=new </a:t>
            </a:r>
            <a:r>
              <a:rPr lang="en-US" altLang="zh-CN" sz="20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DefaultMutableTreeNode</a:t>
            </a:r>
            <a:r>
              <a:rPr lang="en-US" altLang="zh-CN" sz="20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(“</a:t>
            </a:r>
            <a:r>
              <a:rPr lang="zh-CN" altLang="en-US" sz="20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</a:t>
            </a:r>
            <a:r>
              <a:rPr lang="en-US" altLang="zh-CN" sz="20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组装结点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parentnode.add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(node);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生成树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JTree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tree = new 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JTree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(root);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加滚动条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JScrollPane</a:t>
            </a:r>
            <a:r>
              <a:rPr lang="en-US" altLang="zh-CN" sz="20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scrollPane</a:t>
            </a:r>
            <a:r>
              <a:rPr lang="en-US" altLang="zh-CN" sz="20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=new </a:t>
            </a:r>
            <a:r>
              <a:rPr lang="en-US" altLang="zh-CN" sz="20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JScrollPane</a:t>
            </a:r>
            <a:r>
              <a:rPr lang="en-US" altLang="zh-CN" sz="20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(tree);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69"/>
          <a:stretch>
            <a:fillRect/>
          </a:stretch>
        </p:blipFill>
        <p:spPr bwMode="auto">
          <a:xfrm>
            <a:off x="6444208" y="2924770"/>
            <a:ext cx="2471737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0">
                <a:latin typeface="黑体" panose="02010609060101010101" pitchFamily="49" charset="-122"/>
              </a:rPr>
              <a:t>树的编辑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68635" y="1196752"/>
            <a:ext cx="8351837" cy="226876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进行树的操作时，一般先选定树的结点，然后根据选定的结点执行不同的操作，因此如何标识每一个结点非常重要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中采用路径的方式（称为树路径）来标识树结点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TreePath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）由若干个结点组成，从根结点开始一直到被选中的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结点。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8612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360" y="3573016"/>
            <a:ext cx="2938463" cy="306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3147576" y="3962620"/>
            <a:ext cx="1477962" cy="35991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楷体_GB2312" pitchFamily="49" charset="-122"/>
            </a:endParaRPr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3597818" y="4788321"/>
            <a:ext cx="914574" cy="2968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楷体_GB2312" pitchFamily="49" charset="-122"/>
            </a:endParaRPr>
          </a:p>
        </p:txBody>
      </p:sp>
      <p:sp>
        <p:nvSpPr>
          <p:cNvPr id="68615" name="Oval 7"/>
          <p:cNvSpPr>
            <a:spLocks noChangeArrowheads="1"/>
          </p:cNvSpPr>
          <p:nvPr/>
        </p:nvSpPr>
        <p:spPr bwMode="auto">
          <a:xfrm>
            <a:off x="3865811" y="5014082"/>
            <a:ext cx="1138237" cy="3889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楷体_GB2312" pitchFamily="49" charset="-122"/>
            </a:endParaRPr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3936151" y="5870348"/>
            <a:ext cx="1304949" cy="352896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楷体_GB2312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uiExpand="1" build="p"/>
      <p:bldP spid="68613" grpId="0" animBg="1"/>
      <p:bldP spid="68614" grpId="0" animBg="1"/>
      <p:bldP spid="68615" grpId="0" animBg="1"/>
      <p:bldP spid="686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288784"/>
            <a:ext cx="69850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获得选中结点的树路径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407863" y="1341438"/>
            <a:ext cx="8556625" cy="5153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5000"/>
              <a:buChar char="q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获得被选中结点的树路径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None/>
            </a:pP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TreePath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selectionPath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tree.getSelectionPath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();</a:t>
            </a:r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600" y="2780928"/>
            <a:ext cx="2938463" cy="306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915816" y="3170532"/>
            <a:ext cx="1477962" cy="35991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楷体_GB2312" pitchFamily="49" charset="-122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366058" y="3996233"/>
            <a:ext cx="914574" cy="2968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楷体_GB2312" pitchFamily="49" charset="-122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634051" y="4221994"/>
            <a:ext cx="1138237" cy="3889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楷体_GB2312" pitchFamily="49" charset="-122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704391" y="5078260"/>
            <a:ext cx="1304949" cy="352896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楷体_GB2312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1061012" y="305239"/>
            <a:ext cx="69850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获得被选中的结点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2978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268761"/>
            <a:ext cx="8424936" cy="309634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0000FF"/>
              </a:buClr>
              <a:buSzPct val="84000"/>
              <a:buFont typeface="Wingdings" panose="05000000000000000000" pitchFamily="2" charset="2"/>
              <a:buChar char="p"/>
            </a:pP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TreePath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selectionPath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tree.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getSelectionPath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DefaultMutableTreeNode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selectedNode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   </a:t>
            </a:r>
            <a:b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DefaultMutableTreeNode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) </a:t>
            </a:r>
            <a:b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selectionPath.getLastPathComponent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0000FF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更简洁的形式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DefaultMutableTreeNode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selectedNode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(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DefaultMutableTreeNode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)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tree.getLastSelectedPathComponent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365105"/>
            <a:ext cx="2304256" cy="2406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2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2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2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2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 b="0">
                <a:latin typeface="黑体" panose="02010609060101010101" pitchFamily="49" charset="-122"/>
              </a:rPr>
              <a:t>JTree</a:t>
            </a:r>
            <a:r>
              <a:rPr lang="zh-CN" altLang="en-US" sz="4000" b="0">
                <a:latin typeface="黑体" panose="02010609060101010101" pitchFamily="49" charset="-122"/>
              </a:rPr>
              <a:t>的事件处理</a:t>
            </a:r>
          </a:p>
        </p:txBody>
      </p:sp>
      <p:sp>
        <p:nvSpPr>
          <p:cNvPr id="78851" name="Rectangle 3"/>
          <p:cNvSpPr>
            <a:spLocks noRot="1" noChangeArrowheads="1"/>
          </p:cNvSpPr>
          <p:nvPr/>
        </p:nvSpPr>
        <p:spPr bwMode="auto">
          <a:xfrm>
            <a:off x="251520" y="1268760"/>
            <a:ext cx="854075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TreeModelEvent</a:t>
            </a:r>
            <a:endParaRPr lang="en-US" altLang="zh-CN" dirty="0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sz="2400" dirty="0"/>
              <a:t>当树的</a:t>
            </a:r>
            <a:r>
              <a:rPr lang="zh-CN" altLang="en-US" sz="2400" dirty="0" smtClean="0"/>
              <a:t>结构有</a:t>
            </a:r>
            <a:r>
              <a:rPr lang="zh-CN" altLang="en-US" sz="2400" dirty="0"/>
              <a:t>任何改变时，</a:t>
            </a:r>
            <a:r>
              <a:rPr lang="zh-CN" altLang="en-US" sz="2400" dirty="0" smtClean="0"/>
              <a:t>例如结点值</a:t>
            </a:r>
            <a:r>
              <a:rPr lang="zh-CN" altLang="en-US" sz="2400" dirty="0"/>
              <a:t>改变了、新增节点、删除节点等，</a:t>
            </a:r>
            <a:r>
              <a:rPr lang="zh-CN" altLang="en-US" sz="2400" dirty="0" smtClean="0"/>
              <a:t>都会触发</a:t>
            </a:r>
            <a:r>
              <a:rPr lang="en-US" altLang="zh-CN" sz="2400" dirty="0" err="1" smtClean="0"/>
              <a:t>TreeModelEvent</a:t>
            </a:r>
            <a:r>
              <a:rPr lang="zh-CN" altLang="en-US" sz="2400" dirty="0"/>
              <a:t>事件，要处理这样的事件必须实现</a:t>
            </a:r>
            <a:r>
              <a:rPr lang="en-US" altLang="zh-CN" sz="2400" dirty="0" err="1"/>
              <a:t>TreeModelListener</a:t>
            </a:r>
            <a:r>
              <a:rPr lang="zh-CN" altLang="en-US" sz="2400" dirty="0"/>
              <a:t>接口。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TreeSelectionEvent</a:t>
            </a:r>
            <a:endParaRPr lang="en-US" altLang="zh-CN" dirty="0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dirty="0"/>
              <a:t>在</a:t>
            </a:r>
            <a:r>
              <a:rPr lang="en-US" altLang="zh-CN" dirty="0" err="1"/>
              <a:t>JTree</a:t>
            </a:r>
            <a:r>
              <a:rPr lang="zh-CN" altLang="en-US" dirty="0"/>
              <a:t>上点选任何结点，会触发</a:t>
            </a:r>
            <a:r>
              <a:rPr lang="en-US" altLang="zh-CN" dirty="0" err="1"/>
              <a:t>TreeSelectionEvent</a:t>
            </a:r>
            <a:r>
              <a:rPr lang="zh-CN" altLang="en-US" dirty="0"/>
              <a:t>事件。</a:t>
            </a:r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14" y="3140968"/>
            <a:ext cx="2304256" cy="2406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60350"/>
            <a:ext cx="7451725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dirty="0" err="1" smtClean="0">
                <a:latin typeface="黑体" panose="02010609060101010101" pitchFamily="49" charset="-122"/>
              </a:rPr>
              <a:t>TreeSelectionEvent</a:t>
            </a:r>
            <a:r>
              <a:rPr lang="zh-CN" altLang="en-US" b="0" dirty="0" smtClean="0">
                <a:latin typeface="黑体" panose="02010609060101010101" pitchFamily="49" charset="-122"/>
              </a:rPr>
              <a:t>事件</a:t>
            </a:r>
            <a:endParaRPr lang="en-US" altLang="zh-CN" b="0" dirty="0">
              <a:latin typeface="黑体" panose="02010609060101010101" pitchFamily="49" charset="-122"/>
            </a:endParaRP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251521" y="1196752"/>
            <a:ext cx="8712968" cy="55165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注册监听器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tree.addTreeSelectionListener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(listener);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监听器类必须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TreeSelectionListener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接口。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接口中只有一个方法：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valueChanged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TreeSelectionEvent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event);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每当用户选定或者撤销选定树的结点时，就要调用它。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通过调用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tree.getLastSelectedPathComponent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方法，获取当前选中结点。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TreePath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selecPath</a:t>
            </a:r>
            <a:r>
              <a:rPr lang="en-US" altLang="zh-CN" sz="24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tree.getSelectionPath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();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获取选中的树路径。</a:t>
            </a:r>
          </a:p>
        </p:txBody>
      </p:sp>
      <p:pic>
        <p:nvPicPr>
          <p:cNvPr id="273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74"/>
          <a:stretch>
            <a:fillRect/>
          </a:stretch>
        </p:blipFill>
        <p:spPr bwMode="auto">
          <a:xfrm>
            <a:off x="7651179" y="4293096"/>
            <a:ext cx="1457325" cy="223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9259E-6 L -0.00295 -0.4310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2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0">
                <a:latin typeface="黑体" panose="02010609060101010101" pitchFamily="49" charset="-122"/>
              </a:rPr>
              <a:t>树结点的比较</a:t>
            </a:r>
          </a:p>
        </p:txBody>
      </p:sp>
      <p:sp>
        <p:nvSpPr>
          <p:cNvPr id="87043" name="Rectangle 5"/>
          <p:cNvSpPr>
            <a:spLocks noGrp="1" noChangeArrowheads="1"/>
          </p:cNvSpPr>
          <p:nvPr>
            <p:ph idx="1"/>
          </p:nvPr>
        </p:nvSpPr>
        <p:spPr>
          <a:xfrm>
            <a:off x="323528" y="1412776"/>
            <a:ext cx="8604250" cy="4752975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判断被选中的是哪个结点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tree.getLastSelectedPathComponent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() == node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en-US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tree.getLastSelectedPathComponent</a:t>
            </a:r>
            <a:r>
              <a:rPr lang="en-US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().</a:t>
            </a:r>
          </a:p>
          <a:p>
            <a:pPr marL="457200" lvl="1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85000"/>
              <a:buNone/>
            </a:pPr>
            <a:r>
              <a:rPr lang="en-US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r>
              <a:rPr lang="en-US" altLang="en-US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toString</a:t>
            </a:r>
            <a:r>
              <a:rPr lang="en-US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.equals(“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我的电脑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39480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57200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黑体" panose="02010609060101010101" pitchFamily="49" charset="-122"/>
              </a:rPr>
              <a:t>树选择</a:t>
            </a:r>
            <a:r>
              <a:rPr lang="zh-CN" altLang="en-US" b="0" dirty="0" smtClean="0">
                <a:latin typeface="黑体" panose="02010609060101010101" pitchFamily="49" charset="-122"/>
              </a:rPr>
              <a:t>事件示例</a:t>
            </a:r>
            <a:endParaRPr lang="zh-CN" altLang="en-US" b="0" dirty="0">
              <a:latin typeface="黑体" panose="02010609060101010101" pitchFamily="49" charset="-122"/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95485" y="1340768"/>
            <a:ext cx="8496995" cy="2330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8000" tIns="10800" rIns="18000" bIns="10800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楷体_GB2312" pitchFamily="49" charset="-122"/>
              </a:rPr>
              <a:t>【</a:t>
            </a:r>
            <a:r>
              <a:rPr lang="zh-CN" altLang="en-US" sz="2400" dirty="0">
                <a:latin typeface="楷体_GB2312" pitchFamily="49" charset="-122"/>
              </a:rPr>
              <a:t>例</a:t>
            </a:r>
            <a:r>
              <a:rPr lang="en-US" altLang="zh-CN" sz="2400" dirty="0">
                <a:latin typeface="楷体_GB2312" pitchFamily="49" charset="-122"/>
              </a:rPr>
              <a:t>5-33</a:t>
            </a:r>
            <a:r>
              <a:rPr lang="en-US" altLang="zh-CN" sz="2400" dirty="0" smtClean="0">
                <a:latin typeface="楷体_GB2312" pitchFamily="49" charset="-122"/>
              </a:rPr>
              <a:t>】</a:t>
            </a:r>
            <a:r>
              <a:rPr lang="zh-CN" altLang="en-US" sz="2400" dirty="0" smtClean="0">
                <a:latin typeface="楷体_GB2312" pitchFamily="49" charset="-122"/>
              </a:rPr>
              <a:t>采用</a:t>
            </a:r>
            <a:r>
              <a:rPr lang="zh-CN" altLang="en-US" sz="2400" dirty="0">
                <a:latin typeface="楷体_GB2312" pitchFamily="49" charset="-122"/>
              </a:rPr>
              <a:t>树组件表示专业和班级，选中某个结点后，在右侧显示相应的学生信息</a:t>
            </a:r>
            <a:r>
              <a:rPr lang="zh-CN" altLang="en-US" sz="2400" dirty="0" smtClean="0">
                <a:latin typeface="楷体_GB2312" pitchFamily="49" charset="-122"/>
              </a:rPr>
              <a:t>。</a:t>
            </a:r>
            <a:endParaRPr lang="en-US" altLang="zh-CN" sz="2400" dirty="0" smtClean="0">
              <a:latin typeface="楷体_GB2312" pitchFamily="49" charset="-122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楷体_GB2312" pitchFamily="49" charset="-122"/>
              </a:rPr>
              <a:t>初始状态</a:t>
            </a:r>
            <a:r>
              <a:rPr lang="zh-CN" altLang="en-US" dirty="0">
                <a:latin typeface="楷体_GB2312" pitchFamily="49" charset="-122"/>
              </a:rPr>
              <a:t>以及选中“全部”时显示全部学生</a:t>
            </a:r>
            <a:r>
              <a:rPr lang="zh-CN" altLang="en-US" dirty="0" smtClean="0">
                <a:latin typeface="楷体_GB2312" pitchFamily="49" charset="-122"/>
              </a:rPr>
              <a:t>信息</a:t>
            </a:r>
            <a:endParaRPr lang="en-US" altLang="zh-CN" dirty="0" smtClean="0">
              <a:latin typeface="楷体_GB2312" pitchFamily="49" charset="-122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楷体_GB2312" pitchFamily="49" charset="-122"/>
              </a:rPr>
              <a:t>选中</a:t>
            </a:r>
            <a:r>
              <a:rPr lang="zh-CN" altLang="en-US" dirty="0">
                <a:latin typeface="楷体_GB2312" pitchFamily="49" charset="-122"/>
              </a:rPr>
              <a:t>“计算机”或者“软件”时显示相应专业的学生</a:t>
            </a:r>
            <a:r>
              <a:rPr lang="zh-CN" altLang="en-US" dirty="0" smtClean="0">
                <a:latin typeface="楷体_GB2312" pitchFamily="49" charset="-122"/>
              </a:rPr>
              <a:t>信息</a:t>
            </a:r>
            <a:endParaRPr lang="en-US" altLang="zh-CN" dirty="0" smtClean="0">
              <a:latin typeface="楷体_GB2312" pitchFamily="49" charset="-122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楷体_GB2312" pitchFamily="49" charset="-122"/>
              </a:rPr>
              <a:t>选中</a:t>
            </a:r>
            <a:r>
              <a:rPr lang="zh-CN" altLang="en-US" dirty="0">
                <a:latin typeface="楷体_GB2312" pitchFamily="49" charset="-122"/>
              </a:rPr>
              <a:t>某个班级时则显示该班级的学生</a:t>
            </a:r>
            <a:r>
              <a:rPr lang="zh-CN" altLang="en-US" dirty="0" smtClean="0">
                <a:latin typeface="楷体_GB2312" pitchFamily="49" charset="-122"/>
              </a:rPr>
              <a:t>信息。</a:t>
            </a:r>
            <a:endParaRPr lang="zh-CN" altLang="en-US" dirty="0">
              <a:latin typeface="楷体_GB2312" pitchFamily="49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539552" y="4167284"/>
            <a:ext cx="2602285" cy="18000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6300192" y="4149080"/>
            <a:ext cx="2520280" cy="180000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3409360" y="4149080"/>
            <a:ext cx="2602800" cy="1800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4824413" cy="792163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事件处理代码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-36512" y="426549"/>
            <a:ext cx="9180512" cy="5803384"/>
          </a:xfrm>
          <a:solidFill>
            <a:srgbClr val="F7FAFF"/>
          </a:solidFill>
          <a:ln w="19050" cap="flat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javax.swing.event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javax.swing.table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javax.swing.tree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TreeEventDemo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implements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TreeSelectionListener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 	  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frame;</a:t>
            </a: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JTree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tree; 					//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树</a:t>
            </a: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DefaultMutableTreeNode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 node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//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结点数组</a:t>
            </a: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JTable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table; 					//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表格</a:t>
            </a: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DefaultTableModel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//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表格模型</a:t>
            </a: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String[] column = {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班级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学号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姓名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性别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 }; 	//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表格列名</a:t>
            </a: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String[][] student = { {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计算机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班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"1001",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陈琛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 },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…… ,</a:t>
            </a: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软件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班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"2003",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郑浩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 } };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省略部分数据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384" y="260648"/>
            <a:ext cx="6985000" cy="7921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简单表格的创建</a:t>
            </a:r>
          </a:p>
        </p:txBody>
      </p:sp>
      <p:sp>
        <p:nvSpPr>
          <p:cNvPr id="181253" name="Rectangle 5"/>
          <p:cNvSpPr>
            <a:spLocks noRot="1" noChangeArrowheads="1"/>
          </p:cNvSpPr>
          <p:nvPr/>
        </p:nvSpPr>
        <p:spPr bwMode="auto">
          <a:xfrm>
            <a:off x="395536" y="1268760"/>
            <a:ext cx="849694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zh-CN" sz="2400" dirty="0" smtClean="0"/>
              <a:t>创建</a:t>
            </a:r>
            <a:r>
              <a:rPr lang="zh-CN" altLang="zh-CN" sz="2400" dirty="0"/>
              <a:t>存储表格列名的一维数组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String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columnName</a:t>
            </a:r>
            <a:r>
              <a:rPr lang="en-US" altLang="zh-CN" sz="2400" dirty="0" smtClean="0">
                <a:solidFill>
                  <a:srgbClr val="0000FF"/>
                </a:solidFill>
              </a:rPr>
              <a:t>[] </a:t>
            </a:r>
            <a:r>
              <a:rPr lang="en-US" altLang="zh-CN" sz="2400" dirty="0" smtClean="0"/>
              <a:t>= { "</a:t>
            </a:r>
            <a:r>
              <a:rPr lang="zh-CN" altLang="en-US" sz="2400" dirty="0" smtClean="0"/>
              <a:t>姓名</a:t>
            </a:r>
            <a:r>
              <a:rPr lang="en-US" altLang="zh-CN" sz="2400" dirty="0" smtClean="0"/>
              <a:t>","</a:t>
            </a:r>
            <a:r>
              <a:rPr lang="zh-CN" altLang="en-US" sz="2400" dirty="0" smtClean="0"/>
              <a:t>性别</a:t>
            </a:r>
            <a:r>
              <a:rPr lang="en-US" altLang="zh-CN" sz="2400" dirty="0" smtClean="0"/>
              <a:t>","</a:t>
            </a:r>
            <a:r>
              <a:rPr lang="zh-CN" altLang="en-US" sz="2400" dirty="0" smtClean="0"/>
              <a:t>年龄</a:t>
            </a:r>
            <a:r>
              <a:rPr lang="en-US" altLang="zh-CN" sz="2400" dirty="0" smtClean="0"/>
              <a:t>","</a:t>
            </a:r>
            <a:r>
              <a:rPr lang="zh-CN" altLang="en-US" sz="2400" dirty="0" smtClean="0"/>
              <a:t>政治面貌</a:t>
            </a:r>
            <a:r>
              <a:rPr lang="en-US" altLang="zh-CN" sz="2400" dirty="0" smtClean="0"/>
              <a:t>“ }; </a:t>
            </a:r>
            <a:endParaRPr lang="zh-CN" altLang="zh-CN" sz="2400" dirty="0" smtClean="0"/>
          </a:p>
          <a:p>
            <a:pPr>
              <a:spcBef>
                <a:spcPts val="0"/>
              </a:spcBef>
            </a:pPr>
            <a:r>
              <a:rPr lang="zh-CN" altLang="zh-CN" sz="2400" dirty="0" smtClean="0"/>
              <a:t>创建存储表格数据的二维数组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4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Object data[][] = {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{"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陈峰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",new Integer(19),"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党员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 {"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田一飞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",new Integer(18),"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团员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 {"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胡锦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女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",new Integer(19),"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党员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 </a:t>
            </a:r>
            <a:r>
              <a:rPr lang="en-US" altLang="zh-CN" sz="24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};</a:t>
            </a:r>
            <a:endParaRPr lang="zh-CN" altLang="zh-CN" sz="2400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/>
              <a:t>创建</a:t>
            </a:r>
            <a:r>
              <a:rPr lang="zh-CN" altLang="zh-CN" sz="2400" dirty="0"/>
              <a:t>表格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JTable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table = new </a:t>
            </a:r>
            <a:r>
              <a:rPr lang="en-US" altLang="zh-CN" sz="2400" dirty="0" err="1">
                <a:solidFill>
                  <a:srgbClr val="0000FF"/>
                </a:solidFill>
              </a:rPr>
              <a:t>JTable</a:t>
            </a:r>
            <a:r>
              <a:rPr lang="en-US" altLang="zh-CN" sz="2400" dirty="0">
                <a:solidFill>
                  <a:srgbClr val="0000FF"/>
                </a:solidFill>
              </a:rPr>
              <a:t>(data, </a:t>
            </a:r>
            <a:r>
              <a:rPr lang="en-US" altLang="zh-CN" sz="2400" dirty="0" err="1">
                <a:solidFill>
                  <a:srgbClr val="0000FF"/>
                </a:solidFill>
              </a:rPr>
              <a:t>columnName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endParaRPr lang="zh-CN" altLang="zh-CN" sz="2400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zh-CN" sz="2400" dirty="0" smtClean="0"/>
              <a:t>将</a:t>
            </a:r>
            <a:r>
              <a:rPr lang="zh-CN" altLang="zh-CN" sz="2400" dirty="0"/>
              <a:t>表格添加到滚动面板中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JScrollPane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scrollpane</a:t>
            </a:r>
            <a:r>
              <a:rPr lang="en-US" altLang="zh-CN" sz="2400" dirty="0">
                <a:solidFill>
                  <a:srgbClr val="0000FF"/>
                </a:solidFill>
              </a:rPr>
              <a:t> = new </a:t>
            </a:r>
            <a:r>
              <a:rPr lang="en-US" altLang="zh-CN" sz="2400" dirty="0" err="1">
                <a:solidFill>
                  <a:srgbClr val="0000FF"/>
                </a:solidFill>
              </a:rPr>
              <a:t>JScrollPane</a:t>
            </a:r>
            <a:r>
              <a:rPr lang="en-US" altLang="zh-CN" sz="2400" dirty="0">
                <a:solidFill>
                  <a:srgbClr val="0000FF"/>
                </a:solidFill>
              </a:rPr>
              <a:t>(table);</a:t>
            </a:r>
            <a:endParaRPr lang="zh-CN" altLang="zh-CN" sz="24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SzPct val="90000"/>
            </a:pPr>
            <a:endParaRPr lang="en-US" altLang="zh-CN" sz="2400" dirty="0" smtClean="0"/>
          </a:p>
        </p:txBody>
      </p:sp>
      <p:pic>
        <p:nvPicPr>
          <p:cNvPr id="133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085184"/>
            <a:ext cx="34925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1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1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1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1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1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1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1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1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1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580" y="344828"/>
            <a:ext cx="8748464" cy="5978560"/>
          </a:xfrm>
          <a:solidFill>
            <a:srgbClr val="F7FAFF"/>
          </a:solidFill>
          <a:ln w="19050" cap="flat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TreeEventDemo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{			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//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构造方法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 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树组件示例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创建结点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String[]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nodeString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{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全部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计算机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软件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计算机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班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    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计算机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班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软件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班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软件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班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 };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node 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DefaultMutableTreeNode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nodeString.length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]; 		//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创建结点数组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0;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&lt;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nodeString.length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++) {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node[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 = 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DefaultMutableTreeNode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nodeString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]);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组装结点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node[0].add(node[1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]);	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node[0].add(node[2]);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node[1].add(node[3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]);	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node[1].add(node[4]);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node[2].add(node[5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]);	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node[2].add(node[6]);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tree = new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JTree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(node[0]);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以根结点为参数创建树</a:t>
            </a: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treeScrollPane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(tree); 	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treeScrollPane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BorderLayout.WEST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	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8837908" cy="4434419"/>
          </a:xfrm>
          <a:solidFill>
            <a:srgbClr val="F7FAFF"/>
          </a:solidFill>
          <a:ln w="19050" cap="flat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ts val="31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DefaultTableModel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(student, column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zh-CN" sz="18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31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JTable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 </a:t>
            </a:r>
            <a:r>
              <a:rPr lang="zh-CN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创建表格</a:t>
            </a:r>
          </a:p>
          <a:p>
            <a:pPr marL="0" indent="0" eaLnBrk="1" hangingPunct="1">
              <a:lnSpc>
                <a:spcPts val="31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(table); </a:t>
            </a:r>
            <a:endParaRPr lang="zh-CN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31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				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frame.setSize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(300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200);</a:t>
            </a:r>
            <a:endParaRPr lang="zh-CN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31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frame.setVisible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</a:t>
            </a:r>
          </a:p>
          <a:p>
            <a:pPr marL="0" indent="0" eaLnBrk="1" hangingPunct="1">
              <a:lnSpc>
                <a:spcPts val="31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 </a:t>
            </a:r>
            <a:r>
              <a:rPr lang="zh-CN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注册树选择事件监听器</a:t>
            </a:r>
          </a:p>
          <a:p>
            <a:pPr marL="0" indent="0" eaLnBrk="1" hangingPunct="1">
              <a:lnSpc>
                <a:spcPts val="31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frame.setDefaultCloseOperation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JFrame.EXIT_ON_CLOSE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zh-CN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31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tree.addTreeSelectionListener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(this); 			</a:t>
            </a:r>
          </a:p>
          <a:p>
            <a:pPr marL="0" indent="0" eaLnBrk="1" hangingPunct="1">
              <a:lnSpc>
                <a:spcPts val="31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31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5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572" y="188640"/>
            <a:ext cx="8892480" cy="6568465"/>
          </a:xfrm>
          <a:solidFill>
            <a:srgbClr val="F7FAFF"/>
          </a:solidFill>
          <a:ln w="19050" cap="flat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public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valueChanged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TreeSelectionEvent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{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事件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处理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重新创建表格模型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DefaultTableModel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(student, column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获得被选中的结点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DefaultMutableTreeNode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selectedNode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	</a:t>
            </a:r>
            <a:endParaRPr lang="en-US" altLang="zh-CN" sz="2200" b="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DefaultMutableTreeNode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	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tree.getLastSelectedPathComponent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selectedNode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!= node[0])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// 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如果选中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的不是根结点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0;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&lt;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tableModel.getRowCount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();)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数据筛选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(((String)(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tableModel.getValueAt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(i,0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))).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indexOf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selectedNode.toString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())== -1)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tableModel.removeRow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删除一行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++;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table.setModel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tableModel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	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刷新表格模型</a:t>
            </a:r>
          </a:p>
          <a:p>
            <a:pPr marL="0" indent="0" eaLnBrk="1" hangingPunct="1"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marL="0" indent="0" eaLnBrk="1" hangingPunct="1"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}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public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static void main(String[]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</a:t>
            </a:r>
          </a:p>
          <a:p>
            <a:pPr marL="0" indent="0" eaLnBrk="1" hangingPunct="1">
              <a:lnSpc>
                <a:spcPts val="2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TreeEventDemo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marL="0" indent="0" eaLnBrk="1" hangingPunct="1"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}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0">
                <a:latin typeface="黑体" panose="02010609060101010101" pitchFamily="49" charset="-122"/>
              </a:rPr>
              <a:t>表格的习题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8725"/>
            <a:ext cx="8229600" cy="223780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Char char="q"/>
            </a:pPr>
            <a:r>
              <a:rPr lang="zh-CN" altLang="en-US" sz="2400" b="0" dirty="0">
                <a:latin typeface="楷体_GB2312" pitchFamily="49" charset="-122"/>
                <a:ea typeface="黑体" panose="02010609060101010101" pitchFamily="49" charset="-122"/>
              </a:rPr>
              <a:t>单击“添加行”按钮，输入新的一行数据，然后添加到表格中。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Char char="q"/>
            </a:pPr>
            <a:r>
              <a:rPr lang="zh-CN" altLang="en-US" sz="2400" b="0" dirty="0">
                <a:latin typeface="楷体_GB2312" pitchFamily="49" charset="-122"/>
                <a:ea typeface="黑体" panose="02010609060101010101" pitchFamily="49" charset="-122"/>
              </a:rPr>
              <a:t>选中某一行，单击“删除行”按钮，弹出确认对话框，确认后再删除。</a:t>
            </a:r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3573463"/>
            <a:ext cx="4752975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67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3994150"/>
            <a:ext cx="334803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 smtClean="0">
                <a:latin typeface="黑体" panose="02010609060101010101" pitchFamily="49" charset="-122"/>
              </a:rPr>
              <a:t>编程练习</a:t>
            </a:r>
            <a:endParaRPr lang="zh-CN" altLang="en-US" sz="4000" b="0" dirty="0">
              <a:latin typeface="黑体" panose="02010609060101010101" pitchFamily="49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96752"/>
            <a:ext cx="8229600" cy="223780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8000" tIns="10800" rIns="18000" bIns="10800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Char char="q"/>
            </a:pPr>
            <a:r>
              <a:rPr lang="zh-CN" altLang="en-US" sz="2400" b="0" dirty="0">
                <a:latin typeface="楷体_GB2312" pitchFamily="49" charset="-122"/>
                <a:ea typeface="黑体" panose="02010609060101010101" pitchFamily="49" charset="-122"/>
              </a:rPr>
              <a:t>将各班学生的信息存入数据库。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Char char="q"/>
            </a:pPr>
            <a:r>
              <a:rPr lang="zh-CN" altLang="en-US" sz="2400" b="0" dirty="0">
                <a:latin typeface="楷体_GB2312" pitchFamily="49" charset="-122"/>
                <a:ea typeface="黑体" panose="02010609060101010101" pitchFamily="49" charset="-122"/>
              </a:rPr>
              <a:t>用树状控件表示班级。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Char char="q"/>
            </a:pPr>
            <a:r>
              <a:rPr lang="zh-CN" altLang="en-US" sz="2400" b="0" dirty="0">
                <a:latin typeface="楷体_GB2312" pitchFamily="49" charset="-122"/>
                <a:ea typeface="黑体" panose="02010609060101010101" pitchFamily="49" charset="-122"/>
              </a:rPr>
              <a:t>单击某个班级后，用表格显示该班级的学生</a:t>
            </a:r>
            <a:r>
              <a:rPr lang="zh-CN" altLang="en-US" sz="2400" b="0" dirty="0" smtClean="0">
                <a:latin typeface="楷体_GB2312" pitchFamily="49" charset="-122"/>
                <a:ea typeface="黑体" panose="02010609060101010101" pitchFamily="49" charset="-122"/>
              </a:rPr>
              <a:t>。</a:t>
            </a:r>
            <a:endParaRPr lang="en-US" altLang="zh-CN" sz="2400" b="0" dirty="0" smtClean="0">
              <a:latin typeface="楷体_GB2312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Char char="q"/>
            </a:pPr>
            <a:r>
              <a:rPr lang="zh-CN" altLang="en-US" sz="2400" dirty="0" smtClean="0">
                <a:latin typeface="楷体_GB2312" pitchFamily="49" charset="-122"/>
              </a:rPr>
              <a:t>创建表格时，用</a:t>
            </a:r>
            <a:r>
              <a:rPr lang="zh-CN" altLang="en-US" sz="2400" dirty="0">
                <a:latin typeface="楷体_GB2312" pitchFamily="49" charset="-122"/>
              </a:rPr>
              <a:t>数组和</a:t>
            </a:r>
            <a:r>
              <a:rPr lang="zh-CN" altLang="en-US" sz="2400" dirty="0" smtClean="0">
                <a:latin typeface="楷体_GB2312" pitchFamily="49" charset="-122"/>
              </a:rPr>
              <a:t>向量两种</a:t>
            </a:r>
            <a:r>
              <a:rPr lang="zh-CN" altLang="en-US" sz="2400" dirty="0">
                <a:latin typeface="楷体_GB2312" pitchFamily="49" charset="-122"/>
              </a:rPr>
              <a:t>方法</a:t>
            </a:r>
            <a:r>
              <a:rPr lang="zh-CN" altLang="en-US" sz="2400" dirty="0" smtClean="0">
                <a:latin typeface="楷体_GB2312" pitchFamily="49" charset="-122"/>
              </a:rPr>
              <a:t>实现。</a:t>
            </a:r>
            <a:endParaRPr lang="zh-CN" altLang="en-US" sz="2400" b="0" dirty="0">
              <a:latin typeface="楷体_GB2312" pitchFamily="49" charset="-122"/>
              <a:ea typeface="黑体" panose="02010609060101010101" pitchFamily="49" charset="-122"/>
            </a:endParaRPr>
          </a:p>
        </p:txBody>
      </p:sp>
      <p:sp>
        <p:nvSpPr>
          <p:cNvPr id="88068" name="AutoShape 4"/>
          <p:cNvSpPr>
            <a:spLocks noChangeAspect="1" noChangeArrowheads="1" noTextEdit="1"/>
          </p:cNvSpPr>
          <p:nvPr/>
        </p:nvSpPr>
        <p:spPr bwMode="auto">
          <a:xfrm>
            <a:off x="1763713" y="4859338"/>
            <a:ext cx="5400675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24"/>
          <a:stretch>
            <a:fillRect/>
          </a:stretch>
        </p:blipFill>
        <p:spPr bwMode="auto">
          <a:xfrm>
            <a:off x="3111152" y="3579239"/>
            <a:ext cx="5493296" cy="237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2" r="28514" b="22266"/>
          <a:stretch/>
        </p:blipFill>
        <p:spPr bwMode="auto">
          <a:xfrm>
            <a:off x="290066" y="4252546"/>
            <a:ext cx="2769766" cy="103121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0">
                <a:latin typeface="黑体" panose="02010609060101010101" pitchFamily="49" charset="-122"/>
              </a:rPr>
              <a:t>习题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96752"/>
            <a:ext cx="8229600" cy="23596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Char char="q"/>
            </a:pPr>
            <a:r>
              <a:rPr lang="zh-CN" altLang="en-US" sz="2400" b="0" dirty="0">
                <a:latin typeface="楷体_GB2312" pitchFamily="49" charset="-122"/>
                <a:ea typeface="黑体" panose="02010609060101010101" pitchFamily="49" charset="-122"/>
              </a:rPr>
              <a:t>通讯录管理</a:t>
            </a:r>
          </a:p>
          <a:p>
            <a:pPr lvl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选择类型（树状控件），输入姓名、性别、电话号码，点击“添加”，将该人的信息写入表格。</a:t>
            </a:r>
          </a:p>
          <a:p>
            <a:pPr lvl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点击“保存”按钮，将表格中的信息保存数据库中。</a:t>
            </a:r>
          </a:p>
          <a:p>
            <a:pPr lvl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选择树状控件中的某个类型，在表格控件中只显示该类型的人员信息。</a:t>
            </a:r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17032"/>
            <a:ext cx="5065713" cy="278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 descr="羊皮纸"/>
          <p:cNvSpPr>
            <a:spLocks noGrp="1" noChangeArrowheads="1"/>
          </p:cNvSpPr>
          <p:nvPr>
            <p:ph type="title"/>
          </p:nvPr>
        </p:nvSpPr>
        <p:spPr>
          <a:xfrm>
            <a:off x="35497" y="-27384"/>
            <a:ext cx="2880319" cy="5492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b="0" dirty="0">
                <a:solidFill>
                  <a:schemeClr val="tx1"/>
                </a:solidFill>
                <a:latin typeface="黑体" panose="02010609060101010101" pitchFamily="49" charset="-122"/>
              </a:rPr>
              <a:t>简单</a:t>
            </a:r>
            <a:r>
              <a:rPr lang="zh-CN" altLang="en-US" sz="3200" b="0" dirty="0" smtClean="0">
                <a:solidFill>
                  <a:schemeClr val="tx1"/>
                </a:solidFill>
                <a:latin typeface="黑体" panose="02010609060101010101" pitchFamily="49" charset="-122"/>
              </a:rPr>
              <a:t>表格示例</a:t>
            </a:r>
            <a:endParaRPr lang="zh-CN" altLang="en-US" sz="32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0" y="585360"/>
            <a:ext cx="9144000" cy="6084000"/>
          </a:xfrm>
          <a:solidFill>
            <a:srgbClr val="EFF7FF"/>
          </a:solidFill>
          <a:ln>
            <a:solidFill>
              <a:schemeClr val="accent1">
                <a:lumMod val="75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java.awt.event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Table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static void main(String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表格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中的数据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en-US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Object data[][]={{"</a:t>
            </a:r>
            <a:r>
              <a:rPr lang="en-US" altLang="en-US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陈峰</a:t>
            </a: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en-US" altLang="en-US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男",new</a:t>
            </a: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Integer(19),"</a:t>
            </a:r>
            <a:r>
              <a:rPr lang="en-US" altLang="en-US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党员</a:t>
            </a: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"},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{"</a:t>
            </a:r>
            <a:r>
              <a:rPr lang="en-US" altLang="en-US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田一飞</a:t>
            </a: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en-US" altLang="en-US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男",new</a:t>
            </a: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Integer(18),"</a:t>
            </a:r>
            <a:r>
              <a:rPr lang="en-US" altLang="en-US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团员</a:t>
            </a: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"},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{"</a:t>
            </a:r>
            <a:r>
              <a:rPr lang="en-US" altLang="en-US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胡锦</a:t>
            </a: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en-US" altLang="en-US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女",new</a:t>
            </a: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Integer(19),"</a:t>
            </a:r>
            <a:r>
              <a:rPr lang="en-US" altLang="en-US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党员</a:t>
            </a: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"}};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en-US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String </a:t>
            </a:r>
            <a:r>
              <a:rPr lang="en-US" altLang="en-US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columnName</a:t>
            </a:r>
            <a:r>
              <a:rPr lang="en-US" altLang="en-US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</a:t>
            </a:r>
            <a:r>
              <a:rPr lang="en-US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={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姓名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性别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年龄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政治面貌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};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列名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JTable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 =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JTable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data,columnName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	//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创建表格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pane = </a:t>
            </a:r>
            <a:r>
              <a:rPr lang="en-US" altLang="zh-CN" sz="22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 </a:t>
            </a:r>
            <a:r>
              <a:rPr lang="en-US" altLang="zh-CN" sz="2200" b="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JScrollPane</a:t>
            </a:r>
            <a:r>
              <a:rPr lang="en-US" altLang="zh-CN" sz="2200" b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(table); 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添加滚动条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table.setRowHeight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(25);          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//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设置行高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f.setSize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(300,200);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f.add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(pane);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f.setVisible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725144"/>
            <a:ext cx="36353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2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182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182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182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1822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412" y="288784"/>
            <a:ext cx="69850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latin typeface="黑体" panose="02010609060101010101" pitchFamily="49" charset="-122"/>
              </a:rPr>
              <a:t>表格</a:t>
            </a:r>
            <a:r>
              <a:rPr lang="en-US" altLang="zh-CN" sz="4000" b="0" dirty="0" err="1">
                <a:latin typeface="黑体" panose="02010609060101010101" pitchFamily="49" charset="-122"/>
              </a:rPr>
              <a:t>JTable</a:t>
            </a:r>
            <a:r>
              <a:rPr lang="zh-CN" altLang="en-US" sz="4000" b="0" dirty="0">
                <a:latin typeface="黑体" panose="02010609060101010101" pitchFamily="49" charset="-122"/>
              </a:rPr>
              <a:t>的数据模型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243887" cy="100811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JTable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只能显示数据，通常将数据的存储和处理任务委托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给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它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表格数据模型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来处理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598440"/>
              </p:ext>
            </p:extLst>
          </p:nvPr>
        </p:nvGraphicFramePr>
        <p:xfrm>
          <a:off x="66116" y="2310075"/>
          <a:ext cx="9014252" cy="2775109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4320881"/>
                <a:gridCol w="4693371"/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方法原型</a:t>
                      </a:r>
                      <a:endParaRPr lang="zh-CN" sz="2800" b="0" kern="100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sz="28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JTable()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创建空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表格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JTable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</a:t>
                      </a:r>
                      <a:r>
                        <a:rPr lang="en-US" sz="2000" b="0" kern="100" dirty="0" err="1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rows,int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columns 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创建指定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行数和列数的表格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JTable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Object</a:t>
                      </a:r>
                      <a:r>
                        <a:rPr lang="en-US" sz="2000" b="0" kern="100" dirty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[][] </a:t>
                      </a:r>
                      <a:r>
                        <a:rPr lang="en-US" sz="2000" b="0" kern="100" dirty="0" err="1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rowData</a:t>
                      </a:r>
                      <a:r>
                        <a:rPr lang="en-US" sz="2000" b="0" kern="100" dirty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, Object[] </a:t>
                      </a:r>
                      <a:r>
                        <a:rPr lang="en-US" sz="2000" b="0" kern="100" dirty="0" err="1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columnNames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创建表格，列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名由一维数组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columnNames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指定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，数据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由二维数组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rowData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指定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JTable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Vector </a:t>
                      </a:r>
                      <a:r>
                        <a:rPr lang="en-US" sz="2000" b="0" kern="100" dirty="0" err="1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rowData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,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                  Vector </a:t>
                      </a:r>
                      <a:r>
                        <a:rPr lang="en-US" sz="2000" b="0" kern="100" dirty="0" err="1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columnNames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) 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创建表格，列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名由向量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columnNames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指定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，数据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由向量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rowData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指定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JTable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</a:t>
                      </a:r>
                      <a:r>
                        <a:rPr lang="en-US" sz="2000" b="0" kern="100" dirty="0" err="1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TableModel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err="1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dm</a:t>
                      </a:r>
                      <a:r>
                        <a:rPr lang="en-US" sz="2000" b="0" kern="100" dirty="0" smtClean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使用指定的数据模型对象来创建表格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412" y="288784"/>
            <a:ext cx="69850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latin typeface="黑体" panose="02010609060101010101" pitchFamily="49" charset="-122"/>
              </a:rPr>
              <a:t>表格</a:t>
            </a:r>
            <a:r>
              <a:rPr lang="en-US" altLang="zh-CN" sz="4000" b="0" dirty="0" err="1">
                <a:latin typeface="黑体" panose="02010609060101010101" pitchFamily="49" charset="-122"/>
              </a:rPr>
              <a:t>JTable</a:t>
            </a:r>
            <a:r>
              <a:rPr lang="zh-CN" altLang="en-US" sz="4000" b="0" dirty="0">
                <a:latin typeface="黑体" panose="02010609060101010101" pitchFamily="49" charset="-122"/>
              </a:rPr>
              <a:t>的数据模型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243887" cy="475252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表格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数据模型必须实现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TableModel</a:t>
            </a: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AbstractTableModel</a:t>
            </a: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TableModel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接口中的大部分方法提供了具体实现。如继承该类，需要对其中若干方法进行实现。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DefaultTableModel</a:t>
            </a: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继承了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AbstractTableModel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类并且实现了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AbstractTableModel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类中没有实现的方法。因此可以使用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DefaultTableModel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类来处理表格。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9966"/>
              </a:buClr>
              <a:buSzPct val="90000"/>
              <a:buChar char="q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以上两个类包含在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javax.swing.table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包中。</a:t>
            </a:r>
          </a:p>
        </p:txBody>
      </p:sp>
    </p:spTree>
    <p:extLst>
      <p:ext uri="{BB962C8B-B14F-4D97-AF65-F5344CB8AC3E}">
        <p14:creationId xmlns:p14="http://schemas.microsoft.com/office/powerpoint/2010/main" val="271793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 b="0">
                <a:latin typeface="黑体" panose="02010609060101010101" pitchFamily="49" charset="-122"/>
              </a:rPr>
              <a:t>JTable</a:t>
            </a:r>
            <a:r>
              <a:rPr lang="zh-CN" altLang="en-US" sz="4000" b="0">
                <a:latin typeface="黑体" panose="02010609060101010101" pitchFamily="49" charset="-122"/>
              </a:rPr>
              <a:t>的创建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538983" y="1988840"/>
            <a:ext cx="8137474" cy="1728788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90000"/>
            </a:pPr>
            <a:r>
              <a:rPr lang="zh-CN" altLang="en-US" dirty="0"/>
              <a:t>生成一个</a:t>
            </a:r>
            <a:r>
              <a:rPr lang="en-US" altLang="zh-CN" dirty="0" err="1"/>
              <a:t>TableModel</a:t>
            </a:r>
            <a:r>
              <a:rPr lang="zh-CN" altLang="en-US" dirty="0"/>
              <a:t>类型的对象来表示数据。</a:t>
            </a:r>
          </a:p>
          <a:p>
            <a:pPr eaLnBrk="1" hangingPunct="1">
              <a:buSzPct val="90000"/>
            </a:pPr>
            <a:r>
              <a:rPr lang="zh-CN" altLang="en-US" dirty="0"/>
              <a:t>用</a:t>
            </a:r>
            <a:r>
              <a:rPr lang="en-US" altLang="zh-CN" dirty="0" err="1"/>
              <a:t>TableModel</a:t>
            </a:r>
            <a:r>
              <a:rPr lang="zh-CN" altLang="en-US" dirty="0"/>
              <a:t>创建</a:t>
            </a:r>
            <a:r>
              <a:rPr lang="en-US" altLang="zh-CN" dirty="0" err="1"/>
              <a:t>JTable</a:t>
            </a:r>
            <a:r>
              <a:rPr lang="zh-CN" altLang="en-US" dirty="0"/>
              <a:t>对象。</a:t>
            </a:r>
          </a:p>
          <a:p>
            <a:pPr eaLnBrk="1" hangingPunct="1">
              <a:buSzPct val="90000"/>
            </a:pPr>
            <a:r>
              <a:rPr lang="zh-CN" altLang="en-US" dirty="0"/>
              <a:t>在</a:t>
            </a:r>
            <a:r>
              <a:rPr lang="en-US" altLang="zh-CN" dirty="0" err="1"/>
              <a:t>JTable</a:t>
            </a:r>
            <a:r>
              <a:rPr lang="zh-CN" altLang="en-US" dirty="0"/>
              <a:t>中添加滚动条面板。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539552" y="1323975"/>
            <a:ext cx="83883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>
                <a:latin typeface="楷体_GB2312" pitchFamily="49" charset="-122"/>
              </a:rPr>
              <a:t>使用表格模型创建</a:t>
            </a:r>
            <a:r>
              <a:rPr lang="en-US" altLang="zh-CN">
                <a:latin typeface="楷体_GB2312" pitchFamily="49" charset="-122"/>
              </a:rPr>
              <a:t>JTable</a:t>
            </a:r>
            <a:r>
              <a:rPr lang="zh-CN" altLang="en-US">
                <a:latin typeface="楷体_GB2312" pitchFamily="49" charset="-122"/>
              </a:rPr>
              <a:t>表格可按三步进行：</a:t>
            </a:r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>
            <a:off x="2412232" y="2493665"/>
            <a:ext cx="3708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zh-CN" altLang="en-US"/>
          </a:p>
        </p:txBody>
      </p:sp>
      <p:sp>
        <p:nvSpPr>
          <p:cNvPr id="89095" name="AutoShape 7"/>
          <p:cNvSpPr>
            <a:spLocks noChangeArrowheads="1"/>
          </p:cNvSpPr>
          <p:nvPr/>
        </p:nvSpPr>
        <p:spPr bwMode="auto">
          <a:xfrm>
            <a:off x="5579988" y="2493665"/>
            <a:ext cx="215900" cy="1800225"/>
          </a:xfrm>
          <a:prstGeom prst="downArrow">
            <a:avLst>
              <a:gd name="adj1" fmla="val 50000"/>
              <a:gd name="adj2" fmla="val 208456"/>
            </a:avLst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楷体_GB2312" pitchFamily="49" charset="-122"/>
            </a:endParaRPr>
          </a:p>
        </p:txBody>
      </p:sp>
      <p:sp>
        <p:nvSpPr>
          <p:cNvPr id="89096" name="AutoShape 8"/>
          <p:cNvSpPr>
            <a:spLocks noChangeArrowheads="1"/>
          </p:cNvSpPr>
          <p:nvPr/>
        </p:nvSpPr>
        <p:spPr bwMode="auto">
          <a:xfrm>
            <a:off x="4428357" y="4293891"/>
            <a:ext cx="4248150" cy="1799406"/>
          </a:xfrm>
          <a:prstGeom prst="roundRect">
            <a:avLst>
              <a:gd name="adj" fmla="val 16667"/>
            </a:avLst>
          </a:prstGeom>
          <a:solidFill>
            <a:srgbClr val="DEFBFE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8000" tIns="10800" rIns="18000" bIns="10800" anchor="ctr"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</a:rPr>
              <a:t>继承</a:t>
            </a:r>
            <a:r>
              <a:rPr lang="en-US" altLang="zh-CN" sz="2400">
                <a:solidFill>
                  <a:srgbClr val="A50021"/>
                </a:solidFill>
              </a:rPr>
              <a:t>AbstractTableModel</a:t>
            </a:r>
            <a:r>
              <a:rPr lang="zh-CN" altLang="en-US" sz="2400">
                <a:latin typeface="黑体" panose="02010609060101010101" pitchFamily="49" charset="-122"/>
              </a:rPr>
              <a:t>类，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</a:rPr>
              <a:t>其中的</a:t>
            </a:r>
            <a:r>
              <a:rPr lang="en-US" altLang="zh-CN" sz="2400">
                <a:latin typeface="黑体" panose="02010609060101010101" pitchFamily="49" charset="-122"/>
              </a:rPr>
              <a:t>getColumnCount</a:t>
            </a:r>
            <a:r>
              <a:rPr lang="zh-CN" altLang="en-US" sz="2400">
                <a:latin typeface="黑体" panose="02010609060101010101" pitchFamily="49" charset="-122"/>
              </a:rPr>
              <a:t>，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黑体" panose="02010609060101010101" pitchFamily="49" charset="-122"/>
              </a:rPr>
              <a:t>getRowCount</a:t>
            </a:r>
            <a:r>
              <a:rPr lang="zh-CN" altLang="en-US" sz="2400">
                <a:latin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</a:rPr>
              <a:t>getValueAt</a:t>
            </a:r>
            <a:r>
              <a:rPr lang="zh-CN" altLang="en-US" sz="2400">
                <a:latin typeface="黑体" panose="02010609060101010101" pitchFamily="49" charset="-122"/>
              </a:rPr>
              <a:t>和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黑体" panose="02010609060101010101" pitchFamily="49" charset="-122"/>
              </a:rPr>
              <a:t>getColumnName</a:t>
            </a:r>
            <a:r>
              <a:rPr lang="zh-CN" altLang="en-US" sz="2400">
                <a:latin typeface="黑体" panose="02010609060101010101" pitchFamily="49" charset="-122"/>
              </a:rPr>
              <a:t>方法必须重写</a:t>
            </a:r>
            <a:r>
              <a:rPr lang="zh-CN" altLang="en-US" sz="2400">
                <a:latin typeface="楷体_GB2312" pitchFamily="49" charset="-122"/>
              </a:rPr>
              <a:t> </a:t>
            </a:r>
          </a:p>
        </p:txBody>
      </p:sp>
      <p:sp>
        <p:nvSpPr>
          <p:cNvPr id="89097" name="AutoShape 9"/>
          <p:cNvSpPr>
            <a:spLocks noChangeArrowheads="1"/>
          </p:cNvSpPr>
          <p:nvPr/>
        </p:nvSpPr>
        <p:spPr bwMode="auto">
          <a:xfrm>
            <a:off x="467544" y="4293890"/>
            <a:ext cx="3887788" cy="1799407"/>
          </a:xfrm>
          <a:prstGeom prst="roundRect">
            <a:avLst>
              <a:gd name="adj" fmla="val 16667"/>
            </a:avLst>
          </a:prstGeom>
          <a:solidFill>
            <a:srgbClr val="DEFBFE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8000" tIns="10800" rIns="18000" bIns="10800" anchor="ctr"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继承</a:t>
            </a:r>
            <a:r>
              <a:rPr lang="en-US" altLang="zh-CN" sz="2400">
                <a:solidFill>
                  <a:srgbClr val="A50021"/>
                </a:solidFill>
              </a:rPr>
              <a:t>DefaultTableModel</a:t>
            </a:r>
            <a:r>
              <a:rPr lang="zh-CN" altLang="en-US" sz="2400"/>
              <a:t>类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或创建</a:t>
            </a:r>
            <a:r>
              <a:rPr lang="en-US" altLang="zh-CN" sz="2400">
                <a:solidFill>
                  <a:srgbClr val="A50021"/>
                </a:solidFill>
              </a:rPr>
              <a:t>DefaultTableModel</a:t>
            </a:r>
            <a:br>
              <a:rPr lang="en-US" altLang="zh-CN" sz="2400">
                <a:solidFill>
                  <a:srgbClr val="A50021"/>
                </a:solidFill>
              </a:rPr>
            </a:br>
            <a:r>
              <a:rPr lang="zh-CN" altLang="en-US" sz="2400"/>
              <a:t>类的对象得到</a:t>
            </a:r>
          </a:p>
        </p:txBody>
      </p:sp>
      <p:sp>
        <p:nvSpPr>
          <p:cNvPr id="89098" name="AutoShape 10"/>
          <p:cNvSpPr>
            <a:spLocks noChangeArrowheads="1"/>
          </p:cNvSpPr>
          <p:nvPr/>
        </p:nvSpPr>
        <p:spPr bwMode="auto">
          <a:xfrm>
            <a:off x="2771800" y="2493665"/>
            <a:ext cx="215900" cy="1800225"/>
          </a:xfrm>
          <a:prstGeom prst="downArrow">
            <a:avLst>
              <a:gd name="adj1" fmla="val 50000"/>
              <a:gd name="adj2" fmla="val 208456"/>
            </a:avLst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楷体_GB2312" pitchFamily="49" charset="-122"/>
            </a:endParaRPr>
          </a:p>
        </p:txBody>
      </p:sp>
      <p:pic>
        <p:nvPicPr>
          <p:cNvPr id="89100" name="Picture 12" descr="JTable方法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66" r="9637" b="14546"/>
          <a:stretch>
            <a:fillRect/>
          </a:stretch>
        </p:blipFill>
        <p:spPr bwMode="auto">
          <a:xfrm>
            <a:off x="600273" y="3573289"/>
            <a:ext cx="8004175" cy="719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" dur="20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9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9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animBg="1"/>
      <p:bldP spid="89094" grpId="1" animBg="1"/>
      <p:bldP spid="89095" grpId="0" animBg="1"/>
      <p:bldP spid="89095" grpId="1" animBg="1"/>
      <p:bldP spid="89096" grpId="0" animBg="1"/>
      <p:bldP spid="89097" grpId="0" animBg="1"/>
      <p:bldP spid="89098" grpId="0" animBg="1"/>
      <p:bldP spid="8909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0" name="Rectangle 108"/>
          <p:cNvSpPr>
            <a:spLocks noGrp="1" noChangeArrowheads="1"/>
          </p:cNvSpPr>
          <p:nvPr>
            <p:ph type="title"/>
          </p:nvPr>
        </p:nvSpPr>
        <p:spPr>
          <a:xfrm>
            <a:off x="969932" y="344280"/>
            <a:ext cx="7524750" cy="62071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dirty="0" err="1">
                <a:latin typeface="黑体" panose="02010609060101010101" pitchFamily="49" charset="-122"/>
              </a:rPr>
              <a:t>DefaultTableModel</a:t>
            </a:r>
            <a:r>
              <a:rPr lang="zh-CN" altLang="en-US" b="0" dirty="0">
                <a:latin typeface="黑体" panose="02010609060101010101" pitchFamily="49" charset="-122"/>
              </a:rPr>
              <a:t>类</a:t>
            </a:r>
          </a:p>
        </p:txBody>
      </p:sp>
      <p:graphicFrame>
        <p:nvGraphicFramePr>
          <p:cNvPr id="255266" name="Group 29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8714007"/>
              </p:ext>
            </p:extLst>
          </p:nvPr>
        </p:nvGraphicFramePr>
        <p:xfrm>
          <a:off x="467544" y="1182684"/>
          <a:ext cx="8229600" cy="5435630"/>
        </p:xfrm>
        <a:graphic>
          <a:graphicData uri="http://schemas.openxmlformats.org/drawingml/2006/table">
            <a:tbl>
              <a:tblPr/>
              <a:tblGrid>
                <a:gridCol w="4752975"/>
                <a:gridCol w="3476625"/>
              </a:tblGrid>
              <a:tr h="387351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方法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2542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DefaultTableModel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Object[][] data,    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Object[] 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columnNames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构造方法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1187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DefaultTableModel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Vector data,    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Vector 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columnNames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构造方法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1187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addColumn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 Object 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columnName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  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Object[] 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columnData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向模型中添加一列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addRow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 Vector 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rowData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)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向模型中添加一行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0813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emoveRow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 row 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从模型中移走一行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  getRowCount()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返回数据表格的行数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  getColumnCount()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返回数据表中的列数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String getColumnName(int column) 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返回列名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Object  getValueAt ( int row, int column )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返回单元格的值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4939"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Vector getDataVector()      </a:t>
                      </a:r>
                    </a:p>
                  </a:txBody>
                  <a:tcPr marL="18000" marR="18000" marT="10799" marB="1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获得包含表格数据值的向量</a:t>
                      </a:r>
                    </a:p>
                  </a:txBody>
                  <a:tcPr marL="18000" marR="18000" marT="10799" marB="1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0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1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2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3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4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5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6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7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8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9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0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1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2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3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4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5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6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7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8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9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3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30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31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32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33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34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4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5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6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7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8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9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10455</TotalTime>
  <Words>3707</Words>
  <Application>Microsoft Office PowerPoint</Application>
  <PresentationFormat>全屏显示(4:3)</PresentationFormat>
  <Paragraphs>873</Paragraphs>
  <Slides>45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sample</vt:lpstr>
      <vt:lpstr>2_sample</vt:lpstr>
      <vt:lpstr>3_sample</vt:lpstr>
      <vt:lpstr>4_sample</vt:lpstr>
      <vt:lpstr>6_sample</vt:lpstr>
      <vt:lpstr>第5章 基于Swing的 图形用户界面设计</vt:lpstr>
      <vt:lpstr>5.9 表格JTable</vt:lpstr>
      <vt:lpstr>JTable的构造方法 </vt:lpstr>
      <vt:lpstr>简单表格的创建</vt:lpstr>
      <vt:lpstr>简单表格示例</vt:lpstr>
      <vt:lpstr>表格JTable的数据模型</vt:lpstr>
      <vt:lpstr>表格JTable的数据模型</vt:lpstr>
      <vt:lpstr>JTable的创建</vt:lpstr>
      <vt:lpstr>DefaultTableModel类</vt:lpstr>
      <vt:lpstr>应用DefaultTableModel创建表格</vt:lpstr>
      <vt:lpstr>应用Vector创建表格</vt:lpstr>
      <vt:lpstr>PowerPoint 演示文稿</vt:lpstr>
      <vt:lpstr>JTable的选择模式</vt:lpstr>
      <vt:lpstr>设置表格的行选中模式</vt:lpstr>
      <vt:lpstr>获取表格被选中的行</vt:lpstr>
      <vt:lpstr>表格的基本操作</vt:lpstr>
      <vt:lpstr>DefaultTableModel类</vt:lpstr>
      <vt:lpstr>PowerPoint 演示文稿</vt:lpstr>
      <vt:lpstr>PowerPoint 演示文稿</vt:lpstr>
      <vt:lpstr>行选中事件ListSelectionEvent</vt:lpstr>
      <vt:lpstr>表格的事件处理示例</vt:lpstr>
      <vt:lpstr>PowerPoint 演示文稿</vt:lpstr>
      <vt:lpstr>PowerPoint 演示文稿</vt:lpstr>
      <vt:lpstr>表格数据的更新</vt:lpstr>
      <vt:lpstr>表格练习</vt:lpstr>
      <vt:lpstr>树JTree </vt:lpstr>
      <vt:lpstr>树JTree </vt:lpstr>
      <vt:lpstr>利用树结点创建树结构的步骤</vt:lpstr>
      <vt:lpstr>树应用示例</vt:lpstr>
      <vt:lpstr>PowerPoint 演示文稿</vt:lpstr>
      <vt:lpstr>编程练习</vt:lpstr>
      <vt:lpstr>树的编辑</vt:lpstr>
      <vt:lpstr>获得选中结点的树路径</vt:lpstr>
      <vt:lpstr>获得被选中的结点</vt:lpstr>
      <vt:lpstr>JTree的事件处理</vt:lpstr>
      <vt:lpstr>TreeSelectionEvent事件</vt:lpstr>
      <vt:lpstr>树结点的比较</vt:lpstr>
      <vt:lpstr>树选择事件示例</vt:lpstr>
      <vt:lpstr>事件处理代码</vt:lpstr>
      <vt:lpstr>PowerPoint 演示文稿</vt:lpstr>
      <vt:lpstr>PowerPoint 演示文稿</vt:lpstr>
      <vt:lpstr>PowerPoint 演示文稿</vt:lpstr>
      <vt:lpstr>表格的习题</vt:lpstr>
      <vt:lpstr>编程练习</vt:lpstr>
      <vt:lpstr>习题</vt:lpstr>
    </vt:vector>
  </TitlesOfParts>
  <Company>深圳市斯尔顿科技有限公司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zcj</dc:creator>
  <cp:lastModifiedBy>Peng Wen</cp:lastModifiedBy>
  <cp:revision>553</cp:revision>
  <dcterms:created xsi:type="dcterms:W3CDTF">2008-04-16T08:29:39Z</dcterms:created>
  <dcterms:modified xsi:type="dcterms:W3CDTF">2018-05-04T00:47:10Z</dcterms:modified>
</cp:coreProperties>
</file>