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4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1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47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59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  <p:sldMasterId id="2147483909" r:id="rId2"/>
    <p:sldMasterId id="2147483926" r:id="rId3"/>
  </p:sldMasterIdLst>
  <p:notesMasterIdLst>
    <p:notesMasterId r:id="rId118"/>
  </p:notesMasterIdLst>
  <p:sldIdLst>
    <p:sldId id="713" r:id="rId4"/>
    <p:sldId id="740" r:id="rId5"/>
    <p:sldId id="741" r:id="rId6"/>
    <p:sldId id="742" r:id="rId7"/>
    <p:sldId id="743" r:id="rId8"/>
    <p:sldId id="744" r:id="rId9"/>
    <p:sldId id="745" r:id="rId10"/>
    <p:sldId id="746" r:id="rId11"/>
    <p:sldId id="747" r:id="rId12"/>
    <p:sldId id="749" r:id="rId13"/>
    <p:sldId id="750" r:id="rId14"/>
    <p:sldId id="751" r:id="rId15"/>
    <p:sldId id="753" r:id="rId16"/>
    <p:sldId id="754" r:id="rId17"/>
    <p:sldId id="752" r:id="rId18"/>
    <p:sldId id="755" r:id="rId19"/>
    <p:sldId id="757" r:id="rId20"/>
    <p:sldId id="759" r:id="rId21"/>
    <p:sldId id="760" r:id="rId22"/>
    <p:sldId id="761" r:id="rId23"/>
    <p:sldId id="810" r:id="rId24"/>
    <p:sldId id="812" r:id="rId25"/>
    <p:sldId id="813" r:id="rId26"/>
    <p:sldId id="762" r:id="rId27"/>
    <p:sldId id="811" r:id="rId28"/>
    <p:sldId id="764" r:id="rId29"/>
    <p:sldId id="765" r:id="rId30"/>
    <p:sldId id="766" r:id="rId31"/>
    <p:sldId id="767" r:id="rId32"/>
    <p:sldId id="768" r:id="rId33"/>
    <p:sldId id="769" r:id="rId34"/>
    <p:sldId id="770" r:id="rId35"/>
    <p:sldId id="772" r:id="rId36"/>
    <p:sldId id="773" r:id="rId37"/>
    <p:sldId id="774" r:id="rId38"/>
    <p:sldId id="775" r:id="rId39"/>
    <p:sldId id="814" r:id="rId40"/>
    <p:sldId id="776" r:id="rId41"/>
    <p:sldId id="778" r:id="rId42"/>
    <p:sldId id="780" r:id="rId43"/>
    <p:sldId id="781" r:id="rId44"/>
    <p:sldId id="783" r:id="rId45"/>
    <p:sldId id="784" r:id="rId46"/>
    <p:sldId id="785" r:id="rId47"/>
    <p:sldId id="967" r:id="rId48"/>
    <p:sldId id="968" r:id="rId49"/>
    <p:sldId id="969" r:id="rId50"/>
    <p:sldId id="788" r:id="rId51"/>
    <p:sldId id="789" r:id="rId52"/>
    <p:sldId id="791" r:id="rId53"/>
    <p:sldId id="792" r:id="rId54"/>
    <p:sldId id="793" r:id="rId55"/>
    <p:sldId id="970" r:id="rId56"/>
    <p:sldId id="794" r:id="rId57"/>
    <p:sldId id="795" r:id="rId58"/>
    <p:sldId id="797" r:id="rId59"/>
    <p:sldId id="798" r:id="rId60"/>
    <p:sldId id="796" r:id="rId61"/>
    <p:sldId id="304" r:id="rId62"/>
    <p:sldId id="305" r:id="rId63"/>
    <p:sldId id="441" r:id="rId64"/>
    <p:sldId id="308" r:id="rId65"/>
    <p:sldId id="309" r:id="rId66"/>
    <p:sldId id="446" r:id="rId67"/>
    <p:sldId id="445" r:id="rId68"/>
    <p:sldId id="311" r:id="rId69"/>
    <p:sldId id="735" r:id="rId70"/>
    <p:sldId id="493" r:id="rId71"/>
    <p:sldId id="494" r:id="rId72"/>
    <p:sldId id="714" r:id="rId73"/>
    <p:sldId id="734" r:id="rId74"/>
    <p:sldId id="715" r:id="rId75"/>
    <p:sldId id="496" r:id="rId76"/>
    <p:sldId id="491" r:id="rId77"/>
    <p:sldId id="717" r:id="rId78"/>
    <p:sldId id="736" r:id="rId79"/>
    <p:sldId id="723" r:id="rId80"/>
    <p:sldId id="725" r:id="rId81"/>
    <p:sldId id="726" r:id="rId82"/>
    <p:sldId id="727" r:id="rId83"/>
    <p:sldId id="728" r:id="rId84"/>
    <p:sldId id="729" r:id="rId85"/>
    <p:sldId id="730" r:id="rId86"/>
    <p:sldId id="731" r:id="rId87"/>
    <p:sldId id="636" r:id="rId88"/>
    <p:sldId id="732" r:id="rId89"/>
    <p:sldId id="737" r:id="rId90"/>
    <p:sldId id="719" r:id="rId91"/>
    <p:sldId id="640" r:id="rId92"/>
    <p:sldId id="641" r:id="rId93"/>
    <p:sldId id="733" r:id="rId94"/>
    <p:sldId id="738" r:id="rId95"/>
    <p:sldId id="739" r:id="rId96"/>
    <p:sldId id="721" r:id="rId97"/>
    <p:sldId id="644" r:id="rId98"/>
    <p:sldId id="818" r:id="rId99"/>
    <p:sldId id="845" r:id="rId100"/>
    <p:sldId id="847" r:id="rId101"/>
    <p:sldId id="846" r:id="rId102"/>
    <p:sldId id="819" r:id="rId103"/>
    <p:sldId id="848" r:id="rId104"/>
    <p:sldId id="820" r:id="rId105"/>
    <p:sldId id="822" r:id="rId106"/>
    <p:sldId id="823" r:id="rId107"/>
    <p:sldId id="824" r:id="rId108"/>
    <p:sldId id="825" r:id="rId109"/>
    <p:sldId id="826" r:id="rId110"/>
    <p:sldId id="827" r:id="rId111"/>
    <p:sldId id="828" r:id="rId112"/>
    <p:sldId id="829" r:id="rId113"/>
    <p:sldId id="830" r:id="rId114"/>
    <p:sldId id="962" r:id="rId115"/>
    <p:sldId id="963" r:id="rId116"/>
    <p:sldId id="966" r:id="rId1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i="1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200" i="1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200" i="1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200" i="1" kern="1200">
        <a:solidFill>
          <a:schemeClr val="tx1"/>
        </a:solidFill>
        <a:latin typeface="楷体_GB2312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F"/>
    <a:srgbClr val="0000FF"/>
    <a:srgbClr val="500000"/>
    <a:srgbClr val="FEFBBE"/>
    <a:srgbClr val="FFFEEB"/>
    <a:srgbClr val="F7FAFF"/>
    <a:srgbClr val="EFF7FF"/>
    <a:srgbClr val="F2EFFF"/>
    <a:srgbClr val="0430BC"/>
    <a:srgbClr val="F7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71" autoAdjust="0"/>
    <p:restoredTop sz="94366" autoAdjust="0"/>
  </p:normalViewPr>
  <p:slideViewPr>
    <p:cSldViewPr>
      <p:cViewPr varScale="1">
        <p:scale>
          <a:sx n="84" d="100"/>
          <a:sy n="84" d="100"/>
        </p:scale>
        <p:origin x="-19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3068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38AA11-99C0-4274-8473-0557E4A1A42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8D0285-CBA6-44E3-82B7-1F5AEE1D6EF2}">
      <dgm:prSet phldrT="[文本]"/>
      <dgm:spPr>
        <a:solidFill>
          <a:srgbClr val="CADFFE"/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创建容器</a:t>
          </a:r>
          <a:endParaRPr lang="zh-CN" altLang="en-US" dirty="0">
            <a:solidFill>
              <a:schemeClr val="tx1"/>
            </a:solidFill>
          </a:endParaRPr>
        </a:p>
      </dgm:t>
    </dgm:pt>
    <dgm:pt modelId="{FD66CD1D-FA49-43F5-9784-79659B8490F6}" type="parTrans" cxnId="{91B65D7F-BA69-459C-83C3-BC329005F4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135FD8B-F493-4285-A131-0EAFE1409CCE}" type="sibTrans" cxnId="{91B65D7F-BA69-459C-83C3-BC329005F4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4F134DE-833B-47A5-BBBB-69F41E435BA3}">
      <dgm:prSet phldrT="[文本]"/>
      <dgm:spPr>
        <a:solidFill>
          <a:srgbClr val="CADFFE"/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设置布局管理器</a:t>
          </a:r>
          <a:endParaRPr lang="zh-CN" altLang="en-US" dirty="0">
            <a:solidFill>
              <a:schemeClr val="tx1"/>
            </a:solidFill>
          </a:endParaRPr>
        </a:p>
      </dgm:t>
    </dgm:pt>
    <dgm:pt modelId="{2EBB8880-BD2C-49CF-9E3C-F0993B7B7FA1}" type="parTrans" cxnId="{0461F3A0-033A-430C-B769-2E4FC1CFB90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C77612C-222A-4314-8830-1B984B21F5BC}" type="sibTrans" cxnId="{0461F3A0-033A-430C-B769-2E4FC1CFB90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79E717E-F2C1-4E91-90DD-064CE945ED70}">
      <dgm:prSet phldrT="[文本]"/>
      <dgm:spPr>
        <a:solidFill>
          <a:srgbClr val="CADFFE"/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添加组件</a:t>
          </a:r>
          <a:endParaRPr lang="zh-CN" altLang="en-US" dirty="0">
            <a:solidFill>
              <a:schemeClr val="tx1"/>
            </a:solidFill>
          </a:endParaRPr>
        </a:p>
      </dgm:t>
    </dgm:pt>
    <dgm:pt modelId="{18DDDA9F-FF65-4830-8984-2738AC6FD200}" type="parTrans" cxnId="{1B1E22EC-43D0-43DA-92F2-242CB8BE139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A05DE97-197F-4B65-8AB5-9EF5B1233D0F}" type="sibTrans" cxnId="{1B1E22EC-43D0-43DA-92F2-242CB8BE139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0FF61D4-79FA-4B3B-A156-44DC1DD8EF57}">
      <dgm:prSet/>
      <dgm:spPr>
        <a:solidFill>
          <a:srgbClr val="CADFFE"/>
        </a:solidFill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事件处理</a:t>
          </a:r>
          <a:endParaRPr lang="zh-CN" altLang="en-US" dirty="0">
            <a:solidFill>
              <a:schemeClr val="tx1"/>
            </a:solidFill>
          </a:endParaRPr>
        </a:p>
      </dgm:t>
    </dgm:pt>
    <dgm:pt modelId="{68572E46-9387-4F0E-8982-1437CE5B761C}" type="parTrans" cxnId="{68698ADE-0A42-43CC-B506-F6C7E7F508E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66305AB-0561-42CE-A7C8-4EB7620E4175}" type="sibTrans" cxnId="{68698ADE-0A42-43CC-B506-F6C7E7F508E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FD0240C-E97D-4D02-98BF-026420B12468}" type="pres">
      <dgm:prSet presAssocID="{3C38AA11-99C0-4274-8473-0557E4A1A42B}" presName="Name0" presStyleCnt="0">
        <dgm:presLayoutVars>
          <dgm:dir/>
          <dgm:animLvl val="lvl"/>
          <dgm:resizeHandles val="exact"/>
        </dgm:presLayoutVars>
      </dgm:prSet>
      <dgm:spPr/>
    </dgm:pt>
    <dgm:pt modelId="{15A5B95D-02F1-41AB-8057-3D1171178040}" type="pres">
      <dgm:prSet presAssocID="{7B8D0285-CBA6-44E3-82B7-1F5AEE1D6EF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37338A-77EE-4E69-B537-80565BBCE03C}" type="pres">
      <dgm:prSet presAssocID="{B135FD8B-F493-4285-A131-0EAFE1409CCE}" presName="parTxOnlySpace" presStyleCnt="0"/>
      <dgm:spPr/>
    </dgm:pt>
    <dgm:pt modelId="{F022194B-481F-401E-BC90-DF7B9F675B67}" type="pres">
      <dgm:prSet presAssocID="{E4F134DE-833B-47A5-BBBB-69F41E435BA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179F97-ED74-466A-BD32-F26B6CACBFB0}" type="pres">
      <dgm:prSet presAssocID="{7C77612C-222A-4314-8830-1B984B21F5BC}" presName="parTxOnlySpace" presStyleCnt="0"/>
      <dgm:spPr/>
    </dgm:pt>
    <dgm:pt modelId="{0C580E42-A1A5-486F-A0DB-9BA5863F3717}" type="pres">
      <dgm:prSet presAssocID="{B79E717E-F2C1-4E91-90DD-064CE945ED7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7E06D4-103A-41FE-BCF1-12DDD54FC349}" type="pres">
      <dgm:prSet presAssocID="{9A05DE97-197F-4B65-8AB5-9EF5B1233D0F}" presName="parTxOnlySpace" presStyleCnt="0"/>
      <dgm:spPr/>
    </dgm:pt>
    <dgm:pt modelId="{5C82D21A-08BD-4680-A225-5D899A6B39B4}" type="pres">
      <dgm:prSet presAssocID="{D0FF61D4-79FA-4B3B-A156-44DC1DD8EF5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FED63E-8E12-4EF8-960B-EF473F3CD847}" type="presOf" srcId="{D0FF61D4-79FA-4B3B-A156-44DC1DD8EF57}" destId="{5C82D21A-08BD-4680-A225-5D899A6B39B4}" srcOrd="0" destOrd="0" presId="urn:microsoft.com/office/officeart/2005/8/layout/chevron1"/>
    <dgm:cxn modelId="{68698ADE-0A42-43CC-B506-F6C7E7F508ED}" srcId="{3C38AA11-99C0-4274-8473-0557E4A1A42B}" destId="{D0FF61D4-79FA-4B3B-A156-44DC1DD8EF57}" srcOrd="3" destOrd="0" parTransId="{68572E46-9387-4F0E-8982-1437CE5B761C}" sibTransId="{F66305AB-0561-42CE-A7C8-4EB7620E4175}"/>
    <dgm:cxn modelId="{592F1510-1F64-4A74-B22C-A8A58A538935}" type="presOf" srcId="{3C38AA11-99C0-4274-8473-0557E4A1A42B}" destId="{BFD0240C-E97D-4D02-98BF-026420B12468}" srcOrd="0" destOrd="0" presId="urn:microsoft.com/office/officeart/2005/8/layout/chevron1"/>
    <dgm:cxn modelId="{15EE617A-9304-4E47-B0F9-DE141395A1CA}" type="presOf" srcId="{B79E717E-F2C1-4E91-90DD-064CE945ED70}" destId="{0C580E42-A1A5-486F-A0DB-9BA5863F3717}" srcOrd="0" destOrd="0" presId="urn:microsoft.com/office/officeart/2005/8/layout/chevron1"/>
    <dgm:cxn modelId="{91B65D7F-BA69-459C-83C3-BC329005F422}" srcId="{3C38AA11-99C0-4274-8473-0557E4A1A42B}" destId="{7B8D0285-CBA6-44E3-82B7-1F5AEE1D6EF2}" srcOrd="0" destOrd="0" parTransId="{FD66CD1D-FA49-43F5-9784-79659B8490F6}" sibTransId="{B135FD8B-F493-4285-A131-0EAFE1409CCE}"/>
    <dgm:cxn modelId="{1B1E22EC-43D0-43DA-92F2-242CB8BE1398}" srcId="{3C38AA11-99C0-4274-8473-0557E4A1A42B}" destId="{B79E717E-F2C1-4E91-90DD-064CE945ED70}" srcOrd="2" destOrd="0" parTransId="{18DDDA9F-FF65-4830-8984-2738AC6FD200}" sibTransId="{9A05DE97-197F-4B65-8AB5-9EF5B1233D0F}"/>
    <dgm:cxn modelId="{0461F3A0-033A-430C-B769-2E4FC1CFB900}" srcId="{3C38AA11-99C0-4274-8473-0557E4A1A42B}" destId="{E4F134DE-833B-47A5-BBBB-69F41E435BA3}" srcOrd="1" destOrd="0" parTransId="{2EBB8880-BD2C-49CF-9E3C-F0993B7B7FA1}" sibTransId="{7C77612C-222A-4314-8830-1B984B21F5BC}"/>
    <dgm:cxn modelId="{25A94631-B41A-4DAF-84B5-960B15A082C0}" type="presOf" srcId="{E4F134DE-833B-47A5-BBBB-69F41E435BA3}" destId="{F022194B-481F-401E-BC90-DF7B9F675B67}" srcOrd="0" destOrd="0" presId="urn:microsoft.com/office/officeart/2005/8/layout/chevron1"/>
    <dgm:cxn modelId="{E0DA34C5-FD7D-4218-84AC-6C5B34030293}" type="presOf" srcId="{7B8D0285-CBA6-44E3-82B7-1F5AEE1D6EF2}" destId="{15A5B95D-02F1-41AB-8057-3D1171178040}" srcOrd="0" destOrd="0" presId="urn:microsoft.com/office/officeart/2005/8/layout/chevron1"/>
    <dgm:cxn modelId="{619645B1-5261-44BE-8A45-78DBD0649864}" type="presParOf" srcId="{BFD0240C-E97D-4D02-98BF-026420B12468}" destId="{15A5B95D-02F1-41AB-8057-3D1171178040}" srcOrd="0" destOrd="0" presId="urn:microsoft.com/office/officeart/2005/8/layout/chevron1"/>
    <dgm:cxn modelId="{0B535FD3-EBD8-43FF-AA90-BA7B62AD76A4}" type="presParOf" srcId="{BFD0240C-E97D-4D02-98BF-026420B12468}" destId="{CA37338A-77EE-4E69-B537-80565BBCE03C}" srcOrd="1" destOrd="0" presId="urn:microsoft.com/office/officeart/2005/8/layout/chevron1"/>
    <dgm:cxn modelId="{B8F78F7A-2399-4B10-A416-2D29E79C42A0}" type="presParOf" srcId="{BFD0240C-E97D-4D02-98BF-026420B12468}" destId="{F022194B-481F-401E-BC90-DF7B9F675B67}" srcOrd="2" destOrd="0" presId="urn:microsoft.com/office/officeart/2005/8/layout/chevron1"/>
    <dgm:cxn modelId="{6C620C66-BCBE-483F-9ECE-323A06616DFF}" type="presParOf" srcId="{BFD0240C-E97D-4D02-98BF-026420B12468}" destId="{63179F97-ED74-466A-BD32-F26B6CACBFB0}" srcOrd="3" destOrd="0" presId="urn:microsoft.com/office/officeart/2005/8/layout/chevron1"/>
    <dgm:cxn modelId="{61F21566-1526-42A3-A23A-38A9EC5490F9}" type="presParOf" srcId="{BFD0240C-E97D-4D02-98BF-026420B12468}" destId="{0C580E42-A1A5-486F-A0DB-9BA5863F3717}" srcOrd="4" destOrd="0" presId="urn:microsoft.com/office/officeart/2005/8/layout/chevron1"/>
    <dgm:cxn modelId="{25FA7A74-EDCA-48B8-ABCF-6351F8EBC84A}" type="presParOf" srcId="{BFD0240C-E97D-4D02-98BF-026420B12468}" destId="{0E7E06D4-103A-41FE-BCF1-12DDD54FC349}" srcOrd="5" destOrd="0" presId="urn:microsoft.com/office/officeart/2005/8/layout/chevron1"/>
    <dgm:cxn modelId="{322A6C9E-42BF-419D-AA60-222AC8D784B9}" type="presParOf" srcId="{BFD0240C-E97D-4D02-98BF-026420B12468}" destId="{5C82D21A-08BD-4680-A225-5D899A6B39B4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F9D1AF-B5E5-42EF-BE65-2EB37BB833C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00CBB-F43F-425C-960B-DB5AD096EBC3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rPr>
            <a:t>事件</a:t>
          </a:r>
          <a:r>
            <a: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rPr>
            <a:t>Event</a:t>
          </a:r>
          <a:r>
            <a:rPr lang="zh-CN" altLang="en-US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rPr>
            <a:t>：用户对界面的操作或者状态的改变</a:t>
          </a:r>
          <a:endParaRPr lang="zh-CN" altLang="en-US" sz="2400" b="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  <a:cs typeface="Arial Unicode MS" panose="020B0604020202020204" pitchFamily="34" charset="-122"/>
          </a:endParaRPr>
        </a:p>
      </dgm:t>
    </dgm:pt>
    <dgm:pt modelId="{97083FAB-D526-4051-B8A5-D5C6A14F34FC}" type="parTrans" cxnId="{88A333CC-8BF6-4A86-95C7-89C6AD62A41B}">
      <dgm:prSet/>
      <dgm:spPr/>
      <dgm:t>
        <a:bodyPr/>
        <a:lstStyle/>
        <a:p>
          <a:endParaRPr lang="zh-CN" altLang="en-US" sz="2400" b="0">
            <a:latin typeface="黑体" panose="02010609060101010101" pitchFamily="49" charset="-122"/>
            <a:ea typeface="黑体" panose="02010609060101010101" pitchFamily="49" charset="-122"/>
            <a:cs typeface="Arial Unicode MS" panose="020B0604020202020204" pitchFamily="34" charset="-122"/>
          </a:endParaRPr>
        </a:p>
      </dgm:t>
    </dgm:pt>
    <dgm:pt modelId="{AC6B9E5E-5E07-40D2-8B2A-E0C600FB899F}" type="sibTrans" cxnId="{88A333CC-8BF6-4A86-95C7-89C6AD62A41B}">
      <dgm:prSet/>
      <dgm:spPr/>
      <dgm:t>
        <a:bodyPr/>
        <a:lstStyle/>
        <a:p>
          <a:endParaRPr lang="zh-CN" altLang="en-US" sz="2400" b="0">
            <a:latin typeface="黑体" panose="02010609060101010101" pitchFamily="49" charset="-122"/>
            <a:ea typeface="黑体" panose="02010609060101010101" pitchFamily="49" charset="-122"/>
            <a:cs typeface="Arial Unicode MS" panose="020B0604020202020204" pitchFamily="34" charset="-122"/>
          </a:endParaRPr>
        </a:p>
      </dgm:t>
    </dgm:pt>
    <dgm:pt modelId="{42899311-4825-404D-A3F3-9EA3F95963C0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rPr>
            <a:t>事件源</a:t>
          </a:r>
          <a:r>
            <a: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rPr>
            <a:t>Event Source</a:t>
          </a:r>
          <a:r>
            <a:rPr lang="zh-CN" altLang="en-US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rPr>
            <a:t>：</a:t>
          </a:r>
          <a:r>
            <a:rPr lang="zh-CN" altLang="en-US" sz="2400" b="0" i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rPr>
            <a:t>事件发生的场所，通常是组件</a:t>
          </a:r>
          <a:endParaRPr lang="zh-CN" altLang="en-US" sz="2400" b="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  <a:cs typeface="Arial Unicode MS" panose="020B0604020202020204" pitchFamily="34" charset="-122"/>
          </a:endParaRPr>
        </a:p>
      </dgm:t>
    </dgm:pt>
    <dgm:pt modelId="{B1EB2A0D-B1D5-4D37-9705-023B759E6202}" type="parTrans" cxnId="{A88B1880-F940-4481-83C5-B4186789094C}">
      <dgm:prSet/>
      <dgm:spPr/>
      <dgm:t>
        <a:bodyPr/>
        <a:lstStyle/>
        <a:p>
          <a:endParaRPr lang="zh-CN" altLang="en-US" sz="2400" b="0">
            <a:latin typeface="黑体" panose="02010609060101010101" pitchFamily="49" charset="-122"/>
            <a:ea typeface="黑体" panose="02010609060101010101" pitchFamily="49" charset="-122"/>
            <a:cs typeface="Arial Unicode MS" panose="020B0604020202020204" pitchFamily="34" charset="-122"/>
          </a:endParaRPr>
        </a:p>
      </dgm:t>
    </dgm:pt>
    <dgm:pt modelId="{99E501D2-6564-40C7-8F47-2FCA4C447AE9}" type="sibTrans" cxnId="{A88B1880-F940-4481-83C5-B4186789094C}">
      <dgm:prSet/>
      <dgm:spPr/>
      <dgm:t>
        <a:bodyPr/>
        <a:lstStyle/>
        <a:p>
          <a:endParaRPr lang="zh-CN" altLang="en-US" sz="2400" b="0">
            <a:latin typeface="黑体" panose="02010609060101010101" pitchFamily="49" charset="-122"/>
            <a:ea typeface="黑体" panose="02010609060101010101" pitchFamily="49" charset="-122"/>
            <a:cs typeface="Arial Unicode MS" panose="020B0604020202020204" pitchFamily="34" charset="-122"/>
          </a:endParaRPr>
        </a:p>
      </dgm:t>
    </dgm:pt>
    <dgm:pt modelId="{51D07557-C4E8-48EE-B72E-2F89E6811900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2400" b="0" i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rPr>
            <a:t>事件处理者</a:t>
          </a:r>
          <a:r>
            <a:rPr lang="en-US" altLang="zh-CN" sz="2400" b="0" i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rPr>
            <a:t>Event Handler</a:t>
          </a:r>
          <a:r>
            <a:rPr lang="zh-CN" altLang="en-US" sz="2400" b="0" i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rPr>
            <a:t>：接收并处理事件的对象</a:t>
          </a:r>
          <a:endParaRPr lang="zh-CN" altLang="en-US" sz="2400" b="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  <a:cs typeface="Arial Unicode MS" panose="020B0604020202020204" pitchFamily="34" charset="-122"/>
          </a:endParaRPr>
        </a:p>
      </dgm:t>
    </dgm:pt>
    <dgm:pt modelId="{E9B5A599-7086-4CE8-B160-4CAA791F86DA}" type="parTrans" cxnId="{90D6575D-B29A-4421-8395-537AD38BE73C}">
      <dgm:prSet/>
      <dgm:spPr/>
      <dgm:t>
        <a:bodyPr/>
        <a:lstStyle/>
        <a:p>
          <a:endParaRPr lang="zh-CN" altLang="en-US" sz="2400" b="0">
            <a:latin typeface="黑体" panose="02010609060101010101" pitchFamily="49" charset="-122"/>
            <a:ea typeface="黑体" panose="02010609060101010101" pitchFamily="49" charset="-122"/>
            <a:cs typeface="Arial Unicode MS" panose="020B0604020202020204" pitchFamily="34" charset="-122"/>
          </a:endParaRPr>
        </a:p>
      </dgm:t>
    </dgm:pt>
    <dgm:pt modelId="{DF12904B-F2E0-49F6-9410-4D2651C9EC10}" type="sibTrans" cxnId="{90D6575D-B29A-4421-8395-537AD38BE73C}">
      <dgm:prSet/>
      <dgm:spPr/>
      <dgm:t>
        <a:bodyPr/>
        <a:lstStyle/>
        <a:p>
          <a:endParaRPr lang="zh-CN" altLang="en-US" sz="2400" b="0">
            <a:latin typeface="黑体" panose="02010609060101010101" pitchFamily="49" charset="-122"/>
            <a:ea typeface="黑体" panose="02010609060101010101" pitchFamily="49" charset="-122"/>
            <a:cs typeface="Arial Unicode MS" panose="020B0604020202020204" pitchFamily="34" charset="-122"/>
          </a:endParaRPr>
        </a:p>
      </dgm:t>
    </dgm:pt>
    <dgm:pt modelId="{22FF80FF-6C22-42B1-890B-34B562780A6D}" type="pres">
      <dgm:prSet presAssocID="{D2F9D1AF-B5E5-42EF-BE65-2EB37BB833C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A8C2A1DA-E16B-43B0-BD23-5E4CA9DA62E5}" type="pres">
      <dgm:prSet presAssocID="{D2F9D1AF-B5E5-42EF-BE65-2EB37BB833CC}" presName="Name1" presStyleCnt="0"/>
      <dgm:spPr/>
    </dgm:pt>
    <dgm:pt modelId="{7B338CC8-D7CA-428A-8E0A-6DD2CE329021}" type="pres">
      <dgm:prSet presAssocID="{D2F9D1AF-B5E5-42EF-BE65-2EB37BB833CC}" presName="cycle" presStyleCnt="0"/>
      <dgm:spPr/>
    </dgm:pt>
    <dgm:pt modelId="{5D5EA2CC-D2BF-4578-AAFE-B5290426E4DD}" type="pres">
      <dgm:prSet presAssocID="{D2F9D1AF-B5E5-42EF-BE65-2EB37BB833CC}" presName="srcNode" presStyleLbl="node1" presStyleIdx="0" presStyleCnt="3"/>
      <dgm:spPr/>
    </dgm:pt>
    <dgm:pt modelId="{0A3ADCAC-1F5C-47A0-AC5D-40633029E372}" type="pres">
      <dgm:prSet presAssocID="{D2F9D1AF-B5E5-42EF-BE65-2EB37BB833C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0A8EE95-5A37-4093-B486-1E527F3FAD7F}" type="pres">
      <dgm:prSet presAssocID="{D2F9D1AF-B5E5-42EF-BE65-2EB37BB833CC}" presName="extraNode" presStyleLbl="node1" presStyleIdx="0" presStyleCnt="3"/>
      <dgm:spPr/>
    </dgm:pt>
    <dgm:pt modelId="{05DBA174-9E8E-472A-AF78-79546175678E}" type="pres">
      <dgm:prSet presAssocID="{D2F9D1AF-B5E5-42EF-BE65-2EB37BB833CC}" presName="dstNode" presStyleLbl="node1" presStyleIdx="0" presStyleCnt="3"/>
      <dgm:spPr/>
    </dgm:pt>
    <dgm:pt modelId="{22E494D9-0581-4E0F-813E-CDBF8BA37F5E}" type="pres">
      <dgm:prSet presAssocID="{1DA00CBB-F43F-425C-960B-DB5AD096EBC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2DED34-369C-429F-A5E6-560DD36445CB}" type="pres">
      <dgm:prSet presAssocID="{1DA00CBB-F43F-425C-960B-DB5AD096EBC3}" presName="accent_1" presStyleCnt="0"/>
      <dgm:spPr/>
    </dgm:pt>
    <dgm:pt modelId="{CFAD38C4-C739-4EED-8F43-970FF7C71C64}" type="pres">
      <dgm:prSet presAssocID="{1DA00CBB-F43F-425C-960B-DB5AD096EBC3}" presName="accentRepeatNode" presStyleLbl="solidFgAcc1" presStyleIdx="0" presStyleCnt="3"/>
      <dgm:spPr/>
    </dgm:pt>
    <dgm:pt modelId="{BD84B0FB-B216-4C77-9A46-FCD1EC90BFA5}" type="pres">
      <dgm:prSet presAssocID="{42899311-4825-404D-A3F3-9EA3F95963C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929DE8-E13E-4F8D-B30D-7720B579AB6C}" type="pres">
      <dgm:prSet presAssocID="{42899311-4825-404D-A3F3-9EA3F95963C0}" presName="accent_2" presStyleCnt="0"/>
      <dgm:spPr/>
    </dgm:pt>
    <dgm:pt modelId="{746A3C18-ACDD-4B5A-A6DF-08CE67AF7C78}" type="pres">
      <dgm:prSet presAssocID="{42899311-4825-404D-A3F3-9EA3F95963C0}" presName="accentRepeatNode" presStyleLbl="solidFgAcc1" presStyleIdx="1" presStyleCnt="3"/>
      <dgm:spPr/>
    </dgm:pt>
    <dgm:pt modelId="{C5F9F45B-42CC-42E3-864E-A675EC3B49BC}" type="pres">
      <dgm:prSet presAssocID="{51D07557-C4E8-48EE-B72E-2F89E6811900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C43F30-F70E-4049-A5D4-9B11D25C18E5}" type="pres">
      <dgm:prSet presAssocID="{51D07557-C4E8-48EE-B72E-2F89E6811900}" presName="accent_3" presStyleCnt="0"/>
      <dgm:spPr/>
    </dgm:pt>
    <dgm:pt modelId="{5CB5C438-5EB4-47F5-8B92-E8E79E3AFB09}" type="pres">
      <dgm:prSet presAssocID="{51D07557-C4E8-48EE-B72E-2F89E6811900}" presName="accentRepeatNode" presStyleLbl="solidFgAcc1" presStyleIdx="2" presStyleCnt="3"/>
      <dgm:spPr/>
    </dgm:pt>
  </dgm:ptLst>
  <dgm:cxnLst>
    <dgm:cxn modelId="{830BE329-DFA3-4F3D-BD91-150495D820DF}" type="presOf" srcId="{51D07557-C4E8-48EE-B72E-2F89E6811900}" destId="{C5F9F45B-42CC-42E3-864E-A675EC3B49BC}" srcOrd="0" destOrd="0" presId="urn:microsoft.com/office/officeart/2008/layout/VerticalCurvedList"/>
    <dgm:cxn modelId="{82FC4607-E09F-43F1-8FF6-C423444FE950}" type="presOf" srcId="{AC6B9E5E-5E07-40D2-8B2A-E0C600FB899F}" destId="{0A3ADCAC-1F5C-47A0-AC5D-40633029E372}" srcOrd="0" destOrd="0" presId="urn:microsoft.com/office/officeart/2008/layout/VerticalCurvedList"/>
    <dgm:cxn modelId="{90D6575D-B29A-4421-8395-537AD38BE73C}" srcId="{D2F9D1AF-B5E5-42EF-BE65-2EB37BB833CC}" destId="{51D07557-C4E8-48EE-B72E-2F89E6811900}" srcOrd="2" destOrd="0" parTransId="{E9B5A599-7086-4CE8-B160-4CAA791F86DA}" sibTransId="{DF12904B-F2E0-49F6-9410-4D2651C9EC10}"/>
    <dgm:cxn modelId="{88A333CC-8BF6-4A86-95C7-89C6AD62A41B}" srcId="{D2F9D1AF-B5E5-42EF-BE65-2EB37BB833CC}" destId="{1DA00CBB-F43F-425C-960B-DB5AD096EBC3}" srcOrd="0" destOrd="0" parTransId="{97083FAB-D526-4051-B8A5-D5C6A14F34FC}" sibTransId="{AC6B9E5E-5E07-40D2-8B2A-E0C600FB899F}"/>
    <dgm:cxn modelId="{35C4CC66-C687-4E7E-A0AF-2FAF26E4E2F0}" type="presOf" srcId="{D2F9D1AF-B5E5-42EF-BE65-2EB37BB833CC}" destId="{22FF80FF-6C22-42B1-890B-34B562780A6D}" srcOrd="0" destOrd="0" presId="urn:microsoft.com/office/officeart/2008/layout/VerticalCurvedList"/>
    <dgm:cxn modelId="{5EB0293C-06D3-4780-B769-2B9ED8A3DCB6}" type="presOf" srcId="{42899311-4825-404D-A3F3-9EA3F95963C0}" destId="{BD84B0FB-B216-4C77-9A46-FCD1EC90BFA5}" srcOrd="0" destOrd="0" presId="urn:microsoft.com/office/officeart/2008/layout/VerticalCurvedList"/>
    <dgm:cxn modelId="{C7FB0611-AAA7-4F04-B4EA-4662D4A762A5}" type="presOf" srcId="{1DA00CBB-F43F-425C-960B-DB5AD096EBC3}" destId="{22E494D9-0581-4E0F-813E-CDBF8BA37F5E}" srcOrd="0" destOrd="0" presId="urn:microsoft.com/office/officeart/2008/layout/VerticalCurvedList"/>
    <dgm:cxn modelId="{A88B1880-F940-4481-83C5-B4186789094C}" srcId="{D2F9D1AF-B5E5-42EF-BE65-2EB37BB833CC}" destId="{42899311-4825-404D-A3F3-9EA3F95963C0}" srcOrd="1" destOrd="0" parTransId="{B1EB2A0D-B1D5-4D37-9705-023B759E6202}" sibTransId="{99E501D2-6564-40C7-8F47-2FCA4C447AE9}"/>
    <dgm:cxn modelId="{9F82DF3D-EFEA-478C-A15C-D94B21EB073B}" type="presParOf" srcId="{22FF80FF-6C22-42B1-890B-34B562780A6D}" destId="{A8C2A1DA-E16B-43B0-BD23-5E4CA9DA62E5}" srcOrd="0" destOrd="0" presId="urn:microsoft.com/office/officeart/2008/layout/VerticalCurvedList"/>
    <dgm:cxn modelId="{3290476B-D45E-4AA0-A7EB-014D3781F834}" type="presParOf" srcId="{A8C2A1DA-E16B-43B0-BD23-5E4CA9DA62E5}" destId="{7B338CC8-D7CA-428A-8E0A-6DD2CE329021}" srcOrd="0" destOrd="0" presId="urn:microsoft.com/office/officeart/2008/layout/VerticalCurvedList"/>
    <dgm:cxn modelId="{9A942C35-2CD9-4363-8E5E-94AB1C6F18E1}" type="presParOf" srcId="{7B338CC8-D7CA-428A-8E0A-6DD2CE329021}" destId="{5D5EA2CC-D2BF-4578-AAFE-B5290426E4DD}" srcOrd="0" destOrd="0" presId="urn:microsoft.com/office/officeart/2008/layout/VerticalCurvedList"/>
    <dgm:cxn modelId="{FE5AB39C-5F2C-4000-BA36-2EC7FBAF5CD2}" type="presParOf" srcId="{7B338CC8-D7CA-428A-8E0A-6DD2CE329021}" destId="{0A3ADCAC-1F5C-47A0-AC5D-40633029E372}" srcOrd="1" destOrd="0" presId="urn:microsoft.com/office/officeart/2008/layout/VerticalCurvedList"/>
    <dgm:cxn modelId="{1B781E8D-9FE8-4E04-8325-C81969337029}" type="presParOf" srcId="{7B338CC8-D7CA-428A-8E0A-6DD2CE329021}" destId="{10A8EE95-5A37-4093-B486-1E527F3FAD7F}" srcOrd="2" destOrd="0" presId="urn:microsoft.com/office/officeart/2008/layout/VerticalCurvedList"/>
    <dgm:cxn modelId="{DBD2DCE0-8072-4B83-A78A-9A0D4E899025}" type="presParOf" srcId="{7B338CC8-D7CA-428A-8E0A-6DD2CE329021}" destId="{05DBA174-9E8E-472A-AF78-79546175678E}" srcOrd="3" destOrd="0" presId="urn:microsoft.com/office/officeart/2008/layout/VerticalCurvedList"/>
    <dgm:cxn modelId="{FC632DEA-C691-4E27-B81C-62FF1C02629D}" type="presParOf" srcId="{A8C2A1DA-E16B-43B0-BD23-5E4CA9DA62E5}" destId="{22E494D9-0581-4E0F-813E-CDBF8BA37F5E}" srcOrd="1" destOrd="0" presId="urn:microsoft.com/office/officeart/2008/layout/VerticalCurvedList"/>
    <dgm:cxn modelId="{141B981A-39A5-4ECC-9280-CEF99D238143}" type="presParOf" srcId="{A8C2A1DA-E16B-43B0-BD23-5E4CA9DA62E5}" destId="{E82DED34-369C-429F-A5E6-560DD36445CB}" srcOrd="2" destOrd="0" presId="urn:microsoft.com/office/officeart/2008/layout/VerticalCurvedList"/>
    <dgm:cxn modelId="{5BB18764-114F-43B8-8018-869CDFB6EFCE}" type="presParOf" srcId="{E82DED34-369C-429F-A5E6-560DD36445CB}" destId="{CFAD38C4-C739-4EED-8F43-970FF7C71C64}" srcOrd="0" destOrd="0" presId="urn:microsoft.com/office/officeart/2008/layout/VerticalCurvedList"/>
    <dgm:cxn modelId="{F9171A17-652A-44A3-AF95-9D684AC1D43D}" type="presParOf" srcId="{A8C2A1DA-E16B-43B0-BD23-5E4CA9DA62E5}" destId="{BD84B0FB-B216-4C77-9A46-FCD1EC90BFA5}" srcOrd="3" destOrd="0" presId="urn:microsoft.com/office/officeart/2008/layout/VerticalCurvedList"/>
    <dgm:cxn modelId="{B94F68A3-A0D2-4014-9915-B34FD29342EB}" type="presParOf" srcId="{A8C2A1DA-E16B-43B0-BD23-5E4CA9DA62E5}" destId="{28929DE8-E13E-4F8D-B30D-7720B579AB6C}" srcOrd="4" destOrd="0" presId="urn:microsoft.com/office/officeart/2008/layout/VerticalCurvedList"/>
    <dgm:cxn modelId="{44B3894A-FE0D-4BE4-B3F8-BC8334D6C1B2}" type="presParOf" srcId="{28929DE8-E13E-4F8D-B30D-7720B579AB6C}" destId="{746A3C18-ACDD-4B5A-A6DF-08CE67AF7C78}" srcOrd="0" destOrd="0" presId="urn:microsoft.com/office/officeart/2008/layout/VerticalCurvedList"/>
    <dgm:cxn modelId="{5C297981-7699-4E9E-9DE6-0E03CC1018AE}" type="presParOf" srcId="{A8C2A1DA-E16B-43B0-BD23-5E4CA9DA62E5}" destId="{C5F9F45B-42CC-42E3-864E-A675EC3B49BC}" srcOrd="5" destOrd="0" presId="urn:microsoft.com/office/officeart/2008/layout/VerticalCurvedList"/>
    <dgm:cxn modelId="{EAB3BA94-1C12-4E81-B044-F858E5061B77}" type="presParOf" srcId="{A8C2A1DA-E16B-43B0-BD23-5E4CA9DA62E5}" destId="{08C43F30-F70E-4049-A5D4-9B11D25C18E5}" srcOrd="6" destOrd="0" presId="urn:microsoft.com/office/officeart/2008/layout/VerticalCurvedList"/>
    <dgm:cxn modelId="{925D06B5-BB76-4B90-95DD-F3FF0B759837}" type="presParOf" srcId="{08C43F30-F70E-4049-A5D4-9B11D25C18E5}" destId="{5CB5C438-5EB4-47F5-8B92-E8E79E3AFB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BABBEB-5569-435A-A868-DCE990C6A54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DE0C78-5BD6-4D5D-BA17-CC5AF6E8DF88}">
      <dgm:prSet phldrT="[文本]" custT="1"/>
      <dgm:spPr/>
      <dgm:t>
        <a:bodyPr/>
        <a:lstStyle/>
        <a:p>
          <a:r>
            <a:rPr lang="zh-CN" altLang="en-US" sz="2400" dirty="0" smtClean="0"/>
            <a:t>定义监听器类</a:t>
          </a:r>
          <a:endParaRPr lang="zh-CN" altLang="en-US" sz="2400" dirty="0"/>
        </a:p>
      </dgm:t>
    </dgm:pt>
    <dgm:pt modelId="{0AA8C46A-330A-4DED-9D08-61A9EB905D51}" type="parTrans" cxnId="{C1AC1AD3-D0E4-4E79-9FA5-09EC75E9B7DB}">
      <dgm:prSet/>
      <dgm:spPr/>
      <dgm:t>
        <a:bodyPr/>
        <a:lstStyle/>
        <a:p>
          <a:endParaRPr lang="zh-CN" altLang="en-US" sz="2000"/>
        </a:p>
      </dgm:t>
    </dgm:pt>
    <dgm:pt modelId="{B80B06EF-1A35-47A3-8205-ED84CEB3EB3C}" type="sibTrans" cxnId="{C1AC1AD3-D0E4-4E79-9FA5-09EC75E9B7DB}">
      <dgm:prSet/>
      <dgm:spPr/>
      <dgm:t>
        <a:bodyPr/>
        <a:lstStyle/>
        <a:p>
          <a:endParaRPr lang="zh-CN" altLang="en-US" sz="2000"/>
        </a:p>
      </dgm:t>
    </dgm:pt>
    <dgm:pt modelId="{A6D4A14F-A450-4477-9EEB-540E1FFB821E}">
      <dgm:prSet phldrT="[文本]" custT="1"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zh-CN" altLang="en-US" sz="2400" b="0" i="0" dirty="0" smtClean="0">
              <a:latin typeface="黑体" panose="02010609060101010101" pitchFamily="49" charset="-122"/>
              <a:ea typeface="黑体" panose="02010609060101010101" pitchFamily="49" charset="-122"/>
            </a:rPr>
            <a:t>实现与</a:t>
          </a:r>
          <a:r>
            <a:rPr lang="en-US" altLang="zh-CN" sz="2400" b="0" i="0" dirty="0" err="1" smtClean="0">
              <a:latin typeface="黑体" panose="02010609060101010101" pitchFamily="49" charset="-122"/>
              <a:ea typeface="黑体" panose="02010609060101010101" pitchFamily="49" charset="-122"/>
            </a:rPr>
            <a:t>XxxEvent</a:t>
          </a:r>
          <a:r>
            <a:rPr lang="zh-CN" altLang="en-US" sz="2400" b="0" i="0" dirty="0" smtClean="0">
              <a:latin typeface="黑体" panose="02010609060101010101" pitchFamily="49" charset="-122"/>
              <a:ea typeface="黑体" panose="02010609060101010101" pitchFamily="49" charset="-122"/>
            </a:rPr>
            <a:t>类</a:t>
          </a:r>
          <a:r>
            <a:rPr lang="en-US" altLang="zh-CN" sz="2400" b="0" i="0" dirty="0" smtClean="0">
              <a:latin typeface="黑体" panose="02010609060101010101" pitchFamily="49" charset="-122"/>
              <a:ea typeface="黑体" panose="02010609060101010101" pitchFamily="49" charset="-122"/>
            </a:rPr>
            <a:t/>
          </a:r>
          <a:br>
            <a:rPr lang="en-US" altLang="zh-CN" sz="2400" b="0" i="0" dirty="0" smtClean="0">
              <a:latin typeface="黑体" panose="02010609060101010101" pitchFamily="49" charset="-122"/>
              <a:ea typeface="黑体" panose="02010609060101010101" pitchFamily="49" charset="-122"/>
            </a:rPr>
          </a:br>
          <a:r>
            <a:rPr lang="zh-CN" altLang="en-US" sz="2400" b="0" i="0" dirty="0" smtClean="0">
              <a:latin typeface="黑体" panose="02010609060101010101" pitchFamily="49" charset="-122"/>
              <a:ea typeface="黑体" panose="02010609060101010101" pitchFamily="49" charset="-122"/>
            </a:rPr>
            <a:t>相应的</a:t>
          </a:r>
          <a:r>
            <a:rPr lang="en-US" altLang="zh-CN" sz="2400" b="0" i="0" dirty="0" err="1" smtClean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rPr>
            <a:t>XxxListener</a:t>
          </a:r>
          <a:r>
            <a:rPr lang="zh-CN" altLang="en-US" sz="2400" b="0" i="0" dirty="0" smtClean="0">
              <a:latin typeface="黑体" panose="02010609060101010101" pitchFamily="49" charset="-122"/>
              <a:ea typeface="黑体" panose="02010609060101010101" pitchFamily="49" charset="-122"/>
            </a:rPr>
            <a:t>接口</a:t>
          </a:r>
          <a:endParaRPr lang="zh-CN" altLang="en-US" sz="2400" b="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6E05BC9-F694-457B-AF6E-6DFFE82E4972}" type="parTrans" cxnId="{2372B0C5-4775-4850-AE97-881EB9D6030F}">
      <dgm:prSet/>
      <dgm:spPr/>
      <dgm:t>
        <a:bodyPr/>
        <a:lstStyle/>
        <a:p>
          <a:endParaRPr lang="zh-CN" altLang="en-US" sz="2000"/>
        </a:p>
      </dgm:t>
    </dgm:pt>
    <dgm:pt modelId="{621A42A3-13C2-482C-A309-68BDBDD7C9A1}" type="sibTrans" cxnId="{2372B0C5-4775-4850-AE97-881EB9D6030F}">
      <dgm:prSet/>
      <dgm:spPr/>
      <dgm:t>
        <a:bodyPr/>
        <a:lstStyle/>
        <a:p>
          <a:endParaRPr lang="zh-CN" altLang="en-US" sz="2000"/>
        </a:p>
      </dgm:t>
    </dgm:pt>
    <dgm:pt modelId="{527A83D9-5BD2-4E33-AB43-AA5D7C188354}">
      <dgm:prSet phldrT="[文本]" custT="1"/>
      <dgm:spPr/>
      <dgm:t>
        <a:bodyPr/>
        <a:lstStyle/>
        <a:p>
          <a:r>
            <a:rPr lang="zh-CN" altLang="en-US" sz="2400" dirty="0" smtClean="0"/>
            <a:t>实现接口的方法</a:t>
          </a:r>
          <a:endParaRPr lang="zh-CN" altLang="en-US" sz="2400" dirty="0"/>
        </a:p>
      </dgm:t>
    </dgm:pt>
    <dgm:pt modelId="{384DCD7B-8625-47B6-BF68-BA0A298D7CFE}" type="parTrans" cxnId="{21236577-A943-4869-A718-E1AD8FBCF936}">
      <dgm:prSet/>
      <dgm:spPr/>
      <dgm:t>
        <a:bodyPr/>
        <a:lstStyle/>
        <a:p>
          <a:endParaRPr lang="zh-CN" altLang="en-US" sz="2000"/>
        </a:p>
      </dgm:t>
    </dgm:pt>
    <dgm:pt modelId="{A56D3F31-4EEC-4F1F-B197-01E2A16783A2}" type="sibTrans" cxnId="{21236577-A943-4869-A718-E1AD8FBCF936}">
      <dgm:prSet/>
      <dgm:spPr/>
      <dgm:t>
        <a:bodyPr/>
        <a:lstStyle/>
        <a:p>
          <a:endParaRPr lang="zh-CN" altLang="en-US" sz="2000"/>
        </a:p>
      </dgm:t>
    </dgm:pt>
    <dgm:pt modelId="{A32C774D-3998-4073-9DD7-E7617EA00ADD}">
      <dgm:prSet phldrT="[文本]" custT="1"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rPr>
            <a:t>事件处理代码就在这里</a:t>
          </a:r>
          <a:endParaRPr lang="zh-CN" altLang="en-US" sz="24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6863B00-3840-4FBC-8B4E-59DA938FC728}" type="parTrans" cxnId="{99AEA589-D24F-4F7F-B007-DBDAE7A24980}">
      <dgm:prSet/>
      <dgm:spPr/>
      <dgm:t>
        <a:bodyPr/>
        <a:lstStyle/>
        <a:p>
          <a:endParaRPr lang="zh-CN" altLang="en-US" sz="2000"/>
        </a:p>
      </dgm:t>
    </dgm:pt>
    <dgm:pt modelId="{ADBCE095-A4B7-4736-8228-745AB9321ADD}" type="sibTrans" cxnId="{99AEA589-D24F-4F7F-B007-DBDAE7A24980}">
      <dgm:prSet/>
      <dgm:spPr/>
      <dgm:t>
        <a:bodyPr/>
        <a:lstStyle/>
        <a:p>
          <a:endParaRPr lang="zh-CN" altLang="en-US" sz="2000"/>
        </a:p>
      </dgm:t>
    </dgm:pt>
    <dgm:pt modelId="{A005BC18-5605-4158-A7E0-36A8EADC23A4}">
      <dgm:prSet phldrT="[文本]" custT="1"/>
      <dgm:spPr/>
      <dgm:t>
        <a:bodyPr/>
        <a:lstStyle/>
        <a:p>
          <a:r>
            <a:rPr lang="zh-CN" altLang="en-US" sz="2400" dirty="0" smtClean="0"/>
            <a:t>监听器注册</a:t>
          </a:r>
          <a:endParaRPr lang="zh-CN" altLang="en-US" sz="2400" dirty="0"/>
        </a:p>
      </dgm:t>
    </dgm:pt>
    <dgm:pt modelId="{A9CA7D92-D57E-454A-ABE4-F78DD21EBE85}" type="parTrans" cxnId="{84B7BD11-7C42-4729-A097-1BF964B18EE1}">
      <dgm:prSet/>
      <dgm:spPr/>
      <dgm:t>
        <a:bodyPr/>
        <a:lstStyle/>
        <a:p>
          <a:endParaRPr lang="zh-CN" altLang="en-US" sz="2000"/>
        </a:p>
      </dgm:t>
    </dgm:pt>
    <dgm:pt modelId="{487CA689-8853-4D51-BA7A-A8C14AB9A3CE}" type="sibTrans" cxnId="{84B7BD11-7C42-4729-A097-1BF964B18EE1}">
      <dgm:prSet/>
      <dgm:spPr/>
      <dgm:t>
        <a:bodyPr/>
        <a:lstStyle/>
        <a:p>
          <a:endParaRPr lang="zh-CN" altLang="en-US" sz="2000"/>
        </a:p>
      </dgm:t>
    </dgm:pt>
    <dgm:pt modelId="{0BB342B9-6759-41E3-8E83-09B9EE0EB704}">
      <dgm:prSet phldrT="[文本]" custT="1"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zh-CN" altLang="en-US" sz="2400" b="0" i="0" dirty="0" smtClean="0">
              <a:latin typeface="黑体" panose="02010609060101010101" pitchFamily="49" charset="-122"/>
              <a:ea typeface="黑体" panose="02010609060101010101" pitchFamily="49" charset="-122"/>
            </a:rPr>
            <a:t>调用组件的</a:t>
          </a:r>
          <a:r>
            <a:rPr lang="en-US" altLang="zh-CN" sz="2300" b="0" i="0" dirty="0" err="1" smtClean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addXxxListener</a:t>
          </a:r>
          <a:r>
            <a:rPr lang="zh-CN" altLang="en-US" sz="2400" b="0" i="0" dirty="0" smtClean="0">
              <a:latin typeface="黑体" panose="02010609060101010101" pitchFamily="49" charset="-122"/>
              <a:ea typeface="黑体" panose="02010609060101010101" pitchFamily="49" charset="-122"/>
            </a:rPr>
            <a:t>方法，将监听器对象注册到</a:t>
          </a:r>
          <a:r>
            <a:rPr lang="en-US" altLang="zh-CN" sz="2400" b="0" i="0" dirty="0" smtClean="0">
              <a:latin typeface="黑体" panose="02010609060101010101" pitchFamily="49" charset="-122"/>
              <a:ea typeface="黑体" panose="02010609060101010101" pitchFamily="49" charset="-122"/>
            </a:rPr>
            <a:t>GUI</a:t>
          </a:r>
          <a:r>
            <a:rPr lang="zh-CN" altLang="en-US" sz="2400" b="0" i="0" dirty="0" smtClean="0">
              <a:latin typeface="黑体" panose="02010609060101010101" pitchFamily="49" charset="-122"/>
              <a:ea typeface="黑体" panose="02010609060101010101" pitchFamily="49" charset="-122"/>
            </a:rPr>
            <a:t>组件上</a:t>
          </a:r>
          <a:endParaRPr lang="zh-CN" altLang="en-US" sz="24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0916808-40C8-4750-B5F0-4DBD197AA835}" type="parTrans" cxnId="{53E49057-E00B-40D5-9771-C97C9B588398}">
      <dgm:prSet/>
      <dgm:spPr/>
      <dgm:t>
        <a:bodyPr/>
        <a:lstStyle/>
        <a:p>
          <a:endParaRPr lang="zh-CN" altLang="en-US" sz="2000"/>
        </a:p>
      </dgm:t>
    </dgm:pt>
    <dgm:pt modelId="{171B6967-5153-4820-8386-1AEB7A5E728D}" type="sibTrans" cxnId="{53E49057-E00B-40D5-9771-C97C9B588398}">
      <dgm:prSet/>
      <dgm:spPr/>
      <dgm:t>
        <a:bodyPr/>
        <a:lstStyle/>
        <a:p>
          <a:endParaRPr lang="zh-CN" altLang="en-US" sz="2000"/>
        </a:p>
      </dgm:t>
    </dgm:pt>
    <dgm:pt modelId="{9CD47CE2-DD27-48DC-83EE-B9FB13FE51DD}" type="pres">
      <dgm:prSet presAssocID="{07BABBEB-5569-435A-A868-DCE990C6A5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8DA3B9F-283C-4ED4-8F63-C7BA2002E175}" type="pres">
      <dgm:prSet presAssocID="{C4DE0C78-5BD6-4D5D-BA17-CC5AF6E8DF88}" presName="composite" presStyleCnt="0"/>
      <dgm:spPr/>
    </dgm:pt>
    <dgm:pt modelId="{7A929972-5791-469E-93E0-A81735C5B409}" type="pres">
      <dgm:prSet presAssocID="{C4DE0C78-5BD6-4D5D-BA17-CC5AF6E8DF8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FED128-1571-4331-B763-7E7A71915785}" type="pres">
      <dgm:prSet presAssocID="{C4DE0C78-5BD6-4D5D-BA17-CC5AF6E8DF8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689B46-62CB-4E88-A979-BE2223B97B5E}" type="pres">
      <dgm:prSet presAssocID="{B80B06EF-1A35-47A3-8205-ED84CEB3EB3C}" presName="space" presStyleCnt="0"/>
      <dgm:spPr/>
    </dgm:pt>
    <dgm:pt modelId="{13145DC0-16B5-451A-ADE2-66552FA2E9BA}" type="pres">
      <dgm:prSet presAssocID="{527A83D9-5BD2-4E33-AB43-AA5D7C188354}" presName="composite" presStyleCnt="0"/>
      <dgm:spPr/>
    </dgm:pt>
    <dgm:pt modelId="{2EA24D73-2155-415B-A7F5-9B70367DE602}" type="pres">
      <dgm:prSet presAssocID="{527A83D9-5BD2-4E33-AB43-AA5D7C18835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DD9328-7C07-4D19-85B1-A88726507330}" type="pres">
      <dgm:prSet presAssocID="{527A83D9-5BD2-4E33-AB43-AA5D7C18835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ACB763-C627-48E8-A8C3-F291190B81B8}" type="pres">
      <dgm:prSet presAssocID="{A56D3F31-4EEC-4F1F-B197-01E2A16783A2}" presName="space" presStyleCnt="0"/>
      <dgm:spPr/>
    </dgm:pt>
    <dgm:pt modelId="{62FDA628-7716-4EC4-A7E5-8B070D9E8D8F}" type="pres">
      <dgm:prSet presAssocID="{A005BC18-5605-4158-A7E0-36A8EADC23A4}" presName="composite" presStyleCnt="0"/>
      <dgm:spPr/>
    </dgm:pt>
    <dgm:pt modelId="{1E81B77B-6B77-4BE1-9A1A-8A0698FC3CAC}" type="pres">
      <dgm:prSet presAssocID="{A005BC18-5605-4158-A7E0-36A8EADC23A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391A05-7F53-49A6-869F-9CB2652514B5}" type="pres">
      <dgm:prSet presAssocID="{A005BC18-5605-4158-A7E0-36A8EADC23A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922A05-0C65-4B24-A7BC-FFACEEB01772}" type="presOf" srcId="{A32C774D-3998-4073-9DD7-E7617EA00ADD}" destId="{76DD9328-7C07-4D19-85B1-A88726507330}" srcOrd="0" destOrd="0" presId="urn:microsoft.com/office/officeart/2005/8/layout/hList1"/>
    <dgm:cxn modelId="{84B7BD11-7C42-4729-A097-1BF964B18EE1}" srcId="{07BABBEB-5569-435A-A868-DCE990C6A545}" destId="{A005BC18-5605-4158-A7E0-36A8EADC23A4}" srcOrd="2" destOrd="0" parTransId="{A9CA7D92-D57E-454A-ABE4-F78DD21EBE85}" sibTransId="{487CA689-8853-4D51-BA7A-A8C14AB9A3CE}"/>
    <dgm:cxn modelId="{53E49057-E00B-40D5-9771-C97C9B588398}" srcId="{A005BC18-5605-4158-A7E0-36A8EADC23A4}" destId="{0BB342B9-6759-41E3-8E83-09B9EE0EB704}" srcOrd="0" destOrd="0" parTransId="{50916808-40C8-4750-B5F0-4DBD197AA835}" sibTransId="{171B6967-5153-4820-8386-1AEB7A5E728D}"/>
    <dgm:cxn modelId="{FA755E05-A622-44CE-85E5-0FB6F1016D00}" type="presOf" srcId="{A6D4A14F-A450-4477-9EEB-540E1FFB821E}" destId="{6CFED128-1571-4331-B763-7E7A71915785}" srcOrd="0" destOrd="0" presId="urn:microsoft.com/office/officeart/2005/8/layout/hList1"/>
    <dgm:cxn modelId="{21236577-A943-4869-A718-E1AD8FBCF936}" srcId="{07BABBEB-5569-435A-A868-DCE990C6A545}" destId="{527A83D9-5BD2-4E33-AB43-AA5D7C188354}" srcOrd="1" destOrd="0" parTransId="{384DCD7B-8625-47B6-BF68-BA0A298D7CFE}" sibTransId="{A56D3F31-4EEC-4F1F-B197-01E2A16783A2}"/>
    <dgm:cxn modelId="{F105E12D-3808-403E-BFEB-69EFB1AF68E6}" type="presOf" srcId="{07BABBEB-5569-435A-A868-DCE990C6A545}" destId="{9CD47CE2-DD27-48DC-83EE-B9FB13FE51DD}" srcOrd="0" destOrd="0" presId="urn:microsoft.com/office/officeart/2005/8/layout/hList1"/>
    <dgm:cxn modelId="{2F94611E-940C-4A93-81C6-790043E1D565}" type="presOf" srcId="{0BB342B9-6759-41E3-8E83-09B9EE0EB704}" destId="{28391A05-7F53-49A6-869F-9CB2652514B5}" srcOrd="0" destOrd="0" presId="urn:microsoft.com/office/officeart/2005/8/layout/hList1"/>
    <dgm:cxn modelId="{99AEA589-D24F-4F7F-B007-DBDAE7A24980}" srcId="{527A83D9-5BD2-4E33-AB43-AA5D7C188354}" destId="{A32C774D-3998-4073-9DD7-E7617EA00ADD}" srcOrd="0" destOrd="0" parTransId="{46863B00-3840-4FBC-8B4E-59DA938FC728}" sibTransId="{ADBCE095-A4B7-4736-8228-745AB9321ADD}"/>
    <dgm:cxn modelId="{2B423876-24A5-4DD5-A8DB-A4DF5C95EF69}" type="presOf" srcId="{C4DE0C78-5BD6-4D5D-BA17-CC5AF6E8DF88}" destId="{7A929972-5791-469E-93E0-A81735C5B409}" srcOrd="0" destOrd="0" presId="urn:microsoft.com/office/officeart/2005/8/layout/hList1"/>
    <dgm:cxn modelId="{2372B0C5-4775-4850-AE97-881EB9D6030F}" srcId="{C4DE0C78-5BD6-4D5D-BA17-CC5AF6E8DF88}" destId="{A6D4A14F-A450-4477-9EEB-540E1FFB821E}" srcOrd="0" destOrd="0" parTransId="{06E05BC9-F694-457B-AF6E-6DFFE82E4972}" sibTransId="{621A42A3-13C2-482C-A309-68BDBDD7C9A1}"/>
    <dgm:cxn modelId="{D69B3E7F-BFB1-4925-BC38-479603845D3B}" type="presOf" srcId="{A005BC18-5605-4158-A7E0-36A8EADC23A4}" destId="{1E81B77B-6B77-4BE1-9A1A-8A0698FC3CAC}" srcOrd="0" destOrd="0" presId="urn:microsoft.com/office/officeart/2005/8/layout/hList1"/>
    <dgm:cxn modelId="{C1AC1AD3-D0E4-4E79-9FA5-09EC75E9B7DB}" srcId="{07BABBEB-5569-435A-A868-DCE990C6A545}" destId="{C4DE0C78-5BD6-4D5D-BA17-CC5AF6E8DF88}" srcOrd="0" destOrd="0" parTransId="{0AA8C46A-330A-4DED-9D08-61A9EB905D51}" sibTransId="{B80B06EF-1A35-47A3-8205-ED84CEB3EB3C}"/>
    <dgm:cxn modelId="{064BFACA-57A4-4927-9838-54D61829F92D}" type="presOf" srcId="{527A83D9-5BD2-4E33-AB43-AA5D7C188354}" destId="{2EA24D73-2155-415B-A7F5-9B70367DE602}" srcOrd="0" destOrd="0" presId="urn:microsoft.com/office/officeart/2005/8/layout/hList1"/>
    <dgm:cxn modelId="{A99C4FE7-3018-4F1E-B4CD-8221E29F3B26}" type="presParOf" srcId="{9CD47CE2-DD27-48DC-83EE-B9FB13FE51DD}" destId="{68DA3B9F-283C-4ED4-8F63-C7BA2002E175}" srcOrd="0" destOrd="0" presId="urn:microsoft.com/office/officeart/2005/8/layout/hList1"/>
    <dgm:cxn modelId="{B30C5544-B59C-4360-989E-E42208651D3D}" type="presParOf" srcId="{68DA3B9F-283C-4ED4-8F63-C7BA2002E175}" destId="{7A929972-5791-469E-93E0-A81735C5B409}" srcOrd="0" destOrd="0" presId="urn:microsoft.com/office/officeart/2005/8/layout/hList1"/>
    <dgm:cxn modelId="{296880C2-59E0-4F34-A880-AE337EFA78E5}" type="presParOf" srcId="{68DA3B9F-283C-4ED4-8F63-C7BA2002E175}" destId="{6CFED128-1571-4331-B763-7E7A71915785}" srcOrd="1" destOrd="0" presId="urn:microsoft.com/office/officeart/2005/8/layout/hList1"/>
    <dgm:cxn modelId="{7B2038C7-5B34-486F-8F90-45AC1EA3867D}" type="presParOf" srcId="{9CD47CE2-DD27-48DC-83EE-B9FB13FE51DD}" destId="{38689B46-62CB-4E88-A979-BE2223B97B5E}" srcOrd="1" destOrd="0" presId="urn:microsoft.com/office/officeart/2005/8/layout/hList1"/>
    <dgm:cxn modelId="{C6047515-1276-4001-8885-471C0FD40A00}" type="presParOf" srcId="{9CD47CE2-DD27-48DC-83EE-B9FB13FE51DD}" destId="{13145DC0-16B5-451A-ADE2-66552FA2E9BA}" srcOrd="2" destOrd="0" presId="urn:microsoft.com/office/officeart/2005/8/layout/hList1"/>
    <dgm:cxn modelId="{867CEE80-E5C6-4837-AC63-6A7B93AEB9D1}" type="presParOf" srcId="{13145DC0-16B5-451A-ADE2-66552FA2E9BA}" destId="{2EA24D73-2155-415B-A7F5-9B70367DE602}" srcOrd="0" destOrd="0" presId="urn:microsoft.com/office/officeart/2005/8/layout/hList1"/>
    <dgm:cxn modelId="{B521224C-9835-4158-8CA2-C1799A462456}" type="presParOf" srcId="{13145DC0-16B5-451A-ADE2-66552FA2E9BA}" destId="{76DD9328-7C07-4D19-85B1-A88726507330}" srcOrd="1" destOrd="0" presId="urn:microsoft.com/office/officeart/2005/8/layout/hList1"/>
    <dgm:cxn modelId="{A890B296-12D0-4748-9ECE-2D4C282EC9A9}" type="presParOf" srcId="{9CD47CE2-DD27-48DC-83EE-B9FB13FE51DD}" destId="{B0ACB763-C627-48E8-A8C3-F291190B81B8}" srcOrd="3" destOrd="0" presId="urn:microsoft.com/office/officeart/2005/8/layout/hList1"/>
    <dgm:cxn modelId="{A906E318-E488-4078-B053-EE9A334E9EAA}" type="presParOf" srcId="{9CD47CE2-DD27-48DC-83EE-B9FB13FE51DD}" destId="{62FDA628-7716-4EC4-A7E5-8B070D9E8D8F}" srcOrd="4" destOrd="0" presId="urn:microsoft.com/office/officeart/2005/8/layout/hList1"/>
    <dgm:cxn modelId="{3629ACC8-AE40-4261-8C7F-6F606E243F24}" type="presParOf" srcId="{62FDA628-7716-4EC4-A7E5-8B070D9E8D8F}" destId="{1E81B77B-6B77-4BE1-9A1A-8A0698FC3CAC}" srcOrd="0" destOrd="0" presId="urn:microsoft.com/office/officeart/2005/8/layout/hList1"/>
    <dgm:cxn modelId="{0D5C4879-F4CE-4D0E-8B8E-8FA0CBBD1987}" type="presParOf" srcId="{62FDA628-7716-4EC4-A7E5-8B070D9E8D8F}" destId="{28391A05-7F53-49A6-869F-9CB2652514B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5B95D-02F1-41AB-8057-3D1171178040}">
      <dsp:nvSpPr>
        <dsp:cNvPr id="0" name=""/>
        <dsp:cNvSpPr/>
      </dsp:nvSpPr>
      <dsp:spPr>
        <a:xfrm>
          <a:off x="3988" y="687787"/>
          <a:ext cx="2321704" cy="928681"/>
        </a:xfrm>
        <a:prstGeom prst="chevron">
          <a:avLst/>
        </a:prstGeom>
        <a:solidFill>
          <a:srgbClr val="CADFF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</a:rPr>
            <a:t>创建容器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468329" y="687787"/>
        <a:ext cx="1393023" cy="928681"/>
      </dsp:txXfrm>
    </dsp:sp>
    <dsp:sp modelId="{F022194B-481F-401E-BC90-DF7B9F675B67}">
      <dsp:nvSpPr>
        <dsp:cNvPr id="0" name=""/>
        <dsp:cNvSpPr/>
      </dsp:nvSpPr>
      <dsp:spPr>
        <a:xfrm>
          <a:off x="2093522" y="687787"/>
          <a:ext cx="2321704" cy="928681"/>
        </a:xfrm>
        <a:prstGeom prst="chevron">
          <a:avLst/>
        </a:prstGeom>
        <a:solidFill>
          <a:srgbClr val="CADFF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</a:rPr>
            <a:t>设置布局管理器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2557863" y="687787"/>
        <a:ext cx="1393023" cy="928681"/>
      </dsp:txXfrm>
    </dsp:sp>
    <dsp:sp modelId="{0C580E42-A1A5-486F-A0DB-9BA5863F3717}">
      <dsp:nvSpPr>
        <dsp:cNvPr id="0" name=""/>
        <dsp:cNvSpPr/>
      </dsp:nvSpPr>
      <dsp:spPr>
        <a:xfrm>
          <a:off x="4183056" y="687787"/>
          <a:ext cx="2321704" cy="928681"/>
        </a:xfrm>
        <a:prstGeom prst="chevron">
          <a:avLst/>
        </a:prstGeom>
        <a:solidFill>
          <a:srgbClr val="CADFF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</a:rPr>
            <a:t>添加组件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4647397" y="687787"/>
        <a:ext cx="1393023" cy="928681"/>
      </dsp:txXfrm>
    </dsp:sp>
    <dsp:sp modelId="{5C82D21A-08BD-4680-A225-5D899A6B39B4}">
      <dsp:nvSpPr>
        <dsp:cNvPr id="0" name=""/>
        <dsp:cNvSpPr/>
      </dsp:nvSpPr>
      <dsp:spPr>
        <a:xfrm>
          <a:off x="6272590" y="687787"/>
          <a:ext cx="2321704" cy="928681"/>
        </a:xfrm>
        <a:prstGeom prst="chevron">
          <a:avLst/>
        </a:prstGeom>
        <a:solidFill>
          <a:srgbClr val="CADFF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</a:rPr>
            <a:t>事件处理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6736931" y="687787"/>
        <a:ext cx="1393023" cy="928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base" hangingPunct="1">
              <a:spcBef>
                <a:spcPct val="0"/>
              </a:spcBef>
              <a:buClrTx/>
              <a:buFontTx/>
              <a:buNone/>
              <a:defRPr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FontTx/>
              <a:buNone/>
              <a:defRPr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0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base" hangingPunct="1">
              <a:spcBef>
                <a:spcPct val="0"/>
              </a:spcBef>
              <a:buClrTx/>
              <a:buFontTx/>
              <a:buNone/>
              <a:defRPr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FontTx/>
              <a:buNone/>
              <a:defRPr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F8146E-3C0F-43B5-B822-8CDBA566C6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6396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chinaitlab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Program%20Files/Xinox%20Software/zh_CN/api/java/awt/event/MouseEvent.html" TargetMode="External"/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E9F97193-656C-4359-8F88-F4F942D8629D}" type="slidenum">
              <a:rPr lang="zh-CN" altLang="en-US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6229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B14D6DED-0D16-4B94-95D0-82DB58738A47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1.JFrame</a:t>
            </a:r>
            <a:r>
              <a:rPr lang="zh-CN" altLang="en-US" smtClean="0"/>
              <a:t>默认是有</a:t>
            </a:r>
            <a:r>
              <a:rPr lang="en-US" altLang="zh-CN" smtClean="0"/>
              <a:t>Pane</a:t>
            </a:r>
            <a:r>
              <a:rPr lang="zh-CN" altLang="en-US" smtClean="0"/>
              <a:t>的，所以，你直接</a:t>
            </a:r>
            <a:r>
              <a:rPr lang="en-US" altLang="zh-CN" smtClean="0"/>
              <a:t>add(</a:t>
            </a:r>
            <a:r>
              <a:rPr lang="zh-CN" altLang="en-US" smtClean="0"/>
              <a:t>某个组件</a:t>
            </a:r>
            <a:r>
              <a:rPr lang="en-US" altLang="zh-CN" smtClean="0"/>
              <a:t>)</a:t>
            </a:r>
            <a:r>
              <a:rPr lang="zh-CN" altLang="en-US" smtClean="0"/>
              <a:t>的话，就会将其加入到默认的</a:t>
            </a:r>
            <a:r>
              <a:rPr lang="en-US" altLang="zh-CN" smtClean="0"/>
              <a:t>Pane</a:t>
            </a:r>
            <a:r>
              <a:rPr lang="zh-CN" altLang="en-US" smtClean="0"/>
              <a:t>上去，</a:t>
            </a:r>
            <a:r>
              <a:rPr lang="en-US" altLang="zh-CN" smtClean="0"/>
              <a:t>getContentPane()</a:t>
            </a:r>
            <a:r>
              <a:rPr lang="zh-CN" altLang="en-US" smtClean="0"/>
              <a:t>的话是取得当前</a:t>
            </a:r>
            <a:r>
              <a:rPr lang="en-US" altLang="zh-CN" smtClean="0"/>
              <a:t>JFrame</a:t>
            </a:r>
            <a:r>
              <a:rPr lang="zh-CN" altLang="en-US" smtClean="0"/>
              <a:t>上的</a:t>
            </a:r>
            <a:r>
              <a:rPr lang="en-US" altLang="zh-CN" smtClean="0"/>
              <a:t>Pane</a:t>
            </a:r>
            <a:r>
              <a:rPr lang="zh-CN" altLang="en-US" smtClean="0"/>
              <a:t>，不过如果你</a:t>
            </a:r>
            <a:r>
              <a:rPr lang="en-US" altLang="zh-CN" smtClean="0"/>
              <a:t>setContentPane(</a:t>
            </a:r>
            <a:r>
              <a:rPr lang="zh-CN" altLang="en-US" smtClean="0"/>
              <a:t>某个</a:t>
            </a:r>
            <a:r>
              <a:rPr lang="en-US" altLang="zh-CN" smtClean="0"/>
              <a:t>Panel)</a:t>
            </a:r>
            <a:r>
              <a:rPr lang="zh-CN" altLang="en-US" smtClean="0"/>
              <a:t>的话，那么</a:t>
            </a:r>
            <a:r>
              <a:rPr lang="en-US" altLang="zh-CN" smtClean="0"/>
              <a:t>getContentPane()</a:t>
            </a:r>
            <a:r>
              <a:rPr lang="zh-CN" altLang="en-US" smtClean="0"/>
              <a:t>得到的就是你设置的</a:t>
            </a:r>
            <a:r>
              <a:rPr lang="en-US" altLang="zh-CN" smtClean="0"/>
              <a:t>Panel</a:t>
            </a:r>
            <a:r>
              <a:rPr lang="zh-CN" altLang="en-US" smtClean="0"/>
              <a:t>，如果没有设置，就是默认的</a:t>
            </a:r>
            <a:r>
              <a:rPr lang="en-US" altLang="zh-CN" smtClean="0"/>
              <a:t>Pane </a:t>
            </a:r>
          </a:p>
          <a:p>
            <a:pPr eaLnBrk="1" hangingPunct="1"/>
            <a:r>
              <a:rPr lang="en-US" altLang="zh-CN" smtClean="0"/>
              <a:t>2.add(JPanel</a:t>
            </a:r>
            <a:r>
              <a:rPr lang="zh-CN" altLang="en-US" smtClean="0"/>
              <a:t>对象</a:t>
            </a:r>
            <a:r>
              <a:rPr lang="en-US" altLang="zh-CN" smtClean="0"/>
              <a:t>)</a:t>
            </a:r>
            <a:r>
              <a:rPr lang="zh-CN" altLang="en-US" smtClean="0"/>
              <a:t>一般用于</a:t>
            </a:r>
            <a:r>
              <a:rPr lang="en-US" altLang="zh-CN" smtClean="0"/>
              <a:t>JPanel</a:t>
            </a:r>
            <a:r>
              <a:rPr lang="zh-CN" altLang="en-US" smtClean="0"/>
              <a:t>的嵌套，即在某个</a:t>
            </a:r>
            <a:r>
              <a:rPr lang="en-US" altLang="zh-CN" smtClean="0"/>
              <a:t>JPanel</a:t>
            </a:r>
            <a:r>
              <a:rPr lang="zh-CN" altLang="en-US" smtClean="0"/>
              <a:t>上放置多个</a:t>
            </a:r>
            <a:r>
              <a:rPr lang="en-US" altLang="zh-CN" smtClean="0"/>
              <a:t>JPanel</a:t>
            </a:r>
            <a:r>
              <a:rPr lang="zh-CN" altLang="en-US" smtClean="0"/>
              <a:t>，再在不同的</a:t>
            </a:r>
            <a:r>
              <a:rPr lang="en-US" altLang="zh-CN" smtClean="0"/>
              <a:t>JPanel</a:t>
            </a:r>
            <a:r>
              <a:rPr lang="zh-CN" altLang="en-US" smtClean="0"/>
              <a:t>上放置各自的组件，</a:t>
            </a:r>
            <a:r>
              <a:rPr lang="en-US" altLang="zh-CN" smtClean="0"/>
              <a:t>JPanel</a:t>
            </a:r>
            <a:r>
              <a:rPr lang="zh-CN" altLang="en-US" smtClean="0"/>
              <a:t>对象</a:t>
            </a:r>
            <a:r>
              <a:rPr lang="en-US" altLang="zh-CN" smtClean="0"/>
              <a:t>=(JPanel)getContentPane()</a:t>
            </a:r>
            <a:r>
              <a:rPr lang="zh-CN" altLang="en-US" smtClean="0"/>
              <a:t>是指取得当前的</a:t>
            </a:r>
            <a:r>
              <a:rPr lang="en-US" altLang="zh-CN" smtClean="0"/>
              <a:t>Pane</a:t>
            </a:r>
            <a:r>
              <a:rPr lang="zh-CN" altLang="en-US" smtClean="0"/>
              <a:t>并将其赋给一个对象，</a:t>
            </a:r>
            <a:r>
              <a:rPr lang="en-US" altLang="zh-CN" smtClean="0"/>
              <a:t>setContentPane(JPanel)</a:t>
            </a:r>
            <a:r>
              <a:rPr lang="zh-CN" altLang="en-US" smtClean="0"/>
              <a:t>就是指将当前的</a:t>
            </a:r>
            <a:r>
              <a:rPr lang="en-US" altLang="zh-CN" smtClean="0"/>
              <a:t>Pane</a:t>
            </a:r>
            <a:r>
              <a:rPr lang="zh-CN" altLang="en-US" smtClean="0"/>
              <a:t>设置为你想设置的</a:t>
            </a:r>
          </a:p>
          <a:p>
            <a:pPr eaLnBrk="1" hangingPunct="1"/>
            <a:r>
              <a:rPr lang="zh-CN" altLang="en-US" smtClean="0"/>
              <a:t>在顶层容器及其内容之间放置控件的常用办法是把内容添加到</a:t>
            </a:r>
            <a:r>
              <a:rPr lang="en-US" altLang="zh-CN" smtClean="0"/>
              <a:t>Jpanel</a:t>
            </a:r>
            <a:r>
              <a:rPr lang="zh-CN" altLang="en-US" smtClean="0"/>
              <a:t>上，而</a:t>
            </a:r>
            <a:r>
              <a:rPr lang="en-US" altLang="zh-CN" smtClean="0"/>
              <a:t>Jpanel</a:t>
            </a:r>
            <a:r>
              <a:rPr lang="zh-CN" altLang="en-US" smtClean="0"/>
              <a:t>本身没有边框的 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组件不能直接添加到顶层容器中，它必须添加到一个与</a:t>
            </a:r>
            <a:r>
              <a:rPr lang="en-US" altLang="zh-CN" smtClean="0"/>
              <a:t>Swing</a:t>
            </a:r>
            <a:r>
              <a:rPr lang="zh-CN" altLang="en-US" smtClean="0"/>
              <a:t>顶层容器相关联的内容面板（</a:t>
            </a:r>
            <a:r>
              <a:rPr lang="en-US" altLang="zh-CN" smtClean="0"/>
              <a:t>content pane</a:t>
            </a:r>
            <a:r>
              <a:rPr lang="zh-CN" altLang="en-US" smtClean="0"/>
              <a:t>）上。内容面板是顶层容器包含的一个普通容器，它是一个轻量级组件。基本规则如下： </a:t>
            </a:r>
          </a:p>
          <a:p>
            <a:pPr eaLnBrk="1" hangingPunct="1"/>
            <a:r>
              <a:rPr lang="zh-CN" altLang="en-US" smtClean="0"/>
              <a:t>　　（</a:t>
            </a:r>
            <a:r>
              <a:rPr lang="en-US" altLang="zh-CN" smtClean="0"/>
              <a:t>1</a:t>
            </a:r>
            <a:r>
              <a:rPr lang="zh-CN" altLang="en-US" smtClean="0"/>
              <a:t>）把</a:t>
            </a:r>
            <a:r>
              <a:rPr lang="en-US" altLang="zh-CN" smtClean="0"/>
              <a:t>Swing</a:t>
            </a:r>
            <a:r>
              <a:rPr lang="zh-CN" altLang="en-US" smtClean="0"/>
              <a:t>组件放入一个顶层</a:t>
            </a:r>
            <a:r>
              <a:rPr lang="en-US" altLang="zh-CN" smtClean="0"/>
              <a:t>Swing</a:t>
            </a:r>
            <a:r>
              <a:rPr lang="zh-CN" altLang="en-US" smtClean="0"/>
              <a:t>容器的内容面板上 </a:t>
            </a:r>
          </a:p>
          <a:p>
            <a:pPr eaLnBrk="1" hangingPunct="1"/>
            <a:r>
              <a:rPr lang="zh-CN" altLang="en-US" smtClean="0"/>
              <a:t>　　（</a:t>
            </a:r>
            <a:r>
              <a:rPr lang="en-US" altLang="zh-CN" smtClean="0"/>
              <a:t>2</a:t>
            </a:r>
            <a:r>
              <a:rPr lang="zh-CN" altLang="en-US" smtClean="0"/>
              <a:t>）避免使用非</a:t>
            </a:r>
            <a:r>
              <a:rPr lang="en-US" altLang="zh-CN" smtClean="0"/>
              <a:t>Swing</a:t>
            </a:r>
            <a:r>
              <a:rPr lang="zh-CN" altLang="en-US" smtClean="0"/>
              <a:t>的重量级组件。 </a:t>
            </a:r>
          </a:p>
          <a:p>
            <a:pPr eaLnBrk="1" hangingPunct="1"/>
            <a:r>
              <a:rPr lang="zh-CN" altLang="en-US" smtClean="0"/>
              <a:t>　　对</a:t>
            </a:r>
            <a:r>
              <a:rPr lang="en-US" altLang="zh-CN" smtClean="0"/>
              <a:t>JFrame</a:t>
            </a:r>
            <a:r>
              <a:rPr lang="zh-CN" altLang="en-US" smtClean="0"/>
              <a:t>添加组件有两种方式： </a:t>
            </a:r>
          </a:p>
          <a:p>
            <a:pPr eaLnBrk="1" hangingPunct="1"/>
            <a:r>
              <a:rPr lang="zh-CN" altLang="en-US" smtClean="0"/>
              <a:t>　　</a:t>
            </a:r>
            <a:r>
              <a:rPr lang="en-US" altLang="zh-CN" smtClean="0"/>
              <a:t>1) </a:t>
            </a:r>
            <a:r>
              <a:rPr lang="zh-CN" altLang="en-US" smtClean="0"/>
              <a:t>用</a:t>
            </a:r>
            <a:r>
              <a:rPr lang="en-US" altLang="zh-CN" smtClean="0"/>
              <a:t>getContentPane( )</a:t>
            </a:r>
            <a:r>
              <a:rPr lang="zh-CN" altLang="en-US" smtClean="0"/>
              <a:t>方法获得</a:t>
            </a:r>
            <a:r>
              <a:rPr lang="en-US" altLang="zh-CN" smtClean="0"/>
              <a:t>JFrame</a:t>
            </a:r>
            <a:r>
              <a:rPr lang="zh-CN" altLang="en-US" smtClean="0"/>
              <a:t>的内容面板，再对其加入组件：</a:t>
            </a:r>
            <a:r>
              <a:rPr lang="en-US" altLang="zh-CN" smtClean="0"/>
              <a:t>frame.getContentPane().add(childComponent) </a:t>
            </a:r>
          </a:p>
          <a:p>
            <a:pPr eaLnBrk="1" hangingPunct="1"/>
            <a:r>
              <a:rPr lang="zh-CN" altLang="en-US" smtClean="0"/>
              <a:t>　　</a:t>
            </a:r>
            <a:r>
              <a:rPr lang="en-US" altLang="zh-CN" smtClean="0"/>
              <a:t>2) </a:t>
            </a:r>
            <a:r>
              <a:rPr lang="zh-CN" altLang="en-US" smtClean="0"/>
              <a:t>建立一个</a:t>
            </a:r>
            <a:r>
              <a:rPr lang="en-US" altLang="zh-CN" smtClean="0"/>
              <a:t>Jpanel</a:t>
            </a:r>
            <a:r>
              <a:rPr lang="zh-CN" altLang="en-US" smtClean="0"/>
              <a:t>或 </a:t>
            </a:r>
            <a:r>
              <a:rPr lang="en-US" altLang="zh-CN" smtClean="0"/>
              <a:t>JDesktopPane</a:t>
            </a:r>
            <a:r>
              <a:rPr lang="zh-CN" altLang="en-US" smtClean="0"/>
              <a:t>之类的中间容器，把组件添加到容器中，用</a:t>
            </a:r>
            <a:r>
              <a:rPr lang="en-US" altLang="zh-CN" smtClean="0"/>
              <a:t>setContentPane()</a:t>
            </a:r>
            <a:r>
              <a:rPr lang="zh-CN" altLang="en-US" smtClean="0"/>
              <a:t>方法把该容器置为</a:t>
            </a:r>
            <a:r>
              <a:rPr lang="en-US" altLang="zh-CN" smtClean="0"/>
              <a:t>JFrame</a:t>
            </a:r>
            <a:r>
              <a:rPr lang="zh-CN" altLang="en-US" smtClean="0"/>
              <a:t>的内容面板： </a:t>
            </a:r>
          </a:p>
        </p:txBody>
      </p:sp>
    </p:spTree>
    <p:extLst>
      <p:ext uri="{BB962C8B-B14F-4D97-AF65-F5344CB8AC3E}">
        <p14:creationId xmlns:p14="http://schemas.microsoft.com/office/powerpoint/2010/main" val="652674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CC00426D-104E-4C75-A896-54B634641BA7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b="1" smtClean="0">
                <a:solidFill>
                  <a:schemeClr val="folHlink"/>
                </a:solidFill>
              </a:rPr>
              <a:t>面板（</a:t>
            </a:r>
            <a:r>
              <a:rPr lang="en-US" altLang="zh-CN" b="1" smtClean="0">
                <a:solidFill>
                  <a:schemeClr val="folHlink"/>
                </a:solidFill>
              </a:rPr>
              <a:t>Panel</a:t>
            </a:r>
            <a:r>
              <a:rPr lang="zh-CN" altLang="en-US" b="1" smtClean="0">
                <a:solidFill>
                  <a:schemeClr val="folHlink"/>
                </a:solidFill>
              </a:rPr>
              <a:t>）</a:t>
            </a:r>
            <a:r>
              <a:rPr lang="zh-CN" altLang="en-US" b="1" smtClean="0"/>
              <a:t>与框架类似，也是一种容器，可以容纳其他</a:t>
            </a:r>
            <a:r>
              <a:rPr lang="en-US" altLang="zh-CN" b="1" smtClean="0"/>
              <a:t>GUI</a:t>
            </a:r>
            <a:r>
              <a:rPr lang="zh-CN" altLang="en-US" b="1" smtClean="0"/>
              <a:t>组件。</a:t>
            </a:r>
          </a:p>
          <a:p>
            <a:pPr eaLnBrk="1" hangingPunct="1"/>
            <a:r>
              <a:rPr lang="en-US" altLang="zh-CN" smtClean="0"/>
              <a:t>Jpanel</a:t>
            </a:r>
            <a:r>
              <a:rPr lang="zh-CN" altLang="en-US" smtClean="0"/>
              <a:t>类具有两个有用的特性：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本身是一个中间容器，能够容纳按钮、滚动条、文本框等用户界面元素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有一个能够在上面进行绘制的表面，用来画文本和图形</a:t>
            </a:r>
          </a:p>
          <a:p>
            <a:pPr eaLnBrk="1" hangingPunct="1"/>
            <a:r>
              <a:rPr lang="zh-CN" altLang="en-US" smtClean="0"/>
              <a:t>为了能在面板中进行绘制，你需要：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定义一个继承</a:t>
            </a:r>
            <a:r>
              <a:rPr lang="en-US" altLang="zh-CN" smtClean="0"/>
              <a:t>Jpanel</a:t>
            </a:r>
            <a:r>
              <a:rPr lang="zh-CN" altLang="en-US" smtClean="0"/>
              <a:t>的新类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覆盖</a:t>
            </a:r>
            <a:r>
              <a:rPr lang="en-US" altLang="zh-CN" smtClean="0"/>
              <a:t>paintComponent</a:t>
            </a:r>
            <a:r>
              <a:rPr lang="zh-CN" altLang="en-US" smtClean="0"/>
              <a:t>方法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mtClean="0"/>
              <a:t>	</a:t>
            </a:r>
            <a:r>
              <a:rPr lang="en-US" altLang="zh-CN" sz="1000" smtClean="0"/>
              <a:t>class MyPanel extends Jpanel{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public void paintComponent(Graphics g){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	super.paintComponent(g);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	...//</a:t>
            </a:r>
            <a:r>
              <a:rPr lang="zh-CN" altLang="en-US" sz="1000" smtClean="0"/>
              <a:t>相关的绘制代码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000" smtClean="0"/>
              <a:t>			</a:t>
            </a:r>
            <a:r>
              <a:rPr lang="en-US" altLang="zh-CN" sz="1000" smtClean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b="1" smtClean="0"/>
              <a:t>		</a:t>
            </a:r>
            <a:r>
              <a:rPr lang="zh-CN" altLang="en-US" sz="1000" b="1" smtClean="0"/>
              <a:t>｝</a:t>
            </a:r>
          </a:p>
          <a:p>
            <a:pPr eaLnBrk="1" hangingPunct="1"/>
            <a:r>
              <a:rPr lang="en-US" altLang="zh-CN" smtClean="0"/>
              <a:t>paintComponent</a:t>
            </a:r>
            <a:r>
              <a:rPr lang="zh-CN" altLang="en-US" smtClean="0"/>
              <a:t>方法实际上定义在</a:t>
            </a:r>
            <a:r>
              <a:rPr lang="en-US" altLang="zh-CN" smtClean="0"/>
              <a:t>Jcomponent</a:t>
            </a:r>
            <a:r>
              <a:rPr lang="zh-CN" altLang="en-US" smtClean="0"/>
              <a:t>类中。该方法有一个</a:t>
            </a:r>
            <a:r>
              <a:rPr lang="en-US" altLang="zh-CN" smtClean="0"/>
              <a:t>Graphics</a:t>
            </a:r>
            <a:r>
              <a:rPr lang="zh-CN" altLang="en-US" smtClean="0"/>
              <a:t>类型的参数。 </a:t>
            </a:r>
            <a:r>
              <a:rPr lang="en-US" altLang="zh-CN" smtClean="0"/>
              <a:t>Graphics</a:t>
            </a:r>
            <a:r>
              <a:rPr lang="zh-CN" altLang="en-US" smtClean="0"/>
              <a:t>对象存储了一个用于绘制图形和文本的设置集合（如字体和当前颜色）。</a:t>
            </a:r>
            <a:r>
              <a:rPr lang="en-US" altLang="zh-CN" smtClean="0"/>
              <a:t>Java</a:t>
            </a:r>
            <a:r>
              <a:rPr lang="zh-CN" altLang="en-US" smtClean="0"/>
              <a:t>中所有的绘制都必须使用</a:t>
            </a:r>
            <a:r>
              <a:rPr lang="en-US" altLang="zh-CN" smtClean="0"/>
              <a:t>Graphics</a:t>
            </a:r>
            <a:r>
              <a:rPr lang="zh-CN" altLang="en-US" smtClean="0"/>
              <a:t>对象。该对象拥有绘制图形和文本的方法。</a:t>
            </a:r>
          </a:p>
          <a:p>
            <a:pPr eaLnBrk="1" hangingPunct="1"/>
            <a:r>
              <a:rPr lang="en-US" altLang="zh-CN" smtClean="0"/>
              <a:t>paintComponent</a:t>
            </a:r>
            <a:r>
              <a:rPr lang="zh-CN" altLang="en-US" smtClean="0"/>
              <a:t>方法是自动执行的，当窗口需要被重新绘制时，如用户缩放窗口，或还原已最小化的窗口时，系统就会自动调用该方法。</a:t>
            </a:r>
          </a:p>
          <a:p>
            <a:pPr eaLnBrk="1" hangingPunct="1"/>
            <a:r>
              <a:rPr lang="zh-CN" altLang="en-US" smtClean="0"/>
              <a:t>在框架中显示（绘制）文本信息的方法：</a:t>
            </a:r>
          </a:p>
          <a:p>
            <a:pPr eaLnBrk="1" hangingPunct="1"/>
            <a:r>
              <a:rPr lang="zh-CN" altLang="en-US" smtClean="0"/>
              <a:t>		</a:t>
            </a:r>
            <a:r>
              <a:rPr lang="en-US" altLang="zh-CN" smtClean="0"/>
              <a:t>g.drawString(text, x, y)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注意：</a:t>
            </a:r>
            <a:r>
              <a:rPr lang="zh-CN" altLang="en-US" smtClean="0"/>
              <a:t>坐标原点（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en-US" altLang="zh-CN" smtClean="0"/>
              <a:t>0</a:t>
            </a:r>
            <a:r>
              <a:rPr lang="zh-CN" altLang="en-US" smtClean="0"/>
              <a:t>）在屏幕（或组件）的左上角，坐标单位是像素</a:t>
            </a:r>
          </a:p>
          <a:p>
            <a:pPr eaLnBrk="1" hangingPunct="1">
              <a:lnSpc>
                <a:spcPct val="80000"/>
              </a:lnSpc>
            </a:pPr>
            <a:endParaRPr lang="zh-CN" altLang="en-US" smtClean="0"/>
          </a:p>
          <a:p>
            <a:pPr algn="just" eaLnBrk="1" hangingPunct="1"/>
            <a:endParaRPr lang="zh-CN" altLang="en-US" b="1" smtClean="0"/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50527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C4EE0901-3D52-4967-B2BA-7127A49E9AB9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import javax.swing.*;</a:t>
            </a:r>
          </a:p>
          <a:p>
            <a:pPr eaLnBrk="1" hangingPunct="1"/>
            <a:r>
              <a:rPr lang="en-US" altLang="zh-CN" smtClean="0"/>
              <a:t>class GUIDemo1{</a:t>
            </a:r>
          </a:p>
          <a:p>
            <a:pPr eaLnBrk="1" hangingPunct="1"/>
            <a:r>
              <a:rPr lang="en-US" altLang="zh-CN" smtClean="0"/>
              <a:t>	public static void main(String[] args)throws Exception </a:t>
            </a:r>
          </a:p>
          <a:p>
            <a:pPr eaLnBrk="1" hangingPunct="1"/>
            <a:r>
              <a:rPr lang="en-US" altLang="zh-CN" smtClean="0"/>
              <a:t>	{   JFrame f=new JFrame("</a:t>
            </a:r>
            <a:r>
              <a:rPr lang="zh-CN" altLang="en-US" smtClean="0"/>
              <a:t>第一个</a:t>
            </a:r>
            <a:r>
              <a:rPr lang="en-US" altLang="zh-CN" smtClean="0"/>
              <a:t>Java</a:t>
            </a:r>
            <a:r>
              <a:rPr lang="zh-CN" altLang="en-US" smtClean="0"/>
              <a:t>窗口</a:t>
            </a:r>
            <a:r>
              <a:rPr lang="en-US" altLang="zh-CN" smtClean="0"/>
              <a:t>");     //</a:t>
            </a:r>
            <a:r>
              <a:rPr lang="zh-CN" altLang="en-US" smtClean="0"/>
              <a:t>创建容器</a:t>
            </a:r>
          </a:p>
          <a:p>
            <a:pPr eaLnBrk="1" hangingPunct="1"/>
            <a:r>
              <a:rPr lang="zh-CN" altLang="en-US" smtClean="0"/>
              <a:t>	     </a:t>
            </a:r>
            <a:r>
              <a:rPr lang="en-US" altLang="zh-CN" smtClean="0"/>
              <a:t>f.setSize(300,200);                                      //</a:t>
            </a:r>
            <a:r>
              <a:rPr lang="zh-CN" altLang="en-US" smtClean="0"/>
              <a:t>设置容器大小</a:t>
            </a:r>
          </a:p>
          <a:p>
            <a:pPr eaLnBrk="1" hangingPunct="1"/>
            <a:r>
              <a:rPr lang="zh-CN" altLang="en-US" smtClean="0"/>
              <a:t>	     </a:t>
            </a:r>
            <a:r>
              <a:rPr lang="en-US" altLang="zh-CN" smtClean="0"/>
              <a:t>f.setDefaultCloseOperation(JFrame.EXIT_ON_CLOSE);</a:t>
            </a:r>
          </a:p>
          <a:p>
            <a:pPr eaLnBrk="1" hangingPunct="1"/>
            <a:r>
              <a:rPr lang="en-US" altLang="zh-CN" smtClean="0"/>
              <a:t>         f.setVisible(true);               //</a:t>
            </a:r>
            <a:r>
              <a:rPr lang="zh-CN" altLang="en-US" smtClean="0"/>
              <a:t>设置框架可见性</a:t>
            </a:r>
          </a:p>
          <a:p>
            <a:pPr eaLnBrk="1" hangingPunct="1"/>
            <a:r>
              <a:rPr lang="zh-CN" altLang="en-US" smtClean="0"/>
              <a:t>	     </a:t>
            </a:r>
            <a:r>
              <a:rPr lang="en-US" altLang="zh-CN" smtClean="0"/>
              <a:t>f.setLocationRelativeTo(null) ;  </a:t>
            </a:r>
          </a:p>
          <a:p>
            <a:pPr eaLnBrk="1" hangingPunct="1"/>
            <a:r>
              <a:rPr lang="en-US" altLang="zh-CN" smtClean="0"/>
              <a:t>	 }</a:t>
            </a:r>
          </a:p>
          <a:p>
            <a:pPr eaLnBrk="1" hangingPunct="1"/>
            <a:r>
              <a:rPr lang="en-US" altLang="zh-CN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364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java.awt</a:t>
            </a:r>
            <a:r>
              <a:rPr lang="en-US" altLang="zh-CN" dirty="0" smtClean="0"/>
              <a:t>.*;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javax.swing</a:t>
            </a:r>
            <a:r>
              <a:rPr lang="en-US" altLang="zh-CN" dirty="0" smtClean="0"/>
              <a:t>.*;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ExceptionByZero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	public static void main(String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[]) throws Exception {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JFrame</a:t>
            </a:r>
            <a:r>
              <a:rPr lang="en-US" altLang="zh-CN" dirty="0" smtClean="0"/>
              <a:t> frame = new </a:t>
            </a:r>
            <a:r>
              <a:rPr lang="en-US" altLang="zh-CN" dirty="0" err="1" smtClean="0"/>
              <a:t>JFrame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frame.setSize</a:t>
            </a:r>
            <a:r>
              <a:rPr lang="en-US" altLang="zh-CN" dirty="0" smtClean="0"/>
              <a:t>(400, 200);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JButton</a:t>
            </a:r>
            <a:r>
              <a:rPr lang="en-US" altLang="zh-CN" dirty="0" smtClean="0"/>
              <a:t> button1 = new </a:t>
            </a:r>
            <a:r>
              <a:rPr lang="en-US" altLang="zh-CN" dirty="0" err="1" smtClean="0"/>
              <a:t>JButton</a:t>
            </a:r>
            <a:r>
              <a:rPr lang="en-US" altLang="zh-CN" dirty="0" smtClean="0"/>
              <a:t>("</a:t>
            </a:r>
            <a:r>
              <a:rPr lang="zh-CN" altLang="en-US" dirty="0" smtClean="0"/>
              <a:t>确定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ImageIcon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imageIcon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ImageIcon</a:t>
            </a:r>
            <a:r>
              <a:rPr lang="en-US" altLang="zh-CN" dirty="0" smtClean="0"/>
              <a:t>("ok1.png");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imageIcon.setImage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imageIcon.getImage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getScaledInstance</a:t>
            </a:r>
            <a:r>
              <a:rPr lang="en-US" altLang="zh-CN" dirty="0" smtClean="0"/>
              <a:t>(40, 20, </a:t>
            </a:r>
            <a:r>
              <a:rPr lang="en-US" altLang="zh-CN" dirty="0" err="1" smtClean="0"/>
              <a:t>Image.SCALE_DEFAULT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JButton</a:t>
            </a:r>
            <a:r>
              <a:rPr lang="en-US" altLang="zh-CN" dirty="0" smtClean="0"/>
              <a:t> button2 = new </a:t>
            </a:r>
            <a:r>
              <a:rPr lang="en-US" altLang="zh-CN" dirty="0" err="1" smtClean="0"/>
              <a:t>JButton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imageIcon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JButton</a:t>
            </a:r>
            <a:r>
              <a:rPr lang="en-US" altLang="zh-CN" dirty="0" smtClean="0"/>
              <a:t> button3 = new </a:t>
            </a:r>
            <a:r>
              <a:rPr lang="en-US" altLang="zh-CN" dirty="0" err="1" smtClean="0"/>
              <a:t>JButton</a:t>
            </a:r>
            <a:r>
              <a:rPr lang="en-US" altLang="zh-CN" dirty="0" smtClean="0"/>
              <a:t>("</a:t>
            </a:r>
            <a:r>
              <a:rPr lang="zh-CN" altLang="en-US" dirty="0" smtClean="0"/>
              <a:t>确定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imageIcon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frame.setLayout</a:t>
            </a:r>
            <a:r>
              <a:rPr lang="en-US" altLang="zh-CN" dirty="0" smtClean="0"/>
              <a:t>(new </a:t>
            </a:r>
            <a:r>
              <a:rPr lang="en-US" altLang="zh-CN" dirty="0" err="1" smtClean="0"/>
              <a:t>FlowLayout</a:t>
            </a:r>
            <a:r>
              <a:rPr lang="en-US" altLang="zh-CN" dirty="0" smtClean="0"/>
              <a:t>(FlowLayout.CENTER,30,30));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frame.add</a:t>
            </a:r>
            <a:r>
              <a:rPr lang="en-US" altLang="zh-CN" dirty="0" smtClean="0"/>
              <a:t>(button1);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frame.add</a:t>
            </a:r>
            <a:r>
              <a:rPr lang="en-US" altLang="zh-CN" dirty="0" smtClean="0"/>
              <a:t>(button2);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frame.add</a:t>
            </a:r>
            <a:r>
              <a:rPr lang="en-US" altLang="zh-CN" dirty="0" smtClean="0"/>
              <a:t>(button3);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frame.setVisible</a:t>
            </a:r>
            <a:r>
              <a:rPr lang="en-US" altLang="zh-CN" dirty="0" smtClean="0"/>
              <a:t>(true);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8146E-3C0F-43B5-B822-8CDBA566C64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680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AF524D2F-AC28-414A-A0A4-9E1427DAA68F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mtClean="0"/>
              <a:t>Java</a:t>
            </a:r>
            <a:r>
              <a:rPr lang="zh-CN" altLang="en-US" smtClean="0"/>
              <a:t>的组件不使用坐标这种绝对定位的形式，而使用布局管理器</a:t>
            </a:r>
            <a:r>
              <a:rPr lang="en-US" altLang="zh-CN" smtClean="0"/>
              <a:t>(layout manager)</a:t>
            </a:r>
            <a:r>
              <a:rPr lang="zh-CN" altLang="en-US" smtClean="0"/>
              <a:t>进行相对定位，使得程序界面能够自动适应不同分辨率的屏幕。</a:t>
            </a:r>
          </a:p>
          <a:p>
            <a:pPr eaLnBrk="1" hangingPunct="1"/>
            <a:endParaRPr lang="zh-CN" altLang="en-US" b="1" smtClean="0"/>
          </a:p>
          <a:p>
            <a:pPr eaLnBrk="1" hangingPunct="1"/>
            <a:r>
              <a:rPr lang="en-US" altLang="zh-CN" b="1" smtClean="0"/>
              <a:t>Swing</a:t>
            </a:r>
            <a:r>
              <a:rPr lang="zh-CN" altLang="en-US" b="1" smtClean="0"/>
              <a:t>布局管理器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现在高级图形用户界面工具一般都包括布局管理器机制。什么叫做布局管理器？如果所有窗口的大小是不变的，那么我们在往窗口中添加组件时，只要将组件的拖放到固定位置、调整好尺寸就可以了，就像</a:t>
            </a:r>
            <a:r>
              <a:rPr lang="en-US" altLang="zh-CN" smtClean="0"/>
              <a:t>VB</a:t>
            </a:r>
            <a:r>
              <a:rPr lang="zh-CN" altLang="en-US" smtClean="0"/>
              <a:t>的界面工具一样。可大多数情况并非如此，用户经常需要调整窗口的大小，以便和其他程序协同工作。这种情况下，在传统界面工具中，比如</a:t>
            </a:r>
            <a:r>
              <a:rPr lang="en-US" altLang="zh-CN" smtClean="0"/>
              <a:t>VB</a:t>
            </a:r>
            <a:r>
              <a:rPr lang="zh-CN" altLang="en-US" smtClean="0"/>
              <a:t>，就需要显式的侦听窗口尺寸调整事件，根据当前窗口的大小重新计算并调整各个组件的大小和位置。</a:t>
            </a:r>
            <a:r>
              <a:rPr lang="en-US" altLang="zh-CN" smtClean="0"/>
              <a:t>AWT/SWT/Swing</a:t>
            </a:r>
            <a:r>
              <a:rPr lang="zh-CN" altLang="en-US" smtClean="0"/>
              <a:t>将这个过程自动化、模块化了，抽象出一个布局管理器来负责管理界面组件的布局。</a:t>
            </a:r>
          </a:p>
        </p:txBody>
      </p:sp>
    </p:spTree>
    <p:extLst>
      <p:ext uri="{BB962C8B-B14F-4D97-AF65-F5344CB8AC3E}">
        <p14:creationId xmlns:p14="http://schemas.microsoft.com/office/powerpoint/2010/main" val="1532874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F7D4547E-0A0D-4E0C-B669-68CD730E83DB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在没有设置新的布局前，在容器中添加组件都按照该容器的缺省布局排列。</a:t>
            </a:r>
          </a:p>
          <a:p>
            <a:pPr eaLnBrk="1" hangingPunct="1"/>
            <a:r>
              <a:rPr lang="zh-CN" altLang="en-US" smtClean="0"/>
              <a:t>有些布局类在</a:t>
            </a:r>
            <a:r>
              <a:rPr lang="en-US" altLang="zh-CN" smtClean="0"/>
              <a:t>awt</a:t>
            </a:r>
            <a:r>
              <a:rPr lang="zh-CN" altLang="en-US" smtClean="0"/>
              <a:t>包中，有的新的布局类在</a:t>
            </a:r>
            <a:r>
              <a:rPr lang="en-US" altLang="zh-CN" smtClean="0"/>
              <a:t>swing</a:t>
            </a:r>
            <a:r>
              <a:rPr lang="zh-CN" altLang="en-US" smtClean="0"/>
              <a:t>包中。</a:t>
            </a:r>
          </a:p>
        </p:txBody>
      </p:sp>
    </p:spTree>
    <p:extLst>
      <p:ext uri="{BB962C8B-B14F-4D97-AF65-F5344CB8AC3E}">
        <p14:creationId xmlns:p14="http://schemas.microsoft.com/office/powerpoint/2010/main" val="1615127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68DF6813-B200-46F7-A563-236CB1484C18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每行组件默认居中对齐，组件之间的水平间距和垂直间距默认是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个像素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0686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5F79B5AD-8BBC-476D-B21D-438C51ABFDCA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流式布局的优点是：使用组件的最佳尺寸</a:t>
            </a:r>
          </a:p>
          <a:p>
            <a:pPr eaLnBrk="1" hangingPunct="1"/>
            <a:r>
              <a:rPr lang="zh-CN" altLang="en-US" dirty="0" smtClean="0"/>
              <a:t>流式布局的缺点是：改变容器大小，组件相对位置会发生变化 </a:t>
            </a:r>
          </a:p>
          <a:p>
            <a:pPr eaLnBrk="1" hangingPunct="1"/>
            <a:r>
              <a:rPr lang="en-US" altLang="zh-CN" dirty="0" smtClean="0"/>
              <a:t>import </a:t>
            </a:r>
            <a:r>
              <a:rPr lang="en-US" altLang="zh-CN" dirty="0" err="1" smtClean="0"/>
              <a:t>java.awt</a:t>
            </a:r>
            <a:r>
              <a:rPr lang="en-US" altLang="zh-CN" dirty="0" smtClean="0"/>
              <a:t>.*;</a:t>
            </a:r>
          </a:p>
          <a:p>
            <a:pPr eaLnBrk="1" hangingPunct="1"/>
            <a:r>
              <a:rPr lang="en-US" altLang="zh-CN" dirty="0" smtClean="0"/>
              <a:t>import </a:t>
            </a:r>
            <a:r>
              <a:rPr lang="en-US" altLang="zh-CN" dirty="0" err="1" smtClean="0"/>
              <a:t>javax.swing</a:t>
            </a:r>
            <a:r>
              <a:rPr lang="en-US" altLang="zh-CN" dirty="0" smtClean="0"/>
              <a:t>.*;</a:t>
            </a:r>
          </a:p>
          <a:p>
            <a:pPr eaLnBrk="1" hangingPunct="1"/>
            <a:r>
              <a:rPr lang="en-US" altLang="zh-CN" dirty="0" smtClean="0"/>
              <a:t>class </a:t>
            </a:r>
            <a:r>
              <a:rPr lang="en-US" altLang="zh-CN" dirty="0" err="1" smtClean="0"/>
              <a:t>FlowLayoutDemo</a:t>
            </a:r>
            <a:r>
              <a:rPr lang="en-US" altLang="zh-CN" dirty="0" smtClean="0"/>
              <a:t>  {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JFrame</a:t>
            </a:r>
            <a:r>
              <a:rPr lang="en-US" altLang="zh-CN" dirty="0" smtClean="0"/>
              <a:t> frame;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JButton</a:t>
            </a:r>
            <a:r>
              <a:rPr lang="en-US" altLang="zh-CN" dirty="0" smtClean="0"/>
              <a:t> button1, button2, button3, button4, button5;</a:t>
            </a:r>
          </a:p>
          <a:p>
            <a:pPr eaLnBrk="1" hangingPunct="1"/>
            <a:r>
              <a:rPr lang="en-US" altLang="zh-CN" dirty="0" smtClean="0"/>
              <a:t>	public </a:t>
            </a:r>
            <a:r>
              <a:rPr lang="en-US" altLang="zh-CN" dirty="0" err="1" smtClean="0"/>
              <a:t>FlowLayoutDemo</a:t>
            </a:r>
            <a:r>
              <a:rPr lang="en-US" altLang="zh-CN" dirty="0" smtClean="0"/>
              <a:t>(String title) {</a:t>
            </a:r>
          </a:p>
          <a:p>
            <a:pPr eaLnBrk="1" hangingPunct="1"/>
            <a:r>
              <a:rPr lang="en-US" altLang="zh-CN" dirty="0" smtClean="0"/>
              <a:t>		frame=new </a:t>
            </a:r>
            <a:r>
              <a:rPr lang="en-US" altLang="zh-CN" dirty="0" err="1" smtClean="0"/>
              <a:t>JFrame</a:t>
            </a:r>
            <a:r>
              <a:rPr lang="en-US" altLang="zh-CN" dirty="0" smtClean="0"/>
              <a:t>(title);</a:t>
            </a:r>
          </a:p>
          <a:p>
            <a:pPr eaLnBrk="1" hangingPunct="1"/>
            <a:r>
              <a:rPr lang="en-US" altLang="zh-CN" dirty="0" smtClean="0"/>
              <a:t>		</a:t>
            </a:r>
            <a:r>
              <a:rPr lang="en-US" altLang="zh-CN" dirty="0" err="1" smtClean="0"/>
              <a:t>frame.setSize</a:t>
            </a:r>
            <a:r>
              <a:rPr lang="en-US" altLang="zh-CN" dirty="0" smtClean="0"/>
              <a:t>(260, 150);</a:t>
            </a:r>
          </a:p>
          <a:p>
            <a:pPr eaLnBrk="1" hangingPunct="1"/>
            <a:r>
              <a:rPr lang="en-US" altLang="zh-CN" dirty="0" smtClean="0"/>
              <a:t>		button1 = new </a:t>
            </a:r>
            <a:r>
              <a:rPr lang="en-US" altLang="zh-CN" dirty="0" err="1" smtClean="0"/>
              <a:t>JButton</a:t>
            </a:r>
            <a:r>
              <a:rPr lang="en-US" altLang="zh-CN" dirty="0" smtClean="0"/>
              <a:t>("</a:t>
            </a:r>
            <a:r>
              <a:rPr lang="zh-CN" altLang="en-US" dirty="0" smtClean="0"/>
              <a:t>第一个按钮</a:t>
            </a:r>
            <a:r>
              <a:rPr lang="en-US" altLang="zh-CN" dirty="0" smtClean="0"/>
              <a:t>");</a:t>
            </a:r>
          </a:p>
          <a:p>
            <a:pPr eaLnBrk="1" hangingPunct="1"/>
            <a:r>
              <a:rPr lang="en-US" altLang="zh-CN" dirty="0" smtClean="0"/>
              <a:t>		button2 = new </a:t>
            </a:r>
            <a:r>
              <a:rPr lang="en-US" altLang="zh-CN" dirty="0" err="1" smtClean="0"/>
              <a:t>JButton</a:t>
            </a:r>
            <a:r>
              <a:rPr lang="en-US" altLang="zh-CN" dirty="0" smtClean="0"/>
              <a:t>("</a:t>
            </a:r>
            <a:r>
              <a:rPr lang="zh-CN" altLang="en-US" dirty="0" smtClean="0"/>
              <a:t>第二个按钮</a:t>
            </a:r>
            <a:r>
              <a:rPr lang="en-US" altLang="zh-CN" dirty="0" smtClean="0"/>
              <a:t>");</a:t>
            </a:r>
          </a:p>
          <a:p>
            <a:pPr eaLnBrk="1" hangingPunct="1"/>
            <a:r>
              <a:rPr lang="en-US" altLang="zh-CN" dirty="0" smtClean="0"/>
              <a:t>		button3 = new </a:t>
            </a:r>
            <a:r>
              <a:rPr lang="en-US" altLang="zh-CN" dirty="0" err="1" smtClean="0"/>
              <a:t>JButton</a:t>
            </a:r>
            <a:r>
              <a:rPr lang="en-US" altLang="zh-CN" dirty="0" smtClean="0"/>
              <a:t>("</a:t>
            </a:r>
            <a:r>
              <a:rPr lang="zh-CN" altLang="en-US" dirty="0" smtClean="0"/>
              <a:t>第三个按钮</a:t>
            </a:r>
            <a:r>
              <a:rPr lang="en-US" altLang="zh-CN" dirty="0" smtClean="0"/>
              <a:t>");</a:t>
            </a:r>
          </a:p>
          <a:p>
            <a:pPr eaLnBrk="1" hangingPunct="1"/>
            <a:r>
              <a:rPr lang="en-US" altLang="zh-CN" dirty="0" smtClean="0"/>
              <a:t>		button4 = new </a:t>
            </a:r>
            <a:r>
              <a:rPr lang="en-US" altLang="zh-CN" dirty="0" err="1" smtClean="0"/>
              <a:t>JButton</a:t>
            </a:r>
            <a:r>
              <a:rPr lang="en-US" altLang="zh-CN" dirty="0" smtClean="0"/>
              <a:t>("</a:t>
            </a:r>
            <a:r>
              <a:rPr lang="zh-CN" altLang="en-US" dirty="0" smtClean="0"/>
              <a:t>第四个按钮</a:t>
            </a:r>
            <a:r>
              <a:rPr lang="en-US" altLang="zh-CN" dirty="0" smtClean="0"/>
              <a:t>");</a:t>
            </a:r>
          </a:p>
          <a:p>
            <a:pPr eaLnBrk="1" hangingPunct="1"/>
            <a:r>
              <a:rPr lang="en-US" altLang="zh-CN" dirty="0" smtClean="0"/>
              <a:t>		button5 = new </a:t>
            </a:r>
            <a:r>
              <a:rPr lang="en-US" altLang="zh-CN" dirty="0" err="1" smtClean="0"/>
              <a:t>JButton</a:t>
            </a:r>
            <a:r>
              <a:rPr lang="en-US" altLang="zh-CN" dirty="0" smtClean="0"/>
              <a:t>("</a:t>
            </a:r>
            <a:r>
              <a:rPr lang="zh-CN" altLang="en-US" dirty="0" smtClean="0"/>
              <a:t>第五个按钮</a:t>
            </a:r>
            <a:r>
              <a:rPr lang="en-US" altLang="zh-CN" dirty="0" smtClean="0"/>
              <a:t>");</a:t>
            </a:r>
          </a:p>
          <a:p>
            <a:pPr eaLnBrk="1" hangingPunct="1"/>
            <a:r>
              <a:rPr lang="en-US" altLang="zh-CN" dirty="0" smtClean="0"/>
              <a:t>		frame. </a:t>
            </a:r>
            <a:r>
              <a:rPr lang="en-US" altLang="zh-CN" dirty="0" err="1" smtClean="0"/>
              <a:t>getContentPane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setLayout</a:t>
            </a:r>
            <a:r>
              <a:rPr lang="en-US" altLang="zh-CN" dirty="0" smtClean="0"/>
              <a:t>(new </a:t>
            </a:r>
            <a:r>
              <a:rPr lang="en-US" altLang="zh-CN" dirty="0" err="1" smtClean="0"/>
              <a:t>FlowLayout</a:t>
            </a:r>
            <a:r>
              <a:rPr lang="en-US" altLang="zh-CN" dirty="0" smtClean="0"/>
              <a:t>());		// </a:t>
            </a:r>
            <a:r>
              <a:rPr lang="zh-CN" altLang="en-US" dirty="0" smtClean="0"/>
              <a:t>设置流式布局管理器</a:t>
            </a:r>
          </a:p>
          <a:p>
            <a:pPr eaLnBrk="1" hangingPunct="1"/>
            <a:r>
              <a:rPr lang="zh-CN" altLang="en-US" dirty="0" smtClean="0"/>
              <a:t>		</a:t>
            </a:r>
            <a:r>
              <a:rPr lang="en-US" altLang="zh-CN" dirty="0" err="1" smtClean="0"/>
              <a:t>frame.add</a:t>
            </a:r>
            <a:r>
              <a:rPr lang="en-US" altLang="zh-CN" dirty="0" smtClean="0"/>
              <a:t>(button1);</a:t>
            </a:r>
          </a:p>
          <a:p>
            <a:pPr eaLnBrk="1" hangingPunct="1"/>
            <a:r>
              <a:rPr lang="en-US" altLang="zh-CN" dirty="0" smtClean="0"/>
              <a:t>		</a:t>
            </a:r>
            <a:r>
              <a:rPr lang="en-US" altLang="zh-CN" dirty="0" err="1" smtClean="0"/>
              <a:t>frame.add</a:t>
            </a:r>
            <a:r>
              <a:rPr lang="en-US" altLang="zh-CN" dirty="0" smtClean="0"/>
              <a:t>(button2);</a:t>
            </a:r>
          </a:p>
          <a:p>
            <a:pPr eaLnBrk="1" hangingPunct="1"/>
            <a:r>
              <a:rPr lang="en-US" altLang="zh-CN" dirty="0" smtClean="0"/>
              <a:t>		</a:t>
            </a:r>
            <a:r>
              <a:rPr lang="en-US" altLang="zh-CN" dirty="0" err="1" smtClean="0"/>
              <a:t>frame.add</a:t>
            </a:r>
            <a:r>
              <a:rPr lang="en-US" altLang="zh-CN" dirty="0" smtClean="0"/>
              <a:t>(button3);</a:t>
            </a:r>
          </a:p>
          <a:p>
            <a:pPr eaLnBrk="1" hangingPunct="1"/>
            <a:r>
              <a:rPr lang="en-US" altLang="zh-CN" dirty="0" smtClean="0"/>
              <a:t>		</a:t>
            </a:r>
            <a:r>
              <a:rPr lang="en-US" altLang="zh-CN" dirty="0" err="1" smtClean="0"/>
              <a:t>frame.add</a:t>
            </a:r>
            <a:r>
              <a:rPr lang="en-US" altLang="zh-CN" dirty="0" smtClean="0"/>
              <a:t>(button4);</a:t>
            </a:r>
          </a:p>
          <a:p>
            <a:pPr eaLnBrk="1" hangingPunct="1"/>
            <a:r>
              <a:rPr lang="en-US" altLang="zh-CN" dirty="0" smtClean="0"/>
              <a:t>		</a:t>
            </a:r>
            <a:r>
              <a:rPr lang="en-US" altLang="zh-CN" dirty="0" err="1" smtClean="0"/>
              <a:t>frame.add</a:t>
            </a:r>
            <a:r>
              <a:rPr lang="en-US" altLang="zh-CN" dirty="0" smtClean="0"/>
              <a:t>(button5);</a:t>
            </a:r>
          </a:p>
          <a:p>
            <a:pPr eaLnBrk="1" hangingPunct="1"/>
            <a:r>
              <a:rPr lang="en-US" altLang="zh-CN" dirty="0" smtClean="0"/>
              <a:t>		</a:t>
            </a:r>
            <a:r>
              <a:rPr lang="en-US" altLang="zh-CN" dirty="0" err="1" smtClean="0"/>
              <a:t>frame.setVisible</a:t>
            </a:r>
            <a:r>
              <a:rPr lang="en-US" altLang="zh-CN" dirty="0" smtClean="0"/>
              <a:t>(true);</a:t>
            </a:r>
          </a:p>
          <a:p>
            <a:pPr eaLnBrk="1" hangingPunct="1"/>
            <a:r>
              <a:rPr lang="en-US" altLang="zh-CN" dirty="0" smtClean="0"/>
              <a:t>		</a:t>
            </a:r>
            <a:r>
              <a:rPr lang="en-US" altLang="zh-CN" dirty="0" err="1" smtClean="0"/>
              <a:t>frame.setDefaultCloseOperation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JFrame.EXIT_ON_CLOSE</a:t>
            </a:r>
            <a:r>
              <a:rPr lang="en-US" altLang="zh-CN" dirty="0" smtClean="0"/>
              <a:t>);	</a:t>
            </a:r>
          </a:p>
          <a:p>
            <a:pPr eaLnBrk="1" hangingPunct="1"/>
            <a:r>
              <a:rPr lang="en-US" altLang="zh-CN" dirty="0" smtClean="0"/>
              <a:t>	}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r>
              <a:rPr lang="en-US" altLang="zh-CN" dirty="0" smtClean="0"/>
              <a:t>public class App5_5 {</a:t>
            </a:r>
          </a:p>
          <a:p>
            <a:pPr eaLnBrk="1" hangingPunct="1"/>
            <a:r>
              <a:rPr lang="en-US" altLang="zh-CN" dirty="0" smtClean="0"/>
              <a:t>	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{</a:t>
            </a:r>
          </a:p>
          <a:p>
            <a:pPr eaLnBrk="1" hangingPunct="1"/>
            <a:r>
              <a:rPr lang="en-US" altLang="zh-CN" dirty="0" smtClean="0"/>
              <a:t>		 new </a:t>
            </a:r>
            <a:r>
              <a:rPr lang="en-US" altLang="zh-CN" dirty="0" err="1" smtClean="0"/>
              <a:t>FlowLayoutDemo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FlowLayout</a:t>
            </a:r>
            <a:r>
              <a:rPr lang="en-US" altLang="zh-CN" dirty="0" smtClean="0"/>
              <a:t>");</a:t>
            </a:r>
          </a:p>
          <a:p>
            <a:pPr eaLnBrk="1" hangingPunct="1"/>
            <a:r>
              <a:rPr lang="en-US" altLang="zh-CN" dirty="0" smtClean="0"/>
              <a:t>	}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9426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073B28AA-FF9F-4964-A121-5539A50F3F0C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en-US" altLang="zh-CN" smtClean="0"/>
              <a:t>East</a:t>
            </a:r>
            <a:r>
              <a:rPr kumimoji="1" lang="zh-CN" altLang="en-US" smtClean="0"/>
              <a:t>、</a:t>
            </a:r>
            <a:r>
              <a:rPr kumimoji="1" lang="en-US" altLang="zh-CN" smtClean="0"/>
              <a:t>South</a:t>
            </a:r>
            <a:r>
              <a:rPr kumimoji="1" lang="zh-CN" altLang="en-US" smtClean="0"/>
              <a:t>、</a:t>
            </a:r>
            <a:r>
              <a:rPr kumimoji="1" lang="en-US" altLang="zh-CN" smtClean="0"/>
              <a:t>West</a:t>
            </a:r>
            <a:r>
              <a:rPr kumimoji="1" lang="zh-CN" altLang="en-US" smtClean="0"/>
              <a:t>、</a:t>
            </a:r>
            <a:r>
              <a:rPr kumimoji="1" lang="en-US" altLang="zh-CN" smtClean="0"/>
              <a:t>North</a:t>
            </a:r>
            <a:r>
              <a:rPr kumimoji="1" lang="zh-CN" altLang="en-US" b="1" smtClean="0"/>
              <a:t>四个边界区域，若某个区域</a:t>
            </a:r>
            <a:r>
              <a:rPr kumimoji="1" lang="zh-CN" altLang="en-US" b="1" smtClean="0">
                <a:solidFill>
                  <a:srgbClr val="0000FF"/>
                </a:solidFill>
              </a:rPr>
              <a:t>没有放置组件</a:t>
            </a:r>
            <a:r>
              <a:rPr kumimoji="1" lang="zh-CN" altLang="en-US" b="1" smtClean="0"/>
              <a:t>，则该</a:t>
            </a:r>
            <a:r>
              <a:rPr kumimoji="1" lang="zh-CN" altLang="en-US" b="1" smtClean="0">
                <a:solidFill>
                  <a:srgbClr val="0000FF"/>
                </a:solidFill>
              </a:rPr>
              <a:t>区域将变为</a:t>
            </a:r>
            <a:r>
              <a:rPr kumimoji="1" lang="en-US" altLang="zh-CN" smtClean="0">
                <a:solidFill>
                  <a:srgbClr val="0000FF"/>
                </a:solidFill>
              </a:rPr>
              <a:t>0</a:t>
            </a:r>
            <a:r>
              <a:rPr kumimoji="1" lang="zh-CN" altLang="en-US" smtClean="0"/>
              <a:t>，</a:t>
            </a:r>
            <a:r>
              <a:rPr kumimoji="1" lang="zh-CN" altLang="en-US" b="1" smtClean="0"/>
              <a:t>同时</a:t>
            </a:r>
            <a:r>
              <a:rPr kumimoji="1" lang="en-US" altLang="zh-CN" smtClean="0"/>
              <a:t>Center</a:t>
            </a:r>
            <a:r>
              <a:rPr kumimoji="1" lang="zh-CN" altLang="en-US" b="1" smtClean="0"/>
              <a:t>区域的组件将会扩展到这个区域。</a:t>
            </a:r>
          </a:p>
          <a:p>
            <a:pPr eaLnBrk="1" hangingPunct="1"/>
            <a:r>
              <a:rPr kumimoji="1" lang="zh-CN" altLang="en-US" b="1" smtClean="0"/>
              <a:t>如果</a:t>
            </a:r>
            <a:r>
              <a:rPr kumimoji="1" lang="en-US" altLang="zh-CN" smtClean="0"/>
              <a:t>Center</a:t>
            </a:r>
            <a:r>
              <a:rPr kumimoji="1" lang="zh-CN" altLang="en-US" b="1" smtClean="0"/>
              <a:t>区域不放置组件，则容器中间将空白</a:t>
            </a:r>
            <a:r>
              <a:rPr kumimoji="1" lang="en-US" altLang="zh-CN" b="1" smtClean="0"/>
              <a:t>. </a:t>
            </a:r>
            <a:r>
              <a:rPr kumimoji="1" lang="zh-CN" altLang="en-US" b="1" smtClean="0"/>
              <a:t>若将</a:t>
            </a:r>
            <a:r>
              <a:rPr kumimoji="1" lang="zh-CN" altLang="en-US" b="1" smtClean="0">
                <a:solidFill>
                  <a:srgbClr val="0000FF"/>
                </a:solidFill>
              </a:rPr>
              <a:t>多个组件</a:t>
            </a:r>
            <a:r>
              <a:rPr kumimoji="1" lang="zh-CN" altLang="en-US" b="1" smtClean="0"/>
              <a:t>放在了同一个区域内，最后一个放入的组件将</a:t>
            </a:r>
            <a:r>
              <a:rPr kumimoji="1" lang="zh-CN" altLang="en-US" b="1" smtClean="0">
                <a:solidFill>
                  <a:srgbClr val="0000FF"/>
                </a:solidFill>
              </a:rPr>
              <a:t>覆盖</a:t>
            </a:r>
            <a:r>
              <a:rPr kumimoji="1" lang="zh-CN" altLang="en-US" b="1" smtClean="0"/>
              <a:t>前面的组件。</a:t>
            </a:r>
          </a:p>
          <a:p>
            <a:pPr eaLnBrk="1" hangingPunct="1"/>
            <a:r>
              <a:rPr kumimoji="1" lang="zh-CN" altLang="en-US" b="1" smtClean="0"/>
              <a:t>如果想在一个区域添加多个组件，则必须先在该区域放一个容器，再将多个组件放在该容器中。</a:t>
            </a:r>
          </a:p>
        </p:txBody>
      </p:sp>
    </p:spTree>
    <p:extLst>
      <p:ext uri="{BB962C8B-B14F-4D97-AF65-F5344CB8AC3E}">
        <p14:creationId xmlns:p14="http://schemas.microsoft.com/office/powerpoint/2010/main" val="509104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BFB99A6F-0C9A-4534-A6B2-68D27796CCC3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不是组件之间的间距，是区域之间的间距</a:t>
            </a:r>
          </a:p>
        </p:txBody>
      </p:sp>
    </p:spTree>
    <p:extLst>
      <p:ext uri="{BB962C8B-B14F-4D97-AF65-F5344CB8AC3E}">
        <p14:creationId xmlns:p14="http://schemas.microsoft.com/office/powerpoint/2010/main" val="187669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99A0AFFC-C1DB-4374-BFA4-309F9EE8F7E3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图形用户界面（</a:t>
            </a:r>
            <a:r>
              <a:rPr lang="en-US" altLang="zh-CN" smtClean="0"/>
              <a:t>Graphics User Interface</a:t>
            </a:r>
            <a:r>
              <a:rPr lang="zh-CN" altLang="en-US" smtClean="0"/>
              <a:t>，</a:t>
            </a:r>
            <a:r>
              <a:rPr lang="en-US" altLang="zh-CN" smtClean="0"/>
              <a:t>GUI</a:t>
            </a:r>
            <a:r>
              <a:rPr lang="zh-CN" altLang="en-US" smtClean="0"/>
              <a:t>）是程序与用户交互的方式，利用它系统可以接收用户的输入并向用户输出程序运行的结果。</a:t>
            </a:r>
          </a:p>
        </p:txBody>
      </p:sp>
    </p:spTree>
    <p:extLst>
      <p:ext uri="{BB962C8B-B14F-4D97-AF65-F5344CB8AC3E}">
        <p14:creationId xmlns:p14="http://schemas.microsoft.com/office/powerpoint/2010/main" val="793185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51BC7EA4-A1E7-46C8-9486-0EF5E93270DD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演示改变容器大小时，各区域的大小变化。</a:t>
            </a:r>
          </a:p>
        </p:txBody>
      </p:sp>
    </p:spTree>
    <p:extLst>
      <p:ext uri="{BB962C8B-B14F-4D97-AF65-F5344CB8AC3E}">
        <p14:creationId xmlns:p14="http://schemas.microsoft.com/office/powerpoint/2010/main" val="1896572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905E5FFE-8689-4AD7-9173-5C9139F4BB87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BorderLayout </a:t>
            </a:r>
            <a:r>
              <a:rPr lang="zh-CN" altLang="en-US" smtClean="0"/>
              <a:t>麻将布局优点是：容器形状变化，组件相对位置不会变化，缺点是，如直接使用，则只能放置</a:t>
            </a:r>
            <a:r>
              <a:rPr lang="en-US" altLang="zh-CN" smtClean="0"/>
              <a:t>5</a:t>
            </a:r>
            <a:r>
              <a:rPr lang="zh-CN" altLang="en-US" smtClean="0"/>
              <a:t>个组件 。</a:t>
            </a:r>
          </a:p>
        </p:txBody>
      </p:sp>
    </p:spTree>
    <p:extLst>
      <p:ext uri="{BB962C8B-B14F-4D97-AF65-F5344CB8AC3E}">
        <p14:creationId xmlns:p14="http://schemas.microsoft.com/office/powerpoint/2010/main" val="3505095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AFAE78DE-2257-4192-A28F-E2DFEA41FAEC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默认间距为</a:t>
            </a:r>
            <a:r>
              <a:rPr lang="en-US" altLang="zh-CN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47962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F6E32043-0B96-4D48-AAAD-65A46C602AD3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zh-CN" altLang="en-US" b="1" smtClean="0"/>
              <a:t>组件从第一行开始</a:t>
            </a:r>
            <a:r>
              <a:rPr kumimoji="1" lang="zh-CN" altLang="en-US" b="1" smtClean="0">
                <a:solidFill>
                  <a:srgbClr val="0000FF"/>
                </a:solidFill>
              </a:rPr>
              <a:t>从左至右</a:t>
            </a:r>
            <a:r>
              <a:rPr kumimoji="1" lang="zh-CN" altLang="en-US" b="1" smtClean="0"/>
              <a:t>填充，一行放完转到下行。</a:t>
            </a:r>
          </a:p>
          <a:p>
            <a:pPr eaLnBrk="1" hangingPunct="1"/>
            <a:r>
              <a:rPr lang="zh-CN" altLang="en-US" smtClean="0"/>
              <a:t>在实际应用中，小的网格（通常仅仅一行或者一列）在组织窗口的局部区域比较有用。例如，如果你想有一行相同尺寸的按钮，那么你可以把按钮放在一个面板里面，该面板使用只有单行的网格布局进行管理。</a:t>
            </a:r>
          </a:p>
          <a:p>
            <a:pPr eaLnBrk="1" hangingPunct="1"/>
            <a:endParaRPr kumimoji="1" lang="zh-CN" altLang="en-US" b="1" smtClean="0"/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87476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D7AD1F8E-5390-4E91-A0FF-443821D86DC8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import java.awt.*;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import javax.swing.*;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class GridFrame extends JFrame{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     public GridFrame(String s){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        super(s);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        setSize(200,200);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        JButton btn[];                             // </a:t>
            </a:r>
            <a:r>
              <a:rPr lang="zh-CN" altLang="en-US" sz="1000" smtClean="0"/>
              <a:t>声明按钮数组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 smtClean="0"/>
              <a:t>        </a:t>
            </a:r>
            <a:r>
              <a:rPr lang="en-US" altLang="zh-CN" sz="1000" smtClean="0"/>
              <a:t>String str[]={"1","2","3","4","5","6","7","8","9"};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   	    Container contentpane=getContentPane();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        contentpane.setLayout(new GridLayout(3,3,2,2));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        btn=new JButton[str.length];     // </a:t>
            </a:r>
            <a:r>
              <a:rPr lang="zh-CN" altLang="en-US" sz="1000" smtClean="0"/>
              <a:t>创建按钮数组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 smtClean="0"/>
              <a:t>        </a:t>
            </a:r>
            <a:r>
              <a:rPr lang="en-US" altLang="zh-CN" sz="1000" smtClean="0"/>
              <a:t>for(int i=0;i&lt;str.length;i++){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               btn[i]=new JButton(str[i]);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               contentpane.add(btn[i]);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     	}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     	setVisible(true);	   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      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      public static void main(String[] args){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         GridFrame gl=new GridFrame("</a:t>
            </a:r>
            <a:r>
              <a:rPr lang="zh-CN" altLang="en-US" sz="1000" smtClean="0"/>
              <a:t>网格布局演示！</a:t>
            </a:r>
            <a:r>
              <a:rPr lang="en-US" altLang="zh-CN" sz="1000" smtClean="0"/>
              <a:t>");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   	  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9387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B70F1909-DC48-4445-A91A-E88F6CD842AC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41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GirdLayout </a:t>
            </a:r>
            <a:r>
              <a:rPr lang="zh-CN" altLang="en-US" smtClean="0"/>
              <a:t>网格布局 用户可以按照自己的需要，将容器划分为等大的网格，优点是：不受组件数量的限制，缺点是：每个组件会占据网格全部的大小，自身的尺寸无法体现 </a:t>
            </a:r>
          </a:p>
        </p:txBody>
      </p:sp>
    </p:spTree>
    <p:extLst>
      <p:ext uri="{BB962C8B-B14F-4D97-AF65-F5344CB8AC3E}">
        <p14:creationId xmlns:p14="http://schemas.microsoft.com/office/powerpoint/2010/main" val="117994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B316AE2B-E7B4-452D-9E07-12FDC6F753BF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42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1" lang="en-US" altLang="zh-CN" sz="2400" b="1" smtClean="0">
                <a:latin typeface="楷体_GB2312" pitchFamily="49" charset="-122"/>
                <a:ea typeface="楷体_GB2312" pitchFamily="49" charset="-122"/>
              </a:rPr>
              <a:t>CardLayout</a:t>
            </a:r>
            <a:r>
              <a:rPr kumimoji="1" lang="zh-CN" altLang="en-US" sz="2400" b="1" smtClean="0">
                <a:latin typeface="楷体_GB2312" pitchFamily="49" charset="-122"/>
                <a:ea typeface="楷体_GB2312" pitchFamily="49" charset="-122"/>
              </a:rPr>
              <a:t>布局方式可以帮助用户处理两个或更多的组件共享同一显示空间。共享空间的组件之间的关系就像一摞牌一样，它们摞在一起，只有最上面的组件是可见的。</a:t>
            </a:r>
            <a:endParaRPr kumimoji="1" lang="zh-CN" altLang="en-US" sz="24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304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D1B24A6A-DF9B-4299-AE44-0E164A11F88D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1" lang="en-US" altLang="zh-CN" sz="2400" b="1" smtClean="0">
                <a:latin typeface="楷体_GB2312" pitchFamily="49" charset="-122"/>
                <a:ea typeface="楷体_GB2312" pitchFamily="49" charset="-122"/>
              </a:rPr>
              <a:t>CardLayout</a:t>
            </a:r>
            <a:r>
              <a:rPr kumimoji="1" lang="zh-CN" altLang="en-US" sz="2400" b="1" smtClean="0">
                <a:latin typeface="楷体_GB2312" pitchFamily="49" charset="-122"/>
                <a:ea typeface="楷体_GB2312" pitchFamily="49" charset="-122"/>
              </a:rPr>
              <a:t>类有二种构造方法：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CN" sz="2000" b="1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public CardLayout()</a:t>
            </a:r>
            <a:r>
              <a:rPr kumimoji="1" lang="zh-CN" altLang="en-US" sz="2000" b="1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400" b="1" smtClean="0">
                <a:latin typeface="楷体_GB2312" pitchFamily="49" charset="-122"/>
                <a:ea typeface="楷体_GB2312" pitchFamily="49" charset="-122"/>
              </a:rPr>
              <a:t>  组件距容器左右边界和上下边界的距离为缺省值</a:t>
            </a:r>
            <a:r>
              <a:rPr kumimoji="1" lang="en-US" altLang="zh-CN" sz="2400" b="1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400" b="1" smtClean="0">
                <a:latin typeface="楷体_GB2312" pitchFamily="49" charset="-122"/>
                <a:ea typeface="楷体_GB2312" pitchFamily="49" charset="-122"/>
              </a:rPr>
              <a:t>个象素。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CN" sz="2000" b="1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public CardLayout(int horizontalGap, int verticalGap) </a:t>
            </a:r>
            <a:r>
              <a:rPr kumimoji="1" lang="zh-CN" altLang="en-US" sz="2000" b="1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400" b="1" smtClean="0">
                <a:latin typeface="楷体_GB2312" pitchFamily="49" charset="-122"/>
                <a:ea typeface="楷体_GB2312" pitchFamily="49" charset="-122"/>
              </a:rPr>
              <a:t> 组件距容器左右边界和上下边界的距离为指定值。</a:t>
            </a:r>
          </a:p>
          <a:p>
            <a:pPr eaLnBrk="1" hangingPunct="1">
              <a:spcBef>
                <a:spcPct val="0"/>
              </a:spcBef>
            </a:pPr>
            <a:r>
              <a:rPr kumimoji="1" lang="zh-CN" altLang="en-US" sz="2400" b="1" smtClean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en-US" altLang="zh-CN" sz="2400" b="1" smtClean="0">
                <a:latin typeface="楷体_GB2312" pitchFamily="49" charset="-122"/>
                <a:ea typeface="楷体_GB2312" pitchFamily="49" charset="-122"/>
              </a:rPr>
              <a:t>BorderLayout</a:t>
            </a:r>
            <a:r>
              <a:rPr kumimoji="1" lang="zh-CN" altLang="en-US" sz="2400" b="1" smtClean="0">
                <a:latin typeface="楷体_GB2312" pitchFamily="49" charset="-122"/>
                <a:ea typeface="楷体_GB2312" pitchFamily="49" charset="-122"/>
              </a:rPr>
              <a:t>类和</a:t>
            </a:r>
            <a:r>
              <a:rPr kumimoji="1" lang="en-US" altLang="zh-CN" sz="2400" b="1" smtClean="0">
                <a:latin typeface="楷体_GB2312" pitchFamily="49" charset="-122"/>
                <a:ea typeface="楷体_GB2312" pitchFamily="49" charset="-122"/>
              </a:rPr>
              <a:t>GridLayout</a:t>
            </a:r>
            <a:r>
              <a:rPr kumimoji="1" lang="zh-CN" altLang="en-US" sz="2400" b="1" smtClean="0">
                <a:latin typeface="楷体_GB2312" pitchFamily="49" charset="-122"/>
                <a:ea typeface="楷体_GB2312" pitchFamily="49" charset="-122"/>
              </a:rPr>
              <a:t>类相类似，每张牌中只能放置一个组件，如果想在一张牌放置多个组件，</a:t>
            </a:r>
          </a:p>
          <a:p>
            <a:pPr eaLnBrk="1" hangingPunct="1">
              <a:spcBef>
                <a:spcPct val="0"/>
              </a:spcBef>
            </a:pPr>
            <a:r>
              <a:rPr kumimoji="1" lang="zh-CN" altLang="en-US" sz="2400" b="1" smtClean="0">
                <a:latin typeface="楷体_GB2312" pitchFamily="49" charset="-122"/>
                <a:ea typeface="楷体_GB2312" pitchFamily="49" charset="-122"/>
              </a:rPr>
              <a:t>则必须先在该牌放一个容器，再将多个组件放在该容器中。</a:t>
            </a:r>
          </a:p>
          <a:p>
            <a:pPr eaLnBrk="1" hangingPunct="1">
              <a:spcBef>
                <a:spcPct val="0"/>
              </a:spcBef>
            </a:pPr>
            <a:r>
              <a:rPr kumimoji="1" lang="zh-CN" altLang="en-US" sz="2400" b="1" smtClean="0">
                <a:latin typeface="楷体_GB2312" pitchFamily="49" charset="-122"/>
                <a:ea typeface="楷体_GB2312" pitchFamily="49" charset="-122"/>
              </a:rPr>
              <a:t>采用</a:t>
            </a:r>
            <a:r>
              <a:rPr kumimoji="1" lang="en-US" altLang="zh-CN" sz="2400" b="1" smtClean="0">
                <a:latin typeface="楷体_GB2312" pitchFamily="49" charset="-122"/>
                <a:ea typeface="楷体_GB2312" pitchFamily="49" charset="-122"/>
              </a:rPr>
              <a:t>CardLayout</a:t>
            </a:r>
            <a:r>
              <a:rPr kumimoji="1" lang="zh-CN" altLang="en-US" sz="2400" b="1" smtClean="0">
                <a:latin typeface="楷体_GB2312" pitchFamily="49" charset="-122"/>
                <a:ea typeface="楷体_GB2312" pitchFamily="49" charset="-122"/>
              </a:rPr>
              <a:t>布局方式时，向容器中添加组件时可以为组件取一个名字，以供更换显示组件时使用：</a:t>
            </a:r>
          </a:p>
          <a:p>
            <a:pPr eaLnBrk="1" hangingPunct="1">
              <a:spcBef>
                <a:spcPct val="0"/>
              </a:spcBef>
            </a:pPr>
            <a:r>
              <a:rPr kumimoji="1" lang="zh-CN" altLang="en-US" sz="2400" b="1" smtClean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en-US" altLang="zh-CN" sz="2400" b="1" smtClean="0">
                <a:latin typeface="楷体_GB2312" pitchFamily="49" charset="-122"/>
                <a:ea typeface="楷体_GB2312" pitchFamily="49" charset="-122"/>
              </a:rPr>
              <a:t>add(Component, String);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839044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D3EB4322-63CB-4AC8-9FE6-93A015EBD993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44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也可以不取名字，使用组件原来的名字。</a:t>
            </a:r>
            <a:endParaRPr kumimoji="1" lang="en-US" altLang="zh-CN" sz="2800" b="1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如果是向框架中添加组件，那么最好是向内容面板中添加，否则可能无法进行调度</a:t>
            </a:r>
            <a:endParaRPr kumimoji="1" lang="zh-CN" altLang="zh-CN" sz="2800" b="1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181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6A59F28F-628C-4983-926B-0E91C3CD0351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50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FlowLayout </a:t>
            </a:r>
            <a:r>
              <a:rPr lang="zh-CN" altLang="en-US" smtClean="0"/>
              <a:t>流式布局 可以让组件全部显示在窗体或者容器上，按照组件添加的先后顺序显示，排列满一行之后自动排列到下一行，缺点是：改变容器大小，组件相对位置会发生变化 </a:t>
            </a:r>
            <a:r>
              <a:rPr lang="en-US" altLang="zh-CN" smtClean="0"/>
              <a:t>BorderLayout </a:t>
            </a:r>
            <a:r>
              <a:rPr lang="zh-CN" altLang="en-US" smtClean="0"/>
              <a:t>麻将布局 使用绝对的东南西北中位置来放置组件，有点是：容器形状变化，组件相对位置不会变化，缺点是，如直接使用，则只能放置</a:t>
            </a:r>
            <a:r>
              <a:rPr lang="en-US" altLang="zh-CN" smtClean="0"/>
              <a:t>5</a:t>
            </a:r>
            <a:r>
              <a:rPr lang="zh-CN" altLang="en-US" smtClean="0"/>
              <a:t>个组件 </a:t>
            </a:r>
            <a:r>
              <a:rPr lang="en-US" altLang="zh-CN" smtClean="0"/>
              <a:t>GirdLayout </a:t>
            </a:r>
            <a:r>
              <a:rPr lang="zh-CN" altLang="en-US" smtClean="0"/>
              <a:t>网格布局 用户可以按照自己的需要，将容器划分为等大的网格，优点是：不受组件数量的限制，缺点是：每个组件会占据网格全部的大小，自身的尺寸无法体现 </a:t>
            </a:r>
            <a:r>
              <a:rPr lang="en-US" altLang="zh-CN" smtClean="0"/>
              <a:t>BoxLayout </a:t>
            </a:r>
            <a:r>
              <a:rPr lang="zh-CN" altLang="en-US" smtClean="0"/>
              <a:t>盒式布局 通过横向放置或者纵向放置的盒子以及横纵向支撑来布局，界面相对美观 </a:t>
            </a:r>
            <a:r>
              <a:rPr lang="en-US" altLang="zh-CN" smtClean="0"/>
              <a:t>null </a:t>
            </a:r>
            <a:r>
              <a:rPr lang="zh-CN" altLang="en-US" smtClean="0"/>
              <a:t>空布局，用户可以将组件按照自己所需的任意位置摆放，缺点是：如不借助工具，则需要很详细计算组件位置及其大小 </a:t>
            </a:r>
          </a:p>
        </p:txBody>
      </p:sp>
    </p:spTree>
    <p:extLst>
      <p:ext uri="{BB962C8B-B14F-4D97-AF65-F5344CB8AC3E}">
        <p14:creationId xmlns:p14="http://schemas.microsoft.com/office/powerpoint/2010/main" val="164901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94A63AA0-EA71-489C-9A7C-5BE375945CA8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讲解容器与组件的关系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630978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45C298E6-AD99-4FDC-8A62-0F46D454E73B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53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在程序中安排组件的位置和大小时，应注意：</a:t>
            </a:r>
          </a:p>
        </p:txBody>
      </p:sp>
    </p:spTree>
    <p:extLst>
      <p:ext uri="{BB962C8B-B14F-4D97-AF65-F5344CB8AC3E}">
        <p14:creationId xmlns:p14="http://schemas.microsoft.com/office/powerpoint/2010/main" val="42464430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356F9BCB-6EBC-471D-9F39-58C2722A210F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54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811971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015EC96B-B1E8-4B95-947D-F5388F2AD4B0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55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BorderFactory</a:t>
            </a:r>
            <a:r>
              <a:rPr lang="zh-CN" altLang="en-US" sz="800" smtClean="0"/>
              <a:t>提供了以下方法：</a:t>
            </a:r>
            <a:br>
              <a:rPr lang="zh-CN" altLang="en-US" sz="800" smtClean="0"/>
            </a:br>
            <a:r>
              <a:rPr lang="zh-CN" altLang="en-US" sz="800" smtClean="0"/>
              <a:t>－－－－－－－－－－－－－－－－－－－－－－－－－－－－－－－－－－－－－－－－－－－－－－－－－－－－－－－</a:t>
            </a:r>
            <a:br>
              <a:rPr lang="zh-CN" altLang="en-US" sz="800" smtClean="0"/>
            </a:br>
            <a:r>
              <a:rPr lang="zh-CN" altLang="en-US" sz="800" smtClean="0"/>
              <a:t>  </a:t>
            </a:r>
            <a:r>
              <a:rPr lang="en-US" altLang="zh-CN" sz="800" smtClean="0"/>
              <a:t>static Border          creatBevelBorder(int type)</a:t>
            </a:r>
            <a:r>
              <a:rPr lang="zh-CN" altLang="en-US" sz="800" smtClean="0"/>
              <a:t>建立一个立体的边界，并由参数</a:t>
            </a:r>
            <a:r>
              <a:rPr lang="en-US" altLang="zh-CN" sz="800" smtClean="0"/>
              <a:t>type</a:t>
            </a:r>
            <a:r>
              <a:rPr lang="zh-CN" altLang="en-US" sz="800" smtClean="0"/>
              <a:t>指定为凹陷或突起，</a:t>
            </a:r>
            <a:r>
              <a:rPr lang="en-US" altLang="zh-CN" sz="800" smtClean="0"/>
              <a:t>type</a:t>
            </a:r>
            <a:r>
              <a:rPr lang="zh-CN" altLang="en-US" sz="800" smtClean="0"/>
              <a:t>可为</a:t>
            </a:r>
            <a:br>
              <a:rPr lang="zh-CN" altLang="en-US" sz="800" smtClean="0"/>
            </a:br>
            <a:r>
              <a:rPr lang="zh-CN" altLang="en-US" sz="800" smtClean="0"/>
              <a:t>                          </a:t>
            </a:r>
            <a:r>
              <a:rPr lang="en-US" altLang="zh-CN" sz="800" smtClean="0"/>
              <a:t>BevelBorder.LOWERED</a:t>
            </a:r>
            <a:r>
              <a:rPr lang="zh-CN" altLang="en-US" sz="800" smtClean="0"/>
              <a:t>表示凹陷，或是</a:t>
            </a:r>
            <a:r>
              <a:rPr lang="en-US" altLang="zh-CN" sz="800" smtClean="0"/>
              <a:t>BevelBorder.RAISED</a:t>
            </a:r>
            <a:r>
              <a:rPr lang="zh-CN" altLang="en-US" sz="800" smtClean="0"/>
              <a:t>表示突起。</a:t>
            </a:r>
            <a:br>
              <a:rPr lang="zh-CN" altLang="en-US" sz="800" smtClean="0"/>
            </a:br>
            <a:r>
              <a:rPr lang="zh-CN" altLang="en-US" sz="800" smtClean="0"/>
              <a:t>  </a:t>
            </a:r>
            <a:r>
              <a:rPr lang="en-US" altLang="zh-CN" sz="800" smtClean="0"/>
              <a:t>static Border          createBevelBorder(int type,Color highlight,Color shadow)</a:t>
            </a:r>
            <a:r>
              <a:rPr lang="zh-CN" altLang="en-US" sz="800" smtClean="0"/>
              <a:t>建立一个立体的边界，并指定突边与阴</a:t>
            </a:r>
            <a:br>
              <a:rPr lang="zh-CN" altLang="en-US" sz="800" smtClean="0"/>
            </a:br>
            <a:r>
              <a:rPr lang="zh-CN" altLang="en-US" sz="800" smtClean="0"/>
              <a:t>                          影的颜色。</a:t>
            </a:r>
            <a:br>
              <a:rPr lang="zh-CN" altLang="en-US" sz="800" smtClean="0"/>
            </a:br>
            <a:r>
              <a:rPr lang="zh-CN" altLang="en-US" sz="800" smtClean="0"/>
              <a:t>  </a:t>
            </a:r>
            <a:r>
              <a:rPr lang="en-US" altLang="zh-CN" sz="800" smtClean="0"/>
              <a:t>static Border          createBevelBorder(int type,Color highlightOuter,Color highlightInner,Color shadowOuter</a:t>
            </a:r>
            <a:br>
              <a:rPr lang="en-US" altLang="zh-CN" sz="800" smtClean="0"/>
            </a:br>
            <a:r>
              <a:rPr lang="en-US" altLang="zh-CN" sz="800" smtClean="0"/>
              <a:t>                          ,Color shadowInner)</a:t>
            </a:r>
            <a:r>
              <a:rPr lang="zh-CN" altLang="en-US" sz="800" smtClean="0"/>
              <a:t>建立一个立体的边界，并指定内外部的突边与阴影的颜色。</a:t>
            </a:r>
            <a:br>
              <a:rPr lang="zh-CN" altLang="en-US" sz="800" smtClean="0"/>
            </a:br>
            <a:r>
              <a:rPr lang="zh-CN" altLang="en-US" sz="800" smtClean="0"/>
              <a:t>  </a:t>
            </a:r>
            <a:r>
              <a:rPr lang="en-US" altLang="zh-CN" sz="800" smtClean="0"/>
              <a:t>static CompoundBorder  createCompoundBorder()</a:t>
            </a:r>
            <a:r>
              <a:rPr lang="zh-CN" altLang="en-US" sz="800" smtClean="0"/>
              <a:t>建立一个复合边界。 </a:t>
            </a:r>
            <a:br>
              <a:rPr lang="zh-CN" altLang="en-US" sz="800" smtClean="0"/>
            </a:br>
            <a:r>
              <a:rPr lang="zh-CN" altLang="en-US" sz="800" smtClean="0"/>
              <a:t>  </a:t>
            </a:r>
            <a:r>
              <a:rPr lang="en-US" altLang="zh-CN" sz="800" smtClean="0"/>
              <a:t>static CompoundBorder  createCompoundBorder(Border outsideBorder,Border insideBorder)</a:t>
            </a:r>
            <a:r>
              <a:rPr lang="zh-CN" altLang="en-US" sz="800" smtClean="0"/>
              <a:t>建立一个复合边界，并指定它</a:t>
            </a:r>
            <a:br>
              <a:rPr lang="zh-CN" altLang="en-US" sz="800" smtClean="0"/>
            </a:br>
            <a:r>
              <a:rPr lang="zh-CN" altLang="en-US" sz="800" smtClean="0"/>
              <a:t>                         的内外边界。</a:t>
            </a:r>
            <a:br>
              <a:rPr lang="zh-CN" altLang="en-US" sz="800" smtClean="0"/>
            </a:br>
            <a:r>
              <a:rPr lang="zh-CN" altLang="en-US" sz="800" smtClean="0"/>
              <a:t>  </a:t>
            </a:r>
            <a:r>
              <a:rPr lang="en-US" altLang="zh-CN" sz="800" smtClean="0"/>
              <a:t>static Border          createEmptyBorder()</a:t>
            </a:r>
            <a:r>
              <a:rPr lang="zh-CN" altLang="en-US" sz="800" smtClean="0"/>
              <a:t>建立一个空的边界。</a:t>
            </a:r>
            <a:br>
              <a:rPr lang="zh-CN" altLang="en-US" sz="800" smtClean="0"/>
            </a:br>
            <a:r>
              <a:rPr lang="zh-CN" altLang="en-US" sz="800" smtClean="0"/>
              <a:t>  </a:t>
            </a:r>
            <a:r>
              <a:rPr lang="en-US" altLang="zh-CN" sz="800" smtClean="0"/>
              <a:t>static Border          createEmptyBorder(int top,int left,int bottom,int right)</a:t>
            </a:r>
            <a:r>
              <a:rPr lang="zh-CN" altLang="en-US" sz="800" smtClean="0"/>
              <a:t>建立一个空的边界，并指定上下左右</a:t>
            </a:r>
            <a:br>
              <a:rPr lang="zh-CN" altLang="en-US" sz="800" smtClean="0"/>
            </a:br>
            <a:r>
              <a:rPr lang="zh-CN" altLang="en-US" sz="800" smtClean="0"/>
              <a:t>                         的宽度，在这些宽度中不能作绘图的效果。</a:t>
            </a:r>
            <a:br>
              <a:rPr lang="zh-CN" altLang="en-US" sz="800" smtClean="0"/>
            </a:br>
            <a:r>
              <a:rPr lang="zh-CN" altLang="en-US" sz="800" smtClean="0"/>
              <a:t>  </a:t>
            </a:r>
            <a:r>
              <a:rPr lang="en-US" altLang="zh-CN" sz="800" smtClean="0"/>
              <a:t>static Border          createEtchedBorder()</a:t>
            </a:r>
            <a:r>
              <a:rPr lang="zh-CN" altLang="en-US" sz="800" smtClean="0"/>
              <a:t>建立一个四周有凹痕的边界。</a:t>
            </a:r>
            <a:br>
              <a:rPr lang="zh-CN" altLang="en-US" sz="800" smtClean="0"/>
            </a:br>
            <a:r>
              <a:rPr lang="zh-CN" altLang="en-US" sz="800" smtClean="0"/>
              <a:t>  </a:t>
            </a:r>
            <a:r>
              <a:rPr lang="en-US" altLang="zh-CN" sz="800" smtClean="0"/>
              <a:t>static Border          createEtchedBorder(Color highlight,Color shadow)</a:t>
            </a:r>
            <a:r>
              <a:rPr lang="zh-CN" altLang="en-US" sz="800" smtClean="0"/>
              <a:t>建立一个四周有凹痕的边界</a:t>
            </a:r>
            <a:r>
              <a:rPr lang="en-US" altLang="zh-CN" sz="800" smtClean="0"/>
              <a:t>,</a:t>
            </a:r>
            <a:r>
              <a:rPr lang="zh-CN" altLang="en-US" sz="800" smtClean="0"/>
              <a:t>并指定突边与阴影</a:t>
            </a:r>
            <a:br>
              <a:rPr lang="zh-CN" altLang="en-US" sz="800" smtClean="0"/>
            </a:br>
            <a:r>
              <a:rPr lang="zh-CN" altLang="en-US" sz="800" smtClean="0"/>
              <a:t>                         的颜色。 </a:t>
            </a:r>
            <a:br>
              <a:rPr lang="zh-CN" altLang="en-US" sz="800" smtClean="0"/>
            </a:br>
            <a:r>
              <a:rPr lang="zh-CN" altLang="en-US" sz="800" smtClean="0"/>
              <a:t>  </a:t>
            </a:r>
            <a:r>
              <a:rPr lang="en-US" altLang="zh-CN" sz="800" smtClean="0"/>
              <a:t>static Border          createLineBorder(Color color)</a:t>
            </a:r>
            <a:br>
              <a:rPr lang="en-US" altLang="zh-CN" sz="800" smtClean="0"/>
            </a:br>
            <a:r>
              <a:rPr lang="en-US" altLang="zh-CN" sz="800" smtClean="0"/>
              <a:t>                         </a:t>
            </a:r>
            <a:r>
              <a:rPr lang="zh-CN" altLang="en-US" sz="800" smtClean="0"/>
              <a:t>建立一个线务边界，并指定线条的颜色。</a:t>
            </a:r>
            <a:br>
              <a:rPr lang="zh-CN" altLang="en-US" sz="800" smtClean="0"/>
            </a:br>
            <a:r>
              <a:rPr lang="zh-CN" altLang="en-US" sz="800" smtClean="0"/>
              <a:t>  </a:t>
            </a:r>
            <a:r>
              <a:rPr lang="en-US" altLang="zh-CN" sz="800" smtClean="0"/>
              <a:t>static Border          createLineBorder(Color color,int thicness)</a:t>
            </a:r>
            <a:br>
              <a:rPr lang="en-US" altLang="zh-CN" sz="800" smtClean="0"/>
            </a:br>
            <a:r>
              <a:rPr lang="en-US" altLang="zh-CN" sz="800" smtClean="0"/>
              <a:t>                         </a:t>
            </a:r>
            <a:r>
              <a:rPr lang="zh-CN" altLang="en-US" sz="800" smtClean="0"/>
              <a:t>建立一个线务边界，并指定线条的颜色与宽度。</a:t>
            </a:r>
            <a:br>
              <a:rPr lang="zh-CN" altLang="en-US" sz="800" smtClean="0"/>
            </a:br>
            <a:r>
              <a:rPr lang="zh-CN" altLang="en-US" sz="800" smtClean="0"/>
              <a:t>  </a:t>
            </a:r>
            <a:r>
              <a:rPr lang="en-US" altLang="zh-CN" sz="800" smtClean="0"/>
              <a:t>static Border          createLoweredBevelBorder()</a:t>
            </a:r>
            <a:r>
              <a:rPr lang="zh-CN" altLang="en-US" sz="800" smtClean="0"/>
              <a:t>建立一个具有凹陷效果的边界，意义与</a:t>
            </a:r>
            <a:br>
              <a:rPr lang="zh-CN" altLang="en-US" sz="800" smtClean="0"/>
            </a:br>
            <a:r>
              <a:rPr lang="zh-CN" altLang="en-US" sz="800" smtClean="0"/>
              <a:t>                         </a:t>
            </a:r>
            <a:r>
              <a:rPr lang="en-US" altLang="zh-CN" sz="800" smtClean="0"/>
              <a:t>createBevelBorder(BevelBorder.LOWERED)</a:t>
            </a:r>
            <a:r>
              <a:rPr lang="zh-CN" altLang="en-US" sz="800" smtClean="0"/>
              <a:t>相同。</a:t>
            </a:r>
            <a:br>
              <a:rPr lang="zh-CN" altLang="en-US" sz="800" smtClean="0"/>
            </a:br>
            <a:r>
              <a:rPr lang="zh-CN" altLang="en-US" sz="800" smtClean="0"/>
              <a:t>  </a:t>
            </a:r>
            <a:r>
              <a:rPr lang="en-US" altLang="zh-CN" sz="800" smtClean="0"/>
              <a:t>static MatteBorder     createMatteBorder(int top,int left,int bottom,int right,Color color)</a:t>
            </a:r>
            <a:r>
              <a:rPr lang="zh-CN" altLang="en-US" sz="800" smtClean="0"/>
              <a:t>建立一个垫子边界，这跟</a:t>
            </a:r>
            <a:br>
              <a:rPr lang="zh-CN" altLang="en-US" sz="800" smtClean="0"/>
            </a:br>
            <a:r>
              <a:rPr lang="zh-CN" altLang="en-US" sz="800" smtClean="0"/>
              <a:t>                         </a:t>
            </a:r>
            <a:r>
              <a:rPr lang="en-US" altLang="zh-CN" sz="800" smtClean="0"/>
              <a:t>createEmptyBorder</a:t>
            </a:r>
            <a:r>
              <a:rPr lang="zh-CN" altLang="en-US" sz="800" smtClean="0"/>
              <a:t>有点像，但可以指定边界颜色。</a:t>
            </a:r>
            <a:br>
              <a:rPr lang="zh-CN" altLang="en-US" sz="800" smtClean="0"/>
            </a:br>
            <a:r>
              <a:rPr lang="zh-CN" altLang="en-US" sz="800" smtClean="0"/>
              <a:t>  </a:t>
            </a:r>
            <a:r>
              <a:rPr lang="en-US" altLang="zh-CN" sz="800" smtClean="0"/>
              <a:t>static MatteBorder     createMatteBorder(int top,int left,int bottom,int right,Icon tileIcom)</a:t>
            </a:r>
            <a:r>
              <a:rPr lang="zh-CN" altLang="en-US" sz="800" smtClean="0"/>
              <a:t>建立一个垫子边界，并</a:t>
            </a:r>
            <a:br>
              <a:rPr lang="zh-CN" altLang="en-US" sz="800" smtClean="0"/>
            </a:br>
            <a:r>
              <a:rPr lang="zh-CN" altLang="en-US" sz="800" smtClean="0"/>
              <a:t>                         指定边界的花纹。</a:t>
            </a:r>
            <a:br>
              <a:rPr lang="zh-CN" altLang="en-US" sz="800" smtClean="0"/>
            </a:br>
            <a:r>
              <a:rPr lang="zh-CN" altLang="en-US" sz="800" smtClean="0"/>
              <a:t>  </a:t>
            </a:r>
            <a:r>
              <a:rPr lang="en-US" altLang="zh-CN" sz="800" smtClean="0"/>
              <a:t>static Border          createRaisedBevelBorder()</a:t>
            </a:r>
            <a:r>
              <a:rPr lang="zh-CN" altLang="en-US" sz="800" smtClean="0"/>
              <a:t>建立一个具有突起效果的边界，意义与</a:t>
            </a:r>
            <a:r>
              <a:rPr lang="en-US" altLang="zh-CN" sz="800" smtClean="0"/>
              <a:t>createBevelBorder(BevelBorder.</a:t>
            </a:r>
            <a:br>
              <a:rPr lang="en-US" altLang="zh-CN" sz="800" smtClean="0"/>
            </a:br>
            <a:r>
              <a:rPr lang="en-US" altLang="zh-CN" sz="800" smtClean="0"/>
              <a:t>                         RAISED)</a:t>
            </a:r>
            <a:r>
              <a:rPr lang="zh-CN" altLang="en-US" sz="800" smtClean="0"/>
              <a:t>相同。</a:t>
            </a:r>
            <a:br>
              <a:rPr lang="zh-CN" altLang="en-US" sz="800" smtClean="0"/>
            </a:br>
            <a:r>
              <a:rPr lang="zh-CN" altLang="en-US" sz="800" smtClean="0"/>
              <a:t>  </a:t>
            </a:r>
            <a:r>
              <a:rPr lang="en-US" altLang="zh-CN" sz="800" smtClean="0"/>
              <a:t>static TitledBorder    createTitledBorder(Border border)</a:t>
            </a:r>
            <a:r>
              <a:rPr lang="zh-CN" altLang="en-US" sz="800" smtClean="0"/>
              <a:t>建立一个标题边界，但没有标题名称。</a:t>
            </a:r>
            <a:br>
              <a:rPr lang="zh-CN" altLang="en-US" sz="800" smtClean="0"/>
            </a:br>
            <a:r>
              <a:rPr lang="zh-CN" altLang="en-US" sz="800" smtClean="0"/>
              <a:t>  </a:t>
            </a:r>
            <a:r>
              <a:rPr lang="en-US" altLang="zh-CN" sz="800" smtClean="0"/>
              <a:t>static TitledBorder    createTitledBorder(Border border,String title)</a:t>
            </a:r>
            <a:r>
              <a:rPr lang="zh-CN" altLang="en-US" sz="800" smtClean="0"/>
              <a:t>建立一个标题边界，并指定标题名称，标题默认位</a:t>
            </a:r>
            <a:br>
              <a:rPr lang="zh-CN" altLang="en-US" sz="800" smtClean="0"/>
            </a:br>
            <a:r>
              <a:rPr lang="zh-CN" altLang="en-US" sz="800" smtClean="0"/>
              <a:t>                         置是</a:t>
            </a:r>
            <a:r>
              <a:rPr lang="en-US" altLang="zh-CN" sz="800" smtClean="0"/>
              <a:t>TitledBorder.DEFAULT_JUSTIFICATION</a:t>
            </a:r>
            <a:r>
              <a:rPr lang="zh-CN" altLang="en-US" sz="800" smtClean="0"/>
              <a:t>与</a:t>
            </a:r>
            <a:r>
              <a:rPr lang="en-US" altLang="zh-CN" sz="800" smtClean="0"/>
              <a:t>TitledBorder.DEFAULT_POSITION,</a:t>
            </a:r>
            <a:r>
              <a:rPr lang="zh-CN" altLang="en-US" sz="800" smtClean="0"/>
              <a:t>也就是左上方。</a:t>
            </a:r>
            <a:br>
              <a:rPr lang="zh-CN" altLang="en-US" sz="800" smtClean="0"/>
            </a:br>
            <a:r>
              <a:rPr lang="zh-CN" altLang="en-US" sz="800" smtClean="0"/>
              <a:t>  </a:t>
            </a:r>
            <a:r>
              <a:rPr lang="en-US" altLang="zh-CN" sz="800" smtClean="0"/>
              <a:t>static TitledBorder    createTitledBorder(Border border,String title,int titleJustification,int titlePosition)</a:t>
            </a:r>
            <a:br>
              <a:rPr lang="en-US" altLang="zh-CN" sz="800" smtClean="0"/>
            </a:br>
            <a:r>
              <a:rPr lang="en-US" altLang="zh-CN" sz="800" smtClean="0"/>
              <a:t>                         </a:t>
            </a:r>
            <a:r>
              <a:rPr lang="zh-CN" altLang="en-US" sz="800" smtClean="0"/>
              <a:t>建立一个标题边界，并指定标题名称与标题位置，参数</a:t>
            </a:r>
            <a:r>
              <a:rPr lang="en-US" altLang="zh-CN" sz="800" smtClean="0"/>
              <a:t>titleJustification</a:t>
            </a:r>
            <a:r>
              <a:rPr lang="zh-CN" altLang="en-US" sz="800" smtClean="0"/>
              <a:t>可为</a:t>
            </a:r>
            <a:r>
              <a:rPr lang="en-US" altLang="zh-CN" sz="800" smtClean="0"/>
              <a:t>:</a:t>
            </a:r>
            <a:br>
              <a:rPr lang="en-US" altLang="zh-CN" sz="800" smtClean="0"/>
            </a:br>
            <a:r>
              <a:rPr lang="en-US" altLang="zh-CN" sz="800" smtClean="0"/>
              <a:t>                         TitledBorder.LEFT</a:t>
            </a:r>
            <a:br>
              <a:rPr lang="en-US" altLang="zh-CN" sz="800" smtClean="0"/>
            </a:br>
            <a:r>
              <a:rPr lang="en-US" altLang="zh-CN" sz="800" smtClean="0"/>
              <a:t>                         TitledBorder.CENTER</a:t>
            </a:r>
            <a:br>
              <a:rPr lang="en-US" altLang="zh-CN" sz="800" smtClean="0"/>
            </a:br>
            <a:r>
              <a:rPr lang="en-US" altLang="zh-CN" sz="800" smtClean="0"/>
              <a:t>                         TitledBorder.RIGHT</a:t>
            </a:r>
            <a:br>
              <a:rPr lang="en-US" altLang="zh-CN" sz="800" smtClean="0"/>
            </a:br>
            <a:r>
              <a:rPr lang="en-US" altLang="zh-CN" sz="800" smtClean="0"/>
              <a:t>                         TitledBorder.DEFAULT_JUSTIFICATION(leading)</a:t>
            </a:r>
            <a:br>
              <a:rPr lang="en-US" altLang="zh-CN" sz="800" smtClean="0"/>
            </a:br>
            <a:r>
              <a:rPr lang="en-US" altLang="zh-CN" sz="800" smtClean="0"/>
              <a:t>                         </a:t>
            </a:r>
            <a:r>
              <a:rPr lang="zh-CN" altLang="en-US" sz="800" smtClean="0"/>
              <a:t>参数</a:t>
            </a:r>
            <a:r>
              <a:rPr lang="en-US" altLang="zh-CN" sz="800" smtClean="0"/>
              <a:t>titlePosition</a:t>
            </a:r>
            <a:r>
              <a:rPr lang="zh-CN" altLang="en-US" sz="800" smtClean="0"/>
              <a:t>可为：</a:t>
            </a:r>
            <a:br>
              <a:rPr lang="zh-CN" altLang="en-US" sz="800" smtClean="0"/>
            </a:br>
            <a:r>
              <a:rPr lang="zh-CN" altLang="en-US" sz="800" smtClean="0"/>
              <a:t>                           </a:t>
            </a:r>
            <a:r>
              <a:rPr lang="en-US" altLang="zh-CN" sz="800" smtClean="0"/>
              <a:t>TitedBorder.ABOVE_TOP</a:t>
            </a:r>
            <a:br>
              <a:rPr lang="en-US" altLang="zh-CN" sz="800" smtClean="0"/>
            </a:br>
            <a:r>
              <a:rPr lang="en-US" altLang="zh-CN" sz="800" smtClean="0"/>
              <a:t>                           TitledBorder.TOP(sittin on the top line)</a:t>
            </a:r>
            <a:br>
              <a:rPr lang="en-US" altLang="zh-CN" sz="800" smtClean="0"/>
            </a:br>
            <a:r>
              <a:rPr lang="en-US" altLang="zh-CN" sz="800" smtClean="0"/>
              <a:t>                           TitledBorder.BELOW_TOP</a:t>
            </a:r>
            <a:br>
              <a:rPr lang="en-US" altLang="zh-CN" sz="800" smtClean="0"/>
            </a:br>
            <a:r>
              <a:rPr lang="en-US" altLang="zh-CN" sz="800" smtClean="0"/>
              <a:t>                           TitledBorder.ABOVE_BOTTOM</a:t>
            </a:r>
            <a:br>
              <a:rPr lang="en-US" altLang="zh-CN" sz="800" smtClean="0"/>
            </a:br>
            <a:r>
              <a:rPr lang="en-US" altLang="zh-CN" sz="800" smtClean="0"/>
              <a:t>                           TitledBorder.BOTTOM(sitting on the bottom line)</a:t>
            </a:r>
            <a:br>
              <a:rPr lang="en-US" altLang="zh-CN" sz="800" smtClean="0"/>
            </a:br>
            <a:r>
              <a:rPr lang="en-US" altLang="zh-CN" sz="800" smtClean="0"/>
              <a:t>                           TitledBorder.BELOW_BOTTOM</a:t>
            </a:r>
            <a:br>
              <a:rPr lang="en-US" altLang="zh-CN" sz="800" smtClean="0"/>
            </a:br>
            <a:r>
              <a:rPr lang="en-US" altLang="zh-CN" sz="800" smtClean="0"/>
              <a:t>                           TitledBorder.DEFAULT_POSITION(top)</a:t>
            </a:r>
            <a:br>
              <a:rPr lang="en-US" altLang="zh-CN" sz="800" smtClean="0"/>
            </a:br>
            <a:r>
              <a:rPr lang="en-US" altLang="zh-CN" sz="800" smtClean="0"/>
              <a:t>  static TitledBorder    createTitledBorder(Border border,String title,int titleJustification,int titlePosition,</a:t>
            </a:r>
            <a:br>
              <a:rPr lang="en-US" altLang="zh-CN" sz="800" smtClean="0"/>
            </a:br>
            <a:r>
              <a:rPr lang="en-US" altLang="zh-CN" sz="800" smtClean="0"/>
              <a:t>                          Font titleFont)</a:t>
            </a:r>
            <a:r>
              <a:rPr lang="zh-CN" altLang="en-US" sz="800" smtClean="0"/>
              <a:t>建立一个标题边界，并指定标题名称，标题位置与字体。</a:t>
            </a:r>
            <a:br>
              <a:rPr lang="zh-CN" altLang="en-US" sz="800" smtClean="0"/>
            </a:br>
            <a:r>
              <a:rPr lang="zh-CN" altLang="en-US" sz="800" smtClean="0"/>
              <a:t>  </a:t>
            </a:r>
            <a:br>
              <a:rPr lang="zh-CN" altLang="en-US" sz="800" smtClean="0"/>
            </a:br>
            <a:r>
              <a:rPr lang="zh-CN" altLang="en-US" sz="800" smtClean="0"/>
              <a:t>  </a:t>
            </a:r>
            <a:r>
              <a:rPr lang="en-US" altLang="zh-CN" sz="800" smtClean="0"/>
              <a:t>static TitledBorder    createTitledBorder(Border border,String title,int titleJustification,int titlePosition,</a:t>
            </a:r>
            <a:br>
              <a:rPr lang="en-US" altLang="zh-CN" sz="800" smtClean="0"/>
            </a:br>
            <a:r>
              <a:rPr lang="en-US" altLang="zh-CN" sz="800" smtClean="0"/>
              <a:t>                          Font titleFont,Color titleColor)</a:t>
            </a:r>
            <a:r>
              <a:rPr lang="zh-CN" altLang="en-US" sz="800" smtClean="0"/>
              <a:t>建立一个标题边界，并指定标题名称，标题位置、字体与标题颜</a:t>
            </a:r>
            <a:br>
              <a:rPr lang="zh-CN" altLang="en-US" sz="800" smtClean="0"/>
            </a:br>
            <a:r>
              <a:rPr lang="zh-CN" altLang="en-US" sz="800" smtClean="0"/>
              <a:t>                          色。</a:t>
            </a:r>
            <a:br>
              <a:rPr lang="zh-CN" altLang="en-US" sz="800" smtClean="0"/>
            </a:br>
            <a:r>
              <a:rPr lang="zh-CN" altLang="en-US" sz="800" smtClean="0"/>
              <a:t>  </a:t>
            </a:r>
            <a:r>
              <a:rPr lang="en-US" altLang="zh-CN" sz="800" smtClean="0"/>
              <a:t>static TitledBorder    createTitledBorder(String title)</a:t>
            </a:r>
            <a:r>
              <a:rPr lang="zh-CN" altLang="en-US" sz="800" smtClean="0"/>
              <a:t>建立一个标题边界，并指定标题名称，其他为默认值。</a:t>
            </a:r>
            <a:br>
              <a:rPr lang="zh-CN" altLang="en-US" sz="800" smtClean="0"/>
            </a:br>
            <a:r>
              <a:rPr lang="zh-CN" altLang="en-US" sz="800" smtClean="0"/>
              <a:t/>
            </a:r>
            <a:br>
              <a:rPr lang="zh-CN" altLang="en-US" sz="800" smtClean="0"/>
            </a:br>
            <a:r>
              <a:rPr lang="en-US" altLang="zh-CN" sz="800" smtClean="0"/>
              <a:t>BorderDemo.java</a:t>
            </a:r>
            <a:br>
              <a:rPr lang="en-US" altLang="zh-CN" sz="800" smtClean="0"/>
            </a:br>
            <a:r>
              <a:rPr lang="en-US" altLang="zh-CN" sz="800" smtClean="0"/>
              <a:t>import javax.swing.border.*;</a:t>
            </a:r>
            <a:br>
              <a:rPr lang="en-US" altLang="zh-CN" sz="800" smtClean="0"/>
            </a:br>
            <a:r>
              <a:rPr lang="en-US" altLang="zh-CN" sz="800" smtClean="0"/>
              <a:t>import javax.swing.*;</a:t>
            </a:r>
            <a:br>
              <a:rPr lang="en-US" altLang="zh-CN" sz="800" smtClean="0"/>
            </a:br>
            <a:r>
              <a:rPr lang="en-US" altLang="zh-CN" sz="800" smtClean="0"/>
              <a:t>import java.awt.*;</a:t>
            </a:r>
            <a:br>
              <a:rPr lang="en-US" altLang="zh-CN" sz="800" smtClean="0"/>
            </a:br>
            <a:r>
              <a:rPr lang="en-US" altLang="zh-CN" sz="800" smtClean="0"/>
              <a:t>import java.awt.event.*;</a:t>
            </a:r>
            <a:br>
              <a:rPr lang="en-US" altLang="zh-CN" sz="800" smtClean="0"/>
            </a:br>
            <a:r>
              <a:rPr lang="en-US" altLang="zh-CN" sz="800" smtClean="0"/>
              <a:t/>
            </a:r>
            <a:br>
              <a:rPr lang="en-US" altLang="zh-CN" sz="800" smtClean="0"/>
            </a:br>
            <a:r>
              <a:rPr lang="en-US" altLang="zh-CN" sz="800" smtClean="0"/>
              <a:t>public class BorderDemo{</a:t>
            </a:r>
            <a:br>
              <a:rPr lang="en-US" altLang="zh-CN" sz="800" smtClean="0"/>
            </a:br>
            <a:r>
              <a:rPr lang="en-US" altLang="zh-CN" sz="800" smtClean="0"/>
              <a:t>    public static void main(String[] args){</a:t>
            </a:r>
            <a:br>
              <a:rPr lang="en-US" altLang="zh-CN" sz="800" smtClean="0"/>
            </a:br>
            <a:r>
              <a:rPr lang="en-US" altLang="zh-CN" sz="800" smtClean="0"/>
              <a:t>      JFrame f=new JFrame("BorderDemo");</a:t>
            </a:r>
            <a:br>
              <a:rPr lang="en-US" altLang="zh-CN" sz="800" smtClean="0"/>
            </a:br>
            <a:r>
              <a:rPr lang="en-US" altLang="zh-CN" sz="800" smtClean="0"/>
              <a:t>      Container content=f.getContentPane();</a:t>
            </a:r>
            <a:br>
              <a:rPr lang="en-US" altLang="zh-CN" sz="800" smtClean="0"/>
            </a:br>
            <a:r>
              <a:rPr lang="en-US" altLang="zh-CN" sz="800" smtClean="0"/>
              <a:t>      JLabel label=new JLabel();</a:t>
            </a:r>
            <a:br>
              <a:rPr lang="en-US" altLang="zh-CN" sz="800" smtClean="0"/>
            </a:br>
            <a:r>
              <a:rPr lang="en-US" altLang="zh-CN" sz="800" smtClean="0"/>
              <a:t>      //label.setBorder(BorderFactory.createBevelBorder(BevelBorder.LOWERED));//</a:t>
            </a:r>
            <a:r>
              <a:rPr lang="zh-CN" altLang="en-US" sz="800" smtClean="0"/>
              <a:t>凹陷效果</a:t>
            </a:r>
            <a:br>
              <a:rPr lang="zh-CN" altLang="en-US" sz="800" smtClean="0"/>
            </a:br>
            <a:r>
              <a:rPr lang="zh-CN" altLang="en-US" sz="800" smtClean="0"/>
              <a:t>      </a:t>
            </a:r>
            <a:r>
              <a:rPr lang="en-US" altLang="zh-CN" sz="800" smtClean="0"/>
              <a:t>//label.setBorder(BorderFactory.createBevelBorder(BevelBorder.RAISED));//</a:t>
            </a:r>
            <a:r>
              <a:rPr lang="zh-CN" altLang="en-US" sz="800" smtClean="0"/>
              <a:t>突起效果</a:t>
            </a:r>
            <a:br>
              <a:rPr lang="zh-CN" altLang="en-US" sz="800" smtClean="0"/>
            </a:br>
            <a:r>
              <a:rPr lang="zh-CN" altLang="en-US" sz="800" smtClean="0"/>
              <a:t>      </a:t>
            </a:r>
            <a:br>
              <a:rPr lang="zh-CN" altLang="en-US" sz="800" smtClean="0"/>
            </a:br>
            <a:r>
              <a:rPr lang="zh-CN" altLang="en-US" sz="800" smtClean="0"/>
              <a:t>      </a:t>
            </a:r>
            <a:r>
              <a:rPr lang="en-US" altLang="zh-CN" sz="800" smtClean="0"/>
              <a:t>//</a:t>
            </a:r>
            <a:r>
              <a:rPr lang="zh-CN" altLang="en-US" sz="800" smtClean="0"/>
              <a:t>凹陷效果</a:t>
            </a:r>
            <a:r>
              <a:rPr lang="en-US" altLang="zh-CN" sz="800" smtClean="0"/>
              <a:t>,</a:t>
            </a:r>
            <a:r>
              <a:rPr lang="zh-CN" altLang="en-US" sz="800" smtClean="0"/>
              <a:t>并设置突出与阴影的颜色</a:t>
            </a:r>
            <a:br>
              <a:rPr lang="zh-CN" altLang="en-US" sz="800" smtClean="0"/>
            </a:br>
            <a:r>
              <a:rPr lang="zh-CN" altLang="en-US" sz="800" smtClean="0"/>
              <a:t>      </a:t>
            </a:r>
            <a:r>
              <a:rPr lang="en-US" altLang="zh-CN" sz="800" smtClean="0"/>
              <a:t>//label.setBorder(BorderFactory.createBevelBorder(BevelBorder.LOWERED,Color.red,Color.blue));</a:t>
            </a:r>
            <a:br>
              <a:rPr lang="en-US" altLang="zh-CN" sz="800" smtClean="0"/>
            </a:br>
            <a:r>
              <a:rPr lang="en-US" altLang="zh-CN" sz="800" smtClean="0"/>
              <a:t>      </a:t>
            </a:r>
            <a:br>
              <a:rPr lang="en-US" altLang="zh-CN" sz="800" smtClean="0"/>
            </a:br>
            <a:r>
              <a:rPr lang="en-US" altLang="zh-CN" sz="800" smtClean="0"/>
              <a:t>      //</a:t>
            </a:r>
            <a:r>
              <a:rPr lang="zh-CN" altLang="en-US" sz="800" smtClean="0"/>
              <a:t>凹陷效果</a:t>
            </a:r>
            <a:r>
              <a:rPr lang="en-US" altLang="zh-CN" sz="800" smtClean="0"/>
              <a:t>,</a:t>
            </a:r>
            <a:r>
              <a:rPr lang="zh-CN" altLang="en-US" sz="800" smtClean="0"/>
              <a:t>并设置内外部突出与阴影的颜色</a:t>
            </a:r>
            <a:br>
              <a:rPr lang="zh-CN" altLang="en-US" sz="800" smtClean="0"/>
            </a:br>
            <a:r>
              <a:rPr lang="zh-CN" altLang="en-US" sz="800" smtClean="0"/>
              <a:t>      </a:t>
            </a:r>
            <a:r>
              <a:rPr lang="en-US" altLang="zh-CN" sz="800" smtClean="0"/>
              <a:t>//label.setBorder(BorderFactory.createBevelBorder(BevelBorder.LOWERED,Color.red,Color.blue,Color.yellow,Color.green));</a:t>
            </a:r>
            <a:br>
              <a:rPr lang="en-US" altLang="zh-CN" sz="800" smtClean="0"/>
            </a:br>
            <a:r>
              <a:rPr lang="en-US" altLang="zh-CN" sz="800" smtClean="0"/>
              <a:t>      </a:t>
            </a:r>
            <a:br>
              <a:rPr lang="en-US" altLang="zh-CN" sz="800" smtClean="0"/>
            </a:br>
            <a:r>
              <a:rPr lang="en-US" altLang="zh-CN" sz="800" smtClean="0"/>
              <a:t>      /*EmptyBorder:</a:t>
            </a:r>
            <a:r>
              <a:rPr lang="zh-CN" altLang="en-US" sz="800" smtClean="0"/>
              <a:t>建立一个空的边界，可指定边界的宽度，这在区隔组件之间的距离时可能用到。</a:t>
            </a:r>
            <a:br>
              <a:rPr lang="zh-CN" altLang="en-US" sz="800" smtClean="0"/>
            </a:br>
            <a:r>
              <a:rPr lang="zh-CN" altLang="en-US" sz="800" smtClean="0"/>
              <a:t>       *</a:t>
            </a:r>
            <a:r>
              <a:rPr lang="en-US" altLang="zh-CN" sz="800" smtClean="0"/>
              <a:t>EtchedBorder:</a:t>
            </a:r>
            <a:r>
              <a:rPr lang="zh-CN" altLang="en-US" sz="800" smtClean="0"/>
              <a:t>建立一个四周有凹痕的边界，也可以指定突边与阴影的颜色</a:t>
            </a:r>
            <a:r>
              <a:rPr lang="en-US" altLang="zh-CN" sz="800" smtClean="0"/>
              <a:t>.</a:t>
            </a:r>
            <a:br>
              <a:rPr lang="en-US" altLang="zh-CN" sz="800" smtClean="0"/>
            </a:br>
            <a:r>
              <a:rPr lang="en-US" altLang="zh-CN" sz="800" smtClean="0"/>
              <a:t>       */</a:t>
            </a:r>
            <a:br>
              <a:rPr lang="en-US" altLang="zh-CN" sz="800" smtClean="0"/>
            </a:br>
            <a:r>
              <a:rPr lang="en-US" altLang="zh-CN" sz="800" smtClean="0"/>
              <a:t>      //label.setBorder(BorderFactory.createEtchedBorder());</a:t>
            </a:r>
            <a:br>
              <a:rPr lang="en-US" altLang="zh-CN" sz="800" smtClean="0"/>
            </a:br>
            <a:r>
              <a:rPr lang="en-US" altLang="zh-CN" sz="800" smtClean="0"/>
              <a:t>       </a:t>
            </a:r>
            <a:br>
              <a:rPr lang="en-US" altLang="zh-CN" sz="800" smtClean="0"/>
            </a:br>
            <a:r>
              <a:rPr lang="en-US" altLang="zh-CN" sz="800" smtClean="0"/>
              <a:t>      //</a:t>
            </a:r>
            <a:r>
              <a:rPr lang="zh-CN" altLang="en-US" sz="800" smtClean="0"/>
              <a:t>设置四周有凹痕的边界，并指定内外部的突边与阴影的颜色</a:t>
            </a:r>
            <a:br>
              <a:rPr lang="zh-CN" altLang="en-US" sz="800" smtClean="0"/>
            </a:br>
            <a:r>
              <a:rPr lang="zh-CN" altLang="en-US" sz="800" smtClean="0"/>
              <a:t>      </a:t>
            </a:r>
            <a:r>
              <a:rPr lang="en-US" altLang="zh-CN" sz="800" smtClean="0"/>
              <a:t>//label.setBorder(BorderFactory.createEtchedBorder(Color.red,Color.blue));</a:t>
            </a:r>
            <a:br>
              <a:rPr lang="en-US" altLang="zh-CN" sz="800" smtClean="0"/>
            </a:br>
            <a:r>
              <a:rPr lang="en-US" altLang="zh-CN" sz="800" smtClean="0"/>
              <a:t>      </a:t>
            </a:r>
            <a:br>
              <a:rPr lang="en-US" altLang="zh-CN" sz="800" smtClean="0"/>
            </a:br>
            <a:r>
              <a:rPr lang="en-US" altLang="zh-CN" sz="800" smtClean="0"/>
              <a:t>      //LineBorder:</a:t>
            </a:r>
            <a:r>
              <a:rPr lang="zh-CN" altLang="en-US" sz="800" smtClean="0"/>
              <a:t>建立一个线条边界，并可以指定线条的颜色与宽度。</a:t>
            </a:r>
            <a:br>
              <a:rPr lang="zh-CN" altLang="en-US" sz="800" smtClean="0"/>
            </a:br>
            <a:r>
              <a:rPr lang="zh-CN" altLang="en-US" sz="800" smtClean="0"/>
              <a:t>      </a:t>
            </a:r>
            <a:r>
              <a:rPr lang="en-US" altLang="zh-CN" sz="800" smtClean="0"/>
              <a:t>//label.setBorder(BorderFactory.createLineBorder(Color.blue,5));</a:t>
            </a:r>
            <a:br>
              <a:rPr lang="en-US" altLang="zh-CN" sz="800" smtClean="0"/>
            </a:br>
            <a:r>
              <a:rPr lang="en-US" altLang="zh-CN" sz="800" smtClean="0"/>
              <a:t>      </a:t>
            </a:r>
            <a:br>
              <a:rPr lang="en-US" altLang="zh-CN" sz="800" smtClean="0"/>
            </a:br>
            <a:r>
              <a:rPr lang="en-US" altLang="zh-CN" sz="800" smtClean="0"/>
              <a:t>      //MatteBorder:</a:t>
            </a:r>
            <a:r>
              <a:rPr lang="zh-CN" altLang="en-US" sz="800" smtClean="0"/>
              <a:t>建立一个</a:t>
            </a:r>
            <a:r>
              <a:rPr lang="en-US" altLang="zh-CN" sz="800" smtClean="0"/>
              <a:t>Matte</a:t>
            </a:r>
            <a:r>
              <a:rPr lang="zh-CN" altLang="en-US" sz="800" smtClean="0"/>
              <a:t>边界，这个方法与</a:t>
            </a:r>
            <a:r>
              <a:rPr lang="en-US" altLang="zh-CN" sz="800" smtClean="0"/>
              <a:t>createEmptyBorder()</a:t>
            </a:r>
            <a:r>
              <a:rPr lang="zh-CN" altLang="en-US" sz="800" smtClean="0"/>
              <a:t>有点像，但可以指定边界颜色</a:t>
            </a:r>
            <a:br>
              <a:rPr lang="zh-CN" altLang="en-US" sz="800" smtClean="0"/>
            </a:br>
            <a:r>
              <a:rPr lang="zh-CN" altLang="en-US" sz="800" smtClean="0"/>
              <a:t>      </a:t>
            </a:r>
            <a:r>
              <a:rPr lang="en-US" altLang="zh-CN" sz="800" smtClean="0"/>
              <a:t>//</a:t>
            </a:r>
            <a:r>
              <a:rPr lang="zh-CN" altLang="en-US" sz="800" smtClean="0"/>
              <a:t>或利用</a:t>
            </a:r>
            <a:r>
              <a:rPr lang="en-US" altLang="zh-CN" sz="800" smtClean="0"/>
              <a:t>Icon</a:t>
            </a:r>
            <a:r>
              <a:rPr lang="zh-CN" altLang="en-US" sz="800" smtClean="0"/>
              <a:t>产生边界花纹</a:t>
            </a:r>
            <a:r>
              <a:rPr lang="en-US" altLang="zh-CN" sz="800" smtClean="0"/>
              <a:t>.</a:t>
            </a:r>
            <a:br>
              <a:rPr lang="en-US" altLang="zh-CN" sz="800" smtClean="0"/>
            </a:br>
            <a:r>
              <a:rPr lang="en-US" altLang="zh-CN" sz="800" smtClean="0"/>
              <a:t>      //label.setBorder(BorderFactory.createMatteBorder(5,5,5,5,Color.green));</a:t>
            </a:r>
            <a:br>
              <a:rPr lang="en-US" altLang="zh-CN" sz="800" smtClean="0"/>
            </a:br>
            <a:r>
              <a:rPr lang="en-US" altLang="zh-CN" sz="800" smtClean="0"/>
              <a:t>      </a:t>
            </a:r>
            <a:br>
              <a:rPr lang="en-US" altLang="zh-CN" sz="800" smtClean="0"/>
            </a:br>
            <a:r>
              <a:rPr lang="en-US" altLang="zh-CN" sz="800" smtClean="0"/>
              <a:t>      </a:t>
            </a:r>
            <a:br>
              <a:rPr lang="en-US" altLang="zh-CN" sz="800" smtClean="0"/>
            </a:br>
            <a:r>
              <a:rPr lang="en-US" altLang="zh-CN" sz="800" smtClean="0"/>
              <a:t>      //label.setBorder(BorderFactory.createMatteBorder(25,25,25,25,new ImageIcon(".\\icons\\star.gif")));</a:t>
            </a:r>
            <a:br>
              <a:rPr lang="en-US" altLang="zh-CN" sz="800" smtClean="0"/>
            </a:br>
            <a:r>
              <a:rPr lang="en-US" altLang="zh-CN" sz="800" smtClean="0"/>
              <a:t>      </a:t>
            </a:r>
            <a:br>
              <a:rPr lang="en-US" altLang="zh-CN" sz="800" smtClean="0"/>
            </a:br>
            <a:r>
              <a:rPr lang="en-US" altLang="zh-CN" sz="800" smtClean="0"/>
              <a:t>      /*CompoundBorder: </a:t>
            </a:r>
            <a:r>
              <a:rPr lang="zh-CN" altLang="en-US" sz="800" smtClean="0"/>
              <a:t>建立一个复合边界，并可以指定它的内外边界，例如我们可以指定它的外边界为</a:t>
            </a:r>
            <a:r>
              <a:rPr lang="en-US" altLang="zh-CN" sz="800" smtClean="0"/>
              <a:t>LineBorder,</a:t>
            </a:r>
            <a:br>
              <a:rPr lang="en-US" altLang="zh-CN" sz="800" smtClean="0"/>
            </a:br>
            <a:r>
              <a:rPr lang="en-US" altLang="zh-CN" sz="800" smtClean="0"/>
              <a:t>       *</a:t>
            </a:r>
            <a:r>
              <a:rPr lang="zh-CN" altLang="en-US" sz="800" smtClean="0"/>
              <a:t>它的内边界为</a:t>
            </a:r>
            <a:r>
              <a:rPr lang="en-US" altLang="zh-CN" sz="800" smtClean="0"/>
              <a:t>MatteBorder</a:t>
            </a:r>
            <a:r>
              <a:rPr lang="zh-CN" altLang="en-US" sz="800" smtClean="0"/>
              <a:t>。</a:t>
            </a:r>
            <a:br>
              <a:rPr lang="zh-CN" altLang="en-US" sz="800" smtClean="0"/>
            </a:br>
            <a:r>
              <a:rPr lang="zh-CN" altLang="en-US" sz="800" smtClean="0"/>
              <a:t>       *</a:t>
            </a:r>
            <a:r>
              <a:rPr lang="en-US" altLang="zh-CN" sz="800" smtClean="0"/>
              <a:t>/      </a:t>
            </a:r>
            <a:br>
              <a:rPr lang="en-US" altLang="zh-CN" sz="800" smtClean="0"/>
            </a:br>
            <a:r>
              <a:rPr lang="en-US" altLang="zh-CN" sz="800" smtClean="0"/>
              <a:t>      //label.setBorder(BorderFactory.createCompoundBorder(BorderFactory.createLineBorder(Color.blue,5),</a:t>
            </a:r>
            <a:br>
              <a:rPr lang="en-US" altLang="zh-CN" sz="800" smtClean="0"/>
            </a:br>
            <a:r>
              <a:rPr lang="en-US" altLang="zh-CN" sz="800" smtClean="0"/>
              <a:t>      //                BorderFactory.createMatteBorder(20,20,18,18,new ImageIcon(".\\icons\\star.gif"))));</a:t>
            </a:r>
            <a:br>
              <a:rPr lang="en-US" altLang="zh-CN" sz="800" smtClean="0"/>
            </a:br>
            <a:r>
              <a:rPr lang="en-US" altLang="zh-CN" sz="800" smtClean="0"/>
              <a:t>      </a:t>
            </a:r>
            <a:br>
              <a:rPr lang="en-US" altLang="zh-CN" sz="800" smtClean="0"/>
            </a:br>
            <a:r>
              <a:rPr lang="en-US" altLang="zh-CN" sz="800" smtClean="0"/>
              <a:t>      //TitleBorder:</a:t>
            </a:r>
            <a:r>
              <a:rPr lang="zh-CN" altLang="en-US" sz="800" smtClean="0"/>
              <a:t>建立一个标题边界，我们可以指定边界的标题名称、标题位置、字体与标题颜色。</a:t>
            </a:r>
            <a:br>
              <a:rPr lang="zh-CN" altLang="en-US" sz="800" smtClean="0"/>
            </a:br>
            <a:r>
              <a:rPr lang="zh-CN" altLang="en-US" sz="800" smtClean="0"/>
              <a:t>      </a:t>
            </a:r>
            <a:r>
              <a:rPr lang="en-US" altLang="zh-CN" sz="800" smtClean="0"/>
              <a:t>//label.setBorder(BorderFactory.createTitledBorder(BorderFactory.createLineBorder(Color.blue,5),"Line Border"</a:t>
            </a:r>
            <a:br>
              <a:rPr lang="en-US" altLang="zh-CN" sz="800" smtClean="0"/>
            </a:br>
            <a:r>
              <a:rPr lang="en-US" altLang="zh-CN" sz="800" smtClean="0"/>
              <a:t>      //                ,TitledBorder.LEFT,TitledBorder.TOP));</a:t>
            </a:r>
            <a:br>
              <a:rPr lang="en-US" altLang="zh-CN" sz="800" smtClean="0"/>
            </a:br>
            <a:r>
              <a:rPr lang="en-US" altLang="zh-CN" sz="800" smtClean="0"/>
              <a:t>      </a:t>
            </a:r>
            <a:br>
              <a:rPr lang="en-US" altLang="zh-CN" sz="800" smtClean="0"/>
            </a:br>
            <a:r>
              <a:rPr lang="en-US" altLang="zh-CN" sz="800" smtClean="0"/>
              <a:t>      label.setBorder(BorderFactory.createTitledBorder(BorderFactory.createLineBorder(Color.blue,5),"Line Border"</a:t>
            </a:r>
            <a:br>
              <a:rPr lang="en-US" altLang="zh-CN" sz="800" smtClean="0"/>
            </a:br>
            <a:r>
              <a:rPr lang="en-US" altLang="zh-CN" sz="800" smtClean="0"/>
              <a:t>                      ,TitledBorder.LEFT,TitledBorder.ABOVE_TOP,new Font("SansSerif",Font.ITA_LIC,14),Color.red));</a:t>
            </a:r>
            <a:br>
              <a:rPr lang="en-US" altLang="zh-CN" sz="800" smtClean="0"/>
            </a:br>
            <a:r>
              <a:rPr lang="en-US" altLang="zh-CN" sz="800" smtClean="0"/>
              <a:t>      content.add(label);</a:t>
            </a:r>
            <a:br>
              <a:rPr lang="en-US" altLang="zh-CN" sz="800" smtClean="0"/>
            </a:br>
            <a:r>
              <a:rPr lang="en-US" altLang="zh-CN" sz="800" smtClean="0"/>
              <a:t>      f.setSize(200,150);</a:t>
            </a:r>
            <a:br>
              <a:rPr lang="en-US" altLang="zh-CN" sz="800" smtClean="0"/>
            </a:br>
            <a:r>
              <a:rPr lang="en-US" altLang="zh-CN" sz="800" smtClean="0"/>
              <a:t>      f.show();</a:t>
            </a:r>
            <a:br>
              <a:rPr lang="en-US" altLang="zh-CN" sz="800" smtClean="0"/>
            </a:br>
            <a:r>
              <a:rPr lang="en-US" altLang="zh-CN" sz="800" smtClean="0"/>
              <a:t>      f.addWindowListener(new WindowAdapter(){</a:t>
            </a:r>
            <a:br>
              <a:rPr lang="en-US" altLang="zh-CN" sz="800" smtClean="0"/>
            </a:br>
            <a:r>
              <a:rPr lang="en-US" altLang="zh-CN" sz="800" smtClean="0"/>
              <a:t>      public void WindowEvendDemo(WindowEvent e){</a:t>
            </a:r>
            <a:br>
              <a:rPr lang="en-US" altLang="zh-CN" sz="800" smtClean="0"/>
            </a:br>
            <a:r>
              <a:rPr lang="en-US" altLang="zh-CN" sz="800" smtClean="0"/>
              <a:t>         System.exit(0); </a:t>
            </a:r>
            <a:br>
              <a:rPr lang="en-US" altLang="zh-CN" sz="800" smtClean="0"/>
            </a:br>
            <a:r>
              <a:rPr lang="en-US" altLang="zh-CN" sz="800" smtClean="0"/>
              <a:t>      }</a:t>
            </a:r>
            <a:br>
              <a:rPr lang="en-US" altLang="zh-CN" sz="800" smtClean="0"/>
            </a:br>
            <a:r>
              <a:rPr lang="en-US" altLang="zh-CN" sz="800" smtClean="0"/>
              <a:t>      }); </a:t>
            </a:r>
            <a:br>
              <a:rPr lang="en-US" altLang="zh-CN" sz="800" smtClean="0"/>
            </a:br>
            <a:r>
              <a:rPr lang="en-US" altLang="zh-CN" sz="800" smtClean="0"/>
              <a:t>    }</a:t>
            </a:r>
            <a:br>
              <a:rPr lang="en-US" altLang="zh-CN" sz="800" smtClean="0"/>
            </a:br>
            <a:r>
              <a:rPr lang="en-US" altLang="zh-CN" sz="800" smtClean="0"/>
              <a:t>}</a:t>
            </a:r>
            <a:br>
              <a:rPr lang="en-US" altLang="zh-CN" sz="800" smtClean="0"/>
            </a:br>
            <a:r>
              <a:rPr lang="en-US" altLang="zh-CN" sz="800" smtClean="0"/>
              <a:t/>
            </a:r>
            <a:br>
              <a:rPr lang="en-US" altLang="zh-CN" sz="800" smtClean="0"/>
            </a:br>
            <a:endParaRPr lang="en-US" altLang="zh-CN" sz="800" smtClean="0"/>
          </a:p>
        </p:txBody>
      </p:sp>
    </p:spTree>
    <p:extLst>
      <p:ext uri="{BB962C8B-B14F-4D97-AF65-F5344CB8AC3E}">
        <p14:creationId xmlns:p14="http://schemas.microsoft.com/office/powerpoint/2010/main" val="16729202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0DEE77D6-B95B-4039-9555-2D4DF1FFD420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59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5461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zh-CN" smtClean="0"/>
              <a:t>事件</a:t>
            </a:r>
          </a:p>
          <a:p>
            <a:r>
              <a:rPr lang="zh-CN" altLang="zh-CN" smtClean="0"/>
              <a:t>用户在组件上执行某种操作，如单击按钮、选中复选框等，就是一个事件。除了鼠标和键盘的操作能够引发事件以外，系统状态的改变也会引发事件，如计时器等。</a:t>
            </a:r>
            <a:r>
              <a:rPr lang="en-US" altLang="zh-CN" smtClean="0"/>
              <a:t>Java</a:t>
            </a:r>
            <a:r>
              <a:rPr lang="zh-CN" altLang="zh-CN" smtClean="0"/>
              <a:t>定义了许多事件类来描述不同的事件。当发生事件时，系统会创建一个相应事件类的对象。</a:t>
            </a:r>
          </a:p>
          <a:p>
            <a:r>
              <a:rPr lang="zh-CN" altLang="zh-CN" smtClean="0"/>
              <a:t>事件源</a:t>
            </a:r>
          </a:p>
          <a:p>
            <a:r>
              <a:rPr lang="zh-CN" altLang="zh-CN" smtClean="0"/>
              <a:t>事件源就是事件发生的场所，通常就是各个组件，如被单击的按钮，被选中的菜单项等。</a:t>
            </a:r>
          </a:p>
          <a:p>
            <a:r>
              <a:rPr lang="zh-CN" altLang="zh-CN" smtClean="0"/>
              <a:t>事件的处理者（监听器）</a:t>
            </a:r>
          </a:p>
          <a:p>
            <a:r>
              <a:rPr lang="zh-CN" altLang="zh-CN" smtClean="0"/>
              <a:t>一旦发生了事件，程序就要做出响应，执行某种操作。对事件做出响应的对象就是事件的处理者，也称为监听器。</a:t>
            </a:r>
          </a:p>
          <a:p>
            <a:endParaRPr lang="zh-CN" altLang="en-US" smtClean="0"/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43E147E2-BEC0-426E-B2F4-3F52C12E028E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60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1494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E6C2A466-8348-4302-83BE-08D867BE241F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61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 smtClean="0"/>
              <a:t>监听器是事件处理的关键，那么如何确定事件的监听器？这就要讲到</a:t>
            </a:r>
            <a:r>
              <a:rPr lang="en-US" altLang="zh-CN" smtClean="0"/>
              <a:t>Java</a:t>
            </a:r>
            <a:r>
              <a:rPr lang="zh-CN" altLang="zh-CN" smtClean="0"/>
              <a:t>的事件处理模型——委托模型。由发生事件的组件（事件源）将事件处理权委托给某个对象，这个对象就是事件的监听器，这种事件处理方式称为委托事件模型。同一组件上的不同事件，可以交由不同的监听器处理。委托事件模型将事件源与事件监听器分离，提高了事件处理的灵活性。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960165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事件处理的基本流程是这样的</a:t>
            </a:r>
            <a:endParaRPr lang="en-US" altLang="zh-CN" smtClean="0"/>
          </a:p>
          <a:p>
            <a:r>
              <a:rPr lang="zh-CN" altLang="en-US" smtClean="0"/>
              <a:t>首先组件要将事件的处理权委托给某个对象，这个过程称为注册，这个对象就是监听器。</a:t>
            </a:r>
            <a:endParaRPr lang="en-US" altLang="zh-CN" smtClean="0"/>
          </a:p>
          <a:p>
            <a:r>
              <a:rPr lang="zh-CN" altLang="en-US" smtClean="0"/>
              <a:t>在程序运行过程中，如果在组件上发生了这个事件，那么系统就生成一个事件类的对象，并将这个对象传给监听器，监听器执行相应的事件处理代码。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259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29181A5F-D3F3-4AAF-8DBF-3A0802D7607A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62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9868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ts val="4100"/>
              </a:lnSpc>
              <a:spcBef>
                <a:spcPct val="0"/>
              </a:spcBef>
              <a:buClr>
                <a:schemeClr val="tx2"/>
              </a:buClr>
              <a:buSzPct val="93000"/>
              <a:buFont typeface="Wingdings" panose="05000000000000000000" pitchFamily="2" charset="2"/>
              <a:buChar char="q"/>
            </a:pPr>
            <a:r>
              <a:rPr lang="zh-CN" altLang="en-US" smtClean="0"/>
              <a:t> 在</a:t>
            </a:r>
            <a:r>
              <a:rPr lang="en-US" altLang="zh-CN" smtClean="0"/>
              <a:t>java.awt.event</a:t>
            </a:r>
            <a:r>
              <a:rPr lang="zh-CN" altLang="en-US" smtClean="0"/>
              <a:t>包中包含了多个代表不同事件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zh-CN" altLang="en-US" smtClean="0"/>
              <a:t>的类和接口。</a:t>
            </a:r>
          </a:p>
          <a:p>
            <a:pPr>
              <a:lnSpc>
                <a:spcPts val="4100"/>
              </a:lnSpc>
              <a:spcBef>
                <a:spcPct val="0"/>
              </a:spcBef>
              <a:buClr>
                <a:schemeClr val="tx2"/>
              </a:buClr>
              <a:buSzPct val="93000"/>
              <a:buFont typeface="Wingdings" panose="05000000000000000000" pitchFamily="2" charset="2"/>
              <a:buChar char="q"/>
            </a:pPr>
            <a:r>
              <a:rPr lang="zh-CN" altLang="en-US" smtClean="0"/>
              <a:t> 每个事件类一般对应于一个事件监听器接口。</a:t>
            </a:r>
          </a:p>
          <a:p>
            <a:pPr eaLnBrk="1" hangingPunct="1"/>
            <a:r>
              <a:rPr lang="zh-CN" altLang="en-US" smtClean="0"/>
              <a:t>两者的名字的前半部分相同，例如动作事件</a:t>
            </a:r>
            <a:r>
              <a:rPr lang="en-US" altLang="zh-CN" smtClean="0"/>
              <a:t>ActionEvent</a:t>
            </a:r>
            <a:r>
              <a:rPr lang="zh-CN" altLang="en-US" smtClean="0"/>
              <a:t>和</a:t>
            </a:r>
            <a:r>
              <a:rPr lang="en-US" altLang="zh-CN" smtClean="0"/>
              <a:t>ActionListener</a:t>
            </a:r>
            <a:endParaRPr lang="zh-CN" altLang="zh-CN" smtClean="0"/>
          </a:p>
          <a:p>
            <a:endParaRPr lang="zh-CN" altLang="en-US" smtClean="0"/>
          </a:p>
        </p:txBody>
      </p:sp>
      <p:sp>
        <p:nvSpPr>
          <p:cNvPr id="1280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5D026CCA-4A74-45D4-8A08-A80517277360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63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9737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E7E5C6B0-3D05-47D7-BF51-6EC2C579B007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64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93000"/>
              <a:buFont typeface="Wingdings" panose="05000000000000000000" pitchFamily="2" charset="2"/>
              <a:buChar char="q"/>
              <a:defRPr/>
            </a:pPr>
            <a:r>
              <a:rPr lang="zh-CN" altLang="en-US" sz="2800" dirty="0" smtClean="0">
                <a:latin typeface="黑体" panose="02010609060101010101" pitchFamily="49" charset="-122"/>
              </a:rPr>
              <a:t> 事件监听器是某个类的对象。我们将这个类称为</a:t>
            </a:r>
            <a:r>
              <a:rPr lang="en-US" altLang="zh-CN" sz="2800" dirty="0" smtClean="0">
                <a:latin typeface="黑体" panose="02010609060101010101" pitchFamily="49" charset="-122"/>
              </a:rPr>
              <a:t/>
            </a:r>
            <a:br>
              <a:rPr lang="en-US" altLang="zh-CN" sz="2800" dirty="0" smtClean="0">
                <a:latin typeface="黑体" panose="02010609060101010101" pitchFamily="49" charset="-122"/>
              </a:rPr>
            </a:br>
            <a:r>
              <a:rPr lang="en-US" altLang="zh-CN" sz="2800" dirty="0" smtClean="0">
                <a:latin typeface="黑体" panose="02010609060101010101" pitchFamily="49" charset="-122"/>
              </a:rPr>
              <a:t>   </a:t>
            </a:r>
            <a:r>
              <a:rPr lang="zh-CN" altLang="en-US" sz="2800" dirty="0" smtClean="0">
                <a:latin typeface="黑体" panose="02010609060101010101" pitchFamily="49" charset="-122"/>
              </a:rPr>
              <a:t>监听器类。监听器类可以是组件所在的类，我们称为本类。也可以是单独定义一个监听器类。</a:t>
            </a:r>
            <a:endParaRPr lang="en-US" altLang="zh-CN" sz="2800" dirty="0" smtClean="0">
              <a:latin typeface="黑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93000"/>
              <a:buFont typeface="Wingdings" panose="05000000000000000000" pitchFamily="2" charset="2"/>
              <a:buChar char="q"/>
              <a:defRPr/>
            </a:pPr>
            <a:r>
              <a:rPr kumimoji="1" lang="zh-CN" altLang="en-US" sz="2800" dirty="0" smtClean="0">
                <a:latin typeface="黑体" panose="02010609060101010101" pitchFamily="49" charset="-122"/>
              </a:rPr>
              <a:t> 监听器要具有监听和处理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黑体" panose="02010609060101010101" pitchFamily="49" charset="-122"/>
              </a:rPr>
              <a:t>XXX</a:t>
            </a:r>
            <a:r>
              <a:rPr kumimoji="1" lang="en-US" altLang="zh-CN" sz="2800" dirty="0" err="1" smtClean="0">
                <a:solidFill>
                  <a:srgbClr val="0000CC"/>
                </a:solidFill>
                <a:latin typeface="黑体" panose="02010609060101010101" pitchFamily="49" charset="-122"/>
              </a:rPr>
              <a:t>Event</a:t>
            </a:r>
            <a:r>
              <a:rPr kumimoji="1" lang="zh-CN" altLang="en-US" sz="2800" dirty="0" smtClean="0">
                <a:solidFill>
                  <a:srgbClr val="0000CC"/>
                </a:solidFill>
                <a:latin typeface="黑体" panose="02010609060101010101" pitchFamily="49" charset="-122"/>
              </a:rPr>
              <a:t>事件</a:t>
            </a:r>
            <a:r>
              <a:rPr kumimoji="1" lang="zh-CN" altLang="en-US" sz="2800" dirty="0" smtClean="0">
                <a:latin typeface="黑体" panose="02010609060101010101" pitchFamily="49" charset="-122"/>
              </a:rPr>
              <a:t>的能力，它</a:t>
            </a:r>
            <a:r>
              <a:rPr kumimoji="1" lang="en-US" altLang="zh-CN" sz="2800" dirty="0" smtClean="0">
                <a:latin typeface="黑体" panose="02010609060101010101" pitchFamily="49" charset="-122"/>
              </a:rPr>
              <a:t/>
            </a:r>
            <a:br>
              <a:rPr kumimoji="1" lang="en-US" altLang="zh-CN" sz="2800" dirty="0" smtClean="0">
                <a:latin typeface="黑体" panose="02010609060101010101" pitchFamily="49" charset="-122"/>
              </a:rPr>
            </a:br>
            <a:r>
              <a:rPr kumimoji="1" lang="en-US" altLang="zh-CN" sz="2800" dirty="0" smtClean="0">
                <a:latin typeface="黑体" panose="02010609060101010101" pitchFamily="49" charset="-122"/>
              </a:rPr>
              <a:t>  </a:t>
            </a:r>
            <a:r>
              <a:rPr kumimoji="1" lang="zh-CN" altLang="en-US" sz="2800" dirty="0" smtClean="0">
                <a:latin typeface="黑体" panose="02010609060101010101" pitchFamily="49" charset="-122"/>
              </a:rPr>
              <a:t>所在的类必须要实现对应的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Listener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接口</a:t>
            </a:r>
            <a:r>
              <a:rPr kumimoji="1" lang="zh-CN" altLang="en-US" sz="2800" dirty="0" smtClean="0">
                <a:latin typeface="黑体" panose="02010609060101010101" pitchFamily="49" charset="-122"/>
              </a:rPr>
              <a:t>。对接口中的抽</a:t>
            </a:r>
            <a:r>
              <a:rPr kumimoji="1" lang="en-US" altLang="zh-CN" sz="2800" dirty="0" smtClean="0">
                <a:latin typeface="黑体" panose="02010609060101010101" pitchFamily="49" charset="-122"/>
              </a:rPr>
              <a:t/>
            </a:r>
            <a:br>
              <a:rPr kumimoji="1" lang="en-US" altLang="zh-CN" sz="2800" dirty="0" smtClean="0">
                <a:latin typeface="黑体" panose="02010609060101010101" pitchFamily="49" charset="-122"/>
              </a:rPr>
            </a:br>
            <a:r>
              <a:rPr kumimoji="1" lang="en-US" altLang="zh-CN" sz="2800" dirty="0" smtClean="0">
                <a:latin typeface="黑体" panose="02010609060101010101" pitchFamily="49" charset="-122"/>
              </a:rPr>
              <a:t>  </a:t>
            </a:r>
            <a:r>
              <a:rPr kumimoji="1" lang="zh-CN" altLang="en-US" sz="2800" dirty="0" smtClean="0">
                <a:latin typeface="黑体" panose="02010609060101010101" pitchFamily="49" charset="-122"/>
              </a:rPr>
              <a:t>象方法写出具体的方法体，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事件处理代码就在这里。</a:t>
            </a:r>
            <a:endParaRPr kumimoji="1" lang="zh-CN" altLang="en-US" sz="2800" dirty="0" smtClean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8409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366CC3B3-EA40-4CAC-A954-0A567D76CC3B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65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kumimoji="1" lang="zh-CN" altLang="en-US" dirty="0" smtClean="0">
                <a:latin typeface="黑体" panose="02010609060101010101" pitchFamily="49" charset="-122"/>
              </a:rPr>
              <a:t>所有的组件都从</a:t>
            </a:r>
            <a:r>
              <a:rPr kumimoji="1" lang="en-US" altLang="zh-CN" dirty="0" smtClean="0">
                <a:latin typeface="黑体" panose="02010609060101010101" pitchFamily="49" charset="-122"/>
              </a:rPr>
              <a:t>Component</a:t>
            </a:r>
            <a:r>
              <a:rPr kumimoji="1" lang="zh-CN" altLang="en-US" dirty="0" smtClean="0">
                <a:latin typeface="黑体" panose="02010609060101010101" pitchFamily="49" charset="-122"/>
              </a:rPr>
              <a:t>类中继承了将事件处理授权给监听器的方法（又称为“注册”）。</a:t>
            </a:r>
          </a:p>
          <a:p>
            <a:pPr eaLnBrk="1" hangingPunct="1">
              <a:defRPr/>
            </a:pPr>
            <a:r>
              <a:rPr lang="en-US" altLang="zh-CN" dirty="0" smtClean="0"/>
              <a:t>Add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rgbClr val="0000CC"/>
                </a:solidFill>
              </a:rPr>
              <a:t>Listener</a:t>
            </a:r>
            <a:r>
              <a:rPr lang="zh-CN" altLang="en-US" dirty="0" smtClean="0">
                <a:solidFill>
                  <a:srgbClr val="0000CC"/>
                </a:solidFill>
              </a:rPr>
              <a:t>不变，中间的红色部分因事件的不同而不同。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0000CC"/>
                </a:solidFill>
              </a:rPr>
              <a:t>括号中的参数是监听器对象，如果是组件所在的类做监听器类，那么这里就写成</a:t>
            </a:r>
            <a:r>
              <a:rPr lang="en-US" altLang="zh-CN" dirty="0" smtClean="0">
                <a:solidFill>
                  <a:srgbClr val="0000CC"/>
                </a:solidFill>
              </a:rPr>
              <a:t>this.</a:t>
            </a: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0000CC"/>
                </a:solidFill>
              </a:rPr>
              <a:t>例如，为</a:t>
            </a:r>
            <a:r>
              <a:rPr lang="en-US" altLang="zh-CN" dirty="0" smtClean="0">
                <a:solidFill>
                  <a:srgbClr val="0000CC"/>
                </a:solidFill>
              </a:rPr>
              <a:t>button1</a:t>
            </a:r>
            <a:r>
              <a:rPr lang="zh-CN" altLang="en-US" dirty="0" smtClean="0">
                <a:solidFill>
                  <a:srgbClr val="0000CC"/>
                </a:solidFill>
              </a:rPr>
              <a:t>注册监听器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0000CC"/>
                </a:solidFill>
              </a:rPr>
              <a:t>如果要取消注册，则调用</a:t>
            </a:r>
            <a:r>
              <a:rPr kumimoji="1" lang="en-US" altLang="zh-CN" dirty="0" smtClean="0">
                <a:latin typeface="+mn-ea"/>
              </a:rPr>
              <a:t>remove</a:t>
            </a:r>
            <a:r>
              <a:rPr kumimoji="1" lang="zh-CN" altLang="en-US" dirty="0" smtClean="0">
                <a:solidFill>
                  <a:srgbClr val="A50021"/>
                </a:solidFill>
                <a:latin typeface="+mn-ea"/>
              </a:rPr>
              <a:t>方法来实现。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4716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5C86E2C5-034C-41FB-8A87-1E03673E9C7C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3357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4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474CECC7-8803-4328-B1B1-AB62B5BE88C1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66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0622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ActionEvent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是最常用的一类事件，当用鼠标</a:t>
            </a:r>
            <a:r>
              <a:rPr lang="zh-CN" altLang="zh-CN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单击按钮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复选框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单选按钮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zh-CN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菜单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以及在</a:t>
            </a:r>
            <a:r>
              <a:rPr lang="zh-CN" altLang="zh-CN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文本框中输入回车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时都会触发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ActionEvent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事件。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负责处理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ActionEvent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事件的监听器类必须实现</a:t>
            </a:r>
            <a:r>
              <a:rPr lang="en-US" altLang="zh-CN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ActionListener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接口，实现接口里的</a:t>
            </a:r>
            <a:r>
              <a:rPr lang="en-US" altLang="zh-CN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actionPerformed()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方法，事件处理代码就在这个方法中。</a:t>
            </a:r>
          </a:p>
          <a:p>
            <a:endParaRPr lang="zh-CN" altLang="en-US" smtClean="0"/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443FF51D-D081-48C0-90EC-F52BAA91DF9D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67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9101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9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F38DF553-7DCD-4B76-B4C3-25F7A9D974F4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68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7999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74FEB647-6FC8-4F99-930B-10B594B47D9D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69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zh-CN" altLang="en-US" b="1" smtClean="0"/>
              <a:t>首先编写界面代码，组件包括框架和按钮，并对其进行必要的设置。在主方法中，创建这个类的对象即可。</a:t>
            </a:r>
            <a:endParaRPr kumimoji="1" lang="en-US" altLang="zh-CN" b="1" smtClean="0"/>
          </a:p>
          <a:p>
            <a:pPr eaLnBrk="1" hangingPunct="1"/>
            <a:r>
              <a:rPr kumimoji="1" lang="zh-CN" altLang="en-US" b="1" smtClean="0"/>
              <a:t>监听器类可以是本类，也可以单独定义一个类。</a:t>
            </a:r>
            <a:endParaRPr kumimoji="1" lang="en-US" altLang="zh-CN" b="1" smtClean="0"/>
          </a:p>
        </p:txBody>
      </p:sp>
    </p:spTree>
    <p:extLst>
      <p:ext uri="{BB962C8B-B14F-4D97-AF65-F5344CB8AC3E}">
        <p14:creationId xmlns:p14="http://schemas.microsoft.com/office/powerpoint/2010/main" val="17816875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11E1328E-0B3D-4A50-8C1F-9662A0E3F88F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70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zh-CN" altLang="en-US" b="1" smtClean="0"/>
              <a:t>首先考虑用按钮所在的类做监听器类</a:t>
            </a:r>
            <a:endParaRPr kumimoji="1" lang="en-US" altLang="zh-CN" b="1" smtClean="0"/>
          </a:p>
          <a:p>
            <a:pPr eaLnBrk="1" hangingPunct="1"/>
            <a:r>
              <a:rPr kumimoji="1" lang="zh-CN" altLang="en-US" b="1" smtClean="0"/>
              <a:t>这个类就要实现</a:t>
            </a:r>
            <a:r>
              <a:rPr lang="en-US" altLang="zh-CN" smtClean="0">
                <a:solidFill>
                  <a:srgbClr val="0000CC"/>
                </a:solidFill>
              </a:rPr>
              <a:t>ActionListener</a:t>
            </a:r>
            <a:r>
              <a:rPr lang="zh-CN" altLang="en-US" smtClean="0">
                <a:solidFill>
                  <a:srgbClr val="0000CC"/>
                </a:solidFill>
              </a:rPr>
              <a:t>接口，进而要实现</a:t>
            </a:r>
            <a:r>
              <a:rPr lang="en-US" altLang="zh-CN" smtClean="0">
                <a:solidFill>
                  <a:srgbClr val="0000CC"/>
                </a:solidFill>
              </a:rPr>
              <a:t>actionPerformed</a:t>
            </a:r>
            <a:r>
              <a:rPr lang="zh-CN" altLang="en-US" smtClean="0">
                <a:solidFill>
                  <a:srgbClr val="0000CC"/>
                </a:solidFill>
              </a:rPr>
              <a:t>方法，事件处理代码就写在这里。这里是要重新设置框架的标题，调用</a:t>
            </a:r>
            <a:r>
              <a:rPr lang="en-US" altLang="zh-CN" smtClean="0">
                <a:solidFill>
                  <a:srgbClr val="0000CC"/>
                </a:solidFill>
              </a:rPr>
              <a:t>frame</a:t>
            </a:r>
            <a:r>
              <a:rPr lang="zh-CN" altLang="en-US" smtClean="0">
                <a:solidFill>
                  <a:srgbClr val="0000CC"/>
                </a:solidFill>
              </a:rPr>
              <a:t>的</a:t>
            </a:r>
            <a:r>
              <a:rPr lang="en-US" altLang="zh-CN" smtClean="0"/>
              <a:t>setTitle</a:t>
            </a:r>
            <a:r>
              <a:rPr lang="zh-CN" altLang="en-US" smtClean="0">
                <a:solidFill>
                  <a:srgbClr val="0000CC"/>
                </a:solidFill>
              </a:rPr>
              <a:t>方法来实现。</a:t>
            </a:r>
            <a:endParaRPr lang="en-US" altLang="zh-CN" smtClean="0">
              <a:solidFill>
                <a:srgbClr val="0000CC"/>
              </a:solidFill>
            </a:endParaRPr>
          </a:p>
          <a:p>
            <a:pPr eaLnBrk="1" hangingPunct="1"/>
            <a:r>
              <a:rPr kumimoji="1" lang="zh-CN" altLang="en-US" smtClean="0">
                <a:solidFill>
                  <a:srgbClr val="0000CC"/>
                </a:solidFill>
              </a:rPr>
              <a:t>在监听器类中一般都需要对组件进行各种设置，采用</a:t>
            </a:r>
            <a:r>
              <a:rPr lang="zh-CN"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本类做监听器时，可以直接访问各个组件，设置起来非常方便。</a:t>
            </a:r>
            <a:endParaRPr kumimoji="1" lang="en-US" altLang="zh-CN" b="1" smtClean="0"/>
          </a:p>
        </p:txBody>
      </p:sp>
    </p:spTree>
    <p:extLst>
      <p:ext uri="{BB962C8B-B14F-4D97-AF65-F5344CB8AC3E}">
        <p14:creationId xmlns:p14="http://schemas.microsoft.com/office/powerpoint/2010/main" val="5564810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接下来，我们考虑第二种方式，单独定义一个监听器类。这时，</a:t>
            </a:r>
            <a:r>
              <a:rPr lang="en-US" altLang="zh-CN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EventDemo</a:t>
            </a:r>
            <a:r>
              <a:rPr lang="zh-CN" altLang="en-US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类只负责创建界面。</a:t>
            </a:r>
            <a:endParaRPr lang="zh-CN" altLang="en-US" smtClean="0"/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B26D3E00-4333-4C87-A385-2A11AE477115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71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2475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这个新类要实现</a:t>
            </a:r>
            <a:r>
              <a:rPr lang="en-US" altLang="zh-CN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ActionListener</a:t>
            </a:r>
            <a:r>
              <a:rPr lang="zh-CN" altLang="en-US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接口</a:t>
            </a:r>
            <a:r>
              <a:rPr lang="zh-CN" altLang="en-US" smtClean="0"/>
              <a:t>，实现</a:t>
            </a:r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actionPerformed</a:t>
            </a:r>
            <a:r>
              <a:rPr lang="zh-CN"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方法。</a:t>
            </a:r>
            <a:r>
              <a:rPr lang="zh-CN" altLang="en-US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在方法内部重新设置框架的标题。</a:t>
            </a:r>
            <a:endParaRPr lang="en-US" altLang="zh-CN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由于</a:t>
            </a:r>
            <a:r>
              <a:rPr lang="en-US" altLang="zh-CN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</a:t>
            </a:r>
            <a:r>
              <a:rPr lang="zh-CN" altLang="en-US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是</a:t>
            </a:r>
            <a:r>
              <a:rPr lang="en-US" altLang="zh-CN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EventDemo</a:t>
            </a:r>
            <a:r>
              <a:rPr lang="zh-CN" altLang="en-US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类的成员变量，在</a:t>
            </a:r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ButtonEvent</a:t>
            </a:r>
            <a:r>
              <a:rPr lang="zh-CN"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类中要访问它时，需要通过</a:t>
            </a:r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ButtonEvent</a:t>
            </a:r>
            <a:r>
              <a:rPr lang="zh-CN"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类的对象来访问。</a:t>
            </a:r>
            <a:endParaRPr lang="en-US" altLang="zh-CN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一种方法是在</a:t>
            </a:r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actionPerformed</a:t>
            </a:r>
            <a:r>
              <a:rPr lang="zh-CN"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方法内部直接创建一个</a:t>
            </a:r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ButtonEvent</a:t>
            </a:r>
            <a:r>
              <a:rPr lang="zh-CN"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类的对象，但是这个类的对象是一个窗口，这个窗口只能有一个，在主方法中已经创建了一个，在这里就不能再创建了。也就是要修改主方法中创建的那个窗口的标题。我们需要将已经创建好的那个窗口传递进来。</a:t>
            </a:r>
            <a:endParaRPr lang="en-US" altLang="zh-CN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那么如何传递呢？我们可以这样做</a:t>
            </a:r>
            <a:endParaRPr lang="en-US" altLang="zh-CN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首先在</a:t>
            </a:r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ButtonEvent</a:t>
            </a:r>
            <a:r>
              <a:rPr lang="zh-CN"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类中声明一个</a:t>
            </a:r>
            <a:r>
              <a:rPr lang="en-US" altLang="zh-CN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EventDemo</a:t>
            </a:r>
            <a:r>
              <a:rPr lang="zh-CN" altLang="en-US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类的对象。</a:t>
            </a:r>
            <a:endParaRPr lang="en-US" altLang="zh-CN" smtClean="0">
              <a:solidFill>
                <a:srgbClr val="A5002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然后在构造方法中，为这个对象赋值。</a:t>
            </a:r>
            <a:endParaRPr lang="en-US" altLang="zh-CN" smtClean="0">
              <a:solidFill>
                <a:srgbClr val="A5002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构造方法需要有一个参数，参数是</a:t>
            </a:r>
            <a:r>
              <a:rPr lang="en-US" altLang="zh-CN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EventDemo</a:t>
            </a:r>
            <a:r>
              <a:rPr lang="zh-CN" altLang="en-US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类的对象。</a:t>
            </a:r>
            <a:endParaRPr lang="en-US" altLang="zh-CN" smtClean="0">
              <a:solidFill>
                <a:srgbClr val="A5002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这样一来，在实例化</a:t>
            </a:r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ButtonEvent</a:t>
            </a:r>
            <a:r>
              <a:rPr lang="zh-CN"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类的对象时，就可以通过构造方法传进来一个窗口对象。</a:t>
            </a:r>
            <a:endParaRPr lang="en-US" altLang="zh-CN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</a:t>
            </a:r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actionPerformed</a:t>
            </a:r>
            <a:r>
              <a:rPr lang="zh-CN"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方法中直接设置</a:t>
            </a:r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evd</a:t>
            </a:r>
            <a:r>
              <a:rPr lang="zh-CN"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的成员变量</a:t>
            </a:r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</a:t>
            </a:r>
            <a:r>
              <a:rPr lang="zh-CN"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的标题了。</a:t>
            </a:r>
            <a:endParaRPr lang="en-US" altLang="zh-CN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总结一下，但单独定义一个监听器类时，它往往需要对窗口上的组件进行各种设置，这时需要将窗口对象传进来。具体方法是定义一个窗口类对象做成员变量，然后通过构造方法将真正的窗口对象传递进来，就可以方便地进行设置了。</a:t>
            </a:r>
            <a:endParaRPr lang="en-US" altLang="zh-CN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从这个例子可以看出来，与本类做监听器相比，单独定义监听器类实现起来更复杂，但是这种方式将界面代码与事件处理的代码分离开来，使程序更容易维护。</a:t>
            </a:r>
            <a:endParaRPr lang="en-US" altLang="zh-CN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01AFDF51-069B-4941-AB71-EBC05177C88B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72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0579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在事件类中，在</a:t>
            </a:r>
            <a:r>
              <a:rPr lang="en-US" altLang="zh-CN" smtClean="0"/>
              <a:t>ActionEvent</a:t>
            </a:r>
            <a:r>
              <a:rPr lang="zh-CN" altLang="en-US" smtClean="0"/>
              <a:t>类中有很多方法，通过这些方法可以获得事件的各种信息。</a:t>
            </a:r>
            <a:endParaRPr lang="en-US" altLang="zh-CN" smtClean="0"/>
          </a:p>
          <a:p>
            <a:r>
              <a:rPr lang="zh-CN" altLang="en-US" smtClean="0"/>
              <a:t>其中有两个比较常用的方法</a:t>
            </a:r>
            <a:r>
              <a:rPr lang="en-US" altLang="zh-CN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getActionCommand</a:t>
            </a:r>
            <a:r>
              <a:rPr lang="zh-CN" altLang="en-US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方法和</a:t>
            </a:r>
            <a:r>
              <a:rPr lang="en-US" altLang="zh-CN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getSource</a:t>
            </a:r>
            <a:r>
              <a:rPr lang="zh-CN" altLang="en-US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方法</a:t>
            </a:r>
            <a:endParaRPr lang="en-US" altLang="zh-CN" smtClean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getActionCommand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()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方法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返回的是与此动作相关的命令字符串，如果单击“确定”按钮，这个方法的返回值是“确定”这个字符串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getSource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() </a:t>
            </a:r>
            <a:r>
              <a:rPr lang="zh-CN" altLang="en-US" smtClean="0"/>
              <a:t>方法返回的是事件源对象。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D5F61633-FB8B-487E-B30C-BFEBABABEC44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73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3132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在窗口中有“确定”和“取消”两个按钮。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单击“确定”按钮，窗口标题栏显示“单击了确定按钮”。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单击“取消”按钮，窗口标题栏显示“单击了取消按钮”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同样有两种方式，本类做监听器类，单独定义监听器类，这里选择前者，本类做监听器类</a:t>
            </a:r>
            <a:endParaRPr lang="zh-CN" altLang="en-US" smtClean="0"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151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2BB82E5C-FDEB-4872-84FB-96392FD262F3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74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0776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本类做监听器类，实现了监听器接口</a:t>
            </a:r>
            <a:endParaRPr lang="en-US" altLang="zh-CN" smtClean="0"/>
          </a:p>
          <a:p>
            <a:r>
              <a:rPr lang="zh-CN" altLang="en-US" smtClean="0"/>
              <a:t>两个按钮分别委托本类对象做监听器</a:t>
            </a:r>
            <a:endParaRPr lang="en-US" altLang="zh-CN" smtClean="0"/>
          </a:p>
          <a:p>
            <a:r>
              <a:rPr lang="zh-CN" altLang="en-US" smtClean="0"/>
              <a:t>这样一来，两个按钮，无论点击哪一个，都要执行这个</a:t>
            </a:r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actionPerformed</a:t>
            </a:r>
            <a:r>
              <a:rPr lang="zh-CN"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方法，也就是这个方法必须处理两个按钮的动作事件。</a:t>
            </a:r>
            <a:endParaRPr lang="en-US" altLang="zh-CN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首先它要区分事件源是谁，然后做不同的处理。</a:t>
            </a:r>
            <a:endParaRPr lang="en-US" altLang="zh-CN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获取事件源可以调用</a:t>
            </a:r>
            <a:r>
              <a:rPr lang="en-US" altLang="zh-CN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getSource</a:t>
            </a:r>
            <a:r>
              <a:rPr lang="zh-CN" altLang="en-US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方法和</a:t>
            </a:r>
            <a:r>
              <a:rPr lang="en-US" altLang="zh-CN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getActionCommand</a:t>
            </a:r>
            <a:r>
              <a:rPr lang="zh-CN" altLang="en-US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方法，这里调用了</a:t>
            </a:r>
            <a:r>
              <a:rPr lang="en-US" altLang="zh-CN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getSource</a:t>
            </a:r>
            <a:r>
              <a:rPr lang="zh-CN" altLang="en-US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方法</a:t>
            </a:r>
            <a:endParaRPr lang="en-US" altLang="zh-CN" smtClean="0">
              <a:solidFill>
                <a:srgbClr val="A5002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如果事件源是确定按钮，那么标题改为“”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单击了确定按钮</a:t>
            </a:r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</a:p>
          <a:p>
            <a:r>
              <a:rPr lang="zh-CN" altLang="en-US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否则，标题改为“”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单击了取消按钮</a:t>
            </a:r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zh-CN"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  <a:endParaRPr lang="en-US" altLang="zh-CN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zh-CN" altLang="en-US" smtClean="0"/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86F8B46C-008C-4C65-B61B-BB961C7AB751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75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8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AC986CDD-4B45-42AF-98F0-5FBEDB13F97C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轻量级组件 是用</a:t>
            </a:r>
            <a:r>
              <a:rPr lang="en-US" altLang="zh-CN" smtClean="0"/>
              <a:t>JAVA</a:t>
            </a:r>
            <a:r>
              <a:rPr lang="zh-CN" altLang="en-US" smtClean="0"/>
              <a:t>代码画出来的</a:t>
            </a:r>
            <a:r>
              <a:rPr lang="en-US" altLang="zh-CN" smtClean="0"/>
              <a:t>,</a:t>
            </a:r>
            <a:r>
              <a:rPr lang="zh-CN" altLang="en-US" smtClean="0"/>
              <a:t>这样具有平台移植性</a:t>
            </a:r>
          </a:p>
          <a:p>
            <a:pPr eaLnBrk="1" hangingPunct="1"/>
            <a:r>
              <a:rPr lang="zh-CN" altLang="en-US" smtClean="0"/>
              <a:t>重量级组件 是调用操作系统的函数画出来的组件</a:t>
            </a:r>
            <a:r>
              <a:rPr lang="en-US" altLang="zh-CN" smtClean="0"/>
              <a:t>,</a:t>
            </a:r>
            <a:r>
              <a:rPr lang="zh-CN" altLang="en-US" smtClean="0"/>
              <a:t>比如主窗体</a:t>
            </a:r>
          </a:p>
          <a:p>
            <a:pPr eaLnBrk="1" hangingPunct="1"/>
            <a:r>
              <a:rPr lang="zh-CN" altLang="en-US" smtClean="0"/>
              <a:t>　　一般来说尽量用轻量级的组件</a:t>
            </a:r>
            <a:r>
              <a:rPr lang="en-US" altLang="zh-CN" smtClean="0"/>
              <a:t>,</a:t>
            </a:r>
            <a:r>
              <a:rPr lang="zh-CN" altLang="en-US" smtClean="0"/>
              <a:t>这样对程序的移植性很好，一般</a:t>
            </a:r>
            <a:r>
              <a:rPr lang="en-US" altLang="zh-CN" smtClean="0"/>
              <a:t>javax.swing</a:t>
            </a:r>
            <a:r>
              <a:rPr lang="zh-CN" altLang="en-US" smtClean="0"/>
              <a:t>包里的组件大部分是轻量级的</a:t>
            </a:r>
            <a:r>
              <a:rPr lang="en-US" altLang="zh-CN" smtClean="0"/>
              <a:t>java.awt</a:t>
            </a:r>
            <a:r>
              <a:rPr lang="zh-CN" altLang="en-US" smtClean="0"/>
              <a:t>里面的是重量级的。</a:t>
            </a:r>
          </a:p>
          <a:p>
            <a:pPr eaLnBrk="1" hangingPunct="1"/>
            <a:r>
              <a:rPr lang="zh-CN" altLang="en-US" smtClean="0"/>
              <a:t>　　</a:t>
            </a:r>
            <a:r>
              <a:rPr lang="en-US" altLang="zh-CN" smtClean="0"/>
              <a:t>Swing</a:t>
            </a:r>
            <a:r>
              <a:rPr lang="zh-CN" altLang="en-US" smtClean="0"/>
              <a:t>是由</a:t>
            </a:r>
            <a:r>
              <a:rPr lang="en-US" altLang="zh-CN" smtClean="0"/>
              <a:t>100%</a:t>
            </a:r>
            <a:r>
              <a:rPr lang="zh-CN" altLang="en-US" smtClean="0"/>
              <a:t>纯</a:t>
            </a:r>
            <a:r>
              <a:rPr lang="en-US" altLang="zh-CN" b="1" smtClean="0">
                <a:hlinkClick r:id="rId3"/>
              </a:rPr>
              <a:t>Java</a:t>
            </a:r>
            <a:r>
              <a:rPr lang="zh-CN" altLang="en-US" smtClean="0"/>
              <a:t>实现的，</a:t>
            </a:r>
            <a:r>
              <a:rPr lang="en-US" altLang="zh-CN" smtClean="0"/>
              <a:t>Swing</a:t>
            </a:r>
            <a:r>
              <a:rPr lang="zh-CN" altLang="en-US" smtClean="0"/>
              <a:t>组件是用</a:t>
            </a:r>
            <a:r>
              <a:rPr lang="en-US" altLang="zh-CN" b="1" smtClean="0">
                <a:hlinkClick r:id="rId3"/>
              </a:rPr>
              <a:t>Java</a:t>
            </a:r>
            <a:r>
              <a:rPr lang="zh-CN" altLang="en-US" smtClean="0"/>
              <a:t>实现的轻量级（ </a:t>
            </a:r>
            <a:r>
              <a:rPr lang="en-US" altLang="zh-CN" smtClean="0"/>
              <a:t>light-weight</a:t>
            </a:r>
            <a:r>
              <a:rPr lang="zh-CN" altLang="en-US" smtClean="0"/>
              <a:t>）组件，没有本地代码，不依赖操作系统的支持，这是它与</a:t>
            </a:r>
            <a:r>
              <a:rPr lang="en-US" altLang="zh-CN" smtClean="0"/>
              <a:t>AWT</a:t>
            </a:r>
            <a:r>
              <a:rPr lang="zh-CN" altLang="en-US" smtClean="0"/>
              <a:t>组件的最大区别。由于</a:t>
            </a:r>
            <a:r>
              <a:rPr lang="en-US" altLang="zh-CN" smtClean="0"/>
              <a:t>AWT</a:t>
            </a:r>
            <a:r>
              <a:rPr lang="zh-CN" altLang="en-US" smtClean="0"/>
              <a:t>组件通过与具体平台相关的对等类（</a:t>
            </a:r>
            <a:r>
              <a:rPr lang="en-US" altLang="zh-CN" smtClean="0"/>
              <a:t>Peer</a:t>
            </a:r>
            <a:r>
              <a:rPr lang="zh-CN" altLang="en-US" smtClean="0"/>
              <a:t>）实现，因此</a:t>
            </a:r>
            <a:r>
              <a:rPr lang="en-US" altLang="zh-CN" smtClean="0"/>
              <a:t>Swing</a:t>
            </a:r>
            <a:r>
              <a:rPr lang="zh-CN" altLang="en-US" smtClean="0"/>
              <a:t>比</a:t>
            </a:r>
            <a:r>
              <a:rPr lang="en-US" altLang="zh-CN" smtClean="0"/>
              <a:t>AWT</a:t>
            </a:r>
            <a:r>
              <a:rPr lang="zh-CN" altLang="en-US" smtClean="0"/>
              <a:t>组件具有更强的实用性。</a:t>
            </a:r>
            <a:r>
              <a:rPr lang="en-US" altLang="zh-CN" smtClean="0"/>
              <a:t>Swing</a:t>
            </a:r>
            <a:r>
              <a:rPr lang="zh-CN" altLang="en-US" smtClean="0"/>
              <a:t>在不同的平台上表现一致，并且有能力提供本地窗口系统不支持的其它特性。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en-US" altLang="zh-CN" smtClean="0"/>
              <a:t>AWT </a:t>
            </a:r>
            <a:r>
              <a:rPr lang="zh-CN" altLang="en-US" smtClean="0"/>
              <a:t>和 </a:t>
            </a:r>
            <a:r>
              <a:rPr lang="en-US" altLang="zh-CN" smtClean="0"/>
              <a:t>SWING </a:t>
            </a:r>
            <a:r>
              <a:rPr lang="zh-CN" altLang="en-US" smtClean="0"/>
              <a:t>是 </a:t>
            </a:r>
            <a:r>
              <a:rPr lang="en-US" altLang="zh-CN" smtClean="0"/>
              <a:t>Java </a:t>
            </a:r>
            <a:r>
              <a:rPr lang="zh-CN" altLang="en-US" smtClean="0"/>
              <a:t>设计 </a:t>
            </a:r>
            <a:r>
              <a:rPr lang="en-US" altLang="zh-CN" smtClean="0"/>
              <a:t>GUI </a:t>
            </a:r>
            <a:r>
              <a:rPr lang="zh-CN" altLang="en-US" smtClean="0"/>
              <a:t>用户界面的基础。与 </a:t>
            </a:r>
            <a:r>
              <a:rPr lang="en-US" altLang="zh-CN" smtClean="0"/>
              <a:t>AWT </a:t>
            </a:r>
            <a:r>
              <a:rPr lang="zh-CN" altLang="en-US" smtClean="0"/>
              <a:t>的重量级组件不同，</a:t>
            </a:r>
            <a:r>
              <a:rPr lang="en-US" altLang="zh-CN" smtClean="0"/>
              <a:t>Swing </a:t>
            </a:r>
            <a:r>
              <a:rPr lang="zh-CN" altLang="en-US" smtClean="0"/>
              <a:t>中大部分是轻量级组件。正是这个原因，</a:t>
            </a:r>
            <a:r>
              <a:rPr lang="en-US" altLang="zh-CN" smtClean="0"/>
              <a:t>Swing </a:t>
            </a:r>
            <a:r>
              <a:rPr lang="zh-CN" altLang="en-US" smtClean="0"/>
              <a:t>几乎无所不能，不但有各式各样先进的组件，而且更为美观易用。所以一开始使用 </a:t>
            </a:r>
            <a:r>
              <a:rPr lang="en-US" altLang="zh-CN" smtClean="0"/>
              <a:t>AWT </a:t>
            </a:r>
            <a:r>
              <a:rPr lang="zh-CN" altLang="en-US" smtClean="0"/>
              <a:t>的程序员很快就转向使用 </a:t>
            </a:r>
            <a:r>
              <a:rPr lang="en-US" altLang="zh-CN" smtClean="0"/>
              <a:t>Swing </a:t>
            </a:r>
            <a:r>
              <a:rPr lang="zh-CN" altLang="en-US" smtClean="0"/>
              <a:t>了。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　　那为什么 </a:t>
            </a:r>
            <a:r>
              <a:rPr lang="en-US" altLang="zh-CN" smtClean="0"/>
              <a:t>AWT </a:t>
            </a:r>
            <a:r>
              <a:rPr lang="zh-CN" altLang="en-US" smtClean="0"/>
              <a:t>组件没有消亡呢？因为 </a:t>
            </a:r>
            <a:r>
              <a:rPr lang="en-US" altLang="zh-CN" smtClean="0"/>
              <a:t>Swing </a:t>
            </a:r>
            <a:r>
              <a:rPr lang="zh-CN" altLang="en-US" smtClean="0"/>
              <a:t>是架构在 </a:t>
            </a:r>
            <a:r>
              <a:rPr lang="en-US" altLang="zh-CN" smtClean="0"/>
              <a:t>AWT </a:t>
            </a:r>
            <a:r>
              <a:rPr lang="zh-CN" altLang="en-US" smtClean="0"/>
              <a:t>之上的，没有 </a:t>
            </a:r>
            <a:r>
              <a:rPr lang="en-US" altLang="zh-CN" smtClean="0"/>
              <a:t>AWT </a:t>
            </a:r>
            <a:r>
              <a:rPr lang="zh-CN" altLang="en-US" smtClean="0"/>
              <a:t>就没有 </a:t>
            </a:r>
            <a:r>
              <a:rPr lang="en-US" altLang="zh-CN" smtClean="0"/>
              <a:t>Swing</a:t>
            </a:r>
            <a:r>
              <a:rPr lang="zh-CN" altLang="en-US" smtClean="0"/>
              <a:t>。所以程序员可以根据自己的习惯选择使用 </a:t>
            </a:r>
            <a:r>
              <a:rPr lang="en-US" altLang="zh-CN" smtClean="0"/>
              <a:t>AWT </a:t>
            </a:r>
            <a:r>
              <a:rPr lang="zh-CN" altLang="en-US" smtClean="0"/>
              <a:t>或者是 </a:t>
            </a:r>
            <a:r>
              <a:rPr lang="en-US" altLang="zh-CN" smtClean="0"/>
              <a:t>Swing</a:t>
            </a:r>
            <a:r>
              <a:rPr lang="zh-CN" altLang="en-US" smtClean="0"/>
              <a:t>。但是，最好不要二者混用</a:t>
            </a:r>
            <a:r>
              <a:rPr lang="en-US" altLang="zh-CN" smtClean="0"/>
              <a:t>——</a:t>
            </a:r>
            <a:r>
              <a:rPr lang="zh-CN" altLang="en-US" smtClean="0"/>
              <a:t>除开显示风格不同不说，还很可能造成层次 </a:t>
            </a:r>
            <a:r>
              <a:rPr lang="en-US" altLang="zh-CN" smtClean="0"/>
              <a:t>(Z-Order) </a:t>
            </a:r>
            <a:r>
              <a:rPr lang="zh-CN" altLang="en-US" smtClean="0"/>
              <a:t>错乱 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en-US" altLang="zh-CN" smtClean="0"/>
              <a:t>      Swing </a:t>
            </a:r>
            <a:r>
              <a:rPr lang="zh-CN" altLang="en-US" smtClean="0"/>
              <a:t>组件有美观、易用、组件量大等特点，也有缺点</a:t>
            </a:r>
            <a:r>
              <a:rPr lang="en-US" altLang="zh-CN" smtClean="0"/>
              <a:t>——</a:t>
            </a:r>
            <a:r>
              <a:rPr lang="zh-CN" altLang="en-US" smtClean="0"/>
              <a:t>使用 </a:t>
            </a:r>
            <a:r>
              <a:rPr lang="en-US" altLang="zh-CN" smtClean="0"/>
              <a:t>Swing </a:t>
            </a:r>
            <a:r>
              <a:rPr lang="zh-CN" altLang="en-US" smtClean="0"/>
              <a:t>组件的程序通常会比使用 </a:t>
            </a:r>
            <a:r>
              <a:rPr lang="en-US" altLang="zh-CN" smtClean="0"/>
              <a:t>AWT </a:t>
            </a:r>
            <a:r>
              <a:rPr lang="zh-CN" altLang="en-US" smtClean="0"/>
              <a:t>组件的程序运行更慢。但是大家都还是更喜欢用 </a:t>
            </a:r>
            <a:r>
              <a:rPr lang="en-US" altLang="zh-CN" smtClean="0"/>
              <a:t>Swing </a:t>
            </a:r>
            <a:r>
              <a:rPr lang="zh-CN" altLang="en-US" smtClean="0"/>
              <a:t>组件，原因何在？因为随着计算机硬件的升级，一点点速度已经不是问题。相反的，用户更需要美观的用户界面，开发人员则更需要易用的开发组件。</a:t>
            </a:r>
            <a:br>
              <a:rPr lang="zh-CN" altLang="en-US" smtClean="0"/>
            </a:br>
            <a:endParaRPr lang="zh-CN" altLang="en-US" smtClean="0"/>
          </a:p>
          <a:p>
            <a:pPr eaLnBrk="1" hangingPunct="1"/>
            <a:r>
              <a:rPr lang="zh-CN" altLang="en-US" smtClean="0"/>
              <a:t>现在让我们来考察</a:t>
            </a:r>
            <a:r>
              <a:rPr lang="en-US" altLang="zh-CN" smtClean="0"/>
              <a:t>Java GUI</a:t>
            </a:r>
            <a:r>
              <a:rPr lang="zh-CN" altLang="en-US" smtClean="0"/>
              <a:t>工具集</a:t>
            </a:r>
            <a:r>
              <a:rPr lang="en-US" altLang="zh-CN" smtClean="0"/>
              <a:t>AWT</a:t>
            </a:r>
            <a:r>
              <a:rPr lang="zh-CN" altLang="en-US" smtClean="0"/>
              <a:t>，</a:t>
            </a:r>
            <a:r>
              <a:rPr lang="en-US" altLang="zh-CN" smtClean="0"/>
              <a:t>SWT</a:t>
            </a:r>
            <a:r>
              <a:rPr lang="zh-CN" altLang="en-US" smtClean="0"/>
              <a:t>和</a:t>
            </a:r>
            <a:r>
              <a:rPr lang="en-US" altLang="zh-CN" smtClean="0"/>
              <a:t>Swing</a:t>
            </a:r>
            <a:r>
              <a:rPr lang="zh-CN" altLang="en-US" smtClean="0"/>
              <a:t>的组件类型和特征 </a:t>
            </a:r>
            <a:endParaRPr lang="zh-CN" altLang="en-US" b="1" smtClean="0"/>
          </a:p>
          <a:p>
            <a:pPr eaLnBrk="1" hangingPunct="1"/>
            <a:r>
              <a:rPr lang="en-US" altLang="zh-CN" b="1" smtClean="0"/>
              <a:t>AWT</a:t>
            </a:r>
          </a:p>
          <a:p>
            <a:pPr eaLnBrk="1" hangingPunct="1"/>
            <a:r>
              <a:rPr lang="en-US" altLang="zh-CN" smtClean="0"/>
              <a:t>   AWT</a:t>
            </a:r>
            <a:r>
              <a:rPr lang="zh-CN" altLang="en-US" smtClean="0"/>
              <a:t>组件集遵循最大公约数原则，即</a:t>
            </a:r>
            <a:r>
              <a:rPr lang="en-US" altLang="zh-CN" smtClean="0"/>
              <a:t>AWT</a:t>
            </a:r>
            <a:r>
              <a:rPr lang="zh-CN" altLang="en-US" smtClean="0"/>
              <a:t>只拥有所有平台上都存在的组件的公有集合。所以你在</a:t>
            </a:r>
            <a:r>
              <a:rPr lang="en-US" altLang="zh-CN" smtClean="0"/>
              <a:t>AWT</a:t>
            </a:r>
            <a:r>
              <a:rPr lang="zh-CN" altLang="en-US" smtClean="0"/>
              <a:t>中无法获取如表或树等高级组件，因为它们在某些平台上不支持。</a:t>
            </a:r>
            <a:r>
              <a:rPr lang="en-US" altLang="zh-CN" smtClean="0"/>
              <a:t>AWT</a:t>
            </a:r>
            <a:r>
              <a:rPr lang="zh-CN" altLang="en-US" smtClean="0"/>
              <a:t>的组件特征同样遵循这一原则。它只提高平台上公有的特征。例如</a:t>
            </a:r>
            <a:r>
              <a:rPr lang="en-US" altLang="zh-CN" smtClean="0"/>
              <a:t>AWT</a:t>
            </a:r>
            <a:r>
              <a:rPr lang="zh-CN" altLang="en-US" smtClean="0"/>
              <a:t>按钮不能附着图片，因为在</a:t>
            </a:r>
            <a:r>
              <a:rPr lang="en-US" altLang="zh-CN" smtClean="0"/>
              <a:t>Motif</a:t>
            </a:r>
            <a:r>
              <a:rPr lang="zh-CN" altLang="en-US" smtClean="0"/>
              <a:t>平台上，按钮是不支持图片的。</a:t>
            </a:r>
          </a:p>
          <a:p>
            <a:pPr eaLnBrk="1" hangingPunct="1"/>
            <a:r>
              <a:rPr lang="zh-CN" altLang="en-US" smtClean="0"/>
              <a:t>由于它低劣的组件集和特征，</a:t>
            </a:r>
            <a:r>
              <a:rPr lang="en-US" altLang="zh-CN" smtClean="0"/>
              <a:t>AWT</a:t>
            </a:r>
            <a:r>
              <a:rPr lang="zh-CN" altLang="en-US" smtClean="0"/>
              <a:t>无法吸引开发者。它是</a:t>
            </a:r>
            <a:r>
              <a:rPr lang="en-US" altLang="zh-CN" smtClean="0"/>
              <a:t>Sun</a:t>
            </a:r>
            <a:r>
              <a:rPr lang="zh-CN" altLang="en-US" smtClean="0"/>
              <a:t>不推荐使用的，只是为了确保向下兼容和支持</a:t>
            </a:r>
            <a:r>
              <a:rPr lang="en-US" altLang="zh-CN" smtClean="0"/>
              <a:t>Swing</a:t>
            </a:r>
            <a:r>
              <a:rPr lang="zh-CN" altLang="en-US" smtClean="0"/>
              <a:t>。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b="1" smtClean="0"/>
              <a:t>SWT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    SWT</a:t>
            </a:r>
            <a:r>
              <a:rPr lang="zh-CN" altLang="en-US" smtClean="0"/>
              <a:t>最初的目标之一是为了提供比</a:t>
            </a:r>
            <a:r>
              <a:rPr lang="en-US" altLang="zh-CN" smtClean="0"/>
              <a:t>AWT</a:t>
            </a:r>
            <a:r>
              <a:rPr lang="zh-CN" altLang="en-US" smtClean="0"/>
              <a:t>更为丰富的组件集。它遵循最小公倍数原则以提供一个各个平台上包含的组件的并集。思路是如果一个组件在某个平台上包含，那么</a:t>
            </a:r>
            <a:r>
              <a:rPr lang="en-US" altLang="zh-CN" smtClean="0"/>
              <a:t>SWT</a:t>
            </a:r>
            <a:r>
              <a:rPr lang="zh-CN" altLang="en-US" smtClean="0"/>
              <a:t>就会包装它并用</a:t>
            </a:r>
            <a:r>
              <a:rPr lang="en-US" altLang="zh-CN" smtClean="0"/>
              <a:t>java</a:t>
            </a:r>
            <a:r>
              <a:rPr lang="zh-CN" altLang="en-US" smtClean="0"/>
              <a:t>代码和</a:t>
            </a:r>
            <a:r>
              <a:rPr lang="en-US" altLang="zh-CN" smtClean="0"/>
              <a:t>JNI</a:t>
            </a:r>
            <a:r>
              <a:rPr lang="zh-CN" altLang="en-US" smtClean="0"/>
              <a:t>来调用它。如果一个组件在某一平台上不存在，它就会用继承并绘制</a:t>
            </a:r>
            <a:r>
              <a:rPr lang="en-US" altLang="zh-CN" smtClean="0"/>
              <a:t>Composite</a:t>
            </a:r>
            <a:r>
              <a:rPr lang="zh-CN" altLang="en-US" smtClean="0"/>
              <a:t>的方式来模拟组件。一个</a:t>
            </a:r>
            <a:r>
              <a:rPr lang="en-US" altLang="zh-CN" smtClean="0"/>
              <a:t>SWT Composite</a:t>
            </a:r>
            <a:r>
              <a:rPr lang="zh-CN" altLang="en-US" smtClean="0"/>
              <a:t>类似于</a:t>
            </a:r>
            <a:r>
              <a:rPr lang="en-US" altLang="zh-CN" smtClean="0"/>
              <a:t>AWT</a:t>
            </a:r>
            <a:r>
              <a:rPr lang="zh-CN" altLang="en-US" smtClean="0"/>
              <a:t>的</a:t>
            </a:r>
            <a:r>
              <a:rPr lang="en-US" altLang="zh-CN" smtClean="0"/>
              <a:t>Canvas</a:t>
            </a:r>
            <a:r>
              <a:rPr lang="zh-CN" altLang="en-US" smtClean="0"/>
              <a:t>。以这种方式，</a:t>
            </a:r>
            <a:r>
              <a:rPr lang="en-US" altLang="zh-CN" smtClean="0"/>
              <a:t>SWT</a:t>
            </a:r>
            <a:r>
              <a:rPr lang="zh-CN" altLang="en-US" smtClean="0"/>
              <a:t>提供了较</a:t>
            </a:r>
            <a:r>
              <a:rPr lang="en-US" altLang="zh-CN" smtClean="0"/>
              <a:t>AWT</a:t>
            </a:r>
            <a:r>
              <a:rPr lang="zh-CN" altLang="en-US" smtClean="0"/>
              <a:t>更为丰富的组件集。值得指出的是</a:t>
            </a:r>
            <a:r>
              <a:rPr lang="en-US" altLang="zh-CN" smtClean="0"/>
              <a:t>SWT</a:t>
            </a:r>
            <a:r>
              <a:rPr lang="zh-CN" altLang="en-US" smtClean="0"/>
              <a:t>的</a:t>
            </a:r>
            <a:r>
              <a:rPr lang="en-US" altLang="zh-CN" smtClean="0"/>
              <a:t>JNI</a:t>
            </a:r>
            <a:r>
              <a:rPr lang="zh-CN" altLang="en-US" smtClean="0"/>
              <a:t>封装不同于</a:t>
            </a:r>
            <a:r>
              <a:rPr lang="en-US" altLang="zh-CN" smtClean="0"/>
              <a:t>AWT</a:t>
            </a:r>
            <a:r>
              <a:rPr lang="zh-CN" altLang="en-US" smtClean="0"/>
              <a:t>，它的模拟也不同于</a:t>
            </a:r>
            <a:r>
              <a:rPr lang="en-US" altLang="zh-CN" smtClean="0"/>
              <a:t>Swing</a:t>
            </a:r>
            <a:r>
              <a:rPr lang="zh-CN" altLang="en-US" smtClean="0"/>
              <a:t>。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    在组件特征方面，</a:t>
            </a:r>
            <a:r>
              <a:rPr lang="en-US" altLang="zh-CN" smtClean="0"/>
              <a:t>SWT</a:t>
            </a:r>
            <a:r>
              <a:rPr lang="zh-CN" altLang="en-US" smtClean="0"/>
              <a:t>类似于</a:t>
            </a:r>
            <a:r>
              <a:rPr lang="en-US" altLang="zh-CN" smtClean="0"/>
              <a:t>AWT</a:t>
            </a:r>
            <a:r>
              <a:rPr lang="zh-CN" altLang="en-US" smtClean="0"/>
              <a:t>。它遵循最小公倍数原则。在早期的</a:t>
            </a:r>
            <a:r>
              <a:rPr lang="en-US" altLang="zh-CN" smtClean="0"/>
              <a:t>SWT</a:t>
            </a:r>
            <a:r>
              <a:rPr lang="zh-CN" altLang="en-US" smtClean="0"/>
              <a:t>版本中，</a:t>
            </a:r>
            <a:r>
              <a:rPr lang="en-US" altLang="zh-CN" smtClean="0"/>
              <a:t>SWT</a:t>
            </a:r>
            <a:r>
              <a:rPr lang="zh-CN" altLang="en-US" smtClean="0"/>
              <a:t>按钮因为和</a:t>
            </a:r>
            <a:r>
              <a:rPr lang="en-US" altLang="zh-CN" smtClean="0"/>
              <a:t>AWT</a:t>
            </a:r>
            <a:r>
              <a:rPr lang="zh-CN" altLang="en-US" smtClean="0"/>
              <a:t>同样的原因不支持附着图片。在之后的版本中，许多缺失的特征采用模拟的方式补全。但仍有许多特征无法采用纯粹的模拟实现。</a:t>
            </a:r>
            <a:r>
              <a:rPr lang="en-US" altLang="zh-CN" smtClean="0"/>
              <a:t>SWT</a:t>
            </a:r>
            <a:r>
              <a:rPr lang="zh-CN" altLang="en-US" smtClean="0"/>
              <a:t>将组件的控制交给本地操作系统。它难以扩展。只有例如图形装饰等特征可以借助模拟绘制来自定义实现。所以严格意义上将，</a:t>
            </a:r>
            <a:r>
              <a:rPr lang="en-US" altLang="zh-CN" smtClean="0"/>
              <a:t>SWT</a:t>
            </a:r>
            <a:r>
              <a:rPr lang="zh-CN" altLang="en-US" smtClean="0"/>
              <a:t>组件的组件集和特征因其难于扩展而不如</a:t>
            </a:r>
            <a:r>
              <a:rPr lang="en-US" altLang="zh-CN" smtClean="0"/>
              <a:t>Swing</a:t>
            </a:r>
            <a:r>
              <a:rPr lang="zh-CN" altLang="en-US" smtClean="0"/>
              <a:t>来得丰富。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b="1" smtClean="0"/>
              <a:t>Swing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    Swing</a:t>
            </a:r>
            <a:r>
              <a:rPr lang="zh-CN" altLang="en-US" smtClean="0"/>
              <a:t>是三者中最强大和灵活的。在组件类型上，它遵循最大公约数原则。由于</a:t>
            </a:r>
            <a:r>
              <a:rPr lang="en-US" altLang="zh-CN" smtClean="0"/>
              <a:t>Swing</a:t>
            </a:r>
            <a:r>
              <a:rPr lang="zh-CN" altLang="en-US" smtClean="0"/>
              <a:t>可以控制自身</a:t>
            </a:r>
            <a:r>
              <a:rPr lang="en-US" altLang="zh-CN" smtClean="0"/>
              <a:t>GUI</a:t>
            </a:r>
            <a:r>
              <a:rPr lang="zh-CN" altLang="en-US" smtClean="0"/>
              <a:t>系统的全部并有很好的可扩展和灵活性，它几乎可以创建所有你想象得到的组件。唯一的限制是它的</a:t>
            </a:r>
            <a:r>
              <a:rPr lang="en-US" altLang="zh-CN" smtClean="0"/>
              <a:t>AWT</a:t>
            </a:r>
            <a:r>
              <a:rPr lang="zh-CN" altLang="en-US" smtClean="0"/>
              <a:t>容器。在</a:t>
            </a:r>
            <a:r>
              <a:rPr lang="en-US" altLang="zh-CN" smtClean="0"/>
              <a:t>Swing</a:t>
            </a:r>
            <a:r>
              <a:rPr lang="zh-CN" altLang="en-US" smtClean="0"/>
              <a:t>中你还不能跨平台地实现真正的透明化和不规则矩形窗口，因为</a:t>
            </a:r>
            <a:r>
              <a:rPr lang="en-US" altLang="zh-CN" smtClean="0"/>
              <a:t>Swing</a:t>
            </a:r>
            <a:r>
              <a:rPr lang="zh-CN" altLang="en-US" smtClean="0"/>
              <a:t>依赖于</a:t>
            </a:r>
            <a:r>
              <a:rPr lang="en-US" altLang="zh-CN" smtClean="0"/>
              <a:t>AWT</a:t>
            </a:r>
            <a:r>
              <a:rPr lang="zh-CN" altLang="en-US" smtClean="0"/>
              <a:t>顶层容器例如</a:t>
            </a:r>
            <a:r>
              <a:rPr lang="en-US" altLang="zh-CN" smtClean="0"/>
              <a:t>Applet, Window, Frame and Dialog</a:t>
            </a:r>
            <a:r>
              <a:rPr lang="zh-CN" altLang="en-US" smtClean="0"/>
              <a:t>等。除此之外，</a:t>
            </a:r>
            <a:r>
              <a:rPr lang="en-US" altLang="zh-CN" smtClean="0"/>
              <a:t>Swing</a:t>
            </a:r>
            <a:r>
              <a:rPr lang="zh-CN" altLang="en-US" smtClean="0"/>
              <a:t>几乎实现了所有平台上的标准组件。</a:t>
            </a:r>
          </a:p>
          <a:p>
            <a:pPr eaLnBrk="1" hangingPunct="1"/>
            <a:r>
              <a:rPr lang="zh-CN" altLang="en-US" smtClean="0"/>
              <a:t>    在组件特征上，</a:t>
            </a:r>
            <a:r>
              <a:rPr lang="en-US" altLang="zh-CN" smtClean="0"/>
              <a:t>Swing</a:t>
            </a:r>
            <a:r>
              <a:rPr lang="zh-CN" altLang="en-US" smtClean="0"/>
              <a:t>遵循最小公倍数原则。它拥有所有平台上可提供的组件特征。不仅如此，你还可以继承已有的</a:t>
            </a:r>
            <a:r>
              <a:rPr lang="en-US" altLang="zh-CN" smtClean="0"/>
              <a:t>Swing</a:t>
            </a:r>
            <a:r>
              <a:rPr lang="zh-CN" altLang="en-US" smtClean="0"/>
              <a:t>组件并添加新的特性。</a:t>
            </a:r>
          </a:p>
          <a:p>
            <a:pPr eaLnBrk="1" hangingPunct="1"/>
            <a:r>
              <a:rPr lang="zh-CN" altLang="en-US" smtClean="0"/>
              <a:t>   上面比较主要是在</a:t>
            </a:r>
            <a:r>
              <a:rPr lang="en-US" altLang="zh-CN" smtClean="0"/>
              <a:t>API</a:t>
            </a:r>
            <a:r>
              <a:rPr lang="zh-CN" altLang="en-US" smtClean="0"/>
              <a:t>级别上的。让我们将比较的焦点转移到实现细节上。</a:t>
            </a:r>
            <a:r>
              <a:rPr lang="en-US" altLang="zh-CN" smtClean="0"/>
              <a:t>Swing</a:t>
            </a:r>
            <a:r>
              <a:rPr lang="zh-CN" altLang="en-US" smtClean="0"/>
              <a:t>和</a:t>
            </a:r>
            <a:r>
              <a:rPr lang="en-US" altLang="zh-CN" smtClean="0"/>
              <a:t>SWT/AWT</a:t>
            </a:r>
            <a:r>
              <a:rPr lang="zh-CN" altLang="en-US" smtClean="0"/>
              <a:t>的区别是</a:t>
            </a:r>
            <a:r>
              <a:rPr lang="en-US" altLang="zh-CN" smtClean="0"/>
              <a:t>Swing</a:t>
            </a:r>
            <a:r>
              <a:rPr lang="zh-CN" altLang="en-US" smtClean="0"/>
              <a:t>是纯</a:t>
            </a:r>
            <a:r>
              <a:rPr lang="en-US" altLang="zh-CN" smtClean="0"/>
              <a:t>Java</a:t>
            </a:r>
            <a:r>
              <a:rPr lang="zh-CN" altLang="en-US" smtClean="0"/>
              <a:t>实现，而</a:t>
            </a:r>
            <a:r>
              <a:rPr lang="en-US" altLang="zh-CN" smtClean="0"/>
              <a:t>SWT</a:t>
            </a:r>
            <a:r>
              <a:rPr lang="zh-CN" altLang="en-US" smtClean="0"/>
              <a:t>和</a:t>
            </a:r>
            <a:r>
              <a:rPr lang="en-US" altLang="zh-CN" smtClean="0"/>
              <a:t>AWT</a:t>
            </a:r>
            <a:r>
              <a:rPr lang="zh-CN" altLang="en-US" smtClean="0"/>
              <a:t>是</a:t>
            </a:r>
            <a:r>
              <a:rPr lang="en-US" altLang="zh-CN" smtClean="0"/>
              <a:t>Java</a:t>
            </a:r>
            <a:r>
              <a:rPr lang="zh-CN" altLang="en-US" smtClean="0"/>
              <a:t>和</a:t>
            </a:r>
            <a:r>
              <a:rPr lang="en-US" altLang="zh-CN" smtClean="0"/>
              <a:t>JNI</a:t>
            </a:r>
            <a:r>
              <a:rPr lang="zh-CN" altLang="en-US" smtClean="0"/>
              <a:t>的混合。当然，它们的目标都是相同的，提供一个跨平台的</a:t>
            </a:r>
            <a:r>
              <a:rPr lang="en-US" altLang="zh-CN" smtClean="0"/>
              <a:t>APIs</a:t>
            </a:r>
            <a:r>
              <a:rPr lang="zh-CN" altLang="en-US" smtClean="0"/>
              <a:t>。然而为了达到这一点，</a:t>
            </a:r>
            <a:r>
              <a:rPr lang="en-US" altLang="zh-CN" smtClean="0"/>
              <a:t>SWT</a:t>
            </a:r>
            <a:r>
              <a:rPr lang="zh-CN" altLang="en-US" smtClean="0"/>
              <a:t>和</a:t>
            </a:r>
            <a:r>
              <a:rPr lang="en-US" altLang="zh-CN" smtClean="0"/>
              <a:t>AWT</a:t>
            </a:r>
            <a:r>
              <a:rPr lang="zh-CN" altLang="en-US" smtClean="0"/>
              <a:t>不得不牺牲一些组件和特性以提供一个通用的</a:t>
            </a:r>
            <a:r>
              <a:rPr lang="en-US" altLang="zh-CN" smtClean="0"/>
              <a:t>APIs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259097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C196C9C8-84C4-4842-BD04-0938982C6132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76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前面我们介绍了</a:t>
            </a:r>
            <a:r>
              <a:rPr lang="en-US" altLang="zh-CN" smtClean="0"/>
              <a:t>Java</a:t>
            </a:r>
            <a:r>
              <a:rPr lang="zh-CN" altLang="en-US" smtClean="0"/>
              <a:t>的事件处理的基本原理和具体实现过程。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进行事件处理之前要确定三件事，事件、事件源、监听器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我们在组件上执行某种操作会引发什么事件，这是由系统决定的。</a:t>
            </a:r>
            <a:r>
              <a:rPr lang="en-US" altLang="zh-CN" smtClean="0"/>
              <a:t>Java</a:t>
            </a:r>
            <a:r>
              <a:rPr lang="zh-CN" altLang="en-US" smtClean="0"/>
              <a:t>中使用事件类来表示各种事件。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监听器是事件处理的重点，监听器是由事件源来委托确定的，监听器必须实现监听器接口，实现接口中的方法，事件处理代码就在这里。一旦发生了事件，就这行这个代码。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在编程进行事件处理时，具体有三个步骤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）注册监听器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）监听器实现接口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）监听器要实现接口中的方法</a:t>
            </a:r>
            <a:endParaRPr lang="en-US" altLang="zh-CN" smtClean="0"/>
          </a:p>
          <a:p>
            <a:pPr eaLnBrk="1" hangingPunct="1"/>
            <a:r>
              <a:rPr lang="zh-CN" altLang="zh-CN" smtClean="0"/>
              <a:t>委托事件模型将事件源与事件监听器分离，提高了事件处理的灵活性。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43377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10939897-5E52-46C6-8D53-5E415049F2D7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77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i="1" u="sng" smtClean="0"/>
              <a:t>windowIconified</a:t>
            </a:r>
            <a:r>
              <a:rPr lang="en-US" altLang="zh-CN" smtClean="0"/>
              <a:t>(WindowEvent e)</a:t>
            </a:r>
            <a:r>
              <a:rPr lang="zh-CN" altLang="en-US" smtClean="0"/>
              <a:t>窗口最小化时</a:t>
            </a:r>
          </a:p>
          <a:p>
            <a:pPr eaLnBrk="1" hangingPunct="1"/>
            <a:r>
              <a:rPr lang="en-US" altLang="zh-CN" smtClean="0"/>
              <a:t>windowDeiconified(WindowEvent e) </a:t>
            </a:r>
            <a:r>
              <a:rPr lang="zh-CN" altLang="en-US" smtClean="0"/>
              <a:t>最小化窗口还原时 </a:t>
            </a:r>
          </a:p>
        </p:txBody>
      </p:sp>
    </p:spTree>
    <p:extLst>
      <p:ext uri="{BB962C8B-B14F-4D97-AF65-F5344CB8AC3E}">
        <p14:creationId xmlns:p14="http://schemas.microsoft.com/office/powerpoint/2010/main" val="41423797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73F131F8-5648-49A3-B9FD-7DB8BF9873B0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80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351387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A0D6539F-2A14-48C3-A077-8710FAFE6D46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82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000" smtClean="0"/>
              <a:t>WindowListener:</a:t>
            </a:r>
            <a:r>
              <a:rPr lang="zh-CN" altLang="en-US" sz="1000" smtClean="0"/>
              <a:t>窗口事件接口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35472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E60DC0BB-282A-4904-BC64-32954F4A0921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84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zh-CN" altLang="en-US" b="1" smtClean="0"/>
              <a:t>事件处理类可以继承事件所对应的适配器类，这样，</a:t>
            </a:r>
            <a:br>
              <a:rPr kumimoji="1" lang="zh-CN" altLang="en-US" b="1" smtClean="0"/>
            </a:br>
            <a:r>
              <a:rPr kumimoji="1" lang="zh-CN" altLang="en-US" b="1" smtClean="0"/>
              <a:t> 只需要重写必要的方法，无关方法就不必实现了。</a:t>
            </a:r>
          </a:p>
          <a:p>
            <a:pPr eaLnBrk="1" hangingPunct="1"/>
            <a:r>
              <a:rPr kumimoji="1" lang="zh-CN" altLang="en-US" b="1" smtClean="0"/>
              <a:t>适配器是一个类而不是接口，因而处理事件的类只能</a:t>
            </a:r>
            <a:br>
              <a:rPr kumimoji="1" lang="zh-CN" altLang="en-US" b="1" smtClean="0"/>
            </a:br>
            <a:r>
              <a:rPr kumimoji="1" lang="zh-CN" altLang="en-US" b="1" smtClean="0"/>
              <a:t> 继承一个适配器。当该类需要处理多种事件时，通过</a:t>
            </a:r>
            <a:br>
              <a:rPr kumimoji="1" lang="zh-CN" altLang="en-US" b="1" smtClean="0"/>
            </a:br>
            <a:r>
              <a:rPr kumimoji="1" lang="zh-CN" altLang="en-US" b="1" smtClean="0"/>
              <a:t> 继承适配器类的方式是不行的。</a:t>
            </a:r>
          </a:p>
        </p:txBody>
      </p:sp>
    </p:spTree>
    <p:extLst>
      <p:ext uri="{BB962C8B-B14F-4D97-AF65-F5344CB8AC3E}">
        <p14:creationId xmlns:p14="http://schemas.microsoft.com/office/powerpoint/2010/main" val="5135288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05012E6A-73D1-4105-968F-A77F40D8A2BC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85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SzPct val="94000"/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黑体" panose="02010609060101010101" pitchFamily="49" charset="-122"/>
              </a:rPr>
              <a:t>内部类是定义在另一个类</a:t>
            </a:r>
            <a:r>
              <a:rPr lang="en-US" altLang="zh-CN" dirty="0" smtClean="0">
                <a:latin typeface="黑体" panose="02010609060101010101" pitchFamily="49" charset="-122"/>
              </a:rPr>
              <a:t>(</a:t>
            </a:r>
            <a:r>
              <a:rPr lang="zh-CN" altLang="en-US" dirty="0" smtClean="0">
                <a:latin typeface="黑体" panose="02010609060101010101" pitchFamily="49" charset="-122"/>
              </a:rPr>
              <a:t>或语句块</a:t>
            </a:r>
            <a:r>
              <a:rPr lang="en-US" altLang="zh-CN" dirty="0" smtClean="0">
                <a:latin typeface="黑体" panose="02010609060101010101" pitchFamily="49" charset="-122"/>
              </a:rPr>
              <a:t>)</a:t>
            </a:r>
            <a:r>
              <a:rPr lang="zh-CN" altLang="en-US" dirty="0" smtClean="0">
                <a:latin typeface="黑体" panose="02010609060101010101" pitchFamily="49" charset="-122"/>
              </a:rPr>
              <a:t>内部的类。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SzPct val="94000"/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黑体" panose="02010609060101010101" pitchFamily="49" charset="-122"/>
              </a:rPr>
              <a:t>外部类在访问内部类的成员时，首先需要创建内部类的对象，然后</a:t>
            </a:r>
            <a:r>
              <a:rPr lang="zh-CN" altLang="en-US" dirty="0" smtClean="0">
                <a:solidFill>
                  <a:srgbClr val="A50021"/>
                </a:solidFill>
                <a:latin typeface="黑体" panose="02010609060101010101" pitchFamily="49" charset="-122"/>
              </a:rPr>
              <a:t>通过这个对象来引用内部类的成员</a:t>
            </a:r>
            <a:r>
              <a:rPr lang="zh-CN" altLang="en-US" dirty="0" smtClean="0">
                <a:latin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SzPct val="94000"/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黑体" panose="02010609060101010101" pitchFamily="49" charset="-122"/>
              </a:rPr>
              <a:t>内部类若要访问外部类的成员时，可以</a:t>
            </a:r>
            <a:r>
              <a:rPr lang="zh-CN" altLang="en-US" dirty="0" smtClean="0">
                <a:solidFill>
                  <a:srgbClr val="A50021"/>
                </a:solidFill>
                <a:latin typeface="黑体" panose="02010609060101010101" pitchFamily="49" charset="-122"/>
              </a:rPr>
              <a:t>直接引用，无需创建对象，这也正是内部类方便使用的地方</a:t>
            </a:r>
            <a:r>
              <a:rPr lang="zh-CN" altLang="en-US" dirty="0" smtClean="0">
                <a:latin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SzPct val="94000"/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楷体_GB2312" pitchFamily="49" charset="-122"/>
              </a:rPr>
              <a:t>内部类常用于图形用户界面开发中的事件处理。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8358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E2A553E2-BF44-422F-A5E9-B5C1605B41B9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86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在</a:t>
            </a:r>
            <a:r>
              <a:rPr lang="en-US" altLang="zh-CN" smtClean="0">
                <a:solidFill>
                  <a:srgbClr val="A5002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WindowEventDemo </a:t>
            </a:r>
            <a:r>
              <a:rPr lang="zh-CN" altLang="en-US" smtClean="0">
                <a:solidFill>
                  <a:srgbClr val="A5002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类内部又定义了一个类</a:t>
            </a:r>
            <a:r>
              <a:rPr lang="en-US" altLang="zh-CN" smtClean="0">
                <a:solidFill>
                  <a:srgbClr val="0000CC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QuitWindow</a:t>
            </a:r>
            <a:r>
              <a:rPr lang="zh-CN" altLang="en-US" smtClean="0">
                <a:solidFill>
                  <a:srgbClr val="0000CC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，负责处理窗口的关闭事件</a:t>
            </a:r>
            <a:endParaRPr lang="en-US" altLang="zh-CN" smtClean="0">
              <a:solidFill>
                <a:srgbClr val="0000CC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/>
            <a:r>
              <a:rPr lang="en-US" altLang="zh-CN" smtClean="0">
                <a:solidFill>
                  <a:srgbClr val="0000CC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QuitWindow </a:t>
            </a:r>
            <a:r>
              <a:rPr lang="zh-CN" altLang="en-US" smtClean="0">
                <a:solidFill>
                  <a:srgbClr val="0000CC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这个类可以实现监听器接口，也可以继承适配器类，这里是后者。</a:t>
            </a:r>
            <a:endParaRPr lang="en-US" altLang="zh-CN" smtClean="0">
              <a:solidFill>
                <a:srgbClr val="0000CC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/>
            <a:r>
              <a:rPr lang="zh-CN" altLang="en-US" smtClean="0">
                <a:solidFill>
                  <a:srgbClr val="0000CC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覆盖了其中的关闭窗口的</a:t>
            </a:r>
            <a:r>
              <a:rPr lang="en-US" altLang="zh-CN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WindowClosing</a:t>
            </a:r>
            <a:r>
              <a:rPr lang="zh-CN" altLang="en-US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方法。实现在关闭窗口时程序结束运行的功能。</a:t>
            </a:r>
            <a:endParaRPr lang="en-US" altLang="zh-CN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/>
            <a:r>
              <a:rPr lang="zh-CN" altLang="en-US" smtClean="0"/>
              <a:t>最后，</a:t>
            </a:r>
            <a:r>
              <a:rPr lang="en-US" altLang="zh-CN" smtClean="0"/>
              <a:t>frame </a:t>
            </a:r>
            <a:r>
              <a:rPr lang="zh-CN" altLang="en-US" smtClean="0"/>
              <a:t>进行监听器注册，将窗口事件处理权委托给内部类的对象。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552099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在窗口中有“确定”和“取消”两个按钮。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单击“确定”按钮，窗口标题栏显示“单击了确定按钮”。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单击“取消”按钮，窗口标题栏显示“单击了取消按钮”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mtClean="0">
                <a:ea typeface="黑体" panose="02010609060101010101" pitchFamily="49" charset="-122"/>
                <a:cs typeface="Arial Unicode MS" panose="020B0604020202020204" pitchFamily="34" charset="-122"/>
              </a:rPr>
              <a:t>这里，我们使用内部类做监听器类</a:t>
            </a:r>
          </a:p>
        </p:txBody>
      </p:sp>
      <p:sp>
        <p:nvSpPr>
          <p:cNvPr id="1761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8FBD4AF9-1E24-4DD2-BD77-D134C1DBCF67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87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8050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首先定义一个内部类，实现监听器接口</a:t>
            </a:r>
            <a:r>
              <a:rPr lang="en-US" altLang="zh-CN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ActionListener </a:t>
            </a:r>
            <a:r>
              <a:rPr lang="zh-CN" altLang="en-US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，进而要实现</a:t>
            </a:r>
            <a:r>
              <a:rPr lang="en-US" altLang="zh-CN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actionPerformed</a:t>
            </a:r>
            <a:r>
              <a:rPr lang="zh-CN" altLang="en-US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方法</a:t>
            </a:r>
            <a:endParaRPr lang="en-US" altLang="zh-CN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在这个方法中，首先要判断事件源，然后设置框架的标题。需要访问外部类中的成员变量。</a:t>
            </a:r>
            <a:endParaRPr lang="en-US" altLang="zh-CN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内部类访问外部类成员变量时直接访问即可。</a:t>
            </a:r>
            <a:endParaRPr lang="en-US" altLang="zh-CN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与前面讲的本类做监听器相比，方便程度是一样的，都可以直接访问各个组件。但同时将界面代码与事件处理代码做了一定程序的分离，使程序逻辑更清晰，更容易维护。</a:t>
            </a:r>
            <a:endParaRPr lang="en-US" altLang="zh-CN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与单独定义事件监听器类相比，访问组件 更加方便。</a:t>
            </a:r>
            <a:endParaRPr lang="en-US" altLang="zh-CN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8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98216718-680B-46C6-98B4-03BF12A5269A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88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8450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2EEADACB-E05E-443E-A04F-4CDD6C69F471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89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匿名类的规则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）：匿名类没有构造方法；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）：匿名类不能定义静态的成员；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）：匿名类不能用</a:t>
            </a:r>
            <a:r>
              <a:rPr lang="en-US" altLang="zh-CN" smtClean="0"/>
              <a:t>4 </a:t>
            </a:r>
            <a:r>
              <a:rPr lang="zh-CN" altLang="en-US" smtClean="0"/>
              <a:t>种权限、</a:t>
            </a:r>
            <a:r>
              <a:rPr lang="en-US" altLang="zh-CN" smtClean="0"/>
              <a:t>static</a:t>
            </a:r>
            <a:r>
              <a:rPr lang="zh-CN" altLang="en-US" smtClean="0"/>
              <a:t>、</a:t>
            </a:r>
            <a:r>
              <a:rPr lang="en-US" altLang="zh-CN" smtClean="0"/>
              <a:t>final</a:t>
            </a:r>
            <a:r>
              <a:rPr lang="zh-CN" altLang="en-US" smtClean="0"/>
              <a:t>、</a:t>
            </a:r>
            <a:r>
              <a:rPr lang="en-US" altLang="zh-CN" smtClean="0"/>
              <a:t>abstract</a:t>
            </a:r>
            <a:r>
              <a:rPr lang="zh-CN" altLang="en-US" smtClean="0"/>
              <a:t>修饰；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）：只可以创建一个匿名类实例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80597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B8A48AB9-91C6-47D6-B07F-96D3B907E3DB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GB" altLang="zh-CN" smtClean="0">
                <a:latin typeface="宋体" panose="02010600030101010101" pitchFamily="2" charset="-122"/>
              </a:rPr>
              <a:t>Java1.2</a:t>
            </a:r>
            <a:r>
              <a:rPr lang="zh-CN" altLang="en-GB" smtClean="0">
                <a:latin typeface="宋体" panose="02010600030101010101" pitchFamily="2" charset="-122"/>
              </a:rPr>
              <a:t>发布了</a:t>
            </a:r>
            <a:r>
              <a:rPr lang="en-GB" altLang="zh-CN" smtClean="0">
                <a:latin typeface="宋体" panose="02010600030101010101" pitchFamily="2" charset="-122"/>
              </a:rPr>
              <a:t>Swing  GUI</a:t>
            </a:r>
            <a:r>
              <a:rPr lang="zh-CN" altLang="en-GB" smtClean="0">
                <a:latin typeface="宋体" panose="02010600030101010101" pitchFamily="2" charset="-122"/>
              </a:rPr>
              <a:t>组件库。</a:t>
            </a:r>
            <a:r>
              <a:rPr lang="zh-CN" altLang="en-US" smtClean="0">
                <a:latin typeface="宋体" panose="02010600030101010101" pitchFamily="2" charset="-122"/>
              </a:rPr>
              <a:t> </a:t>
            </a:r>
            <a:endParaRPr lang="en-GB" altLang="zh-CN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GB" altLang="zh-CN" smtClean="0">
                <a:latin typeface="宋体" panose="02010600030101010101" pitchFamily="2" charset="-122"/>
              </a:rPr>
              <a:t>Swing</a:t>
            </a:r>
            <a:r>
              <a:rPr lang="zh-CN" altLang="en-GB" smtClean="0">
                <a:latin typeface="宋体" panose="02010600030101010101" pitchFamily="2" charset="-122"/>
              </a:rPr>
              <a:t>类被放在</a:t>
            </a:r>
            <a:r>
              <a:rPr lang="en-GB" altLang="zh-CN" smtClean="0">
                <a:latin typeface="宋体" panose="02010600030101010101" pitchFamily="2" charset="-122"/>
              </a:rPr>
              <a:t>javax.swing</a:t>
            </a:r>
            <a:r>
              <a:rPr lang="zh-CN" altLang="en-GB" smtClean="0">
                <a:latin typeface="宋体" panose="02010600030101010101" pitchFamily="2" charset="-122"/>
              </a:rPr>
              <a:t>包及其子包中。在</a:t>
            </a:r>
            <a:r>
              <a:rPr lang="en-GB" altLang="zh-CN" smtClean="0">
                <a:latin typeface="宋体" panose="02010600030101010101" pitchFamily="2" charset="-122"/>
              </a:rPr>
              <a:t>Java 2</a:t>
            </a:r>
            <a:r>
              <a:rPr lang="zh-CN" altLang="en-GB" smtClean="0">
                <a:latin typeface="宋体" panose="02010600030101010101" pitchFamily="2" charset="-122"/>
              </a:rPr>
              <a:t>平台上， </a:t>
            </a:r>
            <a:r>
              <a:rPr lang="en-GB" altLang="zh-CN" smtClean="0">
                <a:latin typeface="宋体" panose="02010600030101010101" pitchFamily="2" charset="-122"/>
              </a:rPr>
              <a:t>Swing</a:t>
            </a:r>
            <a:r>
              <a:rPr lang="zh-CN" altLang="en-GB" smtClean="0">
                <a:latin typeface="宋体" panose="02010600030101010101" pitchFamily="2" charset="-122"/>
              </a:rPr>
              <a:t>已经成为核心层次的一部分，不再是扩展了，但</a:t>
            </a:r>
            <a:r>
              <a:rPr lang="en-GB" altLang="zh-CN" smtClean="0">
                <a:latin typeface="宋体" panose="02010600030101010101" pitchFamily="2" charset="-122"/>
              </a:rPr>
              <a:t>javax</a:t>
            </a:r>
            <a:r>
              <a:rPr lang="zh-CN" altLang="en-GB" smtClean="0">
                <a:latin typeface="宋体" panose="02010600030101010101" pitchFamily="2" charset="-122"/>
              </a:rPr>
              <a:t>的名字被保留了下来。</a:t>
            </a:r>
            <a:endParaRPr lang="en-GB" altLang="zh-CN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tx1"/>
              </a:buClr>
            </a:pPr>
            <a:r>
              <a:rPr lang="zh-CN" altLang="en-US" smtClean="0">
                <a:latin typeface="宋体" panose="02010600030101010101" pitchFamily="2" charset="-122"/>
              </a:rPr>
              <a:t>尽管</a:t>
            </a:r>
            <a:r>
              <a:rPr lang="en-US" altLang="zh-CN" smtClean="0">
                <a:latin typeface="宋体" panose="02010600030101010101" pitchFamily="2" charset="-122"/>
              </a:rPr>
              <a:t>Swing</a:t>
            </a:r>
            <a:r>
              <a:rPr lang="zh-CN" altLang="en-US" smtClean="0">
                <a:latin typeface="宋体" panose="02010600030101010101" pitchFamily="2" charset="-122"/>
              </a:rPr>
              <a:t>独立于</a:t>
            </a:r>
            <a:r>
              <a:rPr lang="en-US" altLang="zh-CN" smtClean="0">
                <a:latin typeface="宋体" panose="02010600030101010101" pitchFamily="2" charset="-122"/>
              </a:rPr>
              <a:t>AWT</a:t>
            </a:r>
            <a:r>
              <a:rPr lang="zh-CN" altLang="en-US" smtClean="0">
                <a:latin typeface="宋体" panose="02010600030101010101" pitchFamily="2" charset="-122"/>
              </a:rPr>
              <a:t>，但它并没有完全取代 </a:t>
            </a:r>
            <a:r>
              <a:rPr lang="en-US" altLang="zh-CN" smtClean="0">
                <a:latin typeface="宋体" panose="02010600030101010101" pitchFamily="2" charset="-122"/>
              </a:rPr>
              <a:t>AWT</a:t>
            </a:r>
            <a:r>
              <a:rPr lang="zh-CN" altLang="en-US" smtClean="0">
                <a:latin typeface="宋体" panose="02010600030101010101" pitchFamily="2" charset="-122"/>
              </a:rPr>
              <a:t>。</a:t>
            </a:r>
            <a:r>
              <a:rPr lang="en-US" altLang="zh-CN" smtClean="0">
                <a:latin typeface="宋体" panose="02010600030101010101" pitchFamily="2" charset="-122"/>
              </a:rPr>
              <a:t>Swing</a:t>
            </a:r>
            <a:r>
              <a:rPr lang="zh-CN" altLang="en-US" smtClean="0">
                <a:latin typeface="宋体" panose="02010600030101010101" pitchFamily="2" charset="-122"/>
              </a:rPr>
              <a:t>只是提供了更好的用户界面组件而已。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</a:pPr>
            <a:endParaRPr lang="zh-CN" altLang="en-US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zh-CN" smtClean="0">
                <a:latin typeface="宋体" panose="02010600030101010101" pitchFamily="2" charset="-122"/>
                <a:cs typeface="Times New Roman" panose="02020603050405020304" pitchFamily="18" charset="0"/>
              </a:rPr>
              <a:t>Swing</a:t>
            </a:r>
            <a:r>
              <a:rPr lang="zh-CN" altLang="en-US" smtClean="0">
                <a:latin typeface="宋体" panose="02010600030101010101" pitchFamily="2" charset="-122"/>
              </a:rPr>
              <a:t>组件除了</a:t>
            </a: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latin typeface="宋体" panose="02010600030101010101" pitchFamily="2" charset="-122"/>
                <a:cs typeface="Times New Roman" panose="02020603050405020304" pitchFamily="18" charset="0"/>
              </a:rPr>
              <a:t>AbstractButton </a:t>
            </a:r>
            <a:r>
              <a:rPr lang="zh-CN" altLang="en-US" smtClean="0">
                <a:latin typeface="宋体" panose="02010600030101010101" pitchFamily="2" charset="-122"/>
              </a:rPr>
              <a:t>类之外都以</a:t>
            </a: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latin typeface="宋体" panose="02010600030101010101" pitchFamily="2" charset="-122"/>
                <a:cs typeface="Times New Roman" panose="02020603050405020304" pitchFamily="18" charset="0"/>
              </a:rPr>
              <a:t>J </a:t>
            </a:r>
            <a:r>
              <a:rPr lang="zh-CN" altLang="en-US" smtClean="0">
                <a:latin typeface="宋体" panose="02010600030101010101" pitchFamily="2" charset="-122"/>
              </a:rPr>
              <a:t>开头。</a:t>
            </a:r>
          </a:p>
        </p:txBody>
      </p:sp>
    </p:spTree>
    <p:extLst>
      <p:ext uri="{BB962C8B-B14F-4D97-AF65-F5344CB8AC3E}">
        <p14:creationId xmlns:p14="http://schemas.microsoft.com/office/powerpoint/2010/main" val="224071997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匿名类的定义是将类的定义与实例的创建写在一条语句中。</a:t>
            </a:r>
            <a:endParaRPr lang="en-US" altLang="zh-CN" smtClean="0"/>
          </a:p>
          <a:p>
            <a:r>
              <a:rPr lang="zh-CN" altLang="en-US" smtClean="0"/>
              <a:t>大括号之间是匿名类的类体定义，前面是显式调用父类的构造方法来创建匿名类的对象。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AD839831-3B41-4A1B-BF37-BA50DAA45D75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90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6353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FBC52E5D-6E67-4FF8-ADA2-A4931C659772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91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首先我们应用匿名类来实现窗口关闭事件的处理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这是用内部类实现窗口关闭事件的代码，包括内部类的定义以及监听器注册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由于这个内部类只有一个对象，同时它又继承了一个类，所以可以将其变为匿名类的形式。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首先，去掉类名，随之</a:t>
            </a:r>
            <a:r>
              <a:rPr lang="en-US" altLang="zh-CN" smtClean="0"/>
              <a:t>class</a:t>
            </a:r>
            <a:r>
              <a:rPr lang="zh-CN" altLang="en-US" smtClean="0"/>
              <a:t>和</a:t>
            </a:r>
            <a:r>
              <a:rPr lang="en-US" altLang="zh-CN" smtClean="0"/>
              <a:t>extends</a:t>
            </a:r>
            <a:r>
              <a:rPr lang="zh-CN" altLang="en-US" smtClean="0"/>
              <a:t>也要去掉，将父类名</a:t>
            </a:r>
            <a:r>
              <a:rPr lang="en-US" altLang="zh-CN" smtClean="0"/>
              <a:t>WindowAdapter</a:t>
            </a:r>
            <a:r>
              <a:rPr lang="zh-CN" altLang="en-US" smtClean="0"/>
              <a:t>替换原来的类名，然后将类体的定义与对象的实例化合并成一条语句，也就是将剩下的类体放在括号的后面。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这条语句将监听器类的定义、监听器对象的创建以及监听器的注册融为一体。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与内部类比较起来，匿名类做事件处理，代码更简洁。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匿名类使代码更简洁</a:t>
            </a:r>
          </a:p>
        </p:txBody>
      </p:sp>
    </p:spTree>
    <p:extLst>
      <p:ext uri="{BB962C8B-B14F-4D97-AF65-F5344CB8AC3E}">
        <p14:creationId xmlns:p14="http://schemas.microsoft.com/office/powerpoint/2010/main" val="40169681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在这个程序中可以使用匿名类做做监听器类</a:t>
            </a:r>
            <a:endParaRPr lang="zh-CN" altLang="en-US" smtClean="0"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1863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3BE90935-7421-440F-80A0-ED5E789C78DB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92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8661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使用内部类做监听器类时，定义了一个内部类来监听两个按钮的动作事件。但是在匿名类做监听器时，将监听器类的定义、对象的创建、以及委托放在一条语句中，因此不可能两个组件共享一个匿名类</a:t>
            </a:r>
            <a:endParaRPr lang="en-US" altLang="zh-CN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8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9D828C12-2BAC-46B9-B25C-68C0E7534388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93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1405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也就是两个组件必须各自定义一个匿名类来做事件处理。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904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84DC58E8-AF56-45CD-A063-325B9E987430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94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329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mtClean="0"/>
              <a:t>在</a:t>
            </a:r>
            <a:r>
              <a:rPr lang="en-US" altLang="zh-CN" smtClean="0"/>
              <a:t>Java</a:t>
            </a:r>
            <a:r>
              <a:rPr lang="zh-CN" altLang="en-US" smtClean="0"/>
              <a:t>语言中，采用委托模型进行事件处理，事件监听器类是关键，</a:t>
            </a:r>
            <a:endParaRPr lang="en-US" altLang="zh-CN" smtClean="0"/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mtClean="0"/>
              <a:t>监听器类可以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实现监听器接口或继承适配器，</a:t>
            </a:r>
            <a:r>
              <a:rPr lang="zh-CN" altLang="en-US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将响应事件所要完成的操作写在对应的方法体中</a:t>
            </a:r>
            <a:endParaRPr lang="en-US" altLang="zh-CN" smtClean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监听器类的形式有四种，本类做监听器类，最方便，但是将界面代码与事件响应代码混在一起，不利于程序的修改和维护</a:t>
            </a:r>
            <a:endParaRPr lang="en-US" altLang="zh-CN" smtClean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单独定义监听器类实现起来比较复杂，但是将界面代码与事件响应代码完全分离开来，有利于程序的修改和维护</a:t>
            </a:r>
            <a:endParaRPr lang="en-US" altLang="zh-CN" smtClean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内部类使用起来也非常方便，而且实现了界面代码与事件响应代码的一定程度的分离。</a:t>
            </a:r>
            <a:endParaRPr lang="en-US" altLang="zh-CN" smtClean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匿名类适用于比较特殊的情况，能够简化事件处理代码。</a:t>
            </a:r>
            <a:endParaRPr lang="en-US" altLang="zh-CN" smtClean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altLang="zh-CN" smtClean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zh-CN" altLang="en-US" smtClean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mtClean="0"/>
          </a:p>
        </p:txBody>
      </p:sp>
      <p:sp>
        <p:nvSpPr>
          <p:cNvPr id="1925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BE418517-DF0E-470C-AE95-0EAB30EFBADC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95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9988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68DF1739-BC1E-4282-8105-7D1E04FEDA9B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96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9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提问，鼠标操作有什么，单击左键，单击右键，双击左键</a:t>
            </a:r>
          </a:p>
        </p:txBody>
      </p:sp>
    </p:spTree>
    <p:extLst>
      <p:ext uri="{BB962C8B-B14F-4D97-AF65-F5344CB8AC3E}">
        <p14:creationId xmlns:p14="http://schemas.microsoft.com/office/powerpoint/2010/main" val="31766671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479D8A3B-48D7-4CE6-92DC-D4A5DC15A69B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99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2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Java 1.2 </a:t>
            </a:r>
            <a:r>
              <a:rPr lang="zh-CN" altLang="en-US" smtClean="0"/>
              <a:t>拥有更为强大的二维图形处理能力，它包含了一系列类</a:t>
            </a:r>
            <a:r>
              <a:rPr lang="en-US" altLang="zh-CN" smtClean="0"/>
              <a:t>line2D,Rectangle2D.</a:t>
            </a:r>
          </a:p>
          <a:p>
            <a:pPr eaLnBrk="1" hangingPunct="1"/>
            <a:r>
              <a:rPr lang="en-US" altLang="zh-CN" smtClean="0"/>
              <a:t>Graphics</a:t>
            </a:r>
            <a:r>
              <a:rPr lang="zh-CN" altLang="en-US" smtClean="0"/>
              <a:t>类是抽象类</a:t>
            </a:r>
            <a:r>
              <a:rPr lang="zh-CN" altLang="en-US" b="1" smtClean="0"/>
              <a:t>，</a:t>
            </a:r>
            <a:r>
              <a:rPr lang="zh-CN" altLang="en-US" smtClean="0"/>
              <a:t>所以应用程序不能直接调用此构造方法。图形上下文从其他图形上下文获取，或者通过在组件上调用 </a:t>
            </a:r>
            <a:r>
              <a:rPr lang="en-US" altLang="zh-CN" smtClean="0"/>
              <a:t>getGraphics </a:t>
            </a:r>
            <a:r>
              <a:rPr lang="zh-CN" altLang="en-US" smtClean="0"/>
              <a:t>来创建。 </a:t>
            </a:r>
          </a:p>
          <a:p>
            <a:pPr lvl="1" eaLnBrk="1" hangingPunct="1"/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460001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070A08B9-F897-4DBF-B6AF-A497F0C5A6CE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102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2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latin typeface="宋体" panose="02010600030101010101" pitchFamily="2" charset="-122"/>
              </a:rPr>
              <a:t>提一下适配器类</a:t>
            </a:r>
          </a:p>
          <a:p>
            <a:pPr algn="just" eaLnBrk="1" hangingPunct="1"/>
            <a:r>
              <a:rPr lang="zh-CN" altLang="en-US" smtClean="0">
                <a:latin typeface="宋体" panose="02010600030101010101" pitchFamily="2" charset="-122"/>
              </a:rPr>
              <a:t>对应的注册监听器的方法是</a:t>
            </a:r>
            <a:r>
              <a:rPr lang="en-US" altLang="zh-CN" b="1" smtClean="0">
                <a:solidFill>
                  <a:srgbClr val="0000FF"/>
                </a:solidFill>
                <a:latin typeface="宋体" panose="02010600030101010101" pitchFamily="2" charset="-122"/>
              </a:rPr>
              <a:t>addMouseListener</a:t>
            </a:r>
            <a:r>
              <a:rPr lang="en-US" altLang="zh-CN" smtClean="0">
                <a:latin typeface="宋体" panose="02010600030101010101" pitchFamily="2" charset="-122"/>
              </a:rPr>
              <a:t>()</a:t>
            </a:r>
          </a:p>
          <a:p>
            <a:pPr eaLnBrk="1" hangingPunct="1"/>
            <a:r>
              <a:rPr lang="en-US" altLang="zh-CN" smtClean="0"/>
              <a:t>mouseEvent.isMetaDown()</a:t>
            </a:r>
            <a:r>
              <a:rPr lang="zh-CN" altLang="en-US" smtClean="0"/>
              <a:t>可用来检测按下的是鼠标左键还是右键，为真是右键，为假是左键。</a:t>
            </a:r>
          </a:p>
        </p:txBody>
      </p:sp>
    </p:spTree>
    <p:extLst>
      <p:ext uri="{BB962C8B-B14F-4D97-AF65-F5344CB8AC3E}">
        <p14:creationId xmlns:p14="http://schemas.microsoft.com/office/powerpoint/2010/main" val="17358365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F4F286E3-0EFA-4D2F-B731-90386D60396F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103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提一下适配器类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当按住鼠标右键移动鼠标时，也触发拖动事件</a:t>
            </a:r>
          </a:p>
        </p:txBody>
      </p:sp>
    </p:spTree>
    <p:extLst>
      <p:ext uri="{BB962C8B-B14F-4D97-AF65-F5344CB8AC3E}">
        <p14:creationId xmlns:p14="http://schemas.microsoft.com/office/powerpoint/2010/main" val="1616285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BB967EA3-203C-4F21-A495-B039DCFF98F7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en-US" altLang="zh-CN" smtClean="0"/>
              <a:t> </a:t>
            </a:r>
            <a:r>
              <a:rPr kumimoji="1" lang="zh-CN" altLang="en-US" smtClean="0"/>
              <a:t>所有的 </a:t>
            </a:r>
            <a:r>
              <a:rPr kumimoji="1" lang="en-US" altLang="zh-CN" b="1" smtClean="0"/>
              <a:t>Jframe</a:t>
            </a:r>
            <a:r>
              <a:rPr kumimoji="1" lang="zh-CN" altLang="en-US" b="1" smtClean="0"/>
              <a:t>框架的顶层都有一个</a:t>
            </a:r>
            <a:r>
              <a:rPr kumimoji="1" lang="en-US" altLang="zh-CN" b="1" smtClean="0"/>
              <a:t>JRootPane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面板。对于具有单一面板的窗体（ </a:t>
            </a:r>
            <a:r>
              <a:rPr kumimoji="1" lang="en-US" altLang="zh-CN" b="1" smtClean="0"/>
              <a:t>JFrame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）， 可以使用</a:t>
            </a:r>
            <a:r>
              <a:rPr kumimoji="1" lang="en-US" altLang="zh-CN" b="1" smtClean="0"/>
              <a:t>getContentPane</a:t>
            </a:r>
            <a:r>
              <a:rPr kumimoji="1" lang="en-US" altLang="zh-CN" smtClean="0"/>
              <a:t>() </a:t>
            </a:r>
            <a:r>
              <a:rPr kumimoji="1" lang="zh-CN" altLang="en-US" smtClean="0"/>
              <a:t>方法取得，并使用 </a:t>
            </a:r>
            <a:r>
              <a:rPr kumimoji="1" lang="en-US" altLang="zh-CN" b="1" smtClean="0"/>
              <a:t>add</a:t>
            </a:r>
            <a:r>
              <a:rPr kumimoji="1" lang="en-US" altLang="zh-CN" smtClean="0"/>
              <a:t>()</a:t>
            </a:r>
            <a:r>
              <a:rPr kumimoji="1" lang="zh-CN" altLang="en-US" smtClean="0"/>
              <a:t>方法将组件加到面板上。 </a:t>
            </a:r>
          </a:p>
        </p:txBody>
      </p:sp>
    </p:spTree>
    <p:extLst>
      <p:ext uri="{BB962C8B-B14F-4D97-AF65-F5344CB8AC3E}">
        <p14:creationId xmlns:p14="http://schemas.microsoft.com/office/powerpoint/2010/main" val="412128220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E1D966EC-2504-4153-8B48-FCD652C686E9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104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public void </a:t>
            </a:r>
            <a:r>
              <a:rPr lang="en-US" altLang="zh-CN" b="1" smtClean="0"/>
              <a:t>mouseClicked</a:t>
            </a:r>
            <a:r>
              <a:rPr lang="en-US" altLang="zh-CN" smtClean="0"/>
              <a:t>(</a:t>
            </a:r>
            <a:r>
              <a:rPr lang="en-US" altLang="zh-CN" smtClean="0">
                <a:hlinkClick r:id="rId3" tooltip="java.awt.event 中的类"/>
              </a:rPr>
              <a:t>MouseEvent</a:t>
            </a:r>
            <a:r>
              <a:rPr lang="en-US" altLang="zh-CN" smtClean="0"/>
              <a:t> e)</a:t>
            </a:r>
          </a:p>
          <a:p>
            <a:pPr eaLnBrk="1" hangingPunct="1"/>
            <a:r>
              <a:rPr lang="en-US" altLang="zh-CN" sz="1500" smtClean="0">
                <a:solidFill>
                  <a:srgbClr val="0000CC"/>
                </a:solidFill>
              </a:rPr>
              <a:t>fillOval(int x, int y, int width, int height)</a:t>
            </a:r>
          </a:p>
        </p:txBody>
      </p:sp>
    </p:spTree>
    <p:extLst>
      <p:ext uri="{BB962C8B-B14F-4D97-AF65-F5344CB8AC3E}">
        <p14:creationId xmlns:p14="http://schemas.microsoft.com/office/powerpoint/2010/main" val="7242537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80EF6693-4D07-404F-B98A-5784767EFC83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105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0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import java.awt.*;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import java.awt.event.*;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import javax.swing.*;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class DrawPoint extends JFrame implements MouseListener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Graphics g;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JPanel pane;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void disp()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setTitle("</a:t>
            </a:r>
            <a:r>
              <a:rPr lang="zh-CN" altLang="en-US" sz="800" smtClean="0"/>
              <a:t>画图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setVisible(true);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setSize(300, 200);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pane =new JPanel();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setForeground(Color.BLUE);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pane.setBackground(Color.YELLOW);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add(pane);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pane.addMouseListener(this);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public static void main(String[] arg)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DrawPoint t = new DrawPoint();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t.disp();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// </a:t>
            </a:r>
            <a:r>
              <a:rPr lang="zh-CN" altLang="en-US" sz="800" smtClean="0"/>
              <a:t>实现</a:t>
            </a:r>
            <a:r>
              <a:rPr lang="en-US" altLang="zh-CN" sz="800" smtClean="0"/>
              <a:t>MouseListener</a:t>
            </a:r>
            <a:r>
              <a:rPr lang="zh-CN" altLang="en-US" sz="800" smtClean="0"/>
              <a:t>接口的各个方法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	</a:t>
            </a:r>
            <a:r>
              <a:rPr lang="en-US" altLang="zh-CN" sz="800" smtClean="0"/>
              <a:t>public void mouseClicked(MouseEvent e)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g = pane.getGraphics(); // </a:t>
            </a:r>
            <a:r>
              <a:rPr lang="zh-CN" altLang="en-US" sz="800" smtClean="0"/>
              <a:t>创建绘图对象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		</a:t>
            </a:r>
            <a:r>
              <a:rPr lang="en-US" altLang="zh-CN" sz="800" smtClean="0"/>
              <a:t>g.fillOval(e.getX(), e.getY(), 10, 10);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public void mouseEntered(MouseEvent e)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public void mouseExited(MouseEvent e)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public void mousePressed(MouseEvent e)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public void mouseReleased(MouseEvent e)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smtClean="0"/>
          </a:p>
        </p:txBody>
      </p:sp>
    </p:spTree>
    <p:extLst>
      <p:ext uri="{BB962C8B-B14F-4D97-AF65-F5344CB8AC3E}">
        <p14:creationId xmlns:p14="http://schemas.microsoft.com/office/powerpoint/2010/main" val="800335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2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说明实现接口的缺点，引出适配器类</a:t>
            </a:r>
          </a:p>
        </p:txBody>
      </p:sp>
      <p:sp>
        <p:nvSpPr>
          <p:cNvPr id="332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5D161D3F-658D-437E-96EA-F4CEFD2D2989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106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5271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252C4E29-8E33-4DC9-9C6B-047AD0132E71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107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4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>
              <a:lnSpc>
                <a:spcPct val="115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提一下适配器类</a:t>
            </a:r>
            <a:endParaRPr lang="zh-CN" altLang="en-US" sz="1000" b="1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5000"/>
              </a:lnSpc>
            </a:pPr>
            <a:r>
              <a:rPr lang="zh-CN" altLang="en-US" sz="1000" b="1" smtClean="0">
                <a:latin typeface="宋体" panose="02010600030101010101" pitchFamily="2" charset="-122"/>
              </a:rPr>
              <a:t>处理键盘事件的程序要实现在</a:t>
            </a:r>
            <a:r>
              <a:rPr lang="en-US" altLang="zh-CN" sz="1000" b="1" smtClean="0">
                <a:latin typeface="宋体" panose="02010600030101010101" pitchFamily="2" charset="-122"/>
              </a:rPr>
              <a:t>java.awt.event</a:t>
            </a:r>
            <a:r>
              <a:rPr lang="zh-CN" altLang="en-US" sz="1000" b="1" smtClean="0">
                <a:latin typeface="宋体" panose="02010600030101010101" pitchFamily="2" charset="-122"/>
              </a:rPr>
              <a:t>包中定义的接口</a:t>
            </a:r>
            <a:r>
              <a:rPr lang="en-US" altLang="zh-CN" sz="1000" b="1" smtClean="0">
                <a:latin typeface="宋体" panose="02010600030101010101" pitchFamily="2" charset="-122"/>
              </a:rPr>
              <a:t>KeyListener</a:t>
            </a:r>
            <a:r>
              <a:rPr lang="zh-CN" altLang="en-US" sz="1000" b="1" smtClean="0">
                <a:latin typeface="宋体" panose="02010600030101010101" pitchFamily="2" charset="-122"/>
              </a:rPr>
              <a:t>，在这个接口中定义了未实现的键盘事件处理方法。键盘事件处理方法为：</a:t>
            </a:r>
          </a:p>
          <a:p>
            <a:pPr lvl="1" algn="just" eaLnBrk="1" hangingPunct="1">
              <a:lnSpc>
                <a:spcPct val="115000"/>
              </a:lnSpc>
            </a:pPr>
            <a:r>
              <a:rPr lang="en-US" altLang="zh-CN" b="1" smtClean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void KeyPressed(KeyEvent e)</a:t>
            </a:r>
          </a:p>
          <a:p>
            <a:pPr lvl="1" algn="just" eaLnBrk="1" hangingPunct="1">
              <a:lnSpc>
                <a:spcPct val="115000"/>
              </a:lnSpc>
            </a:pPr>
            <a:r>
              <a:rPr lang="en-US" altLang="zh-CN" b="1" smtClean="0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zh-CN" altLang="en-US" b="1" smtClean="0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处理按下键</a:t>
            </a:r>
          </a:p>
          <a:p>
            <a:pPr lvl="1" algn="just" eaLnBrk="1" hangingPunct="1">
              <a:lnSpc>
                <a:spcPct val="115000"/>
              </a:lnSpc>
            </a:pPr>
            <a:r>
              <a:rPr lang="en-US" altLang="zh-CN" b="1" smtClean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void KeyReleased(KeyEvent e)</a:t>
            </a:r>
          </a:p>
          <a:p>
            <a:pPr lvl="1" algn="just" eaLnBrk="1" hangingPunct="1">
              <a:lnSpc>
                <a:spcPct val="115000"/>
              </a:lnSpc>
            </a:pPr>
            <a:r>
              <a:rPr lang="en-US" altLang="zh-CN" b="1" smtClean="0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zh-CN" altLang="en-US" b="1" smtClean="0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处理松开键</a:t>
            </a:r>
          </a:p>
          <a:p>
            <a:pPr lvl="1" algn="just" eaLnBrk="1" hangingPunct="1">
              <a:lnSpc>
                <a:spcPct val="115000"/>
              </a:lnSpc>
            </a:pPr>
            <a:r>
              <a:rPr lang="en-US" altLang="zh-CN" b="1" smtClean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void KeyTyped(KeyEvent e)</a:t>
            </a:r>
          </a:p>
          <a:p>
            <a:pPr lvl="1" algn="just" eaLnBrk="1" hangingPunct="1">
              <a:lnSpc>
                <a:spcPct val="115000"/>
              </a:lnSpc>
            </a:pPr>
            <a:r>
              <a:rPr lang="en-US" altLang="zh-CN" b="1" smtClean="0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zh-CN" altLang="en-US" b="1" smtClean="0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处理敲击键盘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7127310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F21CD7E6-F0EC-48C4-A792-EFF676C959F9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108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6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smtClean="0"/>
              <a:t>getKeyChar():</a:t>
            </a:r>
            <a:r>
              <a:rPr lang="zh-CN" altLang="en-US" b="1" smtClean="0"/>
              <a:t>处理的是比较高层的事件，返回的是每欠敲击键盘后得到的字符（中文输入法下就是汉字）。</a:t>
            </a:r>
          </a:p>
          <a:p>
            <a:pPr eaLnBrk="1" hangingPunct="1"/>
            <a:endParaRPr lang="zh-CN" altLang="en-US" b="1" smtClean="0"/>
          </a:p>
          <a:p>
            <a:pPr eaLnBrk="1" hangingPunct="1"/>
            <a:r>
              <a:rPr lang="en-US" altLang="zh-CN" b="1" smtClean="0"/>
              <a:t>getKeyCode()</a:t>
            </a:r>
            <a:r>
              <a:rPr lang="zh-CN" altLang="en-US" b="1" smtClean="0"/>
              <a:t>键盘上每一个按钮都有对应码</a:t>
            </a:r>
            <a:r>
              <a:rPr lang="en-US" altLang="zh-CN" b="1" smtClean="0"/>
              <a:t>(Code),</a:t>
            </a:r>
            <a:r>
              <a:rPr lang="zh-CN" altLang="en-US" b="1" smtClean="0"/>
              <a:t>可用来查知用户按了什么键，如</a:t>
            </a:r>
            <a:r>
              <a:rPr lang="en-US" altLang="zh-CN" b="1" smtClean="0"/>
              <a:t>[Shift]</a:t>
            </a:r>
            <a:r>
              <a:rPr lang="zh-CN" altLang="en-US" b="1" smtClean="0"/>
              <a:t>键</a:t>
            </a:r>
            <a:r>
              <a:rPr lang="en-US" altLang="zh-CN" b="1" smtClean="0"/>
              <a:t>code</a:t>
            </a:r>
            <a:r>
              <a:rPr lang="zh-CN" altLang="en-US" b="1" smtClean="0"/>
              <a:t>为</a:t>
            </a:r>
            <a:r>
              <a:rPr lang="en-US" altLang="zh-CN" b="1" smtClean="0"/>
              <a:t>16</a:t>
            </a:r>
            <a:r>
              <a:rPr lang="zh-CN" altLang="en-US" b="1" smtClean="0"/>
              <a:t>。利用</a:t>
            </a:r>
            <a:r>
              <a:rPr lang="en-US" altLang="zh-CN" b="1" smtClean="0"/>
              <a:t>getKeyCode()</a:t>
            </a:r>
            <a:r>
              <a:rPr lang="zh-CN" altLang="en-US" b="1" smtClean="0"/>
              <a:t>方法就可以得知这个码，不过读者要注意，这个方法在</a:t>
            </a:r>
            <a:r>
              <a:rPr lang="en-US" altLang="zh-CN" b="1" smtClean="0"/>
              <a:t>keyTyped() </a:t>
            </a:r>
            <a:r>
              <a:rPr lang="zh-CN" altLang="en-US" b="1" smtClean="0"/>
              <a:t>上是无法检测出来的，因为</a:t>
            </a:r>
            <a:r>
              <a:rPr lang="en-US" altLang="zh-CN" b="1" smtClean="0"/>
              <a:t>keyTyped()</a:t>
            </a:r>
            <a:r>
              <a:rPr lang="zh-CN" altLang="en-US" b="1" smtClean="0"/>
              <a:t>只管用户输入的字符，而不会管到键盘的对应码。因此你一定要将</a:t>
            </a:r>
            <a:r>
              <a:rPr lang="en-US" altLang="zh-CN" b="1" smtClean="0"/>
              <a:t>getKeyCode()</a:t>
            </a:r>
            <a:r>
              <a:rPr lang="zh-CN" altLang="en-US" b="1" smtClean="0"/>
              <a:t>方法写</a:t>
            </a:r>
            <a:r>
              <a:rPr lang="en-US" altLang="zh-CN" b="1" smtClean="0"/>
              <a:t>keyPressed()</a:t>
            </a:r>
            <a:r>
              <a:rPr lang="zh-CN" altLang="en-US" b="1" smtClean="0"/>
              <a:t>或</a:t>
            </a:r>
            <a:r>
              <a:rPr lang="en-US" altLang="zh-CN" b="1" smtClean="0"/>
              <a:t>keyReleased()</a:t>
            </a:r>
            <a:r>
              <a:rPr lang="zh-CN" altLang="en-US" b="1" smtClean="0"/>
              <a:t>方法中才会有效，因为这两个方法是处理比较低层的方法。</a:t>
            </a:r>
          </a:p>
          <a:p>
            <a:pPr eaLnBrk="1" hangingPunct="1"/>
            <a:endParaRPr lang="zh-CN" altLang="en-US" b="1" smtClean="0"/>
          </a:p>
          <a:p>
            <a:pPr eaLnBrk="1" hangingPunct="1"/>
            <a:r>
              <a:rPr lang="en-US" altLang="zh-CN" b="1" smtClean="0"/>
              <a:t>getKeyModifiersText()</a:t>
            </a:r>
            <a:r>
              <a:rPr lang="zh-CN" altLang="en-US" b="1" smtClean="0"/>
              <a:t>方法可返回修饰键的字符串，如返回“</a:t>
            </a:r>
            <a:r>
              <a:rPr lang="en-US" altLang="zh-CN" b="1" smtClean="0"/>
              <a:t>Shift”</a:t>
            </a:r>
            <a:r>
              <a:rPr lang="zh-CN" altLang="en-US" b="1" smtClean="0"/>
              <a:t>字符串或是“</a:t>
            </a:r>
            <a:r>
              <a:rPr lang="en-US" altLang="zh-CN" b="1" smtClean="0"/>
              <a:t>Ctrl+Shift”</a:t>
            </a:r>
            <a:r>
              <a:rPr lang="zh-CN" altLang="en-US" b="1" smtClean="0"/>
              <a:t>字符串，不过你要先传入</a:t>
            </a:r>
            <a:r>
              <a:rPr lang="en-US" altLang="zh-CN" b="1" smtClean="0"/>
              <a:t>modifiers</a:t>
            </a:r>
            <a:r>
              <a:rPr lang="zh-CN" altLang="en-US" b="1" smtClean="0"/>
              <a:t>参数。你可以直接使用</a:t>
            </a:r>
            <a:r>
              <a:rPr lang="en-US" altLang="zh-CN" b="1" smtClean="0"/>
              <a:t>getModifiers()</a:t>
            </a:r>
            <a:r>
              <a:rPr lang="zh-CN" altLang="en-US" b="1" smtClean="0"/>
              <a:t>方法来得到</a:t>
            </a:r>
            <a:r>
              <a:rPr lang="en-US" altLang="zh-CN" b="1" smtClean="0"/>
              <a:t>modifiers</a:t>
            </a:r>
            <a:r>
              <a:rPr lang="zh-CN" altLang="en-US" b="1" smtClean="0"/>
              <a:t>参数。这个方法是定义在 </a:t>
            </a:r>
            <a:r>
              <a:rPr lang="en-US" altLang="zh-CN" b="1" smtClean="0"/>
              <a:t>InputEvent</a:t>
            </a:r>
            <a:r>
              <a:rPr lang="zh-CN" altLang="en-US" b="1" smtClean="0"/>
              <a:t>类中，而</a:t>
            </a:r>
            <a:r>
              <a:rPr lang="en-US" altLang="zh-CN" b="1" smtClean="0"/>
              <a:t>KeyEvent</a:t>
            </a:r>
            <a:r>
              <a:rPr lang="zh-CN" altLang="en-US" b="1" smtClean="0"/>
              <a:t>继承它，因此就能直接使用这个方法。同样，你必须将</a:t>
            </a:r>
            <a:r>
              <a:rPr lang="en-US" altLang="zh-CN" b="1" smtClean="0"/>
              <a:t>getKeyModifiersText()</a:t>
            </a:r>
            <a:r>
              <a:rPr lang="zh-CN" altLang="en-US" b="1" smtClean="0"/>
              <a:t>与 </a:t>
            </a:r>
            <a:r>
              <a:rPr lang="en-US" altLang="zh-CN" b="1" smtClean="0"/>
              <a:t>getModifiers()</a:t>
            </a:r>
            <a:r>
              <a:rPr lang="zh-CN" altLang="en-US" b="1" smtClean="0"/>
              <a:t>方法放在</a:t>
            </a:r>
            <a:r>
              <a:rPr lang="en-US" altLang="zh-CN" b="1" smtClean="0"/>
              <a:t>keyPressed()</a:t>
            </a:r>
            <a:r>
              <a:rPr lang="zh-CN" altLang="en-US" b="1" smtClean="0"/>
              <a:t>或</a:t>
            </a:r>
            <a:r>
              <a:rPr lang="en-US" altLang="zh-CN" b="1" smtClean="0"/>
              <a:t>keyReleased()</a:t>
            </a:r>
            <a:r>
              <a:rPr lang="zh-CN" altLang="en-US" b="1" smtClean="0"/>
              <a:t>方法中才会有效。</a:t>
            </a:r>
          </a:p>
        </p:txBody>
      </p:sp>
    </p:spTree>
    <p:extLst>
      <p:ext uri="{BB962C8B-B14F-4D97-AF65-F5344CB8AC3E}">
        <p14:creationId xmlns:p14="http://schemas.microsoft.com/office/powerpoint/2010/main" val="326444347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333A6C53-6A8E-40E3-9961-0B4F94B85422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109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import javax.swing.*;import java.awt.*;import java.awt.event.*;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class MouseAndKeyDemo extends JFrame{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int lastX=0,lastY=0;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public MouseAndKeyDemo(){      //</a:t>
            </a:r>
            <a:r>
              <a:rPr lang="zh-CN" altLang="en-US" sz="800" smtClean="0"/>
              <a:t>构造方法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		</a:t>
            </a:r>
            <a:r>
              <a:rPr lang="en-US" altLang="zh-CN" sz="800" smtClean="0"/>
              <a:t>super("</a:t>
            </a:r>
            <a:r>
              <a:rPr lang="zh-CN" altLang="en-US" sz="800" smtClean="0"/>
              <a:t>鼠标和键盘事件</a:t>
            </a:r>
            <a:r>
              <a:rPr lang="en-US" altLang="zh-CN" sz="8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getContentPane().setBackground(Color.white);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setForeground(Color.blue);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setSize(400,300);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setVisible(true);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setDefaultCloseOperation(JFrame.EXIT_ON_CLOSE);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addMouseListener(new MouseAdapter(){  //</a:t>
            </a:r>
            <a:r>
              <a:rPr lang="zh-CN" altLang="en-US" sz="800" smtClean="0"/>
              <a:t>鼠标事件监听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		</a:t>
            </a:r>
            <a:r>
              <a:rPr lang="en-US" altLang="zh-CN" sz="800" smtClean="0"/>
              <a:t>public void mousePressed(MouseEvent e){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       lastX=e.getX();lastY=e.getY();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});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addMouseMotionListener(new MouseMotionAdapter(){//</a:t>
            </a:r>
            <a:r>
              <a:rPr lang="zh-CN" altLang="en-US" sz="800" smtClean="0"/>
              <a:t>鼠标事件监听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		</a:t>
            </a:r>
            <a:r>
              <a:rPr lang="en-US" altLang="zh-CN" sz="800" smtClean="0"/>
              <a:t>public void mouseDragged(MouseEvent e){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        int x=e.getX();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 	         int y=e.getY();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        Graphics g=getGraphics();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        g.drawLine(lastX,lastY,x,y);   //</a:t>
            </a:r>
            <a:r>
              <a:rPr lang="zh-CN" altLang="en-US" sz="800" smtClean="0"/>
              <a:t>画线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		         </a:t>
            </a:r>
            <a:r>
              <a:rPr lang="en-US" altLang="zh-CN" sz="800" smtClean="0"/>
              <a:t>lastX=e.getX();lastY=e.getY(); }});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   addKeyListener(new KeyAdapter(){        //</a:t>
            </a:r>
            <a:r>
              <a:rPr lang="zh-CN" altLang="en-US" sz="800" smtClean="0"/>
              <a:t>键盘事件监听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		   </a:t>
            </a:r>
            <a:r>
              <a:rPr lang="en-US" altLang="zh-CN" sz="800" smtClean="0"/>
              <a:t>public void keyTyped(KeyEvent e){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       String s=String.valueOf(e.getKeyChar());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       getGraphics().drawString(s,lastX,lastY);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        lastX+=10;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});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		}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public static void main(String[] args)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	new MouseAndKeyDemo();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} 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smtClean="0"/>
          </a:p>
        </p:txBody>
      </p:sp>
    </p:spTree>
    <p:extLst>
      <p:ext uri="{BB962C8B-B14F-4D97-AF65-F5344CB8AC3E}">
        <p14:creationId xmlns:p14="http://schemas.microsoft.com/office/powerpoint/2010/main" val="192437400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FCF92C75-A039-4784-9582-CB0C5FE11390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110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0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由于多个方法中都会使用绘图对象</a:t>
            </a:r>
            <a:r>
              <a:rPr lang="en-US" altLang="zh-CN" smtClean="0"/>
              <a:t>g</a:t>
            </a:r>
            <a:r>
              <a:rPr lang="zh-CN" altLang="en-US" smtClean="0"/>
              <a:t>，因此可以在成员变量中声明</a:t>
            </a:r>
            <a:r>
              <a:rPr lang="en-US" altLang="zh-CN" smtClean="0"/>
              <a:t>g</a:t>
            </a:r>
            <a:r>
              <a:rPr lang="zh-CN" altLang="en-US" smtClean="0"/>
              <a:t>，这样各个方法中就不用重复声明和创建了。但要注意创建</a:t>
            </a:r>
            <a:r>
              <a:rPr lang="en-US" altLang="zh-CN" smtClean="0"/>
              <a:t>g</a:t>
            </a:r>
            <a:r>
              <a:rPr lang="zh-CN" altLang="en-US" smtClean="0"/>
              <a:t>时一定要在</a:t>
            </a:r>
            <a:r>
              <a:rPr lang="en-US" altLang="zh-CN" smtClean="0"/>
              <a:t>setVisible(</a:t>
            </a:r>
            <a:r>
              <a:rPr lang="en-US" altLang="zh-CN" b="1" smtClean="0"/>
              <a:t>true</a:t>
            </a:r>
            <a:r>
              <a:rPr lang="en-US" altLang="zh-CN" smtClean="0"/>
              <a:t>);</a:t>
            </a:r>
            <a:r>
              <a:rPr lang="zh-CN" altLang="en-US" smtClean="0"/>
              <a:t>方法的后面，否则创建不成功。</a:t>
            </a:r>
          </a:p>
          <a:p>
            <a:pPr eaLnBrk="1" hangingPunct="1"/>
            <a:r>
              <a:rPr lang="en-US" altLang="zh-CN" smtClean="0"/>
              <a:t>setVisible(</a:t>
            </a:r>
            <a:r>
              <a:rPr lang="en-US" altLang="zh-CN" b="1" smtClean="0"/>
              <a:t>true</a:t>
            </a:r>
            <a:r>
              <a:rPr lang="en-US" altLang="zh-CN" smtClean="0"/>
              <a:t>);</a:t>
            </a:r>
          </a:p>
          <a:p>
            <a:pPr eaLnBrk="1" hangingPunct="1"/>
            <a:r>
              <a:rPr lang="en-US" altLang="zh-CN" smtClean="0"/>
              <a:t>g= </a:t>
            </a:r>
            <a:r>
              <a:rPr lang="en-US" altLang="zh-CN" b="1" smtClean="0"/>
              <a:t>this</a:t>
            </a:r>
            <a:r>
              <a:rPr lang="en-US" altLang="zh-CN" smtClean="0"/>
              <a:t>.getGraphics();</a:t>
            </a:r>
          </a:p>
          <a:p>
            <a:pPr eaLnBrk="1" hangingPunct="1"/>
            <a:r>
              <a:rPr lang="en-US" altLang="zh-CN" smtClean="0"/>
              <a:t>System.</a:t>
            </a:r>
            <a:r>
              <a:rPr lang="en-US" altLang="zh-CN" i="1" smtClean="0"/>
              <a:t>out</a:t>
            </a:r>
            <a:r>
              <a:rPr lang="en-US" altLang="zh-CN" smtClean="0"/>
              <a:t>.println(g.toString());</a:t>
            </a:r>
          </a:p>
        </p:txBody>
      </p:sp>
    </p:spTree>
    <p:extLst>
      <p:ext uri="{BB962C8B-B14F-4D97-AF65-F5344CB8AC3E}">
        <p14:creationId xmlns:p14="http://schemas.microsoft.com/office/powerpoint/2010/main" val="296189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FF4263FB-0739-4CCC-86F7-1423645AB786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jf.setResizable(false); </a:t>
            </a:r>
            <a:r>
              <a:rPr lang="zh-CN" altLang="en-US" smtClean="0"/>
              <a:t>可以使得最大化按钮失效</a:t>
            </a:r>
          </a:p>
          <a:p>
            <a:pPr eaLnBrk="1" hangingPunct="1"/>
            <a:r>
              <a:rPr lang="en-US" altLang="zh-CN" smtClean="0">
                <a:solidFill>
                  <a:srgbClr val="CC0000"/>
                </a:solidFill>
              </a:rPr>
              <a:t>dispose</a:t>
            </a:r>
            <a:r>
              <a:rPr lang="en-US" altLang="zh-CN" smtClean="0"/>
              <a:t>——</a:t>
            </a:r>
            <a:r>
              <a:rPr lang="zh-CN" altLang="en-US" smtClean="0"/>
              <a:t>关闭窗口，并回收该窗口的所有资源（</a:t>
            </a:r>
            <a:r>
              <a:rPr lang="en-US" altLang="zh-CN" smtClean="0"/>
              <a:t>Window</a:t>
            </a:r>
            <a:r>
              <a:rPr lang="zh-CN" altLang="en-US" smtClean="0"/>
              <a:t>类）</a:t>
            </a:r>
          </a:p>
        </p:txBody>
      </p:sp>
    </p:spTree>
    <p:extLst>
      <p:ext uri="{BB962C8B-B14F-4D97-AF65-F5344CB8AC3E}">
        <p14:creationId xmlns:p14="http://schemas.microsoft.com/office/powerpoint/2010/main" val="795300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fld id="{7E773E03-B8A6-4546-AC68-863742B16431}" type="slidenum">
              <a:rPr lang="en-US" altLang="zh-CN" i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i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若要改变框架的颜色，不能直接设置，必须设置框架内置的面板的颜色。如下所示：</a:t>
            </a:r>
          </a:p>
          <a:p>
            <a:pPr eaLnBrk="1" hangingPunct="1"/>
            <a:r>
              <a:rPr lang="en-US" altLang="zh-CN" smtClean="0"/>
              <a:t>f.getContentPane().setBackground(Color.BLUE);</a:t>
            </a:r>
          </a:p>
        </p:txBody>
      </p:sp>
    </p:spTree>
    <p:extLst>
      <p:ext uri="{BB962C8B-B14F-4D97-AF65-F5344CB8AC3E}">
        <p14:creationId xmlns:p14="http://schemas.microsoft.com/office/powerpoint/2010/main" val="313204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5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140200" y="5157788"/>
            <a:ext cx="1582738" cy="1130300"/>
            <a:chOff x="2743" y="3678"/>
            <a:chExt cx="617" cy="712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gray">
            <a:xfrm>
              <a:off x="2743" y="3789"/>
              <a:ext cx="617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800" b="1" dirty="0" smtClean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NCEPU</a:t>
              </a:r>
            </a:p>
          </p:txBody>
        </p:sp>
        <p:sp>
          <p:nvSpPr>
            <p:cNvPr id="19" name="AutoShape 15"/>
            <p:cNvSpPr>
              <a:spLocks noChangeArrowheads="1"/>
            </p:cNvSpPr>
            <p:nvPr userDrawn="1"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4400" i="1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</a:t>
            </a:r>
            <a:br>
              <a:rPr lang="en-US" altLang="zh-CN" noProof="0" smtClean="0"/>
            </a:br>
            <a:r>
              <a:rPr lang="en-US" altLang="zh-CN" noProof="0" smtClean="0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671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1790F-12F7-44ED-A80C-3F7801C8F1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29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7D1E7-B6E9-40F8-AA87-76C473AC61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413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ECA8F-6F98-44B6-8117-64D3224637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11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262E7-130E-438C-A036-7CC6E5B26D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34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8229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29063"/>
            <a:ext cx="8229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5C6C7-8CF3-4F0E-8112-C65F300732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865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80AAB-4093-430B-97BB-7B197F9AEF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101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9D3A5-5FCB-4B0D-A7B0-D9811486D2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6112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5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191000" y="5410200"/>
            <a:ext cx="1447800" cy="695325"/>
            <a:chOff x="2680" y="3678"/>
            <a:chExt cx="680" cy="438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gray">
            <a:xfrm>
              <a:off x="2680" y="3789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800" b="1" smtClean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NCEPU</a:t>
              </a:r>
            </a:p>
          </p:txBody>
        </p:sp>
        <p:sp>
          <p:nvSpPr>
            <p:cNvPr id="19" name="AutoShape 15"/>
            <p:cNvSpPr>
              <a:spLocks noChangeArrowheads="1"/>
            </p:cNvSpPr>
            <p:nvPr userDrawn="1"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pic>
        <p:nvPicPr>
          <p:cNvPr id="20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791200"/>
            <a:ext cx="24574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4400" i="1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</a:t>
            </a:r>
            <a:br>
              <a:rPr lang="en-US" altLang="zh-CN" noProof="0" smtClean="0"/>
            </a:br>
            <a:r>
              <a:rPr lang="en-US" altLang="zh-CN" noProof="0" smtClean="0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6938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08019-988A-4D09-93D1-897EDF8406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544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F9577-7C70-47EB-BB0D-B851EB7AD1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92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  <a:defRPr b="0"/>
            </a:lvl1pPr>
            <a:lvl2pPr marL="742950" indent="-285750">
              <a:buSzPct val="85000"/>
              <a:buFont typeface="Wingdings" panose="05000000000000000000" pitchFamily="2" charset="2"/>
              <a:buChar char="u"/>
              <a:defRPr b="0"/>
            </a:lvl2pPr>
            <a:lvl3pPr marL="1143000" indent="-228600"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10F85-3FE2-43B9-81A7-0E9B2CAF20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35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84236-DB38-445C-863C-4CCE1E48DD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223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CBB29-FAE5-4447-A48F-49ECEDF5CF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648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5353D-AE3F-4611-9111-453EDD2105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335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65030-F9F8-4CCF-8DD3-D1B922A992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804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C7D7A-623B-47CD-B0FE-44E5F2987F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721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A0FA0-803C-4E2D-A7A8-90B2F7D76E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8454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D7C9C-08BE-440F-82C7-52DCCC639B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180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FA2A6-D5D5-4249-A6E8-3FE79F20B4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98564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3F481-5A0F-419F-A208-5C55A3CDFC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60206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C2826-0474-4511-AA0C-51EE1CA89C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25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A4052-B368-4FA7-8EB3-1EC140A82E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7282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8229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29063"/>
            <a:ext cx="8229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30345-70DE-4378-BCC2-BD90E7D888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2964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89653-95B4-41CE-8077-50B68973B1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8730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27F7C-DCF8-49AC-BC65-2994AD9B38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1038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5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191000" y="5410200"/>
            <a:ext cx="1447800" cy="695325"/>
            <a:chOff x="2680" y="3678"/>
            <a:chExt cx="680" cy="438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gray">
            <a:xfrm>
              <a:off x="2680" y="3789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800" b="1" smtClean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NCEPU</a:t>
              </a:r>
            </a:p>
          </p:txBody>
        </p:sp>
        <p:sp>
          <p:nvSpPr>
            <p:cNvPr id="19" name="AutoShape 15"/>
            <p:cNvSpPr>
              <a:spLocks noChangeArrowheads="1"/>
            </p:cNvSpPr>
            <p:nvPr userDrawn="1"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pic>
        <p:nvPicPr>
          <p:cNvPr id="20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791200"/>
            <a:ext cx="24574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4400" i="1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</a:t>
            </a:r>
            <a:br>
              <a:rPr lang="en-US" altLang="zh-CN" noProof="0" smtClean="0"/>
            </a:br>
            <a:r>
              <a:rPr lang="en-US" altLang="zh-CN" noProof="0" smtClean="0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59528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DEE1D-3830-4A7B-BAAC-08D08CA630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0617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2D55B-96DE-482F-AD37-6B249C7C92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105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5BB68-39E3-4431-AAB6-21504B76BB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17070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49D48-A52B-4BAA-8E23-A483822025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4614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CF7B9-5AF7-455F-9B9B-EB0E8AC906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3145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69E2B-7142-4DBD-ADAC-444CE37D43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99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26877-5387-4B3D-AAD2-2B4AD7D86D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9374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FC410-2E69-4007-9946-9FA26952DA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8250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42040-85F6-4818-ABF6-FDA1048893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7882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3DC39-0677-4A85-B30B-BFE8C70E65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1228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9AAAF-6F8B-4C31-A573-DB4BEEDF1E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2813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8C738-1E21-4CF9-92D9-FCC83A1562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83003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C3E05-A04F-4AD4-B510-CD4C96D84C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9065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8229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29063"/>
            <a:ext cx="8229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B093F-A87B-42DB-A8E1-3955E913CA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5601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533CE-8616-4450-91A8-0EADF9619E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0790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BE08D-94CD-4151-82CE-9B51220D84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42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FD7D4-7A75-424C-BCF1-727EB6F05E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16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45C7B-C569-4714-AAC5-6EF973B2C3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74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BE67F-29E3-43CB-8C8D-520D3D32D4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00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EB807-4515-4365-990C-DCFD7075C5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82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84086-80B8-47A5-967A-88AEAC3E12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92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0E682C-AD9F-4DBB-A67D-7227AA0352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4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5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7" name="Picture 3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38100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69" r:id="rId1"/>
    <p:sldLayoutId id="2147484524" r:id="rId2"/>
    <p:sldLayoutId id="2147484525" r:id="rId3"/>
    <p:sldLayoutId id="2147484526" r:id="rId4"/>
    <p:sldLayoutId id="2147484527" r:id="rId5"/>
    <p:sldLayoutId id="2147484528" r:id="rId6"/>
    <p:sldLayoutId id="2147484529" r:id="rId7"/>
    <p:sldLayoutId id="2147484530" r:id="rId8"/>
    <p:sldLayoutId id="2147484531" r:id="rId9"/>
    <p:sldLayoutId id="2147484532" r:id="rId10"/>
    <p:sldLayoutId id="2147484533" r:id="rId11"/>
    <p:sldLayoutId id="2147484534" r:id="rId12"/>
    <p:sldLayoutId id="2147484535" r:id="rId13"/>
    <p:sldLayoutId id="2147484536" r:id="rId14"/>
    <p:sldLayoutId id="2147484537" r:id="rId15"/>
    <p:sldLayoutId id="2147484538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167AAC-3CD7-4111-A167-E2E269FD95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4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5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2061" name="Picture 3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38100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71" r:id="rId1"/>
    <p:sldLayoutId id="2147484539" r:id="rId2"/>
    <p:sldLayoutId id="2147484540" r:id="rId3"/>
    <p:sldLayoutId id="2147484541" r:id="rId4"/>
    <p:sldLayoutId id="2147484542" r:id="rId5"/>
    <p:sldLayoutId id="2147484543" r:id="rId6"/>
    <p:sldLayoutId id="2147484544" r:id="rId7"/>
    <p:sldLayoutId id="2147484545" r:id="rId8"/>
    <p:sldLayoutId id="2147484546" r:id="rId9"/>
    <p:sldLayoutId id="2147484547" r:id="rId10"/>
    <p:sldLayoutId id="2147484548" r:id="rId11"/>
    <p:sldLayoutId id="2147484549" r:id="rId12"/>
    <p:sldLayoutId id="2147484550" r:id="rId13"/>
    <p:sldLayoutId id="2147484551" r:id="rId14"/>
    <p:sldLayoutId id="2147484552" r:id="rId15"/>
    <p:sldLayoutId id="2147484553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7C7D31-A50F-4351-832E-38E70D1A95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4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5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3085" name="Picture 3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38100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72" r:id="rId1"/>
    <p:sldLayoutId id="2147484554" r:id="rId2"/>
    <p:sldLayoutId id="2147484555" r:id="rId3"/>
    <p:sldLayoutId id="2147484556" r:id="rId4"/>
    <p:sldLayoutId id="2147484557" r:id="rId5"/>
    <p:sldLayoutId id="2147484558" r:id="rId6"/>
    <p:sldLayoutId id="2147484559" r:id="rId7"/>
    <p:sldLayoutId id="2147484560" r:id="rId8"/>
    <p:sldLayoutId id="2147484561" r:id="rId9"/>
    <p:sldLayoutId id="2147484562" r:id="rId10"/>
    <p:sldLayoutId id="2147484563" r:id="rId11"/>
    <p:sldLayoutId id="2147484564" r:id="rId12"/>
    <p:sldLayoutId id="2147484565" r:id="rId13"/>
    <p:sldLayoutId id="2147484566" r:id="rId14"/>
    <p:sldLayoutId id="2147484567" r:id="rId15"/>
    <p:sldLayoutId id="2147484568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5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7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4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notesSlide" Target="../notesSlides/notesSlide34.xml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3.png"/><Relationship Id="rId9" Type="http://schemas.microsoft.com/office/2007/relationships/diagramDrawing" Target="../diagrams/drawing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7.xml"/></Relationships>
</file>

<file path=ppt/slides/_rels/slide6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40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7.jpe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4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7.jpe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1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1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3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9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268413"/>
            <a:ext cx="7593013" cy="2084387"/>
          </a:xfrm>
        </p:spPr>
        <p:txBody>
          <a:bodyPr/>
          <a:lstStyle/>
          <a:p>
            <a:pPr eaLnBrk="1" hangingPunct="1"/>
            <a:r>
              <a:rPr lang="zh-CN" altLang="en-US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章 基于</a:t>
            </a:r>
            <a:r>
              <a:rPr lang="en-US" altLang="zh-CN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Swing</a:t>
            </a:r>
            <a:r>
              <a:rPr lang="zh-CN" altLang="en-US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b="0" i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图形用户界面设计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85838" y="290513"/>
            <a:ext cx="6985000" cy="792162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创建图形用户界面的一般步骤</a:t>
            </a:r>
          </a:p>
        </p:txBody>
      </p:sp>
      <p:graphicFrame>
        <p:nvGraphicFramePr>
          <p:cNvPr id="2" name="图示 1"/>
          <p:cNvGraphicFramePr/>
          <p:nvPr/>
        </p:nvGraphicFramePr>
        <p:xfrm>
          <a:off x="251520" y="1412776"/>
          <a:ext cx="8598283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5A5B95D-02F1-41AB-8057-3D1171178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15A5B95D-02F1-41AB-8057-3D11711780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022194B-481F-401E-BC90-DF7B9F675B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F022194B-481F-401E-BC90-DF7B9F675B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C580E42-A1A5-486F-A0DB-9BA5863F37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0C580E42-A1A5-486F-A0DB-9BA5863F37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C82D21A-08BD-4680-A225-5D899A6B39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5C82D21A-08BD-4680-A225-5D899A6B39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9668" y="1268760"/>
            <a:ext cx="8532812" cy="484505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鼠标事件类</a:t>
            </a:r>
            <a:r>
              <a:rPr lang="en-US" altLang="zh-CN" sz="28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MouseEvent</a:t>
            </a:r>
            <a:endParaRPr lang="en-US" altLang="zh-CN" sz="28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4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鼠标事件接口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MouseListener</a:t>
            </a:r>
            <a:r>
              <a:rPr lang="en-US" altLang="zh-CN" sz="28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28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MouseMotionListener</a:t>
            </a:r>
            <a:endParaRPr lang="en-US" altLang="zh-CN" sz="2800" b="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这两个接口中定义了未实现的鼠标事件处理方法。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处理鼠标事件，就要实现这两个接口。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971600" y="332656"/>
            <a:ext cx="24257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 i="0" dirty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鼠标事件</a:t>
            </a:r>
          </a:p>
        </p:txBody>
      </p:sp>
    </p:spTree>
    <p:extLst>
      <p:ext uri="{BB962C8B-B14F-4D97-AF65-F5344CB8AC3E}">
        <p14:creationId xmlns:p14="http://schemas.microsoft.com/office/powerpoint/2010/main" val="7874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457200"/>
            <a:ext cx="7173416" cy="487363"/>
          </a:xfrm>
        </p:spPr>
        <p:txBody>
          <a:bodyPr/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鼠标事件类</a:t>
            </a:r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MouseEvent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31918"/>
              </p:ext>
            </p:extLst>
          </p:nvPr>
        </p:nvGraphicFramePr>
        <p:xfrm>
          <a:off x="251520" y="1340768"/>
          <a:ext cx="8568952" cy="4689504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3111200"/>
                <a:gridCol w="5457752"/>
              </a:tblGrid>
              <a:tr h="573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方法原型</a:t>
                      </a:r>
                      <a:endParaRPr lang="zh-CN" sz="2000" b="0" kern="100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lang="zh-CN" sz="2000" b="0" kern="100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71531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getX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返回事件相对于源组件的水平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x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坐标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1531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getY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返回事件相对于源组件的垂直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y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坐标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1531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Point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getPoint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返回事件相对于源组件的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x, y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坐标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1531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getClickCount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返回与此事件关联的鼠标单击次数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7876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getButton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返回用户操作的鼠标按键。返回值是以下常量之一：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NOBUTTON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BUTTON1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（左键）、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BUTTON2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（中键）或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BUTTON3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（右键</a:t>
                      </a:r>
                      <a:r>
                        <a:rPr lang="zh-CN" sz="200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）</a:t>
                      </a:r>
                      <a:r>
                        <a:rPr lang="zh-CN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。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7876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kern="100" dirty="0" err="1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isMetaDown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10000"/>
                        </a:lnSpc>
                      </a:pPr>
                      <a:r>
                        <a:rPr lang="zh-CN" altLang="en-US" sz="200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判断按下的是不是右键，为真是右键，为假是左键。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35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765" y="260648"/>
            <a:ext cx="8496795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40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MouseListener</a:t>
            </a:r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  <a:endParaRPr lang="en-US" altLang="zh-CN" sz="4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95536" y="5661025"/>
            <a:ext cx="8280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buClrTx/>
              <a:buFontTx/>
              <a:buNone/>
              <a:defRPr sz="2600" i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/>
              <a:t>MouseEvent→MouseListener→MouseAdapter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572582"/>
              </p:ext>
            </p:extLst>
          </p:nvPr>
        </p:nvGraphicFramePr>
        <p:xfrm>
          <a:off x="251520" y="1420189"/>
          <a:ext cx="8568952" cy="3800474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4464496"/>
                <a:gridCol w="4104456"/>
              </a:tblGrid>
              <a:tr h="573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方法原型</a:t>
                      </a:r>
                      <a:endParaRPr lang="zh-CN" sz="2000" b="0" kern="100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lang="zh-CN" sz="2000" b="0" kern="100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45494">
                <a:tc>
                  <a:txBody>
                    <a:bodyPr/>
                    <a:lstStyle/>
                    <a:p>
                      <a:pPr indent="0"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void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mouseClicked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MouseEvent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e)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鼠标按键在组件上单击（按下并释放）时调用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5494">
                <a:tc>
                  <a:txBody>
                    <a:bodyPr/>
                    <a:lstStyle/>
                    <a:p>
                      <a:pPr indent="0"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void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mousePressed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MouseEvent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e)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鼠标按键在组件上按下时调用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5494">
                <a:tc>
                  <a:txBody>
                    <a:bodyPr/>
                    <a:lstStyle/>
                    <a:p>
                      <a:pPr indent="0"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void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mouseReleased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MouseEvent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e)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鼠标按钮在组件上释放时调用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5494">
                <a:tc>
                  <a:txBody>
                    <a:bodyPr/>
                    <a:lstStyle/>
                    <a:p>
                      <a:pPr indent="0"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void mouseEntered(MouseEvent e)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鼠标进入到组件上时调用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5494">
                <a:tc>
                  <a:txBody>
                    <a:bodyPr/>
                    <a:lstStyle/>
                    <a:p>
                      <a:pPr indent="0"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void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mouseExited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MouseEvent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e)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鼠标离开组件时调用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95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392" y="260648"/>
            <a:ext cx="6985000" cy="79216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40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MouseMotionListener</a:t>
            </a:r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  <a:endParaRPr lang="en-US" altLang="zh-CN" sz="4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25636" name="Picture 4" descr="鼠标事件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98610"/>
            <a:ext cx="8424936" cy="146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7950" y="4005064"/>
            <a:ext cx="90360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60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MouseEvent</a:t>
            </a:r>
            <a:r>
              <a:rPr lang="en-US" altLang="zh-CN" sz="260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→MouseMotionListener→MouseMotionAdapter</a:t>
            </a:r>
            <a:endParaRPr lang="zh-CN" altLang="en-US" sz="2600" i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28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 b="0">
                <a:latin typeface="黑体" panose="02010609060101010101" pitchFamily="49" charset="-122"/>
                <a:ea typeface="黑体" panose="02010609060101010101" pitchFamily="49" charset="-122"/>
              </a:rPr>
              <a:t>鼠标事件示例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196752"/>
            <a:ext cx="7344171" cy="1584647"/>
          </a:xfrm>
        </p:spPr>
        <p:txBody>
          <a:bodyPr/>
          <a:lstStyle/>
          <a:p>
            <a:pPr algn="just" eaLnBrk="1" hangingPunct="1"/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通过单击鼠标来画蓝色的圆点。</a:t>
            </a:r>
          </a:p>
          <a:p>
            <a:pPr algn="just" eaLnBrk="1" hangingPunct="1"/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程序运行结果如下图所示。</a:t>
            </a:r>
          </a:p>
          <a:p>
            <a:pPr algn="just" eaLnBrk="1" hangingPunct="1"/>
            <a:endParaRPr lang="zh-CN" altLang="en-US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2768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5736" y="2708920"/>
            <a:ext cx="4680520" cy="3012708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17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332656"/>
            <a:ext cx="8496944" cy="6414577"/>
          </a:xfrm>
          <a:solidFill>
            <a:srgbClr val="FBFBFF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ts val="29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   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java.awt.event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DrawPoint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implements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MouseListener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{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9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Graphics g;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f;     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JPanel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pane;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DrawPoint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(){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 = new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f.setTitle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画图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f.setForeground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Color.BLUE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//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前景色</a:t>
            </a:r>
            <a:endParaRPr lang="zh-CN" altLang="en-US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900"/>
              </a:lnSpc>
              <a:spcBef>
                <a:spcPts val="0"/>
              </a:spcBef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	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pane=new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JPanel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f.add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(pane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pane.setBackground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Color.YELLOW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//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设置背景色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pane.addMouseListener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(this); </a:t>
            </a:r>
            <a:endParaRPr lang="en-US" altLang="zh-CN" sz="22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9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f.setVisible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  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f.setSize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(300,200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9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public static void main(String[]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){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	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DrawPoint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t = new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DrawPoint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();   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}</a:t>
            </a:r>
            <a:endParaRPr lang="en-US" altLang="zh-CN" sz="22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297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72063"/>
            <a:ext cx="2555875" cy="17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856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1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1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1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1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15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915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915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047" y="332656"/>
            <a:ext cx="8353425" cy="4161909"/>
          </a:xfrm>
          <a:solidFill>
            <a:srgbClr val="FBFBFF"/>
          </a:solidFill>
          <a:ln>
            <a:solidFill>
              <a:schemeClr val="accent1">
                <a:lumMod val="75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// 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实现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MouseListener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接口的各个方法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void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mouseClicked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MouseEvent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e){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</a:t>
            </a:r>
            <a:r>
              <a:rPr lang="en-US" altLang="zh-CN" sz="22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g=</a:t>
            </a:r>
            <a:r>
              <a:rPr lang="en-US" altLang="zh-CN" sz="22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pane.getGraphics</a:t>
            </a:r>
            <a:r>
              <a:rPr lang="en-US" altLang="zh-CN" sz="22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     //</a:t>
            </a: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创建绘图对象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CN" altLang="en-US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</a:t>
            </a:r>
            <a:r>
              <a:rPr lang="en-US" altLang="zh-CN" sz="22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g.fillOval</a:t>
            </a:r>
            <a:r>
              <a:rPr lang="en-US" altLang="zh-CN" sz="22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e.getX</a:t>
            </a:r>
            <a:r>
              <a:rPr lang="en-US" altLang="zh-CN" sz="22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(),</a:t>
            </a:r>
            <a:r>
              <a:rPr lang="en-US" altLang="zh-CN" sz="22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e.getY</a:t>
            </a:r>
            <a:r>
              <a:rPr lang="en-US" altLang="zh-CN" sz="22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(),10,10);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}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public void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mouseEntered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MouseEvent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e){ }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public void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mouseExited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MouseEvent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e){ }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public void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mousePressed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MouseEvent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e){ }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public void 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mouseReleased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MouseEvent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e){ }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grpSp>
        <p:nvGrpSpPr>
          <p:cNvPr id="331780" name="Group 4"/>
          <p:cNvGrpSpPr>
            <a:grpSpLocks/>
          </p:cNvGrpSpPr>
          <p:nvPr/>
        </p:nvGrpSpPr>
        <p:grpSpPr bwMode="auto">
          <a:xfrm>
            <a:off x="-36512" y="4653136"/>
            <a:ext cx="6551836" cy="1871662"/>
            <a:chOff x="476" y="1716"/>
            <a:chExt cx="5035" cy="1578"/>
          </a:xfrm>
        </p:grpSpPr>
        <p:pic>
          <p:nvPicPr>
            <p:cNvPr id="331781" name="Picture 5" descr="鼠标事件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1716"/>
              <a:ext cx="5035" cy="1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1782" name="Rectangle 6"/>
            <p:cNvSpPr>
              <a:spLocks noChangeArrowheads="1"/>
            </p:cNvSpPr>
            <p:nvPr/>
          </p:nvSpPr>
          <p:spPr bwMode="auto">
            <a:xfrm>
              <a:off x="4548" y="2780"/>
              <a:ext cx="125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/>
            <a:lstStyle>
              <a:lvl1pPr marL="342900" indent="-3429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sz="1800" i="0"/>
                <a:t>按</a:t>
              </a:r>
            </a:p>
          </p:txBody>
        </p:sp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700434"/>
            <a:ext cx="2555875" cy="17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83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92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2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2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2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2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21357"/>
            <a:ext cx="7391400" cy="4873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 b="0">
                <a:latin typeface="黑体" panose="02010609060101010101" pitchFamily="49" charset="-122"/>
                <a:ea typeface="黑体" panose="02010609060101010101" pitchFamily="49" charset="-122"/>
              </a:rPr>
              <a:t>键盘事件</a:t>
            </a:r>
          </a:p>
        </p:txBody>
      </p:sp>
      <p:sp>
        <p:nvSpPr>
          <p:cNvPr id="333827" name="Rectangle 3"/>
          <p:cNvSpPr>
            <a:spLocks noChangeArrowheads="1"/>
          </p:cNvSpPr>
          <p:nvPr/>
        </p:nvSpPr>
        <p:spPr bwMode="auto">
          <a:xfrm>
            <a:off x="323528" y="1268760"/>
            <a:ext cx="835367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800" i="0" dirty="0">
                <a:latin typeface="黑体" panose="02010609060101010101" pitchFamily="49" charset="-122"/>
              </a:rPr>
              <a:t>键盘</a:t>
            </a:r>
            <a:r>
              <a:rPr lang="zh-CN" altLang="en-US" sz="2800" i="0" dirty="0" smtClean="0">
                <a:latin typeface="黑体" panose="02010609060101010101" pitchFamily="49" charset="-122"/>
              </a:rPr>
              <a:t>事件类</a:t>
            </a:r>
            <a:r>
              <a:rPr lang="en-US" altLang="zh-CN" sz="2800" i="0" dirty="0" err="1" smtClean="0">
                <a:latin typeface="黑体" panose="02010609060101010101" pitchFamily="49" charset="-122"/>
              </a:rPr>
              <a:t>KeyEvent</a:t>
            </a:r>
            <a:endParaRPr lang="en-US" altLang="zh-CN" sz="2800" i="0" dirty="0" smtClean="0">
              <a:latin typeface="黑体" panose="02010609060101010101" pitchFamily="49" charset="-122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800" i="0" dirty="0">
              <a:latin typeface="黑体" panose="02010609060101010101" pitchFamily="49" charset="-122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800" i="0" dirty="0" smtClean="0">
              <a:latin typeface="黑体" panose="02010609060101010101" pitchFamily="49" charset="-122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12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800" i="0" dirty="0" smtClean="0">
                <a:latin typeface="黑体" panose="02010609060101010101" pitchFamily="49" charset="-122"/>
              </a:rPr>
              <a:t>对应</a:t>
            </a:r>
            <a:r>
              <a:rPr lang="zh-CN" altLang="en-US" sz="2800" i="0" dirty="0">
                <a:latin typeface="黑体" panose="02010609060101010101" pitchFamily="49" charset="-122"/>
              </a:rPr>
              <a:t>的监听器接口</a:t>
            </a:r>
            <a:r>
              <a:rPr lang="en-US" altLang="zh-CN" sz="2800" i="0" dirty="0" err="1" smtClean="0">
                <a:latin typeface="黑体" panose="02010609060101010101" pitchFamily="49" charset="-122"/>
              </a:rPr>
              <a:t>KeyListener</a:t>
            </a:r>
            <a:endParaRPr lang="en-US" altLang="zh-CN" sz="2800" i="0" dirty="0" smtClean="0">
              <a:latin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endParaRPr lang="zh-CN" altLang="en-US" sz="2800" i="0" dirty="0">
              <a:latin typeface="黑体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97460"/>
              </p:ext>
            </p:extLst>
          </p:nvPr>
        </p:nvGraphicFramePr>
        <p:xfrm>
          <a:off x="802874" y="2060848"/>
          <a:ext cx="7778824" cy="1443220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3440633"/>
                <a:gridCol w="4338191"/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方法原型</a:t>
                      </a:r>
                      <a:endParaRPr lang="zh-CN" sz="2000" b="0" kern="100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lang="zh-CN" sz="2000" b="0" kern="100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7912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char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getKeyChar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返回与此事件中的键关联的字符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getKeyCode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返回与此事件中的键关联的键码值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3227"/>
              </p:ext>
            </p:extLst>
          </p:nvPr>
        </p:nvGraphicFramePr>
        <p:xfrm>
          <a:off x="802874" y="4290036"/>
          <a:ext cx="7778824" cy="1947276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4777238"/>
                <a:gridCol w="3001586"/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方法原型</a:t>
                      </a:r>
                      <a:endParaRPr lang="zh-CN" sz="2000" b="0" kern="100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lang="zh-CN" sz="2000" b="0" kern="100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7912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void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keyTyped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KeyEvent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e)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键入某个键时调用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void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keyPressed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KeyEvent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e)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按下某个键时调用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void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keyReleased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KeyEvent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e)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释放某个键时调用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97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 b="0">
                <a:latin typeface="黑体" panose="02010609060101010101" pitchFamily="49" charset="-122"/>
                <a:ea typeface="黑体" panose="02010609060101010101" pitchFamily="49" charset="-122"/>
              </a:rPr>
              <a:t>键盘事件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68760"/>
            <a:ext cx="8748712" cy="477678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为识别引发键盘事件的按键，常用到</a:t>
            </a:r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KeyEvent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类的如下方法：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sz="28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public char </a:t>
            </a:r>
            <a:r>
              <a:rPr lang="en-US" altLang="zh-CN" sz="28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getKeyChar</a:t>
            </a:r>
            <a:r>
              <a:rPr lang="en-US" altLang="zh-CN" sz="28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()</a:t>
            </a:r>
            <a:br>
              <a:rPr lang="en-US" altLang="zh-CN" sz="28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</a:b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返回该事件中键的字符。</a:t>
            </a: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/>
            </a:r>
            <a:b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</a:b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例如，</a:t>
            </a:r>
            <a:r>
              <a:rPr lang="en-US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shift + “a”</a:t>
            </a: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按键事件返回值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为“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A” </a:t>
            </a: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。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sz="28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public </a:t>
            </a:r>
            <a:r>
              <a:rPr lang="en-US" altLang="zh-CN" sz="28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int</a:t>
            </a:r>
            <a:r>
              <a:rPr lang="en-US" altLang="zh-CN" sz="28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 </a:t>
            </a:r>
            <a:r>
              <a:rPr lang="en-US" altLang="zh-CN" sz="28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getKeyCode</a:t>
            </a:r>
            <a:r>
              <a:rPr lang="en-US" altLang="zh-CN" sz="28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()</a:t>
            </a:r>
            <a:br>
              <a:rPr lang="en-US" altLang="zh-CN" sz="28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</a:b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返回键盘上实际键的整数代码 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public static String </a:t>
            </a:r>
            <a:r>
              <a:rPr lang="en-US" altLang="zh-CN" sz="27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getKeyText</a:t>
            </a:r>
            <a:r>
              <a:rPr lang="en-US" altLang="zh-CN" sz="27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(</a:t>
            </a:r>
            <a:r>
              <a:rPr lang="en-US" altLang="zh-CN" sz="27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int</a:t>
            </a:r>
            <a:r>
              <a:rPr lang="en-US" altLang="zh-CN" sz="27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 </a:t>
            </a:r>
            <a:r>
              <a:rPr lang="en-US" altLang="zh-CN" sz="27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keyCode</a:t>
            </a:r>
            <a:r>
              <a:rPr lang="en-US" altLang="zh-CN" sz="27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)</a:t>
            </a:r>
            <a:br>
              <a:rPr lang="en-US" altLang="zh-CN" sz="27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</a:b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返回描述键代码的字符串。</a:t>
            </a:r>
            <a:b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</a:b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例如“</a:t>
            </a:r>
            <a:r>
              <a:rPr lang="en-US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HOME”</a:t>
            </a: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、“</a:t>
            </a:r>
            <a:r>
              <a:rPr lang="en-US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F1” </a:t>
            </a: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、“</a:t>
            </a:r>
            <a:r>
              <a:rPr lang="en-US" altLang="zh-CN" sz="28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A”</a:t>
            </a: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53597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268413"/>
            <a:ext cx="8208962" cy="116998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综合鼠标事件和键盘事件，模拟一个电子白板，可以用鼠标在上面绘画，可用键盘在上面写字。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6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24" name="Rectangle 3"/>
          <p:cNvSpPr>
            <a:spLocks noChangeArrowheads="1"/>
          </p:cNvSpPr>
          <p:nvPr/>
        </p:nvSpPr>
        <p:spPr bwMode="auto">
          <a:xfrm>
            <a:off x="1043608" y="290736"/>
            <a:ext cx="4038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 i="0" dirty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键盘事件示例</a:t>
            </a:r>
          </a:p>
        </p:txBody>
      </p:sp>
      <p:sp>
        <p:nvSpPr>
          <p:cNvPr id="495627" name="Rectangle 11"/>
          <p:cNvSpPr>
            <a:spLocks noChangeArrowheads="1"/>
          </p:cNvSpPr>
          <p:nvPr/>
        </p:nvSpPr>
        <p:spPr bwMode="auto">
          <a:xfrm>
            <a:off x="539552" y="5157192"/>
            <a:ext cx="8086725" cy="1295995"/>
          </a:xfrm>
          <a:prstGeom prst="rect">
            <a:avLst/>
          </a:prstGeom>
          <a:solidFill>
            <a:srgbClr val="EFFFEF"/>
          </a:solidFill>
          <a:ln w="28575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200" i="0" dirty="0" smtClean="0">
                <a:solidFill>
                  <a:srgbClr val="0000CC"/>
                </a:solidFill>
              </a:rPr>
              <a:t>Graphics </a:t>
            </a:r>
            <a:r>
              <a:rPr lang="en-US" altLang="zh-CN" sz="2200" i="0" dirty="0">
                <a:solidFill>
                  <a:srgbClr val="0000CC"/>
                </a:solidFill>
              </a:rPr>
              <a:t>g = </a:t>
            </a:r>
            <a:r>
              <a:rPr lang="en-US" altLang="zh-CN" sz="2200" i="0" dirty="0" err="1">
                <a:solidFill>
                  <a:srgbClr val="0000CC"/>
                </a:solidFill>
              </a:rPr>
              <a:t>component.getGraphics</a:t>
            </a:r>
            <a:r>
              <a:rPr lang="en-US" altLang="zh-CN" sz="2200" i="0" dirty="0">
                <a:solidFill>
                  <a:srgbClr val="0000CC"/>
                </a:solidFill>
              </a:rPr>
              <a:t>()</a:t>
            </a:r>
            <a:r>
              <a:rPr lang="en-US" altLang="zh-CN" sz="2200" i="0" dirty="0"/>
              <a:t> //</a:t>
            </a:r>
            <a:r>
              <a:rPr lang="zh-CN" altLang="en-US" sz="2200" i="0" dirty="0"/>
              <a:t>获取</a:t>
            </a:r>
            <a:r>
              <a:rPr lang="en-US" altLang="zh-CN" sz="2200" i="0" dirty="0"/>
              <a:t>Graphics</a:t>
            </a:r>
            <a:r>
              <a:rPr lang="zh-CN" altLang="en-US" sz="2200" i="0" dirty="0"/>
              <a:t>对象</a:t>
            </a:r>
            <a:endParaRPr lang="zh-CN" altLang="en-US" sz="2200" i="0" dirty="0">
              <a:solidFill>
                <a:srgbClr val="0000CC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200" i="0" dirty="0" err="1">
                <a:solidFill>
                  <a:srgbClr val="0000CC"/>
                </a:solidFill>
              </a:rPr>
              <a:t>g.drawLine</a:t>
            </a:r>
            <a:r>
              <a:rPr lang="en-US" altLang="zh-CN" sz="2200" i="0" dirty="0">
                <a:solidFill>
                  <a:srgbClr val="0000CC"/>
                </a:solidFill>
              </a:rPr>
              <a:t>(</a:t>
            </a:r>
            <a:r>
              <a:rPr lang="en-US" altLang="zh-CN" sz="2200" i="0" dirty="0" err="1">
                <a:solidFill>
                  <a:srgbClr val="0000CC"/>
                </a:solidFill>
              </a:rPr>
              <a:t>int</a:t>
            </a:r>
            <a:r>
              <a:rPr lang="en-US" altLang="zh-CN" sz="2200" i="0" dirty="0">
                <a:solidFill>
                  <a:srgbClr val="0000CC"/>
                </a:solidFill>
              </a:rPr>
              <a:t> x1, </a:t>
            </a:r>
            <a:r>
              <a:rPr lang="en-US" altLang="zh-CN" sz="2200" i="0" dirty="0" err="1">
                <a:solidFill>
                  <a:srgbClr val="0000CC"/>
                </a:solidFill>
              </a:rPr>
              <a:t>int</a:t>
            </a:r>
            <a:r>
              <a:rPr lang="en-US" altLang="zh-CN" sz="2200" i="0" dirty="0">
                <a:solidFill>
                  <a:srgbClr val="0000CC"/>
                </a:solidFill>
              </a:rPr>
              <a:t> y1, </a:t>
            </a:r>
            <a:r>
              <a:rPr lang="en-US" altLang="zh-CN" sz="2200" i="0" dirty="0" err="1">
                <a:solidFill>
                  <a:srgbClr val="0000CC"/>
                </a:solidFill>
              </a:rPr>
              <a:t>int</a:t>
            </a:r>
            <a:r>
              <a:rPr lang="en-US" altLang="zh-CN" sz="2200" i="0" dirty="0">
                <a:solidFill>
                  <a:srgbClr val="0000CC"/>
                </a:solidFill>
              </a:rPr>
              <a:t> x2, </a:t>
            </a:r>
            <a:r>
              <a:rPr lang="en-US" altLang="zh-CN" sz="2200" i="0" dirty="0" err="1">
                <a:solidFill>
                  <a:srgbClr val="0000CC"/>
                </a:solidFill>
              </a:rPr>
              <a:t>int</a:t>
            </a:r>
            <a:r>
              <a:rPr lang="en-US" altLang="zh-CN" sz="2200" i="0" dirty="0">
                <a:solidFill>
                  <a:srgbClr val="0000CC"/>
                </a:solidFill>
              </a:rPr>
              <a:t> y2)  </a:t>
            </a:r>
            <a:r>
              <a:rPr lang="en-US" altLang="zh-CN" sz="2200" i="0" dirty="0"/>
              <a:t>//</a:t>
            </a:r>
            <a:r>
              <a:rPr lang="zh-CN" altLang="en-US" sz="2200" i="0" dirty="0"/>
              <a:t>绘制直线。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200" i="0" dirty="0" err="1">
                <a:solidFill>
                  <a:srgbClr val="0000CC"/>
                </a:solidFill>
              </a:rPr>
              <a:t>g.drawString</a:t>
            </a:r>
            <a:r>
              <a:rPr lang="en-US" altLang="zh-CN" sz="2200" i="0" dirty="0">
                <a:solidFill>
                  <a:srgbClr val="0000CC"/>
                </a:solidFill>
              </a:rPr>
              <a:t>(String </a:t>
            </a:r>
            <a:r>
              <a:rPr lang="en-US" altLang="zh-CN" sz="2200" i="0" dirty="0" err="1">
                <a:solidFill>
                  <a:srgbClr val="0000CC"/>
                </a:solidFill>
              </a:rPr>
              <a:t>str</a:t>
            </a:r>
            <a:r>
              <a:rPr lang="en-US" altLang="zh-CN" sz="2200" i="0" dirty="0">
                <a:solidFill>
                  <a:srgbClr val="0000CC"/>
                </a:solidFill>
              </a:rPr>
              <a:t>, </a:t>
            </a:r>
            <a:r>
              <a:rPr lang="en-US" altLang="zh-CN" sz="2200" i="0" dirty="0" err="1">
                <a:solidFill>
                  <a:srgbClr val="0000CC"/>
                </a:solidFill>
              </a:rPr>
              <a:t>int</a:t>
            </a:r>
            <a:r>
              <a:rPr lang="en-US" altLang="zh-CN" sz="2200" i="0" dirty="0">
                <a:solidFill>
                  <a:srgbClr val="0000CC"/>
                </a:solidFill>
              </a:rPr>
              <a:t> x, </a:t>
            </a:r>
            <a:r>
              <a:rPr lang="en-US" altLang="zh-CN" sz="2200" i="0" dirty="0" err="1">
                <a:solidFill>
                  <a:srgbClr val="0000CC"/>
                </a:solidFill>
              </a:rPr>
              <a:t>int</a:t>
            </a:r>
            <a:r>
              <a:rPr lang="en-US" altLang="zh-CN" sz="2200" i="0" dirty="0">
                <a:solidFill>
                  <a:srgbClr val="0000CC"/>
                </a:solidFill>
              </a:rPr>
              <a:t> y)</a:t>
            </a:r>
            <a:r>
              <a:rPr lang="en-US" altLang="zh-CN" sz="2200" i="0" dirty="0"/>
              <a:t>        //</a:t>
            </a:r>
            <a:r>
              <a:rPr lang="zh-CN" altLang="en-US" sz="2200" i="0" dirty="0"/>
              <a:t>绘制给定的文本。</a:t>
            </a:r>
          </a:p>
        </p:txBody>
      </p:sp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453" y="2492896"/>
            <a:ext cx="3974771" cy="235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26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文本框 1"/>
          <p:cNvSpPr txBox="1">
            <a:spLocks noChangeArrowheads="1"/>
          </p:cNvSpPr>
          <p:nvPr/>
        </p:nvSpPr>
        <p:spPr bwMode="auto">
          <a:xfrm>
            <a:off x="1042988" y="333375"/>
            <a:ext cx="73533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3600" i="0" dirty="0">
                <a:solidFill>
                  <a:schemeClr val="bg1"/>
                </a:solidFill>
                <a:latin typeface="黑体" panose="02010609060101010101" pitchFamily="49" charset="-122"/>
              </a:rPr>
              <a:t>5.2 </a:t>
            </a:r>
            <a:r>
              <a:rPr lang="zh-CN" altLang="zh-CN" sz="3600" i="0" dirty="0">
                <a:solidFill>
                  <a:schemeClr val="bg1"/>
                </a:solidFill>
                <a:latin typeface="黑体" panose="02010609060101010101" pitchFamily="49" charset="-122"/>
              </a:rPr>
              <a:t>常用的组件与容器</a:t>
            </a:r>
            <a:endParaRPr lang="zh-CN" altLang="en-US" sz="3600" i="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38931" y="1240116"/>
            <a:ext cx="8137525" cy="5357236"/>
          </a:xfrm>
          <a:prstGeom prst="rect">
            <a:avLst/>
          </a:prstGeom>
          <a:solidFill>
            <a:srgbClr val="F5FFEF"/>
          </a:solidFill>
          <a:ln w="28575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b="0" i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Swing</a:t>
            </a:r>
            <a:r>
              <a:rPr lang="zh-CN" altLang="en-US" sz="2400" b="0" i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中的容器分两类</a:t>
            </a:r>
            <a:endParaRPr lang="en-US" altLang="zh-CN" sz="2400" b="0" i="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ts val="30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400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顶级容器：一般是一个顶层窗口（框架）。</a:t>
            </a:r>
            <a:endParaRPr lang="en-US" altLang="zh-CN" sz="2400" b="0" i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ts val="30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400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中间容器：需要包含在顶层容器中使用的容器。</a:t>
            </a:r>
            <a:endParaRPr lang="en-US" altLang="zh-CN" sz="2400" b="0" i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3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i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顶级容器</a:t>
            </a:r>
            <a:endParaRPr lang="en-US" altLang="zh-CN" sz="2400" b="0" i="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ts val="30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400" b="0" i="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JFrame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：用于框架窗口的类，应用程序至少使用一个框架窗口。</a:t>
            </a:r>
            <a:endParaRPr lang="en-US" altLang="zh-CN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ts val="30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4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JDialog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：用于对话框的类。</a:t>
            </a:r>
            <a:endParaRPr lang="en-US" altLang="zh-CN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3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i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中间容器</a:t>
            </a:r>
            <a:endParaRPr lang="en-US" altLang="zh-CN" sz="2400" b="0" i="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ts val="30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400" b="0" i="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JPanel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：面板，是最灵活、最常用的中间容器。</a:t>
            </a:r>
            <a:endParaRPr lang="en-US" altLang="zh-CN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ts val="30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4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JScrollPane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：与</a:t>
            </a:r>
            <a:r>
              <a:rPr lang="en-US" altLang="zh-CN" sz="24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JPanel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类似，但还可在大的组件或可扩展组件周围提供滚动条。</a:t>
            </a:r>
            <a:endParaRPr lang="en-US" altLang="zh-CN" sz="24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ts val="30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4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JToolBar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：按行或列排列一</a:t>
            </a:r>
            <a:r>
              <a:rPr lang="zh-CN" altLang="en-US" sz="2400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组组件（通常是按钮）。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6" name="Text Box 4"/>
          <p:cNvSpPr txBox="1">
            <a:spLocks noChangeArrowheads="1"/>
          </p:cNvSpPr>
          <p:nvPr/>
        </p:nvSpPr>
        <p:spPr bwMode="auto">
          <a:xfrm>
            <a:off x="323850" y="404813"/>
            <a:ext cx="8496300" cy="6048375"/>
          </a:xfrm>
          <a:prstGeom prst="rect">
            <a:avLst/>
          </a:prstGeom>
          <a:solidFill>
            <a:srgbClr val="FBFBFF"/>
          </a:solidFill>
          <a:ln w="9525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i="0" dirty="0"/>
              <a:t>import </a:t>
            </a:r>
            <a:r>
              <a:rPr lang="en-US" altLang="zh-CN" sz="2200" i="0" dirty="0" err="1"/>
              <a:t>javax.swing</a:t>
            </a:r>
            <a:r>
              <a:rPr lang="en-US" altLang="zh-CN" sz="2200" i="0" dirty="0"/>
              <a:t>.*;import </a:t>
            </a:r>
            <a:r>
              <a:rPr lang="en-US" altLang="zh-CN" sz="2200" i="0" dirty="0" err="1"/>
              <a:t>java.awt</a:t>
            </a:r>
            <a:r>
              <a:rPr lang="en-US" altLang="zh-CN" sz="2200" i="0" dirty="0"/>
              <a:t>.*;import </a:t>
            </a:r>
            <a:r>
              <a:rPr lang="en-US" altLang="zh-CN" sz="2200" i="0" dirty="0" err="1"/>
              <a:t>java.awt.event</a:t>
            </a:r>
            <a:r>
              <a:rPr lang="en-US" altLang="zh-CN" sz="2200" i="0" dirty="0"/>
              <a:t>.*;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i="0" dirty="0">
                <a:solidFill>
                  <a:srgbClr val="990033"/>
                </a:solidFill>
              </a:rPr>
              <a:t>class </a:t>
            </a:r>
            <a:r>
              <a:rPr lang="en-US" altLang="zh-CN" sz="2200" i="0" dirty="0" err="1">
                <a:solidFill>
                  <a:srgbClr val="990033"/>
                </a:solidFill>
              </a:rPr>
              <a:t>MouseAndKeyDemo</a:t>
            </a:r>
            <a:r>
              <a:rPr lang="en-US" altLang="zh-CN" sz="2200" i="0" dirty="0">
                <a:solidFill>
                  <a:srgbClr val="990033"/>
                </a:solidFill>
              </a:rPr>
              <a:t> extends </a:t>
            </a:r>
            <a:r>
              <a:rPr lang="en-US" altLang="zh-CN" sz="2200" i="0" dirty="0" err="1">
                <a:solidFill>
                  <a:srgbClr val="990033"/>
                </a:solidFill>
              </a:rPr>
              <a:t>JFrame</a:t>
            </a:r>
            <a:r>
              <a:rPr lang="en-US" altLang="zh-CN" sz="2200" i="0" dirty="0">
                <a:solidFill>
                  <a:srgbClr val="990033"/>
                </a:solidFill>
              </a:rPr>
              <a:t>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i="0" dirty="0"/>
              <a:t>	</a:t>
            </a:r>
            <a:r>
              <a:rPr lang="en-US" altLang="zh-CN" sz="2200" i="0" dirty="0" err="1"/>
              <a:t>int</a:t>
            </a:r>
            <a:r>
              <a:rPr lang="en-US" altLang="zh-CN" sz="2200" i="0" dirty="0"/>
              <a:t> </a:t>
            </a:r>
            <a:r>
              <a:rPr lang="en-US" altLang="zh-CN" sz="2200" i="0" dirty="0" err="1"/>
              <a:t>lastX</a:t>
            </a:r>
            <a:r>
              <a:rPr lang="en-US" altLang="zh-CN" sz="2200" i="0" dirty="0"/>
              <a:t>=0,lastY=0;                      </a:t>
            </a:r>
            <a:r>
              <a:rPr lang="en-US" altLang="zh-CN" sz="2200" i="0" dirty="0">
                <a:solidFill>
                  <a:srgbClr val="336600"/>
                </a:solidFill>
                <a:latin typeface="仿宋_GB2312" pitchFamily="49" charset="-122"/>
                <a:ea typeface="仿宋_GB2312" pitchFamily="49" charset="-122"/>
              </a:rPr>
              <a:t>//</a:t>
            </a:r>
            <a:r>
              <a:rPr lang="zh-CN" altLang="en-US" sz="2200" i="0" dirty="0">
                <a:solidFill>
                  <a:srgbClr val="336600"/>
                </a:solidFill>
                <a:latin typeface="仿宋_GB2312" pitchFamily="49" charset="-122"/>
                <a:ea typeface="仿宋_GB2312" pitchFamily="49" charset="-122"/>
              </a:rPr>
              <a:t>鼠标的当前位置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 i="0" dirty="0"/>
              <a:t>	</a:t>
            </a:r>
            <a:r>
              <a:rPr lang="en-US" altLang="zh-CN" sz="2200" i="0" dirty="0">
                <a:solidFill>
                  <a:srgbClr val="0000FF"/>
                </a:solidFill>
              </a:rPr>
              <a:t>public </a:t>
            </a:r>
            <a:r>
              <a:rPr lang="en-US" altLang="zh-CN" sz="2200" i="0" dirty="0" err="1">
                <a:solidFill>
                  <a:srgbClr val="0000FF"/>
                </a:solidFill>
              </a:rPr>
              <a:t>MouseAndKeyDemo</a:t>
            </a:r>
            <a:r>
              <a:rPr lang="en-US" altLang="zh-CN" sz="2200" i="0" dirty="0">
                <a:solidFill>
                  <a:srgbClr val="0000FF"/>
                </a:solidFill>
              </a:rPr>
              <a:t>(){</a:t>
            </a:r>
            <a:r>
              <a:rPr lang="en-US" altLang="zh-CN" sz="2200" i="0" dirty="0"/>
              <a:t>      </a:t>
            </a:r>
            <a:r>
              <a:rPr lang="en-US" altLang="zh-CN" sz="2200" i="0" dirty="0">
                <a:solidFill>
                  <a:srgbClr val="336600"/>
                </a:solidFill>
                <a:latin typeface="仿宋_GB2312" pitchFamily="49" charset="-122"/>
                <a:ea typeface="仿宋_GB2312" pitchFamily="49" charset="-122"/>
              </a:rPr>
              <a:t>//</a:t>
            </a:r>
            <a:r>
              <a:rPr lang="zh-CN" altLang="en-US" sz="2200" i="0" dirty="0">
                <a:solidFill>
                  <a:srgbClr val="336600"/>
                </a:solidFill>
                <a:latin typeface="仿宋_GB2312" pitchFamily="49" charset="-122"/>
                <a:ea typeface="仿宋_GB2312" pitchFamily="49" charset="-122"/>
              </a:rPr>
              <a:t>构造方法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 i="0" dirty="0"/>
              <a:t>		</a:t>
            </a:r>
            <a:r>
              <a:rPr lang="en-US" altLang="zh-CN" sz="2200" i="0" dirty="0"/>
              <a:t>super("</a:t>
            </a:r>
            <a:r>
              <a:rPr lang="zh-CN" altLang="en-US" sz="2200" i="0" dirty="0"/>
              <a:t>鼠标和键盘事件</a:t>
            </a:r>
            <a:r>
              <a:rPr lang="en-US" altLang="zh-CN" sz="2200" i="0" dirty="0"/>
              <a:t>");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i="0" dirty="0"/>
              <a:t>		</a:t>
            </a:r>
            <a:r>
              <a:rPr lang="en-US" altLang="zh-CN" sz="2200" i="0" dirty="0" err="1"/>
              <a:t>getContentPane</a:t>
            </a:r>
            <a:r>
              <a:rPr lang="en-US" altLang="zh-CN" sz="2200" i="0" dirty="0"/>
              <a:t>().</a:t>
            </a:r>
            <a:r>
              <a:rPr lang="en-US" altLang="zh-CN" sz="2200" i="0" dirty="0" err="1" smtClean="0"/>
              <a:t>setBackground</a:t>
            </a:r>
            <a:r>
              <a:rPr lang="en-US" altLang="zh-CN" sz="2200" i="0" dirty="0" smtClean="0"/>
              <a:t>(</a:t>
            </a:r>
            <a:r>
              <a:rPr lang="en-US" altLang="zh-CN" sz="2200" i="0" dirty="0" err="1" smtClean="0"/>
              <a:t>Color.WHITE</a:t>
            </a:r>
            <a:r>
              <a:rPr lang="en-US" altLang="zh-CN" sz="2200" i="0" dirty="0" smtClean="0"/>
              <a:t>);</a:t>
            </a:r>
            <a:endParaRPr lang="en-US" altLang="zh-CN" sz="2200" i="0" dirty="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i="0" dirty="0"/>
              <a:t>		</a:t>
            </a:r>
            <a:r>
              <a:rPr lang="en-US" altLang="zh-CN" sz="2200" i="0" dirty="0" err="1" smtClean="0"/>
              <a:t>setForeground</a:t>
            </a:r>
            <a:r>
              <a:rPr lang="en-US" altLang="zh-CN" sz="2200" i="0" dirty="0" smtClean="0"/>
              <a:t>(</a:t>
            </a:r>
            <a:r>
              <a:rPr lang="en-US" altLang="zh-CN" sz="2200" i="0" dirty="0" err="1" smtClean="0"/>
              <a:t>Color.BLUE</a:t>
            </a:r>
            <a:r>
              <a:rPr lang="en-US" altLang="zh-CN" sz="2200" i="0" dirty="0" smtClean="0"/>
              <a:t>);</a:t>
            </a:r>
            <a:endParaRPr lang="en-US" altLang="zh-CN" sz="2200" i="0" dirty="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i="0" dirty="0"/>
              <a:t>		</a:t>
            </a:r>
            <a:r>
              <a:rPr lang="en-US" altLang="zh-CN" sz="2200" i="0" dirty="0" err="1"/>
              <a:t>setSize</a:t>
            </a:r>
            <a:r>
              <a:rPr lang="en-US" altLang="zh-CN" sz="2200" i="0" dirty="0"/>
              <a:t>(400,300);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i="0" dirty="0"/>
              <a:t>		</a:t>
            </a:r>
            <a:r>
              <a:rPr lang="en-US" altLang="zh-CN" sz="2200" i="0" dirty="0" err="1"/>
              <a:t>setVisible</a:t>
            </a:r>
            <a:r>
              <a:rPr lang="en-US" altLang="zh-CN" sz="2200" i="0" dirty="0"/>
              <a:t>(true);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i="0" dirty="0"/>
              <a:t>		</a:t>
            </a:r>
            <a:r>
              <a:rPr lang="en-US" altLang="zh-CN" sz="2200" i="0" dirty="0" err="1"/>
              <a:t>setDefaultCloseOperation</a:t>
            </a:r>
            <a:r>
              <a:rPr lang="en-US" altLang="zh-CN" sz="2200" i="0" dirty="0"/>
              <a:t>(</a:t>
            </a:r>
            <a:r>
              <a:rPr lang="en-US" altLang="zh-CN" sz="2200" i="0" dirty="0" err="1"/>
              <a:t>JFrame.EXIT_ON_CLOSE</a:t>
            </a:r>
            <a:r>
              <a:rPr lang="en-US" altLang="zh-CN" sz="2200" i="0" dirty="0"/>
              <a:t>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200" i="0" dirty="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i="0" dirty="0"/>
              <a:t>		</a:t>
            </a:r>
            <a:r>
              <a:rPr lang="en-US" altLang="zh-CN" sz="2200" i="0" dirty="0" err="1">
                <a:solidFill>
                  <a:srgbClr val="990033"/>
                </a:solidFill>
              </a:rPr>
              <a:t>addMouseListener</a:t>
            </a:r>
            <a:r>
              <a:rPr lang="en-US" altLang="zh-CN" sz="2200" i="0" dirty="0">
                <a:solidFill>
                  <a:srgbClr val="990033"/>
                </a:solidFill>
              </a:rPr>
              <a:t>(new </a:t>
            </a:r>
            <a:r>
              <a:rPr lang="en-US" altLang="zh-CN" sz="2200" i="0" dirty="0" err="1">
                <a:solidFill>
                  <a:srgbClr val="990033"/>
                </a:solidFill>
              </a:rPr>
              <a:t>MouseAdapter</a:t>
            </a:r>
            <a:r>
              <a:rPr lang="en-US" altLang="zh-CN" sz="2200" i="0" dirty="0">
                <a:solidFill>
                  <a:srgbClr val="990033"/>
                </a:solidFill>
              </a:rPr>
              <a:t>(){</a:t>
            </a:r>
            <a:r>
              <a:rPr lang="en-US" altLang="zh-CN" sz="2200" i="0" dirty="0"/>
              <a:t>  </a:t>
            </a:r>
            <a:r>
              <a:rPr lang="en-US" altLang="zh-CN" sz="2200" i="0" dirty="0">
                <a:solidFill>
                  <a:srgbClr val="336600"/>
                </a:solidFill>
                <a:latin typeface="仿宋_GB2312" pitchFamily="49" charset="-122"/>
                <a:ea typeface="仿宋_GB2312" pitchFamily="49" charset="-122"/>
              </a:rPr>
              <a:t>//</a:t>
            </a:r>
            <a:r>
              <a:rPr lang="zh-CN" altLang="en-US" sz="2200" i="0" dirty="0">
                <a:solidFill>
                  <a:srgbClr val="336600"/>
                </a:solidFill>
                <a:latin typeface="仿宋_GB2312" pitchFamily="49" charset="-122"/>
                <a:ea typeface="仿宋_GB2312" pitchFamily="49" charset="-122"/>
              </a:rPr>
              <a:t>鼠标事件监听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 i="0" dirty="0"/>
              <a:t>		        </a:t>
            </a:r>
            <a:r>
              <a:rPr lang="en-US" altLang="zh-CN" sz="2200" i="0" dirty="0"/>
              <a:t>public void </a:t>
            </a:r>
            <a:r>
              <a:rPr lang="en-US" altLang="zh-CN" sz="2200" i="0" dirty="0" err="1"/>
              <a:t>mousePressed</a:t>
            </a:r>
            <a:r>
              <a:rPr lang="en-US" altLang="zh-CN" sz="2200" i="0" dirty="0"/>
              <a:t>(</a:t>
            </a:r>
            <a:r>
              <a:rPr lang="en-US" altLang="zh-CN" sz="2200" i="0" dirty="0" err="1"/>
              <a:t>MouseEvent</a:t>
            </a:r>
            <a:r>
              <a:rPr lang="en-US" altLang="zh-CN" sz="2200" i="0" dirty="0"/>
              <a:t> e){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i="0" dirty="0"/>
              <a:t>		              </a:t>
            </a:r>
            <a:r>
              <a:rPr lang="en-US" altLang="zh-CN" sz="2200" i="0" dirty="0" err="1"/>
              <a:t>lastX</a:t>
            </a:r>
            <a:r>
              <a:rPr lang="en-US" altLang="zh-CN" sz="2200" i="0" dirty="0"/>
              <a:t>=</a:t>
            </a:r>
            <a:r>
              <a:rPr lang="en-US" altLang="zh-CN" sz="2200" i="0" dirty="0" err="1"/>
              <a:t>e.getX</a:t>
            </a:r>
            <a:r>
              <a:rPr lang="en-US" altLang="zh-CN" sz="2200" i="0" dirty="0"/>
              <a:t>();    </a:t>
            </a:r>
            <a:endParaRPr lang="en-US" altLang="zh-CN" sz="2200" i="0" dirty="0" smtClean="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i="0" dirty="0"/>
              <a:t> </a:t>
            </a:r>
            <a:r>
              <a:rPr lang="en-US" altLang="zh-CN" sz="2200" i="0" dirty="0" smtClean="0"/>
              <a:t>                         </a:t>
            </a:r>
            <a:r>
              <a:rPr lang="en-US" altLang="zh-CN" sz="2200" i="0" dirty="0" err="1" smtClean="0"/>
              <a:t>lastY</a:t>
            </a:r>
            <a:r>
              <a:rPr lang="en-US" altLang="zh-CN" sz="2200" i="0" dirty="0" smtClean="0"/>
              <a:t>=</a:t>
            </a:r>
            <a:r>
              <a:rPr lang="en-US" altLang="zh-CN" sz="2200" i="0" dirty="0" err="1" smtClean="0"/>
              <a:t>e.getY</a:t>
            </a:r>
            <a:r>
              <a:rPr lang="en-US" altLang="zh-CN" sz="2200" i="0" dirty="0"/>
              <a:t>();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i="0" dirty="0"/>
              <a:t>		        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i="0" dirty="0"/>
              <a:t>		});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i="0" dirty="0"/>
              <a:t>		</a:t>
            </a:r>
          </a:p>
        </p:txBody>
      </p:sp>
      <p:grpSp>
        <p:nvGrpSpPr>
          <p:cNvPr id="561160" name="Group 8"/>
          <p:cNvGrpSpPr>
            <a:grpSpLocks/>
          </p:cNvGrpSpPr>
          <p:nvPr/>
        </p:nvGrpSpPr>
        <p:grpSpPr bwMode="auto">
          <a:xfrm>
            <a:off x="775084" y="1700808"/>
            <a:ext cx="7848600" cy="2305050"/>
            <a:chOff x="476" y="1716"/>
            <a:chExt cx="5035" cy="1578"/>
          </a:xfrm>
        </p:grpSpPr>
        <p:pic>
          <p:nvPicPr>
            <p:cNvPr id="339973" name="Picture 9" descr="鼠标事件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1716"/>
              <a:ext cx="5035" cy="1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9974" name="Rectangle 10"/>
            <p:cNvSpPr>
              <a:spLocks noChangeArrowheads="1"/>
            </p:cNvSpPr>
            <p:nvPr/>
          </p:nvSpPr>
          <p:spPr bwMode="auto">
            <a:xfrm>
              <a:off x="4548" y="2780"/>
              <a:ext cx="125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/>
            <a:lstStyle>
              <a:lvl1pPr marL="342900" indent="-3429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sz="1800" i="0"/>
                <a:t>按</a:t>
              </a:r>
            </a:p>
          </p:txBody>
        </p:sp>
      </p:grpSp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209498"/>
            <a:ext cx="2771800" cy="164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71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1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1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61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1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61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61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1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6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1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61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611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611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611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6115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Text Box 4"/>
          <p:cNvSpPr txBox="1">
            <a:spLocks noChangeArrowheads="1"/>
          </p:cNvSpPr>
          <p:nvPr/>
        </p:nvSpPr>
        <p:spPr bwMode="auto">
          <a:xfrm>
            <a:off x="468313" y="-26988"/>
            <a:ext cx="8459787" cy="6985001"/>
          </a:xfrm>
          <a:prstGeom prst="rect">
            <a:avLst/>
          </a:prstGeom>
          <a:solidFill>
            <a:srgbClr val="FBFBFF"/>
          </a:solidFill>
          <a:ln w="9525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0" dirty="0">
                <a:solidFill>
                  <a:srgbClr val="336600"/>
                </a:solidFill>
                <a:latin typeface="仿宋_GB2312" pitchFamily="49" charset="-122"/>
                <a:ea typeface="仿宋_GB2312" pitchFamily="49" charset="-122"/>
              </a:rPr>
              <a:t>   //</a:t>
            </a:r>
            <a:r>
              <a:rPr lang="zh-CN" altLang="en-US" sz="2400" i="0" dirty="0">
                <a:solidFill>
                  <a:srgbClr val="336600"/>
                </a:solidFill>
                <a:latin typeface="仿宋_GB2312" pitchFamily="49" charset="-122"/>
                <a:ea typeface="仿宋_GB2312" pitchFamily="49" charset="-122"/>
              </a:rPr>
              <a:t>鼠标拖动事件监听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i="0" dirty="0">
                <a:solidFill>
                  <a:srgbClr val="990033"/>
                </a:solidFill>
              </a:rPr>
              <a:t>       </a:t>
            </a:r>
            <a:r>
              <a:rPr lang="en-US" altLang="zh-CN" sz="2400" i="0" dirty="0" err="1">
                <a:solidFill>
                  <a:srgbClr val="990033"/>
                </a:solidFill>
              </a:rPr>
              <a:t>addMouseMotionListener</a:t>
            </a:r>
            <a:r>
              <a:rPr lang="en-US" altLang="zh-CN" sz="2400" i="0" dirty="0">
                <a:solidFill>
                  <a:srgbClr val="990033"/>
                </a:solidFill>
              </a:rPr>
              <a:t>(new </a:t>
            </a:r>
            <a:r>
              <a:rPr lang="en-US" altLang="zh-CN" sz="2400" i="0" dirty="0" err="1">
                <a:solidFill>
                  <a:srgbClr val="990033"/>
                </a:solidFill>
              </a:rPr>
              <a:t>MouseMotionAdapter</a:t>
            </a:r>
            <a:r>
              <a:rPr lang="en-US" altLang="zh-CN" sz="2400" i="0" dirty="0">
                <a:solidFill>
                  <a:srgbClr val="990033"/>
                </a:solidFill>
              </a:rPr>
              <a:t>() {</a:t>
            </a:r>
            <a:endParaRPr lang="en-US" altLang="zh-CN" sz="2400" i="0" dirty="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0" dirty="0"/>
              <a:t>	    	public void </a:t>
            </a:r>
            <a:r>
              <a:rPr lang="en-US" altLang="zh-CN" sz="2400" i="0" dirty="0" err="1"/>
              <a:t>mouseDragged</a:t>
            </a:r>
            <a:r>
              <a:rPr lang="en-US" altLang="zh-CN" sz="2400" i="0" dirty="0"/>
              <a:t>(</a:t>
            </a:r>
            <a:r>
              <a:rPr lang="en-US" altLang="zh-CN" sz="2400" i="0" dirty="0" err="1"/>
              <a:t>MouseEvent</a:t>
            </a:r>
            <a:r>
              <a:rPr lang="en-US" altLang="zh-CN" sz="2400" i="0" dirty="0"/>
              <a:t> e){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0" dirty="0"/>
              <a:t>		         </a:t>
            </a:r>
            <a:r>
              <a:rPr lang="en-US" altLang="zh-CN" sz="2400" i="0" dirty="0" err="1"/>
              <a:t>int</a:t>
            </a:r>
            <a:r>
              <a:rPr lang="en-US" altLang="zh-CN" sz="2400" i="0" dirty="0"/>
              <a:t> x=</a:t>
            </a:r>
            <a:r>
              <a:rPr lang="en-US" altLang="zh-CN" sz="2400" i="0" dirty="0" err="1"/>
              <a:t>e.getX</a:t>
            </a:r>
            <a:r>
              <a:rPr lang="en-US" altLang="zh-CN" sz="2400" i="0" dirty="0"/>
              <a:t>();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0" dirty="0"/>
              <a:t>	 	         </a:t>
            </a:r>
            <a:r>
              <a:rPr lang="en-US" altLang="zh-CN" sz="2400" i="0" dirty="0" err="1"/>
              <a:t>int</a:t>
            </a:r>
            <a:r>
              <a:rPr lang="en-US" altLang="zh-CN" sz="2400" i="0" dirty="0"/>
              <a:t> y=</a:t>
            </a:r>
            <a:r>
              <a:rPr lang="en-US" altLang="zh-CN" sz="2400" i="0" dirty="0" err="1"/>
              <a:t>e.getY</a:t>
            </a:r>
            <a:r>
              <a:rPr lang="en-US" altLang="zh-CN" sz="2400" i="0" dirty="0"/>
              <a:t>();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0" dirty="0"/>
              <a:t>		         Graphics g=</a:t>
            </a:r>
            <a:r>
              <a:rPr lang="en-US" altLang="zh-CN" sz="2400" i="0" dirty="0" err="1"/>
              <a:t>getGraphics</a:t>
            </a:r>
            <a:r>
              <a:rPr lang="en-US" altLang="zh-CN" sz="2400" i="0" dirty="0"/>
              <a:t>();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0" dirty="0"/>
              <a:t>		         </a:t>
            </a:r>
            <a:r>
              <a:rPr lang="en-US" altLang="zh-CN" sz="2400" i="0" dirty="0" err="1"/>
              <a:t>g.drawLine</a:t>
            </a:r>
            <a:r>
              <a:rPr lang="en-US" altLang="zh-CN" sz="2400" i="0" dirty="0"/>
              <a:t>(</a:t>
            </a:r>
            <a:r>
              <a:rPr lang="en-US" altLang="zh-CN" sz="2400" i="0" dirty="0" err="1"/>
              <a:t>lastX,lastY,x,y</a:t>
            </a:r>
            <a:r>
              <a:rPr lang="en-US" altLang="zh-CN" sz="2400" i="0" dirty="0"/>
              <a:t>);     </a:t>
            </a:r>
            <a:r>
              <a:rPr lang="en-US" altLang="zh-CN" sz="2400" i="0" dirty="0" smtClean="0"/>
              <a:t>     </a:t>
            </a:r>
            <a:r>
              <a:rPr lang="en-US" altLang="zh-CN" sz="2400" i="0" dirty="0" smtClean="0">
                <a:solidFill>
                  <a:srgbClr val="336600"/>
                </a:solidFill>
                <a:latin typeface="仿宋_GB2312" pitchFamily="49" charset="-122"/>
                <a:ea typeface="仿宋_GB2312" pitchFamily="49" charset="-122"/>
              </a:rPr>
              <a:t>//</a:t>
            </a:r>
            <a:r>
              <a:rPr lang="zh-CN" altLang="en-US" sz="2400" i="0" dirty="0">
                <a:solidFill>
                  <a:srgbClr val="336600"/>
                </a:solidFill>
                <a:latin typeface="仿宋_GB2312" pitchFamily="49" charset="-122"/>
                <a:ea typeface="仿宋_GB2312" pitchFamily="49" charset="-122"/>
              </a:rPr>
              <a:t>画线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i="0" dirty="0"/>
              <a:t>		         </a:t>
            </a:r>
            <a:r>
              <a:rPr lang="en-US" altLang="zh-CN" sz="2400" i="0" dirty="0" err="1"/>
              <a:t>lastX</a:t>
            </a:r>
            <a:r>
              <a:rPr lang="en-US" altLang="zh-CN" sz="2400" i="0" dirty="0"/>
              <a:t>=</a:t>
            </a:r>
            <a:r>
              <a:rPr lang="en-US" altLang="zh-CN" sz="2400" i="0" dirty="0" err="1"/>
              <a:t>x;lastY</a:t>
            </a:r>
            <a:r>
              <a:rPr lang="en-US" altLang="zh-CN" sz="2400" i="0" dirty="0"/>
              <a:t>=y; }});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0" dirty="0"/>
              <a:t>        </a:t>
            </a:r>
            <a:r>
              <a:rPr lang="en-US" altLang="zh-CN" sz="2400" i="0" dirty="0" err="1">
                <a:solidFill>
                  <a:srgbClr val="990033"/>
                </a:solidFill>
              </a:rPr>
              <a:t>addKeyListener</a:t>
            </a:r>
            <a:r>
              <a:rPr lang="en-US" altLang="zh-CN" sz="2400" i="0" dirty="0">
                <a:solidFill>
                  <a:srgbClr val="990033"/>
                </a:solidFill>
              </a:rPr>
              <a:t>(new </a:t>
            </a:r>
            <a:r>
              <a:rPr lang="en-US" altLang="zh-CN" sz="2400" i="0" dirty="0" err="1">
                <a:solidFill>
                  <a:srgbClr val="990033"/>
                </a:solidFill>
              </a:rPr>
              <a:t>KeyAdapter</a:t>
            </a:r>
            <a:r>
              <a:rPr lang="en-US" altLang="zh-CN" sz="2400" i="0" dirty="0">
                <a:solidFill>
                  <a:srgbClr val="990033"/>
                </a:solidFill>
              </a:rPr>
              <a:t>(){</a:t>
            </a:r>
            <a:r>
              <a:rPr lang="en-US" altLang="zh-CN" sz="2400" i="0" dirty="0"/>
              <a:t>        </a:t>
            </a:r>
            <a:r>
              <a:rPr lang="en-US" altLang="zh-CN" sz="2400" i="0" dirty="0">
                <a:solidFill>
                  <a:srgbClr val="336600"/>
                </a:solidFill>
                <a:latin typeface="仿宋_GB2312" pitchFamily="49" charset="-122"/>
                <a:ea typeface="仿宋_GB2312" pitchFamily="49" charset="-122"/>
              </a:rPr>
              <a:t>//</a:t>
            </a:r>
            <a:r>
              <a:rPr lang="zh-CN" altLang="en-US" sz="2400" i="0" dirty="0">
                <a:solidFill>
                  <a:srgbClr val="336600"/>
                </a:solidFill>
                <a:latin typeface="仿宋_GB2312" pitchFamily="49" charset="-122"/>
                <a:ea typeface="仿宋_GB2312" pitchFamily="49" charset="-122"/>
              </a:rPr>
              <a:t>键盘事件监听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i="0" dirty="0"/>
              <a:t>		   </a:t>
            </a:r>
            <a:r>
              <a:rPr lang="en-US" altLang="zh-CN" sz="2400" i="0" dirty="0"/>
              <a:t>public void </a:t>
            </a:r>
            <a:r>
              <a:rPr lang="en-US" altLang="zh-CN" sz="2400" i="0" dirty="0" err="1"/>
              <a:t>keyTyped</a:t>
            </a:r>
            <a:r>
              <a:rPr lang="en-US" altLang="zh-CN" sz="2400" i="0" dirty="0"/>
              <a:t>(</a:t>
            </a:r>
            <a:r>
              <a:rPr lang="en-US" altLang="zh-CN" sz="2400" i="0" dirty="0" err="1"/>
              <a:t>KeyEvent</a:t>
            </a:r>
            <a:r>
              <a:rPr lang="en-US" altLang="zh-CN" sz="2400" i="0" dirty="0"/>
              <a:t> e){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0" dirty="0"/>
              <a:t>		        String s=</a:t>
            </a:r>
            <a:r>
              <a:rPr lang="en-US" altLang="zh-CN" sz="2400" i="0" dirty="0" err="1"/>
              <a:t>String.valueOf</a:t>
            </a:r>
            <a:r>
              <a:rPr lang="en-US" altLang="zh-CN" sz="2400" i="0" dirty="0"/>
              <a:t>(</a:t>
            </a:r>
            <a:r>
              <a:rPr lang="en-US" altLang="zh-CN" sz="2400" i="0" dirty="0" err="1"/>
              <a:t>e.getKeyChar</a:t>
            </a:r>
            <a:r>
              <a:rPr lang="en-US" altLang="zh-CN" sz="2400" i="0" dirty="0"/>
              <a:t>());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0" dirty="0"/>
              <a:t>		        </a:t>
            </a:r>
            <a:r>
              <a:rPr lang="en-US" altLang="zh-CN" sz="2400" i="0" dirty="0" err="1"/>
              <a:t>getGraphics</a:t>
            </a:r>
            <a:r>
              <a:rPr lang="en-US" altLang="zh-CN" sz="2400" i="0" dirty="0"/>
              <a:t>().</a:t>
            </a:r>
            <a:r>
              <a:rPr lang="en-US" altLang="zh-CN" sz="2400" i="0" dirty="0" err="1"/>
              <a:t>drawString</a:t>
            </a:r>
            <a:r>
              <a:rPr lang="en-US" altLang="zh-CN" sz="2400" i="0" dirty="0"/>
              <a:t>(</a:t>
            </a:r>
            <a:r>
              <a:rPr lang="en-US" altLang="zh-CN" sz="2400" i="0" dirty="0" err="1"/>
              <a:t>s,lastX,lastY</a:t>
            </a:r>
            <a:r>
              <a:rPr lang="en-US" altLang="zh-CN" sz="2400" i="0" dirty="0"/>
              <a:t>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0" dirty="0"/>
              <a:t>		        </a:t>
            </a:r>
            <a:r>
              <a:rPr lang="en-US" altLang="zh-CN" sz="2400" i="0" dirty="0" err="1"/>
              <a:t>lastX</a:t>
            </a:r>
            <a:r>
              <a:rPr lang="en-US" altLang="zh-CN" sz="2400" i="0" dirty="0"/>
              <a:t>+=10; 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0" dirty="0"/>
              <a:t>		});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0" dirty="0"/>
              <a:t>	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0" dirty="0"/>
              <a:t>   </a:t>
            </a:r>
            <a:r>
              <a:rPr lang="en-US" altLang="zh-CN" sz="2400" i="0" dirty="0">
                <a:solidFill>
                  <a:srgbClr val="0000FF"/>
                </a:solidFill>
              </a:rPr>
              <a:t>public static void main(String[] </a:t>
            </a:r>
            <a:r>
              <a:rPr lang="en-US" altLang="zh-CN" sz="2400" i="0" dirty="0" err="1">
                <a:solidFill>
                  <a:srgbClr val="0000FF"/>
                </a:solidFill>
              </a:rPr>
              <a:t>args</a:t>
            </a:r>
            <a:r>
              <a:rPr lang="en-US" altLang="zh-CN" sz="2400" i="0" dirty="0">
                <a:solidFill>
                  <a:srgbClr val="0000FF"/>
                </a:solidFill>
              </a:rPr>
              <a:t>) 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0" dirty="0"/>
              <a:t>      	new </a:t>
            </a:r>
            <a:r>
              <a:rPr lang="en-US" altLang="zh-CN" sz="2400" i="0" dirty="0" err="1"/>
              <a:t>MouseAndKeyDemo</a:t>
            </a:r>
            <a:r>
              <a:rPr lang="en-US" altLang="zh-CN" sz="2400" i="0" dirty="0"/>
              <a:t>(); 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0" dirty="0"/>
              <a:t>}</a:t>
            </a: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209498"/>
            <a:ext cx="2771800" cy="164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2182" name="Picture 6" descr="键盘事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6025"/>
            <a:ext cx="720090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2183" name="Picture 7" descr="鼠标事件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14169"/>
            <a:ext cx="7993062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48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2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2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62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2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62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62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62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62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562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2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62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62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562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562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5621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5621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5621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56218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7544" y="1268413"/>
            <a:ext cx="8229600" cy="360074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在窗口中有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确定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按钮。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单击“确定”按钮，在控制台输出“你单击了确定按钮”，并将确定改成取消。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要求用两种方法：由本类处理单击事件、由单独的事件监听类处理单击事件。</a:t>
            </a:r>
          </a:p>
          <a:p>
            <a:pPr eaLnBrk="1" hangingPunct="1">
              <a:lnSpc>
                <a:spcPct val="150000"/>
              </a:lnSpc>
            </a:pP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424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260350"/>
            <a:ext cx="6983413" cy="792163"/>
          </a:xfrm>
        </p:spPr>
        <p:txBody>
          <a:bodyPr/>
          <a:lstStyle/>
          <a:p>
            <a:pPr eaLnBrk="1" hangingPunct="1"/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编程练习</a:t>
            </a:r>
          </a:p>
        </p:txBody>
      </p:sp>
    </p:spTree>
    <p:extLst>
      <p:ext uri="{BB962C8B-B14F-4D97-AF65-F5344CB8AC3E}">
        <p14:creationId xmlns:p14="http://schemas.microsoft.com/office/powerpoint/2010/main" val="8546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229600" cy="47529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在窗口中有两个按钮，“确定”和“取消”。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单击“确定”按钮，窗口标题栏显示“你单击了确定按钮”。“确定”按钮变成“</a:t>
            </a:r>
            <a:r>
              <a:rPr lang="en-US" altLang="zh-CN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OK”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单击“取消”按钮，窗口标题栏显示“你单击了取消按钮”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。“取消”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按钮变成“</a:t>
            </a:r>
            <a:r>
              <a:rPr lang="en-US" altLang="zh-CN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Cancel”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要求采用四种方法：本类、外部类、内部类、匿名类。</a:t>
            </a:r>
          </a:p>
          <a:p>
            <a:pPr eaLnBrk="1" hangingPunct="1">
              <a:spcBef>
                <a:spcPts val="0"/>
              </a:spcBef>
            </a:pPr>
            <a:endParaRPr lang="en-US" altLang="zh-CN" sz="2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5267" name="Rectangle 5"/>
          <p:cNvSpPr>
            <a:spLocks noGrp="1" noChangeArrowheads="1"/>
          </p:cNvSpPr>
          <p:nvPr>
            <p:ph type="title"/>
          </p:nvPr>
        </p:nvSpPr>
        <p:spPr>
          <a:xfrm>
            <a:off x="971600" y="260350"/>
            <a:ext cx="6983413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 b="0" dirty="0">
                <a:latin typeface="黑体" panose="02010609060101010101" pitchFamily="49" charset="-122"/>
                <a:ea typeface="黑体" panose="02010609060101010101" pitchFamily="49" charset="-122"/>
              </a:rPr>
              <a:t>编程练习</a:t>
            </a:r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869160"/>
            <a:ext cx="3444468" cy="198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 b="0">
                <a:latin typeface="黑体" panose="02010609060101010101" pitchFamily="49" charset="-122"/>
                <a:ea typeface="黑体" panose="02010609060101010101" pitchFamily="49" charset="-122"/>
              </a:rPr>
              <a:t>编程练习</a:t>
            </a:r>
            <a:endParaRPr lang="zh-CN" altLang="zh-CN" sz="40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编程实现绘图程序，要求能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画直线和。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鼠标点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点完成。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6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7345362" cy="792163"/>
          </a:xfrm>
        </p:spPr>
        <p:txBody>
          <a:bodyPr/>
          <a:lstStyle/>
          <a:p>
            <a:pPr eaLnBrk="1" hangingPunct="1"/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顶层容器</a:t>
            </a:r>
            <a:r>
              <a:rPr lang="en-US" altLang="zh-CN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框架</a:t>
            </a:r>
            <a:r>
              <a:rPr lang="en-US" altLang="zh-CN" sz="40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JFrame</a:t>
            </a:r>
            <a:endParaRPr lang="en-US" altLang="zh-CN" sz="4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3669" name="AutoShape 5"/>
          <p:cNvSpPr>
            <a:spLocks noChangeArrowheads="1"/>
          </p:cNvSpPr>
          <p:nvPr/>
        </p:nvSpPr>
        <p:spPr bwMode="auto">
          <a:xfrm>
            <a:off x="971550" y="3930650"/>
            <a:ext cx="647700" cy="431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1692275" y="3857625"/>
            <a:ext cx="2519363" cy="576263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i="0">
                <a:latin typeface="Arial" panose="020B0604020202020204" pitchFamily="34" charset="0"/>
              </a:rPr>
              <a:t>创建容器</a:t>
            </a:r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1690688" y="4651375"/>
            <a:ext cx="2519362" cy="636588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i="0">
                <a:latin typeface="Arial" panose="020B0604020202020204" pitchFamily="34" charset="0"/>
              </a:rPr>
              <a:t>设置容器大小</a:t>
            </a: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1692275" y="5526088"/>
            <a:ext cx="2519363" cy="622300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i="0">
                <a:latin typeface="Arial" panose="020B0604020202020204" pitchFamily="34" charset="0"/>
              </a:rPr>
              <a:t>设置容器可见性</a:t>
            </a: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90688" y="3354388"/>
            <a:ext cx="25209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0" i="0">
                <a:latin typeface="Arial" panose="020B0604020202020204" pitchFamily="34" charset="0"/>
              </a:rPr>
              <a:t>创建顶层容器</a:t>
            </a:r>
          </a:p>
        </p:txBody>
      </p:sp>
      <p:sp>
        <p:nvSpPr>
          <p:cNvPr id="113681" name="AutoShape 17"/>
          <p:cNvSpPr>
            <a:spLocks noChangeArrowheads="1"/>
          </p:cNvSpPr>
          <p:nvPr/>
        </p:nvSpPr>
        <p:spPr bwMode="auto">
          <a:xfrm>
            <a:off x="971550" y="4795838"/>
            <a:ext cx="647700" cy="431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2" name="AutoShape 18"/>
          <p:cNvSpPr>
            <a:spLocks noChangeArrowheads="1"/>
          </p:cNvSpPr>
          <p:nvPr/>
        </p:nvSpPr>
        <p:spPr bwMode="auto">
          <a:xfrm>
            <a:off x="971550" y="5586413"/>
            <a:ext cx="647700" cy="431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364163" y="3716338"/>
          <a:ext cx="3455987" cy="247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1" name="Visio" r:id="rId4" imgW="2573270" imgH="1853184" progId="Visio.Drawing.11">
                  <p:embed/>
                </p:oleObj>
              </mc:Choice>
              <mc:Fallback>
                <p:oleObj name="Visio" r:id="rId4" imgW="2573270" imgH="1853184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716338"/>
                        <a:ext cx="3455987" cy="247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9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330325"/>
            <a:ext cx="3097212" cy="188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36" name="文本框 5"/>
          <p:cNvSpPr txBox="1">
            <a:spLocks noChangeArrowheads="1"/>
          </p:cNvSpPr>
          <p:nvPr/>
        </p:nvSpPr>
        <p:spPr bwMode="auto">
          <a:xfrm>
            <a:off x="395288" y="1268413"/>
            <a:ext cx="4392612" cy="1939925"/>
          </a:xfrm>
          <a:prstGeom prst="rect">
            <a:avLst/>
          </a:prstGeom>
          <a:solidFill>
            <a:srgbClr val="F5FFEF"/>
          </a:solidFill>
          <a:ln w="28575">
            <a:solidFill>
              <a:srgbClr val="33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400" i="0">
                <a:latin typeface="黑体" panose="02010609060101010101" pitchFamily="49" charset="-122"/>
              </a:rPr>
              <a:t>JFrame</a:t>
            </a:r>
            <a:r>
              <a:rPr lang="zh-CN" altLang="zh-CN" sz="2400" i="0">
                <a:latin typeface="黑体" panose="02010609060101010101" pitchFamily="49" charset="-122"/>
              </a:rPr>
              <a:t>是最常用的组件之一，属于顶层容器，用于在</a:t>
            </a:r>
            <a:r>
              <a:rPr lang="en-US" altLang="zh-CN" sz="2400" i="0">
                <a:latin typeface="黑体" panose="02010609060101010101" pitchFamily="49" charset="-122"/>
              </a:rPr>
              <a:t>Swing</a:t>
            </a:r>
            <a:r>
              <a:rPr lang="zh-CN" altLang="zh-CN" sz="2400" i="0">
                <a:latin typeface="黑体" panose="02010609060101010101" pitchFamily="49" charset="-122"/>
              </a:rPr>
              <a:t>程序中创建顶层窗口，允许将标签、按钮、文本框等组件添加其中。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4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9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animBg="1"/>
      <p:bldP spid="113670" grpId="0" animBg="1" autoUpdateAnimBg="0"/>
      <p:bldP spid="113671" grpId="0" animBg="1" autoUpdateAnimBg="0"/>
      <p:bldP spid="113672" grpId="0" animBg="1" autoUpdateAnimBg="0"/>
      <p:bldP spid="113673" grpId="0" autoUpdateAnimBg="0"/>
      <p:bldP spid="113681" grpId="0" animBg="1"/>
      <p:bldP spid="1136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 descr="JFrame方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52525"/>
            <a:ext cx="831215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6" name="AutoShape 26"/>
          <p:cNvSpPr>
            <a:spLocks noChangeArrowheads="1"/>
          </p:cNvSpPr>
          <p:nvPr/>
        </p:nvSpPr>
        <p:spPr bwMode="auto">
          <a:xfrm>
            <a:off x="6623050" y="2530475"/>
            <a:ext cx="2520950" cy="969963"/>
          </a:xfrm>
          <a:prstGeom prst="wedgeRoundRectCallout">
            <a:avLst>
              <a:gd name="adj1" fmla="val -31458"/>
              <a:gd name="adj2" fmla="val 76380"/>
              <a:gd name="adj3" fmla="val 16667"/>
            </a:avLst>
          </a:prstGeom>
          <a:solidFill>
            <a:srgbClr val="CADFFE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0" i="0">
                <a:latin typeface="黑体" panose="02010609060101010101" pitchFamily="49" charset="-122"/>
              </a:rPr>
              <a:t>setResizable(false)</a:t>
            </a:r>
          </a:p>
          <a:p>
            <a:pPr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b="0" i="0">
                <a:latin typeface="黑体" panose="02010609060101010101" pitchFamily="49" charset="-122"/>
              </a:rPr>
              <a:t>使最大化按钮失效 </a:t>
            </a:r>
          </a:p>
        </p:txBody>
      </p:sp>
      <p:graphicFrame>
        <p:nvGraphicFramePr>
          <p:cNvPr id="30812" name="Group 92"/>
          <p:cNvGraphicFramePr>
            <a:graphicFrameLocks noGrp="1"/>
          </p:cNvGraphicFramePr>
          <p:nvPr>
            <p:ph type="tbl" idx="1"/>
          </p:nvPr>
        </p:nvGraphicFramePr>
        <p:xfrm>
          <a:off x="409575" y="5376863"/>
          <a:ext cx="8312150" cy="644525"/>
        </p:xfrm>
        <a:graphic>
          <a:graphicData uri="http://schemas.openxmlformats.org/drawingml/2006/table">
            <a:tbl>
              <a:tblPr/>
              <a:tblGrid>
                <a:gridCol w="3312416"/>
                <a:gridCol w="4999734"/>
              </a:tblGrid>
              <a:tr h="295882">
                <a:tc>
                  <a:txBody>
                    <a:bodyPr/>
                    <a:lstStyle>
                      <a:lvl1pPr algn="l" fontAlgn="base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 fontAlgn="base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setLocationRelativeTo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(null) </a:t>
                      </a:r>
                    </a:p>
                  </a:txBody>
                  <a:tcPr marL="18000" marR="18000" marT="10781" marB="10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 fontAlgn="base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设置窗口在屏幕上居中</a:t>
                      </a:r>
                    </a:p>
                  </a:txBody>
                  <a:tcPr marL="18000" marR="18000" marT="10781" marB="10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43">
                <a:tc>
                  <a:txBody>
                    <a:bodyPr/>
                    <a:lstStyle>
                      <a:lvl1pPr algn="l" fontAlgn="base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 fontAlgn="base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getContentPane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</a:t>
                      </a:r>
                    </a:p>
                  </a:txBody>
                  <a:tcPr marL="18000" marR="18000" marT="10781" marB="10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 fontAlgn="base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获取内容面板</a:t>
                      </a:r>
                    </a:p>
                  </a:txBody>
                  <a:tcPr marL="18000" marR="18000" marT="10781" marB="10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8687" name="Picture 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50" y="5373688"/>
            <a:ext cx="2520950" cy="148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8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7345362" cy="792163"/>
          </a:xfrm>
        </p:spPr>
        <p:txBody>
          <a:bodyPr/>
          <a:lstStyle/>
          <a:p>
            <a:pPr eaLnBrk="1" hangingPunct="1"/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框架</a:t>
            </a:r>
            <a:r>
              <a:rPr lang="en-US" altLang="zh-CN" sz="40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JFrame</a:t>
            </a:r>
            <a:endParaRPr lang="en-US" altLang="zh-CN" sz="4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137525" cy="4524375"/>
          </a:xfrm>
          <a:solidFill>
            <a:srgbClr val="F7F7FF"/>
          </a:solidFill>
          <a:ln w="28575">
            <a:solidFill>
              <a:srgbClr val="33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JFrame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GB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放置其他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Swing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组件的顶级容器。</a:t>
            </a:r>
            <a:endParaRPr lang="zh-CN" altLang="en-GB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JFrame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用于在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Swing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程序中创建顶层窗口。</a:t>
            </a:r>
            <a:endParaRPr lang="zh-CN" altLang="en-GB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默认情况下，框架的尺寸是没有实际意义的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0X0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像素。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为了设定合适的框架大小，要调用框架的</a:t>
            </a:r>
            <a:r>
              <a:rPr lang="en-US" altLang="zh-CN" sz="2400" b="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setSize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方法。</a:t>
            </a:r>
          </a:p>
          <a:p>
            <a:pPr>
              <a:spcBef>
                <a:spcPct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默认情况下，框架在创建时是不可见的。为了显示框架，要调用框架的</a:t>
            </a:r>
            <a:r>
              <a:rPr lang="en-US" altLang="zh-CN" sz="24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setVisible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方法。</a:t>
            </a:r>
          </a:p>
          <a:p>
            <a:pPr>
              <a:spcBef>
                <a:spcPct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默认情况下，当用户关闭一个框架时，该框架会隐藏起来，程序不会终止，调用</a:t>
            </a:r>
            <a:r>
              <a:rPr lang="en-US" altLang="zh-CN" sz="2400" b="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setDefaultCloseOperation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5360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50" y="836712"/>
            <a:ext cx="2520950" cy="168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7345362" cy="792163"/>
          </a:xfrm>
        </p:spPr>
        <p:txBody>
          <a:bodyPr/>
          <a:lstStyle/>
          <a:p>
            <a:pPr eaLnBrk="1" hangingPunct="1"/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框架</a:t>
            </a:r>
            <a:r>
              <a:rPr lang="en-US" altLang="zh-CN" sz="40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JFrame</a:t>
            </a:r>
            <a:endParaRPr lang="en-US" altLang="zh-CN" sz="4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3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3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3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3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79788"/>
            <a:ext cx="4391025" cy="292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20688"/>
            <a:ext cx="7391400" cy="487362"/>
          </a:xfrm>
        </p:spPr>
        <p:txBody>
          <a:bodyPr/>
          <a:lstStyle/>
          <a:p>
            <a:pPr eaLnBrk="1" hangingPunct="1"/>
            <a:r>
              <a:rPr lang="en-US" altLang="zh-CN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JFrame</a:t>
            </a:r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应用示例</a:t>
            </a:r>
            <a:endParaRPr lang="en-US" altLang="zh-CN" sz="40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611188" y="1244600"/>
            <a:ext cx="7848600" cy="1800225"/>
          </a:xfrm>
          <a:prstGeom prst="rect">
            <a:avLst/>
          </a:prstGeom>
          <a:solidFill>
            <a:srgbClr val="F5FFEF"/>
          </a:solidFill>
          <a:ln w="28575">
            <a:solidFill>
              <a:srgbClr val="336600"/>
            </a:solidFill>
          </a:ln>
          <a:extLst/>
        </p:spPr>
        <p:txBody>
          <a:bodyPr>
            <a:spAutoFit/>
          </a:bodyPr>
          <a:lstStyle>
            <a:defPPr>
              <a:defRPr lang="zh-CN"/>
            </a:defPPr>
            <a:lvl1pPr>
              <a:defRPr sz="2400" i="0">
                <a:latin typeface="黑体" panose="02010609060101010101" pitchFamily="49" charset="-122"/>
              </a:defRPr>
            </a:lvl1pPr>
          </a:lstStyle>
          <a:p>
            <a:pPr>
              <a:spcBef>
                <a:spcPts val="600"/>
              </a:spcBef>
              <a:defRPr/>
            </a:pPr>
            <a:r>
              <a:rPr lang="zh-CN" altLang="en-US" dirty="0" smtClean="0"/>
              <a:t>创建具有以下特征的窗口：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自定义窗口的标题；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窗口的大小不可变（</a:t>
            </a:r>
            <a:r>
              <a:rPr lang="en-US" altLang="zh-CN" dirty="0" smtClean="0"/>
              <a:t>300,200</a:t>
            </a:r>
            <a:r>
              <a:rPr lang="zh-CN" altLang="en-US" dirty="0" smtClean="0"/>
              <a:t>）；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窗口居中显示。 </a:t>
            </a:r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2843213" y="4540250"/>
            <a:ext cx="866775" cy="609600"/>
          </a:xfrm>
          <a:prstGeom prst="wedgeEllipseCallout">
            <a:avLst>
              <a:gd name="adj1" fmla="val 46704"/>
              <a:gd name="adj2" fmla="val -187241"/>
            </a:avLst>
          </a:prstGeom>
          <a:solidFill>
            <a:srgbClr val="F5FFE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i="0">
                <a:latin typeface="Times New Roman" panose="02020603050405020304" pitchFamily="18" charset="0"/>
              </a:rPr>
              <a:t>标题</a:t>
            </a:r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4572000" y="4437063"/>
            <a:ext cx="1905000" cy="723900"/>
          </a:xfrm>
          <a:prstGeom prst="wedgeEllipseCallout">
            <a:avLst>
              <a:gd name="adj1" fmla="val 30167"/>
              <a:gd name="adj2" fmla="val -140250"/>
            </a:avLst>
          </a:prstGeom>
          <a:solidFill>
            <a:srgbClr val="F5FFE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i="0">
                <a:latin typeface="Times New Roman" panose="02020603050405020304" pitchFamily="18" charset="0"/>
              </a:rPr>
              <a:t>最大化按钮失效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676456" cy="5688632"/>
          </a:xfrm>
          <a:solidFill>
            <a:srgbClr val="F7F7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 App5_1 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static void main(String[] 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{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f=new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200" b="0" dirty="0" smtClean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第一个</a:t>
            </a:r>
            <a:r>
              <a:rPr lang="en-US" altLang="zh-CN" sz="2200" b="0" dirty="0" smtClean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Java</a:t>
            </a:r>
            <a:r>
              <a:rPr lang="zh-CN" altLang="en-US" sz="2200" b="0" dirty="0" smtClean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窗口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   	</a:t>
            </a:r>
            <a:r>
              <a:rPr lang="en-US" altLang="zh-CN" sz="2000" b="0" dirty="0" smtClean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//</a:t>
            </a:r>
            <a:r>
              <a:rPr lang="zh-CN" altLang="en-US" sz="2000" b="0" dirty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创建容器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f.setSize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(300,200);                                      </a:t>
            </a:r>
            <a:r>
              <a:rPr lang="en-US" altLang="zh-CN" sz="22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	</a:t>
            </a:r>
            <a:r>
              <a:rPr lang="en-US" altLang="zh-CN" sz="2000" b="0" dirty="0" smtClean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//</a:t>
            </a:r>
            <a:r>
              <a:rPr lang="zh-CN" altLang="en-US" sz="2000" b="0" dirty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设置容器大小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f.setLocationRelativeTo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(null) </a:t>
            </a:r>
            <a:r>
              <a:rPr lang="en-US" altLang="zh-CN" sz="2200" b="0" dirty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;        </a:t>
            </a:r>
            <a:r>
              <a:rPr lang="en-US" altLang="zh-CN" sz="2200" b="0" dirty="0" smtClean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b="0" dirty="0" smtClean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//</a:t>
            </a:r>
            <a:r>
              <a:rPr lang="zh-CN" altLang="en-US" sz="2000" b="0" dirty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框架居中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f.setVisible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(true);               			</a:t>
            </a:r>
            <a:r>
              <a:rPr lang="en-US" altLang="zh-CN" sz="2000" b="0" dirty="0" smtClean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//</a:t>
            </a:r>
            <a:r>
              <a:rPr lang="zh-CN" altLang="en-US" sz="2000" b="0" dirty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设置框架</a:t>
            </a:r>
            <a:r>
              <a:rPr lang="zh-CN" altLang="en-US" sz="2000" b="0" dirty="0" smtClean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可见性</a:t>
            </a:r>
            <a:endParaRPr lang="en-US" altLang="zh-CN" sz="2000" b="0" dirty="0" smtClean="0">
              <a:latin typeface="仿宋" panose="02010609060101010101" pitchFamily="49" charset="-122"/>
              <a:ea typeface="仿宋" panose="02010609060101010101" pitchFamily="49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f.setResizable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(false);    		  </a:t>
            </a:r>
            <a:r>
              <a:rPr lang="en-US" altLang="zh-CN" sz="2000" b="0" dirty="0" smtClean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//</a:t>
            </a:r>
            <a:r>
              <a:rPr lang="zh-CN" altLang="en-US" sz="2000" b="0" dirty="0" smtClean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设置不能改变框架大小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f.setDefaultCloseOperation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JFrame.EXIT_ON_CLOSE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20688"/>
            <a:ext cx="7391400" cy="487362"/>
          </a:xfrm>
        </p:spPr>
        <p:txBody>
          <a:bodyPr/>
          <a:lstStyle/>
          <a:p>
            <a:pPr eaLnBrk="1" hangingPunct="1"/>
            <a:r>
              <a:rPr lang="en-US" altLang="zh-CN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JFrame</a:t>
            </a:r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应用示例</a:t>
            </a:r>
            <a:endParaRPr lang="en-US" altLang="zh-CN" sz="40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653136"/>
            <a:ext cx="2682101" cy="1967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323528" y="1196752"/>
            <a:ext cx="8280920" cy="4437753"/>
          </a:xfrm>
          <a:prstGeom prst="rect">
            <a:avLst/>
          </a:prstGeom>
          <a:solidFill>
            <a:srgbClr val="F7F7FF"/>
          </a:solidFill>
          <a:ln w="28575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  <a:defRPr sz="2400" b="0">
                <a:latin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latin typeface="+mn-lt"/>
                <a:ea typeface="+mn-ea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latin typeface="+mn-lt"/>
                <a:ea typeface="+mn-ea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latin typeface="+mn-lt"/>
                <a:ea typeface="+mn-ea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i="0" dirty="0"/>
              <a:t>向</a:t>
            </a:r>
            <a:r>
              <a:rPr lang="en-US" altLang="zh-CN" i="0" dirty="0" err="1"/>
              <a:t>JFrame</a:t>
            </a:r>
            <a:r>
              <a:rPr lang="zh-CN" altLang="en-US" i="0" dirty="0"/>
              <a:t>添加组件时</a:t>
            </a:r>
            <a:r>
              <a:rPr lang="zh-CN" altLang="en-US" i="0" dirty="0" smtClean="0"/>
              <a:t>，</a:t>
            </a:r>
            <a:r>
              <a:rPr lang="zh-CN" altLang="en-US" i="0" dirty="0"/>
              <a:t>是</a:t>
            </a:r>
            <a:r>
              <a:rPr lang="zh-CN" altLang="en-US" i="0" dirty="0" smtClean="0"/>
              <a:t>添加到其内容</a:t>
            </a:r>
            <a:r>
              <a:rPr lang="zh-CN" altLang="en-US" i="0" dirty="0"/>
              <a:t>面板中。</a:t>
            </a:r>
            <a:endParaRPr lang="en-US" altLang="zh-CN" i="0" dirty="0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i="0" dirty="0"/>
              <a:t>向</a:t>
            </a:r>
            <a:r>
              <a:rPr lang="en-US" altLang="zh-CN" i="0" dirty="0" err="1"/>
              <a:t>JFrame</a:t>
            </a:r>
            <a:r>
              <a:rPr lang="zh-CN" altLang="en-US" i="0" dirty="0"/>
              <a:t>中</a:t>
            </a:r>
            <a:r>
              <a:rPr lang="zh-CN" altLang="en-US" i="0" dirty="0">
                <a:latin typeface="楷体_GB2312" pitchFamily="49" charset="-122"/>
              </a:rPr>
              <a:t>添加组件的方法</a:t>
            </a:r>
          </a:p>
          <a:p>
            <a:pPr marL="742950" lvl="2" indent="-342900" eaLnBrk="1" hangingPunct="1"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u"/>
            </a:pPr>
            <a:r>
              <a:rPr lang="zh-CN" altLang="en-US" b="0" i="0" dirty="0">
                <a:latin typeface="楷体_GB2312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b="0" i="0" dirty="0" err="1">
                <a:latin typeface="楷体_GB2312" pitchFamily="49" charset="-122"/>
                <a:ea typeface="黑体" panose="02010609060101010101" pitchFamily="49" charset="-122"/>
              </a:rPr>
              <a:t>getContentPane</a:t>
            </a:r>
            <a:r>
              <a:rPr lang="en-US" altLang="zh-CN" b="0" i="0" dirty="0">
                <a:latin typeface="楷体_GB2312" pitchFamily="49" charset="-122"/>
                <a:ea typeface="黑体" panose="02010609060101010101" pitchFamily="49" charset="-122"/>
              </a:rPr>
              <a:t>()</a:t>
            </a:r>
            <a:r>
              <a:rPr lang="zh-CN" altLang="en-US" b="0" i="0" dirty="0">
                <a:latin typeface="楷体_GB2312" pitchFamily="49" charset="-122"/>
                <a:ea typeface="黑体" panose="02010609060101010101" pitchFamily="49" charset="-122"/>
              </a:rPr>
              <a:t>方法获得</a:t>
            </a:r>
            <a:r>
              <a:rPr lang="en-US" altLang="zh-CN" b="0" i="0" dirty="0" err="1">
                <a:latin typeface="楷体_GB2312" pitchFamily="49" charset="-122"/>
                <a:ea typeface="黑体" panose="02010609060101010101" pitchFamily="49" charset="-122"/>
              </a:rPr>
              <a:t>JFrame</a:t>
            </a:r>
            <a:r>
              <a:rPr lang="zh-CN" altLang="en-US" b="0" i="0" dirty="0">
                <a:latin typeface="楷体_GB2312" pitchFamily="49" charset="-122"/>
                <a:ea typeface="黑体" panose="02010609060101010101" pitchFamily="49" charset="-122"/>
              </a:rPr>
              <a:t>的内容面板，再将组件加入内容面板。</a:t>
            </a:r>
            <a:endParaRPr lang="en-US" altLang="zh-CN" b="0" i="0" dirty="0">
              <a:latin typeface="楷体_GB2312" pitchFamily="49" charset="-122"/>
              <a:ea typeface="黑体" panose="02010609060101010101" pitchFamily="49" charset="-12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i="0" dirty="0"/>
              <a:t> </a:t>
            </a:r>
            <a:r>
              <a:rPr lang="en-US" altLang="zh-CN" i="0" dirty="0" smtClean="0"/>
              <a:t>    </a:t>
            </a:r>
            <a:r>
              <a:rPr lang="en-US" altLang="zh-CN" i="0" dirty="0" err="1" smtClean="0">
                <a:solidFill>
                  <a:srgbClr val="0000FF"/>
                </a:solidFill>
              </a:rPr>
              <a:t>frame.getContentPane</a:t>
            </a:r>
            <a:r>
              <a:rPr lang="en-US" altLang="zh-CN" i="0" dirty="0">
                <a:solidFill>
                  <a:srgbClr val="0000FF"/>
                </a:solidFill>
              </a:rPr>
              <a:t>().add(</a:t>
            </a:r>
            <a:r>
              <a:rPr lang="en-US" altLang="zh-CN" i="0" dirty="0" err="1">
                <a:solidFill>
                  <a:srgbClr val="0000FF"/>
                </a:solidFill>
              </a:rPr>
              <a:t>childComponent</a:t>
            </a:r>
            <a:r>
              <a:rPr lang="en-US" altLang="zh-CN" i="0" dirty="0" smtClean="0">
                <a:solidFill>
                  <a:srgbClr val="0000FF"/>
                </a:solidFill>
              </a:rPr>
              <a:t>);</a:t>
            </a:r>
          </a:p>
          <a:p>
            <a:pPr marL="742950" lvl="2" indent="-342900" eaLnBrk="1" hangingPunct="1"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u"/>
            </a:pPr>
            <a:r>
              <a:rPr lang="zh-CN" altLang="en-US" b="0" i="0" dirty="0">
                <a:latin typeface="楷体_GB2312" pitchFamily="49" charset="-122"/>
                <a:ea typeface="黑体" panose="02010609060101010101" pitchFamily="49" charset="-122"/>
              </a:rPr>
              <a:t>在</a:t>
            </a:r>
            <a:r>
              <a:rPr lang="en-US" altLang="zh-CN" b="0" i="0" dirty="0">
                <a:latin typeface="楷体_GB2312" pitchFamily="49" charset="-122"/>
                <a:ea typeface="黑体" panose="02010609060101010101" pitchFamily="49" charset="-122"/>
              </a:rPr>
              <a:t>JDK5.0</a:t>
            </a:r>
            <a:r>
              <a:rPr lang="zh-CN" altLang="en-US" b="0" i="0" dirty="0">
                <a:latin typeface="楷体_GB2312" pitchFamily="49" charset="-122"/>
                <a:ea typeface="黑体" panose="02010609060101010101" pitchFamily="49" charset="-122"/>
              </a:rPr>
              <a:t>之后的版本中，可直接对</a:t>
            </a:r>
            <a:r>
              <a:rPr lang="en-US" altLang="zh-CN" b="0" i="0" dirty="0" err="1">
                <a:latin typeface="楷体_GB2312" pitchFamily="49" charset="-122"/>
                <a:ea typeface="黑体" panose="02010609060101010101" pitchFamily="49" charset="-122"/>
              </a:rPr>
              <a:t>JFrame</a:t>
            </a:r>
            <a:r>
              <a:rPr lang="zh-CN" altLang="en-US" b="0" i="0" dirty="0">
                <a:latin typeface="楷体_GB2312" pitchFamily="49" charset="-122"/>
                <a:ea typeface="黑体" panose="02010609060101010101" pitchFamily="49" charset="-122"/>
              </a:rPr>
              <a:t>添加组件，实际上也是添加到其内容面板中，格式为：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i="0" dirty="0" smtClean="0"/>
              <a:t>     </a:t>
            </a:r>
            <a:r>
              <a:rPr lang="en-US" altLang="zh-CN" i="0" dirty="0" err="1" smtClean="0">
                <a:solidFill>
                  <a:srgbClr val="0000FF"/>
                </a:solidFill>
              </a:rPr>
              <a:t>frame.add</a:t>
            </a:r>
            <a:r>
              <a:rPr lang="en-US" altLang="zh-CN" i="0" dirty="0" smtClean="0">
                <a:solidFill>
                  <a:srgbClr val="0000FF"/>
                </a:solidFill>
              </a:rPr>
              <a:t>(</a:t>
            </a:r>
            <a:r>
              <a:rPr lang="en-US" altLang="zh-CN" i="0" dirty="0" err="1" smtClean="0">
                <a:solidFill>
                  <a:srgbClr val="0000FF"/>
                </a:solidFill>
              </a:rPr>
              <a:t>childComponent</a:t>
            </a:r>
            <a:r>
              <a:rPr lang="en-US" altLang="zh-CN" i="0" dirty="0" smtClean="0">
                <a:solidFill>
                  <a:srgbClr val="0000FF"/>
                </a:solidFill>
              </a:rPr>
              <a:t>);</a:t>
            </a:r>
            <a:endParaRPr lang="en-US" altLang="zh-CN" i="0" dirty="0">
              <a:solidFill>
                <a:srgbClr val="0000FF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292195"/>
              </p:ext>
            </p:extLst>
          </p:nvPr>
        </p:nvGraphicFramePr>
        <p:xfrm>
          <a:off x="6393755" y="4899963"/>
          <a:ext cx="2750245" cy="196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6" name="Visio" r:id="rId4" imgW="2573270" imgH="1853184" progId="Visio.Drawing.11">
                  <p:embed/>
                </p:oleObj>
              </mc:Choice>
              <mc:Fallback>
                <p:oleObj name="Visio" r:id="rId4" imgW="2573270" imgH="185318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3755" y="4899963"/>
                        <a:ext cx="2750245" cy="196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7345362" cy="792163"/>
          </a:xfrm>
        </p:spPr>
        <p:txBody>
          <a:bodyPr/>
          <a:lstStyle/>
          <a:p>
            <a:pPr eaLnBrk="1" hangingPunct="1"/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框架</a:t>
            </a:r>
            <a:r>
              <a:rPr lang="en-US" altLang="zh-CN" sz="40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JFrame</a:t>
            </a:r>
            <a:endParaRPr lang="en-US" altLang="zh-CN" sz="4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57200"/>
            <a:ext cx="7391400" cy="487363"/>
          </a:xfrm>
        </p:spPr>
        <p:txBody>
          <a:bodyPr/>
          <a:lstStyle/>
          <a:p>
            <a:pPr eaLnBrk="1" hangingPunct="1"/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中间容器</a:t>
            </a:r>
            <a:r>
              <a:rPr lang="en-US" altLang="zh-CN" sz="40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JPanel</a:t>
            </a:r>
            <a:endParaRPr lang="zh-CN" altLang="en-US" sz="4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39552" y="1336700"/>
            <a:ext cx="3744416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i="0" dirty="0" err="1">
                <a:latin typeface="黑体" panose="02010609060101010101" pitchFamily="49" charset="-122"/>
              </a:rPr>
              <a:t>JPanel</a:t>
            </a:r>
            <a:r>
              <a:rPr lang="zh-CN" altLang="en-US" sz="2400" i="0" dirty="0">
                <a:latin typeface="黑体" panose="02010609060101010101" pitchFamily="49" charset="-122"/>
              </a:rPr>
              <a:t>面板</a:t>
            </a:r>
            <a:r>
              <a:rPr lang="zh-CN" altLang="en-US" sz="2400" i="0" dirty="0" smtClean="0">
                <a:latin typeface="黑体" panose="02010609060101010101" pitchFamily="49" charset="-122"/>
              </a:rPr>
              <a:t>是中间容器</a:t>
            </a:r>
            <a:endParaRPr lang="en-US" altLang="zh-CN" sz="2400" i="0" dirty="0" smtClean="0">
              <a:latin typeface="黑体" panose="0201060906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i="0" dirty="0" smtClean="0">
                <a:latin typeface="黑体" panose="02010609060101010101" pitchFamily="49" charset="-122"/>
              </a:rPr>
              <a:t>没有</a:t>
            </a:r>
            <a:r>
              <a:rPr lang="zh-CN" altLang="en-US" sz="2400" i="0" dirty="0">
                <a:latin typeface="黑体" panose="02010609060101010101" pitchFamily="49" charset="-122"/>
              </a:rPr>
              <a:t>标题，不能独立</a:t>
            </a:r>
            <a:r>
              <a:rPr lang="zh-CN" altLang="en-US" sz="2400" i="0" dirty="0" smtClean="0">
                <a:latin typeface="黑体" panose="02010609060101010101" pitchFamily="49" charset="-122"/>
              </a:rPr>
              <a:t>存在，必须将其添加到其他容器中。</a:t>
            </a:r>
            <a:endParaRPr lang="zh-CN" altLang="en-US" sz="2400" i="0" dirty="0">
              <a:latin typeface="黑体" panose="02010609060101010101" pitchFamily="49" charset="-122"/>
            </a:endParaRP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31082"/>
            <a:ext cx="3254890" cy="231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516170"/>
              </p:ext>
            </p:extLst>
          </p:nvPr>
        </p:nvGraphicFramePr>
        <p:xfrm>
          <a:off x="381681" y="3789040"/>
          <a:ext cx="8352928" cy="2790361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5472608"/>
                <a:gridCol w="2880320"/>
              </a:tblGrid>
              <a:tr h="398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方法原型</a:t>
                      </a:r>
                      <a:endParaRPr lang="zh-CN" sz="28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lang="zh-CN" sz="28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public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JPanel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() 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构造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public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JPanel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LayoutManager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layout) 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构造</a:t>
                      </a:r>
                      <a:r>
                        <a:rPr 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public void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setSize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width,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height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2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设置组件的</a:t>
                      </a:r>
                      <a:r>
                        <a:rPr 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大小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</a:t>
                      </a:r>
                      <a:r>
                        <a:rPr 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像素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public void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setBorder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(Border border)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设置组件的边框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public void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setBackground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(Color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bg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 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设置组件的背景色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public void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setForeground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(Color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fg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 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设置组件的前景色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椭圆形标注 2"/>
          <p:cNvSpPr/>
          <p:nvPr/>
        </p:nvSpPr>
        <p:spPr bwMode="auto">
          <a:xfrm>
            <a:off x="6831958" y="2132856"/>
            <a:ext cx="1152128" cy="792088"/>
          </a:xfrm>
          <a:prstGeom prst="wedgeEllipseCallout">
            <a:avLst>
              <a:gd name="adj1" fmla="val -89376"/>
              <a:gd name="adj2" fmla="val -4069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面板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90916" y="1252173"/>
            <a:ext cx="8964488" cy="5201163"/>
          </a:xfrm>
          <a:prstGeom prst="rect">
            <a:avLst/>
          </a:prstGeom>
          <a:solidFill>
            <a:srgbClr val="F7F7FF"/>
          </a:solidFill>
          <a:ln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java.awt.Color</a:t>
            </a:r>
            <a:r>
              <a:rPr lang="en-US" altLang="zh-CN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class App5_2 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static void main(String[] </a:t>
            </a:r>
            <a:r>
              <a:rPr lang="en-US" altLang="zh-CN" sz="220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frame = new </a:t>
            </a:r>
            <a:r>
              <a:rPr lang="en-US" altLang="zh-CN" sz="220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en-US" altLang="zh-CN" sz="2200" i="0" dirty="0" err="1" smtClean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JPanel</a:t>
            </a:r>
            <a:r>
              <a:rPr lang="zh-CN" altLang="en-US" sz="2200" i="0" dirty="0" smtClean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示例</a:t>
            </a:r>
            <a:r>
              <a:rPr lang="en-US" altLang="zh-CN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 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frame.setSize</a:t>
            </a:r>
            <a:r>
              <a:rPr lang="en-US" altLang="zh-CN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(300, 200); 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frame.setLayout</a:t>
            </a:r>
            <a:r>
              <a:rPr lang="en-US" altLang="zh-CN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(null);		   	</a:t>
            </a:r>
            <a:r>
              <a:rPr lang="en-US" altLang="zh-CN" sz="2200" i="0" dirty="0" smtClean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// </a:t>
            </a:r>
            <a:r>
              <a:rPr lang="zh-CN" altLang="en-US" sz="2200" i="0" dirty="0" smtClean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将布局管理器设为</a:t>
            </a:r>
            <a:r>
              <a:rPr lang="en-US" altLang="zh-CN" sz="2200" i="0" dirty="0" smtClean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null</a:t>
            </a:r>
            <a:endParaRPr lang="en-US" altLang="zh-CN" sz="2200" i="0" dirty="0">
              <a:latin typeface="仿宋" panose="02010609060101010101" pitchFamily="49" charset="-122"/>
              <a:ea typeface="仿宋" panose="02010609060101010101" pitchFamily="49" charset="-122"/>
              <a:cs typeface="Arial Unicode MS" panose="020B0604020202020204" pitchFamily="34" charset="-122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i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JPanel</a:t>
            </a:r>
            <a:r>
              <a:rPr lang="en-US" altLang="zh-CN" sz="2200" i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panel=new </a:t>
            </a:r>
            <a:r>
              <a:rPr lang="en-US" altLang="zh-CN" sz="2200" i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JPanel</a:t>
            </a:r>
            <a:r>
              <a:rPr lang="en-US" altLang="zh-CN" sz="2200" i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  <a:r>
              <a:rPr lang="en-US" altLang="zh-CN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i="0" dirty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// </a:t>
            </a:r>
            <a:r>
              <a:rPr lang="zh-CN" altLang="en-US" sz="2200" i="0" dirty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创建面板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i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panel.setSize</a:t>
            </a:r>
            <a:r>
              <a:rPr lang="en-US" altLang="zh-CN" sz="2200" i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(150,100);</a:t>
            </a:r>
            <a:r>
              <a:rPr lang="en-US" altLang="zh-CN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i="0" dirty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// </a:t>
            </a:r>
            <a:r>
              <a:rPr lang="zh-CN" altLang="en-US" sz="2200" i="0" dirty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设置面板的宽和高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i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panel.setBackground</a:t>
            </a:r>
            <a:r>
              <a:rPr lang="en-US" altLang="zh-CN" sz="2200" i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i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Color.BLUE</a:t>
            </a:r>
            <a:r>
              <a:rPr lang="en-US" altLang="zh-CN" sz="2200" i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r>
              <a:rPr lang="en-US" altLang="zh-CN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i="0" dirty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// </a:t>
            </a:r>
            <a:r>
              <a:rPr lang="zh-CN" altLang="en-US" sz="2200" i="0" dirty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设置面板的背景色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i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</a:t>
            </a:r>
            <a:r>
              <a:rPr lang="en-US" altLang="zh-CN" sz="2200" i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(panel);</a:t>
            </a:r>
            <a:r>
              <a:rPr lang="en-US" altLang="zh-CN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200" i="0" dirty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// </a:t>
            </a:r>
            <a:r>
              <a:rPr lang="zh-CN" altLang="en-US" sz="2200" i="0" dirty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将面板添加到</a:t>
            </a:r>
            <a:r>
              <a:rPr lang="en-US" altLang="zh-CN" sz="2200" i="0" dirty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frame</a:t>
            </a:r>
            <a:r>
              <a:rPr lang="zh-CN" altLang="en-US" sz="2200" i="0" dirty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中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frame.setVisible</a:t>
            </a:r>
            <a:r>
              <a:rPr lang="en-US" altLang="zh-CN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(true); 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frame.setDefaultCloseOperation</a:t>
            </a:r>
            <a:r>
              <a:rPr lang="en-US" altLang="zh-CN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JFrame.EXIT_ON_CLOSE</a:t>
            </a:r>
            <a:r>
              <a:rPr lang="en-US" altLang="zh-CN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en-US" altLang="zh-CN" sz="2200" i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}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2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en-US" altLang="zh-CN" sz="2200" i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76672"/>
            <a:ext cx="2752254" cy="17702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57200"/>
            <a:ext cx="7391400" cy="487363"/>
          </a:xfrm>
        </p:spPr>
        <p:txBody>
          <a:bodyPr/>
          <a:lstStyle/>
          <a:p>
            <a:pPr eaLnBrk="1" hangingPunct="1"/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中间容器</a:t>
            </a:r>
            <a:r>
              <a:rPr lang="en-US" altLang="zh-CN" sz="40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JPanel</a:t>
            </a:r>
            <a:endParaRPr lang="zh-CN" altLang="en-US" sz="4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4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4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4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4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4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4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4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4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4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44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44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44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44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57200"/>
            <a:ext cx="7391400" cy="487363"/>
          </a:xfrm>
        </p:spPr>
        <p:txBody>
          <a:bodyPr/>
          <a:lstStyle/>
          <a:p>
            <a:pPr eaLnBrk="1" hangingPunct="1"/>
            <a:r>
              <a:rPr lang="en-US" altLang="zh-CN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5.1 Java</a:t>
            </a:r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图形用户界面基础</a:t>
            </a:r>
          </a:p>
        </p:txBody>
      </p:sp>
      <p:grpSp>
        <p:nvGrpSpPr>
          <p:cNvPr id="11267" name="Group 4"/>
          <p:cNvGrpSpPr>
            <a:grpSpLocks/>
          </p:cNvGrpSpPr>
          <p:nvPr/>
        </p:nvGrpSpPr>
        <p:grpSpPr bwMode="auto">
          <a:xfrm>
            <a:off x="6157913" y="2133600"/>
            <a:ext cx="2016125" cy="2520950"/>
            <a:chOff x="793" y="1570"/>
            <a:chExt cx="1270" cy="1588"/>
          </a:xfrm>
        </p:grpSpPr>
        <p:sp>
          <p:nvSpPr>
            <p:cNvPr id="15365" name="AutoShape 5"/>
            <p:cNvSpPr>
              <a:spLocks noChangeArrowheads="1"/>
            </p:cNvSpPr>
            <p:nvPr/>
          </p:nvSpPr>
          <p:spPr bwMode="auto">
            <a:xfrm>
              <a:off x="1156" y="2795"/>
              <a:ext cx="545" cy="3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66FF"/>
                </a:gs>
                <a:gs pos="50000">
                  <a:schemeClr val="bg1"/>
                </a:gs>
                <a:gs pos="100000">
                  <a:srgbClr val="3366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algn="l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  <a:defRPr/>
              </a:pPr>
              <a:r>
                <a:rPr lang="zh-CN" altLang="en-US" sz="2800" i="0" smtClean="0">
                  <a:ea typeface="黑体" panose="02010609060101010101" pitchFamily="49" charset="-122"/>
                </a:rPr>
                <a:t>程序</a:t>
              </a:r>
            </a:p>
          </p:txBody>
        </p:sp>
        <p:pic>
          <p:nvPicPr>
            <p:cNvPr id="11275" name="Picture 6" descr="j020558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570"/>
              <a:ext cx="1270" cy="1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68" name="Group 7"/>
          <p:cNvGrpSpPr>
            <a:grpSpLocks/>
          </p:cNvGrpSpPr>
          <p:nvPr/>
        </p:nvGrpSpPr>
        <p:grpSpPr bwMode="auto">
          <a:xfrm>
            <a:off x="1116013" y="2290763"/>
            <a:ext cx="1800225" cy="2382837"/>
            <a:chOff x="3833" y="1657"/>
            <a:chExt cx="1134" cy="1501"/>
          </a:xfrm>
        </p:grpSpPr>
        <p:pic>
          <p:nvPicPr>
            <p:cNvPr id="11272" name="Picture 8" descr="j029202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1657"/>
              <a:ext cx="1134" cy="1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4150" y="2795"/>
              <a:ext cx="545" cy="3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66FF"/>
                </a:gs>
                <a:gs pos="50000">
                  <a:schemeClr val="bg1"/>
                </a:gs>
                <a:gs pos="100000">
                  <a:srgbClr val="3366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algn="l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  <a:defRPr/>
              </a:pPr>
              <a:r>
                <a:rPr lang="zh-CN" altLang="en-US" sz="2800" i="0" smtClean="0">
                  <a:ea typeface="黑体" panose="02010609060101010101" pitchFamily="49" charset="-122"/>
                </a:rPr>
                <a:t>用户</a:t>
              </a:r>
            </a:p>
          </p:txBody>
        </p:sp>
      </p:grpSp>
      <p:sp>
        <p:nvSpPr>
          <p:cNvPr id="15370" name="AutoShape 10"/>
          <p:cNvSpPr>
            <a:spLocks noChangeArrowheads="1"/>
          </p:cNvSpPr>
          <p:nvPr/>
        </p:nvSpPr>
        <p:spPr bwMode="auto">
          <a:xfrm>
            <a:off x="3205163" y="3141663"/>
            <a:ext cx="2879725" cy="790575"/>
          </a:xfrm>
          <a:prstGeom prst="leftRightArrow">
            <a:avLst>
              <a:gd name="adj1" fmla="val 50000"/>
              <a:gd name="adj2" fmla="val 72851"/>
            </a:avLst>
          </a:prstGeom>
          <a:gradFill rotWithShape="1">
            <a:gsLst>
              <a:gs pos="0">
                <a:srgbClr val="3366FF"/>
              </a:gs>
              <a:gs pos="50000">
                <a:schemeClr val="bg1"/>
              </a:gs>
              <a:gs pos="100000">
                <a:srgbClr val="3366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i="0" smtClean="0"/>
              <a:t>图形用户界面</a:t>
            </a:r>
          </a:p>
        </p:txBody>
      </p:sp>
      <p:pic>
        <p:nvPicPr>
          <p:cNvPr id="15374" name="Picture 14" descr="QQ界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263" y="2276475"/>
            <a:ext cx="331311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5" name="Picture 15" descr="w计算器界面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1916113"/>
            <a:ext cx="3240088" cy="299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60350"/>
            <a:ext cx="6985000" cy="792163"/>
          </a:xfrm>
        </p:spPr>
        <p:txBody>
          <a:bodyPr/>
          <a:lstStyle/>
          <a:p>
            <a:pPr eaLnBrk="1" hangingPunct="1"/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按钮</a:t>
            </a:r>
            <a:r>
              <a:rPr lang="en-US" altLang="zh-CN" sz="40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JButton</a:t>
            </a:r>
            <a:endParaRPr lang="en-US" altLang="zh-CN" sz="4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38931" y="1270501"/>
            <a:ext cx="813752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i="0" dirty="0" err="1">
                <a:latin typeface="黑体" panose="02010609060101010101" pitchFamily="49" charset="-122"/>
              </a:rPr>
              <a:t>JButton</a:t>
            </a:r>
            <a:r>
              <a:rPr lang="en-US" altLang="zh-CN" sz="2400" i="0" dirty="0">
                <a:latin typeface="黑体" panose="02010609060101010101" pitchFamily="49" charset="-122"/>
              </a:rPr>
              <a:t>(</a:t>
            </a:r>
            <a:r>
              <a:rPr lang="zh-CN" altLang="en-US" sz="2400" i="0" dirty="0">
                <a:latin typeface="黑体" panose="02010609060101010101" pitchFamily="49" charset="-122"/>
              </a:rPr>
              <a:t>按钮</a:t>
            </a:r>
            <a:r>
              <a:rPr lang="en-US" altLang="zh-CN" sz="2400" i="0" dirty="0" smtClean="0">
                <a:latin typeface="黑体" panose="02010609060101010101" pitchFamily="49" charset="-122"/>
              </a:rPr>
              <a:t>)</a:t>
            </a:r>
            <a:r>
              <a:rPr lang="zh-CN" altLang="en-US" sz="2400" i="0" dirty="0" smtClean="0">
                <a:latin typeface="黑体" panose="02010609060101010101" pitchFamily="49" charset="-122"/>
              </a:rPr>
              <a:t>是常用组件之一，可以</a:t>
            </a:r>
            <a:r>
              <a:rPr lang="zh-CN" altLang="en-US" sz="2400" i="0" dirty="0">
                <a:latin typeface="黑体" panose="02010609060101010101" pitchFamily="49" charset="-122"/>
              </a:rPr>
              <a:t>显示文本或</a:t>
            </a:r>
            <a:r>
              <a:rPr lang="zh-CN" altLang="en-US" sz="2400" i="0" dirty="0" smtClean="0">
                <a:latin typeface="黑体" panose="02010609060101010101" pitchFamily="49" charset="-122"/>
              </a:rPr>
              <a:t>图标。</a:t>
            </a:r>
            <a:endParaRPr lang="zh-CN" altLang="en-US" sz="2400" i="0" dirty="0">
              <a:latin typeface="黑体" panose="02010609060101010101" pitchFamily="49" charset="-122"/>
            </a:endParaRPr>
          </a:p>
        </p:txBody>
      </p:sp>
      <p:pic>
        <p:nvPicPr>
          <p:cNvPr id="41988" name="Picture 4" descr="JButton方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31" y="2059781"/>
            <a:ext cx="813752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16052" t="31100" r="16052" b="34880"/>
          <a:stretch/>
        </p:blipFill>
        <p:spPr>
          <a:xfrm>
            <a:off x="1763688" y="5805264"/>
            <a:ext cx="5519327" cy="9552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8948" y="1268760"/>
            <a:ext cx="8424936" cy="4176464"/>
          </a:xfrm>
          <a:solidFill>
            <a:srgbClr val="F7F7FF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创建</a:t>
            </a: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文本按钮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JButton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button = new </a:t>
            </a: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JButton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</a:t>
            </a:r>
            <a:r>
              <a:rPr lang="zh-CN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");</a:t>
            </a:r>
            <a:endParaRPr lang="zh-CN" altLang="zh-CN" sz="24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创建</a:t>
            </a: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图标按钮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ImageIcon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imageIcon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= new </a:t>
            </a:r>
            <a:r>
              <a:rPr lang="en-US" altLang="zh-CN" sz="24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ImageIcon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("pict.jpg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");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imageIcon.setImage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imageIcon.getImage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getScaledInstance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(40,20,Image.SCALE_DEFAULT));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JButton</a:t>
            </a:r>
            <a:r>
              <a:rPr lang="en-US" altLang="zh-CN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button = new </a:t>
            </a: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JButton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imageIcon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endParaRPr lang="zh-CN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创建</a:t>
            </a:r>
            <a:r>
              <a:rPr lang="zh-CN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带文本和图标的按钮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0" dirty="0" err="1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JButton</a:t>
            </a:r>
            <a:r>
              <a:rPr lang="en-US" altLang="zh-CN" sz="2400" b="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button = new </a:t>
            </a:r>
            <a:r>
              <a:rPr lang="en-US" altLang="zh-CN" sz="2400" b="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JButton</a:t>
            </a:r>
            <a:r>
              <a:rPr lang="en-US" altLang="zh-CN" sz="2400" b="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(“</a:t>
            </a:r>
            <a:r>
              <a:rPr lang="zh-CN" altLang="zh-CN" sz="2400" b="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</a:t>
            </a:r>
            <a:r>
              <a:rPr lang="en-US" altLang="zh-CN" sz="2400" b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”,</a:t>
            </a:r>
            <a:r>
              <a:rPr lang="en-US" altLang="zh-CN" sz="2400" b="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imageIcon</a:t>
            </a:r>
            <a:r>
              <a:rPr lang="en-US" altLang="zh-CN" sz="2400" b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	</a:t>
            </a:r>
            <a:endParaRPr lang="zh-CN" altLang="zh-CN" sz="2400" b="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60350"/>
            <a:ext cx="6985000" cy="792163"/>
          </a:xfrm>
        </p:spPr>
        <p:txBody>
          <a:bodyPr/>
          <a:lstStyle/>
          <a:p>
            <a:pPr eaLnBrk="1" hangingPunct="1"/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按钮</a:t>
            </a:r>
            <a:r>
              <a:rPr lang="en-US" altLang="zh-CN" sz="40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JButton</a:t>
            </a:r>
            <a:endParaRPr lang="en-US" altLang="zh-CN" sz="4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6052" t="31100" r="16052" b="34880"/>
          <a:stretch/>
        </p:blipFill>
        <p:spPr>
          <a:xfrm>
            <a:off x="1860985" y="5589241"/>
            <a:ext cx="5519327" cy="9552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696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JButton</a:t>
            </a:r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应用示例</a:t>
            </a:r>
            <a:endParaRPr lang="en-US" altLang="zh-CN" sz="4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35" name="Text Box 8"/>
          <p:cNvSpPr txBox="1">
            <a:spLocks noChangeArrowheads="1"/>
          </p:cNvSpPr>
          <p:nvPr/>
        </p:nvSpPr>
        <p:spPr bwMode="auto">
          <a:xfrm>
            <a:off x="755576" y="1412776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3200" b="0" i="0" dirty="0" smtClean="0">
                <a:latin typeface="楷体_GB2312" pitchFamily="49" charset="-122"/>
              </a:rPr>
              <a:t> 实现</a:t>
            </a:r>
            <a:r>
              <a:rPr lang="zh-CN" altLang="en-US" sz="3200" b="0" i="0" dirty="0">
                <a:latin typeface="楷体_GB2312" pitchFamily="49" charset="-122"/>
              </a:rPr>
              <a:t>如下图所示的图形用户界面。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463834"/>
            <a:ext cx="4669110" cy="311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399" y="1196752"/>
            <a:ext cx="8748464" cy="5616624"/>
          </a:xfrm>
          <a:solidFill>
            <a:srgbClr val="F7F7FF"/>
          </a:solidFill>
          <a:ln w="19050">
            <a:solidFill>
              <a:schemeClr val="bg2">
                <a:lumMod val="75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java.awt.FlowLayout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class App5_3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static void main(String[]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  <a:endParaRPr lang="en-US" altLang="zh-CN" sz="24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frame = new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zh-CN" altLang="en-US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示例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frame.setSize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(300, 200);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buttonOK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buttonCancel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		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frame.setLayout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(new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FlowLayout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buttonOK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确定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		</a:t>
            </a:r>
            <a:endParaRPr lang="zh-CN" altLang="en-US" sz="2400" b="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zh-CN" altLang="en-US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buttonCancel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取消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buttonOK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						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buttonCancel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frame.setVisible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None/>
            </a:pPr>
            <a:r>
              <a:rPr lang="en-US" altLang="zh-CN" sz="24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frame.setDefaultCloseOperation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JFrame.EXIT_ON_CLOSE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pPr eaLnBrk="1" hangingPunct="1"/>
            <a:r>
              <a:rPr lang="en-US" altLang="zh-CN" sz="40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JButton</a:t>
            </a:r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应用示例</a:t>
            </a:r>
            <a:endParaRPr lang="en-US" altLang="zh-CN" sz="4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325" y="471193"/>
            <a:ext cx="3226285" cy="17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0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JButton</a:t>
            </a:r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应用示例</a:t>
            </a:r>
            <a:endParaRPr lang="en-US" altLang="zh-CN" sz="4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35" name="Text Box 8"/>
          <p:cNvSpPr txBox="1">
            <a:spLocks noChangeArrowheads="1"/>
          </p:cNvSpPr>
          <p:nvPr/>
        </p:nvSpPr>
        <p:spPr bwMode="auto">
          <a:xfrm>
            <a:off x="755576" y="1412776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3200" b="0" i="0" dirty="0" smtClean="0">
                <a:latin typeface="楷体_GB2312" pitchFamily="49" charset="-122"/>
              </a:rPr>
              <a:t> 实现</a:t>
            </a:r>
            <a:r>
              <a:rPr lang="zh-CN" altLang="en-US" sz="3200" b="0" i="0" dirty="0">
                <a:latin typeface="楷体_GB2312" pitchFamily="49" charset="-122"/>
              </a:rPr>
              <a:t>如下图所示的图形用户界面。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564904"/>
            <a:ext cx="5904656" cy="2952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336704"/>
          </a:xfrm>
          <a:solidFill>
            <a:srgbClr val="F7F7FF"/>
          </a:solidFill>
          <a:ln w="19050">
            <a:solidFill>
              <a:schemeClr val="bg2">
                <a:lumMod val="75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ButtonImage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public 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static void main(String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[]) 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  <a:endParaRPr lang="en-US" altLang="zh-CN" sz="24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 = new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frame.setSize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(400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200);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b="0" dirty="0" err="1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</a:t>
            </a:r>
            <a:r>
              <a:rPr lang="en-US" altLang="zh-CN" sz="2400" b="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</a:t>
            </a:r>
            <a:r>
              <a:rPr lang="en-US" altLang="zh-CN" sz="24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400" b="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</a:t>
            </a:r>
            <a:r>
              <a:rPr lang="en-US" altLang="zh-CN" sz="24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en-US" altLang="zh-CN" sz="2400" b="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ok.png</a:t>
            </a:r>
            <a:r>
              <a:rPr lang="en-US" altLang="zh-CN" sz="24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b="0" dirty="0" err="1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imageIcon.setImage</a:t>
            </a:r>
            <a:r>
              <a:rPr lang="en-US" altLang="zh-CN" sz="2400" b="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dirty="0" err="1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imageIcon.getImage</a:t>
            </a:r>
            <a:r>
              <a:rPr lang="en-US" altLang="zh-CN" sz="2400" b="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</a:t>
            </a:r>
            <a:r>
              <a:rPr lang="en-US" altLang="zh-CN" sz="2400" b="0" dirty="0" err="1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getScaledInstance</a:t>
            </a:r>
            <a:r>
              <a:rPr lang="en-US" altLang="zh-CN" sz="2400" b="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(40</a:t>
            </a:r>
            <a:r>
              <a:rPr lang="en-US" altLang="zh-CN" sz="24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20, </a:t>
            </a:r>
            <a:r>
              <a:rPr lang="en-US" altLang="zh-CN" sz="2200" b="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Image.SCALE_DEFAULT</a:t>
            </a:r>
            <a:r>
              <a:rPr lang="en-US" altLang="zh-CN" sz="24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button1 = new </a:t>
            </a:r>
            <a:r>
              <a:rPr lang="en-US" altLang="zh-CN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确定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button2 = new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button3 = new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确定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", </a:t>
            </a:r>
            <a:r>
              <a:rPr lang="en-US" altLang="zh-CN" sz="2400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imageIcon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frame.setLayout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FlowLayout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(FlowLayout.CENTER,30,30</a:t>
            </a:r>
            <a:r>
              <a:rPr lang="en-US" altLang="zh-CN" sz="20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(button1);	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(button2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(button3);	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frame.setVisible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None/>
            </a:pPr>
            <a:r>
              <a:rPr lang="en-US" altLang="zh-CN" sz="24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frame.setDefaultCloseOperation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JFrame.EXIT_ON_CLOSE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}</a:t>
            </a:r>
            <a:endParaRPr lang="en-US" altLang="zh-CN" sz="24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sz="24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935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8225" y="316031"/>
            <a:ext cx="7524750" cy="792162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5.3 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布局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管理器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95536" y="1340768"/>
            <a:ext cx="8424664" cy="3671888"/>
          </a:xfrm>
          <a:prstGeom prst="rect">
            <a:avLst/>
          </a:prstGeom>
          <a:noFill/>
          <a:ln w="19050"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u"/>
              <a:defRPr sz="2800" b="0">
                <a:latin typeface="+mn-lt"/>
                <a:ea typeface="+mn-ea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 b="0">
                <a:latin typeface="+mn-lt"/>
                <a:ea typeface="+mn-ea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0">
                <a:latin typeface="+mn-lt"/>
                <a:ea typeface="+mn-ea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600" i="0" dirty="0">
                <a:latin typeface="+mn-ea"/>
                <a:ea typeface="+mn-ea"/>
              </a:rPr>
              <a:t>所谓布局，就是各组件在容器中如何摆放。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600" i="0" dirty="0" smtClean="0">
                <a:latin typeface="+mn-ea"/>
                <a:ea typeface="+mn-ea"/>
              </a:rPr>
              <a:t>为实现</a:t>
            </a:r>
            <a:r>
              <a:rPr lang="zh-CN" altLang="en-US" sz="2600" i="0" dirty="0">
                <a:latin typeface="+mn-ea"/>
                <a:ea typeface="+mn-ea"/>
              </a:rPr>
              <a:t>跨平台的特性并获得动态的布局效果，</a:t>
            </a:r>
            <a:r>
              <a:rPr lang="en-US" altLang="zh-CN" sz="2600" i="0" dirty="0">
                <a:latin typeface="+mn-ea"/>
                <a:ea typeface="+mn-ea"/>
              </a:rPr>
              <a:t>Java</a:t>
            </a:r>
            <a:r>
              <a:rPr lang="zh-CN" altLang="en-US" sz="2600" i="0" dirty="0" smtClean="0">
                <a:latin typeface="+mn-ea"/>
                <a:ea typeface="+mn-ea"/>
              </a:rPr>
              <a:t>将容器</a:t>
            </a:r>
            <a:r>
              <a:rPr lang="zh-CN" altLang="en-US" sz="2600" i="0" dirty="0">
                <a:latin typeface="+mn-ea"/>
                <a:ea typeface="+mn-ea"/>
              </a:rPr>
              <a:t>内的所有组件安排给“布局管理器”负责管理。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600" i="0" dirty="0">
                <a:latin typeface="+mn-ea"/>
                <a:ea typeface="+mn-ea"/>
              </a:rPr>
              <a:t>布局管理器负责确定每个组件的</a:t>
            </a:r>
            <a:r>
              <a:rPr lang="zh-CN" altLang="en-US" sz="2600" i="0" dirty="0">
                <a:solidFill>
                  <a:srgbClr val="FF0000"/>
                </a:solidFill>
                <a:latin typeface="+mn-ea"/>
                <a:ea typeface="+mn-ea"/>
              </a:rPr>
              <a:t>大小及位置</a:t>
            </a:r>
            <a:r>
              <a:rPr lang="zh-CN" altLang="en-US" sz="2600" i="0" dirty="0">
                <a:latin typeface="+mn-ea"/>
                <a:ea typeface="+mn-ea"/>
              </a:rPr>
              <a:t>，当容器发生变化后还能够进行</a:t>
            </a:r>
            <a:r>
              <a:rPr lang="zh-CN" altLang="en-US" sz="2600" i="0" dirty="0">
                <a:solidFill>
                  <a:srgbClr val="FF0000"/>
                </a:solidFill>
                <a:latin typeface="+mn-ea"/>
                <a:ea typeface="+mn-ea"/>
              </a:rPr>
              <a:t>动态调整</a:t>
            </a:r>
            <a:r>
              <a:rPr lang="zh-CN" altLang="en-US" sz="2600" i="0" dirty="0" smtClean="0">
                <a:latin typeface="+mn-ea"/>
                <a:ea typeface="+mn-ea"/>
              </a:rPr>
              <a:t>。</a:t>
            </a:r>
            <a:endParaRPr lang="zh-CN" altLang="en-US" sz="2600" i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640960" cy="5328592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kumimoji="1" lang="zh-CN" altLang="en-US" sz="2400" dirty="0" smtClean="0">
                <a:latin typeface="+mn-ea"/>
              </a:rPr>
              <a:t>布局管理器的分类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A50021"/>
                </a:solidFill>
                <a:latin typeface="+mn-ea"/>
              </a:rPr>
              <a:t>FlowLayout</a:t>
            </a:r>
            <a:r>
              <a:rPr lang="zh-CN" altLang="en-US" sz="2200" dirty="0" smtClean="0">
                <a:solidFill>
                  <a:srgbClr val="A50021"/>
                </a:solidFill>
                <a:latin typeface="+mn-ea"/>
              </a:rPr>
              <a:t>（流式布局）</a:t>
            </a:r>
            <a:r>
              <a:rPr lang="en-US" altLang="zh-CN" sz="2200" dirty="0" smtClean="0">
                <a:solidFill>
                  <a:srgbClr val="A50021"/>
                </a:solidFill>
                <a:latin typeface="+mn-ea"/>
              </a:rPr>
              <a:t>:</a:t>
            </a:r>
            <a:r>
              <a:rPr kumimoji="1" lang="en-US" altLang="zh-CN" sz="2200" dirty="0" smtClean="0">
                <a:latin typeface="+mn-ea"/>
              </a:rPr>
              <a:t>Panel</a:t>
            </a:r>
            <a:r>
              <a:rPr kumimoji="1" lang="zh-CN" altLang="en-US" sz="2200" dirty="0" smtClean="0">
                <a:latin typeface="+mn-ea"/>
              </a:rPr>
              <a:t>和</a:t>
            </a:r>
            <a:r>
              <a:rPr kumimoji="1" lang="en-US" altLang="zh-CN" sz="2200" dirty="0" smtClean="0">
                <a:latin typeface="+mn-ea"/>
              </a:rPr>
              <a:t>Applet</a:t>
            </a:r>
            <a:r>
              <a:rPr kumimoji="1" lang="zh-CN" altLang="en-US" sz="2200" dirty="0" smtClean="0">
                <a:latin typeface="+mn-ea"/>
              </a:rPr>
              <a:t>的缺省布局管理器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A50021"/>
                </a:solidFill>
                <a:latin typeface="+mn-ea"/>
              </a:rPr>
              <a:t>BorderLayout</a:t>
            </a:r>
            <a:r>
              <a:rPr lang="zh-CN" altLang="en-US" sz="2200" dirty="0" smtClean="0">
                <a:solidFill>
                  <a:srgbClr val="A50021"/>
                </a:solidFill>
                <a:latin typeface="+mn-ea"/>
              </a:rPr>
              <a:t>（边界布局</a:t>
            </a:r>
            <a:r>
              <a:rPr lang="en-US" altLang="zh-CN" sz="2200" dirty="0" smtClean="0">
                <a:solidFill>
                  <a:srgbClr val="A50021"/>
                </a:solidFill>
                <a:latin typeface="+mn-ea"/>
              </a:rPr>
              <a:t>):</a:t>
            </a:r>
            <a:r>
              <a:rPr lang="en-US" altLang="zh-CN" sz="2200" dirty="0" err="1" smtClean="0">
                <a:latin typeface="+mn-ea"/>
              </a:rPr>
              <a:t>J</a:t>
            </a:r>
            <a:r>
              <a:rPr kumimoji="1" lang="en-US" altLang="zh-CN" sz="2200" dirty="0" err="1" smtClean="0">
                <a:latin typeface="+mn-ea"/>
              </a:rPr>
              <a:t>Dialog</a:t>
            </a:r>
            <a:r>
              <a:rPr kumimoji="1" lang="zh-CN" altLang="en-US" sz="2200" dirty="0" smtClean="0">
                <a:latin typeface="+mn-ea"/>
              </a:rPr>
              <a:t>和</a:t>
            </a:r>
            <a:r>
              <a:rPr kumimoji="1" lang="en-US" altLang="zh-CN" sz="2200" dirty="0" err="1" smtClean="0">
                <a:latin typeface="+mn-ea"/>
              </a:rPr>
              <a:t>JFrame</a:t>
            </a:r>
            <a:r>
              <a:rPr kumimoji="1" lang="zh-CN" altLang="en-US" sz="2200" dirty="0" smtClean="0">
                <a:latin typeface="+mn-ea"/>
              </a:rPr>
              <a:t>的缺省布局管理器</a:t>
            </a:r>
            <a:endParaRPr lang="zh-CN" altLang="en-US" sz="2200" dirty="0" smtClean="0">
              <a:latin typeface="+mn-ea"/>
            </a:endParaRP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A50021"/>
                </a:solidFill>
                <a:latin typeface="+mn-ea"/>
              </a:rPr>
              <a:t>GridLayout</a:t>
            </a:r>
            <a:r>
              <a:rPr lang="zh-CN" altLang="en-US" sz="2200" dirty="0" smtClean="0">
                <a:solidFill>
                  <a:srgbClr val="A50021"/>
                </a:solidFill>
                <a:latin typeface="+mn-ea"/>
              </a:rPr>
              <a:t>（网格布局）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200" dirty="0" err="1" smtClean="0">
                <a:latin typeface="+mn-ea"/>
              </a:rPr>
              <a:t>GridBagLayout</a:t>
            </a:r>
            <a:r>
              <a:rPr lang="zh-CN" altLang="en-US" sz="2200" dirty="0" smtClean="0">
                <a:latin typeface="+mn-ea"/>
              </a:rPr>
              <a:t>（网格组布局）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A50021"/>
                </a:solidFill>
                <a:latin typeface="+mn-ea"/>
              </a:rPr>
              <a:t>CardLayout</a:t>
            </a:r>
            <a:r>
              <a:rPr lang="zh-CN" altLang="en-US" sz="2200" dirty="0" smtClean="0">
                <a:solidFill>
                  <a:srgbClr val="A50021"/>
                </a:solidFill>
                <a:latin typeface="+mn-ea"/>
              </a:rPr>
              <a:t>（卡片布局）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200" dirty="0" err="1" smtClean="0">
                <a:latin typeface="+mn-ea"/>
              </a:rPr>
              <a:t>BoxLayout</a:t>
            </a:r>
            <a:r>
              <a:rPr lang="zh-CN" altLang="en-US" sz="2200" dirty="0" smtClean="0">
                <a:latin typeface="+mn-ea"/>
              </a:rPr>
              <a:t>（箱式布局）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200" dirty="0" err="1" smtClean="0">
                <a:latin typeface="+mn-ea"/>
              </a:rPr>
              <a:t>SpringLayout</a:t>
            </a:r>
            <a:r>
              <a:rPr lang="zh-CN" altLang="en-US" sz="2200" dirty="0" smtClean="0">
                <a:latin typeface="+mn-ea"/>
              </a:rPr>
              <a:t>（弹簧布局）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ea"/>
              </a:rPr>
              <a:t>每个容器都有</a:t>
            </a:r>
            <a:r>
              <a:rPr lang="zh-CN" altLang="en-US" sz="2200" dirty="0" smtClean="0">
                <a:solidFill>
                  <a:srgbClr val="0000CC"/>
                </a:solidFill>
                <a:latin typeface="+mn-ea"/>
              </a:rPr>
              <a:t>缺省的布局管理器</a:t>
            </a:r>
            <a:r>
              <a:rPr lang="zh-CN" altLang="en-US" sz="2200" dirty="0" smtClean="0">
                <a:latin typeface="+mn-ea"/>
              </a:rPr>
              <a:t>。在没有设置新的布局前，在容器中添加组件都按照该容器的缺省布局排列。</a:t>
            </a:r>
            <a:endParaRPr kumimoji="1" lang="zh-CN" altLang="en-US" sz="2200" dirty="0" smtClean="0">
              <a:latin typeface="+mn-ea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ea"/>
              </a:rPr>
              <a:t>可通过</a:t>
            </a:r>
            <a:r>
              <a:rPr lang="en-US" altLang="zh-CN" sz="2200" dirty="0" err="1" smtClean="0">
                <a:solidFill>
                  <a:srgbClr val="0000CC"/>
                </a:solidFill>
                <a:latin typeface="+mn-ea"/>
              </a:rPr>
              <a:t>setLayout</a:t>
            </a:r>
            <a:r>
              <a:rPr lang="en-US" altLang="zh-CN" sz="2200" dirty="0" smtClean="0">
                <a:solidFill>
                  <a:srgbClr val="0000CC"/>
                </a:solidFill>
                <a:latin typeface="+mn-ea"/>
              </a:rPr>
              <a:t>()</a:t>
            </a:r>
            <a:r>
              <a:rPr lang="zh-CN" altLang="en-US" sz="2200" dirty="0" smtClean="0">
                <a:latin typeface="+mn-ea"/>
              </a:rPr>
              <a:t>方法为容器设置新布局。</a:t>
            </a:r>
            <a:endParaRPr lang="zh-CN" altLang="en-US" sz="2200" dirty="0" smtClean="0">
              <a:solidFill>
                <a:srgbClr val="A50021"/>
              </a:solidFill>
              <a:latin typeface="+mn-ea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88225" y="316031"/>
            <a:ext cx="7524750" cy="792162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5.3 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布局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管理器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743" y="1215752"/>
            <a:ext cx="4033873" cy="1963519"/>
          </a:xfrm>
          <a:prstGeom prst="rect">
            <a:avLst/>
          </a:prstGeom>
        </p:spPr>
      </p:pic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385710"/>
              </p:ext>
            </p:extLst>
          </p:nvPr>
        </p:nvGraphicFramePr>
        <p:xfrm>
          <a:off x="107504" y="3728982"/>
          <a:ext cx="8942847" cy="2940378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4226831"/>
                <a:gridCol w="4716016"/>
              </a:tblGrid>
              <a:tr h="398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方法原型</a:t>
                      </a:r>
                      <a:endParaRPr lang="zh-CN" sz="18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lang="zh-CN" sz="1800" b="0" kern="100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0BC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public </a:t>
                      </a:r>
                      <a:r>
                        <a:rPr lang="en-US" altLang="zh-CN" sz="1800" b="0" kern="100" dirty="0" err="1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FlowLayout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()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2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构造</a:t>
                      </a:r>
                      <a:r>
                        <a:rPr lang="zh-CN" sz="18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方法流式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布局管理器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public </a:t>
                      </a:r>
                      <a:r>
                        <a:rPr lang="en-US" altLang="zh-CN" sz="1800" b="0" kern="100" dirty="0" err="1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FlowLayout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en-US" altLang="zh-CN" sz="1800" b="0" kern="100" dirty="0" err="1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align)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2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构造</a:t>
                      </a:r>
                      <a:r>
                        <a:rPr lang="zh-CN" sz="18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public </a:t>
                      </a:r>
                      <a:r>
                        <a:rPr lang="en-US" altLang="zh-CN" sz="1800" b="0" kern="100" dirty="0" err="1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FlowLayout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en-US" altLang="zh-CN" sz="1800" b="0" kern="100" dirty="0" err="1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align, </a:t>
                      </a:r>
                    </a:p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                </a:t>
                      </a:r>
                      <a:r>
                        <a:rPr lang="en-US" altLang="zh-CN" sz="1800" b="0" kern="100" dirty="0" err="1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800" b="0" kern="100" dirty="0" err="1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hgap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, </a:t>
                      </a:r>
                      <a:r>
                        <a:rPr lang="en-US" altLang="zh-CN" sz="1800" b="0" kern="100" dirty="0" err="1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800" b="0" kern="100" dirty="0" err="1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vgap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2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构造</a:t>
                      </a:r>
                      <a:r>
                        <a:rPr lang="zh-CN" sz="18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public void </a:t>
                      </a:r>
                      <a:r>
                        <a:rPr lang="en-US" altLang="zh-CN" sz="1800" b="0" kern="100" dirty="0" err="1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setAlignment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en-US" altLang="zh-CN" sz="1800" b="0" kern="100" dirty="0" err="1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align)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2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设置对齐方式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public void </a:t>
                      </a:r>
                      <a:r>
                        <a:rPr lang="en-US" altLang="zh-CN" sz="1800" b="0" kern="100" dirty="0" err="1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setHgap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en-US" altLang="zh-CN" sz="1800" b="0" kern="100" dirty="0" err="1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800" b="0" kern="100" dirty="0" err="1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hgap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2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设置</a:t>
                      </a:r>
                      <a:r>
                        <a:rPr lang="zh-CN" sz="18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组件</a:t>
                      </a:r>
                      <a:r>
                        <a:rPr lang="zh-CN" altLang="en-US" sz="18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与组件或</a:t>
                      </a:r>
                      <a:r>
                        <a:rPr lang="zh-CN" sz="18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容器边缘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之间的水平间距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public void </a:t>
                      </a:r>
                      <a:r>
                        <a:rPr lang="en-US" altLang="zh-CN" sz="1800" b="0" kern="100" dirty="0" err="1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setVgap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en-US" altLang="zh-CN" sz="1800" b="0" kern="100" dirty="0" err="1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800" b="0" kern="100" dirty="0" err="1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vgap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20000"/>
                        </a:lnSpc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设置</a:t>
                      </a:r>
                      <a:r>
                        <a:rPr lang="zh-CN" sz="18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组件</a:t>
                      </a:r>
                      <a:r>
                        <a:rPr lang="zh-CN" altLang="en-US" sz="18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与</a:t>
                      </a:r>
                      <a:r>
                        <a:rPr lang="zh-CN" sz="18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组件</a:t>
                      </a:r>
                      <a:r>
                        <a:rPr lang="zh-CN" altLang="en-US" sz="18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</a:t>
                      </a:r>
                      <a:r>
                        <a:rPr lang="zh-CN" sz="18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容器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的边缘之间的垂直间距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21357"/>
            <a:ext cx="7391400" cy="487363"/>
          </a:xfrm>
        </p:spPr>
        <p:txBody>
          <a:bodyPr/>
          <a:lstStyle/>
          <a:p>
            <a:pPr eaLnBrk="1" hangingPunct="1"/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FlowLayout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流式布局管理器 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2166185" y="2089969"/>
            <a:ext cx="44656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1677088" y="1825824"/>
            <a:ext cx="4333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b="0" i="0" dirty="0">
                <a:latin typeface="楷体_GB2312" pitchFamily="49" charset="-122"/>
              </a:rPr>
              <a:t>左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6635040" y="1846176"/>
            <a:ext cx="4333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b="0" i="0" dirty="0">
                <a:latin typeface="楷体_GB2312" pitchFamily="49" charset="-122"/>
              </a:rPr>
              <a:t>右</a:t>
            </a:r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2166185" y="2526946"/>
            <a:ext cx="44656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45" name="Line 9"/>
          <p:cNvSpPr>
            <a:spLocks noChangeShapeType="1"/>
          </p:cNvSpPr>
          <p:nvPr/>
        </p:nvSpPr>
        <p:spPr bwMode="auto">
          <a:xfrm>
            <a:off x="7149572" y="1774540"/>
            <a:ext cx="0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6946924" y="1380210"/>
            <a:ext cx="4333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b="0" i="0" dirty="0">
                <a:latin typeface="楷体_GB2312" pitchFamily="49" charset="-122"/>
              </a:rPr>
              <a:t>上</a:t>
            </a: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6933672" y="2762863"/>
            <a:ext cx="4333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b="0" i="0" dirty="0">
                <a:latin typeface="楷体_GB2312" pitchFamily="49" charset="-122"/>
              </a:rPr>
              <a:t>下</a:t>
            </a:r>
          </a:p>
        </p:txBody>
      </p:sp>
      <p:sp>
        <p:nvSpPr>
          <p:cNvPr id="116748" name="AutoShape 12"/>
          <p:cNvSpPr>
            <a:spLocks noChangeArrowheads="1"/>
          </p:cNvSpPr>
          <p:nvPr/>
        </p:nvSpPr>
        <p:spPr bwMode="auto">
          <a:xfrm>
            <a:off x="4326772" y="2924984"/>
            <a:ext cx="144463" cy="360000"/>
          </a:xfrm>
          <a:prstGeom prst="downArrow">
            <a:avLst>
              <a:gd name="adj1" fmla="val 50000"/>
              <a:gd name="adj2" fmla="val 149725"/>
            </a:avLst>
          </a:prstGeom>
          <a:solidFill>
            <a:srgbClr val="CCCCFF"/>
          </a:soli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  <p:sp>
        <p:nvSpPr>
          <p:cNvPr id="116749" name="Text Box 13"/>
          <p:cNvSpPr txBox="1">
            <a:spLocks noChangeArrowheads="1"/>
          </p:cNvSpPr>
          <p:nvPr/>
        </p:nvSpPr>
        <p:spPr bwMode="auto">
          <a:xfrm>
            <a:off x="3534610" y="3212976"/>
            <a:ext cx="172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b="0" i="0" dirty="0">
                <a:latin typeface="楷体_GB2312" pitchFamily="49" charset="-122"/>
              </a:rPr>
              <a:t>默认居中对齐</a:t>
            </a:r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3961272" y="4052550"/>
            <a:ext cx="4248471" cy="1333500"/>
          </a:xfrm>
          <a:prstGeom prst="wedgeRectCallout">
            <a:avLst>
              <a:gd name="adj1" fmla="val -69875"/>
              <a:gd name="adj2" fmla="val -4248"/>
            </a:avLst>
          </a:prstGeom>
          <a:solidFill>
            <a:srgbClr val="F3F9FF"/>
          </a:solidFill>
          <a:ln w="28575" cmpd="dbl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0" i="0" dirty="0">
                <a:latin typeface="+mn-ea"/>
                <a:ea typeface="+mn-ea"/>
              </a:rPr>
              <a:t>align</a:t>
            </a:r>
            <a:r>
              <a:rPr kumimoji="1" lang="zh-CN" altLang="en-US" sz="2000" b="0" i="0" dirty="0">
                <a:latin typeface="+mn-ea"/>
                <a:ea typeface="+mn-ea"/>
              </a:rPr>
              <a:t>表示对齐方式，取值为常量。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Pct val="55000"/>
              <a:buFont typeface="Wingdings" panose="05000000000000000000" pitchFamily="2" charset="2"/>
              <a:buNone/>
            </a:pPr>
            <a:r>
              <a:rPr kumimoji="1" lang="zh-CN" altLang="en-US" sz="2000" b="0" i="0" dirty="0">
                <a:latin typeface="+mn-ea"/>
                <a:ea typeface="+mn-ea"/>
              </a:rPr>
              <a:t>   </a:t>
            </a:r>
            <a:r>
              <a:rPr kumimoji="1" lang="en-US" altLang="zh-CN" sz="2000" b="0" i="0" dirty="0" err="1">
                <a:solidFill>
                  <a:srgbClr val="0000FF"/>
                </a:solidFill>
                <a:latin typeface="+mn-ea"/>
                <a:ea typeface="+mn-ea"/>
              </a:rPr>
              <a:t>FlowLayout.LEFT</a:t>
            </a:r>
            <a:r>
              <a:rPr kumimoji="1" lang="en-US" altLang="zh-CN" sz="2000" b="0" i="0" dirty="0">
                <a:solidFill>
                  <a:srgbClr val="0000FF"/>
                </a:solidFill>
                <a:latin typeface="+mn-ea"/>
                <a:ea typeface="+mn-ea"/>
              </a:rPr>
              <a:t>                 </a:t>
            </a:r>
            <a:br>
              <a:rPr kumimoji="1" lang="en-US" altLang="zh-CN" sz="2000" b="0" i="0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kumimoji="1" lang="en-US" altLang="zh-CN" sz="2000" b="0" i="0" dirty="0">
                <a:solidFill>
                  <a:srgbClr val="0000FF"/>
                </a:solidFill>
                <a:latin typeface="+mn-ea"/>
                <a:ea typeface="+mn-ea"/>
              </a:rPr>
              <a:t>   </a:t>
            </a:r>
            <a:r>
              <a:rPr kumimoji="1" lang="en-US" altLang="zh-CN" sz="2000" b="0" i="0" dirty="0" err="1">
                <a:solidFill>
                  <a:srgbClr val="0000FF"/>
                </a:solidFill>
                <a:latin typeface="+mn-ea"/>
                <a:ea typeface="+mn-ea"/>
              </a:rPr>
              <a:t>FlowLayout.RIGHT</a:t>
            </a:r>
            <a:r>
              <a:rPr kumimoji="1" lang="en-US" altLang="zh-CN" sz="2000" b="0" i="0" dirty="0">
                <a:solidFill>
                  <a:srgbClr val="0000FF"/>
                </a:solidFill>
                <a:latin typeface="+mn-ea"/>
                <a:ea typeface="+mn-ea"/>
              </a:rPr>
              <a:t>     </a:t>
            </a:r>
            <a:br>
              <a:rPr kumimoji="1" lang="en-US" altLang="zh-CN" sz="2000" b="0" i="0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kumimoji="1" lang="en-US" altLang="zh-CN" sz="2000" b="0" i="0" dirty="0">
                <a:solidFill>
                  <a:srgbClr val="0000FF"/>
                </a:solidFill>
                <a:latin typeface="+mn-ea"/>
                <a:ea typeface="+mn-ea"/>
              </a:rPr>
              <a:t>   </a:t>
            </a:r>
            <a:r>
              <a:rPr kumimoji="1" lang="en-US" altLang="zh-CN" sz="2000" b="0" i="0" dirty="0" err="1">
                <a:solidFill>
                  <a:srgbClr val="0000FF"/>
                </a:solidFill>
                <a:latin typeface="+mn-ea"/>
                <a:ea typeface="+mn-ea"/>
              </a:rPr>
              <a:t>FlowLayout.CENTER</a:t>
            </a:r>
            <a:r>
              <a:rPr kumimoji="1" lang="zh-CN" altLang="en-US" sz="2000" b="0" i="0" dirty="0">
                <a:solidFill>
                  <a:srgbClr val="0000FF"/>
                </a:solidFill>
                <a:latin typeface="+mn-ea"/>
                <a:ea typeface="+mn-ea"/>
              </a:rPr>
              <a:t>（默认）</a:t>
            </a:r>
            <a:endParaRPr lang="zh-CN" altLang="en-US" sz="1800" b="0" i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 animBg="1"/>
      <p:bldP spid="116742" grpId="0"/>
      <p:bldP spid="116743" grpId="0"/>
      <p:bldP spid="116744" grpId="0" animBg="1"/>
      <p:bldP spid="116745" grpId="0" animBg="1"/>
      <p:bldP spid="116746" grpId="0"/>
      <p:bldP spid="116747" grpId="0"/>
      <p:bldP spid="116748" grpId="0" animBg="1"/>
      <p:bldP spid="116749" grpId="0"/>
      <p:bldP spid="116751" grpId="1" animBg="1"/>
      <p:bldP spid="116751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FlowLayout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布局</a:t>
            </a:r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532812" cy="566124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 Unicode MS" panose="020B0604020202020204" pitchFamily="34" charset="-122"/>
              </a:rPr>
              <a:t>设置默认的</a:t>
            </a:r>
            <a:r>
              <a:rPr lang="en-US" altLang="zh-CN" sz="2400" dirty="0" err="1" smtClean="0">
                <a:latin typeface="Arial Unicode MS" panose="020B0604020202020204" pitchFamily="34" charset="-122"/>
              </a:rPr>
              <a:t>FlowLayout</a:t>
            </a:r>
            <a:r>
              <a:rPr lang="en-US" altLang="zh-CN" sz="2400" dirty="0" smtClean="0">
                <a:latin typeface="Arial Unicode MS" panose="020B0604020202020204" pitchFamily="34" charset="-122"/>
              </a:rPr>
              <a:t> </a:t>
            </a:r>
            <a:r>
              <a:rPr lang="zh-CN" altLang="en-US" sz="2400" dirty="0" smtClean="0">
                <a:latin typeface="Arial Unicode MS" panose="020B0604020202020204" pitchFamily="34" charset="-122"/>
              </a:rPr>
              <a:t>布局</a:t>
            </a:r>
          </a:p>
          <a:p>
            <a:pPr marL="522288" lvl="1" indent="-65088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dirty="0" err="1" smtClean="0">
                <a:latin typeface="Arial Unicode MS" panose="020B0604020202020204" pitchFamily="34" charset="-122"/>
              </a:rPr>
              <a:t>JFrame</a:t>
            </a:r>
            <a:r>
              <a:rPr lang="en-US" altLang="zh-CN" sz="2200" dirty="0" smtClean="0">
                <a:latin typeface="Arial Unicode MS" panose="020B0604020202020204" pitchFamily="34" charset="-122"/>
              </a:rPr>
              <a:t>  frame=new </a:t>
            </a:r>
            <a:r>
              <a:rPr lang="en-US" altLang="zh-CN" sz="2200" dirty="0" err="1" smtClean="0">
                <a:latin typeface="Arial Unicode MS" panose="020B0604020202020204" pitchFamily="34" charset="-122"/>
              </a:rPr>
              <a:t>JFrame</a:t>
            </a:r>
            <a:r>
              <a:rPr lang="en-US" altLang="zh-CN" sz="2200" dirty="0" smtClean="0">
                <a:latin typeface="Arial Unicode MS" panose="020B0604020202020204" pitchFamily="34" charset="-122"/>
              </a:rPr>
              <a:t>( );</a:t>
            </a:r>
          </a:p>
          <a:p>
            <a:pPr marL="522288" lvl="1" indent="-65088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dirty="0" err="1" smtClean="0">
                <a:latin typeface="Arial Unicode MS" panose="020B0604020202020204" pitchFamily="34" charset="-122"/>
              </a:rPr>
              <a:t>FlowLayout</a:t>
            </a:r>
            <a:r>
              <a:rPr lang="en-US" altLang="zh-CN" sz="2200" dirty="0" smtClean="0">
                <a:latin typeface="Arial Unicode MS" panose="020B0604020202020204" pitchFamily="34" charset="-122"/>
              </a:rPr>
              <a:t>  flow = new </a:t>
            </a:r>
            <a:r>
              <a:rPr lang="en-US" altLang="zh-CN" sz="2200" dirty="0" err="1" smtClean="0">
                <a:latin typeface="Arial Unicode MS" panose="020B0604020202020204" pitchFamily="34" charset="-122"/>
              </a:rPr>
              <a:t>FlowLayout</a:t>
            </a:r>
            <a:r>
              <a:rPr lang="en-US" altLang="zh-CN" sz="2200" dirty="0" smtClean="0">
                <a:latin typeface="Arial Unicode MS" panose="020B0604020202020204" pitchFamily="34" charset="-122"/>
              </a:rPr>
              <a:t>( );</a:t>
            </a:r>
          </a:p>
          <a:p>
            <a:pPr marL="522288" lvl="1" indent="-65088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dirty="0" err="1" smtClean="0">
                <a:latin typeface="Arial Unicode MS" panose="020B0604020202020204" pitchFamily="34" charset="-122"/>
              </a:rPr>
              <a:t>frame.setLayout</a:t>
            </a:r>
            <a:r>
              <a:rPr lang="en-US" altLang="zh-CN" sz="2200" dirty="0" smtClean="0">
                <a:latin typeface="Arial Unicode MS" panose="020B0604020202020204" pitchFamily="34" charset="-122"/>
              </a:rPr>
              <a:t>(flow);</a:t>
            </a:r>
          </a:p>
          <a:p>
            <a:pPr marL="522288" lvl="1" indent="-65088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Arial Unicode MS" panose="020B0604020202020204" pitchFamily="34" charset="-122"/>
              </a:rPr>
              <a:t>上面的语句可以简化成：</a:t>
            </a:r>
            <a:br>
              <a:rPr lang="zh-CN" altLang="en-US" sz="2000" dirty="0" smtClean="0">
                <a:latin typeface="Arial Unicode MS" panose="020B0604020202020204" pitchFamily="34" charset="-122"/>
              </a:rPr>
            </a:br>
            <a:r>
              <a:rPr lang="en-US" altLang="zh-CN" sz="2400" dirty="0" err="1" smtClean="0">
                <a:solidFill>
                  <a:srgbClr val="0000CC"/>
                </a:solidFill>
                <a:latin typeface="Arial Unicode MS" panose="020B0604020202020204" pitchFamily="34" charset="-122"/>
              </a:rPr>
              <a:t>frame.setLayout</a:t>
            </a:r>
            <a:r>
              <a:rPr lang="en-US" altLang="zh-CN" sz="2400" dirty="0" smtClean="0">
                <a:solidFill>
                  <a:srgbClr val="0000CC"/>
                </a:solidFill>
                <a:latin typeface="Arial Unicode MS" panose="020B0604020202020204" pitchFamily="34" charset="-122"/>
              </a:rPr>
              <a:t>( new </a:t>
            </a:r>
            <a:r>
              <a:rPr lang="en-US" altLang="zh-CN" sz="2400" dirty="0" err="1" smtClean="0">
                <a:solidFill>
                  <a:srgbClr val="0000CC"/>
                </a:solidFill>
                <a:latin typeface="Arial Unicode MS" panose="020B0604020202020204" pitchFamily="34" charset="-122"/>
              </a:rPr>
              <a:t>FlowLayout</a:t>
            </a:r>
            <a:r>
              <a:rPr lang="en-US" altLang="zh-CN" sz="2400" dirty="0" smtClean="0">
                <a:solidFill>
                  <a:srgbClr val="0000CC"/>
                </a:solidFill>
                <a:latin typeface="Arial Unicode MS" panose="020B0604020202020204" pitchFamily="34" charset="-122"/>
              </a:rPr>
              <a:t>() );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 Unicode MS" panose="020B0604020202020204" pitchFamily="34" charset="-122"/>
              </a:rPr>
              <a:t>设置框架</a:t>
            </a:r>
            <a:r>
              <a:rPr lang="en-US" altLang="zh-CN" sz="2400" dirty="0" err="1" smtClean="0">
                <a:latin typeface="Arial Unicode MS" panose="020B0604020202020204" pitchFamily="34" charset="-122"/>
              </a:rPr>
              <a:t>fr</a:t>
            </a:r>
            <a:r>
              <a:rPr lang="zh-CN" altLang="en-US" sz="2400" dirty="0" smtClean="0">
                <a:latin typeface="Arial Unicode MS" panose="020B0604020202020204" pitchFamily="34" charset="-122"/>
              </a:rPr>
              <a:t>为组件左对齐的</a:t>
            </a:r>
            <a:r>
              <a:rPr lang="en-US" altLang="zh-CN" sz="2400" dirty="0" err="1" smtClean="0">
                <a:latin typeface="Arial Unicode MS" panose="020B0604020202020204" pitchFamily="34" charset="-122"/>
              </a:rPr>
              <a:t>FlowLayout</a:t>
            </a:r>
            <a:r>
              <a:rPr lang="zh-CN" altLang="en-US" sz="2400" dirty="0" smtClean="0">
                <a:latin typeface="Arial Unicode MS" panose="020B0604020202020204" pitchFamily="34" charset="-122"/>
              </a:rPr>
              <a:t>布局  </a:t>
            </a:r>
          </a:p>
          <a:p>
            <a:pPr marL="522288" lvl="1" indent="-65088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Arial Unicode MS" panose="020B0604020202020204" pitchFamily="34" charset="-122"/>
              </a:rPr>
              <a:t>fr.setLayout</a:t>
            </a:r>
            <a:r>
              <a:rPr lang="en-US" altLang="zh-CN" sz="2400" dirty="0" smtClean="0">
                <a:solidFill>
                  <a:srgbClr val="0000FF"/>
                </a:solidFill>
                <a:latin typeface="Arial Unicode MS" panose="020B0604020202020204" pitchFamily="34" charset="-122"/>
              </a:rPr>
              <a:t>( </a:t>
            </a:r>
            <a:r>
              <a:rPr lang="en-US" altLang="zh-CN" sz="2400" dirty="0" smtClean="0">
                <a:latin typeface="Arial Unicode MS" panose="020B0604020202020204" pitchFamily="34" charset="-122"/>
              </a:rPr>
              <a:t>new </a:t>
            </a:r>
            <a:r>
              <a:rPr lang="en-US" altLang="zh-CN" sz="2400" dirty="0" err="1" smtClean="0">
                <a:latin typeface="Arial Unicode MS" panose="020B0604020202020204" pitchFamily="34" charset="-122"/>
              </a:rPr>
              <a:t>FlowLayout</a:t>
            </a:r>
            <a:r>
              <a:rPr lang="en-US" altLang="zh-CN" sz="2400" dirty="0" smtClean="0">
                <a:solidFill>
                  <a:srgbClr val="0000FF"/>
                </a:solidFill>
                <a:latin typeface="Arial Unicode MS" panose="020B0604020202020204" pitchFamily="34" charset="-122"/>
              </a:rPr>
              <a:t>( </a:t>
            </a:r>
            <a:r>
              <a:rPr lang="en-US" altLang="zh-CN" sz="2400" dirty="0" err="1" smtClean="0">
                <a:solidFill>
                  <a:srgbClr val="0430BC"/>
                </a:solidFill>
                <a:latin typeface="Arial Unicode MS" panose="020B0604020202020204" pitchFamily="34" charset="-122"/>
              </a:rPr>
              <a:t>FlowLayout.LEFT</a:t>
            </a:r>
            <a:r>
              <a:rPr lang="en-US" altLang="zh-CN" sz="2400" dirty="0" smtClean="0">
                <a:latin typeface="Arial Unicode MS" panose="020B0604020202020204" pitchFamily="34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Arial Unicode MS" panose="020B0604020202020204" pitchFamily="34" charset="-122"/>
              </a:rPr>
              <a:t>) );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Arial Unicode MS" panose="020B0604020202020204" pitchFamily="34" charset="-122"/>
              </a:rPr>
              <a:t>设置框架</a:t>
            </a:r>
            <a:r>
              <a:rPr lang="en-US" altLang="zh-CN" sz="2400" dirty="0" err="1" smtClean="0">
                <a:latin typeface="Arial Unicode MS" panose="020B0604020202020204" pitchFamily="34" charset="-122"/>
              </a:rPr>
              <a:t>fr</a:t>
            </a:r>
            <a:r>
              <a:rPr lang="zh-CN" altLang="en-US" sz="2400" dirty="0" smtClean="0">
                <a:latin typeface="Arial Unicode MS" panose="020B0604020202020204" pitchFamily="34" charset="-122"/>
              </a:rPr>
              <a:t>为组件左对齐的</a:t>
            </a:r>
            <a:r>
              <a:rPr lang="en-US" altLang="zh-CN" sz="2400" dirty="0" err="1" smtClean="0">
                <a:latin typeface="Arial Unicode MS" panose="020B0604020202020204" pitchFamily="34" charset="-122"/>
              </a:rPr>
              <a:t>FlowLayout</a:t>
            </a:r>
            <a:r>
              <a:rPr lang="zh-CN" altLang="en-US" sz="2400" dirty="0" smtClean="0">
                <a:latin typeface="Arial Unicode MS" panose="020B0604020202020204" pitchFamily="34" charset="-122"/>
              </a:rPr>
              <a:t>布局，并且组件的水平间距为</a:t>
            </a:r>
            <a:r>
              <a:rPr lang="en-US" altLang="zh-CN" sz="2400" dirty="0" smtClean="0">
                <a:latin typeface="Arial Unicode MS" panose="020B0604020202020204" pitchFamily="34" charset="-122"/>
              </a:rPr>
              <a:t>20</a:t>
            </a:r>
            <a:r>
              <a:rPr lang="zh-CN" altLang="en-US" sz="2400" dirty="0" smtClean="0">
                <a:latin typeface="Arial Unicode MS" panose="020B0604020202020204" pitchFamily="34" charset="-122"/>
              </a:rPr>
              <a:t>像素，垂直间距为</a:t>
            </a:r>
            <a:r>
              <a:rPr lang="en-US" altLang="zh-CN" sz="2400" dirty="0" smtClean="0">
                <a:latin typeface="Arial Unicode MS" panose="020B0604020202020204" pitchFamily="34" charset="-122"/>
              </a:rPr>
              <a:t>40</a:t>
            </a:r>
            <a:r>
              <a:rPr lang="zh-CN" altLang="en-US" sz="2400" dirty="0" smtClean="0">
                <a:latin typeface="Arial Unicode MS" panose="020B0604020202020204" pitchFamily="34" charset="-122"/>
              </a:rPr>
              <a:t>像素。</a:t>
            </a:r>
          </a:p>
          <a:p>
            <a:pPr marL="522288" lvl="1" indent="-65088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 err="1" smtClean="0">
                <a:solidFill>
                  <a:srgbClr val="0000FF"/>
                </a:solidFill>
                <a:latin typeface="Arial Unicode MS" panose="020B0604020202020204" pitchFamily="34" charset="-122"/>
              </a:rPr>
              <a:t>fr.setLayout</a:t>
            </a:r>
            <a:r>
              <a:rPr lang="en-US" altLang="zh-CN" sz="2400" dirty="0" smtClean="0">
                <a:solidFill>
                  <a:srgbClr val="0000FF"/>
                </a:solidFill>
                <a:latin typeface="Arial Unicode MS" panose="020B0604020202020204" pitchFamily="34" charset="-122"/>
              </a:rPr>
              <a:t>( </a:t>
            </a:r>
            <a:r>
              <a:rPr lang="en-US" altLang="zh-CN" sz="2400" dirty="0" smtClean="0">
                <a:latin typeface="Arial Unicode MS" panose="020B0604020202020204" pitchFamily="34" charset="-122"/>
              </a:rPr>
              <a:t>new  </a:t>
            </a:r>
            <a:r>
              <a:rPr lang="en-US" altLang="zh-CN" sz="2400" dirty="0" err="1" smtClean="0">
                <a:latin typeface="Arial Unicode MS" panose="020B0604020202020204" pitchFamily="34" charset="-122"/>
              </a:rPr>
              <a:t>FlowLayout</a:t>
            </a:r>
            <a:r>
              <a:rPr lang="en-US" altLang="zh-CN" sz="2400" dirty="0" smtClean="0">
                <a:solidFill>
                  <a:srgbClr val="0000FF"/>
                </a:solidFill>
                <a:latin typeface="Arial Unicode MS" panose="020B0604020202020204" pitchFamily="34" charset="-122"/>
              </a:rPr>
              <a:t>( FlowLayout.LEFT,20,40 )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6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6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6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66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6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6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66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66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66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4"/>
          <p:cNvSpPr>
            <a:spLocks noChangeArrowheads="1"/>
          </p:cNvSpPr>
          <p:nvPr/>
        </p:nvSpPr>
        <p:spPr bwMode="auto">
          <a:xfrm>
            <a:off x="4575175" y="5486400"/>
            <a:ext cx="811213" cy="482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400" b="0" i="0">
                <a:latin typeface="Arial" panose="020B0604020202020204" pitchFamily="34" charset="0"/>
              </a:rPr>
              <a:t>多行文本框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图形用户界面的组成</a:t>
            </a:r>
          </a:p>
        </p:txBody>
      </p:sp>
      <p:sp>
        <p:nvSpPr>
          <p:cNvPr id="16389" name="AutoShape 5"/>
          <p:cNvSpPr>
            <a:spLocks/>
          </p:cNvSpPr>
          <p:nvPr/>
        </p:nvSpPr>
        <p:spPr bwMode="auto">
          <a:xfrm rot="-5400000">
            <a:off x="4437063" y="3195638"/>
            <a:ext cx="276225" cy="5546725"/>
          </a:xfrm>
          <a:prstGeom prst="leftBrace">
            <a:avLst>
              <a:gd name="adj1" fmla="val 167337"/>
              <a:gd name="adj2" fmla="val 50000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098925" y="6124575"/>
            <a:ext cx="949325" cy="406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i="0">
                <a:latin typeface="Arial" panose="020B0604020202020204" pitchFamily="34" charset="0"/>
              </a:rPr>
              <a:t>组件</a:t>
            </a:r>
          </a:p>
        </p:txBody>
      </p:sp>
      <p:sp>
        <p:nvSpPr>
          <p:cNvPr id="13318" name="Rectangle 9"/>
          <p:cNvSpPr>
            <a:spLocks noChangeArrowheads="1"/>
          </p:cNvSpPr>
          <p:nvPr/>
        </p:nvSpPr>
        <p:spPr bwMode="auto">
          <a:xfrm>
            <a:off x="2747963" y="5486400"/>
            <a:ext cx="947737" cy="344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400" b="0" i="0">
                <a:latin typeface="Arial" panose="020B0604020202020204" pitchFamily="34" charset="0"/>
              </a:rPr>
              <a:t>单选按钮</a:t>
            </a:r>
          </a:p>
        </p:txBody>
      </p:sp>
      <p:sp>
        <p:nvSpPr>
          <p:cNvPr id="13319" name="Rectangle 10"/>
          <p:cNvSpPr>
            <a:spLocks noChangeArrowheads="1"/>
          </p:cNvSpPr>
          <p:nvPr/>
        </p:nvSpPr>
        <p:spPr bwMode="auto">
          <a:xfrm>
            <a:off x="2139950" y="5278438"/>
            <a:ext cx="676275" cy="484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400" b="0" i="0">
                <a:latin typeface="Arial" panose="020B0604020202020204" pitchFamily="34" charset="0"/>
              </a:rPr>
              <a:t>单行文本框</a:t>
            </a:r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1462088" y="5416550"/>
            <a:ext cx="677862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400" b="0" i="0">
                <a:latin typeface="Arial" panose="020B0604020202020204" pitchFamily="34" charset="0"/>
              </a:rPr>
              <a:t>标签</a:t>
            </a:r>
          </a:p>
        </p:txBody>
      </p:sp>
      <p:pic>
        <p:nvPicPr>
          <p:cNvPr id="13321" name="Picture 12" descr="图 1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341438"/>
            <a:ext cx="5480050" cy="3902075"/>
          </a:xfrm>
        </p:spPr>
      </p:pic>
      <p:sp>
        <p:nvSpPr>
          <p:cNvPr id="13322" name="Rectangle 13"/>
          <p:cNvSpPr>
            <a:spLocks noChangeArrowheads="1"/>
          </p:cNvSpPr>
          <p:nvPr/>
        </p:nvSpPr>
        <p:spPr bwMode="auto">
          <a:xfrm>
            <a:off x="5997575" y="5486400"/>
            <a:ext cx="10826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400" b="0" i="0">
                <a:latin typeface="Arial" panose="020B0604020202020204" pitchFamily="34" charset="0"/>
              </a:rPr>
              <a:t>复选按钮</a:t>
            </a:r>
          </a:p>
        </p:txBody>
      </p:sp>
      <p:sp>
        <p:nvSpPr>
          <p:cNvPr id="13323" name="Rectangle 14"/>
          <p:cNvSpPr>
            <a:spLocks noChangeArrowheads="1"/>
          </p:cNvSpPr>
          <p:nvPr/>
        </p:nvSpPr>
        <p:spPr bwMode="auto">
          <a:xfrm>
            <a:off x="4100513" y="5486400"/>
            <a:ext cx="609600" cy="2778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400" b="0" i="0">
                <a:latin typeface="Arial" panose="020B0604020202020204" pitchFamily="34" charset="0"/>
              </a:rPr>
              <a:t>按钮</a:t>
            </a:r>
          </a:p>
        </p:txBody>
      </p:sp>
      <p:sp>
        <p:nvSpPr>
          <p:cNvPr id="13324" name="Line 15"/>
          <p:cNvSpPr>
            <a:spLocks noChangeShapeType="1"/>
          </p:cNvSpPr>
          <p:nvPr/>
        </p:nvSpPr>
        <p:spPr bwMode="auto">
          <a:xfrm flipH="1">
            <a:off x="1801813" y="2792413"/>
            <a:ext cx="201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Line 16"/>
          <p:cNvSpPr>
            <a:spLocks noChangeShapeType="1"/>
          </p:cNvSpPr>
          <p:nvPr/>
        </p:nvSpPr>
        <p:spPr bwMode="auto">
          <a:xfrm>
            <a:off x="1801813" y="2792413"/>
            <a:ext cx="0" cy="2624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Line 17"/>
          <p:cNvSpPr>
            <a:spLocks noChangeShapeType="1"/>
          </p:cNvSpPr>
          <p:nvPr/>
        </p:nvSpPr>
        <p:spPr bwMode="auto">
          <a:xfrm>
            <a:off x="2614613" y="2032000"/>
            <a:ext cx="404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Line 18"/>
          <p:cNvSpPr>
            <a:spLocks noChangeShapeType="1"/>
          </p:cNvSpPr>
          <p:nvPr/>
        </p:nvSpPr>
        <p:spPr bwMode="auto">
          <a:xfrm>
            <a:off x="2614613" y="2032000"/>
            <a:ext cx="0" cy="3246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Line 19"/>
          <p:cNvSpPr>
            <a:spLocks noChangeShapeType="1"/>
          </p:cNvSpPr>
          <p:nvPr/>
        </p:nvSpPr>
        <p:spPr bwMode="auto">
          <a:xfrm>
            <a:off x="3154363" y="3827463"/>
            <a:ext cx="0" cy="165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AutoShape 20"/>
          <p:cNvSpPr>
            <a:spLocks/>
          </p:cNvSpPr>
          <p:nvPr/>
        </p:nvSpPr>
        <p:spPr bwMode="auto">
          <a:xfrm rot="-5400000">
            <a:off x="4709320" y="4326731"/>
            <a:ext cx="138112" cy="1489075"/>
          </a:xfrm>
          <a:prstGeom prst="leftBrace">
            <a:avLst>
              <a:gd name="adj1" fmla="val 89847"/>
              <a:gd name="adj2" fmla="val 28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  <p:sp>
        <p:nvSpPr>
          <p:cNvPr id="13330" name="Line 21"/>
          <p:cNvSpPr>
            <a:spLocks noChangeShapeType="1"/>
          </p:cNvSpPr>
          <p:nvPr/>
        </p:nvSpPr>
        <p:spPr bwMode="auto">
          <a:xfrm>
            <a:off x="4440238" y="5140325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1" name="Line 22"/>
          <p:cNvSpPr>
            <a:spLocks noChangeShapeType="1"/>
          </p:cNvSpPr>
          <p:nvPr/>
        </p:nvSpPr>
        <p:spPr bwMode="auto">
          <a:xfrm>
            <a:off x="4237038" y="2860675"/>
            <a:ext cx="676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2" name="Line 23"/>
          <p:cNvSpPr>
            <a:spLocks noChangeShapeType="1"/>
          </p:cNvSpPr>
          <p:nvPr/>
        </p:nvSpPr>
        <p:spPr bwMode="auto">
          <a:xfrm>
            <a:off x="4913313" y="2860675"/>
            <a:ext cx="0" cy="262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3" name="Line 25"/>
          <p:cNvSpPr>
            <a:spLocks noChangeShapeType="1"/>
          </p:cNvSpPr>
          <p:nvPr/>
        </p:nvSpPr>
        <p:spPr bwMode="auto">
          <a:xfrm>
            <a:off x="6267450" y="2928938"/>
            <a:ext cx="338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Line 26"/>
          <p:cNvSpPr>
            <a:spLocks noChangeShapeType="1"/>
          </p:cNvSpPr>
          <p:nvPr/>
        </p:nvSpPr>
        <p:spPr bwMode="auto">
          <a:xfrm>
            <a:off x="6605588" y="2928938"/>
            <a:ext cx="0" cy="2557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5" name="AutoShape 27"/>
          <p:cNvSpPr>
            <a:spLocks/>
          </p:cNvSpPr>
          <p:nvPr/>
        </p:nvSpPr>
        <p:spPr bwMode="auto">
          <a:xfrm>
            <a:off x="6199188" y="2654300"/>
            <a:ext cx="68262" cy="620713"/>
          </a:xfrm>
          <a:prstGeom prst="rightBrace">
            <a:avLst>
              <a:gd name="adj1" fmla="val 757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  <p:sp>
        <p:nvSpPr>
          <p:cNvPr id="13336" name="Line 28"/>
          <p:cNvSpPr>
            <a:spLocks noChangeShapeType="1"/>
          </p:cNvSpPr>
          <p:nvPr/>
        </p:nvSpPr>
        <p:spPr bwMode="auto">
          <a:xfrm>
            <a:off x="6537325" y="2101850"/>
            <a:ext cx="676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7" name="Line 29"/>
          <p:cNvSpPr>
            <a:spLocks noChangeShapeType="1"/>
          </p:cNvSpPr>
          <p:nvPr/>
        </p:nvSpPr>
        <p:spPr bwMode="auto">
          <a:xfrm>
            <a:off x="7235825" y="2133600"/>
            <a:ext cx="0" cy="3314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6740525" y="5486400"/>
            <a:ext cx="1084263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400" b="0" i="0">
                <a:latin typeface="Arial" panose="020B0604020202020204" pitchFamily="34" charset="0"/>
              </a:rPr>
              <a:t>组合框</a:t>
            </a:r>
          </a:p>
        </p:txBody>
      </p:sp>
      <p:sp>
        <p:nvSpPr>
          <p:cNvPr id="13339" name="AutoShape 31"/>
          <p:cNvSpPr>
            <a:spLocks/>
          </p:cNvSpPr>
          <p:nvPr/>
        </p:nvSpPr>
        <p:spPr bwMode="auto">
          <a:xfrm>
            <a:off x="7380288" y="1341438"/>
            <a:ext cx="171450" cy="3887787"/>
          </a:xfrm>
          <a:prstGeom prst="rightBrace">
            <a:avLst>
              <a:gd name="adj1" fmla="val 18896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  <p:sp>
        <p:nvSpPr>
          <p:cNvPr id="13340" name="Text Box 32"/>
          <p:cNvSpPr txBox="1">
            <a:spLocks noChangeArrowheads="1"/>
          </p:cNvSpPr>
          <p:nvPr/>
        </p:nvSpPr>
        <p:spPr bwMode="auto">
          <a:xfrm>
            <a:off x="7524750" y="3068638"/>
            <a:ext cx="917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0" i="0">
                <a:latin typeface="Arial" panose="020B0604020202020204" pitchFamily="34" charset="0"/>
              </a:rPr>
              <a:t>窗口</a:t>
            </a:r>
          </a:p>
        </p:txBody>
      </p:sp>
      <p:sp>
        <p:nvSpPr>
          <p:cNvPr id="13341" name="AutoShape 33"/>
          <p:cNvSpPr>
            <a:spLocks/>
          </p:cNvSpPr>
          <p:nvPr/>
        </p:nvSpPr>
        <p:spPr bwMode="auto">
          <a:xfrm>
            <a:off x="1511300" y="1619250"/>
            <a:ext cx="252413" cy="3589338"/>
          </a:xfrm>
          <a:prstGeom prst="leftBrace">
            <a:avLst>
              <a:gd name="adj1" fmla="val 118501"/>
              <a:gd name="adj2" fmla="val 4391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  <p:sp>
        <p:nvSpPr>
          <p:cNvPr id="13342" name="Text Box 34"/>
          <p:cNvSpPr txBox="1">
            <a:spLocks noChangeArrowheads="1"/>
          </p:cNvSpPr>
          <p:nvPr/>
        </p:nvSpPr>
        <p:spPr bwMode="auto">
          <a:xfrm>
            <a:off x="1098550" y="2892425"/>
            <a:ext cx="488950" cy="89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0" i="0">
                <a:latin typeface="Arial" panose="020B0604020202020204" pitchFamily="34" charset="0"/>
              </a:rPr>
              <a:t>面板</a:t>
            </a:r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 flipV="1">
            <a:off x="1476375" y="1962150"/>
            <a:ext cx="6278563" cy="11064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 flipV="1">
            <a:off x="7866063" y="2032000"/>
            <a:ext cx="23812" cy="10366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7772400" y="1628775"/>
            <a:ext cx="879475" cy="406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i="0">
                <a:latin typeface="Arial" panose="020B0604020202020204" pitchFamily="34" charset="0"/>
              </a:rPr>
              <a:t>容器</a:t>
            </a:r>
          </a:p>
        </p:txBody>
      </p:sp>
      <p:sp>
        <p:nvSpPr>
          <p:cNvPr id="13346" name="AutoShape 38"/>
          <p:cNvSpPr>
            <a:spLocks/>
          </p:cNvSpPr>
          <p:nvPr/>
        </p:nvSpPr>
        <p:spPr bwMode="auto">
          <a:xfrm>
            <a:off x="2003425" y="2101850"/>
            <a:ext cx="136525" cy="1381125"/>
          </a:xfrm>
          <a:prstGeom prst="leftBrace">
            <a:avLst>
              <a:gd name="adj1" fmla="val 8430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0" grpId="0" animBg="1"/>
      <p:bldP spid="16419" grpId="0" animBg="1"/>
      <p:bldP spid="16420" grpId="0" animBg="1"/>
      <p:bldP spid="164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545138" y="0"/>
            <a:ext cx="3490912" cy="47625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anose="02010600030101010101" pitchFamily="2" charset="-122"/>
              </a:rPr>
              <a:t>FlowLayout</a:t>
            </a:r>
            <a:r>
              <a:rPr lang="zh-CN" altLang="en-US" sz="2800" smtClean="0">
                <a:ea typeface="宋体" panose="02010600030101010101" pitchFamily="2" charset="-122"/>
              </a:rPr>
              <a:t>使用示例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496" y="22101"/>
            <a:ext cx="8352928" cy="6835899"/>
          </a:xfrm>
          <a:solidFill>
            <a:srgbClr val="F7F7FF"/>
          </a:solidFill>
          <a:ln w="19050">
            <a:solidFill>
              <a:schemeClr val="bg2">
                <a:lumMod val="75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java.awt</a:t>
            </a:r>
            <a:r>
              <a:rPr lang="en-US" altLang="zh-CN" sz="2000" dirty="0"/>
              <a:t>.*;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javax.swing</a:t>
            </a:r>
            <a:r>
              <a:rPr lang="en-US" altLang="zh-CN" sz="2000" dirty="0"/>
              <a:t>.*;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FlowLayoutDemo</a:t>
            </a:r>
            <a:r>
              <a:rPr lang="en-US" altLang="zh-CN" sz="2000" dirty="0"/>
              <a:t>  {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JFrame</a:t>
            </a:r>
            <a:r>
              <a:rPr lang="en-US" altLang="zh-CN" sz="2000" dirty="0"/>
              <a:t> frame;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JButton</a:t>
            </a:r>
            <a:r>
              <a:rPr lang="en-US" altLang="zh-CN" sz="2000" dirty="0"/>
              <a:t> button1, button2, button3, button4, button5;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public </a:t>
            </a:r>
            <a:r>
              <a:rPr lang="en-US" altLang="zh-CN" sz="2000" dirty="0" err="1"/>
              <a:t>FlowLayoutDemo</a:t>
            </a:r>
            <a:r>
              <a:rPr lang="en-US" altLang="zh-CN" sz="2000" dirty="0"/>
              <a:t>(String title) {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	frame=new </a:t>
            </a:r>
            <a:r>
              <a:rPr lang="en-US" altLang="zh-CN" sz="2000" dirty="0" err="1"/>
              <a:t>JFrame</a:t>
            </a:r>
            <a:r>
              <a:rPr lang="en-US" altLang="zh-CN" sz="2000" dirty="0"/>
              <a:t>(title);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frame.setSize</a:t>
            </a:r>
            <a:r>
              <a:rPr lang="en-US" altLang="zh-CN" sz="2000" dirty="0"/>
              <a:t>(260, 150);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	button1 = new </a:t>
            </a:r>
            <a:r>
              <a:rPr lang="en-US" altLang="zh-CN" sz="2000" dirty="0" err="1"/>
              <a:t>JButton</a:t>
            </a:r>
            <a:r>
              <a:rPr lang="en-US" altLang="zh-CN" sz="2000" dirty="0"/>
              <a:t>("</a:t>
            </a:r>
            <a:r>
              <a:rPr lang="zh-CN" altLang="zh-CN" sz="2000" dirty="0"/>
              <a:t>第一个按钮</a:t>
            </a:r>
            <a:r>
              <a:rPr lang="en-US" altLang="zh-CN" sz="2000" dirty="0"/>
              <a:t>");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	button2 = new </a:t>
            </a:r>
            <a:r>
              <a:rPr lang="en-US" altLang="zh-CN" sz="2000" dirty="0" err="1"/>
              <a:t>JButton</a:t>
            </a:r>
            <a:r>
              <a:rPr lang="en-US" altLang="zh-CN" sz="2000" dirty="0"/>
              <a:t>("</a:t>
            </a:r>
            <a:r>
              <a:rPr lang="zh-CN" altLang="zh-CN" sz="2000" dirty="0"/>
              <a:t>第二个按钮</a:t>
            </a:r>
            <a:r>
              <a:rPr lang="en-US" altLang="zh-CN" sz="2000" dirty="0"/>
              <a:t>");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	button3 = new </a:t>
            </a:r>
            <a:r>
              <a:rPr lang="en-US" altLang="zh-CN" sz="2000" dirty="0" err="1"/>
              <a:t>JButton</a:t>
            </a:r>
            <a:r>
              <a:rPr lang="en-US" altLang="zh-CN" sz="2000" dirty="0"/>
              <a:t>("</a:t>
            </a:r>
            <a:r>
              <a:rPr lang="zh-CN" altLang="zh-CN" sz="2000" dirty="0"/>
              <a:t>第三个按钮</a:t>
            </a:r>
            <a:r>
              <a:rPr lang="en-US" altLang="zh-CN" sz="2000" dirty="0"/>
              <a:t>");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	button4 = new </a:t>
            </a:r>
            <a:r>
              <a:rPr lang="en-US" altLang="zh-CN" sz="2000" dirty="0" err="1"/>
              <a:t>JButton</a:t>
            </a:r>
            <a:r>
              <a:rPr lang="en-US" altLang="zh-CN" sz="2000" dirty="0"/>
              <a:t>("</a:t>
            </a:r>
            <a:r>
              <a:rPr lang="zh-CN" altLang="zh-CN" sz="2000" dirty="0"/>
              <a:t>第四个按钮</a:t>
            </a:r>
            <a:r>
              <a:rPr lang="en-US" altLang="zh-CN" sz="2000" dirty="0"/>
              <a:t>");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	button5 = new </a:t>
            </a:r>
            <a:r>
              <a:rPr lang="en-US" altLang="zh-CN" sz="2000" dirty="0" err="1"/>
              <a:t>JButton</a:t>
            </a:r>
            <a:r>
              <a:rPr lang="en-US" altLang="zh-CN" sz="2000" dirty="0"/>
              <a:t>("</a:t>
            </a:r>
            <a:r>
              <a:rPr lang="zh-CN" altLang="zh-CN" sz="2000" dirty="0"/>
              <a:t>第五个按钮</a:t>
            </a:r>
            <a:r>
              <a:rPr lang="en-US" altLang="zh-CN" sz="2000" dirty="0"/>
              <a:t>");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 smtClean="0"/>
              <a:t>frame.setLayout</a:t>
            </a:r>
            <a:r>
              <a:rPr lang="en-US" altLang="zh-CN" sz="2000" dirty="0" smtClean="0"/>
              <a:t>(new </a:t>
            </a:r>
            <a:r>
              <a:rPr lang="en-US" altLang="zh-CN" sz="2000" dirty="0" err="1"/>
              <a:t>FlowLayout</a:t>
            </a:r>
            <a:r>
              <a:rPr lang="en-US" altLang="zh-CN" sz="2000" dirty="0" smtClean="0"/>
              <a:t>());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frame.add</a:t>
            </a:r>
            <a:r>
              <a:rPr lang="en-US" altLang="zh-CN" sz="2000" dirty="0"/>
              <a:t>(button1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>		</a:t>
            </a:r>
            <a:r>
              <a:rPr lang="en-US" altLang="zh-CN" sz="2000" dirty="0" err="1"/>
              <a:t>frame.add</a:t>
            </a:r>
            <a:r>
              <a:rPr lang="en-US" altLang="zh-CN" sz="2000" dirty="0"/>
              <a:t>(button2);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frame.add</a:t>
            </a:r>
            <a:r>
              <a:rPr lang="en-US" altLang="zh-CN" sz="2000" dirty="0"/>
              <a:t>(button3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>		</a:t>
            </a:r>
            <a:r>
              <a:rPr lang="en-US" altLang="zh-CN" sz="2000" dirty="0" err="1"/>
              <a:t>frame.add</a:t>
            </a:r>
            <a:r>
              <a:rPr lang="en-US" altLang="zh-CN" sz="2000" dirty="0"/>
              <a:t>(button4);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frame.add</a:t>
            </a:r>
            <a:r>
              <a:rPr lang="en-US" altLang="zh-CN" sz="2000" dirty="0"/>
              <a:t>(button5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>		</a:t>
            </a:r>
            <a:r>
              <a:rPr lang="en-US" altLang="zh-CN" sz="2000" dirty="0" err="1"/>
              <a:t>frame.setVisible</a:t>
            </a:r>
            <a:r>
              <a:rPr lang="en-US" altLang="zh-CN" sz="2000" dirty="0"/>
              <a:t>(true);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	 new </a:t>
            </a:r>
            <a:r>
              <a:rPr lang="en-US" altLang="zh-CN" sz="2000" dirty="0" err="1"/>
              <a:t>FlowLayoutDemo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FlowLayout</a:t>
            </a:r>
            <a:r>
              <a:rPr lang="en-US" altLang="zh-CN" sz="2000" dirty="0"/>
              <a:t>");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}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}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1475656" y="4017993"/>
            <a:ext cx="6861448" cy="3603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45" y="2023151"/>
            <a:ext cx="2849555" cy="1643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0733"/>
            <a:ext cx="8075240" cy="3640435"/>
          </a:xfrm>
        </p:spPr>
        <p:txBody>
          <a:bodyPr/>
          <a:lstStyle/>
          <a:p>
            <a:pPr eaLnBrk="1" hangingPunct="1"/>
            <a:r>
              <a:rPr lang="en-US" altLang="zh-CN" sz="26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FlowLayout</a:t>
            </a:r>
            <a:r>
              <a:rPr lang="zh-CN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布局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管理器是</a:t>
            </a:r>
            <a:r>
              <a:rPr lang="en-US" altLang="zh-CN" sz="2600" dirty="0" err="1">
                <a:latin typeface="黑体" panose="02010609060101010101" pitchFamily="49" charset="-122"/>
                <a:ea typeface="黑体" panose="02010609060101010101" pitchFamily="49" charset="-122"/>
              </a:rPr>
              <a:t>JPanel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的默认布局</a:t>
            </a:r>
            <a:r>
              <a:rPr lang="zh-CN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管理器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流式布局的优点</a:t>
            </a:r>
          </a:p>
          <a:p>
            <a:pPr lvl="1" eaLnBrk="1" hangingPunct="1"/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自动采用组件的最佳尺寸，</a:t>
            </a:r>
            <a:r>
              <a:rPr lang="zh-CN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每个</a:t>
            </a:r>
            <a:r>
              <a:rPr lang="zh-CN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组件比较</a:t>
            </a:r>
            <a:r>
              <a:rPr lang="zh-CN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美观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/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流式布局的缺点</a:t>
            </a:r>
          </a:p>
          <a:p>
            <a:pPr lvl="1" eaLnBrk="1" hangingPunct="1"/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改变容器大小时，组件相对位置会发生变化。</a:t>
            </a:r>
            <a:endParaRPr lang="en-US" altLang="zh-CN" sz="2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 eaLnBrk="1" hangingPunct="1">
              <a:buNone/>
            </a:pPr>
            <a:endParaRPr lang="en-US" altLang="zh-CN" sz="2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21357"/>
            <a:ext cx="7391400" cy="487363"/>
          </a:xfrm>
        </p:spPr>
        <p:txBody>
          <a:bodyPr/>
          <a:lstStyle/>
          <a:p>
            <a:pPr eaLnBrk="1" hangingPunct="1"/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FlowLayout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流式布局管理器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268760"/>
            <a:ext cx="8568952" cy="2808312"/>
          </a:xfrm>
          <a:solidFill>
            <a:srgbClr val="F7FAFF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dirty="0" smtClean="0">
                <a:ea typeface="宋体" panose="02010600030101010101" pitchFamily="2" charset="-122"/>
              </a:rPr>
              <a:t>边界布局管理器的布局分为五个位置：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CENTER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EAST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WEST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NORTH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SOUTH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dirty="0" smtClean="0">
                <a:ea typeface="宋体" panose="02010600030101010101" pitchFamily="2" charset="-122"/>
              </a:rPr>
              <a:t>可以把组件放在任意一个位置，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缺省位置是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CENTER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dirty="0" smtClean="0">
                <a:ea typeface="宋体" panose="02010600030101010101" pitchFamily="2" charset="-122"/>
              </a:rPr>
              <a:t>有区域没有放置组件时，如果是东西南北区域，则该区域不会保留，如果是中间区域将置空。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dirty="0" err="1">
                <a:ea typeface="宋体" panose="02010600030101010101" pitchFamily="2" charset="-122"/>
              </a:rPr>
              <a:t>BorderLayout</a:t>
            </a:r>
            <a:r>
              <a:rPr lang="zh-CN" altLang="en-US" sz="2400" dirty="0" smtClean="0">
                <a:ea typeface="宋体" panose="02010600030101010101" pitchFamily="2" charset="-122"/>
              </a:rPr>
              <a:t>是窗口、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框架</a:t>
            </a:r>
            <a:r>
              <a:rPr lang="zh-CN" altLang="en-US" sz="2400" dirty="0" smtClean="0">
                <a:ea typeface="宋体" panose="02010600030101010101" pitchFamily="2" charset="-122"/>
              </a:rPr>
              <a:t>内容窗格和对话框等的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缺省布局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573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055143"/>
              </p:ext>
            </p:extLst>
          </p:nvPr>
        </p:nvGraphicFramePr>
        <p:xfrm>
          <a:off x="134008" y="4304200"/>
          <a:ext cx="2056371" cy="2045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1" r:id="rId4" imgW="1672011" imgH="1072164" progId="Visio.Drawing.6">
                  <p:embed/>
                </p:oleObj>
              </mc:Choice>
              <mc:Fallback>
                <p:oleObj r:id="rId4" imgW="1672011" imgH="1072164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08" y="4304200"/>
                        <a:ext cx="2056371" cy="2045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6"/>
          <p:cNvSpPr>
            <a:spLocks noGrp="1" noChangeArrowheads="1"/>
          </p:cNvSpPr>
          <p:nvPr>
            <p:ph type="title"/>
          </p:nvPr>
        </p:nvSpPr>
        <p:spPr>
          <a:xfrm>
            <a:off x="971600" y="457200"/>
            <a:ext cx="7391400" cy="487363"/>
          </a:xfrm>
        </p:spPr>
        <p:txBody>
          <a:bodyPr/>
          <a:lstStyle/>
          <a:p>
            <a:pPr eaLnBrk="1" hangingPunct="1"/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BorderLayout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边界布局管理器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4972" y="4612812"/>
            <a:ext cx="2234038" cy="15232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7783" y="4612812"/>
            <a:ext cx="2234038" cy="15232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3946" y="4587363"/>
            <a:ext cx="2234038" cy="1523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3" descr="BorderLayout方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9"/>
            <a:ext cx="8064946" cy="136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611560" y="2636838"/>
            <a:ext cx="7561263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339966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i="0" dirty="0">
                <a:latin typeface="黑体" panose="02010609060101010101" pitchFamily="49" charset="-122"/>
              </a:rPr>
              <a:t>向</a:t>
            </a:r>
            <a:r>
              <a:rPr lang="en-US" altLang="zh-CN" sz="2400" b="0" i="0" dirty="0" err="1">
                <a:latin typeface="黑体" panose="02010609060101010101" pitchFamily="49" charset="-122"/>
              </a:rPr>
              <a:t>BorderLayout</a:t>
            </a:r>
            <a:r>
              <a:rPr lang="zh-CN" altLang="en-US" sz="2400" b="0" i="0" dirty="0">
                <a:latin typeface="黑体" panose="02010609060101010101" pitchFamily="49" charset="-122"/>
              </a:rPr>
              <a:t>布局的容器中添加组件，使用</a:t>
            </a:r>
            <a:br>
              <a:rPr lang="zh-CN" altLang="en-US" sz="2400" b="0" i="0" dirty="0">
                <a:latin typeface="黑体" panose="02010609060101010101" pitchFamily="49" charset="-122"/>
              </a:rPr>
            </a:br>
            <a:r>
              <a:rPr lang="en-US" altLang="zh-CN" sz="2400" b="0" i="0" dirty="0">
                <a:solidFill>
                  <a:srgbClr val="990033"/>
                </a:solidFill>
                <a:latin typeface="黑体" panose="02010609060101010101" pitchFamily="49" charset="-122"/>
              </a:rPr>
              <a:t>add</a:t>
            </a:r>
            <a:r>
              <a:rPr lang="en-US" altLang="zh-CN" sz="2400" b="0" i="0" dirty="0" smtClean="0">
                <a:solidFill>
                  <a:srgbClr val="990033"/>
                </a:solidFill>
                <a:latin typeface="黑体" panose="02010609060101010101" pitchFamily="49" charset="-122"/>
              </a:rPr>
              <a:t>( </a:t>
            </a:r>
            <a:r>
              <a:rPr lang="en-US" altLang="zh-CN" b="0" i="0" dirty="0" smtClean="0">
                <a:solidFill>
                  <a:srgbClr val="990033"/>
                </a:solidFill>
                <a:latin typeface="楷体_GB2312" pitchFamily="49" charset="-122"/>
              </a:rPr>
              <a:t>Object </a:t>
            </a:r>
            <a:r>
              <a:rPr lang="en-US" altLang="zh-CN" b="0" i="0" dirty="0" err="1">
                <a:solidFill>
                  <a:srgbClr val="990033"/>
                </a:solidFill>
                <a:latin typeface="楷体_GB2312" pitchFamily="49" charset="-122"/>
              </a:rPr>
              <a:t>region</a:t>
            </a:r>
            <a:r>
              <a:rPr lang="en-US" altLang="zh-CN" i="0" dirty="0" err="1">
                <a:solidFill>
                  <a:srgbClr val="990033"/>
                </a:solidFill>
                <a:latin typeface="楷体_GB2312" pitchFamily="49" charset="-122"/>
              </a:rPr>
              <a:t>,</a:t>
            </a:r>
            <a:r>
              <a:rPr lang="en-US" altLang="zh-CN" sz="2400" b="0" i="0" dirty="0" err="1">
                <a:solidFill>
                  <a:srgbClr val="990033"/>
                </a:solidFill>
                <a:latin typeface="黑体" panose="02010609060101010101" pitchFamily="49" charset="-122"/>
              </a:rPr>
              <a:t>Component</a:t>
            </a:r>
            <a:r>
              <a:rPr lang="en-US" altLang="zh-CN" sz="2400" b="0" i="0" dirty="0">
                <a:solidFill>
                  <a:srgbClr val="990033"/>
                </a:solidFill>
                <a:latin typeface="黑体" panose="02010609060101010101" pitchFamily="49" charset="-122"/>
              </a:rPr>
              <a:t> </a:t>
            </a:r>
            <a:r>
              <a:rPr lang="en-US" altLang="zh-CN" sz="2400" b="0" i="0" dirty="0" err="1">
                <a:solidFill>
                  <a:srgbClr val="990033"/>
                </a:solidFill>
                <a:latin typeface="黑体" panose="02010609060101010101" pitchFamily="49" charset="-122"/>
              </a:rPr>
              <a:t>compObj</a:t>
            </a:r>
            <a:r>
              <a:rPr lang="en-US" altLang="zh-CN" sz="2400" b="0" i="0" dirty="0">
                <a:solidFill>
                  <a:srgbClr val="990033"/>
                </a:solidFill>
                <a:latin typeface="黑体" panose="02010609060101010101" pitchFamily="49" charset="-122"/>
              </a:rPr>
              <a:t>)</a:t>
            </a:r>
            <a:r>
              <a:rPr lang="zh-CN" altLang="en-US" sz="2400" b="0" i="0" dirty="0">
                <a:latin typeface="黑体" panose="02010609060101010101" pitchFamily="49" charset="-122"/>
              </a:rPr>
              <a:t>方法。</a:t>
            </a:r>
            <a:r>
              <a:rPr lang="zh-CN" altLang="en-US" sz="2400" b="0" i="0" dirty="0">
                <a:latin typeface="楷体_GB2312" pitchFamily="49" charset="-122"/>
              </a:rPr>
              <a:t> </a:t>
            </a:r>
          </a:p>
        </p:txBody>
      </p:sp>
      <p:sp>
        <p:nvSpPr>
          <p:cNvPr id="119813" name="AutoShape 5"/>
          <p:cNvSpPr>
            <a:spLocks noChangeArrowheads="1"/>
          </p:cNvSpPr>
          <p:nvPr/>
        </p:nvSpPr>
        <p:spPr bwMode="auto">
          <a:xfrm>
            <a:off x="5724898" y="3441700"/>
            <a:ext cx="215900" cy="4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5331563" y="3888340"/>
            <a:ext cx="1368425" cy="3295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  <a:extLst/>
        </p:spPr>
        <p:txBody>
          <a:bodyPr lIns="18000" tIns="10800" rIns="18000" bIns="10800">
            <a:spAutoFit/>
          </a:bodyPr>
          <a:lstStyle>
            <a:defPPr>
              <a:defRPr lang="zh-CN"/>
            </a:defPPr>
            <a:lvl1pPr marL="342900" indent="-342900" eaLnBrk="1" hangingPunct="1">
              <a:lnSpc>
                <a:spcPct val="10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  <a:defRPr sz="2000" b="1" i="0"/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Tahoma" panose="020B0604030504040204" pitchFamily="34" charset="0"/>
              </a:defRPr>
            </a:lvl9pPr>
          </a:lstStyle>
          <a:p>
            <a:r>
              <a:rPr lang="zh-CN" altLang="en-US" b="0" dirty="0"/>
              <a:t>组件对象</a:t>
            </a:r>
          </a:p>
        </p:txBody>
      </p:sp>
      <p:sp>
        <p:nvSpPr>
          <p:cNvPr id="119815" name="AutoShape 7"/>
          <p:cNvSpPr>
            <a:spLocks noChangeArrowheads="1"/>
          </p:cNvSpPr>
          <p:nvPr/>
        </p:nvSpPr>
        <p:spPr bwMode="auto">
          <a:xfrm>
            <a:off x="3111873" y="3429000"/>
            <a:ext cx="215900" cy="4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2065443" y="3874052"/>
            <a:ext cx="2663825" cy="3295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  <a:extLst/>
        </p:spPr>
        <p:txBody>
          <a:bodyPr lIns="18000" tIns="10800" rIns="18000" bIns="10800"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b="0" i="0" dirty="0">
                <a:latin typeface="楷体_GB2312" pitchFamily="49" charset="-122"/>
              </a:rPr>
              <a:t>表示区域的静态常量</a:t>
            </a:r>
          </a:p>
        </p:txBody>
      </p:sp>
      <p:sp>
        <p:nvSpPr>
          <p:cNvPr id="119819" name="Rectangle 11"/>
          <p:cNvSpPr>
            <a:spLocks noChangeArrowheads="1"/>
          </p:cNvSpPr>
          <p:nvPr/>
        </p:nvSpPr>
        <p:spPr bwMode="auto">
          <a:xfrm>
            <a:off x="913185" y="4379913"/>
            <a:ext cx="7763321" cy="529642"/>
          </a:xfrm>
          <a:prstGeom prst="rect">
            <a:avLst/>
          </a:prstGeom>
          <a:solidFill>
            <a:srgbClr val="EFF7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 lIns="18000" tIns="10800" rIns="18000" bIns="10800"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kumimoji="1" lang="en-US" altLang="zh-CN" sz="2200" b="0" i="0" dirty="0" err="1">
                <a:latin typeface="Arial" panose="020B0604020202020204" pitchFamily="34" charset="0"/>
              </a:rPr>
              <a:t>f</a:t>
            </a:r>
            <a:r>
              <a:rPr kumimoji="1" lang="en-US" altLang="zh-CN" sz="2200" b="0" i="0" dirty="0" err="1" smtClean="0">
                <a:latin typeface="Arial" panose="020B0604020202020204" pitchFamily="34" charset="0"/>
              </a:rPr>
              <a:t>rame.add</a:t>
            </a:r>
            <a:r>
              <a:rPr kumimoji="1" lang="en-US" altLang="zh-CN" sz="2200" b="0" i="0" dirty="0" smtClean="0">
                <a:latin typeface="Arial" panose="020B0604020202020204" pitchFamily="34" charset="0"/>
              </a:rPr>
              <a:t> </a:t>
            </a:r>
            <a:r>
              <a:rPr kumimoji="1" lang="en-US" altLang="zh-CN" sz="2200" b="0" i="0" dirty="0">
                <a:latin typeface="Arial" panose="020B0604020202020204" pitchFamily="34" charset="0"/>
              </a:rPr>
              <a:t>( </a:t>
            </a:r>
            <a:r>
              <a:rPr kumimoji="1" lang="en-US" altLang="zh-CN" sz="2200" b="0" i="0" dirty="0" err="1">
                <a:latin typeface="Arial" panose="020B0604020202020204" pitchFamily="34" charset="0"/>
              </a:rPr>
              <a:t>BorderLayout.WEST</a:t>
            </a:r>
            <a:r>
              <a:rPr kumimoji="1" lang="en-US" altLang="zh-CN" sz="2200" b="0" i="0" dirty="0">
                <a:latin typeface="Arial" panose="020B0604020202020204" pitchFamily="34" charset="0"/>
              </a:rPr>
              <a:t>, new </a:t>
            </a:r>
            <a:r>
              <a:rPr kumimoji="1" lang="en-US" altLang="zh-CN" sz="2200" b="0" i="0" dirty="0" err="1">
                <a:latin typeface="Arial" panose="020B0604020202020204" pitchFamily="34" charset="0"/>
              </a:rPr>
              <a:t>JButton</a:t>
            </a:r>
            <a:r>
              <a:rPr kumimoji="1" lang="en-US" altLang="zh-CN" sz="2200" b="0" i="0" dirty="0">
                <a:latin typeface="Arial" panose="020B0604020202020204" pitchFamily="34" charset="0"/>
              </a:rPr>
              <a:t>(“</a:t>
            </a:r>
            <a:r>
              <a:rPr kumimoji="1" lang="zh-CN" altLang="en-US" sz="2200" b="0" i="0" dirty="0">
                <a:latin typeface="Arial" panose="020B0604020202020204" pitchFamily="34" charset="0"/>
              </a:rPr>
              <a:t>添加”</a:t>
            </a:r>
            <a:r>
              <a:rPr kumimoji="1" lang="en-US" altLang="zh-CN" sz="2200" b="0" i="0" dirty="0">
                <a:latin typeface="Arial" panose="020B0604020202020204" pitchFamily="34" charset="0"/>
              </a:rPr>
              <a:t>) );</a:t>
            </a: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611560" y="5119712"/>
            <a:ext cx="8064946" cy="1129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8000" tIns="10800" rIns="18000" bIns="10800"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i="0" dirty="0">
                <a:solidFill>
                  <a:srgbClr val="0000FF"/>
                </a:solidFill>
                <a:latin typeface="黑体" panose="02010609060101010101" pitchFamily="49" charset="-122"/>
              </a:rPr>
              <a:t>每个区域只能添加一个组件</a:t>
            </a:r>
            <a:r>
              <a:rPr lang="zh-CN" altLang="en-US" sz="2400" b="0" i="0" dirty="0">
                <a:latin typeface="黑体" panose="02010609060101010101" pitchFamily="49" charset="-122"/>
              </a:rPr>
              <a:t>，若添加多个</a:t>
            </a:r>
            <a:r>
              <a:rPr lang="zh-CN" altLang="en-US" sz="2400" b="0" i="0" dirty="0" smtClean="0">
                <a:latin typeface="黑体" panose="02010609060101010101" pitchFamily="49" charset="-122"/>
              </a:rPr>
              <a:t>，只能</a:t>
            </a:r>
            <a:r>
              <a:rPr lang="zh-CN" altLang="en-US" sz="2400" b="0" i="0" dirty="0">
                <a:latin typeface="黑体" panose="02010609060101010101" pitchFamily="49" charset="-122"/>
              </a:rPr>
              <a:t>显示一个</a:t>
            </a:r>
            <a:r>
              <a:rPr lang="zh-CN" altLang="en-US" sz="2400" b="0" i="0" dirty="0" smtClean="0">
                <a:latin typeface="黑体" panose="02010609060101010101" pitchFamily="49" charset="-122"/>
              </a:rPr>
              <a:t>。</a:t>
            </a:r>
            <a:endParaRPr lang="en-US" altLang="zh-CN" sz="2400" b="0" i="0" dirty="0" smtClean="0">
              <a:latin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i="0" dirty="0" smtClean="0">
                <a:latin typeface="黑体" panose="02010609060101010101" pitchFamily="49" charset="-122"/>
              </a:rPr>
              <a:t>如果</a:t>
            </a:r>
            <a:r>
              <a:rPr lang="zh-CN" altLang="en-US" sz="2400" b="0" i="0" dirty="0">
                <a:latin typeface="黑体" panose="02010609060101010101" pitchFamily="49" charset="-122"/>
              </a:rPr>
              <a:t>想在一个区域添加多个组件，则必须先在该区域放一个容器，再将多个组件放在该容器中。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57200"/>
            <a:ext cx="7391400" cy="487363"/>
          </a:xfrm>
        </p:spPr>
        <p:txBody>
          <a:bodyPr/>
          <a:lstStyle/>
          <a:p>
            <a:pPr eaLnBrk="1" hangingPunct="1"/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BorderLayout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边界布局管理器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2936354"/>
            <a:ext cx="2971800" cy="14287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8.33333E-7 -0.2405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/>
      <p:bldP spid="119813" grpId="0" animBg="1"/>
      <p:bldP spid="119814" grpId="0" animBg="1"/>
      <p:bldP spid="119815" grpId="0" animBg="1"/>
      <p:bldP spid="119816" grpId="0"/>
      <p:bldP spid="119819" grpId="0" animBg="1"/>
      <p:bldP spid="1198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3"/>
          <p:cNvSpPr txBox="1">
            <a:spLocks noChangeArrowheads="1"/>
          </p:cNvSpPr>
          <p:nvPr/>
        </p:nvSpPr>
        <p:spPr bwMode="auto">
          <a:xfrm>
            <a:off x="323528" y="332656"/>
            <a:ext cx="8064896" cy="6264423"/>
          </a:xfrm>
          <a:prstGeom prst="rect">
            <a:avLst/>
          </a:prstGeom>
          <a:solidFill>
            <a:srgbClr val="FBFB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import 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java.awt</a:t>
            </a:r>
            <a:r>
              <a:rPr lang="en-US" altLang="zh-CN" sz="2200" b="0" i="0" dirty="0">
                <a:latin typeface="Arial" panose="020B0604020202020204" pitchFamily="34" charset="0"/>
              </a:rPr>
              <a:t>.*;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import 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javax.swing</a:t>
            </a:r>
            <a:r>
              <a:rPr lang="en-US" altLang="zh-CN" sz="2200" b="0" i="0" dirty="0">
                <a:latin typeface="Arial" panose="020B0604020202020204" pitchFamily="34" charset="0"/>
              </a:rPr>
              <a:t>.*;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200" b="0" i="0" dirty="0">
                <a:solidFill>
                  <a:srgbClr val="A50021"/>
                </a:solidFill>
                <a:latin typeface="Arial" panose="020B0604020202020204" pitchFamily="34" charset="0"/>
              </a:rPr>
              <a:t>class </a:t>
            </a:r>
            <a:r>
              <a:rPr lang="en-US" altLang="zh-CN" sz="2200" b="0" i="0" dirty="0" err="1" smtClean="0">
                <a:solidFill>
                  <a:srgbClr val="A50021"/>
                </a:solidFill>
                <a:latin typeface="Arial" panose="020B0604020202020204" pitchFamily="34" charset="0"/>
              </a:rPr>
              <a:t>BLDemo</a:t>
            </a:r>
            <a:r>
              <a:rPr lang="en-US" altLang="zh-CN" sz="2200" b="0" i="0" dirty="0" smtClean="0">
                <a:solidFill>
                  <a:srgbClr val="A50021"/>
                </a:solidFill>
                <a:latin typeface="Arial" panose="020B0604020202020204" pitchFamily="34" charset="0"/>
              </a:rPr>
              <a:t>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200" b="0" i="0" dirty="0">
                <a:solidFill>
                  <a:srgbClr val="A5002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200" b="0" i="0" dirty="0" smtClean="0">
                <a:solidFill>
                  <a:srgbClr val="A50021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200" b="0" i="0" dirty="0" err="1" smtClean="0">
                <a:solidFill>
                  <a:srgbClr val="A50021"/>
                </a:solidFill>
                <a:latin typeface="Arial" panose="020B0604020202020204" pitchFamily="34" charset="0"/>
              </a:rPr>
              <a:t>Jframe</a:t>
            </a:r>
            <a:r>
              <a:rPr lang="en-US" altLang="zh-CN" sz="2200" b="0" i="0" dirty="0" smtClean="0">
                <a:solidFill>
                  <a:srgbClr val="A50021"/>
                </a:solidFill>
                <a:latin typeface="Arial" panose="020B0604020202020204" pitchFamily="34" charset="0"/>
              </a:rPr>
              <a:t> f; </a:t>
            </a:r>
            <a:endParaRPr lang="en-US" altLang="zh-CN" sz="2200" b="0" i="0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    </a:t>
            </a:r>
            <a:r>
              <a:rPr lang="en-US" altLang="zh-CN" sz="2200" b="0" i="0" dirty="0">
                <a:solidFill>
                  <a:srgbClr val="0000CC"/>
                </a:solidFill>
                <a:latin typeface="Arial" panose="020B0604020202020204" pitchFamily="34" charset="0"/>
              </a:rPr>
              <a:t>public </a:t>
            </a:r>
            <a:r>
              <a:rPr lang="en-US" altLang="zh-CN" sz="2200" b="0" i="0" dirty="0" err="1" smtClean="0">
                <a:solidFill>
                  <a:srgbClr val="0000CC"/>
                </a:solidFill>
                <a:latin typeface="Arial" panose="020B0604020202020204" pitchFamily="34" charset="0"/>
              </a:rPr>
              <a:t>BLDemo</a:t>
            </a:r>
            <a:r>
              <a:rPr lang="en-US" altLang="zh-CN" sz="2200" b="0" i="0" dirty="0" smtClean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200" b="0" i="0" dirty="0">
                <a:solidFill>
                  <a:srgbClr val="0000CC"/>
                </a:solidFill>
                <a:latin typeface="Arial" panose="020B0604020202020204" pitchFamily="34" charset="0"/>
              </a:rPr>
              <a:t>(String title) {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          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	f = new </a:t>
            </a:r>
            <a:r>
              <a:rPr lang="en-US" altLang="zh-CN" sz="2200" b="0" i="0" dirty="0" err="1" smtClean="0">
                <a:latin typeface="Arial" panose="020B0604020202020204" pitchFamily="34" charset="0"/>
              </a:rPr>
              <a:t>JFrame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(title</a:t>
            </a:r>
            <a:r>
              <a:rPr lang="en-US" altLang="zh-CN" sz="2200" b="0" i="0" dirty="0">
                <a:latin typeface="Arial" panose="020B0604020202020204" pitchFamily="34" charset="0"/>
              </a:rPr>
              <a:t>);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200" b="0" i="0" dirty="0" smtClean="0">
                <a:latin typeface="Arial" panose="020B0604020202020204" pitchFamily="34" charset="0"/>
              </a:rPr>
              <a:t>	      	</a:t>
            </a:r>
            <a:r>
              <a:rPr lang="en-US" altLang="zh-CN" sz="2200" b="0" i="0" dirty="0" err="1" smtClean="0">
                <a:latin typeface="Arial" panose="020B0604020202020204" pitchFamily="34" charset="0"/>
              </a:rPr>
              <a:t>f.setLayout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(new 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BorderLayout</a:t>
            </a:r>
            <a:r>
              <a:rPr lang="en-US" altLang="zh-CN" sz="2200" b="0" i="0" dirty="0">
                <a:latin typeface="Arial" panose="020B0604020202020204" pitchFamily="34" charset="0"/>
              </a:rPr>
              <a:t>(2,2));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           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	</a:t>
            </a:r>
            <a:r>
              <a:rPr lang="en-US" altLang="zh-CN" sz="2200" b="0" i="0" dirty="0" err="1" smtClean="0">
                <a:latin typeface="Arial" panose="020B0604020202020204" pitchFamily="34" charset="0"/>
              </a:rPr>
              <a:t>f.add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( </a:t>
            </a:r>
            <a:r>
              <a:rPr lang="en-US" altLang="zh-CN" sz="2200" b="0" i="0" dirty="0" err="1" smtClean="0">
                <a:latin typeface="Arial" panose="020B0604020202020204" pitchFamily="34" charset="0"/>
              </a:rPr>
              <a:t>BorderLayout.NORTH</a:t>
            </a:r>
            <a:r>
              <a:rPr lang="en-US" altLang="zh-CN" sz="2200" b="0" i="0" dirty="0">
                <a:latin typeface="Arial" panose="020B0604020202020204" pitchFamily="34" charset="0"/>
              </a:rPr>
              <a:t>, 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 new 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JButton</a:t>
            </a:r>
            <a:r>
              <a:rPr lang="en-US" altLang="zh-CN" sz="2200" b="0" i="0" dirty="0">
                <a:latin typeface="Arial" panose="020B0604020202020204" pitchFamily="34" charset="0"/>
              </a:rPr>
              <a:t>("North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") ); </a:t>
            </a:r>
            <a:endParaRPr lang="en-US" altLang="zh-CN" sz="2200" b="0" i="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           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	</a:t>
            </a:r>
            <a:r>
              <a:rPr lang="en-US" altLang="zh-CN" sz="2200" b="0" i="0" dirty="0" err="1" smtClean="0">
                <a:latin typeface="Arial" panose="020B0604020202020204" pitchFamily="34" charset="0"/>
              </a:rPr>
              <a:t>f.add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( </a:t>
            </a:r>
            <a:r>
              <a:rPr lang="en-US" altLang="zh-CN" sz="2200" b="0" i="0" dirty="0" err="1" smtClean="0">
                <a:latin typeface="Arial" panose="020B0604020202020204" pitchFamily="34" charset="0"/>
              </a:rPr>
              <a:t>BorderLayout.SOUTH</a:t>
            </a:r>
            <a:r>
              <a:rPr lang="en-US" altLang="zh-CN" sz="2200" b="0" i="0" dirty="0">
                <a:latin typeface="Arial" panose="020B0604020202020204" pitchFamily="34" charset="0"/>
              </a:rPr>
              <a:t>, 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 new 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JButton</a:t>
            </a:r>
            <a:r>
              <a:rPr lang="en-US" altLang="zh-CN" sz="2200" b="0" i="0" dirty="0">
                <a:latin typeface="Arial" panose="020B0604020202020204" pitchFamily="34" charset="0"/>
              </a:rPr>
              <a:t>("South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") ); </a:t>
            </a:r>
            <a:endParaRPr lang="en-US" altLang="zh-CN" sz="2200" b="0" i="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           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	</a:t>
            </a:r>
            <a:r>
              <a:rPr lang="en-US" altLang="zh-CN" sz="2200" b="0" i="0" dirty="0" err="1" smtClean="0">
                <a:latin typeface="Arial" panose="020B0604020202020204" pitchFamily="34" charset="0"/>
              </a:rPr>
              <a:t>f.add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( </a:t>
            </a:r>
            <a:r>
              <a:rPr lang="en-US" altLang="zh-CN" sz="2200" b="0" i="0" dirty="0" err="1" smtClean="0">
                <a:latin typeface="Arial" panose="020B0604020202020204" pitchFamily="34" charset="0"/>
              </a:rPr>
              <a:t>BorderLayout.EAST</a:t>
            </a:r>
            <a:r>
              <a:rPr lang="en-US" altLang="zh-CN" sz="2200" b="0" i="0" dirty="0">
                <a:latin typeface="Arial" panose="020B0604020202020204" pitchFamily="34" charset="0"/>
              </a:rPr>
              <a:t>, 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 new 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JButton</a:t>
            </a:r>
            <a:r>
              <a:rPr lang="en-US" altLang="zh-CN" sz="2200" b="0" i="0" dirty="0">
                <a:latin typeface="Arial" panose="020B0604020202020204" pitchFamily="34" charset="0"/>
              </a:rPr>
              <a:t>("East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") ); </a:t>
            </a:r>
            <a:endParaRPr lang="en-US" altLang="zh-CN" sz="2200" b="0" i="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           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	</a:t>
            </a:r>
            <a:r>
              <a:rPr lang="en-US" altLang="zh-CN" sz="2200" b="0" i="0" dirty="0" err="1" smtClean="0">
                <a:latin typeface="Arial" panose="020B0604020202020204" pitchFamily="34" charset="0"/>
              </a:rPr>
              <a:t>f.add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( </a:t>
            </a:r>
            <a:r>
              <a:rPr lang="en-US" altLang="zh-CN" sz="2200" b="0" i="0" dirty="0" err="1" smtClean="0">
                <a:latin typeface="Arial" panose="020B0604020202020204" pitchFamily="34" charset="0"/>
              </a:rPr>
              <a:t>BorderLayout.WEST</a:t>
            </a:r>
            <a:r>
              <a:rPr lang="en-US" altLang="zh-CN" sz="2200" b="0" i="0" dirty="0">
                <a:latin typeface="Arial" panose="020B0604020202020204" pitchFamily="34" charset="0"/>
              </a:rPr>
              <a:t>, 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 new 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JButton</a:t>
            </a:r>
            <a:r>
              <a:rPr lang="en-US" altLang="zh-CN" sz="2200" b="0" i="0" dirty="0">
                <a:latin typeface="Arial" panose="020B0604020202020204" pitchFamily="34" charset="0"/>
              </a:rPr>
              <a:t>("West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") ); </a:t>
            </a:r>
            <a:endParaRPr lang="en-US" altLang="zh-CN" sz="2200" b="0" i="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           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	</a:t>
            </a:r>
            <a:r>
              <a:rPr lang="en-US" altLang="zh-CN" sz="2200" b="0" i="0" dirty="0" err="1" smtClean="0">
                <a:latin typeface="Arial" panose="020B0604020202020204" pitchFamily="34" charset="0"/>
              </a:rPr>
              <a:t>f.add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( </a:t>
            </a:r>
            <a:r>
              <a:rPr lang="en-US" altLang="zh-CN" sz="2200" b="0" i="0" dirty="0" err="1" smtClean="0">
                <a:latin typeface="Arial" panose="020B0604020202020204" pitchFamily="34" charset="0"/>
              </a:rPr>
              <a:t>BorderLayout.CENTER</a:t>
            </a:r>
            <a:r>
              <a:rPr lang="en-US" altLang="zh-CN" sz="2200" b="0" i="0" dirty="0">
                <a:latin typeface="Arial" panose="020B0604020202020204" pitchFamily="34" charset="0"/>
              </a:rPr>
              <a:t>, 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 new 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JButton</a:t>
            </a:r>
            <a:r>
              <a:rPr lang="en-US" altLang="zh-CN" sz="2200" b="0" i="0" dirty="0">
                <a:latin typeface="Arial" panose="020B0604020202020204" pitchFamily="34" charset="0"/>
              </a:rPr>
              <a:t>("Center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")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b="0" i="0" dirty="0" smtClean="0">
                <a:latin typeface="Arial" panose="020B0604020202020204" pitchFamily="34" charset="0"/>
              </a:rPr>
              <a:t>		</a:t>
            </a:r>
            <a:r>
              <a:rPr lang="en-US" altLang="zh-CN" sz="2200" b="0" i="0" dirty="0" err="1" smtClean="0">
                <a:latin typeface="Arial" panose="020B0604020202020204" pitchFamily="34" charset="0"/>
              </a:rPr>
              <a:t>f.setSize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(260</a:t>
            </a:r>
            <a:r>
              <a:rPr lang="en-US" altLang="zh-CN" sz="2200" b="0" i="0" dirty="0">
                <a:latin typeface="Arial" panose="020B0604020202020204" pitchFamily="34" charset="0"/>
              </a:rPr>
              <a:t>, 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180</a:t>
            </a:r>
            <a:r>
              <a:rPr lang="en-US" altLang="zh-CN" sz="2200" b="0" i="0" dirty="0">
                <a:latin typeface="Arial" panose="020B0604020202020204" pitchFamily="34" charset="0"/>
              </a:rPr>
              <a:t>);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          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	</a:t>
            </a:r>
            <a:r>
              <a:rPr lang="en-US" altLang="zh-CN" sz="2200" b="0" i="0" dirty="0" err="1" smtClean="0">
                <a:latin typeface="Arial" panose="020B0604020202020204" pitchFamily="34" charset="0"/>
              </a:rPr>
              <a:t>f.setVisible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(true);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b="0" i="0" dirty="0" smtClean="0">
                <a:latin typeface="Arial" panose="020B0604020202020204" pitchFamily="34" charset="0"/>
              </a:rPr>
              <a:t>            </a:t>
            </a:r>
            <a:r>
              <a:rPr lang="en-US" altLang="zh-CN" sz="2200" b="0" i="0" dirty="0" err="1" smtClean="0">
                <a:latin typeface="Arial" panose="020B0604020202020204" pitchFamily="34" charset="0"/>
              </a:rPr>
              <a:t>f.setDefaultCloseOperation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(</a:t>
            </a:r>
            <a:r>
              <a:rPr lang="en-US" altLang="zh-CN" sz="2200" b="0" i="0" dirty="0" err="1" smtClean="0">
                <a:latin typeface="Arial" panose="020B0604020202020204" pitchFamily="34" charset="0"/>
              </a:rPr>
              <a:t>JFrame.EXIT_ON_CLOSE</a:t>
            </a:r>
            <a:r>
              <a:rPr lang="en-US" altLang="zh-CN" sz="2200" b="0" i="0" dirty="0">
                <a:latin typeface="Arial" panose="020B0604020202020204" pitchFamily="34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200" b="0" i="0" dirty="0" smtClean="0">
                <a:latin typeface="Arial" panose="020B0604020202020204" pitchFamily="34" charset="0"/>
              </a:rPr>
              <a:t>    </a:t>
            </a:r>
            <a:r>
              <a:rPr lang="en-US" altLang="zh-CN" sz="2200" b="0" i="0" dirty="0">
                <a:solidFill>
                  <a:srgbClr val="0000CC"/>
                </a:solidFill>
                <a:latin typeface="Arial" panose="020B0604020202020204" pitchFamily="34" charset="0"/>
              </a:rPr>
              <a:t>}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200" b="0" i="0" dirty="0">
                <a:solidFill>
                  <a:srgbClr val="0000CC"/>
                </a:solidFill>
                <a:latin typeface="Arial" panose="020B0604020202020204" pitchFamily="34" charset="0"/>
              </a:rPr>
              <a:t>    public static void main(String </a:t>
            </a:r>
            <a:r>
              <a:rPr lang="en-US" altLang="zh-CN" sz="2200" b="0" i="0" dirty="0" err="1">
                <a:solidFill>
                  <a:srgbClr val="0000CC"/>
                </a:solidFill>
                <a:latin typeface="Arial" panose="020B0604020202020204" pitchFamily="34" charset="0"/>
              </a:rPr>
              <a:t>args</a:t>
            </a:r>
            <a:r>
              <a:rPr lang="en-US" altLang="zh-CN" sz="2200" b="0" i="0" dirty="0">
                <a:solidFill>
                  <a:srgbClr val="0000CC"/>
                </a:solidFill>
                <a:latin typeface="Arial" panose="020B0604020202020204" pitchFamily="34" charset="0"/>
              </a:rPr>
              <a:t>[]) {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          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	</a:t>
            </a:r>
            <a:r>
              <a:rPr lang="en-US" altLang="zh-CN" sz="2200" b="0" i="0" dirty="0" err="1" smtClean="0">
                <a:latin typeface="Arial" panose="020B0604020202020204" pitchFamily="34" charset="0"/>
              </a:rPr>
              <a:t>BLDemo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 demo </a:t>
            </a:r>
            <a:r>
              <a:rPr lang="en-US" altLang="zh-CN" sz="2200" b="0" i="0" dirty="0">
                <a:latin typeface="Arial" panose="020B0604020202020204" pitchFamily="34" charset="0"/>
              </a:rPr>
              <a:t>= new  </a:t>
            </a:r>
            <a:r>
              <a:rPr lang="en-US" altLang="zh-CN" sz="2200" b="0" i="0" dirty="0" err="1" smtClean="0">
                <a:latin typeface="Arial" panose="020B0604020202020204" pitchFamily="34" charset="0"/>
              </a:rPr>
              <a:t>BLDemo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 (“Example"); </a:t>
            </a:r>
            <a:endParaRPr lang="en-US" altLang="zh-CN" sz="2200" b="0" i="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200" b="0" i="0" dirty="0" smtClean="0">
                <a:solidFill>
                  <a:srgbClr val="0000CC"/>
                </a:solidFill>
                <a:latin typeface="Arial" panose="020B0604020202020204" pitchFamily="34" charset="0"/>
              </a:rPr>
              <a:t>	}</a:t>
            </a:r>
            <a:r>
              <a:rPr lang="en-US" altLang="zh-CN" sz="2200" b="0" i="0" dirty="0" smtClean="0">
                <a:solidFill>
                  <a:srgbClr val="A50021"/>
                </a:solidFill>
                <a:latin typeface="Arial" panose="020B0604020202020204" pitchFamily="34" charset="0"/>
              </a:rPr>
              <a:t>}</a:t>
            </a:r>
            <a:endParaRPr lang="en-US" altLang="zh-CN" sz="2200" b="0" i="0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717" y="305341"/>
            <a:ext cx="3395795" cy="1899523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3608" y="2420888"/>
            <a:ext cx="7344816" cy="2016224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34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4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4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3" descr="BD00028_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257" y="1412776"/>
            <a:ext cx="862012" cy="844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408881" y="1412875"/>
            <a:ext cx="7267575" cy="83099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50000">
                <a:schemeClr val="bg1"/>
              </a:gs>
              <a:gs pos="100000">
                <a:srgbClr val="CCCCFF"/>
              </a:gs>
            </a:gsLst>
            <a:lin ang="5400000" scaled="1"/>
          </a:gra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i="0" dirty="0" smtClean="0">
                <a:latin typeface="楷体_GB2312" pitchFamily="49" charset="-122"/>
                <a:ea typeface="黑体" panose="02010609060101010101" pitchFamily="49" charset="-122"/>
              </a:rPr>
              <a:t>思考：横向、纵向改变</a:t>
            </a:r>
            <a:r>
              <a:rPr lang="en-US" altLang="zh-CN" sz="2400" i="0" dirty="0" err="1" smtClean="0">
                <a:latin typeface="楷体_GB2312" pitchFamily="49" charset="-122"/>
                <a:ea typeface="黑体" panose="02010609060101010101" pitchFamily="49" charset="-122"/>
              </a:rPr>
              <a:t>BorderLayout</a:t>
            </a:r>
            <a:r>
              <a:rPr lang="zh-CN" altLang="en-US" sz="2400" i="0" dirty="0" smtClean="0">
                <a:latin typeface="楷体_GB2312" pitchFamily="49" charset="-122"/>
                <a:ea typeface="黑体" panose="02010609060101010101" pitchFamily="49" charset="-122"/>
              </a:rPr>
              <a:t>布局的容器大小，  </a:t>
            </a:r>
            <a:r>
              <a:rPr lang="en-US" altLang="zh-CN" sz="2400" i="0" dirty="0" smtClean="0">
                <a:latin typeface="楷体_GB2312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i="0" dirty="0" smtClean="0">
                <a:latin typeface="楷体_GB2312" pitchFamily="49" charset="-122"/>
                <a:ea typeface="黑体" panose="02010609060101010101" pitchFamily="49" charset="-122"/>
              </a:rPr>
            </a:br>
            <a:r>
              <a:rPr lang="en-US" altLang="zh-CN" sz="2400" i="0" dirty="0" smtClean="0">
                <a:latin typeface="楷体_GB2312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i="0" dirty="0" smtClean="0">
                <a:latin typeface="楷体_GB2312" pitchFamily="49" charset="-122"/>
                <a:ea typeface="黑体" panose="02010609060101010101" pitchFamily="49" charset="-122"/>
              </a:rPr>
              <a:t>总结组件的变化规律。</a:t>
            </a: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557669" y="2420888"/>
            <a:ext cx="8118787" cy="18002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300" b="0" i="0" dirty="0">
                <a:latin typeface="+mn-ea"/>
                <a:ea typeface="+mn-ea"/>
              </a:rPr>
              <a:t>容器大小改变时，各区域和各组件的大小会改变。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300" b="0" i="0" dirty="0">
                <a:latin typeface="+mn-ea"/>
                <a:ea typeface="+mn-ea"/>
              </a:rPr>
              <a:t>North</a:t>
            </a:r>
            <a:r>
              <a:rPr lang="zh-CN" altLang="en-US" sz="2300" b="0" i="0" dirty="0">
                <a:latin typeface="+mn-ea"/>
                <a:ea typeface="+mn-ea"/>
              </a:rPr>
              <a:t>和</a:t>
            </a:r>
            <a:r>
              <a:rPr lang="en-US" altLang="zh-CN" sz="2300" b="0" i="0" dirty="0">
                <a:latin typeface="+mn-ea"/>
                <a:ea typeface="+mn-ea"/>
              </a:rPr>
              <a:t>South</a:t>
            </a:r>
            <a:r>
              <a:rPr lang="zh-CN" altLang="en-US" sz="2300" b="0" i="0" dirty="0">
                <a:latin typeface="+mn-ea"/>
                <a:ea typeface="+mn-ea"/>
              </a:rPr>
              <a:t>区域的高度保持不变。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300" b="0" i="0" dirty="0">
                <a:latin typeface="+mn-ea"/>
                <a:ea typeface="+mn-ea"/>
              </a:rPr>
              <a:t>East</a:t>
            </a:r>
            <a:r>
              <a:rPr lang="zh-CN" altLang="en-US" sz="2300" b="0" i="0" dirty="0">
                <a:latin typeface="+mn-ea"/>
                <a:ea typeface="+mn-ea"/>
              </a:rPr>
              <a:t>和</a:t>
            </a:r>
            <a:r>
              <a:rPr lang="en-US" altLang="zh-CN" sz="2300" b="0" i="0" dirty="0">
                <a:latin typeface="+mn-ea"/>
                <a:ea typeface="+mn-ea"/>
              </a:rPr>
              <a:t>West</a:t>
            </a:r>
            <a:r>
              <a:rPr lang="zh-CN" altLang="en-US" sz="2300" b="0" i="0" dirty="0">
                <a:latin typeface="+mn-ea"/>
                <a:ea typeface="+mn-ea"/>
              </a:rPr>
              <a:t>区域的宽度保持不变。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300" b="0" i="0" dirty="0">
                <a:latin typeface="+mn-ea"/>
                <a:ea typeface="+mn-ea"/>
              </a:rPr>
              <a:t>Center</a:t>
            </a:r>
            <a:r>
              <a:rPr lang="zh-CN" altLang="en-US" sz="2300" b="0" i="0" dirty="0">
                <a:latin typeface="+mn-ea"/>
                <a:ea typeface="+mn-ea"/>
              </a:rPr>
              <a:t>区域的组件随容器大小的变化而变化。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57200"/>
            <a:ext cx="7391400" cy="487363"/>
          </a:xfrm>
        </p:spPr>
        <p:txBody>
          <a:bodyPr/>
          <a:lstStyle/>
          <a:p>
            <a:pPr eaLnBrk="1" hangingPunct="1"/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BorderLayout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边界布局管理器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420" y="4437112"/>
            <a:ext cx="2381250" cy="1428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35" y="4437112"/>
            <a:ext cx="2381250" cy="1905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85056" y="6281137"/>
            <a:ext cx="6815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0" dirty="0" smtClean="0"/>
              <a:t>垂直加高                 初始状态                     水平加长 </a:t>
            </a:r>
            <a:endParaRPr lang="zh-CN" altLang="en-US" sz="1600" i="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437112"/>
            <a:ext cx="297180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0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0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9" grpId="0" uiExpand="1" build="p" autoUpdateAnimBg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57672"/>
            <a:ext cx="7391400" cy="487363"/>
          </a:xfrm>
        </p:spPr>
        <p:txBody>
          <a:bodyPr/>
          <a:lstStyle/>
          <a:p>
            <a:pPr eaLnBrk="1" hangingPunct="1"/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GridLayout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网格布局管理器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308677" y="3320281"/>
            <a:ext cx="3492000" cy="386544"/>
            <a:chOff x="2308677" y="1664097"/>
            <a:chExt cx="3492000" cy="386544"/>
          </a:xfrm>
        </p:grpSpPr>
        <p:sp>
          <p:nvSpPr>
            <p:cNvPr id="18" name="文本框 2"/>
            <p:cNvSpPr txBox="1">
              <a:spLocks noChangeArrowheads="1"/>
            </p:cNvSpPr>
            <p:nvPr/>
          </p:nvSpPr>
          <p:spPr bwMode="auto">
            <a:xfrm>
              <a:off x="2515441" y="1664097"/>
              <a:ext cx="3067187" cy="3755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b="1" i="0" kern="100" dirty="0">
                  <a:solidFill>
                    <a:srgbClr val="0430BC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从左到右</a:t>
              </a:r>
              <a:endParaRPr lang="zh-CN" sz="2800" b="1" i="0" kern="100" dirty="0">
                <a:solidFill>
                  <a:srgbClr val="0430B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21" name="Line 5"/>
            <p:cNvCxnSpPr/>
            <p:nvPr/>
          </p:nvCxnSpPr>
          <p:spPr bwMode="auto">
            <a:xfrm flipV="1">
              <a:off x="2308677" y="2050641"/>
              <a:ext cx="3492000" cy="0"/>
            </a:xfrm>
            <a:prstGeom prst="line">
              <a:avLst/>
            </a:prstGeom>
            <a:noFill/>
            <a:ln w="38100">
              <a:solidFill>
                <a:srgbClr val="0430B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组合 2"/>
          <p:cNvGrpSpPr/>
          <p:nvPr/>
        </p:nvGrpSpPr>
        <p:grpSpPr>
          <a:xfrm>
            <a:off x="5981085" y="4057141"/>
            <a:ext cx="463123" cy="2088000"/>
            <a:chOff x="5981085" y="2400957"/>
            <a:chExt cx="463123" cy="2088000"/>
          </a:xfrm>
        </p:grpSpPr>
        <p:sp>
          <p:nvSpPr>
            <p:cNvPr id="19" name="文本框 2"/>
            <p:cNvSpPr txBox="1">
              <a:spLocks noChangeArrowheads="1"/>
            </p:cNvSpPr>
            <p:nvPr/>
          </p:nvSpPr>
          <p:spPr bwMode="auto">
            <a:xfrm>
              <a:off x="5981085" y="2734202"/>
              <a:ext cx="463123" cy="12341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2000" b="1" i="0" kern="100" dirty="0">
                  <a:solidFill>
                    <a:srgbClr val="0430BC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从上到下</a:t>
              </a:r>
              <a:endParaRPr lang="zh-CN" sz="2800" b="1" i="0" kern="100" dirty="0">
                <a:solidFill>
                  <a:srgbClr val="0430B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22" name="Line 5"/>
            <p:cNvCxnSpPr/>
            <p:nvPr/>
          </p:nvCxnSpPr>
          <p:spPr bwMode="auto">
            <a:xfrm>
              <a:off x="5981085" y="2400957"/>
              <a:ext cx="0" cy="2088000"/>
            </a:xfrm>
            <a:prstGeom prst="line">
              <a:avLst/>
            </a:prstGeom>
            <a:noFill/>
            <a:ln w="38100">
              <a:solidFill>
                <a:srgbClr val="0430B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</p:cxnSp>
      </p:grp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67544" y="1340588"/>
            <a:ext cx="8352928" cy="17283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i="0" dirty="0" smtClean="0">
                <a:latin typeface="楷体_GB2312" pitchFamily="49" charset="-122"/>
              </a:rPr>
              <a:t>网格布局管理器将</a:t>
            </a:r>
            <a:r>
              <a:rPr lang="zh-CN" altLang="en-US" sz="2400" b="0" i="0" dirty="0">
                <a:latin typeface="楷体_GB2312" pitchFamily="49" charset="-122"/>
              </a:rPr>
              <a:t>容器的空间划分成若干行、列的</a:t>
            </a:r>
            <a:r>
              <a:rPr lang="zh-CN" altLang="en-US" sz="2400" b="0" i="0" dirty="0" smtClean="0">
                <a:latin typeface="楷体_GB2312" pitchFamily="49" charset="-122"/>
              </a:rPr>
              <a:t>网格。</a:t>
            </a:r>
            <a:endParaRPr lang="en-US" altLang="zh-CN" sz="2400" b="0" i="0" dirty="0" smtClean="0">
              <a:latin typeface="楷体_GB2312" pitchFamily="49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i="0" dirty="0" smtClean="0">
                <a:latin typeface="Arial" panose="020B0604020202020204" pitchFamily="34" charset="0"/>
              </a:rPr>
              <a:t>每个网格大小相同。</a:t>
            </a:r>
            <a:endParaRPr lang="en-US" altLang="zh-CN" sz="2400" b="0" i="0" dirty="0" smtClean="0"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i="0" dirty="0">
                <a:latin typeface="楷体_GB2312" pitchFamily="49" charset="-122"/>
              </a:rPr>
              <a:t>各组件的排列方式为：</a:t>
            </a:r>
            <a:r>
              <a:rPr lang="zh-CN" altLang="en-US" sz="2400" b="0" i="0" dirty="0">
                <a:solidFill>
                  <a:srgbClr val="C00000"/>
                </a:solidFill>
                <a:latin typeface="楷体_GB2312" pitchFamily="49" charset="-122"/>
              </a:rPr>
              <a:t>从上到下，从左到右</a:t>
            </a:r>
            <a:r>
              <a:rPr lang="zh-CN" altLang="en-US" sz="2400" b="0" i="0" dirty="0">
                <a:latin typeface="楷体_GB2312" pitchFamily="49" charset="-122"/>
              </a:rPr>
              <a:t>。</a:t>
            </a:r>
            <a:endParaRPr lang="en-US" altLang="zh-CN" sz="2400" b="0" i="0" dirty="0">
              <a:latin typeface="楷体_GB2312" pitchFamily="49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i="0" dirty="0">
                <a:latin typeface="楷体_GB2312" pitchFamily="49" charset="-122"/>
              </a:rPr>
              <a:t>组件放入容器的次序决定了它在容器中的位置</a:t>
            </a:r>
            <a:r>
              <a:rPr lang="zh-CN" altLang="en-US" sz="2400" b="0" i="0" dirty="0" smtClean="0">
                <a:latin typeface="楷体_GB2312" pitchFamily="49" charset="-122"/>
              </a:rPr>
              <a:t>。</a:t>
            </a:r>
            <a:endParaRPr lang="en-US" altLang="zh-CN" sz="2400" b="0" i="0" dirty="0"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861048"/>
            <a:ext cx="3536735" cy="2448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57672"/>
            <a:ext cx="7391400" cy="487363"/>
          </a:xfrm>
        </p:spPr>
        <p:txBody>
          <a:bodyPr/>
          <a:lstStyle/>
          <a:p>
            <a:pPr eaLnBrk="1" hangingPunct="1"/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GridLayout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网格布局管理器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827367"/>
              </p:ext>
            </p:extLst>
          </p:nvPr>
        </p:nvGraphicFramePr>
        <p:xfrm>
          <a:off x="107504" y="1272716"/>
          <a:ext cx="8942847" cy="3380420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4226831"/>
                <a:gridCol w="4716016"/>
              </a:tblGrid>
              <a:tr h="398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方法原型</a:t>
                      </a:r>
                      <a:endParaRPr lang="zh-CN" sz="1800" b="0" kern="100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lang="zh-CN" sz="1800" b="0" kern="100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GridLayout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()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base">
                        <a:lnSpc>
                          <a:spcPct val="120000"/>
                        </a:lnSpc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构造方法</a:t>
                      </a: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，只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包含一个网格。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GridLayout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rows,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cols)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base">
                        <a:lnSpc>
                          <a:spcPct val="120000"/>
                        </a:lnSpc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构造方法</a:t>
                      </a: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指定</a:t>
                      </a: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行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数和列</a:t>
                      </a: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0059">
                <a:tc>
                  <a:txBody>
                    <a:bodyPr/>
                    <a:lstStyle/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GridLayout</a:t>
                      </a:r>
                      <a:r>
                        <a:rPr lang="en-US" sz="18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 </a:t>
                      </a:r>
                      <a:r>
                        <a:rPr lang="en-US" sz="1800" b="0" kern="100" dirty="0" err="1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18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rows,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cols, </a:t>
                      </a:r>
                      <a:endParaRPr lang="en-US" sz="1800" b="0" kern="100" dirty="0" smtClean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                             </a:t>
                      </a:r>
                      <a:r>
                        <a:rPr lang="en-US" sz="1800" b="0" kern="100" dirty="0" err="1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18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hgap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,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vgap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)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base">
                        <a:lnSpc>
                          <a:spcPct val="120000"/>
                        </a:lnSpc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构造方法</a:t>
                      </a: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，指定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行数、列数和</a:t>
                      </a: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水平、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垂直</a:t>
                      </a: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间距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void setRows(int rows)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base">
                        <a:lnSpc>
                          <a:spcPct val="120000"/>
                        </a:lnSpc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设置行数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void setColumns(int cols)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base">
                        <a:lnSpc>
                          <a:spcPct val="120000"/>
                        </a:lnSpc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设置列数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void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setHgap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hgap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)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base">
                        <a:lnSpc>
                          <a:spcPct val="120000"/>
                        </a:lnSpc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设置组件之间的水平间距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indent="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void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setVgap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vgap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)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base">
                        <a:lnSpc>
                          <a:spcPct val="120000"/>
                        </a:lnSpc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设置组件之间的垂直间距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760033"/>
            <a:ext cx="2982444" cy="206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4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7504" y="-27384"/>
            <a:ext cx="8064896" cy="6885384"/>
          </a:xfrm>
          <a:prstGeom prst="rect">
            <a:avLst/>
          </a:prstGeom>
          <a:solidFill>
            <a:srgbClr val="FBFB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import 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java.awt</a:t>
            </a:r>
            <a:r>
              <a:rPr lang="en-US" altLang="zh-CN" sz="2200" b="0" i="0" dirty="0">
                <a:latin typeface="Arial" panose="020B0604020202020204" pitchFamily="34" charset="0"/>
              </a:rPr>
              <a:t>.*;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import 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javax.swing</a:t>
            </a:r>
            <a:r>
              <a:rPr lang="en-US" altLang="zh-CN" sz="2200" b="0" i="0" dirty="0">
                <a:latin typeface="Arial" panose="020B0604020202020204" pitchFamily="34" charset="0"/>
              </a:rPr>
              <a:t>.*;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b="0" i="0" dirty="0" smtClean="0">
                <a:latin typeface="Arial" panose="020B0604020202020204" pitchFamily="34" charset="0"/>
              </a:rPr>
              <a:t>class 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GridLayoutDemo</a:t>
            </a:r>
            <a:r>
              <a:rPr lang="en-US" altLang="zh-CN" sz="2200" b="0" i="0" dirty="0">
                <a:latin typeface="Arial" panose="020B0604020202020204" pitchFamily="34" charset="0"/>
              </a:rPr>
              <a:t> {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	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JFrame</a:t>
            </a:r>
            <a:r>
              <a:rPr lang="en-US" altLang="zh-CN" sz="2200" b="0" i="0" dirty="0">
                <a:latin typeface="Arial" panose="020B0604020202020204" pitchFamily="34" charset="0"/>
              </a:rPr>
              <a:t> frame;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	</a:t>
            </a:r>
            <a:r>
              <a:rPr lang="en-US" altLang="zh-CN" sz="2200" b="0" i="0" dirty="0" err="1">
                <a:solidFill>
                  <a:srgbClr val="C00000"/>
                </a:solidFill>
                <a:latin typeface="Arial" panose="020B0604020202020204" pitchFamily="34" charset="0"/>
              </a:rPr>
              <a:t>JButton</a:t>
            </a:r>
            <a:r>
              <a:rPr lang="en-US" altLang="zh-CN" sz="2200" b="0" i="0" dirty="0">
                <a:solidFill>
                  <a:srgbClr val="C00000"/>
                </a:solidFill>
                <a:latin typeface="Arial" panose="020B0604020202020204" pitchFamily="34" charset="0"/>
              </a:rPr>
              <a:t> button1, button2, button3, button4, button5;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	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GridLayoutDemo</a:t>
            </a:r>
            <a:r>
              <a:rPr lang="en-US" altLang="zh-CN" sz="2200" b="0" i="0" dirty="0">
                <a:latin typeface="Arial" panose="020B0604020202020204" pitchFamily="34" charset="0"/>
              </a:rPr>
              <a:t>() {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		frame = new 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JFrame</a:t>
            </a:r>
            <a:r>
              <a:rPr lang="en-US" altLang="zh-CN" sz="2200" b="0" i="0" dirty="0">
                <a:latin typeface="Arial" panose="020B0604020202020204" pitchFamily="34" charset="0"/>
              </a:rPr>
              <a:t>("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GridLayout</a:t>
            </a:r>
            <a:r>
              <a:rPr lang="en-US" altLang="zh-CN" sz="2200" b="0" i="0" dirty="0">
                <a:latin typeface="Arial" panose="020B0604020202020204" pitchFamily="34" charset="0"/>
              </a:rPr>
              <a:t>");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		</a:t>
            </a:r>
            <a:r>
              <a:rPr lang="en-US" altLang="zh-CN" sz="2200" b="0" i="0" dirty="0" err="1" smtClean="0">
                <a:solidFill>
                  <a:srgbClr val="C00000"/>
                </a:solidFill>
                <a:latin typeface="Arial" panose="020B0604020202020204" pitchFamily="34" charset="0"/>
              </a:rPr>
              <a:t>frame.setLayout</a:t>
            </a:r>
            <a:r>
              <a:rPr lang="en-US" altLang="zh-CN" sz="2200" b="0" i="0" dirty="0" smtClean="0">
                <a:solidFill>
                  <a:srgbClr val="C00000"/>
                </a:solidFill>
                <a:latin typeface="Arial" panose="020B0604020202020204" pitchFamily="34" charset="0"/>
              </a:rPr>
              <a:t>(new </a:t>
            </a:r>
            <a:r>
              <a:rPr lang="en-US" altLang="zh-CN" sz="2200" b="0" i="0" dirty="0" err="1">
                <a:solidFill>
                  <a:srgbClr val="C00000"/>
                </a:solidFill>
                <a:latin typeface="Arial" panose="020B0604020202020204" pitchFamily="34" charset="0"/>
              </a:rPr>
              <a:t>GridLayout</a:t>
            </a:r>
            <a:r>
              <a:rPr lang="en-US" altLang="zh-CN" sz="2200" b="0" i="0" dirty="0">
                <a:solidFill>
                  <a:srgbClr val="C00000"/>
                </a:solidFill>
                <a:latin typeface="Arial" panose="020B0604020202020204" pitchFamily="34" charset="0"/>
              </a:rPr>
              <a:t>(3, 2)); </a:t>
            </a:r>
            <a:endParaRPr lang="zh-CN" altLang="en-US" sz="2200" b="0" i="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zh-CN" altLang="en-US" sz="2200" b="0" i="0" dirty="0">
                <a:latin typeface="Arial" panose="020B0604020202020204" pitchFamily="34" charset="0"/>
              </a:rPr>
              <a:t>		</a:t>
            </a:r>
            <a:r>
              <a:rPr lang="en-US" altLang="zh-CN" sz="2200" b="0" i="0" dirty="0">
                <a:latin typeface="Arial" panose="020B0604020202020204" pitchFamily="34" charset="0"/>
              </a:rPr>
              <a:t>button1 = new 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JButton</a:t>
            </a:r>
            <a:r>
              <a:rPr lang="en-US" altLang="zh-CN" sz="2200" b="0" i="0" dirty="0">
                <a:latin typeface="Arial" panose="020B0604020202020204" pitchFamily="34" charset="0"/>
              </a:rPr>
              <a:t>("</a:t>
            </a:r>
            <a:r>
              <a:rPr lang="zh-CN" altLang="en-US" sz="2200" b="0" i="0" dirty="0">
                <a:latin typeface="Arial" panose="020B0604020202020204" pitchFamily="34" charset="0"/>
              </a:rPr>
              <a:t>按钮</a:t>
            </a:r>
            <a:r>
              <a:rPr lang="en-US" altLang="zh-CN" sz="2200" b="0" i="0" dirty="0">
                <a:latin typeface="Arial" panose="020B0604020202020204" pitchFamily="34" charset="0"/>
              </a:rPr>
              <a:t>1");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		button2 = new 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JButton</a:t>
            </a:r>
            <a:r>
              <a:rPr lang="en-US" altLang="zh-CN" sz="2200" b="0" i="0" dirty="0">
                <a:latin typeface="Arial" panose="020B0604020202020204" pitchFamily="34" charset="0"/>
              </a:rPr>
              <a:t>("</a:t>
            </a:r>
            <a:r>
              <a:rPr lang="zh-CN" altLang="en-US" sz="2200" b="0" i="0" dirty="0">
                <a:latin typeface="Arial" panose="020B0604020202020204" pitchFamily="34" charset="0"/>
              </a:rPr>
              <a:t>按钮</a:t>
            </a:r>
            <a:r>
              <a:rPr lang="en-US" altLang="zh-CN" sz="2200" b="0" i="0" dirty="0">
                <a:latin typeface="Arial" panose="020B0604020202020204" pitchFamily="34" charset="0"/>
              </a:rPr>
              <a:t>2");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		button3 = new 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JButton</a:t>
            </a:r>
            <a:r>
              <a:rPr lang="en-US" altLang="zh-CN" sz="2200" b="0" i="0" dirty="0">
                <a:latin typeface="Arial" panose="020B0604020202020204" pitchFamily="34" charset="0"/>
              </a:rPr>
              <a:t>("</a:t>
            </a:r>
            <a:r>
              <a:rPr lang="zh-CN" altLang="en-US" sz="2200" b="0" i="0" dirty="0">
                <a:latin typeface="Arial" panose="020B0604020202020204" pitchFamily="34" charset="0"/>
              </a:rPr>
              <a:t>按钮</a:t>
            </a:r>
            <a:r>
              <a:rPr lang="en-US" altLang="zh-CN" sz="2200" b="0" i="0" dirty="0">
                <a:latin typeface="Arial" panose="020B0604020202020204" pitchFamily="34" charset="0"/>
              </a:rPr>
              <a:t>3");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		button4 = new 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JButton</a:t>
            </a:r>
            <a:r>
              <a:rPr lang="en-US" altLang="zh-CN" sz="2200" b="0" i="0" dirty="0">
                <a:latin typeface="Arial" panose="020B0604020202020204" pitchFamily="34" charset="0"/>
              </a:rPr>
              <a:t>("</a:t>
            </a:r>
            <a:r>
              <a:rPr lang="zh-CN" altLang="en-US" sz="2200" b="0" i="0" dirty="0">
                <a:latin typeface="Arial" panose="020B0604020202020204" pitchFamily="34" charset="0"/>
              </a:rPr>
              <a:t>按钮</a:t>
            </a:r>
            <a:r>
              <a:rPr lang="en-US" altLang="zh-CN" sz="2200" b="0" i="0" dirty="0">
                <a:latin typeface="Arial" panose="020B0604020202020204" pitchFamily="34" charset="0"/>
              </a:rPr>
              <a:t>4");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		button5 = new 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JButton</a:t>
            </a:r>
            <a:r>
              <a:rPr lang="en-US" altLang="zh-CN" sz="2200" b="0" i="0" dirty="0">
                <a:latin typeface="Arial" panose="020B0604020202020204" pitchFamily="34" charset="0"/>
              </a:rPr>
              <a:t>("</a:t>
            </a:r>
            <a:r>
              <a:rPr lang="zh-CN" altLang="en-US" sz="2200" b="0" i="0" dirty="0">
                <a:latin typeface="Arial" panose="020B0604020202020204" pitchFamily="34" charset="0"/>
              </a:rPr>
              <a:t>按钮</a:t>
            </a:r>
            <a:r>
              <a:rPr lang="en-US" altLang="zh-CN" sz="2200" b="0" i="0" dirty="0">
                <a:latin typeface="Arial" panose="020B0604020202020204" pitchFamily="34" charset="0"/>
              </a:rPr>
              <a:t>5");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b="0" i="0" dirty="0" smtClean="0">
                <a:latin typeface="Arial" panose="020B0604020202020204" pitchFamily="34" charset="0"/>
              </a:rPr>
              <a:t>	</a:t>
            </a:r>
            <a:r>
              <a:rPr lang="zh-CN" altLang="en-US" sz="2200" b="0" i="0" dirty="0">
                <a:latin typeface="Arial" panose="020B0604020202020204" pitchFamily="34" charset="0"/>
              </a:rPr>
              <a:t>	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frame.add</a:t>
            </a:r>
            <a:r>
              <a:rPr lang="en-US" altLang="zh-CN" sz="2200" b="0" i="0" dirty="0">
                <a:latin typeface="Arial" panose="020B0604020202020204" pitchFamily="34" charset="0"/>
              </a:rPr>
              <a:t>(button1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);</a:t>
            </a:r>
            <a:r>
              <a:rPr lang="en-US" altLang="zh-CN" sz="2200" b="0" i="0" dirty="0">
                <a:latin typeface="Arial" panose="020B0604020202020204" pitchFamily="34" charset="0"/>
              </a:rPr>
              <a:t>		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frame.add</a:t>
            </a:r>
            <a:r>
              <a:rPr lang="en-US" altLang="zh-CN" sz="2200" b="0" i="0" dirty="0">
                <a:latin typeface="Arial" panose="020B0604020202020204" pitchFamily="34" charset="0"/>
              </a:rPr>
              <a:t>(button2);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		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frame.add</a:t>
            </a:r>
            <a:r>
              <a:rPr lang="en-US" altLang="zh-CN" sz="2200" b="0" i="0" dirty="0">
                <a:latin typeface="Arial" panose="020B0604020202020204" pitchFamily="34" charset="0"/>
              </a:rPr>
              <a:t>(button3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);</a:t>
            </a:r>
            <a:r>
              <a:rPr lang="en-US" altLang="zh-CN" sz="2200" b="0" i="0" dirty="0">
                <a:latin typeface="Arial" panose="020B0604020202020204" pitchFamily="34" charset="0"/>
              </a:rPr>
              <a:t>		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frame.add</a:t>
            </a:r>
            <a:r>
              <a:rPr lang="en-US" altLang="zh-CN" sz="2200" b="0" i="0" dirty="0">
                <a:latin typeface="Arial" panose="020B0604020202020204" pitchFamily="34" charset="0"/>
              </a:rPr>
              <a:t>(button4);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		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frame.add</a:t>
            </a:r>
            <a:r>
              <a:rPr lang="en-US" altLang="zh-CN" sz="2200" b="0" i="0" dirty="0">
                <a:latin typeface="Arial" panose="020B0604020202020204" pitchFamily="34" charset="0"/>
              </a:rPr>
              <a:t>(button5);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		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frame.setSize</a:t>
            </a:r>
            <a:r>
              <a:rPr lang="en-US" altLang="zh-CN" sz="2200" b="0" i="0" dirty="0">
                <a:latin typeface="Arial" panose="020B0604020202020204" pitchFamily="34" charset="0"/>
              </a:rPr>
              <a:t>(260, 180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);</a:t>
            </a:r>
            <a:r>
              <a:rPr lang="en-US" altLang="zh-CN" sz="2200" b="0" i="0" dirty="0">
                <a:latin typeface="Arial" panose="020B0604020202020204" pitchFamily="34" charset="0"/>
              </a:rPr>
              <a:t>	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frame.setVisible</a:t>
            </a:r>
            <a:r>
              <a:rPr lang="en-US" altLang="zh-CN" sz="2200" b="0" i="0" dirty="0">
                <a:latin typeface="Arial" panose="020B0604020202020204" pitchFamily="34" charset="0"/>
              </a:rPr>
              <a:t>(true);</a:t>
            </a:r>
          </a:p>
          <a:p>
            <a:pPr eaLnBrk="1" hangingPunct="1">
              <a:lnSpc>
                <a:spcPts val="20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	</a:t>
            </a:r>
            <a:r>
              <a:rPr lang="en-US" altLang="zh-CN" sz="2200" b="0" i="0" dirty="0" smtClean="0">
                <a:latin typeface="Arial" panose="020B0604020202020204" pitchFamily="34" charset="0"/>
              </a:rPr>
              <a:t>}</a:t>
            </a:r>
            <a:endParaRPr lang="en-US" altLang="zh-CN" sz="2200" b="0" i="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	public static void main(String 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args</a:t>
            </a:r>
            <a:r>
              <a:rPr lang="en-US" altLang="zh-CN" sz="2200" b="0" i="0" dirty="0">
                <a:latin typeface="Arial" panose="020B0604020202020204" pitchFamily="34" charset="0"/>
              </a:rPr>
              <a:t>[]) {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		new </a:t>
            </a:r>
            <a:r>
              <a:rPr lang="en-US" altLang="zh-CN" sz="2200" b="0" i="0" dirty="0" err="1">
                <a:latin typeface="Arial" panose="020B0604020202020204" pitchFamily="34" charset="0"/>
              </a:rPr>
              <a:t>GridLayoutDemo</a:t>
            </a:r>
            <a:r>
              <a:rPr lang="en-US" altLang="zh-CN" sz="2200" b="0" i="0" dirty="0">
                <a:latin typeface="Arial" panose="020B0604020202020204" pitchFamily="34" charset="0"/>
              </a:rPr>
              <a:t>();</a:t>
            </a:r>
          </a:p>
          <a:p>
            <a:pPr eaLnBrk="1" hangingPunct="1">
              <a:lnSpc>
                <a:spcPts val="20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	}</a:t>
            </a:r>
          </a:p>
          <a:p>
            <a:pPr eaLnBrk="1" hangingPunct="1">
              <a:lnSpc>
                <a:spcPts val="20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b="0" i="0" dirty="0">
                <a:latin typeface="Arial" panose="020B0604020202020204" pitchFamily="34" charset="0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868287"/>
            <a:ext cx="2982444" cy="2064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3"/>
            <a:ext cx="8229600" cy="3528392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使容器中的各组件呈网格状分布。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网格每列宽度相同，等于容器的宽度除以网格的列数。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网格每行高度相同，等于容器的高度除以网格的行数。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组件按放入的顺序</a:t>
            </a:r>
            <a:r>
              <a:rPr kumimoji="1" lang="zh-CN" altLang="en-US" sz="2400" dirty="0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从上到下，从左到右排列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容器大小改变时，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组件的相对位置不变，大小会改变。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若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组件数超过网格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设定的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个数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，则布局管理器会自</a:t>
            </a:r>
            <a:b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动增加网格个数，原则是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保持行数不变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57672"/>
            <a:ext cx="7391400" cy="487363"/>
          </a:xfrm>
        </p:spPr>
        <p:txBody>
          <a:bodyPr/>
          <a:lstStyle/>
          <a:p>
            <a:pPr eaLnBrk="1" hangingPunct="1"/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GridLayout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网格布局管理器 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619672" y="4752461"/>
            <a:ext cx="5760640" cy="1988907"/>
            <a:chOff x="3055" y="2909"/>
            <a:chExt cx="5610" cy="1631"/>
          </a:xfrm>
        </p:grpSpPr>
        <p:pic>
          <p:nvPicPr>
            <p:cNvPr id="8" name="图片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7" y="2912"/>
              <a:ext cx="2358" cy="1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5" y="2909"/>
              <a:ext cx="2341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组件与容器</a:t>
            </a:r>
          </a:p>
        </p:txBody>
      </p:sp>
      <p:sp>
        <p:nvSpPr>
          <p:cNvPr id="15363" name="AutoShape 8"/>
          <p:cNvSpPr>
            <a:spLocks/>
          </p:cNvSpPr>
          <p:nvPr/>
        </p:nvSpPr>
        <p:spPr bwMode="auto">
          <a:xfrm rot="5400000">
            <a:off x="4248150" y="-134937"/>
            <a:ext cx="431800" cy="4679950"/>
          </a:xfrm>
          <a:prstGeom prst="leftBrace">
            <a:avLst>
              <a:gd name="adj1" fmla="val 81989"/>
              <a:gd name="adj2" fmla="val 50000"/>
            </a:avLst>
          </a:prstGeom>
          <a:noFill/>
          <a:ln w="22225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3132138" y="1341438"/>
            <a:ext cx="2590800" cy="5381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i="0" smtClean="0">
                <a:latin typeface="黑体" panose="02010609060101010101" pitchFamily="49" charset="-122"/>
                <a:ea typeface="黑体" panose="02010609060101010101" pitchFamily="49" charset="-122"/>
              </a:rPr>
              <a:t>图形用户界面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1547813" y="2565400"/>
            <a:ext cx="1079500" cy="5381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i="0" smtClean="0">
                <a:latin typeface="黑体" panose="02010609060101010101" pitchFamily="49" charset="-122"/>
                <a:ea typeface="黑体" panose="02010609060101010101" pitchFamily="49" charset="-122"/>
              </a:rPr>
              <a:t>组件</a:t>
            </a:r>
          </a:p>
        </p:txBody>
      </p:sp>
      <p:sp>
        <p:nvSpPr>
          <p:cNvPr id="15366" name="AutoShape 15"/>
          <p:cNvSpPr>
            <a:spLocks noChangeArrowheads="1"/>
          </p:cNvSpPr>
          <p:nvPr/>
        </p:nvSpPr>
        <p:spPr bwMode="auto">
          <a:xfrm>
            <a:off x="1906588" y="3140075"/>
            <a:ext cx="360362" cy="576263"/>
          </a:xfrm>
          <a:prstGeom prst="downArrow">
            <a:avLst>
              <a:gd name="adj1" fmla="val 50000"/>
              <a:gd name="adj2" fmla="val 39978"/>
            </a:avLst>
          </a:prstGeom>
          <a:gradFill rotWithShape="1">
            <a:gsLst>
              <a:gs pos="0">
                <a:srgbClr val="566869"/>
              </a:gs>
              <a:gs pos="50000">
                <a:srgbClr val="F8BDA6"/>
              </a:gs>
              <a:gs pos="100000">
                <a:srgbClr val="566869"/>
              </a:gs>
            </a:gsLst>
            <a:lin ang="0" scaled="1"/>
          </a:gra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 i="0">
              <a:latin typeface="楷体_GB2312" pitchFamily="49" charset="-122"/>
            </a:endParaRPr>
          </a:p>
        </p:txBody>
      </p:sp>
      <p:sp>
        <p:nvSpPr>
          <p:cNvPr id="15367" name="AutoShape 17"/>
          <p:cNvSpPr>
            <a:spLocks noChangeArrowheads="1"/>
          </p:cNvSpPr>
          <p:nvPr/>
        </p:nvSpPr>
        <p:spPr bwMode="auto">
          <a:xfrm>
            <a:off x="1187450" y="3716338"/>
            <a:ext cx="1800225" cy="1584325"/>
          </a:xfrm>
          <a:prstGeom prst="flowChartAlternateProcess">
            <a:avLst/>
          </a:prstGeom>
          <a:solidFill>
            <a:srgbClr val="F5FFEF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9966"/>
              </a:buClr>
              <a:buFontTx/>
              <a:buNone/>
            </a:pPr>
            <a:r>
              <a:rPr lang="zh-CN" altLang="en-US" sz="2400" b="0" i="0">
                <a:latin typeface="Arial" panose="020B0604020202020204" pitchFamily="34" charset="0"/>
              </a:rPr>
              <a:t>图形化显示</a:t>
            </a:r>
          </a:p>
          <a:p>
            <a:pPr algn="ctr" eaLnBrk="1" hangingPunct="1">
              <a:lnSpc>
                <a:spcPct val="100000"/>
              </a:lnSpc>
              <a:buClr>
                <a:srgbClr val="339966"/>
              </a:buClr>
              <a:buFontTx/>
              <a:buNone/>
            </a:pPr>
            <a:r>
              <a:rPr lang="zh-CN" altLang="en-US" sz="2400" b="0" i="0">
                <a:latin typeface="Arial" panose="020B0604020202020204" pitchFamily="34" charset="0"/>
              </a:rPr>
              <a:t>与用户交互</a:t>
            </a:r>
          </a:p>
          <a:p>
            <a:pPr algn="ctr" eaLnBrk="1" hangingPunct="1">
              <a:lnSpc>
                <a:spcPct val="100000"/>
              </a:lnSpc>
              <a:buClr>
                <a:srgbClr val="339966"/>
              </a:buClr>
              <a:buFontTx/>
              <a:buNone/>
            </a:pPr>
            <a:r>
              <a:rPr lang="zh-CN" altLang="en-US" sz="2400" b="0" i="0">
                <a:latin typeface="Arial" panose="020B0604020202020204" pitchFamily="34" charset="0"/>
              </a:rPr>
              <a:t>放在容器内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256338" y="2565400"/>
            <a:ext cx="1152525" cy="5381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i="0" smtClean="0">
                <a:latin typeface="黑体" panose="02010609060101010101" pitchFamily="49" charset="-122"/>
                <a:ea typeface="黑体" panose="02010609060101010101" pitchFamily="49" charset="-122"/>
              </a:rPr>
              <a:t>容器</a:t>
            </a:r>
          </a:p>
        </p:txBody>
      </p:sp>
      <p:sp>
        <p:nvSpPr>
          <p:cNvPr id="15369" name="AutoShape 16"/>
          <p:cNvSpPr>
            <a:spLocks noChangeArrowheads="1"/>
          </p:cNvSpPr>
          <p:nvPr/>
        </p:nvSpPr>
        <p:spPr bwMode="auto">
          <a:xfrm>
            <a:off x="6661150" y="3140075"/>
            <a:ext cx="360363" cy="576263"/>
          </a:xfrm>
          <a:prstGeom prst="downArrow">
            <a:avLst>
              <a:gd name="adj1" fmla="val 50000"/>
              <a:gd name="adj2" fmla="val 39978"/>
            </a:avLst>
          </a:prstGeom>
          <a:gradFill rotWithShape="1">
            <a:gsLst>
              <a:gs pos="0">
                <a:srgbClr val="566869"/>
              </a:gs>
              <a:gs pos="50000">
                <a:srgbClr val="F8BDA6"/>
              </a:gs>
              <a:gs pos="100000">
                <a:srgbClr val="566869"/>
              </a:gs>
            </a:gsLst>
            <a:lin ang="0" scaled="1"/>
          </a:gra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  <p:sp>
        <p:nvSpPr>
          <p:cNvPr id="15370" name="AutoShape 18"/>
          <p:cNvSpPr>
            <a:spLocks noChangeArrowheads="1"/>
          </p:cNvSpPr>
          <p:nvPr/>
        </p:nvSpPr>
        <p:spPr bwMode="auto">
          <a:xfrm>
            <a:off x="6011863" y="3716338"/>
            <a:ext cx="1944687" cy="1584325"/>
          </a:xfrm>
          <a:prstGeom prst="flowChartAlternateProcess">
            <a:avLst/>
          </a:prstGeom>
          <a:solidFill>
            <a:srgbClr val="F5FFEF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339966"/>
              </a:buClr>
              <a:buFontTx/>
              <a:buNone/>
            </a:pPr>
            <a:endParaRPr lang="en-US" altLang="zh-CN" sz="2400" b="0" i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Clr>
                <a:srgbClr val="339966"/>
              </a:buClr>
              <a:buFontTx/>
              <a:buNone/>
            </a:pPr>
            <a:r>
              <a:rPr lang="zh-CN" altLang="en-US" sz="2400" b="0" i="0">
                <a:latin typeface="黑体" panose="02010609060101010101" pitchFamily="49" charset="-122"/>
              </a:rPr>
              <a:t>是一种组件</a:t>
            </a:r>
          </a:p>
          <a:p>
            <a:pPr eaLnBrk="1" hangingPunct="1">
              <a:lnSpc>
                <a:spcPct val="100000"/>
              </a:lnSpc>
              <a:buClr>
                <a:srgbClr val="339966"/>
              </a:buClr>
              <a:buFontTx/>
              <a:buNone/>
            </a:pPr>
            <a:r>
              <a:rPr lang="zh-CN" altLang="en-US" sz="2400" b="0" i="0">
                <a:latin typeface="黑体" panose="02010609060101010101" pitchFamily="49" charset="-122"/>
              </a:rPr>
              <a:t>能容纳其他</a:t>
            </a:r>
          </a:p>
          <a:p>
            <a:pPr eaLnBrk="1" hangingPunct="1">
              <a:lnSpc>
                <a:spcPct val="100000"/>
              </a:lnSpc>
              <a:buClr>
                <a:srgbClr val="339966"/>
              </a:buClr>
              <a:buFontTx/>
              <a:buNone/>
            </a:pPr>
            <a:r>
              <a:rPr lang="zh-CN" altLang="en-US" sz="2400" b="0" i="0">
                <a:latin typeface="黑体" panose="02010609060101010101" pitchFamily="49" charset="-122"/>
              </a:rPr>
              <a:t>组件和容器</a:t>
            </a:r>
          </a:p>
          <a:p>
            <a:pPr eaLnBrk="1" hangingPunct="1">
              <a:lnSpc>
                <a:spcPct val="100000"/>
              </a:lnSpc>
              <a:buClr>
                <a:srgbClr val="339966"/>
              </a:buClr>
              <a:buFontTx/>
              <a:buNone/>
            </a:pPr>
            <a:endParaRPr lang="en-US" altLang="zh-CN" sz="2400" b="0" i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27" name="AutoShape 19"/>
          <p:cNvSpPr>
            <a:spLocks noChangeArrowheads="1"/>
          </p:cNvSpPr>
          <p:nvPr/>
        </p:nvSpPr>
        <p:spPr bwMode="auto">
          <a:xfrm>
            <a:off x="3132138" y="2349500"/>
            <a:ext cx="2879725" cy="720725"/>
          </a:xfrm>
          <a:prstGeom prst="rightArrow">
            <a:avLst>
              <a:gd name="adj1" fmla="val 50000"/>
              <a:gd name="adj2" fmla="val 97411"/>
            </a:avLst>
          </a:prstGeom>
          <a:solidFill>
            <a:srgbClr val="E5F7FF"/>
          </a:solidFill>
          <a:ln w="1905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latin typeface="黑体" panose="02010609060101010101" pitchFamily="49" charset="-122"/>
              </a:rPr>
              <a:t>add()</a:t>
            </a:r>
            <a:r>
              <a:rPr lang="zh-CN" altLang="en-US" sz="2400" b="0" i="0">
                <a:latin typeface="黑体" panose="02010609060101010101" pitchFamily="49" charset="-122"/>
              </a:rPr>
              <a:t>添加组件</a:t>
            </a:r>
          </a:p>
        </p:txBody>
      </p:sp>
      <p:sp>
        <p:nvSpPr>
          <p:cNvPr id="17430" name="AutoShape 22"/>
          <p:cNvSpPr>
            <a:spLocks noChangeArrowheads="1"/>
          </p:cNvSpPr>
          <p:nvPr/>
        </p:nvSpPr>
        <p:spPr bwMode="auto">
          <a:xfrm>
            <a:off x="3059113" y="2997200"/>
            <a:ext cx="2952750" cy="720725"/>
          </a:xfrm>
          <a:prstGeom prst="leftArrow">
            <a:avLst>
              <a:gd name="adj1" fmla="val 50000"/>
              <a:gd name="adj2" fmla="val 97416"/>
            </a:avLst>
          </a:prstGeom>
          <a:solidFill>
            <a:srgbClr val="E5F7FF"/>
          </a:solidFill>
          <a:ln w="1905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i="0">
                <a:latin typeface="黑体" panose="02010609060101010101" pitchFamily="49" charset="-122"/>
              </a:rPr>
              <a:t>remove()</a:t>
            </a:r>
            <a:r>
              <a:rPr lang="zh-CN" altLang="en-US" sz="2400" i="0">
                <a:latin typeface="黑体" panose="02010609060101010101" pitchFamily="49" charset="-122"/>
              </a:rPr>
              <a:t>移除组件</a:t>
            </a:r>
          </a:p>
        </p:txBody>
      </p:sp>
      <p:sp>
        <p:nvSpPr>
          <p:cNvPr id="15373" name="AutoShape 23"/>
          <p:cNvSpPr>
            <a:spLocks noChangeArrowheads="1"/>
          </p:cNvSpPr>
          <p:nvPr/>
        </p:nvSpPr>
        <p:spPr bwMode="auto">
          <a:xfrm>
            <a:off x="3635375" y="4724400"/>
            <a:ext cx="1223963" cy="18002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7" grpId="0" animBg="1"/>
      <p:bldP spid="174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71263"/>
            <a:ext cx="8136904" cy="6742113"/>
          </a:xfrm>
          <a:solidFill>
            <a:srgbClr val="FBFB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import 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java.awt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.*;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import 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javax.swing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.*;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class 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GridFrame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{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2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JFrame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frame;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2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JButton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btn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[];                      </a:t>
            </a:r>
            <a:r>
              <a:rPr lang="en-US" altLang="zh-CN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// </a:t>
            </a:r>
            <a:r>
              <a:rPr lang="zh-CN" altLang="en-US" sz="2200" dirty="0">
                <a:latin typeface="仿宋" panose="02010609060101010101" pitchFamily="49" charset="-122"/>
                <a:ea typeface="仿宋" panose="02010609060101010101" pitchFamily="49" charset="-122"/>
              </a:rPr>
              <a:t>声明按钮数组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zh-CN" altLang="en-US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public 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GridFrame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(){	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	frame=new 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JFrame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("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网格布局演示！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	   	</a:t>
            </a:r>
            <a:r>
              <a:rPr lang="en-US" altLang="zh-CN" sz="22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frame.setLayout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(new 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GridLayout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(3,3,2,2));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	   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	String 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str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[]={"1","2","3","4","5","6","7","8","9"};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22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btn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=new 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JButton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str.length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];     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endParaRPr lang="zh-CN" altLang="en-US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	for(</a:t>
            </a:r>
            <a:r>
              <a:rPr lang="en-US" altLang="zh-CN" sz="22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=0;i&lt;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str.length;i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++){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22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btn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sz="22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]=new 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JButton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str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]); 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              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22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frame.add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2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btn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sz="22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]);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} </a:t>
            </a:r>
            <a:endParaRPr lang="en-US" altLang="zh-CN" sz="22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22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frame.setSize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(200,200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       	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frame.setVisible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(true);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	 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 }</a:t>
            </a:r>
            <a:endParaRPr lang="en-US" altLang="zh-CN" sz="22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     public static void main(String[] 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args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){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        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22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GridFrame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gl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=new 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GridFrame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();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	 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 }</a:t>
            </a:r>
            <a:endParaRPr lang="en-US" altLang="zh-CN" sz="22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}  </a:t>
            </a:r>
          </a:p>
        </p:txBody>
      </p:sp>
      <p:pic>
        <p:nvPicPr>
          <p:cNvPr id="1955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0648"/>
            <a:ext cx="2520280" cy="252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1115218" y="2636912"/>
            <a:ext cx="6049070" cy="1944216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5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5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55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55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55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55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55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9558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95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5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95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5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208912" cy="2232248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 smtClean="0">
                <a:latin typeface="+mn-ea"/>
              </a:rPr>
              <a:t>在实际应用中，网格布局（有时仅仅一行或者一列）在组织</a:t>
            </a:r>
            <a:r>
              <a:rPr lang="zh-CN" altLang="en-US" sz="2400" dirty="0" smtClean="0">
                <a:solidFill>
                  <a:srgbClr val="0000CC"/>
                </a:solidFill>
                <a:latin typeface="+mn-ea"/>
              </a:rPr>
              <a:t>窗口的局部区域</a:t>
            </a:r>
            <a:r>
              <a:rPr lang="zh-CN" altLang="en-US" sz="2400" dirty="0" smtClean="0">
                <a:latin typeface="+mn-ea"/>
              </a:rPr>
              <a:t>比较有用。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如果需要一行或多行相同尺寸的按钮，那么可以把按钮放在一个面板里，该面板使用网格布局进行管理。</a:t>
            </a:r>
          </a:p>
          <a:p>
            <a:pPr eaLnBrk="1" hangingPunct="1">
              <a:spcBef>
                <a:spcPts val="0"/>
              </a:spcBef>
            </a:pPr>
            <a:endParaRPr lang="zh-CN" altLang="en-US" sz="2400" dirty="0" smtClean="0">
              <a:latin typeface="+mn-ea"/>
            </a:endParaRPr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17916"/>
            <a:ext cx="7391400" cy="487363"/>
          </a:xfrm>
        </p:spPr>
        <p:txBody>
          <a:bodyPr/>
          <a:lstStyle/>
          <a:p>
            <a:pPr eaLnBrk="1" hangingPunct="1"/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网格布局应用</a:t>
            </a:r>
          </a:p>
        </p:txBody>
      </p:sp>
      <p:pic>
        <p:nvPicPr>
          <p:cNvPr id="208901" name="Picture 5" descr="w计算器界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9" y="3501155"/>
            <a:ext cx="3240087" cy="299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902" name="Rectangle 6"/>
          <p:cNvSpPr>
            <a:spLocks noChangeArrowheads="1"/>
          </p:cNvSpPr>
          <p:nvPr/>
        </p:nvSpPr>
        <p:spPr bwMode="auto">
          <a:xfrm>
            <a:off x="1239094" y="4860975"/>
            <a:ext cx="2447925" cy="1584325"/>
          </a:xfrm>
          <a:prstGeom prst="rect">
            <a:avLst/>
          </a:prstGeom>
          <a:noFill/>
          <a:ln w="38100" algn="ctr">
            <a:solidFill>
              <a:srgbClr val="A5002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  <p:grpSp>
        <p:nvGrpSpPr>
          <p:cNvPr id="208911" name="Group 15"/>
          <p:cNvGrpSpPr>
            <a:grpSpLocks/>
          </p:cNvGrpSpPr>
          <p:nvPr/>
        </p:nvGrpSpPr>
        <p:grpSpPr bwMode="auto">
          <a:xfrm>
            <a:off x="4018731" y="4796829"/>
            <a:ext cx="4657725" cy="360363"/>
            <a:chOff x="2758" y="2296"/>
            <a:chExt cx="2934" cy="227"/>
          </a:xfrm>
        </p:grpSpPr>
        <p:sp>
          <p:nvSpPr>
            <p:cNvPr id="77832" name="AutoShape 7"/>
            <p:cNvSpPr>
              <a:spLocks noChangeArrowheads="1"/>
            </p:cNvSpPr>
            <p:nvPr/>
          </p:nvSpPr>
          <p:spPr bwMode="auto">
            <a:xfrm>
              <a:off x="2758" y="2296"/>
              <a:ext cx="576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189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/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339966"/>
                </a:buClr>
                <a:buFont typeface="Wingdings" panose="05000000000000000000" pitchFamily="2" charset="2"/>
                <a:buNone/>
              </a:pPr>
              <a:r>
                <a:rPr lang="zh-CN" altLang="en-US" sz="1800" b="0" i="0">
                  <a:latin typeface="楷体_GB2312" pitchFamily="49" charset="-122"/>
                </a:rPr>
                <a:t>添加</a:t>
              </a:r>
            </a:p>
          </p:txBody>
        </p:sp>
        <p:sp>
          <p:nvSpPr>
            <p:cNvPr id="77833" name="AutoShape 10"/>
            <p:cNvSpPr>
              <a:spLocks noChangeArrowheads="1"/>
            </p:cNvSpPr>
            <p:nvPr/>
          </p:nvSpPr>
          <p:spPr bwMode="auto">
            <a:xfrm>
              <a:off x="3347" y="2296"/>
              <a:ext cx="576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189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/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339966"/>
                </a:buClr>
                <a:buFont typeface="Wingdings" panose="05000000000000000000" pitchFamily="2" charset="2"/>
                <a:buNone/>
              </a:pPr>
              <a:r>
                <a:rPr lang="zh-CN" altLang="en-US" sz="1800" b="0" i="0">
                  <a:latin typeface="楷体_GB2312" pitchFamily="49" charset="-122"/>
                </a:rPr>
                <a:t>修改</a:t>
              </a:r>
            </a:p>
          </p:txBody>
        </p:sp>
        <p:sp>
          <p:nvSpPr>
            <p:cNvPr id="77834" name="AutoShape 11"/>
            <p:cNvSpPr>
              <a:spLocks noChangeArrowheads="1"/>
            </p:cNvSpPr>
            <p:nvPr/>
          </p:nvSpPr>
          <p:spPr bwMode="auto">
            <a:xfrm>
              <a:off x="3937" y="2296"/>
              <a:ext cx="576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189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/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339966"/>
                </a:buClr>
                <a:buFont typeface="Wingdings" panose="05000000000000000000" pitchFamily="2" charset="2"/>
                <a:buNone/>
              </a:pPr>
              <a:r>
                <a:rPr lang="zh-CN" altLang="en-US" sz="1800" b="0" i="0">
                  <a:latin typeface="楷体_GB2312" pitchFamily="49" charset="-122"/>
                </a:rPr>
                <a:t>删除</a:t>
              </a:r>
            </a:p>
          </p:txBody>
        </p:sp>
        <p:sp>
          <p:nvSpPr>
            <p:cNvPr id="77835" name="AutoShape 12"/>
            <p:cNvSpPr>
              <a:spLocks noChangeArrowheads="1"/>
            </p:cNvSpPr>
            <p:nvPr/>
          </p:nvSpPr>
          <p:spPr bwMode="auto">
            <a:xfrm>
              <a:off x="4527" y="2296"/>
              <a:ext cx="576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189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/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339966"/>
                </a:buClr>
                <a:buFont typeface="Wingdings" panose="05000000000000000000" pitchFamily="2" charset="2"/>
                <a:buNone/>
              </a:pPr>
              <a:r>
                <a:rPr lang="zh-CN" altLang="en-US" sz="1800" b="0" i="0">
                  <a:latin typeface="楷体_GB2312" pitchFamily="49" charset="-122"/>
                </a:rPr>
                <a:t>查询</a:t>
              </a:r>
            </a:p>
          </p:txBody>
        </p:sp>
        <p:sp>
          <p:nvSpPr>
            <p:cNvPr id="77836" name="AutoShape 13"/>
            <p:cNvSpPr>
              <a:spLocks noChangeArrowheads="1"/>
            </p:cNvSpPr>
            <p:nvPr/>
          </p:nvSpPr>
          <p:spPr bwMode="auto">
            <a:xfrm>
              <a:off x="5116" y="2296"/>
              <a:ext cx="576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189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/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339966"/>
                </a:buClr>
                <a:buFont typeface="Wingdings" panose="05000000000000000000" pitchFamily="2" charset="2"/>
                <a:buNone/>
              </a:pPr>
              <a:r>
                <a:rPr lang="zh-CN" altLang="en-US" sz="1800" b="0" i="0" dirty="0">
                  <a:latin typeface="楷体_GB2312" pitchFamily="49" charset="-122"/>
                </a:rPr>
                <a:t>统计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1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832" y="1283568"/>
            <a:ext cx="7848600" cy="21454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600" dirty="0" smtClean="0"/>
              <a:t>将</a:t>
            </a:r>
            <a:r>
              <a:rPr lang="zh-CN" altLang="en-US" sz="2600" dirty="0"/>
              <a:t>容器中的组件处理为一系列</a:t>
            </a:r>
            <a:r>
              <a:rPr lang="zh-CN" altLang="en-US" sz="2600" dirty="0" smtClean="0"/>
              <a:t>卡片</a:t>
            </a:r>
            <a:endParaRPr lang="zh-CN" altLang="en-US" sz="2600" dirty="0"/>
          </a:p>
          <a:p>
            <a:r>
              <a:rPr lang="zh-CN" altLang="en-US" sz="2600" dirty="0"/>
              <a:t>每一时刻只显示其中的一</a:t>
            </a:r>
            <a:r>
              <a:rPr lang="zh-CN" altLang="en-US" sz="2600" dirty="0" smtClean="0"/>
              <a:t>张卡片</a:t>
            </a:r>
            <a:endParaRPr lang="zh-CN" altLang="en-US" sz="2600" dirty="0"/>
          </a:p>
          <a:p>
            <a:r>
              <a:rPr lang="zh-CN" altLang="en-US" sz="2600" dirty="0"/>
              <a:t>可以在卡片之间进行</a:t>
            </a:r>
            <a:r>
              <a:rPr lang="zh-CN" altLang="en-US" sz="2600" dirty="0" smtClean="0"/>
              <a:t>切换</a:t>
            </a:r>
            <a:endParaRPr lang="zh-CN" altLang="en-US" sz="2600" dirty="0"/>
          </a:p>
        </p:txBody>
      </p:sp>
      <p:pic>
        <p:nvPicPr>
          <p:cNvPr id="171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645024"/>
            <a:ext cx="3354387" cy="226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0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660899"/>
            <a:ext cx="3352800" cy="224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0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395" y="3649787"/>
            <a:ext cx="3351213" cy="227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0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21224"/>
            <a:ext cx="3354387" cy="226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03" name="Rectangle 8"/>
          <p:cNvSpPr>
            <a:spLocks noGrp="1" noChangeArrowheads="1"/>
          </p:cNvSpPr>
          <p:nvPr>
            <p:ph type="title"/>
          </p:nvPr>
        </p:nvSpPr>
        <p:spPr>
          <a:xfrm>
            <a:off x="971600" y="260350"/>
            <a:ext cx="6985000" cy="792163"/>
          </a:xfrm>
        </p:spPr>
        <p:txBody>
          <a:bodyPr/>
          <a:lstStyle/>
          <a:p>
            <a:pPr eaLnBrk="1" hangingPunct="1"/>
            <a:r>
              <a:rPr lang="en-US" altLang="en-US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CardLayout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卡片式布局管理器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017713" y="4572000"/>
            <a:ext cx="712628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kumimoji="1" lang="zh-CN" altLang="zh-CN" i="0">
              <a:ea typeface="楷体_GB2312" pitchFamily="49" charset="-122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971600" y="260350"/>
            <a:ext cx="6985000" cy="792163"/>
          </a:xfrm>
        </p:spPr>
        <p:txBody>
          <a:bodyPr/>
          <a:lstStyle/>
          <a:p>
            <a:pPr eaLnBrk="1" hangingPunct="1"/>
            <a:r>
              <a:rPr lang="en-US" altLang="en-US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CardLayout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卡片式布局管理器 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02151"/>
              </p:ext>
            </p:extLst>
          </p:nvPr>
        </p:nvGraphicFramePr>
        <p:xfrm>
          <a:off x="92648" y="1420189"/>
          <a:ext cx="8942849" cy="3448971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4680520"/>
                <a:gridCol w="4262329"/>
              </a:tblGrid>
              <a:tr h="4476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方法原型</a:t>
                      </a:r>
                      <a:endParaRPr lang="zh-CN" sz="2000" b="0" kern="100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lang="zh-CN" sz="2000" b="0" kern="100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CardLayout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base">
                        <a:lnSpc>
                          <a:spcPct val="100000"/>
                        </a:lnSpc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构造方法</a:t>
                      </a:r>
                      <a:r>
                        <a:rPr lang="zh-CN" sz="2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，组件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距</a:t>
                      </a:r>
                      <a:r>
                        <a:rPr lang="zh-CN" sz="2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容器边界距离为</a:t>
                      </a: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CardLayout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 </a:t>
                      </a:r>
                      <a:r>
                        <a:rPr lang="en-US" sz="2000" b="0" kern="100" dirty="0" err="1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hgap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,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lang="en-US" sz="2000" b="0" kern="100" dirty="0" err="1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vgap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base">
                        <a:lnSpc>
                          <a:spcPct val="100000"/>
                        </a:lnSpc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构造方法</a:t>
                      </a:r>
                      <a:r>
                        <a:rPr lang="zh-CN" sz="2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，指定水平和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垂直</a:t>
                      </a:r>
                      <a:r>
                        <a:rPr lang="zh-CN" sz="2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间距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0059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void  show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 Container 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parent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,</a:t>
                      </a: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                             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String name) 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base">
                        <a:lnSpc>
                          <a:spcPct val="100000"/>
                        </a:lnSpc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显示指定名字的</a:t>
                      </a:r>
                      <a:r>
                        <a:rPr lang="zh-CN" sz="2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组件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void  next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 Container parent 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base">
                        <a:lnSpc>
                          <a:spcPct val="100000"/>
                        </a:lnSpc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显示下一张卡片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void  previous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 Container parent 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base">
                        <a:lnSpc>
                          <a:spcPct val="100000"/>
                        </a:lnSpc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显示前一张卡片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void  first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 Container parent 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base">
                        <a:lnSpc>
                          <a:spcPct val="100000"/>
                        </a:lnSpc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显示第一张卡片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623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void  last</a:t>
                      </a: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 Container parent 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base">
                        <a:lnSpc>
                          <a:spcPct val="100000"/>
                        </a:lnSpc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显示最后一张卡片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9" name="AutoShape 5"/>
          <p:cNvSpPr>
            <a:spLocks noChangeArrowheads="1"/>
          </p:cNvSpPr>
          <p:nvPr/>
        </p:nvSpPr>
        <p:spPr bwMode="auto">
          <a:xfrm>
            <a:off x="2699792" y="2708920"/>
            <a:ext cx="4999384" cy="1014898"/>
          </a:xfrm>
          <a:prstGeom prst="wedgeRoundRectCallout">
            <a:avLst>
              <a:gd name="adj1" fmla="val 8280"/>
              <a:gd name="adj2" fmla="val -86764"/>
              <a:gd name="adj3" fmla="val 16667"/>
            </a:avLst>
          </a:prstGeom>
          <a:solidFill>
            <a:srgbClr val="EFF7FF"/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r>
              <a:rPr kumimoji="1" lang="zh-CN" altLang="en-US" sz="2400" b="0" i="0" dirty="0" smtClean="0">
                <a:latin typeface="楷体_GB2312" pitchFamily="49" charset="-122"/>
                <a:ea typeface="楷体_GB2312" pitchFamily="49" charset="-122"/>
              </a:rPr>
              <a:t>向</a:t>
            </a:r>
            <a:r>
              <a:rPr kumimoji="1" lang="zh-CN" altLang="en-US" sz="2400" b="0" i="0" dirty="0">
                <a:latin typeface="楷体_GB2312" pitchFamily="49" charset="-122"/>
                <a:ea typeface="楷体_GB2312" pitchFamily="49" charset="-122"/>
              </a:rPr>
              <a:t>容器中添加组件</a:t>
            </a:r>
            <a:r>
              <a:rPr kumimoji="1" lang="zh-CN" altLang="en-US" sz="2400" b="0" i="0" dirty="0" smtClean="0">
                <a:latin typeface="楷体_GB2312" pitchFamily="49" charset="-122"/>
                <a:ea typeface="楷体_GB2312" pitchFamily="49" charset="-122"/>
              </a:rPr>
              <a:t>时</a:t>
            </a:r>
            <a:r>
              <a:rPr kumimoji="1" lang="en-US" altLang="zh-CN" sz="2400" b="0" i="0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0" i="0" dirty="0" smtClean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zh-CN" altLang="en-US" sz="2400" b="0" i="0" dirty="0">
                <a:latin typeface="楷体_GB2312" pitchFamily="49" charset="-122"/>
                <a:ea typeface="楷体_GB2312" pitchFamily="49" charset="-122"/>
              </a:rPr>
              <a:t>组件取一个名字，以供更换显示组件时使用。</a:t>
            </a:r>
            <a:endParaRPr lang="zh-CN" altLang="en-US" sz="2000" b="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539552" y="1124744"/>
            <a:ext cx="8153400" cy="205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600" i="0" dirty="0">
                <a:latin typeface="+mn-lt"/>
                <a:ea typeface="+mn-ea"/>
              </a:rPr>
              <a:t> </a:t>
            </a:r>
            <a:r>
              <a:rPr lang="zh-CN" altLang="en-US" sz="2600" i="0" dirty="0">
                <a:latin typeface="+mn-lt"/>
                <a:ea typeface="+mn-ea"/>
              </a:rPr>
              <a:t>向容器中添加组件的方法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600" i="0" dirty="0">
                <a:latin typeface="+mn-lt"/>
                <a:ea typeface="+mn-ea"/>
              </a:rPr>
              <a:t>  </a:t>
            </a:r>
            <a:r>
              <a:rPr lang="zh-CN" altLang="en-US" sz="2600" i="0" dirty="0" smtClean="0">
                <a:latin typeface="+mn-lt"/>
                <a:ea typeface="+mn-ea"/>
              </a:rPr>
              <a:t>   </a:t>
            </a:r>
            <a:r>
              <a:rPr lang="en-US" altLang="zh-CN" sz="2600" i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Container.add</a:t>
            </a:r>
            <a:r>
              <a:rPr lang="en-US" altLang="zh-CN" sz="2600" i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 ( Component</a:t>
            </a:r>
            <a:r>
              <a:rPr lang="en-US" altLang="zh-CN" sz="26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, </a:t>
            </a:r>
            <a:r>
              <a:rPr lang="en-US" altLang="zh-CN" sz="2600" i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String );</a:t>
            </a:r>
            <a:endParaRPr lang="en-US" altLang="zh-CN" sz="2600" i="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600" i="0" dirty="0">
                <a:latin typeface="+mn-lt"/>
                <a:ea typeface="+mn-ea"/>
              </a:rPr>
              <a:t>     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1054968" y="2708920"/>
            <a:ext cx="718944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b="0" i="0" dirty="0">
                <a:ea typeface="楷体_GB2312" pitchFamily="49" charset="-122"/>
              </a:rPr>
              <a:t>如</a:t>
            </a:r>
            <a:r>
              <a:rPr kumimoji="1" lang="zh-CN" altLang="en-US" b="0" i="0" dirty="0" smtClean="0">
                <a:ea typeface="楷体_GB2312" pitchFamily="49" charset="-122"/>
              </a:rPr>
              <a:t>：</a:t>
            </a:r>
            <a:r>
              <a:rPr kumimoji="1" lang="en-US" altLang="zh-CN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c. add ( p1, "First" 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kumimoji="1" lang="zh-CN" altLang="en-US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</a:t>
            </a:r>
            <a:r>
              <a:rPr kumimoji="1" lang="en-US" altLang="zh-CN" b="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myCardLayout</a:t>
            </a:r>
            <a:r>
              <a:rPr kumimoji="1" lang="en-US" altLang="zh-CN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show ( c, "First" );</a:t>
            </a: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>
          <a:xfrm>
            <a:off x="971600" y="332581"/>
            <a:ext cx="6985000" cy="7921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b="0" i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CardLayout</a:t>
            </a:r>
            <a:r>
              <a:rPr lang="en-US" altLang="zh-CN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卡片式布局管理器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9552" y="4001343"/>
            <a:ext cx="7924800" cy="151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600" i="0" dirty="0" smtClean="0">
                <a:latin typeface="+mn-lt"/>
                <a:ea typeface="+mn-ea"/>
              </a:rPr>
              <a:t>每</a:t>
            </a:r>
            <a:r>
              <a:rPr lang="zh-CN" altLang="en-US" sz="2600" i="0" dirty="0">
                <a:latin typeface="+mn-lt"/>
                <a:ea typeface="+mn-ea"/>
              </a:rPr>
              <a:t>张卡片中只能放置一个组件，如果想在一张卡片中放置多个组件，则必须先在该卡片中放一个容器，再将多个组件放在该容器中。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9" grpId="0" animBg="1" autoUpdateAnimBg="0"/>
      <p:bldP spid="175108" grpId="0" autoUpdateAnimBg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5496" y="1124744"/>
            <a:ext cx="9073008" cy="5544616"/>
          </a:xfrm>
          <a:prstGeom prst="rect">
            <a:avLst/>
          </a:prstGeom>
          <a:solidFill>
            <a:srgbClr val="FBFB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import  </a:t>
            </a:r>
            <a:r>
              <a:rPr lang="en-US" altLang="zh-CN" sz="2200" i="0" dirty="0" err="1">
                <a:latin typeface="Arial" panose="020B0604020202020204" pitchFamily="34" charset="0"/>
              </a:rPr>
              <a:t>java.awt</a:t>
            </a:r>
            <a:r>
              <a:rPr lang="en-US" altLang="zh-CN" sz="2200" i="0" dirty="0">
                <a:latin typeface="Arial" panose="020B0604020202020204" pitchFamily="34" charset="0"/>
              </a:rPr>
              <a:t>.*;	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import  </a:t>
            </a:r>
            <a:r>
              <a:rPr lang="en-US" altLang="zh-CN" sz="2200" i="0" dirty="0" err="1">
                <a:latin typeface="Arial" panose="020B0604020202020204" pitchFamily="34" charset="0"/>
              </a:rPr>
              <a:t>java.awt.event</a:t>
            </a:r>
            <a:r>
              <a:rPr lang="en-US" altLang="zh-CN" sz="2200" i="0" dirty="0">
                <a:latin typeface="Arial" panose="020B0604020202020204" pitchFamily="34" charset="0"/>
              </a:rPr>
              <a:t>.*;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import  </a:t>
            </a:r>
            <a:r>
              <a:rPr lang="en-US" altLang="zh-CN" sz="2200" i="0" dirty="0" err="1">
                <a:latin typeface="Arial" panose="020B0604020202020204" pitchFamily="34" charset="0"/>
              </a:rPr>
              <a:t>javax.swing</a:t>
            </a:r>
            <a:r>
              <a:rPr lang="en-US" altLang="zh-CN" sz="2200" i="0" dirty="0">
                <a:latin typeface="Arial" panose="020B0604020202020204" pitchFamily="34" charset="0"/>
              </a:rPr>
              <a:t>.*;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class  </a:t>
            </a:r>
            <a:r>
              <a:rPr lang="en-US" altLang="zh-CN" sz="2200" i="0" dirty="0" err="1" smtClean="0">
                <a:latin typeface="Arial" panose="020B0604020202020204" pitchFamily="34" charset="0"/>
              </a:rPr>
              <a:t>CardLayoutDemo</a:t>
            </a:r>
            <a:r>
              <a:rPr lang="en-US" altLang="zh-CN" sz="2200" i="0" dirty="0" smtClean="0">
                <a:latin typeface="Arial" panose="020B0604020202020204" pitchFamily="34" charset="0"/>
              </a:rPr>
              <a:t>  </a:t>
            </a:r>
            <a:r>
              <a:rPr lang="en-US" altLang="zh-CN" sz="2200" i="0" dirty="0">
                <a:latin typeface="Arial" panose="020B0604020202020204" pitchFamily="34" charset="0"/>
              </a:rPr>
              <a:t>extends  </a:t>
            </a:r>
            <a:r>
              <a:rPr lang="en-US" altLang="zh-CN" sz="2200" i="0" dirty="0" err="1">
                <a:latin typeface="Arial" panose="020B0604020202020204" pitchFamily="34" charset="0"/>
              </a:rPr>
              <a:t>MouseAdapter</a:t>
            </a:r>
            <a:r>
              <a:rPr lang="en-US" altLang="zh-CN" sz="2200" i="0" dirty="0">
                <a:latin typeface="Arial" panose="020B0604020202020204" pitchFamily="34" charset="0"/>
              </a:rPr>
              <a:t> </a:t>
            </a:r>
            <a:r>
              <a:rPr lang="en-US" altLang="zh-CN" sz="2200" i="0" dirty="0" smtClean="0">
                <a:latin typeface="Arial" panose="020B0604020202020204" pitchFamily="34" charset="0"/>
              </a:rPr>
              <a:t>  { </a:t>
            </a:r>
            <a:r>
              <a:rPr lang="en-US" altLang="zh-CN" sz="2200" i="0" dirty="0">
                <a:latin typeface="Arial" panose="020B0604020202020204" pitchFamily="34" charset="0"/>
              </a:rPr>
              <a:t>	</a:t>
            </a:r>
            <a:endParaRPr lang="en-US" altLang="zh-CN" sz="2200" i="0" dirty="0" smtClean="0">
              <a:latin typeface="Arial" panose="020B0604020202020204" pitchFamily="34" charset="0"/>
            </a:endParaRP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 smtClean="0">
                <a:latin typeface="Arial" panose="020B0604020202020204" pitchFamily="34" charset="0"/>
              </a:rPr>
              <a:t>  </a:t>
            </a:r>
            <a:r>
              <a:rPr lang="en-US" altLang="zh-CN" sz="2200" i="0" dirty="0">
                <a:latin typeface="Arial" panose="020B0604020202020204" pitchFamily="34" charset="0"/>
              </a:rPr>
              <a:t>	</a:t>
            </a:r>
            <a:r>
              <a:rPr lang="en-US" altLang="zh-CN" sz="2200" i="0" dirty="0" err="1" smtClean="0">
                <a:latin typeface="Arial" panose="020B0604020202020204" pitchFamily="34" charset="0"/>
              </a:rPr>
              <a:t>JFrame</a:t>
            </a:r>
            <a:r>
              <a:rPr lang="en-US" altLang="zh-CN" sz="2200" i="0" dirty="0" smtClean="0">
                <a:latin typeface="Arial" panose="020B0604020202020204" pitchFamily="34" charset="0"/>
              </a:rPr>
              <a:t> </a:t>
            </a:r>
            <a:r>
              <a:rPr lang="en-US" altLang="zh-CN" sz="2200" i="0" dirty="0">
                <a:latin typeface="Arial" panose="020B0604020202020204" pitchFamily="34" charset="0"/>
              </a:rPr>
              <a:t>frame;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</a:t>
            </a:r>
            <a:r>
              <a:rPr lang="en-US" altLang="zh-CN" sz="2200" i="0" dirty="0" err="1">
                <a:latin typeface="Arial" panose="020B0604020202020204" pitchFamily="34" charset="0"/>
              </a:rPr>
              <a:t>JPanel</a:t>
            </a:r>
            <a:r>
              <a:rPr lang="en-US" altLang="zh-CN" sz="2200" i="0" dirty="0">
                <a:latin typeface="Arial" panose="020B0604020202020204" pitchFamily="34" charset="0"/>
              </a:rPr>
              <a:t> panel;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</a:t>
            </a:r>
            <a:r>
              <a:rPr lang="en-US" altLang="zh-CN" sz="2200" i="0" dirty="0" err="1">
                <a:latin typeface="Arial" panose="020B0604020202020204" pitchFamily="34" charset="0"/>
              </a:rPr>
              <a:t>JLabel</a:t>
            </a:r>
            <a:r>
              <a:rPr lang="en-US" altLang="zh-CN" sz="2200" i="0" dirty="0">
                <a:latin typeface="Arial" panose="020B0604020202020204" pitchFamily="34" charset="0"/>
              </a:rPr>
              <a:t> label;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</a:t>
            </a:r>
            <a:r>
              <a:rPr lang="en-US" altLang="zh-CN" sz="2200" i="0" dirty="0" err="1">
                <a:latin typeface="Arial" panose="020B0604020202020204" pitchFamily="34" charset="0"/>
              </a:rPr>
              <a:t>JButton</a:t>
            </a:r>
            <a:r>
              <a:rPr lang="en-US" altLang="zh-CN" sz="2200" i="0" dirty="0">
                <a:latin typeface="Arial" panose="020B0604020202020204" pitchFamily="34" charset="0"/>
              </a:rPr>
              <a:t> button;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</a:t>
            </a:r>
            <a:r>
              <a:rPr lang="en-US" altLang="zh-CN" sz="2200" i="0" dirty="0" err="1">
                <a:latin typeface="Arial" panose="020B0604020202020204" pitchFamily="34" charset="0"/>
              </a:rPr>
              <a:t>CardLayout</a:t>
            </a:r>
            <a:r>
              <a:rPr lang="en-US" altLang="zh-CN" sz="2200" i="0" dirty="0">
                <a:latin typeface="Arial" panose="020B0604020202020204" pitchFamily="34" charset="0"/>
              </a:rPr>
              <a:t> </a:t>
            </a:r>
            <a:r>
              <a:rPr lang="en-US" altLang="zh-CN" sz="2200" i="0" dirty="0" err="1">
                <a:latin typeface="Arial" panose="020B0604020202020204" pitchFamily="34" charset="0"/>
              </a:rPr>
              <a:t>cardLayout</a:t>
            </a:r>
            <a:r>
              <a:rPr lang="en-US" altLang="zh-CN" sz="2200" i="0" dirty="0">
                <a:latin typeface="Arial" panose="020B0604020202020204" pitchFamily="34" charset="0"/>
              </a:rPr>
              <a:t>;		</a:t>
            </a:r>
            <a:r>
              <a:rPr lang="en-US" altLang="zh-CN" sz="2200" i="0" dirty="0" smtClean="0">
                <a:latin typeface="Arial" panose="020B0604020202020204" pitchFamily="34" charset="0"/>
              </a:rPr>
              <a:t>// </a:t>
            </a:r>
            <a:r>
              <a:rPr lang="zh-CN" altLang="en-US" sz="2200" i="0" dirty="0">
                <a:latin typeface="Arial" panose="020B0604020202020204" pitchFamily="34" charset="0"/>
              </a:rPr>
              <a:t>声明卡片布局管理器对象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</a:t>
            </a:r>
            <a:r>
              <a:rPr lang="en-US" altLang="zh-CN" sz="2200" i="0" dirty="0" err="1" smtClean="0">
                <a:latin typeface="Arial" panose="020B0604020202020204" pitchFamily="34" charset="0"/>
              </a:rPr>
              <a:t>CardLayoutDemo</a:t>
            </a:r>
            <a:r>
              <a:rPr lang="en-US" altLang="zh-CN" sz="2200" i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( </a:t>
            </a:r>
            <a:r>
              <a:rPr lang="en-US" altLang="zh-CN" sz="22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) { </a:t>
            </a:r>
            <a:endParaRPr lang="en-US" altLang="zh-CN" sz="2200" i="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		frame </a:t>
            </a:r>
            <a:r>
              <a:rPr lang="en-US" altLang="zh-CN" sz="22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= new </a:t>
            </a:r>
            <a:r>
              <a:rPr lang="en-US" altLang="zh-CN" sz="2200" i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JFrame</a:t>
            </a:r>
            <a:r>
              <a:rPr lang="en-US" altLang="zh-CN" sz="22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("</a:t>
            </a:r>
            <a:r>
              <a:rPr lang="en-US" altLang="zh-CN" sz="2200" i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CardLayout</a:t>
            </a:r>
            <a:r>
              <a:rPr lang="en-US" altLang="zh-CN" sz="22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");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		</a:t>
            </a:r>
            <a:r>
              <a:rPr lang="en-US" altLang="zh-CN" sz="2200" i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cardLayout</a:t>
            </a:r>
            <a:r>
              <a:rPr lang="en-US" altLang="zh-CN" sz="22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= new </a:t>
            </a:r>
            <a:r>
              <a:rPr lang="en-US" altLang="zh-CN" sz="2200" i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CardLayout</a:t>
            </a:r>
            <a:r>
              <a:rPr lang="en-US" altLang="zh-CN" sz="22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();	</a:t>
            </a:r>
            <a:r>
              <a:rPr lang="en-US" altLang="zh-CN" sz="2200" i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zh-CN" altLang="en-US" sz="22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创建卡片布局管理器对象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		</a:t>
            </a:r>
            <a:r>
              <a:rPr lang="en-US" altLang="zh-CN" sz="2200" i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frame.setLayout</a:t>
            </a:r>
            <a:r>
              <a:rPr lang="en-US" altLang="zh-CN" sz="2200" i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zh-CN" sz="2200" i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cardLayout</a:t>
            </a:r>
            <a:r>
              <a:rPr lang="en-US" altLang="zh-CN" sz="22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);	</a:t>
            </a:r>
            <a:r>
              <a:rPr lang="en-US" altLang="zh-CN" sz="2200" i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zh-CN" altLang="en-US" sz="2200" i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设置</a:t>
            </a:r>
            <a:r>
              <a:rPr lang="zh-CN" altLang="en-US" sz="22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卡片布局管理器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200" i="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971600" y="332581"/>
            <a:ext cx="6985000" cy="7921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b="0" i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CardLayout</a:t>
            </a:r>
            <a:r>
              <a:rPr lang="zh-CN" altLang="en-US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应用示例 </a:t>
            </a:r>
          </a:p>
        </p:txBody>
      </p:sp>
    </p:spTree>
    <p:extLst>
      <p:ext uri="{BB962C8B-B14F-4D97-AF65-F5344CB8AC3E}">
        <p14:creationId xmlns:p14="http://schemas.microsoft.com/office/powerpoint/2010/main" val="20094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5496" y="1124744"/>
            <a:ext cx="9073008" cy="5544616"/>
          </a:xfrm>
          <a:prstGeom prst="rect">
            <a:avLst/>
          </a:prstGeom>
          <a:solidFill>
            <a:srgbClr val="FBFB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 smtClean="0">
                <a:latin typeface="Arial" panose="020B0604020202020204" pitchFamily="34" charset="0"/>
              </a:rPr>
              <a:t>		// </a:t>
            </a:r>
            <a:r>
              <a:rPr lang="zh-CN" altLang="en-US" sz="2200" i="0" dirty="0">
                <a:latin typeface="Arial" panose="020B0604020202020204" pitchFamily="34" charset="0"/>
              </a:rPr>
              <a:t>创建每个组件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i="0" dirty="0">
                <a:latin typeface="Arial" panose="020B0604020202020204" pitchFamily="34" charset="0"/>
              </a:rPr>
              <a:t>		</a:t>
            </a:r>
            <a:r>
              <a:rPr lang="en-US" altLang="zh-CN" sz="2200" i="0" dirty="0">
                <a:solidFill>
                  <a:srgbClr val="FF0000"/>
                </a:solidFill>
                <a:latin typeface="Arial" panose="020B0604020202020204" pitchFamily="34" charset="0"/>
              </a:rPr>
              <a:t>panel = new </a:t>
            </a:r>
            <a:r>
              <a:rPr lang="en-US" altLang="zh-CN" sz="2200" i="0" dirty="0" err="1">
                <a:solidFill>
                  <a:srgbClr val="FF0000"/>
                </a:solidFill>
                <a:latin typeface="Arial" panose="020B0604020202020204" pitchFamily="34" charset="0"/>
              </a:rPr>
              <a:t>JPanel</a:t>
            </a:r>
            <a:r>
              <a:rPr lang="en-US" altLang="zh-CN" sz="2200" i="0" dirty="0">
                <a:solidFill>
                  <a:srgbClr val="FF0000"/>
                </a:solidFill>
                <a:latin typeface="Arial" panose="020B0604020202020204" pitchFamily="34" charset="0"/>
              </a:rPr>
              <a:t>();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	</a:t>
            </a:r>
            <a:r>
              <a:rPr lang="en-US" altLang="zh-CN" sz="2200" i="0" dirty="0" err="1">
                <a:latin typeface="Arial" panose="020B0604020202020204" pitchFamily="34" charset="0"/>
              </a:rPr>
              <a:t>JLabel</a:t>
            </a:r>
            <a:r>
              <a:rPr lang="en-US" altLang="zh-CN" sz="2200" i="0" dirty="0">
                <a:latin typeface="Arial" panose="020B0604020202020204" pitchFamily="34" charset="0"/>
              </a:rPr>
              <a:t> </a:t>
            </a:r>
            <a:r>
              <a:rPr lang="en-US" altLang="zh-CN" sz="2200" i="0" dirty="0" err="1">
                <a:latin typeface="Arial" panose="020B0604020202020204" pitchFamily="34" charset="0"/>
              </a:rPr>
              <a:t>labelPanel</a:t>
            </a:r>
            <a:r>
              <a:rPr lang="en-US" altLang="zh-CN" sz="2200" i="0" dirty="0">
                <a:latin typeface="Arial" panose="020B0604020202020204" pitchFamily="34" charset="0"/>
              </a:rPr>
              <a:t> = new </a:t>
            </a:r>
            <a:r>
              <a:rPr lang="en-US" altLang="zh-CN" sz="2200" i="0" dirty="0" err="1">
                <a:latin typeface="Arial" panose="020B0604020202020204" pitchFamily="34" charset="0"/>
              </a:rPr>
              <a:t>JLabel</a:t>
            </a:r>
            <a:r>
              <a:rPr lang="en-US" altLang="zh-CN" sz="2200" i="0" dirty="0">
                <a:latin typeface="Arial" panose="020B0604020202020204" pitchFamily="34" charset="0"/>
              </a:rPr>
              <a:t>("</a:t>
            </a:r>
            <a:r>
              <a:rPr lang="zh-CN" altLang="en-US" sz="2200" i="0" dirty="0">
                <a:latin typeface="Arial" panose="020B0604020202020204" pitchFamily="34" charset="0"/>
              </a:rPr>
              <a:t>这是一个面板</a:t>
            </a:r>
            <a:r>
              <a:rPr lang="en-US" altLang="zh-CN" sz="2200" i="0" dirty="0">
                <a:latin typeface="Arial" panose="020B0604020202020204" pitchFamily="34" charset="0"/>
              </a:rPr>
              <a:t>");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	</a:t>
            </a:r>
            <a:r>
              <a:rPr lang="en-US" altLang="zh-CN" sz="2200" i="0" dirty="0" err="1">
                <a:latin typeface="Arial" panose="020B0604020202020204" pitchFamily="34" charset="0"/>
              </a:rPr>
              <a:t>panel.add</a:t>
            </a:r>
            <a:r>
              <a:rPr lang="en-US" altLang="zh-CN" sz="2200" i="0" dirty="0">
                <a:latin typeface="Arial" panose="020B0604020202020204" pitchFamily="34" charset="0"/>
              </a:rPr>
              <a:t>(</a:t>
            </a:r>
            <a:r>
              <a:rPr lang="en-US" altLang="zh-CN" sz="2200" i="0" dirty="0" err="1">
                <a:latin typeface="Arial" panose="020B0604020202020204" pitchFamily="34" charset="0"/>
              </a:rPr>
              <a:t>labelPanel</a:t>
            </a:r>
            <a:r>
              <a:rPr lang="en-US" altLang="zh-CN" sz="2200" i="0" dirty="0">
                <a:latin typeface="Arial" panose="020B0604020202020204" pitchFamily="34" charset="0"/>
              </a:rPr>
              <a:t>);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	</a:t>
            </a:r>
            <a:r>
              <a:rPr lang="en-US" altLang="zh-CN" sz="2200" i="0" dirty="0">
                <a:solidFill>
                  <a:srgbClr val="FF0000"/>
                </a:solidFill>
                <a:latin typeface="Arial" panose="020B0604020202020204" pitchFamily="34" charset="0"/>
              </a:rPr>
              <a:t>label = new </a:t>
            </a:r>
            <a:r>
              <a:rPr lang="en-US" altLang="zh-CN" sz="2200" i="0" dirty="0" err="1">
                <a:solidFill>
                  <a:srgbClr val="FF0000"/>
                </a:solidFill>
                <a:latin typeface="Arial" panose="020B0604020202020204" pitchFamily="34" charset="0"/>
              </a:rPr>
              <a:t>JLabel</a:t>
            </a:r>
            <a:r>
              <a:rPr lang="en-US" altLang="zh-CN" sz="2200" i="0" dirty="0">
                <a:solidFill>
                  <a:srgbClr val="FF0000"/>
                </a:solidFill>
                <a:latin typeface="Arial" panose="020B0604020202020204" pitchFamily="34" charset="0"/>
              </a:rPr>
              <a:t>("</a:t>
            </a:r>
            <a:r>
              <a:rPr lang="zh-CN" altLang="en-US" sz="2200" i="0" dirty="0">
                <a:solidFill>
                  <a:srgbClr val="FF0000"/>
                </a:solidFill>
                <a:latin typeface="Arial" panose="020B0604020202020204" pitchFamily="34" charset="0"/>
              </a:rPr>
              <a:t>这是一个标签</a:t>
            </a:r>
            <a:r>
              <a:rPr lang="en-US" altLang="zh-CN" sz="2200" i="0" dirty="0">
                <a:solidFill>
                  <a:srgbClr val="FF0000"/>
                </a:solidFill>
                <a:latin typeface="Arial" panose="020B0604020202020204" pitchFamily="34" charset="0"/>
              </a:rPr>
              <a:t>");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	</a:t>
            </a:r>
            <a:r>
              <a:rPr lang="en-US" altLang="zh-CN" sz="2200" i="0" dirty="0">
                <a:solidFill>
                  <a:srgbClr val="FF0000"/>
                </a:solidFill>
                <a:latin typeface="Arial" panose="020B0604020202020204" pitchFamily="34" charset="0"/>
              </a:rPr>
              <a:t>button = new </a:t>
            </a:r>
            <a:r>
              <a:rPr lang="en-US" altLang="zh-CN" sz="2200" i="0" dirty="0" err="1">
                <a:solidFill>
                  <a:srgbClr val="FF0000"/>
                </a:solidFill>
                <a:latin typeface="Arial" panose="020B0604020202020204" pitchFamily="34" charset="0"/>
              </a:rPr>
              <a:t>JButton</a:t>
            </a:r>
            <a:r>
              <a:rPr lang="en-US" altLang="zh-CN" sz="2200" i="0" dirty="0">
                <a:solidFill>
                  <a:srgbClr val="FF0000"/>
                </a:solidFill>
                <a:latin typeface="Arial" panose="020B0604020202020204" pitchFamily="34" charset="0"/>
              </a:rPr>
              <a:t>("</a:t>
            </a:r>
            <a:r>
              <a:rPr lang="zh-CN" altLang="en-US" sz="2200" i="0" dirty="0">
                <a:solidFill>
                  <a:srgbClr val="FF0000"/>
                </a:solidFill>
                <a:latin typeface="Arial" panose="020B0604020202020204" pitchFamily="34" charset="0"/>
              </a:rPr>
              <a:t>这是一个按钮</a:t>
            </a:r>
            <a:r>
              <a:rPr lang="en-US" altLang="zh-CN" sz="2200" i="0" dirty="0">
                <a:solidFill>
                  <a:srgbClr val="FF0000"/>
                </a:solidFill>
                <a:latin typeface="Arial" panose="020B0604020202020204" pitchFamily="34" charset="0"/>
              </a:rPr>
              <a:t>");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	// </a:t>
            </a:r>
            <a:r>
              <a:rPr lang="zh-CN" altLang="en-US" sz="2200" i="0" dirty="0">
                <a:latin typeface="Arial" panose="020B0604020202020204" pitchFamily="34" charset="0"/>
              </a:rPr>
              <a:t>将组件添加到</a:t>
            </a:r>
            <a:r>
              <a:rPr lang="en-US" altLang="zh-CN" sz="2200" i="0" dirty="0">
                <a:latin typeface="Arial" panose="020B0604020202020204" pitchFamily="34" charset="0"/>
              </a:rPr>
              <a:t>frame</a:t>
            </a:r>
            <a:r>
              <a:rPr lang="zh-CN" altLang="en-US" sz="2200" i="0" dirty="0">
                <a:latin typeface="Arial" panose="020B0604020202020204" pitchFamily="34" charset="0"/>
              </a:rPr>
              <a:t>中，每个组件给了一个名字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i="0" dirty="0">
                <a:latin typeface="Arial" panose="020B0604020202020204" pitchFamily="34" charset="0"/>
              </a:rPr>
              <a:t>		</a:t>
            </a:r>
            <a:r>
              <a:rPr lang="en-US" altLang="zh-CN" sz="2200" i="0" dirty="0" err="1">
                <a:solidFill>
                  <a:schemeClr val="tx2"/>
                </a:solidFill>
                <a:latin typeface="Arial" panose="020B0604020202020204" pitchFamily="34" charset="0"/>
              </a:rPr>
              <a:t>frame.add</a:t>
            </a:r>
            <a:r>
              <a:rPr lang="en-US" altLang="zh-CN" sz="2200" i="0" dirty="0">
                <a:solidFill>
                  <a:schemeClr val="tx2"/>
                </a:solidFill>
                <a:latin typeface="Arial" panose="020B0604020202020204" pitchFamily="34" charset="0"/>
              </a:rPr>
              <a:t>(panel, "panel");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solidFill>
                  <a:schemeClr val="tx2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2200" i="0" dirty="0" err="1">
                <a:solidFill>
                  <a:schemeClr val="tx2"/>
                </a:solidFill>
                <a:latin typeface="Arial" panose="020B0604020202020204" pitchFamily="34" charset="0"/>
              </a:rPr>
              <a:t>frame.add</a:t>
            </a:r>
            <a:r>
              <a:rPr lang="en-US" altLang="zh-CN" sz="2200" i="0" dirty="0">
                <a:solidFill>
                  <a:schemeClr val="tx2"/>
                </a:solidFill>
                <a:latin typeface="Arial" panose="020B0604020202020204" pitchFamily="34" charset="0"/>
              </a:rPr>
              <a:t>(label, "label");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solidFill>
                  <a:schemeClr val="tx2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2200" i="0" dirty="0" err="1">
                <a:solidFill>
                  <a:schemeClr val="tx2"/>
                </a:solidFill>
                <a:latin typeface="Arial" panose="020B0604020202020204" pitchFamily="34" charset="0"/>
              </a:rPr>
              <a:t>frame.add</a:t>
            </a:r>
            <a:r>
              <a:rPr lang="en-US" altLang="zh-CN" sz="2200" i="0" dirty="0">
                <a:solidFill>
                  <a:schemeClr val="tx2"/>
                </a:solidFill>
                <a:latin typeface="Arial" panose="020B0604020202020204" pitchFamily="34" charset="0"/>
              </a:rPr>
              <a:t>(button, "button");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	</a:t>
            </a:r>
            <a:r>
              <a:rPr lang="en-US" altLang="zh-CN" sz="2200" i="0" dirty="0" err="1">
                <a:latin typeface="Arial" panose="020B0604020202020204" pitchFamily="34" charset="0"/>
              </a:rPr>
              <a:t>cardLayout.show</a:t>
            </a:r>
            <a:r>
              <a:rPr lang="en-US" altLang="zh-CN" sz="2200" i="0" dirty="0">
                <a:latin typeface="Arial" panose="020B0604020202020204" pitchFamily="34" charset="0"/>
              </a:rPr>
              <a:t>(</a:t>
            </a:r>
            <a:r>
              <a:rPr lang="en-US" altLang="zh-CN" sz="2200" i="0" dirty="0" err="1">
                <a:latin typeface="Arial" panose="020B0604020202020204" pitchFamily="34" charset="0"/>
              </a:rPr>
              <a:t>contentPane</a:t>
            </a:r>
            <a:r>
              <a:rPr lang="en-US" altLang="zh-CN" sz="2200" i="0" dirty="0">
                <a:latin typeface="Arial" panose="020B0604020202020204" pitchFamily="34" charset="0"/>
              </a:rPr>
              <a:t>, "panel");		// </a:t>
            </a:r>
            <a:r>
              <a:rPr lang="zh-CN" altLang="en-US" sz="2200" i="0" dirty="0">
                <a:latin typeface="Arial" panose="020B0604020202020204" pitchFamily="34" charset="0"/>
              </a:rPr>
              <a:t>显示面板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i="0" dirty="0">
                <a:latin typeface="Arial" panose="020B0604020202020204" pitchFamily="34" charset="0"/>
              </a:rPr>
              <a:t>		</a:t>
            </a:r>
            <a:r>
              <a:rPr lang="en-US" altLang="zh-CN" sz="2200" i="0" dirty="0" err="1">
                <a:latin typeface="Arial" panose="020B0604020202020204" pitchFamily="34" charset="0"/>
              </a:rPr>
              <a:t>frame.setSize</a:t>
            </a:r>
            <a:r>
              <a:rPr lang="en-US" altLang="zh-CN" sz="2200" i="0" dirty="0">
                <a:latin typeface="Arial" panose="020B0604020202020204" pitchFamily="34" charset="0"/>
              </a:rPr>
              <a:t>(240, 180);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	</a:t>
            </a:r>
            <a:r>
              <a:rPr lang="en-US" altLang="zh-CN" sz="2200" i="0" dirty="0" err="1">
                <a:latin typeface="Arial" panose="020B0604020202020204" pitchFamily="34" charset="0"/>
              </a:rPr>
              <a:t>frame.setVisible</a:t>
            </a:r>
            <a:r>
              <a:rPr lang="en-US" altLang="zh-CN" sz="2200" i="0" dirty="0">
                <a:latin typeface="Arial" panose="020B0604020202020204" pitchFamily="34" charset="0"/>
              </a:rPr>
              <a:t>(true);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	</a:t>
            </a:r>
            <a:r>
              <a:rPr lang="en-US" altLang="zh-CN" sz="2200" i="0" dirty="0" err="1">
                <a:latin typeface="Arial" panose="020B0604020202020204" pitchFamily="34" charset="0"/>
              </a:rPr>
              <a:t>frame.setDefaultCloseOperation</a:t>
            </a:r>
            <a:r>
              <a:rPr lang="en-US" altLang="zh-CN" sz="2200" i="0" dirty="0">
                <a:latin typeface="Arial" panose="020B0604020202020204" pitchFamily="34" charset="0"/>
              </a:rPr>
              <a:t>(</a:t>
            </a:r>
            <a:r>
              <a:rPr lang="en-US" altLang="zh-CN" sz="2200" i="0" dirty="0" err="1">
                <a:latin typeface="Arial" panose="020B0604020202020204" pitchFamily="34" charset="0"/>
              </a:rPr>
              <a:t>JFrame.EXIT_ON_CLOSE</a:t>
            </a:r>
            <a:r>
              <a:rPr lang="en-US" altLang="zh-CN" sz="2200" i="0" dirty="0" smtClean="0">
                <a:latin typeface="Arial" panose="020B0604020202020204" pitchFamily="34" charset="0"/>
              </a:rPr>
              <a:t>);</a:t>
            </a:r>
            <a:endParaRPr lang="en-US" altLang="zh-CN" sz="2200" i="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971600" y="332581"/>
            <a:ext cx="6985000" cy="7921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b="0" i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CardLayout</a:t>
            </a:r>
            <a:r>
              <a:rPr lang="zh-CN" altLang="en-US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应用示例 </a:t>
            </a:r>
          </a:p>
        </p:txBody>
      </p:sp>
    </p:spTree>
    <p:extLst>
      <p:ext uri="{BB962C8B-B14F-4D97-AF65-F5344CB8AC3E}">
        <p14:creationId xmlns:p14="http://schemas.microsoft.com/office/powerpoint/2010/main" val="76204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5496" y="1124744"/>
            <a:ext cx="9073008" cy="5544616"/>
          </a:xfrm>
          <a:prstGeom prst="rect">
            <a:avLst/>
          </a:prstGeom>
          <a:solidFill>
            <a:srgbClr val="FBFB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	// </a:t>
            </a:r>
            <a:r>
              <a:rPr lang="zh-CN" altLang="en-US" sz="2200" i="0" dirty="0">
                <a:latin typeface="Arial" panose="020B0604020202020204" pitchFamily="34" charset="0"/>
              </a:rPr>
              <a:t>组件的事件注册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i="0" dirty="0">
                <a:latin typeface="Arial" panose="020B0604020202020204" pitchFamily="34" charset="0"/>
              </a:rPr>
              <a:t>		</a:t>
            </a:r>
            <a:r>
              <a:rPr lang="en-US" altLang="zh-CN" sz="2200" i="0" dirty="0" err="1">
                <a:latin typeface="Arial" panose="020B0604020202020204" pitchFamily="34" charset="0"/>
              </a:rPr>
              <a:t>panel.addMouseListener</a:t>
            </a:r>
            <a:r>
              <a:rPr lang="en-US" altLang="zh-CN" sz="2200" i="0" dirty="0">
                <a:latin typeface="Arial" panose="020B0604020202020204" pitchFamily="34" charset="0"/>
              </a:rPr>
              <a:t>(this);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	</a:t>
            </a:r>
            <a:r>
              <a:rPr lang="en-US" altLang="zh-CN" sz="2200" i="0" dirty="0" err="1">
                <a:latin typeface="Arial" panose="020B0604020202020204" pitchFamily="34" charset="0"/>
              </a:rPr>
              <a:t>label.addMouseListener</a:t>
            </a:r>
            <a:r>
              <a:rPr lang="en-US" altLang="zh-CN" sz="2200" i="0" dirty="0">
                <a:latin typeface="Arial" panose="020B0604020202020204" pitchFamily="34" charset="0"/>
              </a:rPr>
              <a:t>(this);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	</a:t>
            </a:r>
            <a:r>
              <a:rPr lang="en-US" altLang="zh-CN" sz="2200" i="0" dirty="0" err="1">
                <a:latin typeface="Arial" panose="020B0604020202020204" pitchFamily="34" charset="0"/>
              </a:rPr>
              <a:t>button.addMouseListener</a:t>
            </a:r>
            <a:r>
              <a:rPr lang="en-US" altLang="zh-CN" sz="2200" i="0" dirty="0">
                <a:latin typeface="Arial" panose="020B0604020202020204" pitchFamily="34" charset="0"/>
              </a:rPr>
              <a:t>(this);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}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public void </a:t>
            </a:r>
            <a:r>
              <a:rPr lang="en-US" altLang="zh-CN" sz="2200" i="0" dirty="0" err="1">
                <a:latin typeface="Arial" panose="020B0604020202020204" pitchFamily="34" charset="0"/>
              </a:rPr>
              <a:t>mouseClicked</a:t>
            </a:r>
            <a:r>
              <a:rPr lang="en-US" altLang="zh-CN" sz="2200" i="0" dirty="0">
                <a:latin typeface="Arial" panose="020B0604020202020204" pitchFamily="34" charset="0"/>
              </a:rPr>
              <a:t>(</a:t>
            </a:r>
            <a:r>
              <a:rPr lang="en-US" altLang="zh-CN" sz="2200" i="0" dirty="0" err="1">
                <a:latin typeface="Arial" panose="020B0604020202020204" pitchFamily="34" charset="0"/>
              </a:rPr>
              <a:t>MouseEvent</a:t>
            </a:r>
            <a:r>
              <a:rPr lang="en-US" altLang="zh-CN" sz="2200" i="0" dirty="0">
                <a:latin typeface="Arial" panose="020B0604020202020204" pitchFamily="34" charset="0"/>
              </a:rPr>
              <a:t> e) {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	</a:t>
            </a:r>
            <a:r>
              <a:rPr lang="en-US" altLang="zh-CN" sz="2200" i="0" dirty="0" err="1">
                <a:solidFill>
                  <a:schemeClr val="tx2"/>
                </a:solidFill>
                <a:latin typeface="Arial" panose="020B0604020202020204" pitchFamily="34" charset="0"/>
              </a:rPr>
              <a:t>cardLayout.next</a:t>
            </a:r>
            <a:r>
              <a:rPr lang="en-US" altLang="zh-CN" sz="2200" i="0" dirty="0">
                <a:solidFill>
                  <a:schemeClr val="tx2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200" i="0" dirty="0" err="1">
                <a:solidFill>
                  <a:schemeClr val="tx2"/>
                </a:solidFill>
                <a:latin typeface="Arial" panose="020B0604020202020204" pitchFamily="34" charset="0"/>
              </a:rPr>
              <a:t>contentPane</a:t>
            </a:r>
            <a:r>
              <a:rPr lang="en-US" altLang="zh-CN" sz="2200" i="0" dirty="0">
                <a:solidFill>
                  <a:schemeClr val="tx2"/>
                </a:solidFill>
                <a:latin typeface="Arial" panose="020B0604020202020204" pitchFamily="34" charset="0"/>
              </a:rPr>
              <a:t>);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}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}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public class App5_8 {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public static void main(String </a:t>
            </a:r>
            <a:r>
              <a:rPr lang="en-US" altLang="zh-CN" sz="2200" i="0" dirty="0" err="1">
                <a:latin typeface="Arial" panose="020B0604020202020204" pitchFamily="34" charset="0"/>
              </a:rPr>
              <a:t>args</a:t>
            </a:r>
            <a:r>
              <a:rPr lang="en-US" altLang="zh-CN" sz="2200" i="0" dirty="0">
                <a:latin typeface="Arial" panose="020B0604020202020204" pitchFamily="34" charset="0"/>
              </a:rPr>
              <a:t>[]) {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	new </a:t>
            </a:r>
            <a:r>
              <a:rPr lang="en-US" altLang="zh-CN" sz="2200" i="0" dirty="0" err="1">
                <a:latin typeface="Arial" panose="020B0604020202020204" pitchFamily="34" charset="0"/>
              </a:rPr>
              <a:t>CardLayoutDemo</a:t>
            </a:r>
            <a:r>
              <a:rPr lang="en-US" altLang="zh-CN" sz="2200" i="0" dirty="0">
                <a:latin typeface="Arial" panose="020B0604020202020204" pitchFamily="34" charset="0"/>
              </a:rPr>
              <a:t>();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}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}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200" i="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971600" y="332581"/>
            <a:ext cx="6985000" cy="7921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b="0" i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CardLayout</a:t>
            </a:r>
            <a:r>
              <a:rPr lang="zh-CN" altLang="en-US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应用示例 </a:t>
            </a:r>
          </a:p>
        </p:txBody>
      </p:sp>
    </p:spTree>
    <p:extLst>
      <p:ext uri="{BB962C8B-B14F-4D97-AF65-F5344CB8AC3E}">
        <p14:creationId xmlns:p14="http://schemas.microsoft.com/office/powerpoint/2010/main" val="265122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5496" y="1124744"/>
            <a:ext cx="9073008" cy="5544616"/>
          </a:xfrm>
          <a:prstGeom prst="rect">
            <a:avLst/>
          </a:prstGeom>
          <a:solidFill>
            <a:srgbClr val="FBFB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import  </a:t>
            </a:r>
            <a:r>
              <a:rPr lang="en-US" altLang="zh-CN" sz="2200" i="0" dirty="0" err="1">
                <a:latin typeface="Arial" panose="020B0604020202020204" pitchFamily="34" charset="0"/>
              </a:rPr>
              <a:t>java.awt</a:t>
            </a:r>
            <a:r>
              <a:rPr lang="en-US" altLang="zh-CN" sz="2200" i="0" dirty="0">
                <a:latin typeface="Arial" panose="020B0604020202020204" pitchFamily="34" charset="0"/>
              </a:rPr>
              <a:t>.*;	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import  </a:t>
            </a:r>
            <a:r>
              <a:rPr lang="en-US" altLang="zh-CN" sz="2200" i="0" dirty="0" err="1">
                <a:latin typeface="Arial" panose="020B0604020202020204" pitchFamily="34" charset="0"/>
              </a:rPr>
              <a:t>java.awt.event</a:t>
            </a:r>
            <a:r>
              <a:rPr lang="en-US" altLang="zh-CN" sz="2200" i="0" dirty="0">
                <a:latin typeface="Arial" panose="020B0604020202020204" pitchFamily="34" charset="0"/>
              </a:rPr>
              <a:t>.*;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import  </a:t>
            </a:r>
            <a:r>
              <a:rPr lang="en-US" altLang="zh-CN" sz="2200" i="0" dirty="0" err="1">
                <a:latin typeface="Arial" panose="020B0604020202020204" pitchFamily="34" charset="0"/>
              </a:rPr>
              <a:t>javax.swing</a:t>
            </a:r>
            <a:r>
              <a:rPr lang="en-US" altLang="zh-CN" sz="2200" i="0" dirty="0">
                <a:latin typeface="Arial" panose="020B0604020202020204" pitchFamily="34" charset="0"/>
              </a:rPr>
              <a:t>.*;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class  </a:t>
            </a:r>
            <a:r>
              <a:rPr lang="en-US" altLang="zh-CN" sz="2200" i="0" dirty="0" err="1">
                <a:latin typeface="Arial" panose="020B0604020202020204" pitchFamily="34" charset="0"/>
              </a:rPr>
              <a:t>CardTest</a:t>
            </a:r>
            <a:r>
              <a:rPr lang="en-US" altLang="zh-CN" sz="2200" i="0" dirty="0">
                <a:latin typeface="Arial" panose="020B0604020202020204" pitchFamily="34" charset="0"/>
              </a:rPr>
              <a:t>  extends  </a:t>
            </a:r>
            <a:r>
              <a:rPr lang="en-US" altLang="zh-CN" sz="2200" i="0" dirty="0" err="1">
                <a:latin typeface="Arial" panose="020B0604020202020204" pitchFamily="34" charset="0"/>
              </a:rPr>
              <a:t>MouseAdapter</a:t>
            </a:r>
            <a:r>
              <a:rPr lang="en-US" altLang="zh-CN" sz="2200" i="0" dirty="0">
                <a:latin typeface="Arial" panose="020B0604020202020204" pitchFamily="34" charset="0"/>
              </a:rPr>
              <a:t> </a:t>
            </a:r>
            <a:r>
              <a:rPr lang="en-US" altLang="zh-CN" sz="2200" i="0" dirty="0" smtClean="0">
                <a:latin typeface="Arial" panose="020B0604020202020204" pitchFamily="34" charset="0"/>
              </a:rPr>
              <a:t>  { </a:t>
            </a:r>
            <a:r>
              <a:rPr lang="en-US" altLang="zh-CN" sz="2200" i="0" dirty="0">
                <a:latin typeface="Arial" panose="020B0604020202020204" pitchFamily="34" charset="0"/>
              </a:rPr>
              <a:t>	</a:t>
            </a:r>
            <a:endParaRPr lang="en-US" altLang="zh-CN" sz="2200" i="0" dirty="0" smtClean="0">
              <a:latin typeface="Arial" panose="020B0604020202020204" pitchFamily="34" charset="0"/>
            </a:endParaRP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 smtClean="0">
                <a:latin typeface="Arial" panose="020B0604020202020204" pitchFamily="34" charset="0"/>
              </a:rPr>
              <a:t>  </a:t>
            </a:r>
            <a:r>
              <a:rPr lang="en-US" altLang="zh-CN" sz="2200" i="0" dirty="0">
                <a:latin typeface="Arial" panose="020B0604020202020204" pitchFamily="34" charset="0"/>
              </a:rPr>
              <a:t>	</a:t>
            </a:r>
            <a:r>
              <a:rPr lang="en-US" altLang="zh-CN" sz="2200" i="0" dirty="0" smtClean="0">
                <a:latin typeface="Arial" panose="020B0604020202020204" pitchFamily="34" charset="0"/>
              </a:rPr>
              <a:t>  </a:t>
            </a:r>
            <a:r>
              <a:rPr lang="en-US" altLang="zh-CN" sz="2200" i="0" dirty="0" err="1" smtClean="0">
                <a:latin typeface="Arial" panose="020B0604020202020204" pitchFamily="34" charset="0"/>
              </a:rPr>
              <a:t>JFrame</a:t>
            </a:r>
            <a:r>
              <a:rPr lang="en-US" altLang="zh-CN" sz="2200" i="0" dirty="0" smtClean="0">
                <a:latin typeface="Arial" panose="020B0604020202020204" pitchFamily="34" charset="0"/>
              </a:rPr>
              <a:t>   </a:t>
            </a:r>
            <a:r>
              <a:rPr lang="en-US" altLang="zh-CN" sz="2200" i="0" dirty="0">
                <a:latin typeface="Arial" panose="020B0604020202020204" pitchFamily="34" charset="0"/>
              </a:rPr>
              <a:t>f;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</a:t>
            </a:r>
            <a:r>
              <a:rPr lang="en-US" altLang="zh-CN" sz="2200" i="0" dirty="0" smtClean="0">
                <a:latin typeface="Arial" panose="020B0604020202020204" pitchFamily="34" charset="0"/>
              </a:rPr>
              <a:t>  </a:t>
            </a:r>
            <a:r>
              <a:rPr lang="en-US" altLang="zh-CN" sz="2200" i="0" dirty="0" err="1" smtClean="0">
                <a:latin typeface="Arial" panose="020B0604020202020204" pitchFamily="34" charset="0"/>
              </a:rPr>
              <a:t>JPanel</a:t>
            </a:r>
            <a:r>
              <a:rPr lang="en-US" altLang="zh-CN" sz="2200" i="0" dirty="0" smtClean="0">
                <a:latin typeface="Arial" panose="020B0604020202020204" pitchFamily="34" charset="0"/>
              </a:rPr>
              <a:t>  </a:t>
            </a:r>
            <a:r>
              <a:rPr lang="en-US" altLang="zh-CN" sz="2200" i="0" dirty="0">
                <a:latin typeface="Arial" panose="020B0604020202020204" pitchFamily="34" charset="0"/>
              </a:rPr>
              <a:t>p1, p2, p3; 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</a:t>
            </a:r>
            <a:r>
              <a:rPr lang="en-US" altLang="zh-CN" sz="2200" i="0" dirty="0" smtClean="0">
                <a:latin typeface="Arial" panose="020B0604020202020204" pitchFamily="34" charset="0"/>
              </a:rPr>
              <a:t>  </a:t>
            </a:r>
            <a:r>
              <a:rPr lang="en-US" altLang="zh-CN" sz="2200" i="0" dirty="0" err="1" smtClean="0">
                <a:latin typeface="Arial" panose="020B0604020202020204" pitchFamily="34" charset="0"/>
              </a:rPr>
              <a:t>JLabel</a:t>
            </a:r>
            <a:r>
              <a:rPr lang="en-US" altLang="zh-CN" sz="2200" i="0" dirty="0" smtClean="0">
                <a:latin typeface="Arial" panose="020B0604020202020204" pitchFamily="34" charset="0"/>
              </a:rPr>
              <a:t>  </a:t>
            </a:r>
            <a:r>
              <a:rPr lang="en-US" altLang="zh-CN" sz="2200" i="0" dirty="0">
                <a:latin typeface="Arial" panose="020B0604020202020204" pitchFamily="34" charset="0"/>
              </a:rPr>
              <a:t>l1, l2, l3;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</a:t>
            </a:r>
            <a:r>
              <a:rPr lang="en-US" altLang="zh-CN" sz="2200" i="0" dirty="0" smtClean="0">
                <a:latin typeface="Arial" panose="020B0604020202020204" pitchFamily="34" charset="0"/>
              </a:rPr>
              <a:t>  </a:t>
            </a:r>
            <a:r>
              <a:rPr lang="en-US" altLang="zh-CN" sz="2200" i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CardTest</a:t>
            </a:r>
            <a:r>
              <a:rPr lang="en-US" altLang="zh-CN" sz="2200" i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( ) { 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        	f = new </a:t>
            </a:r>
            <a:r>
              <a:rPr lang="en-US" altLang="zh-CN" sz="2200" i="0" dirty="0" err="1">
                <a:latin typeface="Arial" panose="020B0604020202020204" pitchFamily="34" charset="0"/>
              </a:rPr>
              <a:t>JFrame</a:t>
            </a:r>
            <a:r>
              <a:rPr lang="en-US" altLang="zh-CN" sz="2200" i="0" dirty="0">
                <a:latin typeface="Arial" panose="020B0604020202020204" pitchFamily="34" charset="0"/>
              </a:rPr>
              <a:t> ( "Card Test" );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	</a:t>
            </a:r>
            <a:r>
              <a:rPr lang="en-US" altLang="zh-CN" sz="2200" i="0" dirty="0">
                <a:solidFill>
                  <a:srgbClr val="C00000"/>
                </a:solidFill>
                <a:latin typeface="Arial" panose="020B0604020202020204" pitchFamily="34" charset="0"/>
              </a:rPr>
              <a:t>f. </a:t>
            </a:r>
            <a:r>
              <a:rPr lang="en-US" altLang="zh-CN" sz="2200" i="0" dirty="0" err="1">
                <a:solidFill>
                  <a:srgbClr val="C00000"/>
                </a:solidFill>
                <a:latin typeface="Arial" panose="020B0604020202020204" pitchFamily="34" charset="0"/>
              </a:rPr>
              <a:t>setLayout</a:t>
            </a:r>
            <a:r>
              <a:rPr lang="en-US" altLang="zh-CN" sz="2200" i="0" dirty="0">
                <a:solidFill>
                  <a:srgbClr val="C00000"/>
                </a:solidFill>
                <a:latin typeface="Arial" panose="020B0604020202020204" pitchFamily="34" charset="0"/>
              </a:rPr>
              <a:t> (new </a:t>
            </a:r>
            <a:r>
              <a:rPr lang="en-US" altLang="zh-CN" sz="2200" i="0" dirty="0" err="1">
                <a:solidFill>
                  <a:srgbClr val="C00000"/>
                </a:solidFill>
                <a:latin typeface="Arial" panose="020B0604020202020204" pitchFamily="34" charset="0"/>
              </a:rPr>
              <a:t>CardLayout</a:t>
            </a:r>
            <a:r>
              <a:rPr lang="en-US" altLang="zh-CN" sz="2200" i="0" dirty="0">
                <a:solidFill>
                  <a:srgbClr val="C00000"/>
                </a:solidFill>
                <a:latin typeface="Arial" panose="020B0604020202020204" pitchFamily="34" charset="0"/>
              </a:rPr>
              <a:t> ( ) </a:t>
            </a:r>
            <a:r>
              <a:rPr lang="en-US" altLang="zh-CN" sz="2200" i="0" dirty="0" smtClean="0">
                <a:solidFill>
                  <a:srgbClr val="C00000"/>
                </a:solidFill>
                <a:latin typeface="Arial" panose="020B0604020202020204" pitchFamily="34" charset="0"/>
              </a:rPr>
              <a:t>);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</a:pPr>
            <a:r>
              <a:rPr lang="en-US" altLang="zh-CN" sz="2200" i="0" dirty="0" smtClean="0">
                <a:latin typeface="Arial" panose="020B0604020202020204" pitchFamily="34" charset="0"/>
              </a:rPr>
              <a:t>		</a:t>
            </a:r>
            <a:r>
              <a:rPr lang="zh-CN" altLang="zh-CN" sz="2200" i="0" dirty="0" smtClean="0">
                <a:latin typeface="Arial" panose="020B0604020202020204" pitchFamily="34" charset="0"/>
              </a:rPr>
              <a:t>f</a:t>
            </a:r>
            <a:r>
              <a:rPr lang="zh-CN" altLang="zh-CN" sz="2200" i="0" dirty="0">
                <a:latin typeface="Arial" panose="020B0604020202020204" pitchFamily="34" charset="0"/>
              </a:rPr>
              <a:t>. setSize ( 300, 200 );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</a:pPr>
            <a:r>
              <a:rPr lang="zh-CN" altLang="zh-CN" sz="2200" i="0" dirty="0">
                <a:latin typeface="Arial" panose="020B0604020202020204" pitchFamily="34" charset="0"/>
              </a:rPr>
              <a:t>	</a:t>
            </a:r>
            <a:r>
              <a:rPr lang="en-US" altLang="zh-CN" sz="2200" i="0" dirty="0" smtClean="0">
                <a:latin typeface="Arial" panose="020B0604020202020204" pitchFamily="34" charset="0"/>
              </a:rPr>
              <a:t>	</a:t>
            </a:r>
            <a:r>
              <a:rPr lang="zh-CN" altLang="zh-CN" sz="2200" i="0" dirty="0" smtClean="0">
                <a:latin typeface="Arial" panose="020B0604020202020204" pitchFamily="34" charset="0"/>
              </a:rPr>
              <a:t>f</a:t>
            </a:r>
            <a:r>
              <a:rPr lang="zh-CN" altLang="zh-CN" sz="2200" i="0" dirty="0">
                <a:latin typeface="Arial" panose="020B0604020202020204" pitchFamily="34" charset="0"/>
              </a:rPr>
              <a:t>. setVisible ( true ); </a:t>
            </a:r>
            <a:endParaRPr lang="en-US" altLang="zh-CN" sz="2200" i="0" dirty="0">
              <a:latin typeface="Arial" panose="020B0604020202020204" pitchFamily="34" charset="0"/>
            </a:endParaRP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	p1 = new </a:t>
            </a:r>
            <a:r>
              <a:rPr lang="en-US" altLang="zh-CN" sz="2200" i="0" dirty="0" err="1">
                <a:latin typeface="Arial" panose="020B0604020202020204" pitchFamily="34" charset="0"/>
              </a:rPr>
              <a:t>JPanel</a:t>
            </a:r>
            <a:r>
              <a:rPr lang="en-US" altLang="zh-CN" sz="2200" i="0" dirty="0">
                <a:latin typeface="Arial" panose="020B0604020202020204" pitchFamily="34" charset="0"/>
              </a:rPr>
              <a:t> ( );	</a:t>
            </a:r>
            <a:r>
              <a:rPr lang="en-US" altLang="zh-CN" sz="2200" i="0" dirty="0" smtClean="0">
                <a:latin typeface="Arial" panose="020B0604020202020204" pitchFamily="34" charset="0"/>
              </a:rPr>
              <a:t>p2 </a:t>
            </a:r>
            <a:r>
              <a:rPr lang="en-US" altLang="zh-CN" sz="2200" i="0" dirty="0">
                <a:latin typeface="Arial" panose="020B0604020202020204" pitchFamily="34" charset="0"/>
              </a:rPr>
              <a:t>= new </a:t>
            </a:r>
            <a:r>
              <a:rPr lang="en-US" altLang="zh-CN" sz="2200" i="0" dirty="0" err="1">
                <a:latin typeface="Arial" panose="020B0604020202020204" pitchFamily="34" charset="0"/>
              </a:rPr>
              <a:t>JPanel</a:t>
            </a:r>
            <a:r>
              <a:rPr lang="en-US" altLang="zh-CN" sz="2200" i="0" dirty="0">
                <a:latin typeface="Arial" panose="020B0604020202020204" pitchFamily="34" charset="0"/>
              </a:rPr>
              <a:t> ( </a:t>
            </a:r>
            <a:r>
              <a:rPr lang="en-US" altLang="zh-CN" sz="2200" i="0" dirty="0" smtClean="0">
                <a:latin typeface="Arial" panose="020B0604020202020204" pitchFamily="34" charset="0"/>
              </a:rPr>
              <a:t>);   p3 </a:t>
            </a:r>
            <a:r>
              <a:rPr lang="en-US" altLang="zh-CN" sz="2200" i="0" dirty="0">
                <a:latin typeface="Arial" panose="020B0604020202020204" pitchFamily="34" charset="0"/>
              </a:rPr>
              <a:t>= new </a:t>
            </a:r>
            <a:r>
              <a:rPr lang="en-US" altLang="zh-CN" sz="2200" i="0" dirty="0" err="1">
                <a:latin typeface="Arial" panose="020B0604020202020204" pitchFamily="34" charset="0"/>
              </a:rPr>
              <a:t>JPanel</a:t>
            </a:r>
            <a:r>
              <a:rPr lang="en-US" altLang="zh-CN" sz="2200" i="0" dirty="0">
                <a:latin typeface="Arial" panose="020B0604020202020204" pitchFamily="34" charset="0"/>
              </a:rPr>
              <a:t> ( );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	</a:t>
            </a:r>
            <a:r>
              <a:rPr lang="en-US" altLang="zh-CN" sz="2200" i="0" dirty="0">
                <a:solidFill>
                  <a:srgbClr val="C00000"/>
                </a:solidFill>
                <a:latin typeface="Arial" panose="020B0604020202020204" pitchFamily="34" charset="0"/>
              </a:rPr>
              <a:t>p1. </a:t>
            </a:r>
            <a:r>
              <a:rPr lang="en-US" altLang="zh-CN" sz="2200" i="0" dirty="0" err="1">
                <a:solidFill>
                  <a:srgbClr val="C00000"/>
                </a:solidFill>
                <a:latin typeface="Arial" panose="020B0604020202020204" pitchFamily="34" charset="0"/>
              </a:rPr>
              <a:t>setBackground</a:t>
            </a:r>
            <a:r>
              <a:rPr lang="en-US" altLang="zh-CN" sz="2200" i="0" dirty="0">
                <a:solidFill>
                  <a:srgbClr val="C00000"/>
                </a:solidFill>
                <a:latin typeface="Arial" panose="020B0604020202020204" pitchFamily="34" charset="0"/>
              </a:rPr>
              <a:t> ( Color. yellow );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solidFill>
                  <a:srgbClr val="C00000"/>
                </a:solidFill>
                <a:latin typeface="Arial" panose="020B0604020202020204" pitchFamily="34" charset="0"/>
              </a:rPr>
              <a:t>		l1 = new </a:t>
            </a:r>
            <a:r>
              <a:rPr lang="en-US" altLang="zh-CN" sz="2200" i="0" dirty="0" err="1">
                <a:solidFill>
                  <a:srgbClr val="C00000"/>
                </a:solidFill>
                <a:latin typeface="Arial" panose="020B0604020202020204" pitchFamily="34" charset="0"/>
              </a:rPr>
              <a:t>JLabel</a:t>
            </a:r>
            <a:r>
              <a:rPr lang="en-US" altLang="zh-CN" sz="2200" i="0" dirty="0">
                <a:solidFill>
                  <a:srgbClr val="C00000"/>
                </a:solidFill>
                <a:latin typeface="Arial" panose="020B0604020202020204" pitchFamily="34" charset="0"/>
              </a:rPr>
              <a:t> ("This is the first Panel");</a:t>
            </a:r>
          </a:p>
          <a:p>
            <a:pPr marL="342900" indent="-342900" eaLnBrk="1" hangingPunct="1"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solidFill>
                  <a:srgbClr val="C00000"/>
                </a:solidFill>
                <a:latin typeface="Arial" panose="020B0604020202020204" pitchFamily="34" charset="0"/>
              </a:rPr>
              <a:t>		p1. add ( l1 </a:t>
            </a:r>
            <a:r>
              <a:rPr lang="en-US" altLang="zh-CN" sz="2200" i="0" dirty="0" smtClean="0">
                <a:solidFill>
                  <a:srgbClr val="C00000"/>
                </a:solidFill>
                <a:latin typeface="Arial" panose="020B0604020202020204" pitchFamily="34" charset="0"/>
              </a:rPr>
              <a:t>);</a:t>
            </a:r>
            <a:endParaRPr lang="en-US" altLang="zh-CN" sz="2200" i="0" dirty="0">
              <a:latin typeface="Arial" panose="020B0604020202020204" pitchFamily="34" charset="0"/>
            </a:endParaRPr>
          </a:p>
        </p:txBody>
      </p:sp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492896"/>
            <a:ext cx="2484437" cy="167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971600" y="332581"/>
            <a:ext cx="6985000" cy="7921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b="0" i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CardLayout</a:t>
            </a:r>
            <a:r>
              <a:rPr lang="zh-CN" altLang="en-US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应用示例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0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0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0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0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0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01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01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539552" y="0"/>
            <a:ext cx="7992888" cy="6858000"/>
          </a:xfrm>
          <a:prstGeom prst="rect">
            <a:avLst/>
          </a:prstGeom>
          <a:solidFill>
            <a:srgbClr val="FBFB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ts val="2500"/>
              </a:lnSpc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</a:t>
            </a:r>
            <a:r>
              <a:rPr lang="en-US" altLang="zh-CN" sz="2200" i="0" dirty="0" smtClean="0">
                <a:latin typeface="Arial" panose="020B0604020202020204" pitchFamily="34" charset="0"/>
              </a:rPr>
              <a:t>  </a:t>
            </a:r>
            <a:r>
              <a:rPr lang="en-US" altLang="zh-CN" sz="2200" i="0" dirty="0">
                <a:latin typeface="Arial" panose="020B0604020202020204" pitchFamily="34" charset="0"/>
              </a:rPr>
              <a:t>	</a:t>
            </a:r>
            <a:r>
              <a:rPr lang="en-US" altLang="zh-CN" sz="2200" i="0" dirty="0" smtClean="0">
                <a:solidFill>
                  <a:srgbClr val="C00000"/>
                </a:solidFill>
                <a:latin typeface="Arial" panose="020B0604020202020204" pitchFamily="34" charset="0"/>
              </a:rPr>
              <a:t>p2</a:t>
            </a:r>
            <a:r>
              <a:rPr lang="en-US" altLang="zh-CN" sz="2200" i="0" dirty="0">
                <a:solidFill>
                  <a:srgbClr val="C00000"/>
                </a:solidFill>
                <a:latin typeface="Arial" panose="020B0604020202020204" pitchFamily="34" charset="0"/>
              </a:rPr>
              <a:t>. </a:t>
            </a:r>
            <a:r>
              <a:rPr lang="en-US" altLang="zh-CN" sz="2200" i="0" dirty="0" err="1">
                <a:solidFill>
                  <a:srgbClr val="C00000"/>
                </a:solidFill>
                <a:latin typeface="Arial" panose="020B0604020202020204" pitchFamily="34" charset="0"/>
              </a:rPr>
              <a:t>setBackground</a:t>
            </a:r>
            <a:r>
              <a:rPr lang="en-US" altLang="zh-CN" sz="2200" i="0" dirty="0">
                <a:solidFill>
                  <a:srgbClr val="C00000"/>
                </a:solidFill>
                <a:latin typeface="Arial" panose="020B0604020202020204" pitchFamily="34" charset="0"/>
              </a:rPr>
              <a:t> ( Color. green );</a:t>
            </a:r>
          </a:p>
          <a:p>
            <a:pPr marL="342900" indent="-342900" eaLnBrk="1" hangingPunct="1">
              <a:lnSpc>
                <a:spcPts val="2500"/>
              </a:lnSpc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solidFill>
                  <a:srgbClr val="C00000"/>
                </a:solidFill>
                <a:latin typeface="Arial" panose="020B0604020202020204" pitchFamily="34" charset="0"/>
              </a:rPr>
              <a:t>            </a:t>
            </a:r>
            <a:r>
              <a:rPr lang="en-US" altLang="zh-CN" sz="2200" i="0" dirty="0" smtClean="0">
                <a:solidFill>
                  <a:srgbClr val="C00000"/>
                </a:solidFill>
                <a:latin typeface="Arial" panose="020B0604020202020204" pitchFamily="34" charset="0"/>
              </a:rPr>
              <a:t>l2 </a:t>
            </a:r>
            <a:r>
              <a:rPr lang="en-US" altLang="zh-CN" sz="2200" i="0" dirty="0">
                <a:solidFill>
                  <a:srgbClr val="C00000"/>
                </a:solidFill>
                <a:latin typeface="Arial" panose="020B0604020202020204" pitchFamily="34" charset="0"/>
              </a:rPr>
              <a:t>= new </a:t>
            </a:r>
            <a:r>
              <a:rPr lang="en-US" altLang="zh-CN" sz="2200" i="0" dirty="0" err="1">
                <a:solidFill>
                  <a:srgbClr val="C00000"/>
                </a:solidFill>
                <a:latin typeface="Arial" panose="020B0604020202020204" pitchFamily="34" charset="0"/>
              </a:rPr>
              <a:t>JLabel</a:t>
            </a:r>
            <a:r>
              <a:rPr lang="en-US" altLang="zh-CN" sz="2200" i="0" dirty="0">
                <a:solidFill>
                  <a:srgbClr val="C00000"/>
                </a:solidFill>
                <a:latin typeface="Arial" panose="020B0604020202020204" pitchFamily="34" charset="0"/>
              </a:rPr>
              <a:t> ("This is the 2nd Panel");</a:t>
            </a:r>
          </a:p>
          <a:p>
            <a:pPr marL="342900" indent="-342900" eaLnBrk="1" hangingPunct="1">
              <a:lnSpc>
                <a:spcPts val="2500"/>
              </a:lnSpc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solidFill>
                  <a:srgbClr val="C00000"/>
                </a:solidFill>
                <a:latin typeface="Arial" panose="020B0604020202020204" pitchFamily="34" charset="0"/>
              </a:rPr>
              <a:t>		p2. add ( l2 );</a:t>
            </a:r>
          </a:p>
          <a:p>
            <a:pPr marL="342900" indent="-342900" eaLnBrk="1" hangingPunct="1">
              <a:lnSpc>
                <a:spcPts val="2500"/>
              </a:lnSpc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	</a:t>
            </a:r>
            <a:r>
              <a:rPr lang="en-US" altLang="zh-CN" sz="2200" i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p3. </a:t>
            </a:r>
            <a:r>
              <a:rPr lang="en-US" altLang="zh-CN" sz="2200" i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setBackground</a:t>
            </a:r>
            <a:r>
              <a:rPr lang="en-US" altLang="zh-CN" sz="2200" i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( Color. magenta );</a:t>
            </a:r>
          </a:p>
          <a:p>
            <a:pPr marL="342900" indent="-342900" eaLnBrk="1" hangingPunct="1">
              <a:lnSpc>
                <a:spcPts val="2500"/>
              </a:lnSpc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           </a:t>
            </a:r>
            <a:r>
              <a:rPr lang="en-US" altLang="zh-CN" sz="2200" i="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l3 </a:t>
            </a:r>
            <a:r>
              <a:rPr lang="en-US" altLang="zh-CN" sz="2200" i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= new </a:t>
            </a:r>
            <a:r>
              <a:rPr lang="en-US" altLang="zh-CN" sz="2200" i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JLabel</a:t>
            </a:r>
            <a:r>
              <a:rPr lang="en-US" altLang="zh-CN" sz="2200" i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("This is the 3rd Panel");</a:t>
            </a:r>
          </a:p>
          <a:p>
            <a:pPr marL="342900" indent="-342900" eaLnBrk="1" hangingPunct="1">
              <a:lnSpc>
                <a:spcPts val="2500"/>
              </a:lnSpc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		p3. add ( l3 </a:t>
            </a:r>
            <a:r>
              <a:rPr lang="en-US" altLang="zh-CN" sz="2200" i="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);</a:t>
            </a:r>
          </a:p>
          <a:p>
            <a:pPr marL="342900" indent="-342900" eaLnBrk="1" hangingPunct="1">
              <a:lnSpc>
                <a:spcPts val="2500"/>
              </a:lnSpc>
              <a:buClr>
                <a:srgbClr val="339966"/>
              </a:buClr>
              <a:buSzPct val="80000"/>
            </a:pPr>
            <a:r>
              <a:rPr lang="en-US" altLang="zh-CN" sz="2200" i="0" dirty="0">
                <a:latin typeface="Arial" panose="020B0604020202020204" pitchFamily="34" charset="0"/>
              </a:rPr>
              <a:t> </a:t>
            </a:r>
            <a:r>
              <a:rPr lang="en-US" altLang="zh-CN" sz="2200" i="0" dirty="0" smtClean="0">
                <a:latin typeface="Arial" panose="020B0604020202020204" pitchFamily="34" charset="0"/>
              </a:rPr>
              <a:t>           </a:t>
            </a:r>
            <a:r>
              <a:rPr lang="en-US" altLang="zh-CN" sz="2200" i="0" dirty="0" smtClean="0">
                <a:solidFill>
                  <a:srgbClr val="C00000"/>
                </a:solidFill>
                <a:latin typeface="Arial" panose="020B0604020202020204" pitchFamily="34" charset="0"/>
              </a:rPr>
              <a:t>Container </a:t>
            </a:r>
            <a:r>
              <a:rPr lang="en-US" altLang="zh-CN" sz="2200" i="0" dirty="0">
                <a:solidFill>
                  <a:srgbClr val="C00000"/>
                </a:solidFill>
                <a:latin typeface="Arial" panose="020B0604020202020204" pitchFamily="34" charset="0"/>
              </a:rPr>
              <a:t>c = </a:t>
            </a:r>
            <a:r>
              <a:rPr lang="zh-CN" altLang="zh-CN" sz="2200" i="0" dirty="0">
                <a:solidFill>
                  <a:srgbClr val="C00000"/>
                </a:solidFill>
                <a:latin typeface="Arial" panose="020B0604020202020204" pitchFamily="34" charset="0"/>
              </a:rPr>
              <a:t>f.getContentPane();</a:t>
            </a:r>
          </a:p>
          <a:p>
            <a:pPr marL="342900" indent="-342900" eaLnBrk="1" hangingPunct="1">
              <a:lnSpc>
                <a:spcPts val="2500"/>
              </a:lnSpc>
              <a:buClr>
                <a:srgbClr val="339966"/>
              </a:buClr>
              <a:buSzPct val="80000"/>
            </a:pPr>
            <a:r>
              <a:rPr lang="zh-CN" altLang="zh-CN" sz="2200" i="0" dirty="0">
                <a:latin typeface="Arial" panose="020B0604020202020204" pitchFamily="34" charset="0"/>
              </a:rPr>
              <a:t>        </a:t>
            </a:r>
            <a:r>
              <a:rPr lang="en-US" altLang="zh-CN" sz="2200" i="0" dirty="0">
                <a:latin typeface="Arial" panose="020B0604020202020204" pitchFamily="34" charset="0"/>
              </a:rPr>
              <a:t> </a:t>
            </a:r>
            <a:r>
              <a:rPr lang="en-US" altLang="zh-CN" sz="2200" i="0" dirty="0" smtClean="0">
                <a:latin typeface="Arial" panose="020B0604020202020204" pitchFamily="34" charset="0"/>
              </a:rPr>
              <a:t>	</a:t>
            </a:r>
            <a:r>
              <a:rPr lang="zh-CN" altLang="zh-CN" sz="2200" i="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c</a:t>
            </a:r>
            <a:r>
              <a:rPr lang="zh-CN" altLang="zh-CN" sz="2200" i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. add ( p1, "First" );</a:t>
            </a:r>
          </a:p>
          <a:p>
            <a:pPr marL="342900" indent="-342900" eaLnBrk="1" hangingPunct="1">
              <a:lnSpc>
                <a:spcPts val="2500"/>
              </a:lnSpc>
              <a:buClr>
                <a:srgbClr val="339966"/>
              </a:buClr>
              <a:buSzPct val="80000"/>
            </a:pPr>
            <a:r>
              <a:rPr lang="en-US" altLang="zh-CN" sz="2200" i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         </a:t>
            </a:r>
            <a:r>
              <a:rPr lang="en-US" altLang="zh-CN" sz="2200" i="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	</a:t>
            </a:r>
            <a:r>
              <a:rPr lang="zh-CN" altLang="zh-CN" sz="2200" i="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c</a:t>
            </a:r>
            <a:r>
              <a:rPr lang="zh-CN" altLang="zh-CN" sz="2200" i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. add ( p2, "Second" );</a:t>
            </a:r>
          </a:p>
          <a:p>
            <a:pPr marL="342900" indent="-342900" eaLnBrk="1" hangingPunct="1">
              <a:lnSpc>
                <a:spcPts val="2500"/>
              </a:lnSpc>
              <a:buClr>
                <a:srgbClr val="339966"/>
              </a:buClr>
              <a:buSzPct val="80000"/>
            </a:pPr>
            <a:r>
              <a:rPr lang="en-US" altLang="zh-CN" sz="2200" i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         </a:t>
            </a:r>
            <a:r>
              <a:rPr lang="en-US" altLang="zh-CN" sz="2200" i="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	</a:t>
            </a:r>
            <a:r>
              <a:rPr lang="zh-CN" altLang="zh-CN" sz="2200" i="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c</a:t>
            </a:r>
            <a:r>
              <a:rPr lang="zh-CN" altLang="zh-CN" sz="2200" i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. add ( p3, "Third" );</a:t>
            </a:r>
          </a:p>
          <a:p>
            <a:pPr marL="342900" indent="-342900" eaLnBrk="1" hangingPunct="1">
              <a:lnSpc>
                <a:spcPts val="2500"/>
              </a:lnSpc>
              <a:buClr>
                <a:srgbClr val="339966"/>
              </a:buClr>
              <a:buSzPct val="80000"/>
            </a:pPr>
            <a:r>
              <a:rPr lang="zh-CN" altLang="zh-CN" sz="2200" i="0" dirty="0">
                <a:latin typeface="Arial" panose="020B0604020202020204" pitchFamily="34" charset="0"/>
              </a:rPr>
              <a:t>	</a:t>
            </a:r>
            <a:r>
              <a:rPr lang="en-US" altLang="zh-CN" sz="2200" i="0" dirty="0" smtClean="0">
                <a:latin typeface="Arial" panose="020B0604020202020204" pitchFamily="34" charset="0"/>
              </a:rPr>
              <a:t>	</a:t>
            </a:r>
            <a:r>
              <a:rPr lang="zh-CN" altLang="zh-CN" sz="2200" i="0" dirty="0" smtClean="0">
                <a:solidFill>
                  <a:srgbClr val="C00000"/>
                </a:solidFill>
                <a:latin typeface="Arial" panose="020B0604020202020204" pitchFamily="34" charset="0"/>
              </a:rPr>
              <a:t>myCard</a:t>
            </a:r>
            <a:r>
              <a:rPr lang="zh-CN" altLang="zh-CN" sz="2200" i="0" dirty="0">
                <a:solidFill>
                  <a:srgbClr val="C00000"/>
                </a:solidFill>
                <a:latin typeface="Arial" panose="020B0604020202020204" pitchFamily="34" charset="0"/>
              </a:rPr>
              <a:t>.show(c,"First" );</a:t>
            </a:r>
          </a:p>
          <a:p>
            <a:pPr marL="342900" indent="-342900" eaLnBrk="1" hangingPunct="1">
              <a:lnSpc>
                <a:spcPts val="2500"/>
              </a:lnSpc>
              <a:buClr>
                <a:srgbClr val="339966"/>
              </a:buClr>
              <a:buSzPct val="80000"/>
            </a:pPr>
            <a:r>
              <a:rPr lang="zh-CN" altLang="zh-CN" sz="2200" i="0" dirty="0">
                <a:latin typeface="Arial" panose="020B0604020202020204" pitchFamily="34" charset="0"/>
              </a:rPr>
              <a:t>	</a:t>
            </a:r>
            <a:r>
              <a:rPr lang="en-US" altLang="zh-CN" sz="2200" i="0" dirty="0" smtClean="0">
                <a:latin typeface="Arial" panose="020B0604020202020204" pitchFamily="34" charset="0"/>
              </a:rPr>
              <a:t>       p1</a:t>
            </a:r>
            <a:r>
              <a:rPr lang="en-US" altLang="zh-CN" sz="2200" i="0" dirty="0">
                <a:latin typeface="Arial" panose="020B0604020202020204" pitchFamily="34" charset="0"/>
              </a:rPr>
              <a:t>. </a:t>
            </a:r>
            <a:r>
              <a:rPr lang="en-US" altLang="zh-CN" sz="2200" i="0" dirty="0" err="1">
                <a:latin typeface="Arial" panose="020B0604020202020204" pitchFamily="34" charset="0"/>
              </a:rPr>
              <a:t>addMouseListener</a:t>
            </a:r>
            <a:r>
              <a:rPr lang="en-US" altLang="zh-CN" sz="2200" i="0" dirty="0">
                <a:latin typeface="Arial" panose="020B0604020202020204" pitchFamily="34" charset="0"/>
              </a:rPr>
              <a:t> ( this );</a:t>
            </a:r>
          </a:p>
          <a:p>
            <a:pPr marL="342900" indent="-342900" eaLnBrk="1" hangingPunct="1">
              <a:lnSpc>
                <a:spcPts val="2500"/>
              </a:lnSpc>
              <a:buClr>
                <a:srgbClr val="339966"/>
              </a:buClr>
              <a:buSzPct val="80000"/>
            </a:pPr>
            <a:r>
              <a:rPr lang="en-US" altLang="zh-CN" sz="2200" i="0" dirty="0">
                <a:latin typeface="Arial" panose="020B0604020202020204" pitchFamily="34" charset="0"/>
              </a:rPr>
              <a:t>	 </a:t>
            </a:r>
            <a:r>
              <a:rPr lang="en-US" altLang="zh-CN" sz="2200" i="0" dirty="0" smtClean="0">
                <a:latin typeface="Arial" panose="020B0604020202020204" pitchFamily="34" charset="0"/>
              </a:rPr>
              <a:t>	p2</a:t>
            </a:r>
            <a:r>
              <a:rPr lang="en-US" altLang="zh-CN" sz="2200" i="0" dirty="0">
                <a:latin typeface="Arial" panose="020B0604020202020204" pitchFamily="34" charset="0"/>
              </a:rPr>
              <a:t>. </a:t>
            </a:r>
            <a:r>
              <a:rPr lang="en-US" altLang="zh-CN" sz="2200" i="0" dirty="0" err="1">
                <a:latin typeface="Arial" panose="020B0604020202020204" pitchFamily="34" charset="0"/>
              </a:rPr>
              <a:t>addMouseListener</a:t>
            </a:r>
            <a:r>
              <a:rPr lang="en-US" altLang="zh-CN" sz="2200" i="0" dirty="0">
                <a:latin typeface="Arial" panose="020B0604020202020204" pitchFamily="34" charset="0"/>
              </a:rPr>
              <a:t> ( this );</a:t>
            </a:r>
          </a:p>
          <a:p>
            <a:pPr marL="342900" indent="-342900" eaLnBrk="1" hangingPunct="1">
              <a:lnSpc>
                <a:spcPts val="2500"/>
              </a:lnSpc>
              <a:buClr>
                <a:srgbClr val="339966"/>
              </a:buClr>
              <a:buSzPct val="80000"/>
            </a:pPr>
            <a:r>
              <a:rPr lang="en-US" altLang="zh-CN" sz="2200" i="0" dirty="0">
                <a:latin typeface="Arial" panose="020B0604020202020204" pitchFamily="34" charset="0"/>
              </a:rPr>
              <a:t>	 </a:t>
            </a:r>
            <a:r>
              <a:rPr lang="en-US" altLang="zh-CN" sz="2200" i="0" dirty="0" smtClean="0">
                <a:latin typeface="Arial" panose="020B0604020202020204" pitchFamily="34" charset="0"/>
              </a:rPr>
              <a:t>	p3</a:t>
            </a:r>
            <a:r>
              <a:rPr lang="en-US" altLang="zh-CN" sz="2200" i="0" dirty="0">
                <a:latin typeface="Arial" panose="020B0604020202020204" pitchFamily="34" charset="0"/>
              </a:rPr>
              <a:t>. </a:t>
            </a:r>
            <a:r>
              <a:rPr lang="en-US" altLang="zh-CN" sz="2200" i="0" dirty="0" err="1">
                <a:latin typeface="Arial" panose="020B0604020202020204" pitchFamily="34" charset="0"/>
              </a:rPr>
              <a:t>addMouseListener</a:t>
            </a:r>
            <a:r>
              <a:rPr lang="en-US" altLang="zh-CN" sz="2200" i="0" dirty="0">
                <a:latin typeface="Arial" panose="020B0604020202020204" pitchFamily="34" charset="0"/>
              </a:rPr>
              <a:t> ( this );</a:t>
            </a:r>
          </a:p>
          <a:p>
            <a:pPr marL="342900" indent="-342900" eaLnBrk="1" hangingPunct="1">
              <a:lnSpc>
                <a:spcPts val="2000"/>
              </a:lnSpc>
              <a:buClr>
                <a:srgbClr val="339966"/>
              </a:buClr>
              <a:buSzPct val="80000"/>
            </a:pPr>
            <a:r>
              <a:rPr lang="en-US" altLang="zh-CN" sz="2200" i="0" dirty="0">
                <a:latin typeface="Arial" panose="020B0604020202020204" pitchFamily="34" charset="0"/>
              </a:rPr>
              <a:t>    </a:t>
            </a:r>
            <a:r>
              <a:rPr lang="zh-CN" altLang="zh-CN" sz="2200" i="0" dirty="0" smtClean="0">
                <a:latin typeface="Arial" panose="020B0604020202020204" pitchFamily="34" charset="0"/>
              </a:rPr>
              <a:t>}</a:t>
            </a:r>
            <a:endParaRPr lang="zh-CN" altLang="zh-CN" sz="2200" i="0" dirty="0"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ts val="2400"/>
              </a:lnSpc>
              <a:buClr>
                <a:srgbClr val="339966"/>
              </a:buClr>
              <a:buSzPct val="80000"/>
            </a:pPr>
            <a:r>
              <a:rPr lang="en-US" altLang="zh-CN" sz="2200" i="0" dirty="0">
                <a:latin typeface="Arial" panose="020B0604020202020204" pitchFamily="34" charset="0"/>
              </a:rPr>
              <a:t>    </a:t>
            </a:r>
            <a:r>
              <a:rPr lang="zh-CN" altLang="zh-CN" sz="2200" i="0" dirty="0" smtClean="0">
                <a:latin typeface="Arial" panose="020B0604020202020204" pitchFamily="34" charset="0"/>
              </a:rPr>
              <a:t>public  </a:t>
            </a:r>
            <a:r>
              <a:rPr lang="zh-CN" altLang="zh-CN" sz="2200" i="0" dirty="0">
                <a:latin typeface="Arial" panose="020B0604020202020204" pitchFamily="34" charset="0"/>
              </a:rPr>
              <a:t>void  mouseClicked(MouseEvent  e) </a:t>
            </a:r>
            <a:r>
              <a:rPr lang="zh-CN" altLang="zh-CN" sz="2200" i="0" dirty="0" smtClean="0">
                <a:latin typeface="Arial" panose="020B0604020202020204" pitchFamily="34" charset="0"/>
              </a:rPr>
              <a:t>  </a:t>
            </a:r>
            <a:r>
              <a:rPr lang="zh-CN" altLang="zh-CN" sz="2200" i="0" dirty="0">
                <a:latin typeface="Arial" panose="020B0604020202020204" pitchFamily="34" charset="0"/>
              </a:rPr>
              <a:t>{	</a:t>
            </a:r>
            <a:endParaRPr lang="en-US" altLang="zh-CN" sz="2200" i="0" dirty="0" smtClean="0"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ts val="2400"/>
              </a:lnSpc>
              <a:buClr>
                <a:srgbClr val="339966"/>
              </a:buClr>
              <a:buSzPct val="80000"/>
            </a:pPr>
            <a:r>
              <a:rPr lang="en-US" altLang="zh-CN" sz="2200" i="0" dirty="0">
                <a:latin typeface="Arial" panose="020B0604020202020204" pitchFamily="34" charset="0"/>
              </a:rPr>
              <a:t>	</a:t>
            </a:r>
            <a:r>
              <a:rPr lang="en-US" altLang="zh-CN" sz="2200" i="0" dirty="0" smtClean="0">
                <a:latin typeface="Arial" panose="020B0604020202020204" pitchFamily="34" charset="0"/>
              </a:rPr>
              <a:t>	</a:t>
            </a:r>
            <a:r>
              <a:rPr lang="zh-CN" altLang="zh-CN" sz="2200" i="0" dirty="0" smtClean="0">
                <a:latin typeface="Arial" panose="020B0604020202020204" pitchFamily="34" charset="0"/>
              </a:rPr>
              <a:t>myCard</a:t>
            </a:r>
            <a:r>
              <a:rPr lang="zh-CN" altLang="zh-CN" sz="2200" i="0" dirty="0">
                <a:latin typeface="Arial" panose="020B0604020202020204" pitchFamily="34" charset="0"/>
              </a:rPr>
              <a:t>. next ( c ) ;     </a:t>
            </a:r>
            <a:endParaRPr lang="en-US" altLang="zh-CN" sz="2200" i="0" dirty="0" smtClean="0"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ts val="2500"/>
              </a:lnSpc>
              <a:buClr>
                <a:srgbClr val="339966"/>
              </a:buClr>
              <a:buSzPct val="80000"/>
            </a:pPr>
            <a:r>
              <a:rPr lang="en-US" altLang="zh-CN" sz="2200" i="0" dirty="0">
                <a:latin typeface="Arial" panose="020B0604020202020204" pitchFamily="34" charset="0"/>
              </a:rPr>
              <a:t>	</a:t>
            </a:r>
            <a:r>
              <a:rPr lang="zh-CN" altLang="zh-CN" sz="2200" i="0" dirty="0">
                <a:latin typeface="Arial" panose="020B0604020202020204" pitchFamily="34" charset="0"/>
              </a:rPr>
              <a:t>}</a:t>
            </a:r>
            <a:endParaRPr lang="en-US" altLang="zh-CN" sz="2200" i="0" dirty="0"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ts val="2400"/>
              </a:lnSpc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 smtClean="0">
                <a:latin typeface="Arial" panose="020B0604020202020204" pitchFamily="34" charset="0"/>
              </a:rPr>
              <a:t>	public </a:t>
            </a:r>
            <a:r>
              <a:rPr lang="en-US" altLang="zh-CN" sz="2200" i="0" dirty="0">
                <a:latin typeface="Arial" panose="020B0604020202020204" pitchFamily="34" charset="0"/>
              </a:rPr>
              <a:t>static void main (String </a:t>
            </a:r>
            <a:r>
              <a:rPr lang="en-US" altLang="zh-CN" sz="2200" i="0" dirty="0" err="1">
                <a:latin typeface="Arial" panose="020B0604020202020204" pitchFamily="34" charset="0"/>
              </a:rPr>
              <a:t>args</a:t>
            </a:r>
            <a:r>
              <a:rPr lang="en-US" altLang="zh-CN" sz="2200" i="0" dirty="0">
                <a:latin typeface="Arial" panose="020B0604020202020204" pitchFamily="34" charset="0"/>
              </a:rPr>
              <a:t>[])    {	</a:t>
            </a:r>
          </a:p>
          <a:p>
            <a:pPr marL="342900" indent="-342900" eaLnBrk="1" hangingPunct="1">
              <a:lnSpc>
                <a:spcPts val="2400"/>
              </a:lnSpc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  	</a:t>
            </a:r>
            <a:r>
              <a:rPr lang="en-US" altLang="zh-CN" sz="2200" i="0" dirty="0" err="1" smtClean="0">
                <a:latin typeface="Arial" panose="020B0604020202020204" pitchFamily="34" charset="0"/>
              </a:rPr>
              <a:t>CardTest</a:t>
            </a:r>
            <a:r>
              <a:rPr lang="en-US" altLang="zh-CN" sz="2200" i="0" dirty="0" smtClean="0">
                <a:latin typeface="Arial" panose="020B0604020202020204" pitchFamily="34" charset="0"/>
              </a:rPr>
              <a:t>  </a:t>
            </a:r>
            <a:r>
              <a:rPr lang="en-US" altLang="zh-CN" sz="2200" i="0" dirty="0" err="1">
                <a:latin typeface="Arial" panose="020B0604020202020204" pitchFamily="34" charset="0"/>
              </a:rPr>
              <a:t>ct</a:t>
            </a:r>
            <a:r>
              <a:rPr lang="en-US" altLang="zh-CN" sz="2200" i="0" dirty="0">
                <a:latin typeface="Arial" panose="020B0604020202020204" pitchFamily="34" charset="0"/>
              </a:rPr>
              <a:t> = new  </a:t>
            </a:r>
            <a:r>
              <a:rPr lang="en-US" altLang="zh-CN" sz="2200" i="0" dirty="0" err="1">
                <a:latin typeface="Arial" panose="020B0604020202020204" pitchFamily="34" charset="0"/>
              </a:rPr>
              <a:t>CardTest</a:t>
            </a:r>
            <a:r>
              <a:rPr lang="en-US" altLang="zh-CN" sz="2200" i="0" dirty="0">
                <a:latin typeface="Arial" panose="020B0604020202020204" pitchFamily="34" charset="0"/>
              </a:rPr>
              <a:t> ( ); </a:t>
            </a:r>
          </a:p>
          <a:p>
            <a:pPr marL="342900" indent="-342900" eaLnBrk="1" hangingPunct="1">
              <a:lnSpc>
                <a:spcPts val="2500"/>
              </a:lnSpc>
              <a:buClr>
                <a:srgbClr val="339966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i="0" dirty="0">
                <a:latin typeface="Arial" panose="020B0604020202020204" pitchFamily="34" charset="0"/>
              </a:rPr>
              <a:t>	</a:t>
            </a:r>
            <a:r>
              <a:rPr lang="en-US" altLang="zh-CN" sz="2200" i="0" dirty="0" smtClean="0">
                <a:latin typeface="Arial" panose="020B0604020202020204" pitchFamily="34" charset="0"/>
              </a:rPr>
              <a:t>}</a:t>
            </a:r>
            <a:endParaRPr lang="zh-CN" altLang="zh-CN" sz="2200" i="0" dirty="0"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ts val="2500"/>
              </a:lnSpc>
              <a:buClr>
                <a:srgbClr val="339966"/>
              </a:buClr>
              <a:buSzPct val="80000"/>
            </a:pPr>
            <a:r>
              <a:rPr lang="zh-CN" altLang="zh-CN" sz="2200" i="0" dirty="0">
                <a:latin typeface="Arial" panose="020B0604020202020204" pitchFamily="34" charset="0"/>
              </a:rPr>
              <a:t>}</a:t>
            </a:r>
            <a:endParaRPr lang="en-US" altLang="zh-CN" sz="2200" i="0" dirty="0"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492896"/>
            <a:ext cx="2484437" cy="167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1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1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1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1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1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1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1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1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1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1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12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GUI</a:t>
            </a:r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技术及支持包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1072059" y="1557338"/>
            <a:ext cx="3311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0" i="0" dirty="0" smtClean="0">
                <a:latin typeface="Arial" panose="020B0604020202020204" pitchFamily="34" charset="0"/>
              </a:rPr>
              <a:t>AWT</a:t>
            </a:r>
            <a:r>
              <a:rPr lang="zh-CN" altLang="en-US" b="0" i="0" dirty="0">
                <a:latin typeface="Arial" panose="020B0604020202020204" pitchFamily="34" charset="0"/>
              </a:rPr>
              <a:t>：</a:t>
            </a:r>
            <a:r>
              <a:rPr lang="en-US" altLang="zh-CN" b="0" i="0" dirty="0" err="1" smtClean="0">
                <a:latin typeface="Arial" panose="020B0604020202020204" pitchFamily="34" charset="0"/>
              </a:rPr>
              <a:t>java.awt</a:t>
            </a:r>
            <a:r>
              <a:rPr lang="zh-CN" altLang="en-US" b="0" i="0" dirty="0">
                <a:latin typeface="黑体" panose="02010609060101010101" pitchFamily="49" charset="-122"/>
              </a:rPr>
              <a:t>包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4751014" y="1557338"/>
            <a:ext cx="37814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0" i="0" dirty="0" smtClean="0">
                <a:latin typeface="Arial" panose="020B0604020202020204" pitchFamily="34" charset="0"/>
              </a:rPr>
              <a:t>Swing</a:t>
            </a:r>
            <a:r>
              <a:rPr lang="zh-CN" altLang="en-US" b="0" i="0" dirty="0" smtClean="0">
                <a:latin typeface="Arial" panose="020B0604020202020204" pitchFamily="34" charset="0"/>
              </a:rPr>
              <a:t>：</a:t>
            </a:r>
            <a:r>
              <a:rPr lang="en-US" altLang="zh-CN" b="0" i="0" dirty="0" err="1" smtClean="0">
                <a:latin typeface="Arial" panose="020B0604020202020204" pitchFamily="34" charset="0"/>
              </a:rPr>
              <a:t>javax.swing</a:t>
            </a:r>
            <a:r>
              <a:rPr lang="zh-CN" altLang="en-US" b="0" i="0" dirty="0">
                <a:latin typeface="黑体" panose="02010609060101010101" pitchFamily="49" charset="-122"/>
              </a:rPr>
              <a:t>包</a:t>
            </a:r>
          </a:p>
        </p:txBody>
      </p:sp>
      <p:sp>
        <p:nvSpPr>
          <p:cNvPr id="17413" name="AutoShape 6"/>
          <p:cNvSpPr>
            <a:spLocks noChangeArrowheads="1"/>
          </p:cNvSpPr>
          <p:nvPr/>
        </p:nvSpPr>
        <p:spPr bwMode="auto">
          <a:xfrm>
            <a:off x="827584" y="2349500"/>
            <a:ext cx="3351213" cy="30353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CC0000"/>
              </a:buClr>
            </a:pPr>
            <a:r>
              <a:rPr lang="zh-CN" altLang="en-US" b="0" i="0">
                <a:latin typeface="黑体" panose="02010609060101010101" pitchFamily="49" charset="-122"/>
              </a:rPr>
              <a:t>提供了大量地进行</a:t>
            </a:r>
            <a:r>
              <a:rPr lang="en-US" altLang="zh-CN" b="0" i="0">
                <a:latin typeface="黑体" panose="02010609060101010101" pitchFamily="49" charset="-122"/>
              </a:rPr>
              <a:t>GUI</a:t>
            </a:r>
            <a:r>
              <a:rPr lang="zh-CN" altLang="en-US" b="0" i="0">
                <a:latin typeface="黑体" panose="02010609060101010101" pitchFamily="49" charset="-122"/>
              </a:rPr>
              <a:t>设计所使用的类和接口</a:t>
            </a:r>
          </a:p>
          <a:p>
            <a:pPr eaLnBrk="1" hangingPunct="1">
              <a:lnSpc>
                <a:spcPct val="100000"/>
              </a:lnSpc>
              <a:buClr>
                <a:srgbClr val="CC0000"/>
              </a:buClr>
            </a:pPr>
            <a:r>
              <a:rPr lang="en-US" altLang="zh-CN" b="0" i="0">
                <a:latin typeface="黑体" panose="02010609060101010101" pitchFamily="49" charset="-122"/>
              </a:rPr>
              <a:t>Java</a:t>
            </a:r>
            <a:r>
              <a:rPr lang="zh-CN" altLang="en-US" b="0" i="0">
                <a:latin typeface="黑体" panose="02010609060101010101" pitchFamily="49" charset="-122"/>
              </a:rPr>
              <a:t>语言进行</a:t>
            </a:r>
            <a:r>
              <a:rPr lang="en-US" altLang="zh-CN" b="0" i="0">
                <a:latin typeface="黑体" panose="02010609060101010101" pitchFamily="49" charset="-122"/>
              </a:rPr>
              <a:t>GUI</a:t>
            </a:r>
            <a:r>
              <a:rPr lang="zh-CN" altLang="en-US" b="0" i="0">
                <a:latin typeface="黑体" panose="02010609060101010101" pitchFamily="49" charset="-122"/>
              </a:rPr>
              <a:t>程序设计的基础</a:t>
            </a:r>
          </a:p>
        </p:txBody>
      </p:sp>
      <p:sp>
        <p:nvSpPr>
          <p:cNvPr id="17414" name="AutoShape 7"/>
          <p:cNvSpPr>
            <a:spLocks noChangeArrowheads="1"/>
          </p:cNvSpPr>
          <p:nvPr/>
        </p:nvSpPr>
        <p:spPr bwMode="auto">
          <a:xfrm>
            <a:off x="4966344" y="2349500"/>
            <a:ext cx="3384550" cy="30353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CC0000"/>
              </a:buClr>
            </a:pPr>
            <a:r>
              <a:rPr lang="zh-CN" altLang="en-US" b="0" i="0">
                <a:latin typeface="黑体" panose="02010609060101010101" pitchFamily="49" charset="-122"/>
              </a:rPr>
              <a:t>由</a:t>
            </a:r>
            <a:r>
              <a:rPr lang="en-US" altLang="zh-CN" b="0" i="0">
                <a:latin typeface="黑体" panose="02010609060101010101" pitchFamily="49" charset="-122"/>
              </a:rPr>
              <a:t>100%</a:t>
            </a:r>
            <a:r>
              <a:rPr lang="zh-CN" altLang="en-US" b="0" i="0">
                <a:latin typeface="黑体" panose="02010609060101010101" pitchFamily="49" charset="-122"/>
              </a:rPr>
              <a:t>纯</a:t>
            </a:r>
            <a:r>
              <a:rPr lang="en-US" altLang="zh-CN" b="0" i="0">
                <a:latin typeface="黑体" panose="02010609060101010101" pitchFamily="49" charset="-122"/>
              </a:rPr>
              <a:t>Java</a:t>
            </a:r>
            <a:r>
              <a:rPr lang="zh-CN" altLang="en-US" b="0" i="0">
                <a:latin typeface="黑体" panose="02010609060101010101" pitchFamily="49" charset="-122"/>
              </a:rPr>
              <a:t>实现的，不依赖操作系统的支持</a:t>
            </a:r>
          </a:p>
          <a:p>
            <a:pPr eaLnBrk="1" hangingPunct="1">
              <a:lnSpc>
                <a:spcPct val="100000"/>
              </a:lnSpc>
              <a:buClr>
                <a:srgbClr val="CC0000"/>
              </a:buClr>
            </a:pPr>
            <a:r>
              <a:rPr lang="zh-CN" altLang="en-US" b="0" i="0">
                <a:solidFill>
                  <a:srgbClr val="080808"/>
                </a:solidFill>
                <a:latin typeface="黑体" panose="02010609060101010101" pitchFamily="49" charset="-122"/>
              </a:rPr>
              <a:t>使得</a:t>
            </a:r>
            <a:r>
              <a:rPr lang="en-US" altLang="zh-CN" b="0" i="0">
                <a:solidFill>
                  <a:srgbClr val="080808"/>
                </a:solidFill>
                <a:latin typeface="黑体" panose="02010609060101010101" pitchFamily="49" charset="-122"/>
              </a:rPr>
              <a:t>Java</a:t>
            </a:r>
            <a:r>
              <a:rPr lang="zh-CN" altLang="en-US" b="0" i="0">
                <a:solidFill>
                  <a:srgbClr val="080808"/>
                </a:solidFill>
                <a:latin typeface="黑体" panose="02010609060101010101" pitchFamily="49" charset="-122"/>
              </a:rPr>
              <a:t>的图形用户界面上了一个台阶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88640"/>
            <a:ext cx="5810250" cy="963612"/>
          </a:xfrm>
        </p:spPr>
        <p:txBody>
          <a:bodyPr/>
          <a:lstStyle/>
          <a:p>
            <a:pPr eaLnBrk="1" hangingPunct="1"/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布局类型的选用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7920880" cy="496855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zh-CN" altLang="en-US" sz="2600" dirty="0" smtClean="0">
                <a:latin typeface="+mn-ea"/>
              </a:rPr>
              <a:t>每个布局管理器都有自己特定的用途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err="1">
                <a:latin typeface="+mn-ea"/>
              </a:rPr>
              <a:t>FlowLayout</a:t>
            </a:r>
            <a:r>
              <a:rPr lang="zh-CN" altLang="en-US" sz="2400" dirty="0">
                <a:latin typeface="+mn-ea"/>
              </a:rPr>
              <a:t>以最优尺寸显示各个组件，但组件的相对位置容易改变</a:t>
            </a:r>
            <a:r>
              <a:rPr lang="zh-CN" altLang="en-US" sz="2400" dirty="0" smtClean="0">
                <a:latin typeface="+mn-ea"/>
              </a:rPr>
              <a:t>；</a:t>
            </a:r>
            <a:endParaRPr lang="en-US" altLang="zh-CN" sz="2400" dirty="0" smtClean="0">
              <a:latin typeface="+mn-ea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BorderLayout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将容器分为相对位置固定的几个区域，适合于顶层容器使用</a:t>
            </a:r>
            <a:r>
              <a:rPr lang="zh-CN" altLang="en-US" sz="2400" dirty="0" smtClean="0">
                <a:latin typeface="+mn-ea"/>
              </a:rPr>
              <a:t>；</a:t>
            </a:r>
            <a:endParaRPr lang="en-US" altLang="zh-CN" sz="2400" dirty="0" smtClean="0">
              <a:latin typeface="+mn-ea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GridLayout</a:t>
            </a:r>
            <a:r>
              <a:rPr lang="zh-CN" altLang="en-US" sz="2400" dirty="0">
                <a:latin typeface="+mn-ea"/>
              </a:rPr>
              <a:t>以行和列的方式排列组件，组件大小一致，整齐划一，比较适合按钮类组件的布局</a:t>
            </a:r>
            <a:r>
              <a:rPr lang="zh-CN" altLang="en-US" sz="2400" dirty="0" smtClean="0">
                <a:latin typeface="+mn-ea"/>
              </a:rPr>
              <a:t>；</a:t>
            </a:r>
            <a:endParaRPr lang="en-US" altLang="zh-CN" sz="2400" dirty="0" smtClean="0">
              <a:latin typeface="+mn-ea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CardLayout</a:t>
            </a:r>
            <a:r>
              <a:rPr lang="zh-CN" altLang="en-US" sz="2400" dirty="0">
                <a:latin typeface="+mn-ea"/>
              </a:rPr>
              <a:t>将多个组件叠放在一起，每次只显示一个组件，适合多功能程序使用。</a:t>
            </a:r>
            <a:endParaRPr lang="zh-CN" altLang="en-US" sz="24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04664"/>
            <a:ext cx="7391400" cy="487363"/>
          </a:xfrm>
        </p:spPr>
        <p:txBody>
          <a:bodyPr/>
          <a:lstStyle/>
          <a:p>
            <a:pPr eaLnBrk="1" hangingPunct="1"/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联合使用布局管理器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437901" y="1178347"/>
            <a:ext cx="8281987" cy="2682701"/>
          </a:xfrm>
          <a:prstGeom prst="rect">
            <a:avLst/>
          </a:prstGeom>
          <a:solidFill>
            <a:srgbClr val="EFF7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81000"/>
              <a:buFont typeface="Wingdings" panose="05000000000000000000" pitchFamily="2" charset="2"/>
              <a:buChar char="p"/>
            </a:pPr>
            <a:r>
              <a:rPr lang="zh-CN" altLang="en-US" sz="2400" b="0" i="0" dirty="0">
                <a:latin typeface="Arial" panose="020B0604020202020204" pitchFamily="34" charset="0"/>
              </a:rPr>
              <a:t>容器的嵌套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v"/>
            </a:pPr>
            <a:r>
              <a:rPr lang="zh-CN" altLang="en-US" sz="2200" b="0" i="0" dirty="0">
                <a:latin typeface="Arial" panose="020B0604020202020204" pitchFamily="34" charset="0"/>
              </a:rPr>
              <a:t>一个包含了多个组件的</a:t>
            </a:r>
            <a:r>
              <a:rPr lang="zh-CN" altLang="en-US" sz="2200" b="0" i="0" dirty="0" smtClean="0">
                <a:latin typeface="Arial" panose="020B0604020202020204" pitchFamily="34" charset="0"/>
              </a:rPr>
              <a:t>容器，可以</a:t>
            </a:r>
            <a:r>
              <a:rPr lang="zh-CN" altLang="en-US" sz="2200" b="0" i="0" dirty="0">
                <a:latin typeface="Arial" panose="020B0604020202020204" pitchFamily="34" charset="0"/>
              </a:rPr>
              <a:t>作为一个</a:t>
            </a:r>
            <a:r>
              <a:rPr lang="zh-CN" altLang="en-US" sz="2200" b="0" i="0" dirty="0" smtClean="0">
                <a:latin typeface="Arial" panose="020B0604020202020204" pitchFamily="34" charset="0"/>
              </a:rPr>
              <a:t>组件添加到</a:t>
            </a:r>
            <a:r>
              <a:rPr lang="zh-CN" altLang="en-US" sz="2200" b="0" i="0" dirty="0">
                <a:latin typeface="Arial" panose="020B0604020202020204" pitchFamily="34" charset="0"/>
              </a:rPr>
              <a:t>另一个容器中去，容器中再添加容器</a:t>
            </a:r>
            <a:r>
              <a:rPr lang="zh-CN" altLang="en-US" sz="2200" b="0" i="0" dirty="0" smtClean="0">
                <a:latin typeface="Arial" panose="020B0604020202020204" pitchFamily="34" charset="0"/>
              </a:rPr>
              <a:t>，就</a:t>
            </a:r>
            <a:r>
              <a:rPr lang="zh-CN" altLang="en-US" sz="2200" b="0" i="0" dirty="0">
                <a:latin typeface="Arial" panose="020B0604020202020204" pitchFamily="34" charset="0"/>
              </a:rPr>
              <a:t>形成了容器的嵌套。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81000"/>
              <a:buFont typeface="Wingdings" panose="05000000000000000000" pitchFamily="2" charset="2"/>
              <a:buChar char="p"/>
            </a:pPr>
            <a:r>
              <a:rPr lang="zh-CN" altLang="en-US" sz="2400" b="0" i="0" dirty="0">
                <a:latin typeface="Arial" panose="020B0604020202020204" pitchFamily="34" charset="0"/>
              </a:rPr>
              <a:t>多面板技术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v"/>
            </a:pPr>
            <a:r>
              <a:rPr lang="zh-CN" altLang="en-US" sz="2200" b="0" i="0" dirty="0">
                <a:latin typeface="Arial" panose="020B0604020202020204" pitchFamily="34" charset="0"/>
              </a:rPr>
              <a:t>将窗口分割成多个</a:t>
            </a:r>
            <a:r>
              <a:rPr lang="zh-CN" altLang="en-US" sz="2200" b="0" i="0" dirty="0" smtClean="0">
                <a:latin typeface="Arial" panose="020B0604020202020204" pitchFamily="34" charset="0"/>
              </a:rPr>
              <a:t>独立的</a:t>
            </a:r>
            <a:r>
              <a:rPr lang="zh-CN" altLang="en-US" sz="2200" b="0" i="0" dirty="0">
                <a:latin typeface="Arial" panose="020B0604020202020204" pitchFamily="34" charset="0"/>
              </a:rPr>
              <a:t>区域</a:t>
            </a:r>
            <a:r>
              <a:rPr lang="zh-CN" altLang="en-US" sz="2200" b="0" i="0" dirty="0" smtClean="0">
                <a:latin typeface="Arial" panose="020B0604020202020204" pitchFamily="34" charset="0"/>
              </a:rPr>
              <a:t>，每个区域放置一个面板，再为</a:t>
            </a:r>
            <a:r>
              <a:rPr lang="zh-CN" altLang="en-US" sz="2200" b="0" i="0" dirty="0">
                <a:latin typeface="Arial" panose="020B0604020202020204" pitchFamily="34" charset="0"/>
              </a:rPr>
              <a:t>每个面</a:t>
            </a:r>
            <a:r>
              <a:rPr lang="zh-CN" altLang="en-US" sz="2200" b="0" i="0" dirty="0" smtClean="0">
                <a:latin typeface="Arial" panose="020B0604020202020204" pitchFamily="34" charset="0"/>
              </a:rPr>
              <a:t>板设置自己的</a:t>
            </a:r>
            <a:r>
              <a:rPr lang="zh-CN" altLang="en-US" sz="2200" b="0" i="0" dirty="0">
                <a:latin typeface="Arial" panose="020B0604020202020204" pitchFamily="34" charset="0"/>
              </a:rPr>
              <a:t>布局</a:t>
            </a:r>
            <a:r>
              <a:rPr lang="zh-CN" altLang="en-US" sz="2200" b="0" i="0" dirty="0" smtClean="0">
                <a:latin typeface="Arial" panose="020B0604020202020204" pitchFamily="34" charset="0"/>
              </a:rPr>
              <a:t>管理器。</a:t>
            </a:r>
            <a:endParaRPr lang="zh-CN" altLang="en-US" sz="2200" b="0" i="0" dirty="0">
              <a:latin typeface="Arial" panose="020B0604020202020204" pitchFamily="34" charset="0"/>
            </a:endParaRPr>
          </a:p>
        </p:txBody>
      </p:sp>
      <p:sp>
        <p:nvSpPr>
          <p:cNvPr id="96260" name="Rectangle 9"/>
          <p:cNvSpPr>
            <a:spLocks noChangeArrowheads="1"/>
          </p:cNvSpPr>
          <p:nvPr/>
        </p:nvSpPr>
        <p:spPr bwMode="auto">
          <a:xfrm>
            <a:off x="0" y="4605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  <p:pic>
        <p:nvPicPr>
          <p:cNvPr id="236554" name="Picture 10" descr="w计算器界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559" y="3951114"/>
            <a:ext cx="309562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2" name="AutoShape 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04250" y="6453188"/>
            <a:ext cx="574675" cy="3937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883868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283" name="Picture 5" descr="w计算器界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81" y="968054"/>
            <a:ext cx="309562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7718" name="Line 6"/>
          <p:cNvSpPr>
            <a:spLocks noChangeShapeType="1"/>
          </p:cNvSpPr>
          <p:nvPr/>
        </p:nvSpPr>
        <p:spPr bwMode="auto">
          <a:xfrm>
            <a:off x="35496" y="4603006"/>
            <a:ext cx="280828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zh-CN" altLang="en-US"/>
          </a:p>
        </p:txBody>
      </p:sp>
      <p:sp>
        <p:nvSpPr>
          <p:cNvPr id="627719" name="Line 7"/>
          <p:cNvSpPr>
            <a:spLocks noChangeShapeType="1"/>
          </p:cNvSpPr>
          <p:nvPr/>
        </p:nvSpPr>
        <p:spPr bwMode="auto">
          <a:xfrm>
            <a:off x="899106" y="1888804"/>
            <a:ext cx="2952750" cy="0"/>
          </a:xfrm>
          <a:prstGeom prst="line">
            <a:avLst/>
          </a:prstGeom>
          <a:noFill/>
          <a:ln w="28575">
            <a:solidFill>
              <a:srgbClr val="990033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zh-CN" altLang="en-US"/>
          </a:p>
        </p:txBody>
      </p:sp>
      <p:sp>
        <p:nvSpPr>
          <p:cNvPr id="627720" name="Line 8"/>
          <p:cNvSpPr>
            <a:spLocks noChangeShapeType="1"/>
          </p:cNvSpPr>
          <p:nvPr/>
        </p:nvSpPr>
        <p:spPr bwMode="auto">
          <a:xfrm>
            <a:off x="1459493" y="1863404"/>
            <a:ext cx="0" cy="1982788"/>
          </a:xfrm>
          <a:prstGeom prst="line">
            <a:avLst/>
          </a:prstGeom>
          <a:noFill/>
          <a:ln w="28575">
            <a:solidFill>
              <a:srgbClr val="990033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zh-CN" altLang="en-US"/>
          </a:p>
        </p:txBody>
      </p:sp>
      <p:sp>
        <p:nvSpPr>
          <p:cNvPr id="627721" name="Line 9"/>
          <p:cNvSpPr>
            <a:spLocks noChangeShapeType="1"/>
          </p:cNvSpPr>
          <p:nvPr/>
        </p:nvSpPr>
        <p:spPr bwMode="auto">
          <a:xfrm flipV="1">
            <a:off x="826081" y="2296792"/>
            <a:ext cx="3025775" cy="0"/>
          </a:xfrm>
          <a:prstGeom prst="line">
            <a:avLst/>
          </a:prstGeom>
          <a:noFill/>
          <a:ln w="28575">
            <a:solidFill>
              <a:srgbClr val="990033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zh-CN" altLang="en-US"/>
          </a:p>
        </p:txBody>
      </p:sp>
      <p:sp>
        <p:nvSpPr>
          <p:cNvPr id="627722" name="Rectangle 10"/>
          <p:cNvSpPr>
            <a:spLocks noChangeArrowheads="1"/>
          </p:cNvSpPr>
          <p:nvPr/>
        </p:nvSpPr>
        <p:spPr bwMode="auto">
          <a:xfrm>
            <a:off x="91058" y="4652218"/>
            <a:ext cx="2736850" cy="20161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  <p:pic>
        <p:nvPicPr>
          <p:cNvPr id="62772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381" y="968054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7745" name="Group 33"/>
          <p:cNvGrpSpPr>
            <a:grpSpLocks/>
          </p:cNvGrpSpPr>
          <p:nvPr/>
        </p:nvGrpSpPr>
        <p:grpSpPr bwMode="auto">
          <a:xfrm>
            <a:off x="3132708" y="3861643"/>
            <a:ext cx="2857500" cy="2857500"/>
            <a:chOff x="2064" y="2160"/>
            <a:chExt cx="1800" cy="1800"/>
          </a:xfrm>
        </p:grpSpPr>
        <p:pic>
          <p:nvPicPr>
            <p:cNvPr id="97308" name="Picture 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2160"/>
              <a:ext cx="1800" cy="1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309" name="Line 18"/>
            <p:cNvSpPr>
              <a:spLocks noChangeShapeType="1"/>
            </p:cNvSpPr>
            <p:nvPr/>
          </p:nvSpPr>
          <p:spPr bwMode="auto">
            <a:xfrm>
              <a:off x="2064" y="2613"/>
              <a:ext cx="17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97310" name="Rectangle 19"/>
            <p:cNvSpPr>
              <a:spLocks noChangeArrowheads="1"/>
            </p:cNvSpPr>
            <p:nvPr/>
          </p:nvSpPr>
          <p:spPr bwMode="auto">
            <a:xfrm>
              <a:off x="2099" y="2644"/>
              <a:ext cx="1724" cy="127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fontAlgn="ctr" hangingPunct="1">
                <a:lnSpc>
                  <a:spcPct val="100000"/>
                </a:lnSpc>
                <a:buClr>
                  <a:srgbClr val="339966"/>
                </a:buClr>
                <a:buFont typeface="Wingdings" panose="05000000000000000000" pitchFamily="2" charset="2"/>
                <a:buChar char="q"/>
              </a:pPr>
              <a:endParaRPr lang="zh-CN" altLang="en-US" sz="1200" b="0">
                <a:latin typeface="楷体_GB2312" pitchFamily="49" charset="-122"/>
              </a:endParaRPr>
            </a:p>
          </p:txBody>
        </p:sp>
      </p:grpSp>
      <p:grpSp>
        <p:nvGrpSpPr>
          <p:cNvPr id="627749" name="Group 37"/>
          <p:cNvGrpSpPr>
            <a:grpSpLocks/>
          </p:cNvGrpSpPr>
          <p:nvPr/>
        </p:nvGrpSpPr>
        <p:grpSpPr bwMode="auto">
          <a:xfrm>
            <a:off x="6250558" y="3861643"/>
            <a:ext cx="2857500" cy="2857500"/>
            <a:chOff x="4028" y="2160"/>
            <a:chExt cx="1800" cy="1800"/>
          </a:xfrm>
        </p:grpSpPr>
        <p:pic>
          <p:nvPicPr>
            <p:cNvPr id="97302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8" y="2160"/>
              <a:ext cx="1800" cy="1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303" name="Line 26"/>
            <p:cNvSpPr>
              <a:spLocks noChangeShapeType="1"/>
            </p:cNvSpPr>
            <p:nvPr/>
          </p:nvSpPr>
          <p:spPr bwMode="auto">
            <a:xfrm>
              <a:off x="4028" y="2613"/>
              <a:ext cx="17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97304" name="Rectangle 27"/>
            <p:cNvSpPr>
              <a:spLocks noChangeArrowheads="1"/>
            </p:cNvSpPr>
            <p:nvPr/>
          </p:nvSpPr>
          <p:spPr bwMode="auto">
            <a:xfrm>
              <a:off x="4063" y="2644"/>
              <a:ext cx="1724" cy="127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fontAlgn="ctr" hangingPunct="1">
                <a:lnSpc>
                  <a:spcPct val="100000"/>
                </a:lnSpc>
                <a:buClr>
                  <a:srgbClr val="339966"/>
                </a:buClr>
                <a:buFont typeface="Wingdings" panose="05000000000000000000" pitchFamily="2" charset="2"/>
                <a:buChar char="q"/>
              </a:pPr>
              <a:endParaRPr lang="zh-CN" altLang="en-US" sz="1200" b="0">
                <a:latin typeface="楷体_GB2312" pitchFamily="49" charset="-122"/>
              </a:endParaRPr>
            </a:p>
          </p:txBody>
        </p:sp>
        <p:sp>
          <p:nvSpPr>
            <p:cNvPr id="97305" name="Line 28"/>
            <p:cNvSpPr>
              <a:spLocks noChangeShapeType="1"/>
            </p:cNvSpPr>
            <p:nvPr/>
          </p:nvSpPr>
          <p:spPr bwMode="auto">
            <a:xfrm>
              <a:off x="4093" y="2962"/>
              <a:ext cx="1679" cy="0"/>
            </a:xfrm>
            <a:prstGeom prst="line">
              <a:avLst/>
            </a:prstGeom>
            <a:noFill/>
            <a:ln w="38100">
              <a:solidFill>
                <a:srgbClr val="990033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97306" name="Rectangle 29"/>
            <p:cNvSpPr>
              <a:spLocks noChangeArrowheads="1"/>
            </p:cNvSpPr>
            <p:nvPr/>
          </p:nvSpPr>
          <p:spPr bwMode="auto">
            <a:xfrm>
              <a:off x="4079" y="2664"/>
              <a:ext cx="1683" cy="272"/>
            </a:xfrm>
            <a:prstGeom prst="rect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fontAlgn="ctr" hangingPunct="1">
                <a:lnSpc>
                  <a:spcPct val="100000"/>
                </a:lnSpc>
                <a:buClr>
                  <a:srgbClr val="339966"/>
                </a:buClr>
                <a:buFont typeface="Wingdings" panose="05000000000000000000" pitchFamily="2" charset="2"/>
                <a:buChar char="q"/>
              </a:pPr>
              <a:endParaRPr lang="zh-CN" altLang="en-US" sz="1200" b="0">
                <a:latin typeface="楷体_GB2312" pitchFamily="49" charset="-122"/>
              </a:endParaRPr>
            </a:p>
          </p:txBody>
        </p:sp>
        <p:sp>
          <p:nvSpPr>
            <p:cNvPr id="97307" name="Rectangle 30"/>
            <p:cNvSpPr>
              <a:spLocks noChangeArrowheads="1"/>
            </p:cNvSpPr>
            <p:nvPr/>
          </p:nvSpPr>
          <p:spPr bwMode="auto">
            <a:xfrm>
              <a:off x="4089" y="3007"/>
              <a:ext cx="1678" cy="862"/>
            </a:xfrm>
            <a:prstGeom prst="rect">
              <a:avLst/>
            </a:prstGeom>
            <a:solidFill>
              <a:srgbClr val="BDFFBD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fontAlgn="ctr" hangingPunct="1">
                <a:lnSpc>
                  <a:spcPct val="100000"/>
                </a:lnSpc>
                <a:buClr>
                  <a:srgbClr val="339966"/>
                </a:buClr>
                <a:buFont typeface="Wingdings" panose="05000000000000000000" pitchFamily="2" charset="2"/>
                <a:buChar char="q"/>
              </a:pPr>
              <a:endParaRPr lang="zh-CN" altLang="en-US" sz="1200" b="0">
                <a:latin typeface="楷体_GB2312" pitchFamily="49" charset="-122"/>
              </a:endParaRPr>
            </a:p>
          </p:txBody>
        </p:sp>
      </p:grpSp>
      <p:sp>
        <p:nvSpPr>
          <p:cNvPr id="627743" name="Line 31"/>
          <p:cNvSpPr>
            <a:spLocks noChangeShapeType="1"/>
          </p:cNvSpPr>
          <p:nvPr/>
        </p:nvSpPr>
        <p:spPr bwMode="auto">
          <a:xfrm>
            <a:off x="6804596" y="4653806"/>
            <a:ext cx="0" cy="4095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zh-CN" altLang="en-US"/>
          </a:p>
        </p:txBody>
      </p:sp>
      <p:sp>
        <p:nvSpPr>
          <p:cNvPr id="627744" name="Line 32"/>
          <p:cNvSpPr>
            <a:spLocks noChangeShapeType="1"/>
          </p:cNvSpPr>
          <p:nvPr/>
        </p:nvSpPr>
        <p:spPr bwMode="auto">
          <a:xfrm>
            <a:off x="6796658" y="5207843"/>
            <a:ext cx="0" cy="1368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zh-CN" altLang="en-US"/>
          </a:p>
        </p:txBody>
      </p:sp>
      <p:sp>
        <p:nvSpPr>
          <p:cNvPr id="627746" name="Rectangle 34"/>
          <p:cNvSpPr>
            <a:spLocks noChangeArrowheads="1"/>
          </p:cNvSpPr>
          <p:nvPr/>
        </p:nvSpPr>
        <p:spPr bwMode="auto">
          <a:xfrm>
            <a:off x="3204146" y="4653806"/>
            <a:ext cx="2671762" cy="431800"/>
          </a:xfrm>
          <a:prstGeom prst="rect">
            <a:avLst/>
          </a:prstGeom>
          <a:solidFill>
            <a:srgbClr val="FFCCCC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  <p:sp>
        <p:nvSpPr>
          <p:cNvPr id="627747" name="Rectangle 35"/>
          <p:cNvSpPr>
            <a:spLocks noChangeArrowheads="1"/>
          </p:cNvSpPr>
          <p:nvPr/>
        </p:nvSpPr>
        <p:spPr bwMode="auto">
          <a:xfrm>
            <a:off x="3220021" y="5198318"/>
            <a:ext cx="2663825" cy="1368425"/>
          </a:xfrm>
          <a:prstGeom prst="rect">
            <a:avLst/>
          </a:prstGeom>
          <a:solidFill>
            <a:srgbClr val="BDFFBD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  <p:sp>
        <p:nvSpPr>
          <p:cNvPr id="627748" name="Line 36"/>
          <p:cNvSpPr>
            <a:spLocks noChangeShapeType="1"/>
          </p:cNvSpPr>
          <p:nvPr/>
        </p:nvSpPr>
        <p:spPr bwMode="auto">
          <a:xfrm>
            <a:off x="3227958" y="5133231"/>
            <a:ext cx="2665413" cy="0"/>
          </a:xfrm>
          <a:prstGeom prst="line">
            <a:avLst/>
          </a:prstGeom>
          <a:noFill/>
          <a:ln w="38100">
            <a:solidFill>
              <a:srgbClr val="990033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zh-CN" altLang="en-US"/>
          </a:p>
        </p:txBody>
      </p:sp>
      <p:sp>
        <p:nvSpPr>
          <p:cNvPr id="627750" name="Rectangle 38"/>
          <p:cNvSpPr>
            <a:spLocks noChangeArrowheads="1"/>
          </p:cNvSpPr>
          <p:nvPr/>
        </p:nvSpPr>
        <p:spPr bwMode="auto">
          <a:xfrm>
            <a:off x="6844283" y="4709368"/>
            <a:ext cx="2124075" cy="304800"/>
          </a:xfrm>
          <a:prstGeom prst="rect">
            <a:avLst/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  <p:sp>
        <p:nvSpPr>
          <p:cNvPr id="627751" name="Rectangle 39"/>
          <p:cNvSpPr>
            <a:spLocks noChangeArrowheads="1"/>
          </p:cNvSpPr>
          <p:nvPr/>
        </p:nvSpPr>
        <p:spPr bwMode="auto">
          <a:xfrm>
            <a:off x="6860158" y="5285631"/>
            <a:ext cx="2124075" cy="1223962"/>
          </a:xfrm>
          <a:prstGeom prst="rect">
            <a:avLst/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  <p:sp>
        <p:nvSpPr>
          <p:cNvPr id="627752" name="Rectangle 40"/>
          <p:cNvSpPr>
            <a:spLocks noChangeArrowheads="1"/>
          </p:cNvSpPr>
          <p:nvPr/>
        </p:nvSpPr>
        <p:spPr bwMode="auto">
          <a:xfrm>
            <a:off x="6372796" y="5301506"/>
            <a:ext cx="360362" cy="1223962"/>
          </a:xfrm>
          <a:prstGeom prst="rect">
            <a:avLst/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320773"/>
            <a:ext cx="7391400" cy="487363"/>
          </a:xfrm>
        </p:spPr>
        <p:txBody>
          <a:bodyPr/>
          <a:lstStyle/>
          <a:p>
            <a:pPr eaLnBrk="1" hangingPunct="1"/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联合使用布局管理器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2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2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2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2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62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62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62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0" dur="2000"/>
                                        <p:tgtEl>
                                          <p:spTgt spid="62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2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62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627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62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7" dur="2000"/>
                                        <p:tgtEl>
                                          <p:spTgt spid="62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7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7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77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8" grpId="0" animBg="1"/>
      <p:bldP spid="627719" grpId="0" animBg="1"/>
      <p:bldP spid="627720" grpId="0" animBg="1"/>
      <p:bldP spid="627721" grpId="0" animBg="1"/>
      <p:bldP spid="627722" grpId="0" animBg="1"/>
      <p:bldP spid="627743" grpId="0" animBg="1"/>
      <p:bldP spid="627744" grpId="0" animBg="1"/>
      <p:bldP spid="627746" grpId="0" animBg="1"/>
      <p:bldP spid="627747" grpId="0" animBg="1"/>
      <p:bldP spid="627748" grpId="0" animBg="1"/>
      <p:bldP spid="627750" grpId="0" animBg="1"/>
      <p:bldP spid="627751" grpId="0" animBg="1"/>
      <p:bldP spid="62775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395536" y="1268760"/>
            <a:ext cx="8153400" cy="380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0" i="0" dirty="0">
                <a:latin typeface="+mn-ea"/>
                <a:ea typeface="+mn-ea"/>
              </a:rPr>
              <a:t>容器中布局管理器负责各组件的大小和位置，</a:t>
            </a:r>
            <a:r>
              <a:rPr kumimoji="1" lang="zh-CN" altLang="en-US" sz="2400" b="0" i="0" dirty="0" smtClean="0">
                <a:latin typeface="+mn-ea"/>
                <a:ea typeface="+mn-ea"/>
              </a:rPr>
              <a:t>用户</a:t>
            </a:r>
            <a:r>
              <a:rPr kumimoji="1" lang="zh-CN" altLang="en-US" sz="2400" b="0" i="0" dirty="0">
                <a:latin typeface="+mn-ea"/>
                <a:ea typeface="+mn-ea"/>
              </a:rPr>
              <a:t>无法在这种情况下设置组件的这些属性。如</a:t>
            </a:r>
            <a:r>
              <a:rPr kumimoji="1" lang="zh-CN" altLang="en-US" sz="2400" b="0" i="0" dirty="0" smtClean="0">
                <a:latin typeface="+mn-ea"/>
                <a:ea typeface="+mn-ea"/>
              </a:rPr>
              <a:t>调用</a:t>
            </a:r>
            <a:r>
              <a:rPr kumimoji="1" lang="en-US" altLang="zh-CN" sz="2400" b="0" i="0" dirty="0" err="1">
                <a:latin typeface="+mn-ea"/>
                <a:ea typeface="+mn-ea"/>
              </a:rPr>
              <a:t>setLocation</a:t>
            </a:r>
            <a:r>
              <a:rPr kumimoji="1" lang="en-US" altLang="zh-CN" sz="2400" b="0" i="0" dirty="0">
                <a:latin typeface="+mn-ea"/>
                <a:ea typeface="+mn-ea"/>
              </a:rPr>
              <a:t>(), </a:t>
            </a:r>
            <a:r>
              <a:rPr kumimoji="1" lang="en-US" altLang="zh-CN" sz="2400" b="0" i="0" dirty="0" err="1">
                <a:latin typeface="+mn-ea"/>
                <a:ea typeface="+mn-ea"/>
              </a:rPr>
              <a:t>setSize</a:t>
            </a:r>
            <a:r>
              <a:rPr kumimoji="1" lang="en-US" altLang="zh-CN" sz="2400" b="0" i="0" dirty="0">
                <a:latin typeface="+mn-ea"/>
                <a:ea typeface="+mn-ea"/>
              </a:rPr>
              <a:t>(), </a:t>
            </a:r>
            <a:r>
              <a:rPr kumimoji="1" lang="en-US" altLang="zh-CN" sz="2400" b="0" i="0" dirty="0" err="1">
                <a:latin typeface="+mn-ea"/>
                <a:ea typeface="+mn-ea"/>
              </a:rPr>
              <a:t>setBounds</a:t>
            </a:r>
            <a:r>
              <a:rPr kumimoji="1" lang="en-US" altLang="zh-CN" sz="2400" b="0" i="0" dirty="0">
                <a:latin typeface="+mn-ea"/>
                <a:ea typeface="+mn-ea"/>
              </a:rPr>
              <a:t>()</a:t>
            </a:r>
            <a:r>
              <a:rPr kumimoji="1" lang="zh-CN" altLang="en-US" sz="2400" b="0" i="0" dirty="0" smtClean="0">
                <a:latin typeface="+mn-ea"/>
                <a:ea typeface="+mn-ea"/>
              </a:rPr>
              <a:t>等都无效。</a:t>
            </a:r>
            <a:endParaRPr kumimoji="1" lang="zh-CN" altLang="en-US" sz="2400" b="0" i="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400" b="0" i="0" dirty="0">
                <a:latin typeface="+mn-ea"/>
                <a:ea typeface="+mn-ea"/>
              </a:rPr>
              <a:t>如果用户确实要自己设置组件的大小和位置，</a:t>
            </a:r>
            <a:r>
              <a:rPr kumimoji="1" lang="zh-CN" altLang="en-US" sz="2400" b="0" i="0" dirty="0" smtClean="0">
                <a:latin typeface="+mn-ea"/>
                <a:ea typeface="+mn-ea"/>
              </a:rPr>
              <a:t>则应</a:t>
            </a:r>
            <a:r>
              <a:rPr kumimoji="1" lang="zh-CN" altLang="en-US" sz="2400" b="0" i="0" dirty="0">
                <a:latin typeface="+mn-ea"/>
                <a:ea typeface="+mn-ea"/>
              </a:rPr>
              <a:t>取消该容器的布局管理器，方法为：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kumimoji="1" lang="zh-CN" altLang="en-US" sz="2400" b="0" i="0" dirty="0">
                <a:latin typeface="+mn-ea"/>
                <a:ea typeface="+mn-ea"/>
              </a:rPr>
              <a:t>  </a:t>
            </a:r>
            <a:r>
              <a:rPr kumimoji="1" lang="en-US" altLang="zh-CN" b="0" i="0" dirty="0" err="1" smtClean="0">
                <a:solidFill>
                  <a:srgbClr val="0000FF"/>
                </a:solidFill>
                <a:latin typeface="+mn-ea"/>
                <a:ea typeface="+mn-ea"/>
              </a:rPr>
              <a:t>c.setLayout</a:t>
            </a:r>
            <a:r>
              <a:rPr kumimoji="1" lang="en-US" altLang="zh-CN" b="0" i="0" dirty="0" smtClean="0">
                <a:solidFill>
                  <a:srgbClr val="0000FF"/>
                </a:solidFill>
                <a:latin typeface="+mn-ea"/>
                <a:ea typeface="+mn-ea"/>
              </a:rPr>
              <a:t>(null</a:t>
            </a:r>
            <a:r>
              <a:rPr kumimoji="1" lang="en-US" altLang="zh-CN" b="0" i="0" dirty="0">
                <a:solidFill>
                  <a:srgbClr val="0000FF"/>
                </a:solidFill>
                <a:latin typeface="+mn-ea"/>
                <a:ea typeface="+mn-ea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kumimoji="1" lang="en-US" altLang="zh-CN" sz="2400" b="0" i="0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kumimoji="1" lang="zh-CN" altLang="en-US" sz="2400" b="0" i="0" dirty="0" smtClean="0">
                <a:latin typeface="+mn-ea"/>
                <a:ea typeface="+mn-ea"/>
              </a:rPr>
              <a:t>这时用户</a:t>
            </a:r>
            <a:r>
              <a:rPr kumimoji="1" lang="zh-CN" altLang="en-US" sz="2400" b="0" i="0" dirty="0">
                <a:latin typeface="+mn-ea"/>
                <a:ea typeface="+mn-ea"/>
              </a:rPr>
              <a:t>必须使用</a:t>
            </a:r>
            <a:r>
              <a:rPr kumimoji="1" lang="en-US" altLang="zh-CN" sz="2400" b="0" i="0" dirty="0" err="1">
                <a:latin typeface="+mn-ea"/>
                <a:ea typeface="+mn-ea"/>
              </a:rPr>
              <a:t>setLocation</a:t>
            </a:r>
            <a:r>
              <a:rPr kumimoji="1" lang="en-US" altLang="zh-CN" sz="2400" b="0" i="0" dirty="0" smtClean="0">
                <a:latin typeface="+mn-ea"/>
                <a:ea typeface="+mn-ea"/>
              </a:rPr>
              <a:t>(),</a:t>
            </a:r>
            <a:r>
              <a:rPr kumimoji="1" lang="en-US" altLang="zh-CN" sz="2400" b="0" i="0" dirty="0" err="1" smtClean="0">
                <a:latin typeface="+mn-ea"/>
                <a:ea typeface="+mn-ea"/>
              </a:rPr>
              <a:t>setSize</a:t>
            </a:r>
            <a:r>
              <a:rPr kumimoji="1" lang="en-US" altLang="zh-CN" sz="2400" b="0" i="0" dirty="0" smtClean="0">
                <a:latin typeface="+mn-ea"/>
                <a:ea typeface="+mn-ea"/>
              </a:rPr>
              <a:t>(),</a:t>
            </a:r>
            <a:r>
              <a:rPr kumimoji="1" lang="en-US" altLang="zh-CN" sz="2400" b="0" i="0" dirty="0" err="1" smtClean="0">
                <a:latin typeface="+mn-ea"/>
                <a:ea typeface="+mn-ea"/>
              </a:rPr>
              <a:t>setBounds</a:t>
            </a:r>
            <a:r>
              <a:rPr kumimoji="1" lang="en-US" altLang="zh-CN" sz="2400" b="0" i="0" dirty="0">
                <a:latin typeface="+mn-ea"/>
                <a:ea typeface="+mn-ea"/>
              </a:rPr>
              <a:t>()</a:t>
            </a:r>
            <a:r>
              <a:rPr kumimoji="1" lang="zh-CN" altLang="en-US" sz="2400" b="0" i="0" dirty="0">
                <a:latin typeface="+mn-ea"/>
                <a:ea typeface="+mn-ea"/>
              </a:rPr>
              <a:t>等方法为组件设置</a:t>
            </a:r>
            <a:r>
              <a:rPr kumimoji="1" lang="zh-CN" altLang="en-US" sz="2400" b="0" i="0" dirty="0" smtClean="0">
                <a:latin typeface="+mn-ea"/>
                <a:ea typeface="+mn-ea"/>
              </a:rPr>
              <a:t>大小和</a:t>
            </a:r>
            <a:r>
              <a:rPr kumimoji="1" lang="zh-CN" altLang="en-US" sz="2400" b="0" i="0" dirty="0">
                <a:latin typeface="+mn-ea"/>
                <a:ea typeface="+mn-ea"/>
              </a:rPr>
              <a:t>位置，</a:t>
            </a:r>
            <a:r>
              <a:rPr kumimoji="1" lang="zh-CN" altLang="en-US" sz="24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不过程序</a:t>
            </a:r>
            <a:r>
              <a:rPr kumimoji="1" lang="zh-CN" altLang="en-US" sz="2400" b="0" i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将</a:t>
            </a:r>
            <a:r>
              <a:rPr kumimoji="1" lang="zh-CN" altLang="en-US" sz="24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与</a:t>
            </a:r>
            <a:r>
              <a:rPr kumimoji="1" lang="zh-CN" altLang="en-US" sz="2400" b="0" i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系统</a:t>
            </a:r>
            <a:r>
              <a:rPr kumimoji="1" lang="zh-CN" altLang="en-US" sz="24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相关。</a:t>
            </a: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043608" y="290736"/>
            <a:ext cx="7010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i="0" dirty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布局管理器</a:t>
            </a:r>
            <a:r>
              <a:rPr lang="en-US" altLang="zh-CN" sz="3600" i="0" dirty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——</a:t>
            </a:r>
            <a:r>
              <a:rPr lang="zh-CN" altLang="en-US" sz="3600" i="0" dirty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313063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352277"/>
            <a:ext cx="5546725" cy="6096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边  界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98307" name="Rectangle 3"/>
          <p:cNvSpPr>
            <a:spLocks noRot="1" noChangeArrowheads="1"/>
          </p:cNvSpPr>
          <p:nvPr/>
        </p:nvSpPr>
        <p:spPr bwMode="auto">
          <a:xfrm>
            <a:off x="467544" y="1270000"/>
            <a:ext cx="8253412" cy="1511300"/>
          </a:xfrm>
          <a:prstGeom prst="rect">
            <a:avLst/>
          </a:prstGeom>
          <a:solidFill>
            <a:srgbClr val="EFF7FF"/>
          </a:solidFill>
          <a:ln w="190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sz="2200" b="0" i="0" dirty="0">
                <a:latin typeface="Arial" panose="020B0604020202020204" pitchFamily="34" charset="0"/>
              </a:rPr>
              <a:t>界面上的组件较多时，需要从视觉上将组件分隔。</a:t>
            </a: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sz="2200" b="0" i="0" dirty="0">
                <a:latin typeface="Arial" panose="020B0604020202020204" pitchFamily="34" charset="0"/>
              </a:rPr>
              <a:t>通用办法是</a:t>
            </a:r>
            <a:r>
              <a:rPr lang="zh-CN" altLang="en-US" sz="2200" b="0" i="0" dirty="0">
                <a:solidFill>
                  <a:srgbClr val="A50021"/>
                </a:solidFill>
                <a:latin typeface="Arial" panose="020B0604020202020204" pitchFamily="34" charset="0"/>
              </a:rPr>
              <a:t>为面板设置边界</a:t>
            </a:r>
            <a:r>
              <a:rPr lang="zh-CN" altLang="en-US" sz="2200" b="0" i="0" dirty="0">
                <a:latin typeface="Arial" panose="020B0604020202020204" pitchFamily="34" charset="0"/>
              </a:rPr>
              <a:t>，再将组件添加到该面板中。</a:t>
            </a: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sz="2200" b="0" i="0" dirty="0">
                <a:latin typeface="Arial" panose="020B0604020202020204" pitchFamily="34" charset="0"/>
              </a:rPr>
              <a:t>边界风格包括：低斜面、凸斜面、蚀刻、直线、不光滑、空。</a:t>
            </a:r>
          </a:p>
        </p:txBody>
      </p:sp>
      <p:pic>
        <p:nvPicPr>
          <p:cNvPr id="2304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5" t="23428" r="40202" b="14893"/>
          <a:stretch>
            <a:fillRect/>
          </a:stretch>
        </p:blipFill>
        <p:spPr bwMode="auto">
          <a:xfrm>
            <a:off x="5068639" y="2924175"/>
            <a:ext cx="3679825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04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4325"/>
            <a:ext cx="4222750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Rectangle 4"/>
          <p:cNvSpPr>
            <a:spLocks noRot="1" noChangeArrowheads="1"/>
          </p:cNvSpPr>
          <p:nvPr/>
        </p:nvSpPr>
        <p:spPr bwMode="auto">
          <a:xfrm>
            <a:off x="323528" y="1240110"/>
            <a:ext cx="8568952" cy="5285234"/>
          </a:xfrm>
          <a:prstGeom prst="rect">
            <a:avLst/>
          </a:prstGeom>
          <a:solidFill>
            <a:srgbClr val="EFF7FF"/>
          </a:solidFill>
          <a:ln w="19050" algn="ctr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i="0" dirty="0">
                <a:latin typeface="+mn-ea"/>
                <a:ea typeface="+mn-ea"/>
              </a:rPr>
              <a:t>创建边界需要调用</a:t>
            </a:r>
            <a:r>
              <a:rPr lang="en-US" altLang="zh-CN" sz="2400" b="0" i="0" dirty="0" err="1">
                <a:latin typeface="+mn-ea"/>
                <a:ea typeface="+mn-ea"/>
              </a:rPr>
              <a:t>BorderFactory</a:t>
            </a:r>
            <a:r>
              <a:rPr lang="zh-CN" altLang="en-US" sz="2400" b="0" i="0" dirty="0">
                <a:latin typeface="+mn-ea"/>
                <a:ea typeface="+mn-ea"/>
              </a:rPr>
              <a:t>的静态方法</a:t>
            </a:r>
            <a:r>
              <a:rPr lang="zh-CN" altLang="en-US" sz="2400" b="0" i="0" dirty="0" smtClean="0">
                <a:latin typeface="+mn-ea"/>
                <a:ea typeface="+mn-ea"/>
              </a:rPr>
              <a:t>。</a:t>
            </a:r>
            <a:endParaRPr lang="en-US" altLang="zh-CN" sz="2400" b="0" i="0" dirty="0" smtClean="0">
              <a:latin typeface="+mn-ea"/>
              <a:ea typeface="+mn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i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Border </a:t>
            </a:r>
            <a:r>
              <a:rPr lang="en-US" altLang="zh-CN" sz="2400" b="0" i="0" dirty="0" err="1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border</a:t>
            </a:r>
            <a:r>
              <a:rPr lang="en-US" altLang="zh-CN" sz="2400" b="0" i="0" dirty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 </a:t>
            </a:r>
            <a:r>
              <a:rPr lang="en-US" altLang="zh-CN" sz="2400" b="0" i="0" dirty="0" err="1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BorderFactory.createLoweredBevelBorder</a:t>
            </a:r>
            <a:r>
              <a:rPr lang="en-US" altLang="zh-CN" sz="2400" b="0" i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0000"/>
              <a:buNone/>
            </a:pPr>
            <a:r>
              <a:rPr lang="en-US" altLang="zh-CN" sz="2400" b="0" i="0" dirty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Border titled = </a:t>
            </a:r>
            <a:r>
              <a:rPr lang="en-US" altLang="zh-CN" sz="2400" b="0" i="0" dirty="0" err="1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BorderFactory.createTitledBorder</a:t>
            </a:r>
            <a:r>
              <a:rPr lang="en-US" altLang="zh-CN" sz="2400" b="0" i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(“text”);</a:t>
            </a:r>
            <a:endParaRPr lang="en-US" altLang="zh-CN" sz="2400" b="0" i="0" dirty="0">
              <a:solidFill>
                <a:srgbClr val="A5002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i="0" dirty="0" smtClean="0">
                <a:latin typeface="+mn-ea"/>
                <a:ea typeface="+mn-ea"/>
              </a:rPr>
              <a:t>创建</a:t>
            </a:r>
            <a:r>
              <a:rPr lang="zh-CN" altLang="en-US" sz="2400" b="0" i="0" dirty="0">
                <a:latin typeface="+mn-ea"/>
                <a:ea typeface="+mn-ea"/>
              </a:rPr>
              <a:t>所需的边界后，把边界对象添加到组件中。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zh-CN" altLang="en-US" sz="2400" b="0" i="0" dirty="0">
                <a:solidFill>
                  <a:srgbClr val="A50021"/>
                </a:solidFill>
                <a:latin typeface="+mn-ea"/>
                <a:ea typeface="+mn-ea"/>
              </a:rPr>
              <a:t>  </a:t>
            </a:r>
            <a:r>
              <a:rPr lang="en-US" altLang="zh-CN" sz="2400" b="0" i="0" dirty="0" err="1" smtClean="0">
                <a:solidFill>
                  <a:srgbClr val="A50021"/>
                </a:solidFill>
                <a:latin typeface="+mn-ea"/>
                <a:ea typeface="+mn-ea"/>
              </a:rPr>
              <a:t>panel.setBorder</a:t>
            </a:r>
            <a:r>
              <a:rPr lang="en-US" altLang="zh-CN" sz="2400" b="0" i="0" dirty="0" smtClean="0">
                <a:solidFill>
                  <a:srgbClr val="A50021"/>
                </a:solidFill>
                <a:latin typeface="+mn-ea"/>
                <a:ea typeface="+mn-ea"/>
              </a:rPr>
              <a:t>(border</a:t>
            </a:r>
            <a:r>
              <a:rPr lang="en-US" altLang="zh-CN" sz="2400" b="0" i="0" dirty="0">
                <a:solidFill>
                  <a:srgbClr val="A50021"/>
                </a:solidFill>
                <a:latin typeface="+mn-ea"/>
                <a:ea typeface="+mn-ea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i="0" dirty="0" smtClean="0">
                <a:latin typeface="+mn-ea"/>
                <a:ea typeface="+mn-ea"/>
              </a:rPr>
              <a:t>创建不同样式带</a:t>
            </a:r>
            <a:r>
              <a:rPr lang="zh-CN" altLang="en-US" sz="2400" b="0" i="0" dirty="0">
                <a:latin typeface="+mn-ea"/>
                <a:ea typeface="+mn-ea"/>
              </a:rPr>
              <a:t>标题的</a:t>
            </a:r>
            <a:r>
              <a:rPr lang="zh-CN" altLang="en-US" sz="2400" b="0" i="0" dirty="0" smtClean="0">
                <a:latin typeface="+mn-ea"/>
                <a:ea typeface="+mn-ea"/>
              </a:rPr>
              <a:t>边界</a:t>
            </a:r>
            <a:endParaRPr lang="zh-CN" altLang="en-US" sz="2400" b="0" i="0" dirty="0">
              <a:latin typeface="+mn-ea"/>
              <a:ea typeface="+mn-ea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400" b="0" i="0" dirty="0" smtClean="0">
                <a:latin typeface="+mn-ea"/>
              </a:rPr>
              <a:t> 创建边界</a:t>
            </a:r>
            <a:endParaRPr lang="en-US" altLang="zh-CN" sz="2400" b="0" i="0" dirty="0" smtClean="0">
              <a:latin typeface="+mn-ea"/>
              <a:ea typeface="+mn-ea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rgbClr val="CC0000"/>
              </a:buClr>
              <a:buNone/>
            </a:pPr>
            <a:r>
              <a:rPr lang="en-US" altLang="zh-CN" sz="2000" b="0" i="0" dirty="0" smtClean="0">
                <a:solidFill>
                  <a:srgbClr val="A50021"/>
                </a:solidFill>
                <a:latin typeface="+mn-ea"/>
                <a:ea typeface="+mn-ea"/>
              </a:rPr>
              <a:t>Border </a:t>
            </a:r>
            <a:r>
              <a:rPr lang="en-US" altLang="zh-CN" sz="2000" b="0" i="0" dirty="0" err="1" smtClean="0">
                <a:solidFill>
                  <a:srgbClr val="A50021"/>
                </a:solidFill>
                <a:latin typeface="+mn-ea"/>
                <a:ea typeface="+mn-ea"/>
              </a:rPr>
              <a:t>border</a:t>
            </a:r>
            <a:r>
              <a:rPr lang="en-US" altLang="zh-CN" sz="2000" b="0" i="0" dirty="0" smtClean="0">
                <a:solidFill>
                  <a:srgbClr val="A50021"/>
                </a:solidFill>
                <a:latin typeface="+mn-ea"/>
                <a:ea typeface="+mn-ea"/>
              </a:rPr>
              <a:t> = </a:t>
            </a:r>
            <a:r>
              <a:rPr lang="en-US" altLang="zh-CN" sz="2000" b="0" i="0" dirty="0" err="1" smtClean="0">
                <a:solidFill>
                  <a:srgbClr val="A50021"/>
                </a:solidFill>
                <a:latin typeface="+mn-ea"/>
                <a:ea typeface="+mn-ea"/>
              </a:rPr>
              <a:t>BorderFactory.createLoweredBevelBorder</a:t>
            </a:r>
            <a:r>
              <a:rPr lang="en-US" altLang="zh-CN" sz="2000" b="0" i="0" dirty="0" smtClean="0">
                <a:solidFill>
                  <a:srgbClr val="A50021"/>
                </a:solidFill>
                <a:latin typeface="+mn-ea"/>
                <a:ea typeface="+mn-ea"/>
              </a:rPr>
              <a:t>();</a:t>
            </a:r>
            <a:endParaRPr lang="zh-CN" altLang="en-US" sz="2000" b="0" i="0" dirty="0" smtClean="0">
              <a:solidFill>
                <a:srgbClr val="336600"/>
              </a:solidFill>
              <a:latin typeface="+mn-ea"/>
              <a:ea typeface="+mn-ea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 b="0" i="0" dirty="0" smtClean="0">
                <a:latin typeface="+mn-ea"/>
              </a:rPr>
              <a:t> </a:t>
            </a:r>
            <a:r>
              <a:rPr lang="zh-CN" altLang="en-US" sz="2400" b="0" i="0" dirty="0">
                <a:latin typeface="+mn-ea"/>
              </a:rPr>
              <a:t>加标题</a:t>
            </a:r>
            <a:endParaRPr lang="en-US" altLang="zh-CN" sz="2400" b="0" i="0" dirty="0">
              <a:latin typeface="+mn-ea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000" b="0" i="0" dirty="0" smtClean="0">
                <a:solidFill>
                  <a:srgbClr val="A50021"/>
                </a:solidFill>
                <a:latin typeface="+mn-ea"/>
                <a:ea typeface="+mn-ea"/>
              </a:rPr>
              <a:t>Border titled = </a:t>
            </a:r>
            <a:r>
              <a:rPr lang="en-US" altLang="zh-CN" sz="2000" b="0" i="0" dirty="0" err="1" smtClean="0">
                <a:solidFill>
                  <a:srgbClr val="A50021"/>
                </a:solidFill>
                <a:latin typeface="+mn-ea"/>
                <a:ea typeface="+mn-ea"/>
              </a:rPr>
              <a:t>BorderFactory.createTitledBorder</a:t>
            </a:r>
            <a:r>
              <a:rPr lang="en-US" altLang="zh-CN" sz="2000" b="0" i="0" dirty="0" smtClean="0">
                <a:solidFill>
                  <a:srgbClr val="A50021"/>
                </a:solidFill>
                <a:latin typeface="+mn-ea"/>
                <a:ea typeface="+mn-ea"/>
              </a:rPr>
              <a:t>(</a:t>
            </a:r>
            <a:r>
              <a:rPr lang="en-US" altLang="zh-CN" sz="2000" b="0" i="0" dirty="0" err="1" smtClean="0">
                <a:solidFill>
                  <a:srgbClr val="A50021"/>
                </a:solidFill>
                <a:latin typeface="+mn-ea"/>
                <a:ea typeface="+mn-ea"/>
              </a:rPr>
              <a:t>border,“Border</a:t>
            </a:r>
            <a:r>
              <a:rPr lang="en-US" altLang="zh-CN" sz="2000" b="0" i="0" dirty="0" smtClean="0">
                <a:solidFill>
                  <a:srgbClr val="A50021"/>
                </a:solidFill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A50021"/>
                </a:solidFill>
                <a:latin typeface="+mn-ea"/>
                <a:ea typeface="+mn-ea"/>
              </a:rPr>
              <a:t>types</a:t>
            </a:r>
            <a:r>
              <a:rPr lang="en-US" altLang="zh-CN" sz="2000" b="0" i="0" dirty="0" smtClean="0">
                <a:solidFill>
                  <a:srgbClr val="A50021"/>
                </a:solidFill>
                <a:latin typeface="+mn-ea"/>
                <a:ea typeface="+mn-ea"/>
              </a:rPr>
              <a:t>”);</a:t>
            </a:r>
            <a:endParaRPr lang="zh-CN" altLang="en-US" sz="2000" b="0" i="0" dirty="0">
              <a:solidFill>
                <a:srgbClr val="336600"/>
              </a:solidFill>
              <a:latin typeface="+mn-ea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43608" y="352277"/>
            <a:ext cx="5546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u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600" i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边  界</a:t>
            </a:r>
            <a:endParaRPr lang="zh-CN" altLang="en-US" sz="3600" i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24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2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2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2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2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2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2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2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2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2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 uiExpand="1" build="p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590086"/>
            <a:ext cx="4385001" cy="2631001"/>
          </a:xfrm>
          <a:prstGeom prst="rect">
            <a:avLst/>
          </a:prstGeom>
        </p:spPr>
      </p:pic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21357"/>
            <a:ext cx="7391400" cy="487363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边界示例</a:t>
            </a:r>
            <a:endParaRPr lang="zh-CN" altLang="en-US" sz="4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29" name="AutoShape 5"/>
          <p:cNvSpPr>
            <a:spLocks noChangeArrowheads="1"/>
          </p:cNvSpPr>
          <p:nvPr/>
        </p:nvSpPr>
        <p:spPr bwMode="auto">
          <a:xfrm>
            <a:off x="755576" y="2651451"/>
            <a:ext cx="1584176" cy="1137590"/>
          </a:xfrm>
          <a:prstGeom prst="wedgeEllipseCallout">
            <a:avLst>
              <a:gd name="adj1" fmla="val 51092"/>
              <a:gd name="adj2" fmla="val -48487"/>
            </a:avLst>
          </a:pr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i="0" dirty="0">
                <a:latin typeface="黑体" panose="02010609060101010101" pitchFamily="49" charset="-122"/>
              </a:rPr>
              <a:t>设置了</a:t>
            </a:r>
            <a:r>
              <a:rPr lang="zh-CN" altLang="en-US" sz="2000" b="0" i="0" dirty="0" smtClean="0">
                <a:latin typeface="黑体" panose="02010609060101010101" pitchFamily="49" charset="-122"/>
              </a:rPr>
              <a:t>边界的面板</a:t>
            </a:r>
            <a:endParaRPr lang="zh-CN" altLang="en-US" sz="2000" b="0" i="0" dirty="0">
              <a:latin typeface="黑体" panose="02010609060101010101" pitchFamily="49" charset="-122"/>
            </a:endParaRPr>
          </a:p>
        </p:txBody>
      </p:sp>
      <p:sp>
        <p:nvSpPr>
          <p:cNvPr id="103430" name="AutoShape 6"/>
          <p:cNvSpPr>
            <a:spLocks noChangeArrowheads="1"/>
          </p:cNvSpPr>
          <p:nvPr/>
        </p:nvSpPr>
        <p:spPr bwMode="auto">
          <a:xfrm>
            <a:off x="5004048" y="3672457"/>
            <a:ext cx="1943100" cy="1067375"/>
          </a:xfrm>
          <a:prstGeom prst="wedgeEllipseCallout">
            <a:avLst>
              <a:gd name="adj1" fmla="val -32926"/>
              <a:gd name="adj2" fmla="val -106003"/>
            </a:avLst>
          </a:pr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i="0" dirty="0">
                <a:latin typeface="黑体" panose="02010609060101010101" pitchFamily="49" charset="-122"/>
              </a:rPr>
              <a:t>两个按钮添加</a:t>
            </a:r>
            <a:r>
              <a:rPr lang="zh-CN" altLang="en-US" sz="2000" b="0" i="0" dirty="0" smtClean="0">
                <a:latin typeface="黑体" panose="02010609060101010101" pitchFamily="49" charset="-122"/>
              </a:rPr>
              <a:t>到面</a:t>
            </a:r>
            <a:r>
              <a:rPr lang="zh-CN" altLang="en-US" sz="2000" b="0" i="0" dirty="0">
                <a:latin typeface="黑体" panose="02010609060101010101" pitchFamily="49" charset="-122"/>
              </a:rPr>
              <a:t>板中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 animBg="1"/>
      <p:bldP spid="10343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92" y="44624"/>
            <a:ext cx="8871272" cy="6768752"/>
          </a:xfrm>
          <a:solidFill>
            <a:srgbClr val="F7FA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ts val="27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ts val="27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2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eaLnBrk="1" hangingPunct="1">
              <a:lnSpc>
                <a:spcPts val="27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2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BorderDemo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{</a:t>
            </a:r>
          </a:p>
          <a:p>
            <a:pPr eaLnBrk="1" hangingPunct="1">
              <a:lnSpc>
                <a:spcPts val="27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frame;</a:t>
            </a:r>
          </a:p>
          <a:p>
            <a:pPr eaLnBrk="1" hangingPunct="1">
              <a:lnSpc>
                <a:spcPts val="27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JPanel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panel;</a:t>
            </a:r>
          </a:p>
          <a:p>
            <a:pPr eaLnBrk="1" hangingPunct="1">
              <a:lnSpc>
                <a:spcPts val="27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b1,b2;</a:t>
            </a:r>
          </a:p>
          <a:p>
            <a:pPr eaLnBrk="1" hangingPunct="1">
              <a:lnSpc>
                <a:spcPts val="27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</a:t>
            </a:r>
            <a:r>
              <a:rPr lang="en-US" altLang="zh-CN" sz="22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BorderDemo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{</a:t>
            </a:r>
          </a:p>
          <a:p>
            <a:pPr eaLnBrk="1" hangingPunct="1">
              <a:lnSpc>
                <a:spcPts val="27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frame=new </a:t>
            </a:r>
            <a:r>
              <a:rPr lang="en-US" altLang="zh-CN" sz="22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en-US" altLang="zh-CN" sz="22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BorderDemo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7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b1 = new </a:t>
            </a:r>
            <a:r>
              <a:rPr lang="en-US" altLang="zh-CN" sz="22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("Border</a:t>
            </a:r>
            <a:r>
              <a:rPr lang="en-US" altLang="zh-CN" sz="2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b2 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new </a:t>
            </a:r>
            <a:r>
              <a:rPr lang="en-US" altLang="zh-CN" sz="22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("Demo");</a:t>
            </a:r>
          </a:p>
          <a:p>
            <a:pPr eaLnBrk="1" hangingPunct="1">
              <a:lnSpc>
                <a:spcPts val="27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panel=new </a:t>
            </a:r>
            <a:r>
              <a:rPr lang="en-US" altLang="zh-CN" sz="22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JPanel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eaLnBrk="1" hangingPunct="1">
              <a:lnSpc>
                <a:spcPts val="27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panel.setBackground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Color.white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ts val="27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panel.setBorder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BorderFactory.createTitledBorder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Hello,Border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"));</a:t>
            </a:r>
            <a:endParaRPr lang="en-US" altLang="zh-CN" sz="2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7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(panel);</a:t>
            </a:r>
          </a:p>
          <a:p>
            <a:pPr eaLnBrk="1" hangingPunct="1">
              <a:lnSpc>
                <a:spcPts val="27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panel.add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(b1);		</a:t>
            </a:r>
            <a:r>
              <a:rPr lang="en-US" altLang="zh-CN" sz="2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</a:t>
            </a:r>
            <a:r>
              <a:rPr lang="en-US" altLang="zh-CN" sz="22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panel.add</a:t>
            </a:r>
            <a:r>
              <a:rPr lang="en-US" altLang="zh-CN" sz="2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(b2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ts val="27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2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frame.setSize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(250, 150</a:t>
            </a:r>
            <a:r>
              <a:rPr lang="en-US" altLang="zh-CN" sz="2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2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frame.setVisible</a:t>
            </a:r>
            <a:r>
              <a:rPr lang="en-US" altLang="zh-CN" sz="2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 eaLnBrk="1" hangingPunct="1">
              <a:lnSpc>
                <a:spcPts val="27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static void main(String[] </a:t>
            </a:r>
            <a:r>
              <a:rPr lang="en-US" altLang="zh-CN" sz="22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{</a:t>
            </a:r>
          </a:p>
          <a:p>
            <a:pPr eaLnBrk="1" hangingPunct="1">
              <a:lnSpc>
                <a:spcPts val="27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new </a:t>
            </a:r>
            <a:r>
              <a:rPr lang="en-US" altLang="zh-CN" sz="22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BorderDemo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en-US" altLang="zh-CN" sz="2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683568" y="3861048"/>
            <a:ext cx="8309496" cy="359219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44624"/>
            <a:ext cx="3484960" cy="20909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92" y="1196752"/>
            <a:ext cx="8892480" cy="5544616"/>
          </a:xfrm>
          <a:solidFill>
            <a:srgbClr val="FBFB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28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import 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javax.swing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.*;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import 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javax.swing.border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.*;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class 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BorderEx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{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  public 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static void main(String[] 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args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) {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2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JFrame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f=new 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JFrame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("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边界的应用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2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f.setSize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(300,200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2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JPanel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p1=new 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JPanel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();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Border </a:t>
            </a:r>
            <a:r>
              <a:rPr lang="en-US" altLang="zh-CN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border</a:t>
            </a: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BorderFactory.createLoweredBevelBorder</a:t>
            </a: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Border </a:t>
            </a:r>
            <a:r>
              <a:rPr lang="en-US" altLang="zh-CN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borderTitled</a:t>
            </a: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=</a:t>
            </a: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</a:t>
            </a:r>
            <a:r>
              <a:rPr lang="en-US" altLang="zh-CN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BorderFactory.createTitledBorder</a:t>
            </a: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(border,"</a:t>
            </a:r>
            <a:r>
              <a:rPr lang="zh-CN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打印范围</a:t>
            </a: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p1.setBorder(</a:t>
            </a:r>
            <a:r>
              <a:rPr lang="en-US" altLang="zh-CN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borderTitled</a:t>
            </a: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2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f.add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(p1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200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f.setVisible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(true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200" dirty="0" smtClean="0">
                <a:latin typeface="Arial" panose="020B0604020202020204" pitchFamily="34" charset="0"/>
                <a:ea typeface="黑体" panose="02010609060101010101" pitchFamily="49" charset="-122"/>
              </a:rPr>
              <a:t>  }</a:t>
            </a:r>
            <a:endParaRPr lang="en-US" altLang="zh-CN" sz="22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ts val="2800"/>
              </a:lnSpc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02404" name="Rectangle 5"/>
          <p:cNvSpPr>
            <a:spLocks noGrp="1" noChangeArrowheads="1"/>
          </p:cNvSpPr>
          <p:nvPr>
            <p:ph type="title"/>
          </p:nvPr>
        </p:nvSpPr>
        <p:spPr>
          <a:xfrm>
            <a:off x="971600" y="260350"/>
            <a:ext cx="6119813" cy="792163"/>
          </a:xfrm>
        </p:spPr>
        <p:txBody>
          <a:bodyPr/>
          <a:lstStyle/>
          <a:p>
            <a:pPr eaLnBrk="1" hangingPunct="1"/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边界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endParaRPr lang="zh-CN" altLang="en-US" sz="4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196752"/>
            <a:ext cx="2930104" cy="2026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0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0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6985000" cy="792163"/>
          </a:xfrm>
        </p:spPr>
        <p:txBody>
          <a:bodyPr/>
          <a:lstStyle/>
          <a:p>
            <a:r>
              <a:rPr lang="en-US" altLang="zh-CN" sz="4000" b="0" dirty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5.4 Java</a:t>
            </a:r>
            <a:r>
              <a:rPr lang="zh-CN" altLang="zh-CN" sz="4000" b="0" dirty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事件处理</a:t>
            </a:r>
          </a:p>
        </p:txBody>
      </p:sp>
      <p:pic>
        <p:nvPicPr>
          <p:cNvPr id="118787" name="Picture 4" descr="BD00028_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2625" y="1916113"/>
            <a:ext cx="720725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547813" y="1839913"/>
            <a:ext cx="7200900" cy="892175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50000">
                <a:schemeClr val="bg1"/>
              </a:gs>
              <a:gs pos="100000">
                <a:srgbClr val="CCCCFF"/>
              </a:gs>
            </a:gsLst>
            <a:lin ang="5400000" scaled="1"/>
          </a:gra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600" i="0" dirty="0" smtClean="0">
                <a:latin typeface="楷体_GB2312" pitchFamily="49" charset="-122"/>
                <a:ea typeface="黑体" panose="02010609060101010101" pitchFamily="49" charset="-122"/>
              </a:rPr>
              <a:t>思考：观察前面任务中实现的用户界面，界面中</a:t>
            </a:r>
            <a:r>
              <a:rPr lang="en-US" altLang="zh-CN" sz="2600" i="0" dirty="0">
                <a:latin typeface="楷体_GB2312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600" i="0" dirty="0" smtClean="0">
                <a:latin typeface="楷体_GB2312" pitchFamily="49" charset="-122"/>
                <a:ea typeface="黑体" panose="02010609060101010101" pitchFamily="49" charset="-122"/>
              </a:rPr>
              <a:t>  </a:t>
            </a:r>
            <a:br>
              <a:rPr lang="en-US" altLang="zh-CN" sz="2600" i="0" dirty="0" smtClean="0">
                <a:latin typeface="楷体_GB2312" pitchFamily="49" charset="-122"/>
                <a:ea typeface="黑体" panose="02010609060101010101" pitchFamily="49" charset="-122"/>
              </a:rPr>
            </a:br>
            <a:r>
              <a:rPr lang="en-US" altLang="zh-CN" sz="2600" i="0" dirty="0" smtClean="0">
                <a:latin typeface="楷体_GB2312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600" i="0" dirty="0" smtClean="0">
                <a:latin typeface="楷体_GB2312" pitchFamily="49" charset="-122"/>
                <a:ea typeface="黑体" panose="02010609060101010101" pitchFamily="49" charset="-122"/>
              </a:rPr>
              <a:t>的组件是否实现了与用户交互的功能？ </a:t>
            </a:r>
          </a:p>
        </p:txBody>
      </p:sp>
      <p:sp>
        <p:nvSpPr>
          <p:cNvPr id="60422" name="AutoShape 6"/>
          <p:cNvSpPr>
            <a:spLocks noChangeArrowheads="1"/>
          </p:cNvSpPr>
          <p:nvPr/>
        </p:nvSpPr>
        <p:spPr bwMode="auto">
          <a:xfrm>
            <a:off x="1474788" y="3571875"/>
            <a:ext cx="1584325" cy="1225550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3600" b="0" i="0">
                <a:latin typeface="黑体" panose="02010609060101010101" pitchFamily="49" charset="-122"/>
              </a:rPr>
              <a:t>NO!</a:t>
            </a:r>
          </a:p>
        </p:txBody>
      </p:sp>
      <p:sp>
        <p:nvSpPr>
          <p:cNvPr id="60423" name="AutoShape 7"/>
          <p:cNvSpPr>
            <a:spLocks noChangeArrowheads="1"/>
          </p:cNvSpPr>
          <p:nvPr/>
        </p:nvSpPr>
        <p:spPr bwMode="auto">
          <a:xfrm>
            <a:off x="3563938" y="4076700"/>
            <a:ext cx="1055687" cy="257175"/>
          </a:xfrm>
          <a:prstGeom prst="rightArrow">
            <a:avLst>
              <a:gd name="adj1" fmla="val 50000"/>
              <a:gd name="adj2" fmla="val 100248"/>
            </a:avLst>
          </a:pr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  <p:sp>
        <p:nvSpPr>
          <p:cNvPr id="60424" name="AutoShape 8"/>
          <p:cNvSpPr>
            <a:spLocks noChangeArrowheads="1"/>
          </p:cNvSpPr>
          <p:nvPr/>
        </p:nvSpPr>
        <p:spPr bwMode="auto">
          <a:xfrm>
            <a:off x="5003800" y="3573463"/>
            <a:ext cx="2970213" cy="1223962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600" b="0" i="0">
                <a:latin typeface="楷体_GB2312" pitchFamily="49" charset="-122"/>
              </a:rPr>
              <a:t>必须进行事件处理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animBg="1"/>
      <p:bldP spid="60423" grpId="0" animBg="1"/>
      <p:bldP spid="604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AWT</a:t>
            </a:r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</a:p>
        </p:txBody>
      </p:sp>
      <p:sp>
        <p:nvSpPr>
          <p:cNvPr id="19459" name="Line 4"/>
          <p:cNvSpPr>
            <a:spLocks noChangeShapeType="1"/>
          </p:cNvSpPr>
          <p:nvPr/>
        </p:nvSpPr>
        <p:spPr bwMode="auto">
          <a:xfrm>
            <a:off x="4068763" y="1700213"/>
            <a:ext cx="2232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6300788" y="1412875"/>
            <a:ext cx="2519362" cy="7207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i="0">
                <a:latin typeface="Arial" panose="020B0604020202020204" pitchFamily="34" charset="0"/>
              </a:rPr>
              <a:t>创建 </a:t>
            </a:r>
            <a:r>
              <a:rPr lang="en-US" altLang="zh-CN" sz="2000" i="0">
                <a:latin typeface="Arial" panose="020B0604020202020204" pitchFamily="34" charset="0"/>
              </a:rPr>
              <a:t>GUI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4140200" y="1268413"/>
            <a:ext cx="2087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0" i="0">
                <a:latin typeface="Arial" panose="020B0604020202020204" pitchFamily="34" charset="0"/>
              </a:rPr>
              <a:t>通过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4140200" y="1700213"/>
            <a:ext cx="208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0" i="0">
                <a:latin typeface="Arial" panose="020B0604020202020204" pitchFamily="34" charset="0"/>
              </a:rPr>
              <a:t>java.awt </a:t>
            </a:r>
            <a:r>
              <a:rPr lang="zh-CN" altLang="en-US" sz="2000" b="0" i="0">
                <a:latin typeface="Arial" panose="020B0604020202020204" pitchFamily="34" charset="0"/>
              </a:rPr>
              <a:t>包</a:t>
            </a:r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1403350" y="2565400"/>
            <a:ext cx="2305050" cy="576263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 i="0">
                <a:latin typeface="Arial" panose="020B0604020202020204" pitchFamily="34" charset="0"/>
              </a:rPr>
              <a:t>容器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1403350" y="3213100"/>
            <a:ext cx="2305050" cy="576263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 i="0">
                <a:latin typeface="Arial" panose="020B0604020202020204" pitchFamily="34" charset="0"/>
              </a:rPr>
              <a:t>组件 </a:t>
            </a:r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1403350" y="3860800"/>
            <a:ext cx="2305050" cy="576263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 i="0">
                <a:latin typeface="Arial" panose="020B0604020202020204" pitchFamily="34" charset="0"/>
              </a:rPr>
              <a:t>布局管理器</a:t>
            </a:r>
          </a:p>
        </p:txBody>
      </p:sp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1403350" y="5157788"/>
            <a:ext cx="2305050" cy="576262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 i="0">
                <a:latin typeface="Arial" panose="020B0604020202020204" pitchFamily="34" charset="0"/>
              </a:rPr>
              <a:t>字体</a:t>
            </a:r>
          </a:p>
        </p:txBody>
      </p:sp>
      <p:sp>
        <p:nvSpPr>
          <p:cNvPr id="19467" name="Rectangle 12"/>
          <p:cNvSpPr>
            <a:spLocks noChangeArrowheads="1"/>
          </p:cNvSpPr>
          <p:nvPr/>
        </p:nvSpPr>
        <p:spPr bwMode="auto">
          <a:xfrm>
            <a:off x="1403350" y="5876925"/>
            <a:ext cx="2305050" cy="576263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 i="0">
                <a:latin typeface="Arial" panose="020B0604020202020204" pitchFamily="34" charset="0"/>
              </a:rPr>
              <a:t>事件</a:t>
            </a:r>
          </a:p>
        </p:txBody>
      </p:sp>
      <p:sp>
        <p:nvSpPr>
          <p:cNvPr id="19468" name="Rectangle 13"/>
          <p:cNvSpPr>
            <a:spLocks noChangeArrowheads="1"/>
          </p:cNvSpPr>
          <p:nvPr/>
        </p:nvSpPr>
        <p:spPr bwMode="auto">
          <a:xfrm>
            <a:off x="1403350" y="4508500"/>
            <a:ext cx="2305050" cy="576263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 i="0">
                <a:latin typeface="Arial" panose="020B0604020202020204" pitchFamily="34" charset="0"/>
              </a:rPr>
              <a:t>图形和绘制方法</a:t>
            </a:r>
          </a:p>
        </p:txBody>
      </p:sp>
      <p:sp>
        <p:nvSpPr>
          <p:cNvPr id="19469" name="Line 14"/>
          <p:cNvSpPr>
            <a:spLocks noChangeShapeType="1"/>
          </p:cNvSpPr>
          <p:nvPr/>
        </p:nvSpPr>
        <p:spPr bwMode="auto">
          <a:xfrm>
            <a:off x="3708400" y="2852738"/>
            <a:ext cx="71913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0" name="Line 15"/>
          <p:cNvSpPr>
            <a:spLocks noChangeShapeType="1"/>
          </p:cNvSpPr>
          <p:nvPr/>
        </p:nvSpPr>
        <p:spPr bwMode="auto">
          <a:xfrm>
            <a:off x="3708400" y="3500438"/>
            <a:ext cx="71913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1" name="Rectangle 16"/>
          <p:cNvSpPr>
            <a:spLocks noChangeArrowheads="1"/>
          </p:cNvSpPr>
          <p:nvPr/>
        </p:nvSpPr>
        <p:spPr bwMode="auto">
          <a:xfrm>
            <a:off x="4427538" y="2636838"/>
            <a:ext cx="4465637" cy="431800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 i="0">
                <a:latin typeface="Arial" panose="020B0604020202020204" pitchFamily="34" charset="0"/>
              </a:rPr>
              <a:t>包含 </a:t>
            </a:r>
            <a:r>
              <a:rPr lang="en-US" altLang="zh-CN" sz="1800" b="0" i="0">
                <a:latin typeface="Arial" panose="020B0604020202020204" pitchFamily="34" charset="0"/>
              </a:rPr>
              <a:t>AWT </a:t>
            </a:r>
            <a:r>
              <a:rPr lang="zh-CN" altLang="en-US" sz="1800" b="0" i="0">
                <a:latin typeface="Arial" panose="020B0604020202020204" pitchFamily="34" charset="0"/>
              </a:rPr>
              <a:t>容器组件</a:t>
            </a:r>
          </a:p>
        </p:txBody>
      </p:sp>
      <p:sp>
        <p:nvSpPr>
          <p:cNvPr id="19472" name="Rectangle 17"/>
          <p:cNvSpPr>
            <a:spLocks noChangeArrowheads="1"/>
          </p:cNvSpPr>
          <p:nvPr/>
        </p:nvSpPr>
        <p:spPr bwMode="auto">
          <a:xfrm>
            <a:off x="4427538" y="3213100"/>
            <a:ext cx="4465637" cy="576263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 i="0">
                <a:latin typeface="Arial" panose="020B0604020202020204" pitchFamily="34" charset="0"/>
              </a:rPr>
              <a:t>以图形表示的对象允许用户交互</a:t>
            </a:r>
          </a:p>
        </p:txBody>
      </p:sp>
      <p:sp>
        <p:nvSpPr>
          <p:cNvPr id="19473" name="Line 18"/>
          <p:cNvSpPr>
            <a:spLocks noChangeShapeType="1"/>
          </p:cNvSpPr>
          <p:nvPr/>
        </p:nvSpPr>
        <p:spPr bwMode="auto">
          <a:xfrm>
            <a:off x="3708400" y="4149725"/>
            <a:ext cx="71913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4" name="Line 19"/>
          <p:cNvSpPr>
            <a:spLocks noChangeShapeType="1"/>
          </p:cNvSpPr>
          <p:nvPr/>
        </p:nvSpPr>
        <p:spPr bwMode="auto">
          <a:xfrm>
            <a:off x="3708400" y="4797425"/>
            <a:ext cx="71913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5" name="Line 20"/>
          <p:cNvSpPr>
            <a:spLocks noChangeShapeType="1"/>
          </p:cNvSpPr>
          <p:nvPr/>
        </p:nvSpPr>
        <p:spPr bwMode="auto">
          <a:xfrm flipV="1">
            <a:off x="3708400" y="5445125"/>
            <a:ext cx="71913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6" name="Rectangle 21"/>
          <p:cNvSpPr>
            <a:spLocks noChangeArrowheads="1"/>
          </p:cNvSpPr>
          <p:nvPr/>
        </p:nvSpPr>
        <p:spPr bwMode="auto">
          <a:xfrm>
            <a:off x="4427538" y="5229225"/>
            <a:ext cx="4465637" cy="504825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 i="0">
                <a:latin typeface="Arial" panose="020B0604020202020204" pitchFamily="34" charset="0"/>
              </a:rPr>
              <a:t>创建并构造用于选择新字体的对象</a:t>
            </a:r>
          </a:p>
        </p:txBody>
      </p:sp>
      <p:sp>
        <p:nvSpPr>
          <p:cNvPr id="19477" name="Rectangle 22"/>
          <p:cNvSpPr>
            <a:spLocks noChangeArrowheads="1"/>
          </p:cNvSpPr>
          <p:nvPr/>
        </p:nvSpPr>
        <p:spPr bwMode="auto">
          <a:xfrm>
            <a:off x="4427538" y="5949950"/>
            <a:ext cx="4465637" cy="504825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 i="0">
                <a:latin typeface="Arial" panose="020B0604020202020204" pitchFamily="34" charset="0"/>
              </a:rPr>
              <a:t>用于用户和系统交互</a:t>
            </a:r>
          </a:p>
        </p:txBody>
      </p:sp>
      <p:sp>
        <p:nvSpPr>
          <p:cNvPr id="20503" name="AutoShape 23"/>
          <p:cNvSpPr>
            <a:spLocks noChangeArrowheads="1"/>
          </p:cNvSpPr>
          <p:nvPr/>
        </p:nvSpPr>
        <p:spPr bwMode="auto">
          <a:xfrm>
            <a:off x="468313" y="2349500"/>
            <a:ext cx="719137" cy="3887788"/>
          </a:xfrm>
          <a:prstGeom prst="upDownArrow">
            <a:avLst>
              <a:gd name="adj1" fmla="val 50000"/>
              <a:gd name="adj2" fmla="val 108124"/>
            </a:avLst>
          </a:prstGeom>
          <a:gradFill rotWithShape="1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1" hangingPunct="1">
              <a:defRPr/>
            </a:pPr>
            <a:r>
              <a:rPr lang="en-US" altLang="zh-CN" sz="1800" b="1" i="0">
                <a:latin typeface="Arial" panose="020B0604020202020204" pitchFamily="34" charset="0"/>
              </a:rPr>
              <a:t>AWT</a:t>
            </a:r>
            <a:r>
              <a:rPr lang="zh-CN" altLang="en-US" sz="1800" b="1" i="0">
                <a:latin typeface="Arial" panose="020B0604020202020204" pitchFamily="34" charset="0"/>
              </a:rPr>
              <a:t>包含内容 </a:t>
            </a:r>
          </a:p>
        </p:txBody>
      </p:sp>
      <p:cxnSp>
        <p:nvCxnSpPr>
          <p:cNvPr id="19479" name="AutoShape 24"/>
          <p:cNvCxnSpPr>
            <a:cxnSpLocks noChangeShapeType="1"/>
            <a:stCxn id="19483" idx="1"/>
            <a:endCxn id="20503" idx="0"/>
          </p:cNvCxnSpPr>
          <p:nvPr/>
        </p:nvCxnSpPr>
        <p:spPr bwMode="auto">
          <a:xfrm rot="10800000" flipV="1">
            <a:off x="828675" y="1773238"/>
            <a:ext cx="144463" cy="5762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80" name="Rectangle 25"/>
          <p:cNvSpPr>
            <a:spLocks noChangeArrowheads="1"/>
          </p:cNvSpPr>
          <p:nvPr/>
        </p:nvSpPr>
        <p:spPr bwMode="auto">
          <a:xfrm>
            <a:off x="4427538" y="4579938"/>
            <a:ext cx="4465637" cy="504825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 i="0">
                <a:latin typeface="Arial" panose="020B0604020202020204" pitchFamily="34" charset="0"/>
              </a:rPr>
              <a:t>使用 </a:t>
            </a:r>
            <a:r>
              <a:rPr lang="en-US" altLang="zh-CN" sz="1800" b="0" i="0">
                <a:latin typeface="Arial" panose="020B0604020202020204" pitchFamily="34" charset="0"/>
              </a:rPr>
              <a:t>AWT </a:t>
            </a:r>
            <a:r>
              <a:rPr lang="zh-CN" altLang="en-US" sz="1800" b="0" i="0">
                <a:latin typeface="Arial" panose="020B0604020202020204" pitchFamily="34" charset="0"/>
              </a:rPr>
              <a:t>图形方法相对于窗口绘制图形 </a:t>
            </a:r>
          </a:p>
        </p:txBody>
      </p:sp>
      <p:sp>
        <p:nvSpPr>
          <p:cNvPr id="19481" name="Line 26"/>
          <p:cNvSpPr>
            <a:spLocks noChangeShapeType="1"/>
          </p:cNvSpPr>
          <p:nvPr/>
        </p:nvSpPr>
        <p:spPr bwMode="auto">
          <a:xfrm flipV="1">
            <a:off x="3708400" y="6165850"/>
            <a:ext cx="71913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2" name="Rectangle 27"/>
          <p:cNvSpPr>
            <a:spLocks noChangeArrowheads="1"/>
          </p:cNvSpPr>
          <p:nvPr/>
        </p:nvSpPr>
        <p:spPr bwMode="auto">
          <a:xfrm>
            <a:off x="4427538" y="3933825"/>
            <a:ext cx="4429125" cy="504825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 i="0">
                <a:latin typeface="Arial" panose="020B0604020202020204" pitchFamily="34" charset="0"/>
              </a:rPr>
              <a:t>定义 </a:t>
            </a:r>
            <a:r>
              <a:rPr lang="en-US" altLang="zh-CN" sz="1800" b="0" i="0">
                <a:latin typeface="Arial" panose="020B0604020202020204" pitchFamily="34" charset="0"/>
              </a:rPr>
              <a:t>GUI </a:t>
            </a:r>
            <a:r>
              <a:rPr lang="zh-CN" altLang="en-US" sz="1800" b="0" i="0">
                <a:latin typeface="Arial" panose="020B0604020202020204" pitchFamily="34" charset="0"/>
              </a:rPr>
              <a:t>组件的位置</a:t>
            </a:r>
          </a:p>
        </p:txBody>
      </p:sp>
      <p:sp>
        <p:nvSpPr>
          <p:cNvPr id="19483" name="Rectangle 28"/>
          <p:cNvSpPr>
            <a:spLocks noChangeArrowheads="1"/>
          </p:cNvSpPr>
          <p:nvPr/>
        </p:nvSpPr>
        <p:spPr bwMode="auto">
          <a:xfrm>
            <a:off x="973138" y="1412875"/>
            <a:ext cx="3167062" cy="7207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i="0">
                <a:latin typeface="Arial" panose="020B0604020202020204" pitchFamily="34" charset="0"/>
              </a:rPr>
              <a:t>AWT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i="0">
                <a:latin typeface="Arial" panose="020B0604020202020204" pitchFamily="34" charset="0"/>
              </a:rPr>
              <a:t>（ 重量级组件）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事件处理三要素</a:t>
            </a:r>
          </a:p>
        </p:txBody>
      </p:sp>
      <p:pic>
        <p:nvPicPr>
          <p:cNvPr id="61460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371975"/>
            <a:ext cx="2592388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4" name="图示 3"/>
          <p:cNvGraphicFramePr/>
          <p:nvPr/>
        </p:nvGraphicFramePr>
        <p:xfrm>
          <a:off x="285823" y="1052736"/>
          <a:ext cx="8678665" cy="3511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330200" y="1323975"/>
            <a:ext cx="856932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CN" sz="2600" i="0" dirty="0" smtClean="0"/>
              <a:t> </a:t>
            </a:r>
            <a:r>
              <a:rPr lang="zh-CN" altLang="zh-CN" sz="2600" i="0" dirty="0" smtClean="0"/>
              <a:t>由事件源将事件处理权委托给某个对象，这个对象</a:t>
            </a:r>
            <a:r>
              <a:rPr lang="zh-CN" altLang="en-US" sz="2600" i="0" dirty="0" smtClean="0"/>
              <a:t>称为</a:t>
            </a:r>
            <a:r>
              <a:rPr lang="en-US" altLang="zh-CN" sz="2600" i="0" dirty="0" smtClean="0"/>
              <a:t/>
            </a:r>
            <a:br>
              <a:rPr lang="en-US" altLang="zh-CN" sz="2600" i="0" dirty="0" smtClean="0"/>
            </a:br>
            <a:r>
              <a:rPr lang="en-US" altLang="zh-CN" sz="2600" i="0" dirty="0" smtClean="0"/>
              <a:t>    </a:t>
            </a:r>
            <a:r>
              <a:rPr lang="zh-CN" altLang="zh-CN" sz="2600" i="0" dirty="0" smtClean="0"/>
              <a:t>事件的</a:t>
            </a:r>
            <a:r>
              <a:rPr lang="zh-CN" altLang="zh-CN" sz="2600" i="0" dirty="0" smtClean="0">
                <a:solidFill>
                  <a:srgbClr val="FF0000"/>
                </a:solidFill>
              </a:rPr>
              <a:t>监听器</a:t>
            </a:r>
            <a:r>
              <a:rPr lang="zh-CN" altLang="en-US" sz="2600" i="0" dirty="0" smtClean="0"/>
              <a:t>。</a:t>
            </a:r>
            <a:endParaRPr lang="en-US" altLang="zh-CN" sz="2600" i="0" dirty="0" smtClean="0"/>
          </a:p>
          <a:p>
            <a:pPr indent="-360000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CN" sz="2600" i="0" dirty="0" smtClean="0"/>
              <a:t> </a:t>
            </a:r>
            <a:r>
              <a:rPr lang="zh-CN" altLang="zh-CN" sz="2600" i="0" dirty="0" smtClean="0"/>
              <a:t>这种事件处理方式称为</a:t>
            </a:r>
            <a:r>
              <a:rPr lang="zh-CN" altLang="zh-CN" sz="2600" i="0" dirty="0" smtClean="0">
                <a:solidFill>
                  <a:srgbClr val="FF0000"/>
                </a:solidFill>
              </a:rPr>
              <a:t>委托事件模型</a:t>
            </a:r>
            <a:r>
              <a:rPr lang="zh-CN" altLang="zh-CN" sz="2600" i="0" dirty="0" smtClean="0"/>
              <a:t>。</a:t>
            </a:r>
            <a:endParaRPr lang="en-US" altLang="zh-CN" sz="2600" i="0" dirty="0" smtClean="0"/>
          </a:p>
          <a:p>
            <a:pPr indent="-360000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CN" sz="2600" i="0" dirty="0" smtClean="0"/>
              <a:t> </a:t>
            </a:r>
            <a:r>
              <a:rPr lang="zh-CN" altLang="zh-CN" sz="2600" i="0" dirty="0" smtClean="0"/>
              <a:t>同一组件上的不同事件，可以交由不同的监听器处理。</a:t>
            </a:r>
            <a:endParaRPr lang="en-US" altLang="zh-CN" sz="2600" i="0" dirty="0" smtClean="0"/>
          </a:p>
          <a:p>
            <a:pPr indent="-360000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CN" sz="2600" i="0" dirty="0" smtClean="0"/>
              <a:t> </a:t>
            </a:r>
            <a:r>
              <a:rPr lang="zh-CN" altLang="zh-CN" sz="2600" i="0" dirty="0" smtClean="0"/>
              <a:t>委托事件模型将事件源与事件监听器分离，提高了事件</a:t>
            </a:r>
            <a:r>
              <a:rPr lang="en-US" altLang="zh-CN" sz="2600" i="0" dirty="0" smtClean="0"/>
              <a:t/>
            </a:r>
            <a:br>
              <a:rPr lang="en-US" altLang="zh-CN" sz="2600" i="0" dirty="0" smtClean="0"/>
            </a:br>
            <a:r>
              <a:rPr lang="en-US" altLang="zh-CN" sz="2600" i="0" dirty="0" smtClean="0"/>
              <a:t>     </a:t>
            </a:r>
            <a:r>
              <a:rPr lang="zh-CN" altLang="zh-CN" sz="2600" i="0" dirty="0" smtClean="0"/>
              <a:t>处理的灵活性。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071563" y="333375"/>
            <a:ext cx="60213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4000" b="0" i="0">
                <a:solidFill>
                  <a:schemeClr val="bg1"/>
                </a:solidFill>
                <a:latin typeface="黑体" panose="02010609060101010101" pitchFamily="49" charset="-122"/>
                <a:cs typeface="Arial Unicode MS" panose="020B0604020202020204" pitchFamily="34" charset="-122"/>
              </a:rPr>
              <a:t>事件处理委托模型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Oval 6"/>
          <p:cNvSpPr>
            <a:spLocks noChangeArrowheads="1"/>
          </p:cNvSpPr>
          <p:nvPr/>
        </p:nvSpPr>
        <p:spPr bwMode="auto">
          <a:xfrm>
            <a:off x="684213" y="4365625"/>
            <a:ext cx="2016125" cy="8636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 i="0">
                <a:latin typeface="楷体_GB2312" pitchFamily="49" charset="-122"/>
              </a:rPr>
              <a:t>组件</a:t>
            </a:r>
            <a:r>
              <a:rPr lang="en-US" altLang="zh-CN" sz="2400" b="0" i="0">
                <a:latin typeface="楷体_GB2312" pitchFamily="49" charset="-122"/>
              </a:rPr>
              <a:t>(</a:t>
            </a:r>
            <a:r>
              <a:rPr lang="zh-CN" altLang="en-US" sz="2400" b="0" i="0">
                <a:latin typeface="楷体_GB2312" pitchFamily="49" charset="-122"/>
              </a:rPr>
              <a:t>事件源</a:t>
            </a:r>
            <a:r>
              <a:rPr lang="en-US" altLang="zh-CN" sz="2400" b="0" i="0">
                <a:latin typeface="楷体_GB2312" pitchFamily="49" charset="-122"/>
              </a:rPr>
              <a:t>)</a:t>
            </a:r>
          </a:p>
        </p:txBody>
      </p:sp>
      <p:sp>
        <p:nvSpPr>
          <p:cNvPr id="124931" name="Oval 7"/>
          <p:cNvSpPr>
            <a:spLocks noChangeArrowheads="1"/>
          </p:cNvSpPr>
          <p:nvPr/>
        </p:nvSpPr>
        <p:spPr bwMode="auto">
          <a:xfrm>
            <a:off x="6443663" y="4292600"/>
            <a:ext cx="2016125" cy="8636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 i="0">
                <a:latin typeface="楷体_GB2312" pitchFamily="49" charset="-122"/>
              </a:rPr>
              <a:t>事件监听器</a:t>
            </a:r>
          </a:p>
        </p:txBody>
      </p:sp>
      <p:sp>
        <p:nvSpPr>
          <p:cNvPr id="15364" name="Line 8"/>
          <p:cNvSpPr>
            <a:spLocks noChangeShapeType="1"/>
          </p:cNvSpPr>
          <p:nvPr/>
        </p:nvSpPr>
        <p:spPr bwMode="auto">
          <a:xfrm flipH="1">
            <a:off x="2686050" y="4738688"/>
            <a:ext cx="37449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zh-CN" altLang="en-US"/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3565525" y="4797425"/>
            <a:ext cx="1943100" cy="336550"/>
          </a:xfrm>
          <a:prstGeom prst="rect">
            <a:avLst/>
          </a:prstGeom>
          <a:gradFill rotWithShape="1">
            <a:gsLst>
              <a:gs pos="0">
                <a:srgbClr val="F2FAC2"/>
              </a:gs>
              <a:gs pos="50000">
                <a:srgbClr val="FFFFFF"/>
              </a:gs>
              <a:gs pos="100000">
                <a:srgbClr val="F2FAC2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b="0" i="0">
                <a:latin typeface="楷体_GB2312" pitchFamily="49" charset="-122"/>
              </a:rPr>
              <a:t>事件监听器注册</a:t>
            </a:r>
          </a:p>
        </p:txBody>
      </p:sp>
      <p:sp>
        <p:nvSpPr>
          <p:cNvPr id="15366" name="Text Box 10"/>
          <p:cNvSpPr txBox="1">
            <a:spLocks noChangeArrowheads="1"/>
          </p:cNvSpPr>
          <p:nvPr/>
        </p:nvSpPr>
        <p:spPr bwMode="auto">
          <a:xfrm>
            <a:off x="4140200" y="5157788"/>
            <a:ext cx="3603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latin typeface="楷体_GB2312" pitchFamily="49" charset="-122"/>
              </a:rPr>
              <a:t>①</a:t>
            </a:r>
          </a:p>
        </p:txBody>
      </p:sp>
      <p:sp>
        <p:nvSpPr>
          <p:cNvPr id="15367" name="Text Box 11"/>
          <p:cNvSpPr txBox="1">
            <a:spLocks noChangeArrowheads="1"/>
          </p:cNvSpPr>
          <p:nvPr/>
        </p:nvSpPr>
        <p:spPr bwMode="auto">
          <a:xfrm>
            <a:off x="830263" y="1970088"/>
            <a:ext cx="1439862" cy="360362"/>
          </a:xfrm>
          <a:prstGeom prst="rect">
            <a:avLst/>
          </a:prstGeom>
          <a:gradFill rotWithShape="1">
            <a:gsLst>
              <a:gs pos="0">
                <a:srgbClr val="F2FAC2"/>
              </a:gs>
              <a:gs pos="50000">
                <a:srgbClr val="FFFFFF"/>
              </a:gs>
              <a:gs pos="100000">
                <a:srgbClr val="F2FAC2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200" b="0" i="0">
                <a:latin typeface="楷体_GB2312" pitchFamily="49" charset="-122"/>
              </a:rPr>
              <a:t>外部作用</a:t>
            </a:r>
          </a:p>
        </p:txBody>
      </p:sp>
      <p:sp>
        <p:nvSpPr>
          <p:cNvPr id="15368" name="Text Box 12"/>
          <p:cNvSpPr txBox="1">
            <a:spLocks noChangeArrowheads="1"/>
          </p:cNvSpPr>
          <p:nvPr/>
        </p:nvSpPr>
        <p:spPr bwMode="auto">
          <a:xfrm>
            <a:off x="1908175" y="2565400"/>
            <a:ext cx="1943100" cy="360363"/>
          </a:xfrm>
          <a:prstGeom prst="rect">
            <a:avLst/>
          </a:prstGeom>
          <a:gradFill rotWithShape="1">
            <a:gsLst>
              <a:gs pos="0">
                <a:srgbClr val="F2FAC2"/>
              </a:gs>
              <a:gs pos="50000">
                <a:srgbClr val="FFFFFF"/>
              </a:gs>
              <a:gs pos="100000">
                <a:srgbClr val="F2FAC2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200" b="0" i="0">
                <a:latin typeface="楷体_GB2312" pitchFamily="49" charset="-122"/>
              </a:rPr>
              <a:t>生成事件对象</a:t>
            </a:r>
          </a:p>
        </p:txBody>
      </p:sp>
      <p:sp>
        <p:nvSpPr>
          <p:cNvPr id="15369" name="Text Box 13"/>
          <p:cNvSpPr txBox="1">
            <a:spLocks noChangeArrowheads="1"/>
          </p:cNvSpPr>
          <p:nvPr/>
        </p:nvSpPr>
        <p:spPr bwMode="auto">
          <a:xfrm>
            <a:off x="5449888" y="2230438"/>
            <a:ext cx="2016125" cy="700087"/>
          </a:xfrm>
          <a:prstGeom prst="rect">
            <a:avLst/>
          </a:prstGeom>
          <a:gradFill rotWithShape="1">
            <a:gsLst>
              <a:gs pos="0">
                <a:srgbClr val="F2FAC2"/>
              </a:gs>
              <a:gs pos="50000">
                <a:srgbClr val="FFFFFF"/>
              </a:gs>
              <a:gs pos="100000">
                <a:srgbClr val="F2FAC2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200" b="0" i="0">
                <a:latin typeface="楷体_GB2312" pitchFamily="49" charset="-122"/>
              </a:rPr>
              <a:t>把事件对象传</a:t>
            </a:r>
            <a:endParaRPr lang="en-US" altLang="zh-CN" sz="2200" b="0" i="0">
              <a:latin typeface="楷体_GB2312" pitchFamily="49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200" b="0" i="0">
                <a:latin typeface="楷体_GB2312" pitchFamily="49" charset="-122"/>
              </a:rPr>
              <a:t>给事件监听器</a:t>
            </a:r>
          </a:p>
        </p:txBody>
      </p:sp>
      <p:sp>
        <p:nvSpPr>
          <p:cNvPr id="15370" name="Line 14"/>
          <p:cNvSpPr>
            <a:spLocks noChangeShapeType="1"/>
          </p:cNvSpPr>
          <p:nvPr/>
        </p:nvSpPr>
        <p:spPr bwMode="auto">
          <a:xfrm>
            <a:off x="1547813" y="2349500"/>
            <a:ext cx="0" cy="20161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zh-CN" altLang="en-US"/>
          </a:p>
        </p:txBody>
      </p:sp>
      <p:sp>
        <p:nvSpPr>
          <p:cNvPr id="15371" name="Text Box 15"/>
          <p:cNvSpPr txBox="1">
            <a:spLocks noChangeArrowheads="1"/>
          </p:cNvSpPr>
          <p:nvPr/>
        </p:nvSpPr>
        <p:spPr bwMode="auto">
          <a:xfrm>
            <a:off x="1116013" y="3068638"/>
            <a:ext cx="3603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b="0" i="0">
                <a:latin typeface="楷体_GB2312" pitchFamily="49" charset="-122"/>
              </a:rPr>
              <a:t>②</a:t>
            </a:r>
          </a:p>
        </p:txBody>
      </p:sp>
      <p:sp>
        <p:nvSpPr>
          <p:cNvPr id="15372" name="Line 16"/>
          <p:cNvSpPr>
            <a:spLocks noChangeShapeType="1"/>
          </p:cNvSpPr>
          <p:nvPr/>
        </p:nvSpPr>
        <p:spPr bwMode="auto">
          <a:xfrm>
            <a:off x="1908175" y="2997200"/>
            <a:ext cx="0" cy="1368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zh-CN" altLang="en-US"/>
          </a:p>
        </p:txBody>
      </p:sp>
      <p:sp>
        <p:nvSpPr>
          <p:cNvPr id="15373" name="AutoShape 17"/>
          <p:cNvSpPr>
            <a:spLocks noChangeArrowheads="1"/>
          </p:cNvSpPr>
          <p:nvPr/>
        </p:nvSpPr>
        <p:spPr bwMode="auto">
          <a:xfrm>
            <a:off x="3924300" y="2636838"/>
            <a:ext cx="1511300" cy="719137"/>
          </a:xfrm>
          <a:prstGeom prst="hexagon">
            <a:avLst>
              <a:gd name="adj" fmla="val 52539"/>
              <a:gd name="vf" fmla="val 115470"/>
            </a:avLst>
          </a:pr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 i="0">
                <a:latin typeface="楷体_GB2312" pitchFamily="49" charset="-122"/>
              </a:rPr>
              <a:t>事件对象</a:t>
            </a:r>
          </a:p>
        </p:txBody>
      </p:sp>
      <p:sp>
        <p:nvSpPr>
          <p:cNvPr id="15374" name="Line 18"/>
          <p:cNvSpPr>
            <a:spLocks noChangeShapeType="1"/>
          </p:cNvSpPr>
          <p:nvPr/>
        </p:nvSpPr>
        <p:spPr bwMode="auto">
          <a:xfrm flipV="1">
            <a:off x="1908175" y="2997200"/>
            <a:ext cx="2016125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zh-CN" altLang="en-US"/>
          </a:p>
        </p:txBody>
      </p:sp>
      <p:sp>
        <p:nvSpPr>
          <p:cNvPr id="15375" name="Text Box 19"/>
          <p:cNvSpPr txBox="1">
            <a:spLocks noChangeArrowheads="1"/>
          </p:cNvSpPr>
          <p:nvPr/>
        </p:nvSpPr>
        <p:spPr bwMode="auto">
          <a:xfrm>
            <a:off x="2627313" y="2997200"/>
            <a:ext cx="3603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b="0" i="0">
                <a:latin typeface="楷体_GB2312" pitchFamily="49" charset="-122"/>
              </a:rPr>
              <a:t>③</a:t>
            </a:r>
          </a:p>
        </p:txBody>
      </p:sp>
      <p:sp>
        <p:nvSpPr>
          <p:cNvPr id="15376" name="Line 20"/>
          <p:cNvSpPr>
            <a:spLocks noChangeShapeType="1"/>
          </p:cNvSpPr>
          <p:nvPr/>
        </p:nvSpPr>
        <p:spPr bwMode="auto">
          <a:xfrm>
            <a:off x="5435600" y="2997200"/>
            <a:ext cx="2051050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zh-CN" altLang="en-US"/>
          </a:p>
        </p:txBody>
      </p:sp>
      <p:sp>
        <p:nvSpPr>
          <p:cNvPr id="15377" name="Line 21"/>
          <p:cNvSpPr>
            <a:spLocks noChangeShapeType="1"/>
          </p:cNvSpPr>
          <p:nvPr/>
        </p:nvSpPr>
        <p:spPr bwMode="auto">
          <a:xfrm>
            <a:off x="7480300" y="2994025"/>
            <a:ext cx="0" cy="12954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/>
          <a:p>
            <a:endParaRPr lang="zh-CN" altLang="en-US"/>
          </a:p>
        </p:txBody>
      </p:sp>
      <p:sp>
        <p:nvSpPr>
          <p:cNvPr id="15378" name="Text Box 22"/>
          <p:cNvSpPr txBox="1">
            <a:spLocks noChangeArrowheads="1"/>
          </p:cNvSpPr>
          <p:nvPr/>
        </p:nvSpPr>
        <p:spPr bwMode="auto">
          <a:xfrm>
            <a:off x="6443663" y="2997200"/>
            <a:ext cx="3603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b="0" i="0">
                <a:latin typeface="楷体_GB2312" pitchFamily="49" charset="-122"/>
              </a:rPr>
              <a:t>④</a:t>
            </a:r>
          </a:p>
        </p:txBody>
      </p:sp>
      <p:sp>
        <p:nvSpPr>
          <p:cNvPr id="124947" name="Rectangle 3"/>
          <p:cNvSpPr>
            <a:spLocks noChangeArrowheads="1"/>
          </p:cNvSpPr>
          <p:nvPr/>
        </p:nvSpPr>
        <p:spPr bwMode="auto">
          <a:xfrm>
            <a:off x="1043608" y="333375"/>
            <a:ext cx="60213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4000" b="0" i="0" dirty="0">
                <a:solidFill>
                  <a:schemeClr val="bg1"/>
                </a:solidFill>
                <a:latin typeface="黑体" panose="02010609060101010101" pitchFamily="49" charset="-122"/>
                <a:cs typeface="Arial Unicode MS" panose="020B0604020202020204" pitchFamily="34" charset="-122"/>
              </a:rPr>
              <a:t>事件处理委托模型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 animBg="1"/>
      <p:bldP spid="15366" grpId="0"/>
      <p:bldP spid="15367" grpId="0" animBg="1"/>
      <p:bldP spid="15368" grpId="0" animBg="1"/>
      <p:bldP spid="15369" grpId="0" animBg="1"/>
      <p:bldP spid="15370" grpId="0" animBg="1"/>
      <p:bldP spid="15371" grpId="0"/>
      <p:bldP spid="15372" grpId="0" animBg="1"/>
      <p:bldP spid="15373" grpId="0" animBg="1"/>
      <p:bldP spid="15374" grpId="0" animBg="1"/>
      <p:bldP spid="15375" grpId="0"/>
      <p:bldP spid="15376" grpId="0" animBg="1"/>
      <p:bldP spid="15377" grpId="0" animBg="1"/>
      <p:bldP spid="1537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6985000" cy="792163"/>
          </a:xfrm>
        </p:spPr>
        <p:txBody>
          <a:bodyPr/>
          <a:lstStyle/>
          <a:p>
            <a:r>
              <a:rPr lang="zh-CN" altLang="en-US" sz="4000" b="0" dirty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事件类和监听器接口 </a:t>
            </a:r>
          </a:p>
        </p:txBody>
      </p:sp>
      <p:sp>
        <p:nvSpPr>
          <p:cNvPr id="126979" name="Rectangle 4"/>
          <p:cNvSpPr>
            <a:spLocks noChangeArrowheads="1"/>
          </p:cNvSpPr>
          <p:nvPr/>
        </p:nvSpPr>
        <p:spPr bwMode="auto">
          <a:xfrm>
            <a:off x="471488" y="1165225"/>
            <a:ext cx="82772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4100"/>
              </a:lnSpc>
              <a:spcBef>
                <a:spcPct val="0"/>
              </a:spcBef>
              <a:buClr>
                <a:schemeClr val="tx2"/>
              </a:buClr>
              <a:buSzPct val="93000"/>
              <a:buFont typeface="Wingdings" panose="05000000000000000000" pitchFamily="2" charset="2"/>
              <a:buChar char="q"/>
            </a:pPr>
            <a:r>
              <a:rPr lang="zh-CN" altLang="en-US" b="0" i="0">
                <a:latin typeface="Arial" panose="020B0604020202020204" pitchFamily="34" charset="0"/>
              </a:rPr>
              <a:t> 在</a:t>
            </a:r>
            <a:r>
              <a:rPr lang="en-US" altLang="zh-CN" b="0" i="0">
                <a:latin typeface="Arial" panose="020B0604020202020204" pitchFamily="34" charset="0"/>
              </a:rPr>
              <a:t>java.awt.event</a:t>
            </a:r>
            <a:r>
              <a:rPr lang="zh-CN" altLang="en-US" b="0" i="0">
                <a:latin typeface="Arial" panose="020B0604020202020204" pitchFamily="34" charset="0"/>
              </a:rPr>
              <a:t>包中包含了多个代表不同事件</a:t>
            </a:r>
            <a:r>
              <a:rPr lang="en-US" altLang="zh-CN" b="0" i="0">
                <a:latin typeface="Arial" panose="020B0604020202020204" pitchFamily="34" charset="0"/>
              </a:rPr>
              <a:t/>
            </a:r>
            <a:br>
              <a:rPr lang="en-US" altLang="zh-CN" b="0" i="0">
                <a:latin typeface="Arial" panose="020B0604020202020204" pitchFamily="34" charset="0"/>
              </a:rPr>
            </a:br>
            <a:r>
              <a:rPr lang="en-US" altLang="zh-CN" b="0" i="0">
                <a:latin typeface="Arial" panose="020B0604020202020204" pitchFamily="34" charset="0"/>
              </a:rPr>
              <a:t>    </a:t>
            </a:r>
            <a:r>
              <a:rPr lang="zh-CN" altLang="en-US" b="0" i="0">
                <a:latin typeface="Arial" panose="020B0604020202020204" pitchFamily="34" charset="0"/>
              </a:rPr>
              <a:t>的类和接口。</a:t>
            </a:r>
          </a:p>
          <a:p>
            <a:pPr>
              <a:lnSpc>
                <a:spcPts val="4100"/>
              </a:lnSpc>
              <a:spcBef>
                <a:spcPct val="0"/>
              </a:spcBef>
              <a:buClr>
                <a:schemeClr val="tx2"/>
              </a:buClr>
              <a:buSzPct val="93000"/>
              <a:buFont typeface="Wingdings" panose="05000000000000000000" pitchFamily="2" charset="2"/>
              <a:buChar char="q"/>
            </a:pPr>
            <a:r>
              <a:rPr lang="zh-CN" altLang="en-US" b="0" i="0">
                <a:latin typeface="Arial" panose="020B0604020202020204" pitchFamily="34" charset="0"/>
              </a:rPr>
              <a:t> 每个事件类一般对应于一个事件监听器接口。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9563" y="2997200"/>
          <a:ext cx="8507412" cy="3017838"/>
        </p:xfrm>
        <a:graphic>
          <a:graphicData uri="http://schemas.openxmlformats.org/drawingml/2006/table">
            <a:tbl>
              <a:tblPr/>
              <a:tblGrid>
                <a:gridCol w="1738312"/>
                <a:gridCol w="1943100"/>
                <a:gridCol w="4826000"/>
              </a:tblGrid>
              <a:tr h="502973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事件类</a:t>
                      </a:r>
                      <a:endParaRPr kumimoji="0" lang="zh-CN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BB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监听器接口</a:t>
                      </a:r>
                      <a:endParaRPr kumimoji="0" lang="zh-CN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BB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监听器接口中的方法</a:t>
                      </a:r>
                      <a:endParaRPr kumimoji="0" lang="zh-CN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BBFF"/>
                    </a:solidFill>
                  </a:tcPr>
                </a:tc>
              </a:tr>
              <a:tr h="502973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ActionEvent</a:t>
                      </a:r>
                      <a:endParaRPr kumimoji="0" lang="zh-CN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ActionListener</a:t>
                      </a:r>
                      <a:endParaRPr kumimoji="0" lang="zh-CN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void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actionPerformed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ActionEvent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e)</a:t>
                      </a:r>
                      <a:endParaRPr kumimoji="0" lang="zh-CN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973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ItemEvent</a:t>
                      </a: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ItemListener</a:t>
                      </a: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void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itemStateChanged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ItemEvent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e)</a:t>
                      </a:r>
                      <a:endParaRPr kumimoji="0" lang="zh-CN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973">
                <a:tc rowSpan="3"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KeyEvent</a:t>
                      </a: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KeyListener</a:t>
                      </a: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void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keyTyped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KeyEvent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e)</a:t>
                      </a:r>
                      <a:endParaRPr kumimoji="0" lang="zh-CN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9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void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keyPressed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KeyEvent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e)</a:t>
                      </a:r>
                      <a:endParaRPr kumimoji="0" lang="zh-CN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9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void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keyReleased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KeyEvent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e)</a:t>
                      </a:r>
                      <a:endParaRPr kumimoji="0" lang="zh-CN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ext Box 2"/>
          <p:cNvSpPr txBox="1">
            <a:spLocks noChangeArrowheads="1"/>
          </p:cNvSpPr>
          <p:nvPr/>
        </p:nvSpPr>
        <p:spPr bwMode="auto">
          <a:xfrm>
            <a:off x="468313" y="1268413"/>
            <a:ext cx="8351837" cy="460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93000"/>
              <a:buFont typeface="Wingdings" panose="05000000000000000000" pitchFamily="2" charset="2"/>
              <a:buChar char="q"/>
              <a:defRPr/>
            </a:pPr>
            <a:r>
              <a:rPr lang="zh-CN" altLang="en-US" sz="2600" b="0" i="0" dirty="0" smtClean="0">
                <a:latin typeface="黑体" panose="02010609060101010101" pitchFamily="49" charset="-122"/>
              </a:rPr>
              <a:t> 事件监听器是某个类的对象。我们将这个类称为</a:t>
            </a:r>
            <a:r>
              <a:rPr lang="en-US" altLang="zh-CN" sz="2600" b="0" i="0" dirty="0" smtClean="0">
                <a:latin typeface="黑体" panose="02010609060101010101" pitchFamily="49" charset="-122"/>
              </a:rPr>
              <a:t/>
            </a:r>
            <a:br>
              <a:rPr lang="en-US" altLang="zh-CN" sz="2600" b="0" i="0" dirty="0" smtClean="0">
                <a:latin typeface="黑体" panose="02010609060101010101" pitchFamily="49" charset="-122"/>
              </a:rPr>
            </a:br>
            <a:r>
              <a:rPr lang="en-US" altLang="zh-CN" sz="2600" b="0" i="0" dirty="0" smtClean="0">
                <a:latin typeface="黑体" panose="02010609060101010101" pitchFamily="49" charset="-122"/>
              </a:rPr>
              <a:t>   </a:t>
            </a:r>
            <a:r>
              <a:rPr lang="zh-CN" altLang="en-US" sz="2600" b="0" i="0" dirty="0" smtClean="0">
                <a:latin typeface="黑体" panose="02010609060101010101" pitchFamily="49" charset="-122"/>
              </a:rPr>
              <a:t>监听器类。</a:t>
            </a:r>
            <a:endParaRPr lang="en-US" altLang="zh-CN" sz="2600" b="0" i="0" dirty="0" smtClean="0">
              <a:latin typeface="黑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93000"/>
              <a:buFont typeface="Wingdings" panose="05000000000000000000" pitchFamily="2" charset="2"/>
              <a:buChar char="q"/>
              <a:defRPr/>
            </a:pPr>
            <a:r>
              <a:rPr kumimoji="1" lang="zh-CN" altLang="en-US" sz="2600" b="0" i="0" dirty="0" smtClean="0">
                <a:latin typeface="黑体" panose="02010609060101010101" pitchFamily="49" charset="-122"/>
              </a:rPr>
              <a:t> 监听器要具有监听和处理</a:t>
            </a:r>
            <a:r>
              <a:rPr kumimoji="1" lang="en-US" altLang="zh-CN" sz="2600" b="0" i="0" dirty="0" err="1" smtClean="0">
                <a:solidFill>
                  <a:srgbClr val="FF0000"/>
                </a:solidFill>
                <a:latin typeface="黑体" panose="02010609060101010101" pitchFamily="49" charset="-122"/>
              </a:rPr>
              <a:t>XXX</a:t>
            </a:r>
            <a:r>
              <a:rPr kumimoji="1" lang="en-US" altLang="zh-CN" sz="2600" b="0" i="0" dirty="0" err="1" smtClean="0">
                <a:solidFill>
                  <a:srgbClr val="0000CC"/>
                </a:solidFill>
                <a:latin typeface="黑体" panose="02010609060101010101" pitchFamily="49" charset="-122"/>
              </a:rPr>
              <a:t>Event</a:t>
            </a:r>
            <a:r>
              <a:rPr kumimoji="1" lang="zh-CN" altLang="en-US" sz="2600" b="0" i="0" dirty="0" smtClean="0">
                <a:solidFill>
                  <a:srgbClr val="0000CC"/>
                </a:solidFill>
                <a:latin typeface="黑体" panose="02010609060101010101" pitchFamily="49" charset="-122"/>
              </a:rPr>
              <a:t>事件</a:t>
            </a:r>
            <a:r>
              <a:rPr kumimoji="1" lang="zh-CN" altLang="en-US" sz="2600" b="0" i="0" dirty="0" smtClean="0">
                <a:latin typeface="黑体" panose="02010609060101010101" pitchFamily="49" charset="-122"/>
              </a:rPr>
              <a:t>的</a:t>
            </a:r>
            <a:r>
              <a:rPr kumimoji="1" lang="zh-CN" altLang="en-US" sz="2600" b="0" i="0" dirty="0">
                <a:latin typeface="黑体" panose="02010609060101010101" pitchFamily="49" charset="-122"/>
              </a:rPr>
              <a:t>能力</a:t>
            </a:r>
            <a:r>
              <a:rPr kumimoji="1" lang="zh-CN" altLang="en-US" sz="2600" b="0" i="0" dirty="0" smtClean="0">
                <a:latin typeface="黑体" panose="02010609060101010101" pitchFamily="49" charset="-122"/>
              </a:rPr>
              <a:t>，它</a:t>
            </a:r>
            <a:r>
              <a:rPr kumimoji="1" lang="en-US" altLang="zh-CN" sz="2600" b="0" i="0" dirty="0" smtClean="0">
                <a:latin typeface="黑体" panose="02010609060101010101" pitchFamily="49" charset="-122"/>
              </a:rPr>
              <a:t/>
            </a:r>
            <a:br>
              <a:rPr kumimoji="1" lang="en-US" altLang="zh-CN" sz="2600" b="0" i="0" dirty="0" smtClean="0">
                <a:latin typeface="黑体" panose="02010609060101010101" pitchFamily="49" charset="-122"/>
              </a:rPr>
            </a:br>
            <a:r>
              <a:rPr kumimoji="1" lang="en-US" altLang="zh-CN" sz="2600" b="0" i="0" dirty="0" smtClean="0">
                <a:latin typeface="黑体" panose="02010609060101010101" pitchFamily="49" charset="-122"/>
              </a:rPr>
              <a:t>  </a:t>
            </a:r>
            <a:r>
              <a:rPr kumimoji="1" lang="zh-CN" altLang="en-US" sz="2600" b="0" i="0" dirty="0" smtClean="0">
                <a:latin typeface="黑体" panose="02010609060101010101" pitchFamily="49" charset="-122"/>
              </a:rPr>
              <a:t>所在的类必须要实现</a:t>
            </a:r>
            <a:r>
              <a:rPr kumimoji="1" lang="en-US" altLang="zh-CN" sz="2600" b="0" i="0" dirty="0" err="1" smtClean="0">
                <a:solidFill>
                  <a:srgbClr val="FF0000"/>
                </a:solidFill>
                <a:latin typeface="黑体" panose="02010609060101010101" pitchFamily="49" charset="-122"/>
              </a:rPr>
              <a:t>XXX</a:t>
            </a:r>
            <a:r>
              <a:rPr kumimoji="1" lang="en-US" altLang="zh-CN" sz="2600" b="0" i="0" dirty="0" err="1" smtClean="0">
                <a:solidFill>
                  <a:srgbClr val="0000FF"/>
                </a:solidFill>
                <a:latin typeface="黑体" panose="02010609060101010101" pitchFamily="49" charset="-122"/>
              </a:rPr>
              <a:t>Listener</a:t>
            </a:r>
            <a:r>
              <a:rPr kumimoji="1" lang="zh-CN" altLang="en-US" sz="2600" b="0" i="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接口</a:t>
            </a:r>
            <a:r>
              <a:rPr kumimoji="1" lang="zh-CN" altLang="en-US" sz="2600" b="0" i="0" dirty="0" smtClean="0">
                <a:latin typeface="黑体" panose="02010609060101010101" pitchFamily="49" charset="-122"/>
              </a:rPr>
              <a:t>。对接口中的</a:t>
            </a:r>
            <a:r>
              <a:rPr kumimoji="1" lang="en-US" altLang="zh-CN" sz="2600" b="0" i="0" dirty="0" smtClean="0">
                <a:latin typeface="黑体" panose="02010609060101010101" pitchFamily="49" charset="-122"/>
              </a:rPr>
              <a:t/>
            </a:r>
            <a:br>
              <a:rPr kumimoji="1" lang="en-US" altLang="zh-CN" sz="2600" b="0" i="0" dirty="0" smtClean="0">
                <a:latin typeface="黑体" panose="02010609060101010101" pitchFamily="49" charset="-122"/>
              </a:rPr>
            </a:br>
            <a:r>
              <a:rPr kumimoji="1" lang="en-US" altLang="zh-CN" sz="2600" b="0" i="0" dirty="0" smtClean="0">
                <a:latin typeface="黑体" panose="02010609060101010101" pitchFamily="49" charset="-122"/>
              </a:rPr>
              <a:t>  </a:t>
            </a:r>
            <a:r>
              <a:rPr kumimoji="1" lang="zh-CN" altLang="en-US" sz="2600" b="0" i="0" dirty="0" smtClean="0">
                <a:latin typeface="黑体" panose="02010609060101010101" pitchFamily="49" charset="-122"/>
              </a:rPr>
              <a:t>抽象方法写出具体的方法体，这就是</a:t>
            </a:r>
            <a:r>
              <a:rPr kumimoji="1" lang="zh-CN" altLang="en-US" sz="2600" b="0" i="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事件处理代码。</a:t>
            </a:r>
            <a:endParaRPr kumimoji="1" lang="en-US" altLang="zh-CN" sz="2600" b="0" i="0" dirty="0" smtClean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93000"/>
              <a:buFont typeface="Wingdings" panose="05000000000000000000" pitchFamily="2" charset="2"/>
              <a:buChar char="q"/>
              <a:defRPr/>
            </a:pPr>
            <a:r>
              <a:rPr kumimoji="1" lang="zh-CN" altLang="en-US" sz="2600" b="0" i="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 </a:t>
            </a:r>
            <a:r>
              <a:rPr kumimoji="1" lang="zh-CN" altLang="en-US" sz="2600" b="0" i="0" dirty="0" smtClean="0">
                <a:latin typeface="黑体" panose="02010609060101010101" pitchFamily="49" charset="-122"/>
              </a:rPr>
              <a:t>事件监听器类可以是组件所在的类，称之为本类。</a:t>
            </a:r>
            <a:r>
              <a:rPr kumimoji="1" lang="en-US" altLang="zh-CN" sz="2600" b="0" i="0" dirty="0" smtClean="0">
                <a:latin typeface="黑体" panose="02010609060101010101" pitchFamily="49" charset="-122"/>
              </a:rPr>
              <a:t/>
            </a:r>
            <a:br>
              <a:rPr kumimoji="1" lang="en-US" altLang="zh-CN" sz="2600" b="0" i="0" dirty="0" smtClean="0">
                <a:latin typeface="黑体" panose="02010609060101010101" pitchFamily="49" charset="-122"/>
              </a:rPr>
            </a:br>
            <a:r>
              <a:rPr kumimoji="1" lang="en-US" altLang="zh-CN" sz="2600" b="0" i="0" dirty="0" smtClean="0">
                <a:latin typeface="黑体" panose="02010609060101010101" pitchFamily="49" charset="-122"/>
              </a:rPr>
              <a:t>  </a:t>
            </a:r>
            <a:r>
              <a:rPr kumimoji="1" lang="zh-CN" altLang="en-US" sz="2600" b="0" i="0" dirty="0" smtClean="0">
                <a:latin typeface="黑体" panose="02010609060101010101" pitchFamily="49" charset="-122"/>
              </a:rPr>
              <a:t>也可以另外定义一个类。这两种方式各有利弊。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1079500" y="319088"/>
            <a:ext cx="4716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4000" b="0" i="0">
                <a:solidFill>
                  <a:schemeClr val="bg1"/>
                </a:solidFill>
                <a:latin typeface="黑体" panose="02010609060101010101" pitchFamily="49" charset="-122"/>
                <a:cs typeface="Arial Unicode MS" panose="020B0604020202020204" pitchFamily="34" charset="-122"/>
              </a:rPr>
              <a:t>事件监听器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8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8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8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539750" y="1341438"/>
            <a:ext cx="8169275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600" b="0" i="0">
                <a:latin typeface="黑体" panose="02010609060101010101" pitchFamily="49" charset="-122"/>
              </a:rPr>
              <a:t>所有的组件都从</a:t>
            </a:r>
            <a:r>
              <a:rPr kumimoji="1" lang="en-US" altLang="zh-CN" sz="2600" b="0" i="0">
                <a:latin typeface="黑体" panose="02010609060101010101" pitchFamily="49" charset="-122"/>
              </a:rPr>
              <a:t>Component</a:t>
            </a:r>
            <a:r>
              <a:rPr kumimoji="1" lang="zh-CN" altLang="en-US" sz="2600" b="0" i="0">
                <a:latin typeface="黑体" panose="02010609060101010101" pitchFamily="49" charset="-122"/>
              </a:rPr>
              <a:t>类中继承了将事件处理</a:t>
            </a:r>
            <a:br>
              <a:rPr kumimoji="1" lang="zh-CN" altLang="en-US" sz="2600" b="0" i="0">
                <a:latin typeface="黑体" panose="02010609060101010101" pitchFamily="49" charset="-122"/>
              </a:rPr>
            </a:br>
            <a:r>
              <a:rPr kumimoji="1" lang="zh-CN" altLang="en-US" sz="2600" b="0" i="0">
                <a:latin typeface="黑体" panose="02010609060101010101" pitchFamily="49" charset="-122"/>
              </a:rPr>
              <a:t>授权给监听器的方法（又称为“注册”）。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1143000" y="333375"/>
            <a:ext cx="4895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4000" b="0" i="0">
                <a:solidFill>
                  <a:schemeClr val="bg1"/>
                </a:solidFill>
                <a:latin typeface="黑体" panose="02010609060101010101" pitchFamily="49" charset="-122"/>
                <a:cs typeface="Arial Unicode MS" panose="020B0604020202020204" pitchFamily="34" charset="-122"/>
              </a:rPr>
              <a:t>监听器注册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1069975" y="3357563"/>
            <a:ext cx="7389813" cy="1212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i="0" dirty="0" smtClean="0">
                <a:latin typeface="+mn-ea"/>
              </a:rPr>
              <a:t>button1.</a:t>
            </a:r>
            <a:r>
              <a:rPr lang="en-US" altLang="zh-CN" sz="2600" b="0" i="0" dirty="0" smtClean="0">
                <a:solidFill>
                  <a:srgbClr val="A50021"/>
                </a:solidFill>
                <a:latin typeface="+mn-ea"/>
              </a:rPr>
              <a:t>add</a:t>
            </a:r>
            <a:r>
              <a:rPr lang="en-US" altLang="zh-CN" sz="2600" b="0" i="0" dirty="0" smtClean="0">
                <a:latin typeface="+mn-ea"/>
              </a:rPr>
              <a:t>ActionListener( </a:t>
            </a:r>
            <a:r>
              <a:rPr lang="en-US" altLang="zh-CN" sz="2600" b="0" i="0" dirty="0" smtClean="0">
                <a:solidFill>
                  <a:srgbClr val="A50021"/>
                </a:solidFill>
                <a:latin typeface="+mn-ea"/>
              </a:rPr>
              <a:t>new </a:t>
            </a:r>
            <a:r>
              <a:rPr lang="en-US" altLang="zh-CN" sz="2600" b="0" i="0" dirty="0" err="1" smtClean="0">
                <a:solidFill>
                  <a:srgbClr val="A50021"/>
                </a:solidFill>
                <a:latin typeface="+mn-ea"/>
              </a:rPr>
              <a:t>ButtonEvent</a:t>
            </a:r>
            <a:r>
              <a:rPr lang="en-US" altLang="zh-CN" sz="2600" b="0" i="0" dirty="0" smtClean="0">
                <a:solidFill>
                  <a:srgbClr val="A50021"/>
                </a:solidFill>
                <a:latin typeface="+mn-ea"/>
              </a:rPr>
              <a:t>()</a:t>
            </a:r>
            <a:r>
              <a:rPr lang="en-US" altLang="zh-CN" sz="2600" b="0" i="0" dirty="0" smtClean="0">
                <a:latin typeface="+mn-ea"/>
              </a:rPr>
              <a:t> );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600" b="0" i="0" dirty="0" smtClean="0">
                <a:latin typeface="+mn-ea"/>
              </a:rPr>
              <a:t>button1.</a:t>
            </a:r>
            <a:r>
              <a:rPr lang="en-US" altLang="zh-CN" sz="2600" b="0" i="0" dirty="0" smtClean="0">
                <a:solidFill>
                  <a:srgbClr val="A50021"/>
                </a:solidFill>
                <a:latin typeface="+mn-ea"/>
              </a:rPr>
              <a:t>add</a:t>
            </a:r>
            <a:r>
              <a:rPr lang="en-US" altLang="zh-CN" sz="2600" b="0" i="0" dirty="0" smtClean="0">
                <a:latin typeface="+mn-ea"/>
              </a:rPr>
              <a:t>ActionListener( </a:t>
            </a:r>
            <a:r>
              <a:rPr lang="en-US" altLang="zh-CN" sz="2600" b="0" i="0" dirty="0" smtClean="0">
                <a:solidFill>
                  <a:srgbClr val="A50021"/>
                </a:solidFill>
                <a:latin typeface="+mn-ea"/>
              </a:rPr>
              <a:t>this</a:t>
            </a:r>
            <a:r>
              <a:rPr lang="en-US" altLang="zh-CN" sz="2600" b="0" i="0" dirty="0" smtClean="0">
                <a:latin typeface="+mn-ea"/>
              </a:rPr>
              <a:t> );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611188" y="4724400"/>
            <a:ext cx="71294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600" b="0" i="0" dirty="0" smtClean="0">
                <a:latin typeface="黑体" panose="02010609060101010101" pitchFamily="49" charset="-122"/>
              </a:rPr>
              <a:t>取消注册</a:t>
            </a:r>
          </a:p>
          <a:p>
            <a:pPr eaLnBrk="1" hangingPunct="1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600" i="0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600" b="0" i="0" dirty="0" smtClean="0">
                <a:solidFill>
                  <a:srgbClr val="0000CC"/>
                </a:solidFill>
                <a:ea typeface="宋体" panose="02010600030101010101" pitchFamily="2" charset="-122"/>
              </a:rPr>
              <a:t>component</a:t>
            </a:r>
            <a:r>
              <a:rPr lang="en-US" altLang="zh-CN" sz="2600" b="0" i="0" dirty="0">
                <a:solidFill>
                  <a:srgbClr val="0000CC"/>
                </a:solidFill>
                <a:ea typeface="宋体" panose="02010600030101010101" pitchFamily="2" charset="-122"/>
              </a:rPr>
              <a:t>. </a:t>
            </a:r>
            <a:r>
              <a:rPr kumimoji="1" lang="en-US" altLang="zh-CN" sz="2600" b="0" i="0" dirty="0" err="1" smtClean="0">
                <a:latin typeface="+mn-ea"/>
                <a:ea typeface="+mn-ea"/>
              </a:rPr>
              <a:t>remove</a:t>
            </a:r>
            <a:r>
              <a:rPr kumimoji="1" lang="en-US" altLang="zh-CN" sz="2600" b="0" i="0" dirty="0" err="1" smtClean="0">
                <a:solidFill>
                  <a:srgbClr val="A50021"/>
                </a:solidFill>
                <a:latin typeface="+mn-ea"/>
                <a:ea typeface="+mn-ea"/>
              </a:rPr>
              <a:t>XXX</a:t>
            </a:r>
            <a:r>
              <a:rPr kumimoji="1" lang="en-US" altLang="zh-CN" sz="2600" b="0" i="0" dirty="0" err="1" smtClean="0">
                <a:latin typeface="+mn-ea"/>
                <a:ea typeface="+mn-ea"/>
              </a:rPr>
              <a:t>Listener</a:t>
            </a:r>
            <a:r>
              <a:rPr kumimoji="1" lang="en-US" altLang="zh-CN" sz="2600" b="0" i="0" dirty="0" smtClean="0">
                <a:latin typeface="+mn-ea"/>
                <a:ea typeface="+mn-ea"/>
              </a:rPr>
              <a:t>(listener)</a:t>
            </a:r>
          </a:p>
        </p:txBody>
      </p:sp>
      <p:sp>
        <p:nvSpPr>
          <p:cNvPr id="266246" name="AutoShape 6"/>
          <p:cNvSpPr>
            <a:spLocks noChangeArrowheads="1"/>
          </p:cNvSpPr>
          <p:nvPr/>
        </p:nvSpPr>
        <p:spPr bwMode="auto">
          <a:xfrm>
            <a:off x="4940300" y="3370263"/>
            <a:ext cx="3592513" cy="1066800"/>
          </a:xfrm>
          <a:prstGeom prst="wedgeRoundRectCallout">
            <a:avLst>
              <a:gd name="adj1" fmla="val -20853"/>
              <a:gd name="adj2" fmla="val -8223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事件监听类对象。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如是本类，用</a:t>
            </a:r>
            <a:r>
              <a:rPr lang="en-US" altLang="zh-CN" sz="2400" b="0" i="0" dirty="0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this</a:t>
            </a:r>
            <a:r>
              <a:rPr lang="zh-CN" altLang="en-US" sz="2400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指明。</a:t>
            </a:r>
          </a:p>
        </p:txBody>
      </p:sp>
      <p:sp>
        <p:nvSpPr>
          <p:cNvPr id="131079" name="矩形 4"/>
          <p:cNvSpPr>
            <a:spLocks noChangeArrowheads="1"/>
          </p:cNvSpPr>
          <p:nvPr/>
        </p:nvSpPr>
        <p:spPr bwMode="auto">
          <a:xfrm>
            <a:off x="1041400" y="2781300"/>
            <a:ext cx="7059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zh-CN" sz="2600" b="0" i="0">
                <a:solidFill>
                  <a:srgbClr val="0000CC"/>
                </a:solidFill>
                <a:ea typeface="宋体" panose="02010600030101010101" pitchFamily="2" charset="-122"/>
              </a:rPr>
              <a:t>component. add</a:t>
            </a:r>
            <a:r>
              <a:rPr lang="en-US" altLang="zh-CN" sz="2600" b="0" i="0">
                <a:solidFill>
                  <a:srgbClr val="C00000"/>
                </a:solidFill>
                <a:ea typeface="宋体" panose="02010600030101010101" pitchFamily="2" charset="-122"/>
              </a:rPr>
              <a:t>XXX</a:t>
            </a:r>
            <a:r>
              <a:rPr lang="en-US" altLang="zh-CN" sz="2600" b="0" i="0">
                <a:solidFill>
                  <a:srgbClr val="0000CC"/>
                </a:solidFill>
                <a:ea typeface="宋体" panose="02010600030101010101" pitchFamily="2" charset="-122"/>
              </a:rPr>
              <a:t>Listener ( listener ) ;</a:t>
            </a:r>
            <a:endParaRPr lang="zh-CN" altLang="zh-CN" sz="2600" b="0" i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animBg="1" autoUpdateAnimBg="0"/>
      <p:bldP spid="266245" grpId="0" autoUpdateAnimBg="0"/>
      <p:bldP spid="266246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0" dirty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事件处理的具体步骤 </a:t>
            </a:r>
          </a:p>
        </p:txBody>
      </p:sp>
      <p:graphicFrame>
        <p:nvGraphicFramePr>
          <p:cNvPr id="8" name="图示 7"/>
          <p:cNvGraphicFramePr/>
          <p:nvPr/>
        </p:nvGraphicFramePr>
        <p:xfrm>
          <a:off x="301289" y="1525240"/>
          <a:ext cx="856895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标题 1"/>
          <p:cNvSpPr>
            <a:spLocks noGrp="1"/>
          </p:cNvSpPr>
          <p:nvPr>
            <p:ph type="title"/>
          </p:nvPr>
        </p:nvSpPr>
        <p:spPr>
          <a:xfrm>
            <a:off x="984250" y="392113"/>
            <a:ext cx="7389813" cy="666750"/>
          </a:xfrm>
        </p:spPr>
        <p:txBody>
          <a:bodyPr/>
          <a:lstStyle/>
          <a:p>
            <a:r>
              <a:rPr lang="en-US" altLang="zh-CN" sz="40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5.4.4 </a:t>
            </a:r>
            <a:r>
              <a:rPr lang="zh-CN" altLang="zh-CN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动作事件</a:t>
            </a:r>
            <a:r>
              <a:rPr lang="en-US" altLang="zh-CN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ActionEvent</a:t>
            </a:r>
            <a:endParaRPr lang="zh-CN" altLang="en-US" sz="40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725"/>
            <a:ext cx="8435975" cy="4287838"/>
          </a:xfrm>
        </p:spPr>
        <p:txBody>
          <a:bodyPr/>
          <a:lstStyle/>
          <a:p>
            <a:pPr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600" b="0" smtClean="0">
                <a:latin typeface="黑体" panose="02010609060101010101" pitchFamily="49" charset="-122"/>
                <a:ea typeface="黑体" panose="02010609060101010101" pitchFamily="49" charset="-122"/>
              </a:rPr>
              <a:t>ActionEvent</a:t>
            </a:r>
            <a:r>
              <a:rPr lang="zh-CN" altLang="zh-CN" sz="2600" b="0" smtClean="0">
                <a:latin typeface="黑体" panose="02010609060101010101" pitchFamily="49" charset="-122"/>
                <a:ea typeface="黑体" panose="02010609060101010101" pitchFamily="49" charset="-122"/>
              </a:rPr>
              <a:t>是最常用的一类事件，当用鼠标</a:t>
            </a:r>
            <a:r>
              <a:rPr lang="zh-CN" altLang="zh-CN" sz="2600" b="0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单击按钮</a:t>
            </a:r>
            <a:r>
              <a:rPr lang="zh-CN" altLang="zh-CN" sz="2600" b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600" b="0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复选框</a:t>
            </a:r>
            <a:r>
              <a:rPr lang="zh-CN" altLang="zh-CN" sz="2600" b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600" b="0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单选按钮</a:t>
            </a:r>
            <a:r>
              <a:rPr lang="zh-CN" altLang="zh-CN" sz="2600" b="0" smtClean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zh-CN" sz="2600" b="0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菜单</a:t>
            </a:r>
            <a:r>
              <a:rPr lang="zh-CN" altLang="zh-CN" sz="2600" b="0" smtClean="0">
                <a:latin typeface="黑体" panose="02010609060101010101" pitchFamily="49" charset="-122"/>
                <a:ea typeface="黑体" panose="02010609060101010101" pitchFamily="49" charset="-122"/>
              </a:rPr>
              <a:t>以及在</a:t>
            </a:r>
            <a:r>
              <a:rPr lang="zh-CN" altLang="zh-CN" sz="2600" b="0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文本框中输入回车</a:t>
            </a:r>
            <a:r>
              <a:rPr lang="zh-CN" altLang="zh-CN" sz="2600" b="0" smtClean="0">
                <a:latin typeface="黑体" panose="02010609060101010101" pitchFamily="49" charset="-122"/>
                <a:ea typeface="黑体" panose="02010609060101010101" pitchFamily="49" charset="-122"/>
              </a:rPr>
              <a:t>时都会触发</a:t>
            </a:r>
            <a:r>
              <a:rPr lang="en-US" altLang="zh-CN" sz="2600" b="0" smtClean="0">
                <a:latin typeface="黑体" panose="02010609060101010101" pitchFamily="49" charset="-122"/>
                <a:ea typeface="黑体" panose="02010609060101010101" pitchFamily="49" charset="-122"/>
              </a:rPr>
              <a:t>ActionEvent</a:t>
            </a:r>
            <a:r>
              <a:rPr lang="zh-CN" altLang="zh-CN" sz="2600" b="0" smtClean="0">
                <a:latin typeface="黑体" panose="02010609060101010101" pitchFamily="49" charset="-122"/>
                <a:ea typeface="黑体" panose="02010609060101010101" pitchFamily="49" charset="-122"/>
              </a:rPr>
              <a:t>事件。</a:t>
            </a:r>
            <a:endParaRPr lang="en-US" altLang="zh-CN" sz="26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zh-CN" sz="2600" b="0" smtClean="0">
                <a:latin typeface="黑体" panose="02010609060101010101" pitchFamily="49" charset="-122"/>
                <a:ea typeface="黑体" panose="02010609060101010101" pitchFamily="49" charset="-122"/>
              </a:rPr>
              <a:t>负责处理</a:t>
            </a:r>
            <a:r>
              <a:rPr lang="en-US" altLang="zh-CN" sz="2600" b="0" smtClean="0">
                <a:latin typeface="黑体" panose="02010609060101010101" pitchFamily="49" charset="-122"/>
                <a:ea typeface="黑体" panose="02010609060101010101" pitchFamily="49" charset="-122"/>
              </a:rPr>
              <a:t>ActionEvent</a:t>
            </a:r>
            <a:r>
              <a:rPr lang="zh-CN" altLang="zh-CN" sz="2600" b="0" smtClean="0">
                <a:latin typeface="黑体" panose="02010609060101010101" pitchFamily="49" charset="-122"/>
                <a:ea typeface="黑体" panose="02010609060101010101" pitchFamily="49" charset="-122"/>
              </a:rPr>
              <a:t>事件的监听器类必须实现</a:t>
            </a:r>
            <a:r>
              <a:rPr lang="en-US" altLang="zh-CN" sz="2600" b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ActionListener</a:t>
            </a:r>
            <a:r>
              <a:rPr lang="zh-CN" altLang="zh-CN" sz="2600" b="0" smtClean="0">
                <a:latin typeface="黑体" panose="02010609060101010101" pitchFamily="49" charset="-122"/>
                <a:ea typeface="黑体" panose="02010609060101010101" pitchFamily="49" charset="-122"/>
              </a:rPr>
              <a:t>接口，实现接口里的</a:t>
            </a:r>
            <a:r>
              <a:rPr lang="en-US" altLang="zh-CN" sz="2600" b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actionPerformed()</a:t>
            </a:r>
            <a:r>
              <a:rPr lang="zh-CN" altLang="zh-CN" sz="2600" b="0" smtClean="0">
                <a:latin typeface="黑体" panose="02010609060101010101" pitchFamily="49" charset="-122"/>
                <a:ea typeface="黑体" panose="02010609060101010101" pitchFamily="49" charset="-122"/>
              </a:rPr>
              <a:t>方法，事件处理代码就在这个方法中。</a:t>
            </a:r>
          </a:p>
          <a:p>
            <a:endParaRPr lang="zh-CN" altLang="en-US" sz="26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事件处理举例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>
          <a:xfrm>
            <a:off x="519113" y="1125538"/>
            <a:ext cx="8229600" cy="19431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zh-CN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在窗口中有一个“确定”</a:t>
            </a:r>
            <a:r>
              <a:rPr lang="zh-CN" altLang="zh-CN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按钮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6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zh-CN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单击</a:t>
            </a:r>
            <a:r>
              <a:rPr lang="zh-CN" altLang="zh-CN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“确定”按钮后，将窗口的标题改为“单击了确定按钮</a:t>
            </a:r>
            <a:r>
              <a:rPr lang="zh-CN" altLang="zh-CN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38244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3954463"/>
            <a:ext cx="349408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38" y="3954463"/>
            <a:ext cx="34956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00113" y="3141663"/>
            <a:ext cx="7426325" cy="668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" tIns="10800" rIns="18000" bIns="10800"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200"/>
              </a:spcAft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zh-CN" altLang="en-US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r>
              <a:rPr lang="en-US" altLang="zh-CN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b="0" i="0" dirty="0" err="1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ActionEvent</a:t>
            </a:r>
            <a:r>
              <a:rPr lang="en-US" altLang="zh-CN" b="0" i="0" dirty="0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  <a:r>
              <a:rPr lang="en-US" altLang="zh-CN" b="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b="0" i="0" dirty="0" err="1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ActionListener</a:t>
            </a:r>
            <a:endParaRPr lang="en-US" altLang="zh-CN" b="0" i="0" dirty="0" smtClean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5076825" y="3954463"/>
            <a:ext cx="1871663" cy="41116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2600" i="0">
              <a:ln>
                <a:solidFill>
                  <a:srgbClr val="C00000"/>
                </a:solidFill>
              </a:ln>
              <a:latin typeface="Tahoma" panose="020B060403050404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界面代码</a:t>
            </a:r>
          </a:p>
        </p:txBody>
      </p:sp>
      <p:sp>
        <p:nvSpPr>
          <p:cNvPr id="28675" name="内容占位符 1"/>
          <p:cNvSpPr>
            <a:spLocks noGrp="1"/>
          </p:cNvSpPr>
          <p:nvPr>
            <p:ph idx="1"/>
          </p:nvPr>
        </p:nvSpPr>
        <p:spPr>
          <a:xfrm>
            <a:off x="-36513" y="1079500"/>
            <a:ext cx="7056438" cy="580548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EventDemo  {</a:t>
            </a: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JFrame frame;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JButton button;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300" b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EventDemo(String title)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frame = new JFrame(title);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frame.setSize(260, 150);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frame.setLayout(new FlowLayout());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button = new JButton("</a:t>
            </a:r>
            <a:r>
              <a:rPr lang="zh-CN" altLang="en-US" sz="2300" b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确定</a:t>
            </a: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frame.add(button);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frame.setVisible(true);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300" b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static void main(String[] args)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new EventDemo("</a:t>
            </a:r>
            <a:r>
              <a:rPr lang="zh-CN" altLang="en-US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动作事件</a:t>
            </a: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sz="2300" b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300" b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endParaRPr lang="zh-CN" altLang="en-US" sz="2300" b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40292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565400"/>
            <a:ext cx="31511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31800"/>
            <a:ext cx="7391400" cy="487363"/>
          </a:xfrm>
        </p:spPr>
        <p:txBody>
          <a:bodyPr/>
          <a:lstStyle/>
          <a:p>
            <a:pPr eaLnBrk="1" hangingPunct="1"/>
            <a:r>
              <a:rPr lang="en-US" altLang="zh-CN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AWT</a:t>
            </a:r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zh-CN" altLang="en-US" sz="4000" b="0" dirty="0">
                <a:latin typeface="黑体" panose="02010609060101010101" pitchFamily="49" charset="-122"/>
                <a:ea typeface="黑体" panose="02010609060101010101" pitchFamily="49" charset="-122"/>
              </a:rPr>
              <a:t>结构</a:t>
            </a:r>
            <a:endParaRPr lang="zh-CN" altLang="en-US" sz="4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3" name="组合 1"/>
          <p:cNvGrpSpPr>
            <a:grpSpLocks/>
          </p:cNvGrpSpPr>
          <p:nvPr/>
        </p:nvGrpSpPr>
        <p:grpSpPr bwMode="auto">
          <a:xfrm>
            <a:off x="323850" y="1628775"/>
            <a:ext cx="8497888" cy="3889375"/>
            <a:chOff x="395288" y="1916113"/>
            <a:chExt cx="8497887" cy="3889375"/>
          </a:xfrm>
        </p:grpSpPr>
        <p:sp>
          <p:nvSpPr>
            <p:cNvPr id="20484" name="AutoShape 5"/>
            <p:cNvSpPr>
              <a:spLocks noChangeArrowheads="1"/>
            </p:cNvSpPr>
            <p:nvPr/>
          </p:nvSpPr>
          <p:spPr bwMode="auto">
            <a:xfrm>
              <a:off x="395288" y="3573463"/>
              <a:ext cx="1944687" cy="431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5E9EFF"/>
                </a:gs>
                <a:gs pos="20000">
                  <a:srgbClr val="85C2FF"/>
                </a:gs>
                <a:gs pos="35001">
                  <a:srgbClr val="C4D6EB"/>
                </a:gs>
                <a:gs pos="50000">
                  <a:srgbClr val="FFEBFA"/>
                </a:gs>
                <a:gs pos="64999">
                  <a:srgbClr val="C4D6EB"/>
                </a:gs>
                <a:gs pos="80000">
                  <a:srgbClr val="85C2FF"/>
                </a:gs>
                <a:gs pos="100000">
                  <a:srgbClr val="5E9E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0" i="0">
                  <a:latin typeface="Arial" panose="020B0604020202020204" pitchFamily="34" charset="0"/>
                  <a:ea typeface="宋体" panose="02010600030101010101" pitchFamily="2" charset="-122"/>
                </a:rPr>
                <a:t>Java.lang.object</a:t>
              </a:r>
            </a:p>
          </p:txBody>
        </p:sp>
        <p:sp>
          <p:nvSpPr>
            <p:cNvPr id="20485" name="AutoShape 6"/>
            <p:cNvSpPr>
              <a:spLocks noChangeArrowheads="1"/>
            </p:cNvSpPr>
            <p:nvPr/>
          </p:nvSpPr>
          <p:spPr bwMode="auto">
            <a:xfrm>
              <a:off x="3059113" y="1916113"/>
              <a:ext cx="1512887" cy="43338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66FF"/>
                </a:gs>
                <a:gs pos="50000">
                  <a:srgbClr val="FFEBFA"/>
                </a:gs>
                <a:gs pos="100000">
                  <a:srgbClr val="3366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0" i="0">
                  <a:latin typeface="Arial" panose="020B0604020202020204" pitchFamily="34" charset="0"/>
                  <a:ea typeface="宋体" panose="02010600030101010101" pitchFamily="2" charset="-122"/>
                </a:rPr>
                <a:t>AWTEvent</a:t>
              </a:r>
            </a:p>
          </p:txBody>
        </p:sp>
        <p:sp>
          <p:nvSpPr>
            <p:cNvPr id="20486" name="AutoShape 7"/>
            <p:cNvSpPr>
              <a:spLocks noChangeArrowheads="1"/>
            </p:cNvSpPr>
            <p:nvPr/>
          </p:nvSpPr>
          <p:spPr bwMode="auto">
            <a:xfrm>
              <a:off x="3059113" y="2565400"/>
              <a:ext cx="1512887" cy="4333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66FF"/>
                </a:gs>
                <a:gs pos="50000">
                  <a:srgbClr val="FFEBFA"/>
                </a:gs>
                <a:gs pos="100000">
                  <a:srgbClr val="3366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0" i="0">
                  <a:latin typeface="Arial" panose="020B0604020202020204" pitchFamily="34" charset="0"/>
                  <a:ea typeface="宋体" panose="02010600030101010101" pitchFamily="2" charset="-122"/>
                </a:rPr>
                <a:t>Font</a:t>
              </a:r>
            </a:p>
          </p:txBody>
        </p:sp>
        <p:sp>
          <p:nvSpPr>
            <p:cNvPr id="20487" name="AutoShape 8"/>
            <p:cNvSpPr>
              <a:spLocks noChangeArrowheads="1"/>
            </p:cNvSpPr>
            <p:nvPr/>
          </p:nvSpPr>
          <p:spPr bwMode="auto">
            <a:xfrm>
              <a:off x="3059113" y="3213100"/>
              <a:ext cx="1512887" cy="431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66FF"/>
                </a:gs>
                <a:gs pos="50000">
                  <a:srgbClr val="FFEBFA"/>
                </a:gs>
                <a:gs pos="100000">
                  <a:srgbClr val="3366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0" i="0">
                  <a:latin typeface="Arial" panose="020B0604020202020204" pitchFamily="34" charset="0"/>
                  <a:ea typeface="宋体" panose="02010600030101010101" pitchFamily="2" charset="-122"/>
                </a:rPr>
                <a:t>Component</a:t>
              </a:r>
            </a:p>
          </p:txBody>
        </p:sp>
        <p:sp>
          <p:nvSpPr>
            <p:cNvPr id="20488" name="AutoShape 9"/>
            <p:cNvSpPr>
              <a:spLocks noChangeArrowheads="1"/>
            </p:cNvSpPr>
            <p:nvPr/>
          </p:nvSpPr>
          <p:spPr bwMode="auto">
            <a:xfrm>
              <a:off x="3059113" y="3933825"/>
              <a:ext cx="1512887" cy="4333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66FF"/>
                </a:gs>
                <a:gs pos="50000">
                  <a:srgbClr val="FFEBFA"/>
                </a:gs>
                <a:gs pos="100000">
                  <a:srgbClr val="3366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0" i="0">
                  <a:latin typeface="Arial" panose="020B0604020202020204" pitchFamily="34" charset="0"/>
                  <a:ea typeface="宋体" panose="02010600030101010101" pitchFamily="2" charset="-122"/>
                </a:rPr>
                <a:t>Graphics</a:t>
              </a:r>
            </a:p>
          </p:txBody>
        </p:sp>
        <p:sp>
          <p:nvSpPr>
            <p:cNvPr id="20489" name="AutoShape 10"/>
            <p:cNvSpPr>
              <a:spLocks noChangeArrowheads="1"/>
            </p:cNvSpPr>
            <p:nvPr/>
          </p:nvSpPr>
          <p:spPr bwMode="auto">
            <a:xfrm>
              <a:off x="3059113" y="4652963"/>
              <a:ext cx="2089150" cy="431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66FF"/>
                </a:gs>
                <a:gs pos="50000">
                  <a:srgbClr val="FFEBFA"/>
                </a:gs>
                <a:gs pos="100000">
                  <a:srgbClr val="3366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0" i="0">
                  <a:latin typeface="Arial" panose="020B0604020202020204" pitchFamily="34" charset="0"/>
                  <a:ea typeface="宋体" panose="02010600030101010101" pitchFamily="2" charset="-122"/>
                </a:rPr>
                <a:t>MenuComponent</a:t>
              </a:r>
            </a:p>
          </p:txBody>
        </p:sp>
        <p:sp>
          <p:nvSpPr>
            <p:cNvPr id="20490" name="AutoShape 11"/>
            <p:cNvSpPr>
              <a:spLocks noChangeArrowheads="1"/>
            </p:cNvSpPr>
            <p:nvPr/>
          </p:nvSpPr>
          <p:spPr bwMode="auto">
            <a:xfrm>
              <a:off x="3059113" y="5373688"/>
              <a:ext cx="1584325" cy="431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66FF"/>
                </a:gs>
                <a:gs pos="50000">
                  <a:srgbClr val="FFEBFA"/>
                </a:gs>
                <a:gs pos="100000">
                  <a:srgbClr val="3366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zh-CN" altLang="en-US" sz="2000" b="0" i="0">
                  <a:latin typeface="Arial" panose="020B0604020202020204" pitchFamily="34" charset="0"/>
                </a:rPr>
                <a:t>布局管理器类</a:t>
              </a:r>
            </a:p>
          </p:txBody>
        </p:sp>
        <p:sp>
          <p:nvSpPr>
            <p:cNvPr id="20491" name="Line 12"/>
            <p:cNvSpPr>
              <a:spLocks noChangeShapeType="1"/>
            </p:cNvSpPr>
            <p:nvPr/>
          </p:nvSpPr>
          <p:spPr bwMode="auto">
            <a:xfrm>
              <a:off x="2627313" y="2133600"/>
              <a:ext cx="0" cy="3527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Line 13"/>
            <p:cNvSpPr>
              <a:spLocks noChangeShapeType="1"/>
            </p:cNvSpPr>
            <p:nvPr/>
          </p:nvSpPr>
          <p:spPr bwMode="auto">
            <a:xfrm>
              <a:off x="2627313" y="213360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Line 14"/>
            <p:cNvSpPr>
              <a:spLocks noChangeShapeType="1"/>
            </p:cNvSpPr>
            <p:nvPr/>
          </p:nvSpPr>
          <p:spPr bwMode="auto">
            <a:xfrm>
              <a:off x="2627313" y="278130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15"/>
            <p:cNvSpPr>
              <a:spLocks noChangeShapeType="1"/>
            </p:cNvSpPr>
            <p:nvPr/>
          </p:nvSpPr>
          <p:spPr bwMode="auto">
            <a:xfrm>
              <a:off x="2627313" y="342900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Line 16"/>
            <p:cNvSpPr>
              <a:spLocks noChangeShapeType="1"/>
            </p:cNvSpPr>
            <p:nvPr/>
          </p:nvSpPr>
          <p:spPr bwMode="auto">
            <a:xfrm>
              <a:off x="2627313" y="4149725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17"/>
            <p:cNvSpPr>
              <a:spLocks noChangeShapeType="1"/>
            </p:cNvSpPr>
            <p:nvPr/>
          </p:nvSpPr>
          <p:spPr bwMode="auto">
            <a:xfrm>
              <a:off x="2627313" y="4868863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18"/>
            <p:cNvSpPr>
              <a:spLocks noChangeShapeType="1"/>
            </p:cNvSpPr>
            <p:nvPr/>
          </p:nvSpPr>
          <p:spPr bwMode="auto">
            <a:xfrm>
              <a:off x="2627313" y="5661025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Line 19"/>
            <p:cNvSpPr>
              <a:spLocks noChangeShapeType="1"/>
            </p:cNvSpPr>
            <p:nvPr/>
          </p:nvSpPr>
          <p:spPr bwMode="auto">
            <a:xfrm>
              <a:off x="2339975" y="3789363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Line 20"/>
            <p:cNvSpPr>
              <a:spLocks noChangeShapeType="1"/>
            </p:cNvSpPr>
            <p:nvPr/>
          </p:nvSpPr>
          <p:spPr bwMode="auto">
            <a:xfrm>
              <a:off x="4572000" y="342900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AutoShape 21"/>
            <p:cNvSpPr>
              <a:spLocks noChangeArrowheads="1"/>
            </p:cNvSpPr>
            <p:nvPr/>
          </p:nvSpPr>
          <p:spPr bwMode="auto">
            <a:xfrm>
              <a:off x="5003800" y="3213100"/>
              <a:ext cx="1368425" cy="431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66FF"/>
                </a:gs>
                <a:gs pos="50000">
                  <a:srgbClr val="FFEBFA"/>
                </a:gs>
                <a:gs pos="100000">
                  <a:srgbClr val="9966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0" i="0">
                  <a:latin typeface="Arial" panose="020B0604020202020204" pitchFamily="34" charset="0"/>
                  <a:ea typeface="宋体" panose="02010600030101010101" pitchFamily="2" charset="-122"/>
                </a:rPr>
                <a:t>Container</a:t>
              </a:r>
            </a:p>
          </p:txBody>
        </p:sp>
        <p:sp>
          <p:nvSpPr>
            <p:cNvPr id="20501" name="AutoShape 22"/>
            <p:cNvSpPr>
              <a:spLocks noChangeArrowheads="1"/>
            </p:cNvSpPr>
            <p:nvPr/>
          </p:nvSpPr>
          <p:spPr bwMode="auto">
            <a:xfrm>
              <a:off x="6516688" y="2492375"/>
              <a:ext cx="1008062" cy="431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6699"/>
                </a:gs>
                <a:gs pos="50000">
                  <a:srgbClr val="FFEBFA"/>
                </a:gs>
                <a:gs pos="100000">
                  <a:srgbClr val="FF6699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0" i="0">
                  <a:latin typeface="Arial" panose="020B0604020202020204" pitchFamily="34" charset="0"/>
                  <a:ea typeface="宋体" panose="02010600030101010101" pitchFamily="2" charset="-122"/>
                </a:rPr>
                <a:t>Panel</a:t>
              </a:r>
            </a:p>
          </p:txBody>
        </p:sp>
        <p:sp>
          <p:nvSpPr>
            <p:cNvPr id="20502" name="Line 23"/>
            <p:cNvSpPr>
              <a:spLocks noChangeShapeType="1"/>
            </p:cNvSpPr>
            <p:nvPr/>
          </p:nvSpPr>
          <p:spPr bwMode="auto">
            <a:xfrm flipV="1">
              <a:off x="5867400" y="2708275"/>
              <a:ext cx="649288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Line 24"/>
            <p:cNvSpPr>
              <a:spLocks noChangeShapeType="1"/>
            </p:cNvSpPr>
            <p:nvPr/>
          </p:nvSpPr>
          <p:spPr bwMode="auto">
            <a:xfrm>
              <a:off x="5867400" y="3644900"/>
              <a:ext cx="649288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AutoShape 25"/>
            <p:cNvSpPr>
              <a:spLocks noChangeArrowheads="1"/>
            </p:cNvSpPr>
            <p:nvPr/>
          </p:nvSpPr>
          <p:spPr bwMode="auto">
            <a:xfrm>
              <a:off x="6516688" y="3933825"/>
              <a:ext cx="1008062" cy="431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6699"/>
                </a:gs>
                <a:gs pos="50000">
                  <a:srgbClr val="FFEBFA"/>
                </a:gs>
                <a:gs pos="100000">
                  <a:srgbClr val="FF6699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0" i="0">
                  <a:latin typeface="Arial" panose="020B0604020202020204" pitchFamily="34" charset="0"/>
                  <a:ea typeface="宋体" panose="02010600030101010101" pitchFamily="2" charset="-122"/>
                </a:rPr>
                <a:t>Window</a:t>
              </a:r>
            </a:p>
          </p:txBody>
        </p:sp>
        <p:sp>
          <p:nvSpPr>
            <p:cNvPr id="20505" name="AutoShape 26"/>
            <p:cNvSpPr>
              <a:spLocks noChangeArrowheads="1"/>
            </p:cNvSpPr>
            <p:nvPr/>
          </p:nvSpPr>
          <p:spPr bwMode="auto">
            <a:xfrm>
              <a:off x="7885113" y="2492375"/>
              <a:ext cx="1008062" cy="431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33"/>
                </a:gs>
                <a:gs pos="50000">
                  <a:srgbClr val="FFEBFA"/>
                </a:gs>
                <a:gs pos="100000">
                  <a:srgbClr val="FF9933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0" i="0">
                  <a:latin typeface="Arial" panose="020B0604020202020204" pitchFamily="34" charset="0"/>
                  <a:ea typeface="宋体" panose="02010600030101010101" pitchFamily="2" charset="-122"/>
                </a:rPr>
                <a:t>Applet</a:t>
              </a:r>
            </a:p>
          </p:txBody>
        </p:sp>
        <p:sp>
          <p:nvSpPr>
            <p:cNvPr id="20506" name="AutoShape 27"/>
            <p:cNvSpPr>
              <a:spLocks noChangeArrowheads="1"/>
            </p:cNvSpPr>
            <p:nvPr/>
          </p:nvSpPr>
          <p:spPr bwMode="auto">
            <a:xfrm>
              <a:off x="7885113" y="3933825"/>
              <a:ext cx="1008062" cy="431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33"/>
                </a:gs>
                <a:gs pos="50000">
                  <a:srgbClr val="FFEBFA"/>
                </a:gs>
                <a:gs pos="100000">
                  <a:srgbClr val="FF9933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0" i="0">
                  <a:latin typeface="Arial" panose="020B0604020202020204" pitchFamily="34" charset="0"/>
                  <a:ea typeface="宋体" panose="02010600030101010101" pitchFamily="2" charset="-122"/>
                </a:rPr>
                <a:t>Frame</a:t>
              </a:r>
            </a:p>
          </p:txBody>
        </p:sp>
        <p:sp>
          <p:nvSpPr>
            <p:cNvPr id="20507" name="Line 28"/>
            <p:cNvSpPr>
              <a:spLocks noChangeShapeType="1"/>
            </p:cNvSpPr>
            <p:nvPr/>
          </p:nvSpPr>
          <p:spPr bwMode="auto">
            <a:xfrm>
              <a:off x="7524750" y="2708275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Line 29"/>
            <p:cNvSpPr>
              <a:spLocks noChangeShapeType="1"/>
            </p:cNvSpPr>
            <p:nvPr/>
          </p:nvSpPr>
          <p:spPr bwMode="auto">
            <a:xfrm>
              <a:off x="7524750" y="4149725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-17463"/>
            <a:ext cx="1566862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事件处理示例</a:t>
            </a:r>
          </a:p>
        </p:txBody>
      </p:sp>
      <p:sp>
        <p:nvSpPr>
          <p:cNvPr id="28676" name="内容占位符 1"/>
          <p:cNvSpPr>
            <a:spLocks noGrp="1"/>
          </p:cNvSpPr>
          <p:nvPr>
            <p:ph idx="1"/>
          </p:nvPr>
        </p:nvSpPr>
        <p:spPr>
          <a:xfrm>
            <a:off x="87313" y="144463"/>
            <a:ext cx="8229600" cy="6713537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ea typeface="宋体" panose="02010600030101010101" pitchFamily="2" charset="-122"/>
              </a:rPr>
              <a:t>class EventDemo </a:t>
            </a:r>
            <a:r>
              <a:rPr lang="en-US" altLang="zh-CN" sz="2400" b="0" smtClean="0">
                <a:solidFill>
                  <a:srgbClr val="0000CC"/>
                </a:solidFill>
                <a:ea typeface="宋体" panose="02010600030101010101" pitchFamily="2" charset="-122"/>
              </a:rPr>
              <a:t>implements ActionListener </a:t>
            </a:r>
            <a:r>
              <a:rPr lang="en-US" altLang="zh-CN" sz="2400" b="0" smtClean="0">
                <a:ea typeface="宋体" panose="02010600030101010101" pitchFamily="2" charset="-122"/>
              </a:rPr>
              <a:t>{	       </a:t>
            </a:r>
          </a:p>
          <a:p>
            <a:pPr marL="0" indent="0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ea typeface="宋体" panose="02010600030101010101" pitchFamily="2" charset="-122"/>
              </a:rPr>
              <a:t>     JFrame frame;</a:t>
            </a:r>
          </a:p>
          <a:p>
            <a:pPr marL="0" indent="0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ea typeface="宋体" panose="02010600030101010101" pitchFamily="2" charset="-122"/>
              </a:rPr>
              <a:t>     JButton button;</a:t>
            </a:r>
          </a:p>
          <a:p>
            <a:pPr marL="0" indent="0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ea typeface="宋体" panose="02010600030101010101" pitchFamily="2" charset="-122"/>
              </a:rPr>
              <a:t>     EventDemo(String title) {</a:t>
            </a:r>
          </a:p>
          <a:p>
            <a:pPr marL="0" indent="0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ea typeface="宋体" panose="02010600030101010101" pitchFamily="2" charset="-122"/>
              </a:rPr>
              <a:t>	frame = new JFrame(title);</a:t>
            </a:r>
          </a:p>
          <a:p>
            <a:pPr marL="0" indent="0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ea typeface="宋体" panose="02010600030101010101" pitchFamily="2" charset="-122"/>
              </a:rPr>
              <a:t>	frame.setSize(260, 150);</a:t>
            </a:r>
          </a:p>
          <a:p>
            <a:pPr marL="0" indent="0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ea typeface="宋体" panose="02010600030101010101" pitchFamily="2" charset="-122"/>
              </a:rPr>
              <a:t>	frame.setLayout(new FlowLayout());</a:t>
            </a:r>
          </a:p>
          <a:p>
            <a:pPr marL="0" indent="0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ea typeface="宋体" panose="02010600030101010101" pitchFamily="2" charset="-122"/>
              </a:rPr>
              <a:t>	button = new JButton("</a:t>
            </a:r>
            <a:r>
              <a:rPr lang="zh-CN" altLang="en-US" sz="2400" b="0" smtClean="0">
                <a:ea typeface="宋体" panose="02010600030101010101" pitchFamily="2" charset="-122"/>
              </a:rPr>
              <a:t>确定</a:t>
            </a:r>
            <a:r>
              <a:rPr lang="en-US" altLang="zh-CN" sz="2400" b="0" smtClean="0">
                <a:ea typeface="宋体" panose="02010600030101010101" pitchFamily="2" charset="-122"/>
              </a:rPr>
              <a:t>");</a:t>
            </a:r>
          </a:p>
          <a:p>
            <a:pPr marL="0" indent="0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ea typeface="宋体" panose="02010600030101010101" pitchFamily="2" charset="-122"/>
              </a:rPr>
              <a:t>	frame.add(button);</a:t>
            </a:r>
          </a:p>
          <a:p>
            <a:pPr marL="0" indent="0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ea typeface="宋体" panose="02010600030101010101" pitchFamily="2" charset="-122"/>
              </a:rPr>
              <a:t>	frame.setVisible(true);</a:t>
            </a:r>
          </a:p>
          <a:p>
            <a:pPr marL="0" indent="0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ea typeface="宋体" panose="02010600030101010101" pitchFamily="2" charset="-122"/>
              </a:rPr>
              <a:t>	</a:t>
            </a:r>
            <a:r>
              <a:rPr lang="en-US" altLang="zh-CN" sz="2400" b="0" smtClean="0">
                <a:solidFill>
                  <a:srgbClr val="0000CC"/>
                </a:solidFill>
                <a:ea typeface="宋体" panose="02010600030101010101" pitchFamily="2" charset="-122"/>
              </a:rPr>
              <a:t>button.addActionListener( </a:t>
            </a:r>
            <a:r>
              <a:rPr lang="en-US" altLang="zh-CN" sz="2400" b="0" smtClean="0">
                <a:solidFill>
                  <a:srgbClr val="FF0000"/>
                </a:solidFill>
                <a:ea typeface="宋体" panose="02010600030101010101" pitchFamily="2" charset="-122"/>
              </a:rPr>
              <a:t>this </a:t>
            </a:r>
            <a:r>
              <a:rPr lang="en-US" altLang="zh-CN" sz="2400" b="0" smtClean="0">
                <a:solidFill>
                  <a:srgbClr val="0000CC"/>
                </a:solidFill>
                <a:ea typeface="宋体" panose="02010600030101010101" pitchFamily="2" charset="-122"/>
              </a:rPr>
              <a:t>); </a:t>
            </a:r>
            <a:r>
              <a:rPr lang="en-US" altLang="zh-CN" sz="2400" b="0" smtClean="0">
                <a:solidFill>
                  <a:srgbClr val="A50021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b="0" smtClean="0">
                <a:ea typeface="宋体" panose="02010600030101010101" pitchFamily="2" charset="-122"/>
              </a:rPr>
              <a:t>	</a:t>
            </a:r>
          </a:p>
          <a:p>
            <a:pPr marL="0" indent="0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ea typeface="宋体" panose="02010600030101010101" pitchFamily="2" charset="-122"/>
              </a:rPr>
              <a:t>     }</a:t>
            </a:r>
          </a:p>
          <a:p>
            <a:pPr marL="0" indent="0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ea typeface="宋体" panose="02010600030101010101" pitchFamily="2" charset="-122"/>
              </a:rPr>
              <a:t>     </a:t>
            </a:r>
            <a:r>
              <a:rPr lang="en-US" altLang="zh-CN" sz="2400" b="0" smtClean="0">
                <a:solidFill>
                  <a:srgbClr val="0000CC"/>
                </a:solidFill>
                <a:ea typeface="宋体" panose="02010600030101010101" pitchFamily="2" charset="-122"/>
              </a:rPr>
              <a:t>public void actionPerformed(ActionEvent e)</a:t>
            </a:r>
            <a:r>
              <a:rPr lang="en-US" altLang="zh-CN" sz="2400" b="0" smtClean="0">
                <a:ea typeface="宋体" panose="02010600030101010101" pitchFamily="2" charset="-122"/>
              </a:rPr>
              <a:t>{	</a:t>
            </a:r>
            <a:endParaRPr lang="zh-CN" altLang="en-US" sz="2400" b="0" smtClean="0">
              <a:ea typeface="宋体" panose="02010600030101010101" pitchFamily="2" charset="-122"/>
            </a:endParaRPr>
          </a:p>
          <a:p>
            <a:pPr marL="0" indent="0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 smtClean="0">
                <a:ea typeface="宋体" panose="02010600030101010101" pitchFamily="2" charset="-122"/>
              </a:rPr>
              <a:t>	</a:t>
            </a:r>
            <a:r>
              <a:rPr lang="en-US" altLang="zh-CN" sz="2400" b="0" smtClean="0">
                <a:ea typeface="宋体" panose="02010600030101010101" pitchFamily="2" charset="-122"/>
              </a:rPr>
              <a:t>frame.setTitle("</a:t>
            </a:r>
            <a:r>
              <a:rPr lang="zh-CN" altLang="en-US" sz="2400" b="0" smtClean="0">
                <a:ea typeface="宋体" panose="02010600030101010101" pitchFamily="2" charset="-122"/>
              </a:rPr>
              <a:t>单击了确定按钮</a:t>
            </a:r>
            <a:r>
              <a:rPr lang="en-US" altLang="zh-CN" sz="2400" b="0" smtClean="0">
                <a:ea typeface="宋体" panose="02010600030101010101" pitchFamily="2" charset="-122"/>
              </a:rPr>
              <a:t>");  	</a:t>
            </a:r>
            <a:endParaRPr lang="zh-CN" altLang="en-US" sz="2400" b="0" smtClean="0">
              <a:ea typeface="宋体" panose="02010600030101010101" pitchFamily="2" charset="-122"/>
            </a:endParaRPr>
          </a:p>
          <a:p>
            <a:pPr marL="0" indent="0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 smtClean="0">
                <a:ea typeface="宋体" panose="02010600030101010101" pitchFamily="2" charset="-122"/>
              </a:rPr>
              <a:t>     </a:t>
            </a:r>
            <a:r>
              <a:rPr lang="en-US" altLang="zh-CN" sz="2400" b="0" smtClean="0">
                <a:ea typeface="宋体" panose="02010600030101010101" pitchFamily="2" charset="-122"/>
              </a:rPr>
              <a:t>}     </a:t>
            </a:r>
          </a:p>
          <a:p>
            <a:pPr marL="0" indent="0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ea typeface="宋体" panose="02010600030101010101" pitchFamily="2" charset="-122"/>
              </a:rPr>
              <a:t>     public static void main(String[] args) {</a:t>
            </a:r>
          </a:p>
          <a:p>
            <a:pPr marL="0" indent="0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ea typeface="宋体" panose="02010600030101010101" pitchFamily="2" charset="-122"/>
              </a:rPr>
              <a:t>	new EventDemo("</a:t>
            </a:r>
            <a:r>
              <a:rPr lang="zh-CN" altLang="en-US" sz="2400" b="0" smtClean="0">
                <a:ea typeface="宋体" panose="02010600030101010101" pitchFamily="2" charset="-122"/>
              </a:rPr>
              <a:t>动作事件</a:t>
            </a:r>
            <a:r>
              <a:rPr lang="en-US" altLang="zh-CN" sz="2400" b="0" smtClean="0">
                <a:ea typeface="宋体" panose="02010600030101010101" pitchFamily="2" charset="-122"/>
              </a:rPr>
              <a:t>");</a:t>
            </a:r>
          </a:p>
          <a:p>
            <a:pPr marL="0" indent="0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ea typeface="宋体" panose="02010600030101010101" pitchFamily="2" charset="-122"/>
              </a:rPr>
              <a:t>     }</a:t>
            </a:r>
          </a:p>
          <a:p>
            <a:pPr marL="0" indent="0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ea typeface="宋体" panose="02010600030101010101" pitchFamily="2" charset="-122"/>
              </a:rPr>
              <a:t>}</a:t>
            </a:r>
            <a:endParaRPr lang="zh-CN" altLang="en-US" sz="2400" b="0" smtClean="0">
              <a:ea typeface="宋体" panose="02010600030101010101" pitchFamily="2" charset="-122"/>
            </a:endParaRPr>
          </a:p>
        </p:txBody>
      </p:sp>
      <p:pic>
        <p:nvPicPr>
          <p:cNvPr id="142341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163763"/>
            <a:ext cx="2800350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42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8" y="4935538"/>
            <a:ext cx="2773362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9" name="组合 10"/>
          <p:cNvGrpSpPr>
            <a:grpSpLocks/>
          </p:cNvGrpSpPr>
          <p:nvPr/>
        </p:nvGrpSpPr>
        <p:grpSpPr bwMode="auto">
          <a:xfrm>
            <a:off x="6443663" y="188913"/>
            <a:ext cx="2636837" cy="1042987"/>
            <a:chOff x="6444208" y="188640"/>
            <a:chExt cx="2636912" cy="1043666"/>
          </a:xfrm>
        </p:grpSpPr>
        <p:pic>
          <p:nvPicPr>
            <p:cNvPr id="142345" name="图片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88640"/>
              <a:ext cx="2636912" cy="1043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2346" name="文本框 3"/>
            <p:cNvSpPr txBox="1">
              <a:spLocks noChangeArrowheads="1"/>
            </p:cNvSpPr>
            <p:nvPr/>
          </p:nvSpPr>
          <p:spPr bwMode="auto">
            <a:xfrm>
              <a:off x="6580579" y="405384"/>
              <a:ext cx="23391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 i="0">
                  <a:latin typeface="楷体_GB2312" pitchFamily="49" charset="-122"/>
                </a:rPr>
                <a:t>本类做监听器类</a:t>
              </a:r>
            </a:p>
          </p:txBody>
        </p:sp>
      </p:grpSp>
      <p:sp>
        <p:nvSpPr>
          <p:cNvPr id="10" name="圆角矩形 9"/>
          <p:cNvSpPr/>
          <p:nvPr/>
        </p:nvSpPr>
        <p:spPr bwMode="auto">
          <a:xfrm>
            <a:off x="2497138" y="554038"/>
            <a:ext cx="3698875" cy="0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2600" i="0">
              <a:ln>
                <a:solidFill>
                  <a:srgbClr val="C00000"/>
                </a:solidFill>
              </a:ln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6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4387" name="内容占位符 1"/>
          <p:cNvSpPr>
            <a:spLocks noGrp="1"/>
          </p:cNvSpPr>
          <p:nvPr>
            <p:ph idx="1"/>
          </p:nvPr>
        </p:nvSpPr>
        <p:spPr>
          <a:xfrm>
            <a:off x="107950" y="44450"/>
            <a:ext cx="7920038" cy="5805488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EventDemo  {</a:t>
            </a: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JFrame frame;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JButton button;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EventDemo(String title) {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frame = new JFrame(title);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frame.setSize(260, 150);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frame.setLayout(new FlowLayout());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button = new JButton("</a:t>
            </a:r>
            <a:r>
              <a:rPr lang="zh-CN" altLang="en-US" sz="2300" b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确定</a:t>
            </a: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frame.add(button);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frame.setVisible(true);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300" b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}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public static void main(String[] args) {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new EventDemo("</a:t>
            </a:r>
            <a:r>
              <a:rPr lang="zh-CN" altLang="en-US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动作事件</a:t>
            </a: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}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sz="2300" b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300" b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endParaRPr lang="zh-CN" altLang="en-US" sz="2300" b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4388" name="组合 3"/>
          <p:cNvGrpSpPr>
            <a:grpSpLocks/>
          </p:cNvGrpSpPr>
          <p:nvPr/>
        </p:nvGrpSpPr>
        <p:grpSpPr bwMode="auto">
          <a:xfrm>
            <a:off x="6429375" y="115888"/>
            <a:ext cx="2651125" cy="1044575"/>
            <a:chOff x="6385296" y="116632"/>
            <a:chExt cx="2651200" cy="1043666"/>
          </a:xfrm>
        </p:grpSpPr>
        <p:pic>
          <p:nvPicPr>
            <p:cNvPr id="144390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584" y="116632"/>
              <a:ext cx="2636912" cy="1043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391" name="文本框 5"/>
            <p:cNvSpPr txBox="1">
              <a:spLocks noChangeArrowheads="1"/>
            </p:cNvSpPr>
            <p:nvPr/>
          </p:nvSpPr>
          <p:spPr bwMode="auto">
            <a:xfrm>
              <a:off x="6385296" y="333376"/>
              <a:ext cx="26468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 i="0">
                  <a:latin typeface="楷体_GB2312" pitchFamily="49" charset="-122"/>
                </a:rPr>
                <a:t>单独定义监听器类</a:t>
              </a:r>
            </a:p>
          </p:txBody>
        </p:sp>
      </p:grpSp>
      <p:pic>
        <p:nvPicPr>
          <p:cNvPr id="144389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412875"/>
            <a:ext cx="2800350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107950" y="44450"/>
            <a:ext cx="7920038" cy="5805488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EventDemo  {</a:t>
            </a: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JFrame frame;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JButton button;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EventDemo(String title) {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frame = new JFrame(title);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frame.setSize(260, 150);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frame.setLayout(new FlowLayout());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button = new JButton("</a:t>
            </a:r>
            <a:r>
              <a:rPr lang="zh-CN" altLang="en-US" sz="2300" b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确定</a:t>
            </a: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frame.add(button);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frame.setVisible(true);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button.addActionListener(</a:t>
            </a:r>
            <a:r>
              <a:rPr lang="en-US" altLang="zh-CN" sz="2300" b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300" b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 ButtonEvent( this ) </a:t>
            </a: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public static void main(String[] args) {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new EventDemo("</a:t>
            </a:r>
            <a:r>
              <a:rPr lang="zh-CN" altLang="en-US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动作事件</a:t>
            </a: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}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sz="2300" b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300" b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endParaRPr lang="zh-CN" altLang="en-US" sz="2300" b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268538" y="3792538"/>
            <a:ext cx="6904037" cy="3092450"/>
          </a:xfrm>
          <a:prstGeom prst="rect">
            <a:avLst/>
          </a:prstGeom>
          <a:solidFill>
            <a:srgbClr val="F5FFEF"/>
          </a:solidFill>
          <a:ln w="2857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ts val="2600"/>
              </a:lnSpc>
              <a:defRPr/>
            </a:pP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40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ButtonEvent</a:t>
            </a: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i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implements </a:t>
            </a:r>
            <a:r>
              <a:rPr lang="en-US" altLang="zh-CN" sz="2400" i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ActionListener</a:t>
            </a:r>
            <a:r>
              <a:rPr lang="en-US" altLang="zh-CN" sz="2400" i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  <a:endParaRPr lang="zh-CN" altLang="zh-CN" sz="2400" i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400" i="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EventDemo</a:t>
            </a:r>
            <a:r>
              <a:rPr lang="en-US" altLang="zh-CN" sz="2400" i="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i="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evd</a:t>
            </a:r>
            <a:r>
              <a:rPr lang="en-US" altLang="zh-CN" sz="2400" i="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		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public </a:t>
            </a:r>
            <a:r>
              <a:rPr lang="en-US" altLang="zh-CN" sz="240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ButtonEvent</a:t>
            </a: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 </a:t>
            </a:r>
            <a:r>
              <a:rPr lang="en-US" altLang="zh-CN" sz="2400" i="0" dirty="0" err="1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EventDemo</a:t>
            </a: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eventDemo</a:t>
            </a: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{</a:t>
            </a:r>
            <a:b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this.evd</a:t>
            </a: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lang="en-US" altLang="zh-CN" sz="240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eventDemo</a:t>
            </a: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			</a:t>
            </a:r>
            <a:endParaRPr lang="zh-CN" altLang="zh-CN" sz="2400" i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}</a:t>
            </a:r>
            <a:endParaRPr lang="zh-CN" altLang="zh-CN" sz="2400" i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i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public void </a:t>
            </a:r>
            <a:r>
              <a:rPr lang="en-US" altLang="zh-CN" sz="240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actionPerformed</a:t>
            </a: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ActionEvent</a:t>
            </a: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 {</a:t>
            </a:r>
            <a:endParaRPr lang="zh-CN" altLang="zh-CN" sz="2400" i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i="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evd.frame</a:t>
            </a:r>
            <a:r>
              <a:rPr lang="en-US" altLang="zh-CN" sz="240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.setTitle</a:t>
            </a: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zh-CN" sz="2400" i="0" dirty="0" smtClean="0">
                <a:latin typeface="黑体" panose="02010609060101010101" pitchFamily="49" charset="-122"/>
                <a:cs typeface="Arial Unicode MS" panose="020B0604020202020204" pitchFamily="34" charset="-122"/>
              </a:rPr>
              <a:t>单击了确定按钮</a:t>
            </a: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  <a:endParaRPr lang="zh-CN" altLang="zh-CN" sz="2400" i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}</a:t>
            </a:r>
            <a:endParaRPr lang="zh-CN" altLang="zh-CN" sz="2400" i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sz="2400" i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6437" name="组合 3"/>
          <p:cNvGrpSpPr>
            <a:grpSpLocks/>
          </p:cNvGrpSpPr>
          <p:nvPr/>
        </p:nvGrpSpPr>
        <p:grpSpPr bwMode="auto">
          <a:xfrm>
            <a:off x="6429375" y="115888"/>
            <a:ext cx="2651125" cy="1044575"/>
            <a:chOff x="6385296" y="116632"/>
            <a:chExt cx="2651200" cy="1043666"/>
          </a:xfrm>
        </p:grpSpPr>
        <p:pic>
          <p:nvPicPr>
            <p:cNvPr id="146440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584" y="116632"/>
              <a:ext cx="2636912" cy="1043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441" name="文本框 5"/>
            <p:cNvSpPr txBox="1">
              <a:spLocks noChangeArrowheads="1"/>
            </p:cNvSpPr>
            <p:nvPr/>
          </p:nvSpPr>
          <p:spPr bwMode="auto">
            <a:xfrm>
              <a:off x="6385296" y="333376"/>
              <a:ext cx="26468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 i="0">
                  <a:latin typeface="楷体_GB2312" pitchFamily="49" charset="-122"/>
                </a:rPr>
                <a:t>单独定义监听器类</a:t>
              </a:r>
            </a:p>
          </p:txBody>
        </p:sp>
      </p:grpSp>
      <p:pic>
        <p:nvPicPr>
          <p:cNvPr id="146438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412875"/>
            <a:ext cx="2800350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4498975" y="3716338"/>
            <a:ext cx="2989263" cy="0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57200"/>
            <a:ext cx="7391400" cy="487363"/>
          </a:xfrm>
        </p:spPr>
        <p:txBody>
          <a:bodyPr/>
          <a:lstStyle/>
          <a:p>
            <a:r>
              <a:rPr lang="en-US" altLang="zh-CN" sz="4000" b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ActionEvent</a:t>
            </a:r>
            <a:r>
              <a:rPr lang="zh-CN" altLang="en-US" sz="4000" b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事件类的常用方法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1196975"/>
            <a:ext cx="8194675" cy="32400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public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 String </a:t>
            </a:r>
            <a:r>
              <a:rPr lang="en-US" altLang="zh-CN" b="0" dirty="0" err="1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getActionCommand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() </a:t>
            </a:r>
          </a:p>
          <a:p>
            <a:pPr marL="0" indent="0" eaLnBrk="1" hangingPunct="1">
              <a:lnSpc>
                <a:spcPct val="11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  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返回与此动作相关的命令字符串。</a:t>
            </a:r>
            <a:endParaRPr lang="en-US" altLang="zh-CN" sz="2600" b="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ct val="11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6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  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单击“确定”按钮，返回的是字符串“确定</a:t>
            </a:r>
            <a:r>
              <a:rPr lang="en-US" altLang="zh-CN" sz="26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”</a:t>
            </a: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 </a:t>
            </a:r>
          </a:p>
          <a:p>
            <a:pPr eaLnBrk="1" hangingPunct="1">
              <a:lnSpc>
                <a:spcPct val="11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public Object </a:t>
            </a:r>
            <a:r>
              <a:rPr lang="en-US" altLang="zh-CN" b="0" dirty="0" err="1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getSource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() </a:t>
            </a:r>
          </a:p>
          <a:p>
            <a:pPr marL="0" indent="0" eaLnBrk="1" hangingPunct="1">
              <a:lnSpc>
                <a:spcPct val="11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  返回事件源对象。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pPr marL="0" indent="0" eaLnBrk="1" hangingPunct="1">
              <a:lnSpc>
                <a:spcPct val="11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  单击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“确定”按钮，返回的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是按钮对象名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button</a:t>
            </a:r>
            <a:endParaRPr lang="zh-CN" altLang="en-US" b="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148484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4581525"/>
            <a:ext cx="3503612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事件处理示例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71600"/>
            <a:ext cx="8229600" cy="17700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在窗口中有“确定”和“取消”两个按钮。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单击“确定”按钮，窗口标题栏显示“单击了确定按钮”。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单击“取消”按钮，窗口标题栏显示“单击了取消按钮”。</a:t>
            </a:r>
          </a:p>
        </p:txBody>
      </p:sp>
      <p:pic>
        <p:nvPicPr>
          <p:cNvPr id="150532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3535363"/>
            <a:ext cx="2809875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8" y="3511550"/>
            <a:ext cx="280987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13" y="3511550"/>
            <a:ext cx="280987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 bwMode="auto">
          <a:xfrm>
            <a:off x="3262313" y="3475038"/>
            <a:ext cx="1871662" cy="41116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2600" i="0">
              <a:ln>
                <a:solidFill>
                  <a:srgbClr val="C00000"/>
                </a:solidFill>
              </a:ln>
              <a:latin typeface="Tahoma" panose="020B0604030504040204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143625" y="3489325"/>
            <a:ext cx="1871663" cy="41116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2600" i="0">
              <a:ln>
                <a:solidFill>
                  <a:srgbClr val="C00000"/>
                </a:solidFill>
              </a:ln>
              <a:latin typeface="Tahoma" panose="020B060403050404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-36513" y="71438"/>
            <a:ext cx="8353426" cy="6886575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EventDemo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implements </a:t>
            </a:r>
            <a:r>
              <a:rPr lang="en-US" altLang="zh-CN" sz="2400" b="0" dirty="0" err="1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ActionListener</a:t>
            </a:r>
            <a:r>
              <a:rPr lang="en-US" altLang="zh-CN" sz="24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frame;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okButton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cancelButton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EventDemo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(String title) {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frame = new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(title);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okButton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确定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cancelButton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取消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okButton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cancelButton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……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</a:t>
            </a:r>
            <a:r>
              <a:rPr lang="en-US" altLang="zh-CN" sz="24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okButton.addActionListener</a:t>
            </a:r>
            <a:r>
              <a:rPr lang="en-US" altLang="zh-CN" sz="24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this</a:t>
            </a:r>
            <a:r>
              <a:rPr lang="en-US" altLang="zh-CN" sz="24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		</a:t>
            </a:r>
            <a:r>
              <a:rPr lang="zh-CN" altLang="en-US" sz="24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</a:t>
            </a:r>
            <a:r>
              <a:rPr lang="en-US" altLang="zh-CN" sz="24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cancelButton.addActionListener</a:t>
            </a:r>
            <a:r>
              <a:rPr lang="en-US" altLang="zh-CN" sz="24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this</a:t>
            </a:r>
            <a:r>
              <a:rPr lang="en-US" altLang="zh-CN" sz="24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	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}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public void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actionPerformed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ActionEvent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 {   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</a:t>
            </a:r>
            <a:r>
              <a:rPr lang="en-US" altLang="zh-CN" sz="24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(</a:t>
            </a:r>
            <a:r>
              <a:rPr lang="en-US" altLang="zh-CN" sz="24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</a:t>
            </a:r>
            <a:r>
              <a:rPr lang="en-US" altLang="zh-CN" sz="2400" b="0" dirty="0" err="1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getSource</a:t>
            </a:r>
            <a:r>
              <a:rPr lang="en-US" altLang="zh-CN" sz="24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== </a:t>
            </a:r>
            <a:r>
              <a:rPr lang="en-US" altLang="zh-CN" sz="24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okButton</a:t>
            </a:r>
            <a:r>
              <a:rPr lang="en-US" altLang="zh-CN" sz="24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endParaRPr lang="zh-CN" altLang="en-US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	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frame.setTitle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单击了确定按钮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else									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frame.setTitle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单击了取消按钮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}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pic>
        <p:nvPicPr>
          <p:cNvPr id="152579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844675"/>
            <a:ext cx="280987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0" name="组合 10"/>
          <p:cNvGrpSpPr>
            <a:grpSpLocks/>
          </p:cNvGrpSpPr>
          <p:nvPr/>
        </p:nvGrpSpPr>
        <p:grpSpPr bwMode="auto">
          <a:xfrm>
            <a:off x="6443663" y="188913"/>
            <a:ext cx="2636837" cy="1042987"/>
            <a:chOff x="6444208" y="188640"/>
            <a:chExt cx="2636912" cy="1043666"/>
          </a:xfrm>
        </p:grpSpPr>
        <p:pic>
          <p:nvPicPr>
            <p:cNvPr id="15258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88640"/>
              <a:ext cx="2636912" cy="1043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2583" name="文本框 3"/>
            <p:cNvSpPr txBox="1">
              <a:spLocks noChangeArrowheads="1"/>
            </p:cNvSpPr>
            <p:nvPr/>
          </p:nvSpPr>
          <p:spPr bwMode="auto">
            <a:xfrm>
              <a:off x="6580579" y="405384"/>
              <a:ext cx="23391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 i="0">
                  <a:latin typeface="楷体_GB2312" pitchFamily="49" charset="-122"/>
                </a:rPr>
                <a:t>本类做监听器类</a:t>
              </a:r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500313" y="71438"/>
            <a:ext cx="3563937" cy="4778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endParaRPr lang="zh-CN" altLang="en-US" sz="2600" b="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330200" y="1323975"/>
            <a:ext cx="8569325" cy="516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ts val="34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92000"/>
              <a:buFont typeface="Wingdings" panose="05000000000000000000" pitchFamily="2" charset="2"/>
              <a:buChar char="p"/>
              <a:defRPr/>
            </a:pPr>
            <a:r>
              <a:rPr lang="zh-CN" altLang="en-US" sz="2600" i="0" dirty="0" smtClean="0"/>
              <a:t>事件处理三要素：事件、事件源、监听器</a:t>
            </a:r>
            <a:endParaRPr lang="en-US" altLang="zh-CN" sz="2600" i="0" dirty="0" smtClean="0"/>
          </a:p>
          <a:p>
            <a:pPr marL="457200" indent="-457200">
              <a:lnSpc>
                <a:spcPts val="34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92000"/>
              <a:buFont typeface="Wingdings" panose="05000000000000000000" pitchFamily="2" charset="2"/>
              <a:buChar char="p"/>
              <a:defRPr/>
            </a:pPr>
            <a:r>
              <a:rPr lang="zh-CN" altLang="zh-CN" sz="2600" i="0" dirty="0" smtClean="0"/>
              <a:t>由事件源将事件处理权委托给某个对象，这种事件处理</a:t>
            </a:r>
            <a:endParaRPr lang="en-US" altLang="zh-CN" sz="2600" i="0" dirty="0" smtClean="0"/>
          </a:p>
          <a:p>
            <a:pPr>
              <a:lnSpc>
                <a:spcPts val="34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92000"/>
              <a:buFont typeface="Wingdings" panose="05000000000000000000" pitchFamily="2" charset="2"/>
              <a:buNone/>
              <a:defRPr/>
            </a:pPr>
            <a:r>
              <a:rPr lang="en-US" altLang="zh-CN" sz="2600" i="0" dirty="0" smtClean="0"/>
              <a:t>     </a:t>
            </a:r>
            <a:r>
              <a:rPr lang="zh-CN" altLang="zh-CN" sz="2600" i="0" dirty="0" smtClean="0"/>
              <a:t>方式称为委托事件模型。</a:t>
            </a:r>
            <a:endParaRPr lang="en-US" altLang="zh-CN" sz="2600" i="0" dirty="0" smtClean="0"/>
          </a:p>
          <a:p>
            <a:pPr marL="97200" indent="-457200">
              <a:lnSpc>
                <a:spcPts val="34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92000"/>
              <a:buFont typeface="Wingdings" panose="05000000000000000000" pitchFamily="2" charset="2"/>
              <a:buChar char="p"/>
              <a:defRPr/>
            </a:pPr>
            <a:r>
              <a:rPr lang="zh-CN" altLang="en-US" sz="2600" i="0" dirty="0" smtClean="0"/>
              <a:t>监听器类需要实现监听器接口，实现接口中的方法。</a:t>
            </a:r>
            <a:endParaRPr lang="en-US" altLang="zh-CN" sz="2600" i="0" dirty="0" smtClean="0"/>
          </a:p>
          <a:p>
            <a:pPr marL="97200" indent="-457200">
              <a:lnSpc>
                <a:spcPts val="34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92000"/>
              <a:buFont typeface="Wingdings" panose="05000000000000000000" pitchFamily="2" charset="2"/>
              <a:buChar char="p"/>
              <a:defRPr/>
            </a:pPr>
            <a:r>
              <a:rPr lang="zh-CN" altLang="en-US" sz="2600" i="0" dirty="0" smtClean="0"/>
              <a:t>事件处理的步骤</a:t>
            </a:r>
            <a:endParaRPr lang="en-US" altLang="zh-CN" sz="2600" i="0" dirty="0"/>
          </a:p>
          <a:p>
            <a:pPr lvl="1" eaLnBrk="1" hangingPunct="1">
              <a:lnSpc>
                <a:spcPts val="3400"/>
              </a:lnSpc>
              <a:spcBef>
                <a:spcPct val="3000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zh-CN" i="0" dirty="0" smtClean="0"/>
              <a:t>1</a:t>
            </a:r>
            <a:r>
              <a:rPr lang="zh-CN" altLang="en-US" i="0" dirty="0"/>
              <a:t>）</a:t>
            </a:r>
            <a:r>
              <a:rPr lang="zh-CN" altLang="en-US" i="0" dirty="0" smtClean="0"/>
              <a:t>注册</a:t>
            </a:r>
            <a:r>
              <a:rPr lang="zh-CN" altLang="en-US" i="0" dirty="0"/>
              <a:t>监听器</a:t>
            </a:r>
            <a:endParaRPr lang="en-US" altLang="zh-CN" i="0" dirty="0"/>
          </a:p>
          <a:p>
            <a:pPr lvl="1" eaLnBrk="1" hangingPunct="1">
              <a:lnSpc>
                <a:spcPts val="3400"/>
              </a:lnSpc>
              <a:spcBef>
                <a:spcPct val="3000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zh-CN" i="0" dirty="0"/>
              <a:t>2</a:t>
            </a:r>
            <a:r>
              <a:rPr lang="zh-CN" altLang="en-US" i="0" dirty="0"/>
              <a:t>）监听器实现接口</a:t>
            </a:r>
            <a:endParaRPr lang="en-US" altLang="zh-CN" i="0" dirty="0"/>
          </a:p>
          <a:p>
            <a:pPr lvl="1" eaLnBrk="1" hangingPunct="1">
              <a:lnSpc>
                <a:spcPts val="3400"/>
              </a:lnSpc>
              <a:spcBef>
                <a:spcPct val="3000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zh-CN" i="0" dirty="0"/>
              <a:t>3</a:t>
            </a:r>
            <a:r>
              <a:rPr lang="zh-CN" altLang="en-US" i="0" dirty="0"/>
              <a:t>）监听器要实现接口中的方法</a:t>
            </a:r>
            <a:endParaRPr lang="en-US" altLang="zh-CN" i="0" dirty="0"/>
          </a:p>
          <a:p>
            <a:pPr marL="457200" indent="-457200">
              <a:lnSpc>
                <a:spcPts val="34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92000"/>
              <a:buFont typeface="Wingdings" panose="05000000000000000000" pitchFamily="2" charset="2"/>
              <a:buChar char="p"/>
              <a:defRPr/>
            </a:pPr>
            <a:r>
              <a:rPr lang="zh-CN" altLang="zh-CN" sz="2600" i="0" dirty="0"/>
              <a:t>委托事件模型将事件源与事件监听器分离，提高了事件</a:t>
            </a:r>
            <a:r>
              <a:rPr lang="en-US" altLang="zh-CN" sz="2600" i="0" dirty="0"/>
              <a:t/>
            </a:r>
            <a:br>
              <a:rPr lang="en-US" altLang="zh-CN" sz="2600" i="0" dirty="0"/>
            </a:br>
            <a:r>
              <a:rPr lang="zh-CN" altLang="zh-CN" sz="2600" i="0" dirty="0" smtClean="0"/>
              <a:t>处理</a:t>
            </a:r>
            <a:r>
              <a:rPr lang="zh-CN" altLang="zh-CN" sz="2600" i="0" dirty="0"/>
              <a:t>的灵活性。</a:t>
            </a: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1071563" y="333375"/>
            <a:ext cx="60213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4000" b="0" i="0">
                <a:solidFill>
                  <a:schemeClr val="bg1"/>
                </a:solidFill>
                <a:latin typeface="黑体" panose="02010609060101010101" pitchFamily="49" charset="-122"/>
                <a:cs typeface="Arial Unicode MS" panose="020B0604020202020204" pitchFamily="34" charset="-122"/>
              </a:rPr>
              <a:t>事件处理小结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6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482600"/>
            <a:ext cx="6985000" cy="452438"/>
          </a:xfrm>
        </p:spPr>
        <p:txBody>
          <a:bodyPr/>
          <a:lstStyle/>
          <a:p>
            <a:r>
              <a:rPr lang="en-US" altLang="zh-CN" sz="4000" b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5.4.5 </a:t>
            </a:r>
            <a:r>
              <a:rPr lang="zh-CN" altLang="en-US" sz="4000" b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窗口事件与适配器类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9213" y="1484313"/>
          <a:ext cx="9026525" cy="4032247"/>
        </p:xfrm>
        <a:graphic>
          <a:graphicData uri="http://schemas.openxmlformats.org/drawingml/2006/table">
            <a:tbl>
              <a:tblPr/>
              <a:tblGrid>
                <a:gridCol w="1786483"/>
                <a:gridCol w="2121942"/>
                <a:gridCol w="5118100"/>
              </a:tblGrid>
              <a:tr h="575883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事件类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BB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监听器接口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BB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监听器接口中的方法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BBFF"/>
                    </a:solidFill>
                  </a:tcPr>
                </a:tc>
              </a:tr>
              <a:tr h="504528">
                <a:tc rowSpan="7"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WindowEvent</a:t>
                      </a:r>
                      <a:endParaRPr kumimoji="0" lang="zh-CN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WindowListener</a:t>
                      </a:r>
                      <a:endParaRPr kumimoji="0" lang="zh-CN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windowOpened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WindowEvent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e)</a:t>
                      </a:r>
                      <a:endParaRPr kumimoji="0" lang="zh-CN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9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windowClosing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WindowEvent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e)</a:t>
                      </a:r>
                      <a:endParaRPr kumimoji="0" lang="zh-CN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9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windowClosed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WindowEvent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e)</a:t>
                      </a:r>
                      <a:endParaRPr kumimoji="0" lang="zh-CN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9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windowIconified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WindowEvent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e)</a:t>
                      </a:r>
                      <a:endParaRPr kumimoji="0" lang="zh-CN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9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windowDeiconified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WindowEvent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e)</a:t>
                      </a:r>
                      <a:endParaRPr kumimoji="0" lang="zh-CN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9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windowActivated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WindowEvent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e)</a:t>
                      </a:r>
                      <a:endParaRPr kumimoji="0" lang="zh-CN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9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kumimoji="0" lang="en-US" altLang="zh-CN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windowDeactivated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WindowEvent</a:t>
                      </a: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e)</a:t>
                      </a:r>
                      <a:endParaRPr kumimoji="0" lang="zh-CN" altLang="zh-CN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2" name="Rectangle 3"/>
          <p:cNvSpPr txBox="1">
            <a:spLocks noChangeArrowheads="1"/>
          </p:cNvSpPr>
          <p:nvPr/>
        </p:nvSpPr>
        <p:spPr bwMode="white">
          <a:xfrm>
            <a:off x="900113" y="5805488"/>
            <a:ext cx="73914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 b="0" i="0">
                <a:solidFill>
                  <a:srgbClr val="A50021"/>
                </a:solidFill>
                <a:latin typeface="Arial Unicode MS" panose="020B0604020202020204" pitchFamily="34" charset="-122"/>
                <a:cs typeface="Arial Unicode MS" panose="020B0604020202020204" pitchFamily="34" charset="-122"/>
              </a:rPr>
              <a:t>如何处理窗口关闭事件？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窗口关闭事件的处理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656638" cy="4959350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ts val="38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javax.swing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>
              <a:lnSpc>
                <a:spcPts val="38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java.awt.event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.*;</a:t>
            </a:r>
          </a:p>
          <a:p>
            <a:pPr marL="0" indent="0">
              <a:lnSpc>
                <a:spcPts val="38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WindowEvendDemo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{  </a:t>
            </a:r>
          </a:p>
          <a:p>
            <a:pPr marL="0" indent="0">
              <a:lnSpc>
                <a:spcPts val="38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static void main(String[]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 {  </a:t>
            </a:r>
          </a:p>
          <a:p>
            <a:pPr marL="0" indent="0">
              <a:lnSpc>
                <a:spcPts val="38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frame = new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marL="0" indent="0">
              <a:lnSpc>
                <a:spcPts val="38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	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frame.setSize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(300,200);</a:t>
            </a:r>
          </a:p>
          <a:p>
            <a:pPr marL="0" indent="0">
              <a:lnSpc>
                <a:spcPts val="38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	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frame.setVisible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(true);  </a:t>
            </a:r>
          </a:p>
          <a:p>
            <a:pPr marL="0" indent="0">
              <a:lnSpc>
                <a:spcPts val="38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		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frame.addWindowListener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(new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QuitWindow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());</a:t>
            </a:r>
          </a:p>
          <a:p>
            <a:pPr marL="0" indent="0">
              <a:lnSpc>
                <a:spcPts val="38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}</a:t>
            </a:r>
          </a:p>
          <a:p>
            <a:pPr marL="0" indent="0">
              <a:lnSpc>
                <a:spcPts val="38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34925" y="1125538"/>
            <a:ext cx="9001125" cy="5821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400" b="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QuitWindow</a:t>
            </a: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i="0" dirty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implements </a:t>
            </a:r>
            <a:r>
              <a:rPr lang="en-US" altLang="zh-CN" sz="2400" b="0" i="0" dirty="0" err="1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WindowListener</a:t>
            </a:r>
            <a:r>
              <a:rPr lang="en-US" altLang="zh-CN" sz="2400" b="0" i="0" dirty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</a:p>
          <a:p>
            <a:pPr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b="0" i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void </a:t>
            </a:r>
            <a:r>
              <a:rPr lang="en-US" altLang="zh-CN" sz="2400" b="0" i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windowClosing</a:t>
            </a:r>
            <a:r>
              <a:rPr lang="en-US" altLang="zh-CN" sz="2400" b="0" i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i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WindowEvent</a:t>
            </a:r>
            <a:r>
              <a:rPr lang="en-US" altLang="zh-CN" sz="2400" b="0" i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e)	{</a:t>
            </a:r>
          </a:p>
          <a:p>
            <a:pPr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400" b="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System.exit</a:t>
            </a: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(0);</a:t>
            </a:r>
          </a:p>
          <a:p>
            <a:pPr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void </a:t>
            </a:r>
            <a:r>
              <a:rPr lang="en-US" altLang="zh-CN" sz="2400" b="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windowOpened</a:t>
            </a: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WindowEvent</a:t>
            </a: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 {}</a:t>
            </a:r>
          </a:p>
          <a:p>
            <a:pPr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void </a:t>
            </a:r>
            <a:r>
              <a:rPr lang="en-US" altLang="zh-CN" sz="2400" b="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windowClosed</a:t>
            </a: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WindowEvent</a:t>
            </a: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 {}</a:t>
            </a:r>
          </a:p>
          <a:p>
            <a:pPr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void </a:t>
            </a:r>
            <a:r>
              <a:rPr lang="en-US" altLang="zh-CN" sz="2400" b="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windowIconified</a:t>
            </a: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WindowEvent</a:t>
            </a: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 {}</a:t>
            </a:r>
          </a:p>
          <a:p>
            <a:pPr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void </a:t>
            </a:r>
            <a:r>
              <a:rPr lang="en-US" altLang="zh-CN" sz="2400" b="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windowDeiconified</a:t>
            </a: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WindowEvent</a:t>
            </a: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 {}</a:t>
            </a:r>
          </a:p>
          <a:p>
            <a:pPr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void </a:t>
            </a:r>
            <a:r>
              <a:rPr lang="en-US" altLang="zh-CN" sz="2400" b="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windowActivated</a:t>
            </a: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WindowEvent</a:t>
            </a: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 {}</a:t>
            </a:r>
          </a:p>
          <a:p>
            <a:pPr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void </a:t>
            </a:r>
            <a:r>
              <a:rPr lang="en-US" altLang="zh-CN" sz="2400" b="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windowDeactivated</a:t>
            </a: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WindowEvent</a:t>
            </a: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 {}</a:t>
            </a:r>
          </a:p>
          <a:p>
            <a:pPr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grpSp>
        <p:nvGrpSpPr>
          <p:cNvPr id="352266" name="Group 10"/>
          <p:cNvGrpSpPr>
            <a:grpSpLocks/>
          </p:cNvGrpSpPr>
          <p:nvPr/>
        </p:nvGrpSpPr>
        <p:grpSpPr bwMode="auto">
          <a:xfrm>
            <a:off x="7812088" y="2603500"/>
            <a:ext cx="1368425" cy="1989138"/>
            <a:chOff x="4830" y="2250"/>
            <a:chExt cx="862" cy="1270"/>
          </a:xfrm>
        </p:grpSpPr>
        <p:sp>
          <p:nvSpPr>
            <p:cNvPr id="161798" name="AutoShape 5"/>
            <p:cNvSpPr>
              <a:spLocks/>
            </p:cNvSpPr>
            <p:nvPr/>
          </p:nvSpPr>
          <p:spPr bwMode="auto">
            <a:xfrm>
              <a:off x="4830" y="2250"/>
              <a:ext cx="45" cy="1270"/>
            </a:xfrm>
            <a:prstGeom prst="rightBrace">
              <a:avLst>
                <a:gd name="adj1" fmla="val 23518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fontAlgn="ctr" hangingPunct="1">
                <a:lnSpc>
                  <a:spcPct val="100000"/>
                </a:lnSpc>
                <a:buClr>
                  <a:srgbClr val="339966"/>
                </a:buClr>
                <a:buFont typeface="Wingdings" panose="05000000000000000000" pitchFamily="2" charset="2"/>
                <a:buChar char="q"/>
              </a:pPr>
              <a:endParaRPr lang="zh-CN" altLang="en-US" sz="1200" b="0">
                <a:latin typeface="楷体_GB2312" pitchFamily="49" charset="-122"/>
              </a:endParaRPr>
            </a:p>
          </p:txBody>
        </p:sp>
        <p:sp>
          <p:nvSpPr>
            <p:cNvPr id="161799" name="Text Box 6"/>
            <p:cNvSpPr txBox="1">
              <a:spLocks noChangeArrowheads="1"/>
            </p:cNvSpPr>
            <p:nvPr/>
          </p:nvSpPr>
          <p:spPr bwMode="auto">
            <a:xfrm>
              <a:off x="4966" y="2467"/>
              <a:ext cx="726" cy="782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5000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 w="254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>
                  <a:srgbClr val="339966"/>
                </a:buClr>
                <a:buFont typeface="Wingdings" panose="05000000000000000000" pitchFamily="2" charset="2"/>
                <a:buNone/>
              </a:pPr>
              <a:r>
                <a:rPr lang="zh-CN" altLang="en-US" sz="2000" b="0" i="0">
                  <a:latin typeface="楷体_GB2312" pitchFamily="49" charset="-122"/>
                </a:rPr>
                <a:t>必须实现</a:t>
              </a: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>
                  <a:srgbClr val="339966"/>
                </a:buClr>
                <a:buFont typeface="Wingdings" panose="05000000000000000000" pitchFamily="2" charset="2"/>
                <a:buNone/>
              </a:pPr>
              <a:r>
                <a:rPr lang="zh-CN" altLang="en-US" sz="2000" b="0" i="0">
                  <a:latin typeface="楷体_GB2312" pitchFamily="49" charset="-122"/>
                </a:rPr>
                <a:t>接口中的</a:t>
              </a: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>
                  <a:srgbClr val="339966"/>
                </a:buClr>
                <a:buFont typeface="Wingdings" panose="05000000000000000000" pitchFamily="2" charset="2"/>
                <a:buNone/>
              </a:pPr>
              <a:r>
                <a:rPr lang="zh-CN" altLang="en-US" sz="2000" b="0" i="0">
                  <a:latin typeface="楷体_GB2312" pitchFamily="49" charset="-122"/>
                </a:rPr>
                <a:t>所有方法</a:t>
              </a:r>
            </a:p>
          </p:txBody>
        </p:sp>
      </p:grpSp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57200"/>
            <a:ext cx="7391400" cy="487363"/>
          </a:xfrm>
        </p:spPr>
        <p:txBody>
          <a:bodyPr/>
          <a:lstStyle/>
          <a:p>
            <a:r>
              <a:rPr lang="zh-CN" altLang="en-US" sz="4000" b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窗口关闭事件的处理</a:t>
            </a:r>
          </a:p>
        </p:txBody>
      </p:sp>
      <p:pic>
        <p:nvPicPr>
          <p:cNvPr id="16179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741863"/>
            <a:ext cx="7472363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2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2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2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2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2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52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2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2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57200"/>
            <a:ext cx="7391400" cy="487363"/>
          </a:xfrm>
        </p:spPr>
        <p:txBody>
          <a:bodyPr/>
          <a:lstStyle/>
          <a:p>
            <a:pPr eaLnBrk="1" hangingPunct="1"/>
            <a:r>
              <a:rPr lang="en-US" altLang="zh-CN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Swing</a:t>
            </a:r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</a:p>
        </p:txBody>
      </p:sp>
      <p:sp>
        <p:nvSpPr>
          <p:cNvPr id="21507" name="Line 4"/>
          <p:cNvSpPr>
            <a:spLocks noChangeShapeType="1"/>
          </p:cNvSpPr>
          <p:nvPr/>
        </p:nvSpPr>
        <p:spPr bwMode="auto">
          <a:xfrm>
            <a:off x="4068763" y="1700213"/>
            <a:ext cx="2232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6300788" y="1412875"/>
            <a:ext cx="2519362" cy="7207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i="0">
                <a:latin typeface="Arial" panose="020B0604020202020204" pitchFamily="34" charset="0"/>
              </a:rPr>
              <a:t>创建 </a:t>
            </a:r>
            <a:r>
              <a:rPr lang="en-US" altLang="zh-CN" sz="2000" b="0" i="0">
                <a:latin typeface="Arial" panose="020B0604020202020204" pitchFamily="34" charset="0"/>
              </a:rPr>
              <a:t>GUI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4195763" y="1327150"/>
            <a:ext cx="20875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0" i="0">
                <a:latin typeface="Arial" panose="020B0604020202020204" pitchFamily="34" charset="0"/>
              </a:rPr>
              <a:t>通过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4283075" y="1685925"/>
            <a:ext cx="2089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0" i="0">
                <a:latin typeface="Arial" panose="020B0604020202020204" pitchFamily="34" charset="0"/>
              </a:rPr>
              <a:t>Javax.swing </a:t>
            </a:r>
            <a:r>
              <a:rPr lang="zh-CN" altLang="en-US" sz="2000" b="0" i="0">
                <a:latin typeface="Arial" panose="020B0604020202020204" pitchFamily="34" charset="0"/>
              </a:rPr>
              <a:t>包</a:t>
            </a:r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>
            <a:off x="3635375" y="5229225"/>
            <a:ext cx="7191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7" name="AutoShape 9"/>
          <p:cNvSpPr>
            <a:spLocks noChangeArrowheads="1"/>
          </p:cNvSpPr>
          <p:nvPr/>
        </p:nvSpPr>
        <p:spPr bwMode="auto">
          <a:xfrm>
            <a:off x="468313" y="2349500"/>
            <a:ext cx="719137" cy="3887788"/>
          </a:xfrm>
          <a:prstGeom prst="upDownArrow">
            <a:avLst>
              <a:gd name="adj1" fmla="val 50000"/>
              <a:gd name="adj2" fmla="val 108124"/>
            </a:avLst>
          </a:prstGeom>
          <a:gradFill rotWithShape="1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1" hangingPunct="1">
              <a:defRPr/>
            </a:pPr>
            <a:r>
              <a:rPr lang="en-US" altLang="zh-CN" sz="2000" i="0">
                <a:latin typeface="Arial" panose="020B0604020202020204" pitchFamily="34" charset="0"/>
              </a:rPr>
              <a:t>Swing </a:t>
            </a:r>
            <a:r>
              <a:rPr lang="zh-CN" altLang="en-US" sz="2000" i="0">
                <a:latin typeface="Arial" panose="020B0604020202020204" pitchFamily="34" charset="0"/>
              </a:rPr>
              <a:t>包含内容 </a:t>
            </a:r>
          </a:p>
        </p:txBody>
      </p:sp>
      <p:cxnSp>
        <p:nvCxnSpPr>
          <p:cNvPr id="21513" name="AutoShape 10"/>
          <p:cNvCxnSpPr>
            <a:cxnSpLocks noChangeShapeType="1"/>
            <a:stCxn id="21525" idx="1"/>
            <a:endCxn id="22537" idx="0"/>
          </p:cNvCxnSpPr>
          <p:nvPr/>
        </p:nvCxnSpPr>
        <p:spPr bwMode="auto">
          <a:xfrm rot="10800000" flipV="1">
            <a:off x="828675" y="1773238"/>
            <a:ext cx="95250" cy="5762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4" name="Rectangle 13"/>
          <p:cNvSpPr>
            <a:spLocks noChangeArrowheads="1"/>
          </p:cNvSpPr>
          <p:nvPr/>
        </p:nvSpPr>
        <p:spPr bwMode="auto">
          <a:xfrm>
            <a:off x="1331913" y="2997200"/>
            <a:ext cx="2305050" cy="576263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i="0">
                <a:latin typeface="Arial" panose="020B0604020202020204" pitchFamily="34" charset="0"/>
              </a:rPr>
              <a:t>容器</a:t>
            </a:r>
          </a:p>
        </p:txBody>
      </p:sp>
      <p:sp>
        <p:nvSpPr>
          <p:cNvPr id="21515" name="Rectangle 14"/>
          <p:cNvSpPr>
            <a:spLocks noChangeArrowheads="1"/>
          </p:cNvSpPr>
          <p:nvPr/>
        </p:nvSpPr>
        <p:spPr bwMode="auto">
          <a:xfrm>
            <a:off x="1331913" y="3644900"/>
            <a:ext cx="2305050" cy="576263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i="0">
                <a:latin typeface="Arial" panose="020B0604020202020204" pitchFamily="34" charset="0"/>
              </a:rPr>
              <a:t>组件 </a:t>
            </a:r>
          </a:p>
        </p:txBody>
      </p:sp>
      <p:sp>
        <p:nvSpPr>
          <p:cNvPr id="21516" name="Rectangle 15"/>
          <p:cNvSpPr>
            <a:spLocks noChangeArrowheads="1"/>
          </p:cNvSpPr>
          <p:nvPr/>
        </p:nvSpPr>
        <p:spPr bwMode="auto">
          <a:xfrm>
            <a:off x="1331913" y="4292600"/>
            <a:ext cx="2305050" cy="576263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i="0">
                <a:latin typeface="Arial" panose="020B0604020202020204" pitchFamily="34" charset="0"/>
              </a:rPr>
              <a:t>可改变的外观</a:t>
            </a:r>
          </a:p>
        </p:txBody>
      </p:sp>
      <p:sp>
        <p:nvSpPr>
          <p:cNvPr id="21517" name="Rectangle 16"/>
          <p:cNvSpPr>
            <a:spLocks noChangeArrowheads="1"/>
          </p:cNvSpPr>
          <p:nvPr/>
        </p:nvSpPr>
        <p:spPr bwMode="auto">
          <a:xfrm>
            <a:off x="1331913" y="4940300"/>
            <a:ext cx="2305050" cy="576263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i="0">
                <a:latin typeface="Arial" panose="020B0604020202020204" pitchFamily="34" charset="0"/>
              </a:rPr>
              <a:t>Java2D</a:t>
            </a:r>
            <a:r>
              <a:rPr lang="zh-CN" altLang="en-US" sz="2000" b="0" i="0">
                <a:latin typeface="Arial" panose="020B0604020202020204" pitchFamily="34" charset="0"/>
              </a:rPr>
              <a:t>图形绘制</a:t>
            </a:r>
          </a:p>
        </p:txBody>
      </p:sp>
      <p:sp>
        <p:nvSpPr>
          <p:cNvPr id="21518" name="Line 17"/>
          <p:cNvSpPr>
            <a:spLocks noChangeShapeType="1"/>
          </p:cNvSpPr>
          <p:nvPr/>
        </p:nvSpPr>
        <p:spPr bwMode="auto">
          <a:xfrm>
            <a:off x="3636963" y="3284538"/>
            <a:ext cx="7191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Line 18"/>
          <p:cNvSpPr>
            <a:spLocks noChangeShapeType="1"/>
          </p:cNvSpPr>
          <p:nvPr/>
        </p:nvSpPr>
        <p:spPr bwMode="auto">
          <a:xfrm>
            <a:off x="3636963" y="3932238"/>
            <a:ext cx="7191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0" name="Rectangle 19"/>
          <p:cNvSpPr>
            <a:spLocks noChangeArrowheads="1"/>
          </p:cNvSpPr>
          <p:nvPr/>
        </p:nvSpPr>
        <p:spPr bwMode="auto">
          <a:xfrm>
            <a:off x="4356100" y="3068638"/>
            <a:ext cx="4465638" cy="431800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i="0">
                <a:latin typeface="Arial" panose="020B0604020202020204" pitchFamily="34" charset="0"/>
              </a:rPr>
              <a:t>包含 </a:t>
            </a:r>
            <a:r>
              <a:rPr lang="en-US" altLang="zh-CN" sz="2000" b="0" i="0">
                <a:latin typeface="Arial" panose="020B0604020202020204" pitchFamily="34" charset="0"/>
              </a:rPr>
              <a:t>Swing </a:t>
            </a:r>
            <a:r>
              <a:rPr lang="zh-CN" altLang="en-US" sz="2000" b="0" i="0">
                <a:latin typeface="Arial" panose="020B0604020202020204" pitchFamily="34" charset="0"/>
              </a:rPr>
              <a:t>组件</a:t>
            </a:r>
          </a:p>
        </p:txBody>
      </p:sp>
      <p:sp>
        <p:nvSpPr>
          <p:cNvPr id="21521" name="Rectangle 20"/>
          <p:cNvSpPr>
            <a:spLocks noChangeArrowheads="1"/>
          </p:cNvSpPr>
          <p:nvPr/>
        </p:nvSpPr>
        <p:spPr bwMode="auto">
          <a:xfrm>
            <a:off x="4356100" y="3644900"/>
            <a:ext cx="4465638" cy="576263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i="0">
                <a:latin typeface="Arial" panose="020B0604020202020204" pitchFamily="34" charset="0"/>
              </a:rPr>
              <a:t>以图形表示的对象，允许用户交互</a:t>
            </a:r>
          </a:p>
        </p:txBody>
      </p:sp>
      <p:sp>
        <p:nvSpPr>
          <p:cNvPr id="21522" name="Line 21"/>
          <p:cNvSpPr>
            <a:spLocks noChangeShapeType="1"/>
          </p:cNvSpPr>
          <p:nvPr/>
        </p:nvSpPr>
        <p:spPr bwMode="auto">
          <a:xfrm>
            <a:off x="3636963" y="4581525"/>
            <a:ext cx="7191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3" name="Rectangle 22"/>
          <p:cNvSpPr>
            <a:spLocks noChangeArrowheads="1"/>
          </p:cNvSpPr>
          <p:nvPr/>
        </p:nvSpPr>
        <p:spPr bwMode="auto">
          <a:xfrm>
            <a:off x="4356100" y="5011738"/>
            <a:ext cx="4465638" cy="504825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i="0">
                <a:latin typeface="Arial" panose="020B0604020202020204" pitchFamily="34" charset="0"/>
              </a:rPr>
              <a:t>使用</a:t>
            </a:r>
            <a:r>
              <a:rPr lang="en-US" altLang="zh-CN" sz="2000" b="0" i="0">
                <a:latin typeface="Arial" panose="020B0604020202020204" pitchFamily="34" charset="0"/>
              </a:rPr>
              <a:t>Java2D</a:t>
            </a:r>
            <a:r>
              <a:rPr lang="zh-CN" altLang="en-US" sz="2000" b="0" i="0">
                <a:latin typeface="Arial" panose="020B0604020202020204" pitchFamily="34" charset="0"/>
              </a:rPr>
              <a:t>绘制图形 </a:t>
            </a:r>
          </a:p>
        </p:txBody>
      </p:sp>
      <p:sp>
        <p:nvSpPr>
          <p:cNvPr id="21524" name="Rectangle 23"/>
          <p:cNvSpPr>
            <a:spLocks noChangeArrowheads="1"/>
          </p:cNvSpPr>
          <p:nvPr/>
        </p:nvSpPr>
        <p:spPr bwMode="auto">
          <a:xfrm>
            <a:off x="4356100" y="4365625"/>
            <a:ext cx="4429125" cy="504825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i="0">
                <a:latin typeface="Arial" panose="020B0604020202020204" pitchFamily="34" charset="0"/>
              </a:rPr>
              <a:t>可更换图形界面的风格</a:t>
            </a:r>
          </a:p>
        </p:txBody>
      </p:sp>
      <p:sp>
        <p:nvSpPr>
          <p:cNvPr id="21525" name="Rectangle 24"/>
          <p:cNvSpPr>
            <a:spLocks noChangeArrowheads="1"/>
          </p:cNvSpPr>
          <p:nvPr/>
        </p:nvSpPr>
        <p:spPr bwMode="auto">
          <a:xfrm>
            <a:off x="923925" y="1412875"/>
            <a:ext cx="3287713" cy="7207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i="0">
                <a:latin typeface="Arial" panose="020B0604020202020204" pitchFamily="34" charset="0"/>
              </a:rPr>
              <a:t>Swing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i="0">
                <a:latin typeface="Arial" panose="020B0604020202020204" pitchFamily="34" charset="0"/>
              </a:rPr>
              <a:t>（轻量级组件，纯</a:t>
            </a:r>
            <a:r>
              <a:rPr lang="en-US" altLang="zh-CN" sz="2000" b="0" i="0">
                <a:latin typeface="Arial" panose="020B0604020202020204" pitchFamily="34" charset="0"/>
              </a:rPr>
              <a:t>Java</a:t>
            </a:r>
            <a:r>
              <a:rPr lang="zh-CN" altLang="en-US" sz="2000" b="0" i="0">
                <a:latin typeface="Arial" panose="020B0604020202020204" pitchFamily="34" charset="0"/>
              </a:rPr>
              <a:t>组件）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2" descr="BD00028_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916113"/>
            <a:ext cx="862013" cy="844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1331913" y="1700213"/>
            <a:ext cx="7345362" cy="1819275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50000">
                <a:schemeClr val="bg1"/>
              </a:gs>
              <a:gs pos="100000">
                <a:srgbClr val="CCCCFF"/>
              </a:gs>
            </a:gsLst>
            <a:lin ang="5400000" scaled="1"/>
          </a:gra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i="0" dirty="0" smtClean="0">
                <a:latin typeface="楷体_GB2312" pitchFamily="49" charset="-122"/>
                <a:ea typeface="黑体" panose="02010609060101010101" pitchFamily="49" charset="-122"/>
              </a:rPr>
              <a:t>使用事件监听器实现窗口关闭事件时，即便是我们不感兴趣的方法，也必须一一实现，增加了很多不必要的麻烦，有什么办法可以解决这个问题？ </a:t>
            </a:r>
          </a:p>
        </p:txBody>
      </p:sp>
      <p:sp>
        <p:nvSpPr>
          <p:cNvPr id="162820" name="AutoShape 4"/>
          <p:cNvSpPr>
            <a:spLocks noChangeArrowheads="1"/>
          </p:cNvSpPr>
          <p:nvPr/>
        </p:nvSpPr>
        <p:spPr bwMode="auto">
          <a:xfrm>
            <a:off x="1331913" y="4005263"/>
            <a:ext cx="7345362" cy="1366837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b="0" i="0">
                <a:latin typeface="楷体_GB2312" pitchFamily="49" charset="-122"/>
              </a:rPr>
              <a:t>可以使用事件适配器解决这一问题</a:t>
            </a:r>
          </a:p>
        </p:txBody>
      </p:sp>
      <p:sp>
        <p:nvSpPr>
          <p:cNvPr id="162821" name="Rectangle 6"/>
          <p:cNvSpPr>
            <a:spLocks noChangeArrowheads="1"/>
          </p:cNvSpPr>
          <p:nvPr/>
        </p:nvSpPr>
        <p:spPr bwMode="auto">
          <a:xfrm>
            <a:off x="1101725" y="363538"/>
            <a:ext cx="56308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4000" b="0" i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适配器类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704138" cy="792163"/>
          </a:xfrm>
        </p:spPr>
        <p:txBody>
          <a:bodyPr/>
          <a:lstStyle/>
          <a:p>
            <a:r>
              <a:rPr lang="zh-CN" altLang="en-US" sz="4000" b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常用的适配器类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98488" y="1719263"/>
          <a:ext cx="7920037" cy="3209925"/>
        </p:xfrm>
        <a:graphic>
          <a:graphicData uri="http://schemas.openxmlformats.org/drawingml/2006/table">
            <a:tbl>
              <a:tblPr/>
              <a:tblGrid>
                <a:gridCol w="4115706"/>
                <a:gridCol w="3804331"/>
              </a:tblGrid>
              <a:tr h="576165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事件</a:t>
                      </a:r>
                      <a:r>
                        <a:rPr kumimoji="0" lang="zh-CN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监听器接口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73" marR="6857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事件适配器类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68573" marR="6857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8A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58440">
                <a:tc>
                  <a:txBody>
                    <a:bodyPr/>
                    <a:lstStyle/>
                    <a:p>
                      <a:pPr marL="0" marR="0" lvl="0" indent="180000" algn="just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KeyListener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80000" algn="just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KeyAdapter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8440">
                <a:tc>
                  <a:txBody>
                    <a:bodyPr/>
                    <a:lstStyle/>
                    <a:p>
                      <a:pPr marL="0" marR="0" lvl="0" indent="180000" algn="just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MouseListener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80000" algn="just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MouseAdapter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8440">
                <a:tc>
                  <a:txBody>
                    <a:bodyPr/>
                    <a:lstStyle/>
                    <a:p>
                      <a:pPr marL="0" marR="0" lvl="0" indent="180000" algn="just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MouseMotionListener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80000" algn="just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MouseMotionAdapter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8440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180000" algn="just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WindowListener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80000" algn="just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WindowAdapter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139112" cy="3168650"/>
          </a:xfrm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interface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WindowListener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extends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EventListener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{</a:t>
            </a:r>
          </a:p>
          <a:p>
            <a:pPr eaLnBrk="1" hangingPunct="1">
              <a:lnSpc>
                <a:spcPct val="85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public void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windowClosing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WindowEvent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e);</a:t>
            </a:r>
          </a:p>
          <a:p>
            <a:pPr eaLnBrk="1" hangingPunct="1">
              <a:lnSpc>
                <a:spcPct val="85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public void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windowClosed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WindowEvent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e);</a:t>
            </a:r>
          </a:p>
          <a:p>
            <a:pPr eaLnBrk="1" hangingPunct="1">
              <a:lnSpc>
                <a:spcPct val="85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public void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windowOpened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WindowEvent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e);</a:t>
            </a:r>
          </a:p>
          <a:p>
            <a:pPr eaLnBrk="1" hangingPunct="1">
              <a:lnSpc>
                <a:spcPct val="85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public void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windowActivated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WindowEvent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e);</a:t>
            </a:r>
          </a:p>
          <a:p>
            <a:pPr eaLnBrk="1" hangingPunct="1">
              <a:lnSpc>
                <a:spcPct val="85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public void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windowDeactivated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WindowEvent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e);</a:t>
            </a:r>
          </a:p>
          <a:p>
            <a:pPr eaLnBrk="1" hangingPunct="1">
              <a:lnSpc>
                <a:spcPct val="85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public void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windowIconified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WindowEvent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e);</a:t>
            </a:r>
          </a:p>
          <a:p>
            <a:pPr eaLnBrk="1" hangingPunct="1">
              <a:lnSpc>
                <a:spcPct val="85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public void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windowDeiconified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WindowEvent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e);	</a:t>
            </a:r>
          </a:p>
          <a:p>
            <a:pPr eaLnBrk="1" hangingPunct="1">
              <a:lnSpc>
                <a:spcPct val="85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900113" y="290513"/>
            <a:ext cx="73437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 b="0" i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4000" b="0" i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窗口事件监听接口及适配器类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52388" y="3473450"/>
            <a:ext cx="9036050" cy="3384550"/>
          </a:xfrm>
          <a:prstGeom prst="rect">
            <a:avLst/>
          </a:prstGeom>
          <a:solidFill>
            <a:srgbClr val="F5FFEF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楷体_GB2312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300" i="0" dirty="0" smtClean="0">
                <a:solidFill>
                  <a:srgbClr val="A50021"/>
                </a:solidFill>
                <a:latin typeface="+mn-lt"/>
                <a:ea typeface="楷体_GB2312" pitchFamily="49" charset="-122"/>
              </a:rPr>
              <a:t>public  abstract  class  </a:t>
            </a:r>
            <a:r>
              <a:rPr kumimoji="1" lang="en-US" altLang="zh-CN" sz="2300" i="0" dirty="0" err="1" smtClean="0">
                <a:solidFill>
                  <a:srgbClr val="A50021"/>
                </a:solidFill>
                <a:latin typeface="+mn-lt"/>
                <a:ea typeface="楷体_GB2312" pitchFamily="49" charset="-122"/>
              </a:rPr>
              <a:t>WindowAdapter</a:t>
            </a:r>
            <a:r>
              <a:rPr kumimoji="1" lang="en-US" altLang="zh-CN" sz="2300" i="0" dirty="0" smtClean="0">
                <a:solidFill>
                  <a:srgbClr val="A50021"/>
                </a:solidFill>
                <a:latin typeface="+mn-lt"/>
                <a:ea typeface="楷体_GB2312" pitchFamily="49" charset="-122"/>
              </a:rPr>
              <a:t> implements </a:t>
            </a:r>
            <a:r>
              <a:rPr kumimoji="1" lang="en-US" altLang="zh-CN" sz="2300" i="0" dirty="0" err="1" smtClean="0">
                <a:solidFill>
                  <a:srgbClr val="A50021"/>
                </a:solidFill>
                <a:latin typeface="+mn-lt"/>
                <a:ea typeface="楷体_GB2312" pitchFamily="49" charset="-122"/>
              </a:rPr>
              <a:t>WindowListener</a:t>
            </a:r>
            <a:r>
              <a:rPr kumimoji="1" lang="en-US" altLang="zh-CN" sz="2300" i="0" dirty="0" smtClean="0">
                <a:latin typeface="+mn-lt"/>
                <a:ea typeface="楷体_GB2312" pitchFamily="49" charset="-122"/>
              </a:rPr>
              <a:t> {</a:t>
            </a:r>
          </a:p>
          <a:p>
            <a:pPr eaLnBrk="1" hangingPunct="1">
              <a:spcBef>
                <a:spcPts val="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300" i="0" dirty="0" smtClean="0">
                <a:latin typeface="+mn-lt"/>
                <a:ea typeface="楷体_GB2312" pitchFamily="49" charset="-122"/>
              </a:rPr>
              <a:t>       	public void </a:t>
            </a:r>
            <a:r>
              <a:rPr kumimoji="1" lang="en-US" altLang="zh-CN" sz="2300" i="0" dirty="0" err="1" smtClean="0">
                <a:latin typeface="+mn-lt"/>
                <a:ea typeface="楷体_GB2312" pitchFamily="49" charset="-122"/>
              </a:rPr>
              <a:t>windowClosing</a:t>
            </a:r>
            <a:r>
              <a:rPr kumimoji="1" lang="en-US" altLang="zh-CN" sz="2300" i="0" dirty="0" smtClean="0">
                <a:latin typeface="+mn-lt"/>
                <a:ea typeface="楷体_GB2312" pitchFamily="49" charset="-122"/>
              </a:rPr>
              <a:t>(</a:t>
            </a:r>
            <a:r>
              <a:rPr kumimoji="1" lang="en-US" altLang="zh-CN" sz="2300" i="0" dirty="0" err="1" smtClean="0">
                <a:latin typeface="+mn-lt"/>
                <a:ea typeface="楷体_GB2312" pitchFamily="49" charset="-122"/>
              </a:rPr>
              <a:t>WindowEvent</a:t>
            </a:r>
            <a:r>
              <a:rPr kumimoji="1" lang="en-US" altLang="zh-CN" sz="2300" i="0" dirty="0" smtClean="0">
                <a:latin typeface="+mn-lt"/>
                <a:ea typeface="楷体_GB2312" pitchFamily="49" charset="-122"/>
              </a:rPr>
              <a:t> </a:t>
            </a:r>
            <a:r>
              <a:rPr kumimoji="1" lang="en-US" altLang="zh-CN" sz="2300" i="0" dirty="0" smtClean="0">
                <a:latin typeface="+mn-lt"/>
                <a:ea typeface="楷体_GB2312" pitchFamily="49" charset="-122"/>
              </a:rPr>
              <a:t>e) { }</a:t>
            </a:r>
          </a:p>
          <a:p>
            <a:pPr eaLnBrk="1" hangingPunct="1">
              <a:spcBef>
                <a:spcPts val="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300" i="0" dirty="0" smtClean="0">
                <a:latin typeface="+mn-lt"/>
                <a:ea typeface="楷体_GB2312" pitchFamily="49" charset="-122"/>
              </a:rPr>
              <a:t>       	public void </a:t>
            </a:r>
            <a:r>
              <a:rPr kumimoji="1" lang="en-US" altLang="zh-CN" sz="2300" i="0" dirty="0" err="1" smtClean="0">
                <a:latin typeface="+mn-lt"/>
                <a:ea typeface="楷体_GB2312" pitchFamily="49" charset="-122"/>
              </a:rPr>
              <a:t>windowClosed</a:t>
            </a:r>
            <a:r>
              <a:rPr kumimoji="1" lang="en-US" altLang="zh-CN" sz="2300" i="0" dirty="0" smtClean="0">
                <a:latin typeface="+mn-lt"/>
                <a:ea typeface="楷体_GB2312" pitchFamily="49" charset="-122"/>
              </a:rPr>
              <a:t>(</a:t>
            </a:r>
            <a:r>
              <a:rPr kumimoji="1" lang="en-US" altLang="zh-CN" sz="2300" i="0" dirty="0" err="1" smtClean="0">
                <a:latin typeface="+mn-lt"/>
                <a:ea typeface="楷体_GB2312" pitchFamily="49" charset="-122"/>
              </a:rPr>
              <a:t>WindowEvent</a:t>
            </a:r>
            <a:r>
              <a:rPr kumimoji="1" lang="en-US" altLang="zh-CN" sz="2300" i="0" dirty="0" smtClean="0">
                <a:latin typeface="+mn-lt"/>
                <a:ea typeface="楷体_GB2312" pitchFamily="49" charset="-122"/>
              </a:rPr>
              <a:t> e) { }</a:t>
            </a:r>
          </a:p>
          <a:p>
            <a:pPr eaLnBrk="1" hangingPunct="1">
              <a:spcBef>
                <a:spcPts val="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300" i="0" dirty="0" smtClean="0">
                <a:latin typeface="+mn-lt"/>
                <a:ea typeface="楷体_GB2312" pitchFamily="49" charset="-122"/>
              </a:rPr>
              <a:t>       	public void </a:t>
            </a:r>
            <a:r>
              <a:rPr kumimoji="1" lang="en-US" altLang="zh-CN" sz="2300" i="0" dirty="0" err="1" smtClean="0">
                <a:latin typeface="+mn-lt"/>
                <a:ea typeface="楷体_GB2312" pitchFamily="49" charset="-122"/>
              </a:rPr>
              <a:t>windowOpened</a:t>
            </a:r>
            <a:r>
              <a:rPr kumimoji="1" lang="en-US" altLang="zh-CN" sz="2300" i="0" dirty="0" smtClean="0">
                <a:latin typeface="+mn-lt"/>
                <a:ea typeface="楷体_GB2312" pitchFamily="49" charset="-122"/>
              </a:rPr>
              <a:t>(</a:t>
            </a:r>
            <a:r>
              <a:rPr kumimoji="1" lang="en-US" altLang="zh-CN" sz="2300" i="0" dirty="0" err="1" smtClean="0">
                <a:latin typeface="+mn-lt"/>
                <a:ea typeface="楷体_GB2312" pitchFamily="49" charset="-122"/>
              </a:rPr>
              <a:t>WindowEvent</a:t>
            </a:r>
            <a:r>
              <a:rPr kumimoji="1" lang="en-US" altLang="zh-CN" sz="2300" i="0" dirty="0" smtClean="0">
                <a:latin typeface="+mn-lt"/>
                <a:ea typeface="楷体_GB2312" pitchFamily="49" charset="-122"/>
              </a:rPr>
              <a:t> e) { }</a:t>
            </a:r>
          </a:p>
          <a:p>
            <a:pPr eaLnBrk="1" hangingPunct="1">
              <a:spcBef>
                <a:spcPts val="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300" i="0" dirty="0" smtClean="0">
                <a:latin typeface="+mn-lt"/>
                <a:ea typeface="楷体_GB2312" pitchFamily="49" charset="-122"/>
              </a:rPr>
              <a:t>       	public void </a:t>
            </a:r>
            <a:r>
              <a:rPr kumimoji="1" lang="en-US" altLang="zh-CN" sz="2300" i="0" dirty="0" err="1" smtClean="0">
                <a:latin typeface="+mn-lt"/>
                <a:ea typeface="楷体_GB2312" pitchFamily="49" charset="-122"/>
              </a:rPr>
              <a:t>windowActivated</a:t>
            </a:r>
            <a:r>
              <a:rPr kumimoji="1" lang="en-US" altLang="zh-CN" sz="2300" i="0" dirty="0" smtClean="0">
                <a:latin typeface="+mn-lt"/>
                <a:ea typeface="楷体_GB2312" pitchFamily="49" charset="-122"/>
              </a:rPr>
              <a:t>(</a:t>
            </a:r>
            <a:r>
              <a:rPr kumimoji="1" lang="en-US" altLang="zh-CN" sz="2300" i="0" dirty="0" err="1" smtClean="0">
                <a:latin typeface="+mn-lt"/>
                <a:ea typeface="楷体_GB2312" pitchFamily="49" charset="-122"/>
              </a:rPr>
              <a:t>WindowEvent</a:t>
            </a:r>
            <a:r>
              <a:rPr kumimoji="1" lang="en-US" altLang="zh-CN" sz="2300" i="0" dirty="0" smtClean="0">
                <a:latin typeface="+mn-lt"/>
                <a:ea typeface="楷体_GB2312" pitchFamily="49" charset="-122"/>
              </a:rPr>
              <a:t> e) { }</a:t>
            </a:r>
          </a:p>
          <a:p>
            <a:pPr eaLnBrk="1" hangingPunct="1">
              <a:spcBef>
                <a:spcPts val="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300" i="0" dirty="0" smtClean="0">
                <a:latin typeface="+mn-lt"/>
                <a:ea typeface="楷体_GB2312" pitchFamily="49" charset="-122"/>
              </a:rPr>
              <a:t>       	public void </a:t>
            </a:r>
            <a:r>
              <a:rPr kumimoji="1" lang="en-US" altLang="zh-CN" sz="2300" i="0" dirty="0" err="1" smtClean="0">
                <a:latin typeface="+mn-lt"/>
                <a:ea typeface="楷体_GB2312" pitchFamily="49" charset="-122"/>
              </a:rPr>
              <a:t>windowDeactivated</a:t>
            </a:r>
            <a:r>
              <a:rPr kumimoji="1" lang="en-US" altLang="zh-CN" sz="2300" i="0" dirty="0" smtClean="0">
                <a:latin typeface="+mn-lt"/>
                <a:ea typeface="楷体_GB2312" pitchFamily="49" charset="-122"/>
              </a:rPr>
              <a:t>(</a:t>
            </a:r>
            <a:r>
              <a:rPr kumimoji="1" lang="en-US" altLang="zh-CN" sz="2300" i="0" dirty="0" err="1" smtClean="0">
                <a:latin typeface="+mn-lt"/>
                <a:ea typeface="楷体_GB2312" pitchFamily="49" charset="-122"/>
              </a:rPr>
              <a:t>WindowEvent</a:t>
            </a:r>
            <a:r>
              <a:rPr kumimoji="1" lang="en-US" altLang="zh-CN" sz="2300" i="0" dirty="0" smtClean="0">
                <a:latin typeface="+mn-lt"/>
                <a:ea typeface="楷体_GB2312" pitchFamily="49" charset="-122"/>
              </a:rPr>
              <a:t> e) { }</a:t>
            </a:r>
          </a:p>
          <a:p>
            <a:pPr eaLnBrk="1" hangingPunct="1">
              <a:spcBef>
                <a:spcPts val="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300" i="0" dirty="0" smtClean="0">
                <a:latin typeface="+mn-lt"/>
                <a:ea typeface="楷体_GB2312" pitchFamily="49" charset="-122"/>
              </a:rPr>
              <a:t>       	public void </a:t>
            </a:r>
            <a:r>
              <a:rPr kumimoji="1" lang="en-US" altLang="zh-CN" sz="2300" i="0" dirty="0" err="1" smtClean="0">
                <a:latin typeface="+mn-lt"/>
                <a:ea typeface="楷体_GB2312" pitchFamily="49" charset="-122"/>
              </a:rPr>
              <a:t>windowIconified</a:t>
            </a:r>
            <a:r>
              <a:rPr kumimoji="1" lang="en-US" altLang="zh-CN" sz="2300" i="0" dirty="0" smtClean="0">
                <a:latin typeface="+mn-lt"/>
                <a:ea typeface="楷体_GB2312" pitchFamily="49" charset="-122"/>
              </a:rPr>
              <a:t> (</a:t>
            </a:r>
            <a:r>
              <a:rPr kumimoji="1" lang="en-US" altLang="zh-CN" sz="2300" i="0" dirty="0" err="1" smtClean="0">
                <a:latin typeface="+mn-lt"/>
                <a:ea typeface="楷体_GB2312" pitchFamily="49" charset="-122"/>
              </a:rPr>
              <a:t>WindowEvent</a:t>
            </a:r>
            <a:r>
              <a:rPr kumimoji="1" lang="en-US" altLang="zh-CN" sz="2300" i="0" dirty="0" smtClean="0">
                <a:latin typeface="+mn-lt"/>
                <a:ea typeface="楷体_GB2312" pitchFamily="49" charset="-122"/>
              </a:rPr>
              <a:t> e) { }</a:t>
            </a:r>
          </a:p>
          <a:p>
            <a:pPr eaLnBrk="1" hangingPunct="1">
              <a:spcBef>
                <a:spcPts val="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300" i="0" dirty="0" smtClean="0">
                <a:latin typeface="+mn-lt"/>
                <a:ea typeface="楷体_GB2312" pitchFamily="49" charset="-122"/>
              </a:rPr>
              <a:t>       	public void </a:t>
            </a:r>
            <a:r>
              <a:rPr kumimoji="1" lang="en-US" altLang="zh-CN" sz="2300" i="0" dirty="0" err="1" smtClean="0">
                <a:latin typeface="+mn-lt"/>
                <a:ea typeface="楷体_GB2312" pitchFamily="49" charset="-122"/>
              </a:rPr>
              <a:t>windowDeiconified</a:t>
            </a:r>
            <a:r>
              <a:rPr kumimoji="1" lang="en-US" altLang="zh-CN" sz="2300" i="0" dirty="0" smtClean="0">
                <a:latin typeface="+mn-lt"/>
                <a:ea typeface="楷体_GB2312" pitchFamily="49" charset="-122"/>
              </a:rPr>
              <a:t>(</a:t>
            </a:r>
            <a:r>
              <a:rPr kumimoji="1" lang="en-US" altLang="zh-CN" sz="2300" i="0" dirty="0" err="1" smtClean="0">
                <a:latin typeface="+mn-lt"/>
                <a:ea typeface="楷体_GB2312" pitchFamily="49" charset="-122"/>
              </a:rPr>
              <a:t>WindowEvent</a:t>
            </a:r>
            <a:r>
              <a:rPr kumimoji="1" lang="en-US" altLang="zh-CN" sz="2300" i="0" dirty="0" smtClean="0">
                <a:latin typeface="+mn-lt"/>
                <a:ea typeface="楷体_GB2312" pitchFamily="49" charset="-122"/>
              </a:rPr>
              <a:t> e) { }</a:t>
            </a:r>
          </a:p>
          <a:p>
            <a:pPr eaLnBrk="1" hangingPunct="1">
              <a:spcBef>
                <a:spcPts val="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300" i="0" dirty="0" smtClean="0">
                <a:latin typeface="+mn-lt"/>
                <a:ea typeface="楷体_GB2312" pitchFamily="49" charset="-122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18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1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1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1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91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1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91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91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1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 build="p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1001713" y="115888"/>
            <a:ext cx="8101012" cy="65976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0800000" scaled="1"/>
            <a:tileRect/>
          </a:gradFill>
          <a:ln w="28575">
            <a:solidFill>
              <a:schemeClr val="bg2">
                <a:lumMod val="75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dirty="0" smtClean="0">
                <a:latin typeface="+mn-lt"/>
                <a:ea typeface="楷体_GB2312" pitchFamily="49" charset="-122"/>
              </a:rPr>
              <a:t>import </a:t>
            </a:r>
            <a:r>
              <a:rPr kumimoji="1" lang="en-US" altLang="zh-CN" sz="2400" b="0" i="0" dirty="0" err="1" smtClean="0">
                <a:latin typeface="+mn-lt"/>
                <a:ea typeface="楷体_GB2312" pitchFamily="49" charset="-122"/>
              </a:rPr>
              <a:t>javax.swing</a:t>
            </a:r>
            <a:r>
              <a:rPr kumimoji="1" lang="en-US" altLang="zh-CN" sz="2400" b="0" i="0" dirty="0" smtClean="0">
                <a:latin typeface="+mn-lt"/>
                <a:ea typeface="楷体_GB2312" pitchFamily="49" charset="-122"/>
              </a:rPr>
              <a:t>.*;</a:t>
            </a: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dirty="0" smtClean="0">
                <a:latin typeface="+mn-lt"/>
                <a:ea typeface="楷体_GB2312" pitchFamily="49" charset="-122"/>
              </a:rPr>
              <a:t>import </a:t>
            </a:r>
            <a:r>
              <a:rPr kumimoji="1" lang="en-US" altLang="zh-CN" sz="2400" b="0" i="0" dirty="0" err="1" smtClean="0">
                <a:latin typeface="+mn-lt"/>
                <a:ea typeface="楷体_GB2312" pitchFamily="49" charset="-122"/>
              </a:rPr>
              <a:t>java.awt.event</a:t>
            </a:r>
            <a:r>
              <a:rPr kumimoji="1" lang="en-US" altLang="zh-CN" sz="2400" b="0" i="0" dirty="0" smtClean="0">
                <a:latin typeface="+mn-lt"/>
                <a:ea typeface="楷体_GB2312" pitchFamily="49" charset="-122"/>
              </a:rPr>
              <a:t>.*;</a:t>
            </a: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dirty="0" smtClean="0">
                <a:solidFill>
                  <a:srgbClr val="A50021"/>
                </a:solidFill>
                <a:latin typeface="+mn-lt"/>
                <a:ea typeface="楷体_GB2312" pitchFamily="49" charset="-122"/>
              </a:rPr>
              <a:t>class </a:t>
            </a:r>
            <a:r>
              <a:rPr kumimoji="1" lang="en-US" altLang="zh-CN" sz="2400" b="0" i="0" dirty="0" err="1" smtClean="0">
                <a:solidFill>
                  <a:srgbClr val="A50021"/>
                </a:solidFill>
                <a:latin typeface="+mn-lt"/>
                <a:ea typeface="楷体_GB2312" pitchFamily="49" charset="-122"/>
              </a:rPr>
              <a:t>WindowEventDemo</a:t>
            </a:r>
            <a:r>
              <a:rPr kumimoji="1" lang="en-US" altLang="zh-CN" sz="2400" b="0" i="0" dirty="0" smtClean="0">
                <a:solidFill>
                  <a:srgbClr val="A50021"/>
                </a:solidFill>
                <a:latin typeface="+mn-lt"/>
                <a:ea typeface="楷体_GB2312" pitchFamily="49" charset="-122"/>
              </a:rPr>
              <a:t> {  </a:t>
            </a: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dirty="0" smtClean="0">
                <a:latin typeface="+mn-lt"/>
                <a:ea typeface="楷体_GB2312" pitchFamily="49" charset="-122"/>
              </a:rPr>
              <a:t>	public static void main(String[] </a:t>
            </a:r>
            <a:r>
              <a:rPr kumimoji="1" lang="en-US" altLang="zh-CN" sz="2400" b="0" i="0" dirty="0" err="1" smtClean="0">
                <a:latin typeface="+mn-lt"/>
                <a:ea typeface="楷体_GB2312" pitchFamily="49" charset="-122"/>
              </a:rPr>
              <a:t>args</a:t>
            </a:r>
            <a:r>
              <a:rPr kumimoji="1" lang="en-US" altLang="zh-CN" sz="2400" b="0" i="0" dirty="0" smtClean="0">
                <a:latin typeface="+mn-lt"/>
                <a:ea typeface="楷体_GB2312" pitchFamily="49" charset="-122"/>
              </a:rPr>
              <a:t>) 	{  </a:t>
            </a: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dirty="0" smtClean="0">
                <a:latin typeface="+mn-lt"/>
                <a:ea typeface="楷体_GB2312" pitchFamily="49" charset="-122"/>
              </a:rPr>
              <a:t>	       </a:t>
            </a:r>
            <a:r>
              <a:rPr kumimoji="1" lang="en-US" altLang="zh-CN" sz="2400" b="0" i="0" dirty="0" err="1" smtClean="0">
                <a:latin typeface="+mn-lt"/>
                <a:ea typeface="楷体_GB2312" pitchFamily="49" charset="-122"/>
              </a:rPr>
              <a:t>JFrame</a:t>
            </a:r>
            <a:r>
              <a:rPr kumimoji="1" lang="en-US" altLang="zh-CN" sz="2400" b="0" i="0" dirty="0" smtClean="0">
                <a:latin typeface="+mn-lt"/>
                <a:ea typeface="楷体_GB2312" pitchFamily="49" charset="-122"/>
              </a:rPr>
              <a:t> frame = new </a:t>
            </a:r>
            <a:r>
              <a:rPr kumimoji="1" lang="en-US" altLang="zh-CN" sz="2400" b="0" i="0" dirty="0" err="1" smtClean="0">
                <a:latin typeface="+mn-lt"/>
                <a:ea typeface="楷体_GB2312" pitchFamily="49" charset="-122"/>
              </a:rPr>
              <a:t>JFrame</a:t>
            </a:r>
            <a:r>
              <a:rPr kumimoji="1" lang="en-US" altLang="zh-CN" sz="2400" b="0" i="0" dirty="0" smtClean="0">
                <a:latin typeface="+mn-lt"/>
                <a:ea typeface="楷体_GB2312" pitchFamily="49" charset="-122"/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dirty="0" smtClean="0">
                <a:latin typeface="+mn-lt"/>
                <a:ea typeface="楷体_GB2312" pitchFamily="49" charset="-122"/>
              </a:rPr>
              <a:t>                   </a:t>
            </a:r>
            <a:r>
              <a:rPr kumimoji="1" lang="en-US" altLang="zh-CN" sz="2400" b="0" i="0" dirty="0" err="1" smtClean="0">
                <a:latin typeface="+mn-lt"/>
                <a:ea typeface="楷体_GB2312" pitchFamily="49" charset="-122"/>
              </a:rPr>
              <a:t>frame.setSize</a:t>
            </a:r>
            <a:r>
              <a:rPr kumimoji="1" lang="en-US" altLang="zh-CN" sz="2400" b="0" i="0" dirty="0" smtClean="0">
                <a:latin typeface="+mn-lt"/>
                <a:ea typeface="楷体_GB2312" pitchFamily="49" charset="-122"/>
              </a:rPr>
              <a:t>(300,200);</a:t>
            </a: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dirty="0" smtClean="0">
                <a:latin typeface="+mn-lt"/>
                <a:ea typeface="楷体_GB2312" pitchFamily="49" charset="-122"/>
              </a:rPr>
              <a:t>	       </a:t>
            </a:r>
            <a:r>
              <a:rPr kumimoji="1" lang="en-US" altLang="zh-CN" sz="2400" b="0" i="0" dirty="0" err="1" smtClean="0">
                <a:latin typeface="+mn-lt"/>
                <a:ea typeface="楷体_GB2312" pitchFamily="49" charset="-122"/>
              </a:rPr>
              <a:t>frame.setVisible</a:t>
            </a:r>
            <a:r>
              <a:rPr kumimoji="1" lang="en-US" altLang="zh-CN" sz="2400" b="0" i="0" dirty="0" smtClean="0">
                <a:latin typeface="+mn-lt"/>
                <a:ea typeface="楷体_GB2312" pitchFamily="49" charset="-122"/>
              </a:rPr>
              <a:t>(true);  </a:t>
            </a: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dirty="0" smtClean="0">
                <a:latin typeface="+mn-lt"/>
                <a:ea typeface="楷体_GB2312" pitchFamily="49" charset="-122"/>
              </a:rPr>
              <a:t>     	       //</a:t>
            </a:r>
            <a:r>
              <a:rPr kumimoji="1" lang="zh-CN" altLang="en-US" sz="2400" b="0" i="0" dirty="0" smtClean="0">
                <a:latin typeface="+mn-lt"/>
                <a:ea typeface="楷体_GB2312" pitchFamily="49" charset="-122"/>
              </a:rPr>
              <a:t>设置用户关闭框架时的响应动作</a:t>
            </a: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0" i="0" dirty="0" smtClean="0">
                <a:latin typeface="+mn-lt"/>
                <a:ea typeface="楷体_GB2312" pitchFamily="49" charset="-122"/>
              </a:rPr>
              <a:t>	       </a:t>
            </a:r>
            <a:r>
              <a:rPr kumimoji="1" lang="en-US" altLang="zh-CN" sz="2400" b="0" i="0" dirty="0" err="1" smtClean="0">
                <a:latin typeface="+mn-lt"/>
                <a:ea typeface="楷体_GB2312" pitchFamily="49" charset="-122"/>
              </a:rPr>
              <a:t>frame.addWindowListener</a:t>
            </a:r>
            <a:r>
              <a:rPr kumimoji="1" lang="en-US" altLang="zh-CN" sz="2400" b="0" i="0" dirty="0" smtClean="0">
                <a:latin typeface="+mn-lt"/>
                <a:ea typeface="楷体_GB2312" pitchFamily="49" charset="-122"/>
              </a:rPr>
              <a:t>(new </a:t>
            </a:r>
            <a:r>
              <a:rPr kumimoji="1" lang="en-US" altLang="zh-CN" sz="2400" b="0" i="0" dirty="0" err="1" smtClean="0">
                <a:latin typeface="+mn-lt"/>
                <a:ea typeface="楷体_GB2312" pitchFamily="49" charset="-122"/>
              </a:rPr>
              <a:t>QuitWindow</a:t>
            </a:r>
            <a:r>
              <a:rPr kumimoji="1" lang="en-US" altLang="zh-CN" sz="2400" b="0" i="0" dirty="0" smtClean="0">
                <a:latin typeface="+mn-lt"/>
                <a:ea typeface="楷体_GB2312" pitchFamily="49" charset="-122"/>
              </a:rPr>
              <a:t>());</a:t>
            </a: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dirty="0" smtClean="0">
                <a:latin typeface="+mn-lt"/>
                <a:ea typeface="楷体_GB2312" pitchFamily="49" charset="-122"/>
              </a:rPr>
              <a:t>            }</a:t>
            </a: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dirty="0" smtClean="0">
                <a:solidFill>
                  <a:srgbClr val="A50021"/>
                </a:solidFill>
                <a:latin typeface="+mn-lt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dirty="0" smtClean="0">
                <a:solidFill>
                  <a:srgbClr val="A50021"/>
                </a:solidFill>
                <a:latin typeface="+mn-lt"/>
                <a:ea typeface="楷体_GB2312" pitchFamily="49" charset="-122"/>
              </a:rPr>
              <a:t>class </a:t>
            </a:r>
            <a:r>
              <a:rPr kumimoji="1" lang="en-US" altLang="zh-CN" sz="2400" b="0" i="0" dirty="0" err="1" smtClean="0">
                <a:solidFill>
                  <a:srgbClr val="A50021"/>
                </a:solidFill>
                <a:latin typeface="+mn-lt"/>
                <a:ea typeface="楷体_GB2312" pitchFamily="49" charset="-122"/>
              </a:rPr>
              <a:t>QuitWindow</a:t>
            </a:r>
            <a:r>
              <a:rPr kumimoji="1" lang="en-US" altLang="zh-CN" sz="2400" b="0" i="0" dirty="0" smtClean="0">
                <a:solidFill>
                  <a:srgbClr val="A50021"/>
                </a:solidFill>
                <a:latin typeface="+mn-lt"/>
                <a:ea typeface="楷体_GB2312" pitchFamily="49" charset="-122"/>
              </a:rPr>
              <a:t> extends </a:t>
            </a:r>
            <a:r>
              <a:rPr kumimoji="1" lang="en-US" altLang="zh-CN" sz="2400" b="0" i="0" dirty="0" err="1" smtClean="0">
                <a:solidFill>
                  <a:srgbClr val="A50021"/>
                </a:solidFill>
                <a:latin typeface="+mn-lt"/>
                <a:ea typeface="楷体_GB2312" pitchFamily="49" charset="-122"/>
              </a:rPr>
              <a:t>WindowAdapter</a:t>
            </a:r>
            <a:r>
              <a:rPr kumimoji="1" lang="en-US" altLang="zh-CN" sz="2400" b="0" i="0" dirty="0" smtClean="0">
                <a:solidFill>
                  <a:srgbClr val="A50021"/>
                </a:solidFill>
                <a:latin typeface="+mn-lt"/>
                <a:ea typeface="楷体_GB2312" pitchFamily="49" charset="-122"/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dirty="0" smtClean="0">
                <a:latin typeface="+mn-lt"/>
                <a:ea typeface="楷体_GB2312" pitchFamily="49" charset="-122"/>
              </a:rPr>
              <a:t>	public void </a:t>
            </a:r>
            <a:r>
              <a:rPr kumimoji="1" lang="en-US" altLang="zh-CN" sz="2400" b="0" i="0" dirty="0" err="1" smtClean="0">
                <a:latin typeface="+mn-lt"/>
                <a:ea typeface="楷体_GB2312" pitchFamily="49" charset="-122"/>
              </a:rPr>
              <a:t>windowClosing</a:t>
            </a:r>
            <a:r>
              <a:rPr kumimoji="1" lang="en-US" altLang="zh-CN" sz="2400" b="0" i="0" dirty="0" smtClean="0">
                <a:latin typeface="+mn-lt"/>
                <a:ea typeface="楷体_GB2312" pitchFamily="49" charset="-122"/>
              </a:rPr>
              <a:t>(</a:t>
            </a:r>
            <a:r>
              <a:rPr kumimoji="1" lang="en-US" altLang="zh-CN" sz="2400" b="0" i="0" dirty="0" err="1" smtClean="0">
                <a:latin typeface="+mn-lt"/>
                <a:ea typeface="楷体_GB2312" pitchFamily="49" charset="-122"/>
              </a:rPr>
              <a:t>WindowEvent</a:t>
            </a:r>
            <a:r>
              <a:rPr kumimoji="1" lang="en-US" altLang="zh-CN" sz="2400" b="0" i="0" dirty="0" smtClean="0">
                <a:latin typeface="+mn-lt"/>
                <a:ea typeface="楷体_GB2312" pitchFamily="49" charset="-122"/>
              </a:rPr>
              <a:t> </a:t>
            </a:r>
            <a:r>
              <a:rPr kumimoji="1" lang="en-US" altLang="zh-CN" sz="2400" b="0" i="0" dirty="0" smtClean="0">
                <a:latin typeface="+mn-lt"/>
                <a:ea typeface="楷体_GB2312" pitchFamily="49" charset="-122"/>
              </a:rPr>
              <a:t>e)  {</a:t>
            </a: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dirty="0" smtClean="0">
                <a:latin typeface="+mn-lt"/>
                <a:ea typeface="楷体_GB2312" pitchFamily="49" charset="-122"/>
              </a:rPr>
              <a:t>	        </a:t>
            </a:r>
            <a:r>
              <a:rPr kumimoji="1" lang="en-US" altLang="zh-CN" sz="2400" b="0" i="0" dirty="0" err="1" smtClean="0">
                <a:latin typeface="+mn-lt"/>
                <a:ea typeface="楷体_GB2312" pitchFamily="49" charset="-122"/>
              </a:rPr>
              <a:t>System.exit</a:t>
            </a:r>
            <a:r>
              <a:rPr kumimoji="1" lang="en-US" altLang="zh-CN" sz="2400" b="0" i="0" dirty="0" smtClean="0">
                <a:latin typeface="+mn-lt"/>
                <a:ea typeface="楷体_GB2312" pitchFamily="49" charset="-122"/>
              </a:rPr>
              <a:t>(0);</a:t>
            </a: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dirty="0" smtClean="0">
                <a:latin typeface="+mn-lt"/>
                <a:ea typeface="楷体_GB2312" pitchFamily="49" charset="-122"/>
              </a:rPr>
              <a:t>	}</a:t>
            </a: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dirty="0" smtClean="0">
                <a:solidFill>
                  <a:srgbClr val="A50021"/>
                </a:solidFill>
                <a:latin typeface="+mn-lt"/>
                <a:ea typeface="楷体_GB2312" pitchFamily="49" charset="-122"/>
              </a:rPr>
              <a:t>}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50825" y="1916113"/>
            <a:ext cx="7620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3600" b="0" i="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</a:rPr>
              <a:t>窗口事件处理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1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1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1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AutoShape 2"/>
          <p:cNvSpPr>
            <a:spLocks noChangeArrowheads="1"/>
          </p:cNvSpPr>
          <p:nvPr/>
        </p:nvSpPr>
        <p:spPr bwMode="auto">
          <a:xfrm rot="-2032974">
            <a:off x="5853113" y="2709863"/>
            <a:ext cx="360362" cy="1296987"/>
          </a:xfrm>
          <a:prstGeom prst="downArrow">
            <a:avLst>
              <a:gd name="adj1" fmla="val 50000"/>
              <a:gd name="adj2" fmla="val 89978"/>
            </a:avLst>
          </a:pr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  <p:sp>
        <p:nvSpPr>
          <p:cNvPr id="168963" name="AutoShape 3"/>
          <p:cNvSpPr>
            <a:spLocks noChangeArrowheads="1"/>
          </p:cNvSpPr>
          <p:nvPr/>
        </p:nvSpPr>
        <p:spPr bwMode="auto">
          <a:xfrm rot="1967544">
            <a:off x="2698750" y="2709863"/>
            <a:ext cx="360363" cy="1296987"/>
          </a:xfrm>
          <a:prstGeom prst="downArrow">
            <a:avLst>
              <a:gd name="adj1" fmla="val 50000"/>
              <a:gd name="adj2" fmla="val 89978"/>
            </a:avLst>
          </a:pr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title"/>
          </p:nvPr>
        </p:nvSpPr>
        <p:spPr>
          <a:xfrm>
            <a:off x="1042988" y="457200"/>
            <a:ext cx="7391400" cy="487363"/>
          </a:xfrm>
        </p:spPr>
        <p:txBody>
          <a:bodyPr/>
          <a:lstStyle/>
          <a:p>
            <a:r>
              <a:rPr lang="zh-CN" altLang="en-US" sz="4000" b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继承适配器类事件处理 </a:t>
            </a:r>
          </a:p>
        </p:txBody>
      </p:sp>
      <p:sp>
        <p:nvSpPr>
          <p:cNvPr id="318469" name="Text Box 5"/>
          <p:cNvSpPr txBox="1">
            <a:spLocks noChangeArrowheads="1"/>
          </p:cNvSpPr>
          <p:nvPr/>
        </p:nvSpPr>
        <p:spPr bwMode="auto">
          <a:xfrm>
            <a:off x="1011238" y="1296988"/>
            <a:ext cx="6985000" cy="175418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50000">
                <a:schemeClr val="bg1"/>
              </a:gs>
              <a:gs pos="100000">
                <a:srgbClr val="CCCCFF"/>
              </a:gs>
            </a:gsLst>
            <a:lin ang="5400000" scaled="1"/>
          </a:gra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60000" indent="-360000" eaLnBrk="1" hangingPunct="1">
              <a:lnSpc>
                <a:spcPct val="150000"/>
              </a:lnSpc>
              <a:spcBef>
                <a:spcPts val="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一些</a:t>
            </a:r>
            <a:r>
              <a:rPr lang="zh-CN" altLang="en-US" sz="2400" i="0" dirty="0">
                <a:latin typeface="黑体" panose="02010609060101010101" pitchFamily="49" charset="-122"/>
                <a:ea typeface="黑体" panose="02010609060101010101" pitchFamily="49" charset="-122"/>
              </a:rPr>
              <a:t>监听器</a:t>
            </a:r>
            <a:r>
              <a:rPr lang="zh-CN" altLang="en-US" sz="240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接口有适配器</a:t>
            </a:r>
            <a:r>
              <a:rPr lang="en-US" altLang="zh-CN" sz="240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(Adapter)</a:t>
            </a:r>
            <a:r>
              <a:rPr lang="zh-CN" altLang="en-US" sz="2400" i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类，事件处理类可以继承事件所对应的适配器类，只需要覆盖必要的方法，无关方法不用实现。</a:t>
            </a:r>
          </a:p>
        </p:txBody>
      </p:sp>
      <p:sp>
        <p:nvSpPr>
          <p:cNvPr id="168966" name="AutoShape 6"/>
          <p:cNvSpPr>
            <a:spLocks noChangeArrowheads="1"/>
          </p:cNvSpPr>
          <p:nvPr/>
        </p:nvSpPr>
        <p:spPr bwMode="auto">
          <a:xfrm>
            <a:off x="965200" y="3933825"/>
            <a:ext cx="3167063" cy="1871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2FAC2"/>
              </a:gs>
              <a:gs pos="50000">
                <a:srgbClr val="FFFFFF"/>
              </a:gs>
              <a:gs pos="100000">
                <a:srgbClr val="F2FAC2"/>
              </a:gs>
            </a:gsLst>
            <a:lin ang="54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 i="0">
                <a:solidFill>
                  <a:srgbClr val="000000"/>
                </a:solidFill>
                <a:latin typeface="楷体_GB2312" pitchFamily="49" charset="-122"/>
              </a:rPr>
              <a:t>优点：</a:t>
            </a:r>
          </a:p>
          <a:p>
            <a:pPr algn="ctr"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 i="0">
                <a:latin typeface="楷体_GB2312" pitchFamily="49" charset="-122"/>
              </a:rPr>
              <a:t>提供了一种简单的</a:t>
            </a:r>
          </a:p>
          <a:p>
            <a:pPr algn="ctr"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 i="0">
                <a:latin typeface="楷体_GB2312" pitchFamily="49" charset="-122"/>
              </a:rPr>
              <a:t>  实现监听器的手段</a:t>
            </a:r>
            <a:r>
              <a:rPr lang="en-US" altLang="zh-CN" sz="2400" b="0" i="0">
                <a:latin typeface="楷体_GB2312" pitchFamily="49" charset="-122"/>
              </a:rPr>
              <a:t>, </a:t>
            </a:r>
          </a:p>
          <a:p>
            <a:pPr algn="ctr"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 i="0">
                <a:latin typeface="楷体_GB2312" pitchFamily="49" charset="-122"/>
              </a:rPr>
              <a:t>可以缩短程序代码</a:t>
            </a:r>
          </a:p>
        </p:txBody>
      </p:sp>
      <p:sp>
        <p:nvSpPr>
          <p:cNvPr id="168967" name="AutoShape 7"/>
          <p:cNvSpPr>
            <a:spLocks noChangeArrowheads="1"/>
          </p:cNvSpPr>
          <p:nvPr/>
        </p:nvSpPr>
        <p:spPr bwMode="auto">
          <a:xfrm>
            <a:off x="4930775" y="3933825"/>
            <a:ext cx="3167063" cy="1871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2FAC2"/>
              </a:gs>
              <a:gs pos="50000">
                <a:srgbClr val="FFFFFF"/>
              </a:gs>
              <a:gs pos="100000">
                <a:srgbClr val="F2FAC2"/>
              </a:gs>
            </a:gsLst>
            <a:lin ang="54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 i="0">
                <a:solidFill>
                  <a:srgbClr val="000000"/>
                </a:solidFill>
                <a:latin typeface="楷体_GB2312" pitchFamily="49" charset="-122"/>
              </a:rPr>
              <a:t>缺点：</a:t>
            </a:r>
          </a:p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b="0" i="0">
                <a:latin typeface="楷体_GB2312" pitchFamily="49" charset="-122"/>
              </a:rPr>
              <a:t>当需要多种监听器</a:t>
            </a:r>
          </a:p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b="0" i="0">
                <a:latin typeface="楷体_GB2312" pitchFamily="49" charset="-122"/>
              </a:rPr>
              <a:t>  或此类已有父类时，</a:t>
            </a:r>
          </a:p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b="0" i="0">
                <a:latin typeface="楷体_GB2312" pitchFamily="49" charset="-122"/>
              </a:rPr>
              <a:t>无法采用适配器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57200"/>
            <a:ext cx="8108950" cy="487363"/>
          </a:xfrm>
        </p:spPr>
        <p:txBody>
          <a:bodyPr/>
          <a:lstStyle/>
          <a:p>
            <a:r>
              <a:rPr lang="en-US" altLang="zh-CN" sz="3200" b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5.4.6 </a:t>
            </a:r>
            <a:r>
              <a:rPr lang="zh-CN" altLang="en-US" sz="3200" b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使用内部类与匿名类进行事件处理</a:t>
            </a:r>
            <a:endParaRPr lang="en-US" altLang="zh-CN" sz="3200" b="0" smtClean="0">
              <a:latin typeface="Arial Unicode MS" panose="020B0604020202020204" pitchFamily="34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3573463"/>
            <a:ext cx="8821738" cy="3095625"/>
          </a:xfrm>
        </p:spPr>
        <p:txBody>
          <a:bodyPr/>
          <a:lstStyle/>
          <a:p>
            <a:pPr eaLnBrk="1" hangingPunct="1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class Group  {</a:t>
            </a: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en-US" altLang="zh-CN" sz="2400" b="0" smtClean="0">
              <a:solidFill>
                <a:srgbClr val="A5002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int count;                       		</a:t>
            </a:r>
            <a:endParaRPr lang="zh-CN" altLang="en-US" sz="2400" b="0" smtClean="0">
              <a:solidFill>
                <a:srgbClr val="336600"/>
              </a:solidFill>
              <a:latin typeface="仿宋" panose="02010609060101010101" pitchFamily="49" charset="-122"/>
              <a:ea typeface="仿宋" panose="02010609060101010101" pitchFamily="49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2400" b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class Student</a:t>
            </a: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zh-CN" altLang="en-US" sz="2400" b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		      </a:t>
            </a:r>
            <a:r>
              <a:rPr lang="en-US" altLang="zh-CN" sz="2400" b="0" smtClean="0">
                <a:solidFill>
                  <a:srgbClr val="33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400" b="0" smtClean="0">
                <a:solidFill>
                  <a:srgbClr val="33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声明内部类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String name;                 	</a:t>
            </a:r>
            <a:endParaRPr lang="zh-CN" altLang="en-US" sz="2400" b="0" smtClean="0">
              <a:solidFill>
                <a:srgbClr val="33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</a:t>
            </a: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void output() { 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	</a:t>
            </a:r>
            <a:r>
              <a:rPr lang="zh-CN" altLang="en-US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System.out.println(</a:t>
            </a:r>
            <a:r>
              <a:rPr lang="en-US" altLang="zh-CN" sz="2400" b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count</a:t>
            </a: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 </a:t>
            </a:r>
            <a:r>
              <a:rPr lang="en-US" altLang="zh-CN" sz="2400" b="0" smtClean="0">
                <a:solidFill>
                  <a:srgbClr val="33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400" b="0" smtClean="0">
                <a:solidFill>
                  <a:srgbClr val="33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引用外部类的成员变量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}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}</a:t>
            </a:r>
            <a:endParaRPr lang="en-US" altLang="zh-CN" sz="2400" b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338138" y="1341438"/>
            <a:ext cx="8424862" cy="2092325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SzPct val="94000"/>
              <a:buFont typeface="Wingdings" panose="05000000000000000000" pitchFamily="2" charset="2"/>
              <a:buChar char="q"/>
              <a:defRPr/>
            </a:pPr>
            <a:r>
              <a:rPr lang="zh-CN" altLang="en-US" sz="2500" b="0" i="0" dirty="0" smtClean="0">
                <a:latin typeface="黑体" panose="02010609060101010101" pitchFamily="49" charset="-122"/>
              </a:rPr>
              <a:t>内部类：定义在另一个类</a:t>
            </a:r>
            <a:r>
              <a:rPr lang="en-US" altLang="zh-CN" sz="2500" b="0" i="0" dirty="0" smtClean="0">
                <a:latin typeface="黑体" panose="02010609060101010101" pitchFamily="49" charset="-122"/>
              </a:rPr>
              <a:t>(</a:t>
            </a:r>
            <a:r>
              <a:rPr lang="zh-CN" altLang="en-US" sz="2500" b="0" i="0" dirty="0" smtClean="0">
                <a:latin typeface="黑体" panose="02010609060101010101" pitchFamily="49" charset="-122"/>
              </a:rPr>
              <a:t>或语句块</a:t>
            </a:r>
            <a:r>
              <a:rPr lang="en-US" altLang="zh-CN" sz="2500" b="0" i="0" dirty="0" smtClean="0">
                <a:latin typeface="黑体" panose="02010609060101010101" pitchFamily="49" charset="-122"/>
              </a:rPr>
              <a:t>)</a:t>
            </a:r>
            <a:r>
              <a:rPr lang="zh-CN" altLang="en-US" sz="2500" b="0" i="0" dirty="0" smtClean="0">
                <a:latin typeface="黑体" panose="02010609060101010101" pitchFamily="49" charset="-122"/>
              </a:rPr>
              <a:t>中的类。</a:t>
            </a:r>
            <a:endParaRPr lang="en-US" altLang="zh-CN" sz="2500" b="0" i="0" dirty="0" smtClean="0">
              <a:latin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SzPct val="94000"/>
              <a:buFont typeface="Wingdings" panose="05000000000000000000" pitchFamily="2" charset="2"/>
              <a:buChar char="q"/>
              <a:defRPr/>
            </a:pPr>
            <a:r>
              <a:rPr lang="zh-CN" altLang="en-US" sz="2500" b="0" i="0" dirty="0" smtClean="0">
                <a:latin typeface="黑体" panose="02010609060101010101" pitchFamily="49" charset="-122"/>
              </a:rPr>
              <a:t>外部类可以</a:t>
            </a:r>
            <a:r>
              <a:rPr lang="zh-CN" altLang="en-US" sz="2500" b="0" i="0" dirty="0" smtClean="0">
                <a:solidFill>
                  <a:srgbClr val="A50021"/>
                </a:solidFill>
                <a:latin typeface="黑体" panose="02010609060101010101" pitchFamily="49" charset="-122"/>
              </a:rPr>
              <a:t>通过内部类的对象</a:t>
            </a:r>
            <a:r>
              <a:rPr lang="en-US" altLang="zh-CN" sz="2500" b="0" i="0" dirty="0" smtClean="0">
                <a:latin typeface="黑体" panose="02010609060101010101" pitchFamily="49" charset="-122"/>
              </a:rPr>
              <a:t>,</a:t>
            </a:r>
            <a:r>
              <a:rPr lang="zh-CN" altLang="en-US" sz="2500" b="0" i="0" dirty="0" smtClean="0">
                <a:solidFill>
                  <a:srgbClr val="A50021"/>
                </a:solidFill>
                <a:latin typeface="黑体" panose="02010609060101010101" pitchFamily="49" charset="-122"/>
              </a:rPr>
              <a:t>引用内部类的成员</a:t>
            </a:r>
            <a:r>
              <a:rPr lang="zh-CN" altLang="en-US" sz="2500" b="0" i="0" dirty="0" smtClean="0">
                <a:latin typeface="黑体" panose="02010609060101010101" pitchFamily="49" charset="-122"/>
              </a:rPr>
              <a:t>。</a:t>
            </a:r>
            <a:endParaRPr lang="en-US" altLang="zh-CN" sz="2500" b="0" i="0" dirty="0" smtClean="0">
              <a:latin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SzPct val="94000"/>
              <a:buFont typeface="Wingdings" panose="05000000000000000000" pitchFamily="2" charset="2"/>
              <a:buChar char="q"/>
              <a:defRPr/>
            </a:pPr>
            <a:r>
              <a:rPr lang="zh-CN" altLang="en-US" sz="2500" b="0" i="0" dirty="0" smtClean="0">
                <a:latin typeface="黑体" panose="02010609060101010101" pitchFamily="49" charset="-122"/>
              </a:rPr>
              <a:t>内部类可以</a:t>
            </a:r>
            <a:r>
              <a:rPr lang="zh-CN" altLang="en-US" sz="2500" b="0" i="0" dirty="0" smtClean="0">
                <a:solidFill>
                  <a:srgbClr val="A50021"/>
                </a:solidFill>
                <a:latin typeface="黑体" panose="02010609060101010101" pitchFamily="49" charset="-122"/>
              </a:rPr>
              <a:t>直接引用外部类的成员</a:t>
            </a:r>
            <a:r>
              <a:rPr lang="zh-CN" altLang="en-US" sz="2500" b="0" i="0" dirty="0" smtClean="0">
                <a:latin typeface="黑体" panose="02010609060101010101" pitchFamily="49" charset="-122"/>
              </a:rPr>
              <a:t>。</a:t>
            </a:r>
            <a:endParaRPr lang="en-US" altLang="zh-CN" sz="2500" b="0" i="0" dirty="0" smtClean="0">
              <a:latin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SzPct val="94000"/>
              <a:buFont typeface="Wingdings" panose="05000000000000000000" pitchFamily="2" charset="2"/>
              <a:buChar char="q"/>
              <a:defRPr/>
            </a:pPr>
            <a:r>
              <a:rPr lang="zh-CN" altLang="en-US" sz="2500" b="0" i="0" dirty="0" smtClean="0">
                <a:latin typeface="楷体_GB2312" pitchFamily="49" charset="-122"/>
              </a:rPr>
              <a:t>内部类常用于图形用户界面开发中的事件处理。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9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build="p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ChangeArrowheads="1"/>
          </p:cNvSpPr>
          <p:nvPr/>
        </p:nvSpPr>
        <p:spPr bwMode="auto">
          <a:xfrm>
            <a:off x="755650" y="1096963"/>
            <a:ext cx="7775575" cy="5834062"/>
          </a:xfrm>
          <a:prstGeom prst="rect">
            <a:avLst/>
          </a:prstGeom>
          <a:solidFill>
            <a:srgbClr val="F5FFEF"/>
          </a:solidFill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0" i="0" dirty="0" smtClean="0">
                <a:solidFill>
                  <a:srgbClr val="A5002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400" b="0" i="0" dirty="0" err="1" smtClean="0">
                <a:solidFill>
                  <a:srgbClr val="A5002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WindowEven</a:t>
            </a:r>
            <a:r>
              <a:rPr lang="en-US" altLang="zh-CN" sz="2400" b="0" i="0" dirty="0" err="1">
                <a:solidFill>
                  <a:srgbClr val="A5002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  <a:r>
              <a:rPr lang="en-US" altLang="zh-CN" sz="2400" b="0" i="0" dirty="0" err="1" smtClean="0">
                <a:solidFill>
                  <a:srgbClr val="A5002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Demo</a:t>
            </a:r>
            <a:r>
              <a:rPr lang="en-US" altLang="zh-CN" sz="2400" b="0" i="0" dirty="0" smtClean="0">
                <a:solidFill>
                  <a:srgbClr val="A5002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{</a:t>
            </a: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</a:p>
          <a:p>
            <a:pPr eaLnBrk="1" hangingPunct="1">
              <a:lnSpc>
                <a:spcPct val="80000"/>
              </a:lnSpc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b="0" i="0" dirty="0" err="1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frame;</a:t>
            </a:r>
          </a:p>
          <a:p>
            <a:pPr eaLnBrk="1" hangingPunct="1">
              <a:lnSpc>
                <a:spcPct val="80000"/>
              </a:lnSpc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b="0" i="0" dirty="0" err="1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WindowEventDemo</a:t>
            </a: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(){</a:t>
            </a:r>
          </a:p>
          <a:p>
            <a:pPr eaLnBrk="1" hangingPunct="1">
              <a:lnSpc>
                <a:spcPct val="80000"/>
              </a:lnSpc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	frame=new </a:t>
            </a:r>
            <a:r>
              <a:rPr lang="en-US" altLang="zh-CN" sz="2400" b="0" i="0" dirty="0" err="1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eaLnBrk="1" hangingPunct="1">
              <a:lnSpc>
                <a:spcPct val="80000"/>
              </a:lnSpc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400" b="0" i="0" dirty="0" err="1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frame.setSize</a:t>
            </a: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(300,200);</a:t>
            </a:r>
          </a:p>
          <a:p>
            <a:pPr eaLnBrk="1" hangingPunct="1">
              <a:lnSpc>
                <a:spcPct val="80000"/>
              </a:lnSpc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400" b="0" i="0" dirty="0" err="1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frame.setVisible</a:t>
            </a: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(true);  </a:t>
            </a:r>
          </a:p>
          <a:p>
            <a:pPr eaLnBrk="1" hangingPunct="1">
              <a:lnSpc>
                <a:spcPct val="80000"/>
              </a:lnSpc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400" b="0" i="0" dirty="0" err="1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frame.addWindowListener</a:t>
            </a: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( </a:t>
            </a:r>
            <a:r>
              <a:rPr lang="en-US" altLang="zh-CN" sz="2400" b="0" i="0" dirty="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new </a:t>
            </a:r>
            <a:r>
              <a:rPr lang="en-US" altLang="zh-CN" sz="2400" b="0" i="0" dirty="0" err="1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QuitWindow</a:t>
            </a:r>
            <a:r>
              <a:rPr lang="en-US" altLang="zh-CN" sz="2400" b="0" i="0" dirty="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);</a:t>
            </a:r>
          </a:p>
          <a:p>
            <a:pPr eaLnBrk="1" hangingPunct="1">
              <a:lnSpc>
                <a:spcPct val="80000"/>
              </a:lnSpc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 eaLnBrk="1" hangingPunct="1">
              <a:lnSpc>
                <a:spcPct val="80000"/>
              </a:lnSpc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b="0" i="0" dirty="0" smtClean="0">
                <a:solidFill>
                  <a:srgbClr val="0000CC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400" b="0" i="0" dirty="0" err="1" smtClean="0">
                <a:solidFill>
                  <a:srgbClr val="0000CC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QuitWindow</a:t>
            </a:r>
            <a:r>
              <a:rPr lang="en-US" altLang="zh-CN" sz="2400" b="0" i="0" dirty="0" smtClean="0">
                <a:solidFill>
                  <a:srgbClr val="0000CC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extends </a:t>
            </a:r>
            <a:r>
              <a:rPr lang="en-US" altLang="zh-CN" sz="2400" b="0" i="0" dirty="0" err="1" smtClean="0">
                <a:solidFill>
                  <a:srgbClr val="0000CC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WindowAdapter</a:t>
            </a:r>
            <a:r>
              <a:rPr lang="en-US" altLang="zh-CN" sz="2400" b="0" i="0" dirty="0" smtClean="0">
                <a:solidFill>
                  <a:srgbClr val="0000CC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  <a:endParaRPr lang="en-US" altLang="zh-CN" sz="2400" b="0" i="0" dirty="0" smtClean="0">
              <a:solidFill>
                <a:srgbClr val="0000CC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80000"/>
              </a:lnSpc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	public void </a:t>
            </a:r>
            <a:r>
              <a:rPr lang="en-US" altLang="zh-CN" sz="2400" b="0" i="0" dirty="0" err="1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windowClosing</a:t>
            </a: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i="0" dirty="0" err="1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WindowEvent</a:t>
            </a: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e) {</a:t>
            </a:r>
          </a:p>
          <a:p>
            <a:pPr eaLnBrk="1" hangingPunct="1">
              <a:lnSpc>
                <a:spcPct val="80000"/>
              </a:lnSpc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en-US" altLang="zh-CN" sz="2400" b="0" i="0" dirty="0" err="1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System.exit</a:t>
            </a: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(0);</a:t>
            </a:r>
          </a:p>
          <a:p>
            <a:pPr eaLnBrk="1" hangingPunct="1">
              <a:lnSpc>
                <a:spcPts val="2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	}</a:t>
            </a:r>
          </a:p>
          <a:p>
            <a:pPr eaLnBrk="1" hangingPunct="1">
              <a:lnSpc>
                <a:spcPts val="2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 eaLnBrk="1" hangingPunct="1">
              <a:lnSpc>
                <a:spcPct val="80000"/>
              </a:lnSpc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static void main(String[] </a:t>
            </a:r>
            <a:r>
              <a:rPr lang="en-US" altLang="zh-CN" sz="2400" b="0" i="0" dirty="0" err="1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){  </a:t>
            </a:r>
          </a:p>
          <a:p>
            <a:pPr eaLnBrk="1" hangingPunct="1">
              <a:lnSpc>
                <a:spcPct val="80000"/>
              </a:lnSpc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	new </a:t>
            </a:r>
            <a:r>
              <a:rPr lang="en-US" altLang="zh-CN" sz="2400" b="0" i="0" dirty="0" err="1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WindowEventDemo</a:t>
            </a: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(); 	</a:t>
            </a:r>
          </a:p>
          <a:p>
            <a:pPr eaLnBrk="1" hangingPunct="1">
              <a:lnSpc>
                <a:spcPts val="2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}</a:t>
            </a:r>
          </a:p>
          <a:p>
            <a:pPr eaLnBrk="1" hangingPunct="1">
              <a:lnSpc>
                <a:spcPts val="20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0" i="0" dirty="0" smtClean="0">
                <a:solidFill>
                  <a:srgbClr val="A5002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sp>
        <p:nvSpPr>
          <p:cNvPr id="581635" name="Rectangle 3"/>
          <p:cNvSpPr>
            <a:spLocks noChangeArrowheads="1"/>
          </p:cNvSpPr>
          <p:nvPr/>
        </p:nvSpPr>
        <p:spPr bwMode="auto">
          <a:xfrm>
            <a:off x="1003300" y="4010025"/>
            <a:ext cx="7326313" cy="1584325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ctr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1200" b="0">
              <a:latin typeface="楷体_GB2312" pitchFamily="49" charset="-122"/>
            </a:endParaRP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990600" y="333375"/>
            <a:ext cx="6856413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600" b="0" i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用内部类实现窗口的关闭事件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1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1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16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816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816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81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事件处理示例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71600"/>
            <a:ext cx="8229600" cy="17700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在窗口中有“确定”和“取消”两个按钮。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单击“确定”按钮，窗口标题栏显示“单击了确定按钮”。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单击“取消”按钮，窗口标题栏显示“单击了取消按钮”。</a:t>
            </a:r>
          </a:p>
        </p:txBody>
      </p:sp>
      <p:pic>
        <p:nvPicPr>
          <p:cNvPr id="17510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3535363"/>
            <a:ext cx="2809875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8" y="3511550"/>
            <a:ext cx="280987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13" y="3511550"/>
            <a:ext cx="280987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 bwMode="auto">
          <a:xfrm>
            <a:off x="3262313" y="3475038"/>
            <a:ext cx="1871662" cy="41116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2600" i="0">
              <a:ln>
                <a:solidFill>
                  <a:srgbClr val="C00000"/>
                </a:solidFill>
              </a:ln>
              <a:latin typeface="Tahoma" panose="020B0604030504040204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143625" y="3489325"/>
            <a:ext cx="1871663" cy="41116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2600" i="0">
              <a:ln>
                <a:solidFill>
                  <a:srgbClr val="C00000"/>
                </a:solidFill>
              </a:ln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71438" y="100013"/>
            <a:ext cx="8532812" cy="6757987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300" b="0" dirty="0" err="1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EventDemo</a:t>
            </a:r>
            <a:r>
              <a:rPr lang="en-US" altLang="zh-CN" sz="23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{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frame;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okButton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cancelButton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EventDemo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(String title) {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frame = new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(title);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okButton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300" b="0" dirty="0" smtClean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确定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cancelButton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300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取消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……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ButtonEvent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3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buttonEvent</a:t>
            </a:r>
            <a:r>
              <a:rPr lang="en-US" altLang="zh-CN" sz="23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</a:t>
            </a:r>
            <a:r>
              <a:rPr lang="en-US" altLang="zh-CN" sz="23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 </a:t>
            </a:r>
            <a:r>
              <a:rPr lang="en-US" altLang="zh-CN" sz="23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ButtonEvent</a:t>
            </a:r>
            <a:r>
              <a:rPr lang="en-US" altLang="zh-CN" sz="23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okButton.addActionListener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 </a:t>
            </a:r>
            <a:r>
              <a:rPr lang="en-US" altLang="zh-CN" sz="23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buttonEvent</a:t>
            </a:r>
            <a:r>
              <a:rPr lang="en-US" altLang="zh-CN" sz="23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</a:t>
            </a:r>
            <a:r>
              <a:rPr lang="zh-CN" altLang="en-US" sz="23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cancelButton.addActionListener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 </a:t>
            </a:r>
            <a:r>
              <a:rPr lang="en-US" altLang="zh-CN" sz="23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buttonEvent</a:t>
            </a:r>
            <a:r>
              <a:rPr lang="en-US" altLang="zh-CN" sz="23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</a:t>
            </a:r>
            <a:r>
              <a:rPr lang="en-US" altLang="zh-CN" sz="23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endParaRPr lang="zh-CN" altLang="en-US" sz="2300" b="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1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class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ButtonEvent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3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implements  </a:t>
            </a:r>
            <a:r>
              <a:rPr lang="en-US" altLang="zh-CN" sz="2300" b="0" dirty="0" err="1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ActionListener</a:t>
            </a:r>
            <a:r>
              <a:rPr lang="en-US" altLang="zh-CN" sz="2300" b="0" dirty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	</a:t>
            </a:r>
            <a:r>
              <a:rPr lang="zh-CN" altLang="en-US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</a:t>
            </a:r>
            <a:endParaRPr lang="en-US" altLang="zh-CN" sz="23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</a:t>
            </a:r>
            <a:r>
              <a:rPr lang="en-US" altLang="zh-CN" sz="23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void </a:t>
            </a:r>
            <a:r>
              <a:rPr lang="en-US" altLang="zh-CN" sz="23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actionPerformed</a:t>
            </a:r>
            <a:r>
              <a:rPr lang="en-US" altLang="zh-CN" sz="23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3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ActionEvent</a:t>
            </a:r>
            <a:r>
              <a:rPr lang="en-US" altLang="zh-CN" sz="23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 {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(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e.getSource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==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okButton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) 			</a:t>
            </a:r>
            <a:r>
              <a:rPr lang="zh-CN" altLang="en-US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  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	  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frame.setTitle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300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单击了确定按钮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else 						</a:t>
            </a:r>
            <a:endParaRPr lang="zh-CN" altLang="en-US" sz="23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         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frame.setTitle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300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单击了取消按钮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	</a:t>
            </a:r>
          </a:p>
          <a:p>
            <a:pPr marL="0" indent="0">
              <a:lnSpc>
                <a:spcPts val="1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        </a:t>
            </a:r>
          </a:p>
          <a:p>
            <a:pPr marL="0" indent="0">
              <a:lnSpc>
                <a:spcPts val="1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}</a:t>
            </a:r>
          </a:p>
          <a:p>
            <a:pPr marL="0" indent="0">
              <a:lnSpc>
                <a:spcPts val="1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}</a:t>
            </a:r>
          </a:p>
          <a:p>
            <a:pPr marL="0" indent="0">
              <a:lnSpc>
                <a:spcPts val="1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sz="22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7155" name="组合 4"/>
          <p:cNvGrpSpPr>
            <a:grpSpLocks/>
          </p:cNvGrpSpPr>
          <p:nvPr/>
        </p:nvGrpSpPr>
        <p:grpSpPr bwMode="auto">
          <a:xfrm>
            <a:off x="6429375" y="115888"/>
            <a:ext cx="2651125" cy="1044575"/>
            <a:chOff x="6385296" y="116632"/>
            <a:chExt cx="2651200" cy="1043666"/>
          </a:xfrm>
        </p:grpSpPr>
        <p:pic>
          <p:nvPicPr>
            <p:cNvPr id="177157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584" y="116632"/>
              <a:ext cx="2636912" cy="1043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158" name="文本框 6"/>
            <p:cNvSpPr txBox="1">
              <a:spLocks noChangeArrowheads="1"/>
            </p:cNvSpPr>
            <p:nvPr/>
          </p:nvSpPr>
          <p:spPr bwMode="auto">
            <a:xfrm>
              <a:off x="6385296" y="333376"/>
              <a:ext cx="26468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 i="0">
                  <a:latin typeface="楷体_GB2312" pitchFamily="49" charset="-122"/>
                </a:rPr>
                <a:t>内部类做监听器类</a:t>
              </a:r>
            </a:p>
          </p:txBody>
        </p:sp>
      </p:grpSp>
      <p:pic>
        <p:nvPicPr>
          <p:cNvPr id="177156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285875"/>
            <a:ext cx="2592387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2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52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2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2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2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2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87338"/>
            <a:ext cx="7224713" cy="838200"/>
          </a:xfrm>
        </p:spPr>
        <p:txBody>
          <a:bodyPr/>
          <a:lstStyle/>
          <a:p>
            <a:r>
              <a:rPr lang="zh-CN" altLang="en-US" b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匿名类（</a:t>
            </a:r>
            <a:r>
              <a:rPr lang="en-US" altLang="zh-CN" b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Anonymous Class</a:t>
            </a:r>
            <a:r>
              <a:rPr lang="zh-CN" altLang="en-US" b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）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87388" y="1268413"/>
            <a:ext cx="7772400" cy="4681537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所谓的匿名就是该类没有类名。</a:t>
            </a:r>
          </a:p>
          <a:p>
            <a:pPr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如果在程序中只创建内部类的</a:t>
            </a:r>
            <a:r>
              <a:rPr lang="zh-CN" altLang="en-US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一个对象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，并且该内部类需要</a:t>
            </a:r>
            <a:r>
              <a:rPr lang="zh-CN" altLang="en-US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继承一个类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或</a:t>
            </a:r>
            <a:r>
              <a:rPr lang="zh-CN" altLang="en-US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实现一个接口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，这时，可将内部类定义成匿名类。</a:t>
            </a:r>
          </a:p>
          <a:p>
            <a:pPr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由于匿名类本身无名，因此就</a:t>
            </a:r>
            <a:r>
              <a:rPr lang="zh-CN" altLang="en-US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没有构造方法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，它需要显式地调用父类或接口的构造方法。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pPr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匿名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类要覆盖父类的方法或实现接口中</a:t>
            </a:r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的方法。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 b="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65"/>
          <p:cNvGrpSpPr>
            <a:grpSpLocks/>
          </p:cNvGrpSpPr>
          <p:nvPr/>
        </p:nvGrpSpPr>
        <p:grpSpPr bwMode="auto">
          <a:xfrm>
            <a:off x="107950" y="1196975"/>
            <a:ext cx="8964613" cy="5345113"/>
            <a:chOff x="113" y="860"/>
            <a:chExt cx="5647" cy="3367"/>
          </a:xfrm>
        </p:grpSpPr>
        <p:sp>
          <p:nvSpPr>
            <p:cNvPr id="23557" name="Line 63"/>
            <p:cNvSpPr>
              <a:spLocks noChangeShapeType="1"/>
            </p:cNvSpPr>
            <p:nvPr/>
          </p:nvSpPr>
          <p:spPr bwMode="auto">
            <a:xfrm flipH="1" flipV="1">
              <a:off x="1746" y="2614"/>
              <a:ext cx="227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8" name="Line 62"/>
            <p:cNvSpPr>
              <a:spLocks noChangeShapeType="1"/>
            </p:cNvSpPr>
            <p:nvPr/>
          </p:nvSpPr>
          <p:spPr bwMode="auto">
            <a:xfrm flipH="1" flipV="1">
              <a:off x="1383" y="1979"/>
              <a:ext cx="318" cy="3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09" name="Rectangle 5"/>
            <p:cNvSpPr>
              <a:spLocks noChangeArrowheads="1"/>
            </p:cNvSpPr>
            <p:nvPr/>
          </p:nvSpPr>
          <p:spPr bwMode="auto">
            <a:xfrm>
              <a:off x="833" y="976"/>
              <a:ext cx="1056" cy="240"/>
            </a:xfrm>
            <a:prstGeom prst="rect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 b="1" i="0">
                  <a:latin typeface="Times New Roman" panose="02020603050405020304" pitchFamily="18" charset="0"/>
                  <a:ea typeface="楷体_GB2312" pitchFamily="49" charset="-122"/>
                </a:rPr>
                <a:t>Object</a:t>
              </a:r>
              <a:endParaRPr lang="zh-CN" altLang="zh-CN" sz="2000" b="1" i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62" name="Text Box 6"/>
            <p:cNvSpPr txBox="1">
              <a:spLocks noChangeArrowheads="1"/>
            </p:cNvSpPr>
            <p:nvPr/>
          </p:nvSpPr>
          <p:spPr bwMode="auto">
            <a:xfrm>
              <a:off x="833" y="1360"/>
              <a:ext cx="1056" cy="240"/>
            </a:xfrm>
            <a:prstGeom prst="rect">
              <a:avLst/>
            </a:prstGeom>
            <a:gradFill rotWithShape="0">
              <a:gsLst>
                <a:gs pos="0">
                  <a:srgbClr val="FFC891"/>
                </a:gs>
                <a:gs pos="50000">
                  <a:srgbClr val="FFFFFF"/>
                </a:gs>
                <a:gs pos="100000">
                  <a:srgbClr val="FFC89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0">
                  <a:solidFill>
                    <a:srgbClr val="04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Component</a:t>
              </a:r>
            </a:p>
          </p:txBody>
        </p:sp>
        <p:sp>
          <p:nvSpPr>
            <p:cNvPr id="23563" name="Text Box 7"/>
            <p:cNvSpPr txBox="1">
              <a:spLocks noChangeArrowheads="1"/>
            </p:cNvSpPr>
            <p:nvPr/>
          </p:nvSpPr>
          <p:spPr bwMode="auto">
            <a:xfrm>
              <a:off x="113" y="3184"/>
              <a:ext cx="672" cy="247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0">
                  <a:latin typeface="Arial" panose="020B0604020202020204" pitchFamily="34" charset="0"/>
                </a:rPr>
                <a:t>JFrame</a:t>
              </a:r>
            </a:p>
          </p:txBody>
        </p:sp>
        <p:sp>
          <p:nvSpPr>
            <p:cNvPr id="23564" name="Line 8"/>
            <p:cNvSpPr>
              <a:spLocks noChangeShapeType="1"/>
            </p:cNvSpPr>
            <p:nvPr/>
          </p:nvSpPr>
          <p:spPr bwMode="auto">
            <a:xfrm flipH="1" flipV="1">
              <a:off x="1361" y="1216"/>
              <a:ext cx="0" cy="1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Text Box 9"/>
            <p:cNvSpPr txBox="1">
              <a:spLocks noChangeArrowheads="1"/>
            </p:cNvSpPr>
            <p:nvPr/>
          </p:nvSpPr>
          <p:spPr bwMode="auto">
            <a:xfrm>
              <a:off x="833" y="1744"/>
              <a:ext cx="1056" cy="240"/>
            </a:xfrm>
            <a:prstGeom prst="rect">
              <a:avLst/>
            </a:prstGeom>
            <a:gradFill rotWithShape="0">
              <a:gsLst>
                <a:gs pos="0">
                  <a:srgbClr val="FFC891"/>
                </a:gs>
                <a:gs pos="50000">
                  <a:srgbClr val="FFFFFF"/>
                </a:gs>
                <a:gs pos="100000">
                  <a:srgbClr val="FFC89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0">
                  <a:solidFill>
                    <a:srgbClr val="04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Container</a:t>
              </a:r>
            </a:p>
          </p:txBody>
        </p:sp>
        <p:sp>
          <p:nvSpPr>
            <p:cNvPr id="23566" name="Text Box 10"/>
            <p:cNvSpPr txBox="1">
              <a:spLocks noChangeArrowheads="1"/>
            </p:cNvSpPr>
            <p:nvPr/>
          </p:nvSpPr>
          <p:spPr bwMode="auto">
            <a:xfrm>
              <a:off x="401" y="2368"/>
              <a:ext cx="864" cy="240"/>
            </a:xfrm>
            <a:prstGeom prst="rect">
              <a:avLst/>
            </a:prstGeom>
            <a:gradFill rotWithShape="0">
              <a:gsLst>
                <a:gs pos="0">
                  <a:srgbClr val="FFC891"/>
                </a:gs>
                <a:gs pos="50000">
                  <a:srgbClr val="FFFFFF"/>
                </a:gs>
                <a:gs pos="100000">
                  <a:srgbClr val="FFC89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0">
                  <a:solidFill>
                    <a:srgbClr val="04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Window</a:t>
              </a:r>
            </a:p>
          </p:txBody>
        </p:sp>
        <p:sp>
          <p:nvSpPr>
            <p:cNvPr id="23567" name="Text Box 11"/>
            <p:cNvSpPr txBox="1">
              <a:spLocks noChangeArrowheads="1"/>
            </p:cNvSpPr>
            <p:nvPr/>
          </p:nvSpPr>
          <p:spPr bwMode="auto">
            <a:xfrm>
              <a:off x="113" y="2800"/>
              <a:ext cx="672" cy="240"/>
            </a:xfrm>
            <a:prstGeom prst="rect">
              <a:avLst/>
            </a:prstGeom>
            <a:gradFill rotWithShape="0">
              <a:gsLst>
                <a:gs pos="0">
                  <a:srgbClr val="FFC891"/>
                </a:gs>
                <a:gs pos="50000">
                  <a:srgbClr val="FFFFFF"/>
                </a:gs>
                <a:gs pos="100000">
                  <a:srgbClr val="FFC89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0">
                  <a:solidFill>
                    <a:srgbClr val="04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Frame</a:t>
              </a:r>
            </a:p>
          </p:txBody>
        </p:sp>
        <p:sp>
          <p:nvSpPr>
            <p:cNvPr id="23568" name="Text Box 12"/>
            <p:cNvSpPr txBox="1">
              <a:spLocks noChangeArrowheads="1"/>
            </p:cNvSpPr>
            <p:nvPr/>
          </p:nvSpPr>
          <p:spPr bwMode="auto">
            <a:xfrm>
              <a:off x="841" y="2800"/>
              <a:ext cx="633" cy="240"/>
            </a:xfrm>
            <a:prstGeom prst="rect">
              <a:avLst/>
            </a:prstGeom>
            <a:gradFill rotWithShape="0">
              <a:gsLst>
                <a:gs pos="0">
                  <a:srgbClr val="FFC891"/>
                </a:gs>
                <a:gs pos="50000">
                  <a:srgbClr val="FFFFFF"/>
                </a:gs>
                <a:gs pos="100000">
                  <a:srgbClr val="FFC89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0">
                  <a:solidFill>
                    <a:srgbClr val="04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Dialog</a:t>
              </a:r>
            </a:p>
          </p:txBody>
        </p:sp>
        <p:sp>
          <p:nvSpPr>
            <p:cNvPr id="23569" name="Text Box 13"/>
            <p:cNvSpPr txBox="1">
              <a:spLocks noChangeArrowheads="1"/>
            </p:cNvSpPr>
            <p:nvPr/>
          </p:nvSpPr>
          <p:spPr bwMode="auto">
            <a:xfrm>
              <a:off x="842" y="3184"/>
              <a:ext cx="632" cy="247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0">
                  <a:latin typeface="Arial" panose="020B0604020202020204" pitchFamily="34" charset="0"/>
                </a:rPr>
                <a:t>JDialog</a:t>
              </a:r>
            </a:p>
          </p:txBody>
        </p:sp>
        <p:sp>
          <p:nvSpPr>
            <p:cNvPr id="23570" name="Line 29"/>
            <p:cNvSpPr>
              <a:spLocks noChangeShapeType="1"/>
            </p:cNvSpPr>
            <p:nvPr/>
          </p:nvSpPr>
          <p:spPr bwMode="auto">
            <a:xfrm flipH="1" flipV="1">
              <a:off x="1361" y="1600"/>
              <a:ext cx="0" cy="1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31"/>
            <p:cNvSpPr>
              <a:spLocks noChangeShapeType="1"/>
            </p:cNvSpPr>
            <p:nvPr/>
          </p:nvSpPr>
          <p:spPr bwMode="auto">
            <a:xfrm flipV="1">
              <a:off x="833" y="1984"/>
              <a:ext cx="480" cy="384"/>
            </a:xfrm>
            <a:prstGeom prst="line">
              <a:avLst/>
            </a:prstGeom>
            <a:noFill/>
            <a:ln w="25400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Line 32"/>
            <p:cNvSpPr>
              <a:spLocks noChangeShapeType="1"/>
            </p:cNvSpPr>
            <p:nvPr/>
          </p:nvSpPr>
          <p:spPr bwMode="auto">
            <a:xfrm flipH="1" flipV="1">
              <a:off x="1655" y="1979"/>
              <a:ext cx="1089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Line 33"/>
            <p:cNvSpPr>
              <a:spLocks noChangeShapeType="1"/>
            </p:cNvSpPr>
            <p:nvPr/>
          </p:nvSpPr>
          <p:spPr bwMode="auto">
            <a:xfrm flipV="1">
              <a:off x="497" y="2608"/>
              <a:ext cx="24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Line 34"/>
            <p:cNvSpPr>
              <a:spLocks noChangeShapeType="1"/>
            </p:cNvSpPr>
            <p:nvPr/>
          </p:nvSpPr>
          <p:spPr bwMode="auto">
            <a:xfrm flipH="1" flipV="1">
              <a:off x="748" y="2608"/>
              <a:ext cx="33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Line 35"/>
            <p:cNvSpPr>
              <a:spLocks noChangeShapeType="1"/>
            </p:cNvSpPr>
            <p:nvPr/>
          </p:nvSpPr>
          <p:spPr bwMode="auto">
            <a:xfrm flipV="1">
              <a:off x="449" y="304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Line 36"/>
            <p:cNvSpPr>
              <a:spLocks noChangeShapeType="1"/>
            </p:cNvSpPr>
            <p:nvPr/>
          </p:nvSpPr>
          <p:spPr bwMode="auto">
            <a:xfrm flipV="1">
              <a:off x="1132" y="304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Line 52"/>
            <p:cNvSpPr>
              <a:spLocks noChangeShapeType="1"/>
            </p:cNvSpPr>
            <p:nvPr/>
          </p:nvSpPr>
          <p:spPr bwMode="auto">
            <a:xfrm flipH="1" flipV="1">
              <a:off x="1361" y="1223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Line 53"/>
            <p:cNvSpPr>
              <a:spLocks noChangeShapeType="1"/>
            </p:cNvSpPr>
            <p:nvPr/>
          </p:nvSpPr>
          <p:spPr bwMode="auto">
            <a:xfrm flipH="1" flipV="1">
              <a:off x="1361" y="1607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54"/>
            <p:cNvSpPr>
              <a:spLocks noChangeShapeType="1"/>
            </p:cNvSpPr>
            <p:nvPr/>
          </p:nvSpPr>
          <p:spPr bwMode="auto">
            <a:xfrm flipV="1">
              <a:off x="833" y="1991"/>
              <a:ext cx="48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Text Box 14"/>
            <p:cNvSpPr txBox="1">
              <a:spLocks noChangeArrowheads="1"/>
            </p:cNvSpPr>
            <p:nvPr/>
          </p:nvSpPr>
          <p:spPr bwMode="auto">
            <a:xfrm>
              <a:off x="3730" y="860"/>
              <a:ext cx="1104" cy="247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0">
                  <a:latin typeface="Arial" panose="020B0604020202020204" pitchFamily="34" charset="0"/>
                </a:rPr>
                <a:t>JText</a:t>
              </a:r>
            </a:p>
          </p:txBody>
        </p:sp>
        <p:sp>
          <p:nvSpPr>
            <p:cNvPr id="23581" name="Text Box 15"/>
            <p:cNvSpPr txBox="1">
              <a:spLocks noChangeArrowheads="1"/>
            </p:cNvSpPr>
            <p:nvPr/>
          </p:nvSpPr>
          <p:spPr bwMode="auto">
            <a:xfrm>
              <a:off x="3730" y="1148"/>
              <a:ext cx="1104" cy="247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0">
                  <a:latin typeface="Arial" panose="020B0604020202020204" pitchFamily="34" charset="0"/>
                </a:rPr>
                <a:t>JComboBox</a:t>
              </a:r>
            </a:p>
          </p:txBody>
        </p:sp>
        <p:sp>
          <p:nvSpPr>
            <p:cNvPr id="23582" name="Text Box 16"/>
            <p:cNvSpPr txBox="1">
              <a:spLocks noChangeArrowheads="1"/>
            </p:cNvSpPr>
            <p:nvPr/>
          </p:nvSpPr>
          <p:spPr bwMode="auto">
            <a:xfrm>
              <a:off x="3730" y="1436"/>
              <a:ext cx="1104" cy="247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0">
                  <a:latin typeface="Arial" panose="020B0604020202020204" pitchFamily="34" charset="0"/>
                </a:rPr>
                <a:t>JLabel</a:t>
              </a:r>
            </a:p>
          </p:txBody>
        </p:sp>
        <p:sp>
          <p:nvSpPr>
            <p:cNvPr id="23583" name="Text Box 17"/>
            <p:cNvSpPr txBox="1">
              <a:spLocks noChangeArrowheads="1"/>
            </p:cNvSpPr>
            <p:nvPr/>
          </p:nvSpPr>
          <p:spPr bwMode="auto">
            <a:xfrm>
              <a:off x="3730" y="1724"/>
              <a:ext cx="1104" cy="247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0">
                  <a:latin typeface="Arial" panose="020B0604020202020204" pitchFamily="34" charset="0"/>
                </a:rPr>
                <a:t>JList</a:t>
              </a:r>
            </a:p>
          </p:txBody>
        </p:sp>
        <p:sp>
          <p:nvSpPr>
            <p:cNvPr id="23584" name="Text Box 18"/>
            <p:cNvSpPr txBox="1">
              <a:spLocks noChangeArrowheads="1"/>
            </p:cNvSpPr>
            <p:nvPr/>
          </p:nvSpPr>
          <p:spPr bwMode="auto">
            <a:xfrm>
              <a:off x="3730" y="2012"/>
              <a:ext cx="1104" cy="247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0">
                  <a:latin typeface="Arial" panose="020B0604020202020204" pitchFamily="34" charset="0"/>
                </a:rPr>
                <a:t>JMenuBar</a:t>
              </a:r>
            </a:p>
          </p:txBody>
        </p:sp>
        <p:sp>
          <p:nvSpPr>
            <p:cNvPr id="23585" name="Text Box 19"/>
            <p:cNvSpPr txBox="1">
              <a:spLocks noChangeArrowheads="1"/>
            </p:cNvSpPr>
            <p:nvPr/>
          </p:nvSpPr>
          <p:spPr bwMode="auto">
            <a:xfrm>
              <a:off x="3730" y="2300"/>
              <a:ext cx="1104" cy="247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0">
                  <a:latin typeface="Arial" panose="020B0604020202020204" pitchFamily="34" charset="0"/>
                </a:rPr>
                <a:t>JOptionPane</a:t>
              </a:r>
            </a:p>
          </p:txBody>
        </p:sp>
        <p:sp>
          <p:nvSpPr>
            <p:cNvPr id="23586" name="Text Box 20"/>
            <p:cNvSpPr txBox="1">
              <a:spLocks noChangeArrowheads="1"/>
            </p:cNvSpPr>
            <p:nvPr/>
          </p:nvSpPr>
          <p:spPr bwMode="auto">
            <a:xfrm>
              <a:off x="3730" y="2636"/>
              <a:ext cx="1104" cy="247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0">
                  <a:latin typeface="Arial" panose="020B0604020202020204" pitchFamily="34" charset="0"/>
                </a:rPr>
                <a:t>JPanel</a:t>
              </a:r>
            </a:p>
          </p:txBody>
        </p:sp>
        <p:sp>
          <p:nvSpPr>
            <p:cNvPr id="23587" name="Text Box 21"/>
            <p:cNvSpPr txBox="1">
              <a:spLocks noChangeArrowheads="1"/>
            </p:cNvSpPr>
            <p:nvPr/>
          </p:nvSpPr>
          <p:spPr bwMode="auto">
            <a:xfrm>
              <a:off x="3730" y="2972"/>
              <a:ext cx="1104" cy="247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0">
                  <a:latin typeface="Arial" panose="020B0604020202020204" pitchFamily="34" charset="0"/>
                </a:rPr>
                <a:t>JScrollBar</a:t>
              </a:r>
            </a:p>
          </p:txBody>
        </p:sp>
        <p:sp>
          <p:nvSpPr>
            <p:cNvPr id="23588" name="Text Box 22"/>
            <p:cNvSpPr txBox="1">
              <a:spLocks noChangeArrowheads="1"/>
            </p:cNvSpPr>
            <p:nvPr/>
          </p:nvSpPr>
          <p:spPr bwMode="auto">
            <a:xfrm>
              <a:off x="3730" y="3308"/>
              <a:ext cx="1104" cy="247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0">
                  <a:latin typeface="Arial" panose="020B0604020202020204" pitchFamily="34" charset="0"/>
                </a:rPr>
                <a:t>AbstractButton</a:t>
              </a:r>
            </a:p>
          </p:txBody>
        </p:sp>
        <p:sp>
          <p:nvSpPr>
            <p:cNvPr id="23589" name="Text Box 23"/>
            <p:cNvSpPr txBox="1">
              <a:spLocks noChangeArrowheads="1"/>
            </p:cNvSpPr>
            <p:nvPr/>
          </p:nvSpPr>
          <p:spPr bwMode="auto">
            <a:xfrm>
              <a:off x="2098" y="3644"/>
              <a:ext cx="1056" cy="247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0">
                  <a:latin typeface="Arial" panose="020B0604020202020204" pitchFamily="34" charset="0"/>
                </a:rPr>
                <a:t>JToggleButton</a:t>
              </a:r>
            </a:p>
          </p:txBody>
        </p:sp>
        <p:sp>
          <p:nvSpPr>
            <p:cNvPr id="23590" name="Text Box 24"/>
            <p:cNvSpPr txBox="1">
              <a:spLocks noChangeArrowheads="1"/>
            </p:cNvSpPr>
            <p:nvPr/>
          </p:nvSpPr>
          <p:spPr bwMode="auto">
            <a:xfrm>
              <a:off x="3730" y="3644"/>
              <a:ext cx="1104" cy="247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0">
                  <a:latin typeface="Arial" panose="020B0604020202020204" pitchFamily="34" charset="0"/>
                </a:rPr>
                <a:t>JMenuItem</a:t>
              </a:r>
            </a:p>
          </p:txBody>
        </p:sp>
        <p:sp>
          <p:nvSpPr>
            <p:cNvPr id="23591" name="Text Box 25"/>
            <p:cNvSpPr txBox="1">
              <a:spLocks noChangeArrowheads="1"/>
            </p:cNvSpPr>
            <p:nvPr/>
          </p:nvSpPr>
          <p:spPr bwMode="auto">
            <a:xfrm>
              <a:off x="4930" y="3644"/>
              <a:ext cx="830" cy="247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0">
                  <a:latin typeface="Arial" panose="020B0604020202020204" pitchFamily="34" charset="0"/>
                </a:rPr>
                <a:t>JButton</a:t>
              </a:r>
            </a:p>
          </p:txBody>
        </p:sp>
        <p:sp>
          <p:nvSpPr>
            <p:cNvPr id="23592" name="Text Box 26"/>
            <p:cNvSpPr txBox="1">
              <a:spLocks noChangeArrowheads="1"/>
            </p:cNvSpPr>
            <p:nvPr/>
          </p:nvSpPr>
          <p:spPr bwMode="auto">
            <a:xfrm>
              <a:off x="1474" y="3980"/>
              <a:ext cx="1056" cy="247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0">
                  <a:latin typeface="Arial" panose="020B0604020202020204" pitchFamily="34" charset="0"/>
                </a:rPr>
                <a:t>JCheckBox</a:t>
              </a:r>
            </a:p>
          </p:txBody>
        </p:sp>
        <p:sp>
          <p:nvSpPr>
            <p:cNvPr id="23593" name="Text Box 27"/>
            <p:cNvSpPr txBox="1">
              <a:spLocks noChangeArrowheads="1"/>
            </p:cNvSpPr>
            <p:nvPr/>
          </p:nvSpPr>
          <p:spPr bwMode="auto">
            <a:xfrm>
              <a:off x="2626" y="3980"/>
              <a:ext cx="1056" cy="247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0">
                  <a:latin typeface="Arial" panose="020B0604020202020204" pitchFamily="34" charset="0"/>
                </a:rPr>
                <a:t>JRadioButton</a:t>
              </a:r>
            </a:p>
          </p:txBody>
        </p:sp>
        <p:sp>
          <p:nvSpPr>
            <p:cNvPr id="23594" name="Text Box 28"/>
            <p:cNvSpPr txBox="1">
              <a:spLocks noChangeArrowheads="1"/>
            </p:cNvSpPr>
            <p:nvPr/>
          </p:nvSpPr>
          <p:spPr bwMode="auto">
            <a:xfrm>
              <a:off x="2194" y="2348"/>
              <a:ext cx="1056" cy="247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0">
                  <a:latin typeface="Arial" panose="020B0604020202020204" pitchFamily="34" charset="0"/>
                </a:rPr>
                <a:t>JComponent</a:t>
              </a:r>
            </a:p>
          </p:txBody>
        </p:sp>
        <p:sp>
          <p:nvSpPr>
            <p:cNvPr id="23595" name="Text Box 30"/>
            <p:cNvSpPr txBox="1">
              <a:spLocks noChangeArrowheads="1"/>
            </p:cNvSpPr>
            <p:nvPr/>
          </p:nvSpPr>
          <p:spPr bwMode="auto">
            <a:xfrm>
              <a:off x="3730" y="3980"/>
              <a:ext cx="1104" cy="247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0">
                  <a:latin typeface="Arial" panose="020B0604020202020204" pitchFamily="34" charset="0"/>
                </a:rPr>
                <a:t>JMenu</a:t>
              </a:r>
            </a:p>
          </p:txBody>
        </p:sp>
        <p:sp>
          <p:nvSpPr>
            <p:cNvPr id="23596" name="Line 37"/>
            <p:cNvSpPr>
              <a:spLocks noChangeShapeType="1"/>
            </p:cNvSpPr>
            <p:nvPr/>
          </p:nvSpPr>
          <p:spPr bwMode="auto">
            <a:xfrm flipH="1">
              <a:off x="3250" y="1004"/>
              <a:ext cx="48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7" name="Line 38"/>
            <p:cNvSpPr>
              <a:spLocks noChangeShapeType="1"/>
            </p:cNvSpPr>
            <p:nvPr/>
          </p:nvSpPr>
          <p:spPr bwMode="auto">
            <a:xfrm flipH="1">
              <a:off x="3250" y="1292"/>
              <a:ext cx="480" cy="1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8" name="Line 39"/>
            <p:cNvSpPr>
              <a:spLocks noChangeShapeType="1"/>
            </p:cNvSpPr>
            <p:nvPr/>
          </p:nvSpPr>
          <p:spPr bwMode="auto">
            <a:xfrm flipH="1">
              <a:off x="3250" y="1580"/>
              <a:ext cx="480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9" name="Line 40"/>
            <p:cNvSpPr>
              <a:spLocks noChangeShapeType="1"/>
            </p:cNvSpPr>
            <p:nvPr/>
          </p:nvSpPr>
          <p:spPr bwMode="auto">
            <a:xfrm flipH="1">
              <a:off x="3250" y="1868"/>
              <a:ext cx="48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0" name="Line 41"/>
            <p:cNvSpPr>
              <a:spLocks noChangeShapeType="1"/>
            </p:cNvSpPr>
            <p:nvPr/>
          </p:nvSpPr>
          <p:spPr bwMode="auto">
            <a:xfrm flipH="1">
              <a:off x="3250" y="2108"/>
              <a:ext cx="48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1" name="Line 42"/>
            <p:cNvSpPr>
              <a:spLocks noChangeShapeType="1"/>
            </p:cNvSpPr>
            <p:nvPr/>
          </p:nvSpPr>
          <p:spPr bwMode="auto">
            <a:xfrm flipH="1">
              <a:off x="3298" y="2444"/>
              <a:ext cx="432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2" name="Line 43"/>
            <p:cNvSpPr>
              <a:spLocks noChangeShapeType="1"/>
            </p:cNvSpPr>
            <p:nvPr/>
          </p:nvSpPr>
          <p:spPr bwMode="auto">
            <a:xfrm flipH="1" flipV="1">
              <a:off x="3250" y="2492"/>
              <a:ext cx="48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3" name="Line 44"/>
            <p:cNvSpPr>
              <a:spLocks noChangeShapeType="1"/>
            </p:cNvSpPr>
            <p:nvPr/>
          </p:nvSpPr>
          <p:spPr bwMode="auto">
            <a:xfrm flipH="1" flipV="1">
              <a:off x="3250" y="2492"/>
              <a:ext cx="48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4" name="Line 45"/>
            <p:cNvSpPr>
              <a:spLocks noChangeShapeType="1"/>
            </p:cNvSpPr>
            <p:nvPr/>
          </p:nvSpPr>
          <p:spPr bwMode="auto">
            <a:xfrm flipH="1" flipV="1">
              <a:off x="3250" y="2492"/>
              <a:ext cx="48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5" name="Line 46"/>
            <p:cNvSpPr>
              <a:spLocks noChangeShapeType="1"/>
            </p:cNvSpPr>
            <p:nvPr/>
          </p:nvSpPr>
          <p:spPr bwMode="auto">
            <a:xfrm flipV="1">
              <a:off x="2578" y="3548"/>
              <a:ext cx="144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6" name="Line 47"/>
            <p:cNvSpPr>
              <a:spLocks noChangeShapeType="1"/>
            </p:cNvSpPr>
            <p:nvPr/>
          </p:nvSpPr>
          <p:spPr bwMode="auto">
            <a:xfrm flipV="1">
              <a:off x="4306" y="3548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7" name="Line 48"/>
            <p:cNvSpPr>
              <a:spLocks noChangeShapeType="1"/>
            </p:cNvSpPr>
            <p:nvPr/>
          </p:nvSpPr>
          <p:spPr bwMode="auto">
            <a:xfrm flipV="1">
              <a:off x="4306" y="38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8" name="Line 49"/>
            <p:cNvSpPr>
              <a:spLocks noChangeShapeType="1"/>
            </p:cNvSpPr>
            <p:nvPr/>
          </p:nvSpPr>
          <p:spPr bwMode="auto">
            <a:xfrm flipH="1" flipV="1">
              <a:off x="4354" y="3548"/>
              <a:ext cx="100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9" name="Line 51"/>
            <p:cNvSpPr>
              <a:spLocks noChangeShapeType="1"/>
            </p:cNvSpPr>
            <p:nvPr/>
          </p:nvSpPr>
          <p:spPr bwMode="auto">
            <a:xfrm flipH="1" flipV="1">
              <a:off x="2578" y="3884"/>
              <a:ext cx="72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0" name="AutoShape 57"/>
            <p:cNvSpPr>
              <a:spLocks noChangeArrowheads="1"/>
            </p:cNvSpPr>
            <p:nvPr/>
          </p:nvSpPr>
          <p:spPr bwMode="auto">
            <a:xfrm>
              <a:off x="1383" y="2342"/>
              <a:ext cx="681" cy="27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C891"/>
                </a:gs>
                <a:gs pos="50000">
                  <a:srgbClr val="FFFFFF"/>
                </a:gs>
                <a:gs pos="100000">
                  <a:srgbClr val="FFC891"/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i="0">
                  <a:solidFill>
                    <a:srgbClr val="04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Applet</a:t>
              </a:r>
            </a:p>
          </p:txBody>
        </p:sp>
        <p:sp>
          <p:nvSpPr>
            <p:cNvPr id="23611" name="AutoShape 58"/>
            <p:cNvSpPr>
              <a:spLocks noChangeArrowheads="1"/>
            </p:cNvSpPr>
            <p:nvPr/>
          </p:nvSpPr>
          <p:spPr bwMode="auto">
            <a:xfrm>
              <a:off x="1565" y="2795"/>
              <a:ext cx="725" cy="27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i="1">
                  <a:solidFill>
                    <a:schemeClr val="tx1"/>
                  </a:solidFill>
                  <a:latin typeface="楷体_GB2312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1200" i="1">
                  <a:solidFill>
                    <a:schemeClr val="tx1"/>
                  </a:solidFill>
                  <a:latin typeface="楷体_GB2312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1200" i="1">
                  <a:solidFill>
                    <a:schemeClr val="tx1"/>
                  </a:solidFill>
                  <a:latin typeface="楷体_GB2312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1200" i="1">
                  <a:solidFill>
                    <a:schemeClr val="tx1"/>
                  </a:solidFill>
                  <a:latin typeface="楷体_GB2312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1200" i="1">
                  <a:solidFill>
                    <a:schemeClr val="tx1"/>
                  </a:solidFill>
                  <a:latin typeface="楷体_GB2312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i="1">
                  <a:solidFill>
                    <a:schemeClr val="tx1"/>
                  </a:solidFill>
                  <a:latin typeface="楷体_GB2312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i="1">
                  <a:solidFill>
                    <a:schemeClr val="tx1"/>
                  </a:solidFill>
                  <a:latin typeface="楷体_GB2312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i="1">
                  <a:solidFill>
                    <a:schemeClr val="tx1"/>
                  </a:solidFill>
                  <a:latin typeface="楷体_GB2312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i="1">
                  <a:solidFill>
                    <a:schemeClr val="tx1"/>
                  </a:solidFill>
                  <a:latin typeface="楷体_GB2312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i="0">
                  <a:latin typeface="Arial" panose="020B0604020202020204" pitchFamily="34" charset="0"/>
                </a:rPr>
                <a:t>JApplet</a:t>
              </a:r>
            </a:p>
          </p:txBody>
        </p:sp>
        <p:sp>
          <p:nvSpPr>
            <p:cNvPr id="23612" name="Line 50"/>
            <p:cNvSpPr>
              <a:spLocks noChangeShapeType="1"/>
            </p:cNvSpPr>
            <p:nvPr/>
          </p:nvSpPr>
          <p:spPr bwMode="auto">
            <a:xfrm flipV="1">
              <a:off x="1882" y="3889"/>
              <a:ext cx="552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013" y="331788"/>
            <a:ext cx="7543800" cy="720725"/>
          </a:xfrm>
        </p:spPr>
        <p:txBody>
          <a:bodyPr/>
          <a:lstStyle/>
          <a:p>
            <a:pPr eaLnBrk="1" hangingPunct="1"/>
            <a:r>
              <a:rPr lang="en-US" altLang="zh-CN" sz="4000" b="0" spc="13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Swing</a:t>
            </a:r>
            <a:r>
              <a:rPr lang="zh-CN" altLang="en-US" sz="4000" b="0" spc="13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类结构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3132138" y="1220788"/>
            <a:ext cx="2259012" cy="1103312"/>
          </a:xfrm>
          <a:prstGeom prst="wedgeRoundRectCallout">
            <a:avLst>
              <a:gd name="adj1" fmla="val -58303"/>
              <a:gd name="adj2" fmla="val 89619"/>
              <a:gd name="adj3" fmla="val 16667"/>
            </a:avLst>
          </a:prstGeom>
          <a:solidFill>
            <a:srgbClr val="E5F7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i="0" dirty="0">
                <a:latin typeface="黑体" panose="02010609060101010101" pitchFamily="49" charset="-122"/>
              </a:rPr>
              <a:t> Swing</a:t>
            </a:r>
            <a:r>
              <a:rPr lang="zh-CN" altLang="en-US" sz="2000" i="0" dirty="0">
                <a:latin typeface="黑体" panose="02010609060101010101" pitchFamily="49" charset="-122"/>
              </a:rPr>
              <a:t>组件是</a:t>
            </a:r>
            <a:endParaRPr lang="en-US" altLang="zh-CN" sz="2000" i="0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i="0" dirty="0">
                <a:latin typeface="黑体" panose="02010609060101010101" pitchFamily="49" charset="-122"/>
              </a:rPr>
              <a:t> </a:t>
            </a:r>
            <a:r>
              <a:rPr lang="en-US" altLang="zh-CN" sz="2000" i="0" dirty="0" smtClean="0">
                <a:latin typeface="黑体" panose="02010609060101010101" pitchFamily="49" charset="-122"/>
              </a:rPr>
              <a:t>Component</a:t>
            </a:r>
            <a:r>
              <a:rPr lang="zh-CN" altLang="en-US" sz="2000" i="0" dirty="0" smtClean="0">
                <a:latin typeface="黑体" panose="02010609060101010101" pitchFamily="49" charset="-122"/>
              </a:rPr>
              <a:t>类</a:t>
            </a:r>
            <a:r>
              <a:rPr lang="zh-CN" altLang="en-US" sz="2000" i="0" dirty="0">
                <a:latin typeface="黑体" panose="02010609060101010101" pitchFamily="49" charset="-122"/>
              </a:rPr>
              <a:t>的</a:t>
            </a:r>
            <a:endParaRPr lang="en-US" altLang="zh-CN" sz="2000" i="0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i="0" dirty="0">
                <a:latin typeface="黑体" panose="02010609060101010101" pitchFamily="49" charset="-122"/>
              </a:rPr>
              <a:t> 直接或间接子类 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800" i="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1725" y="274638"/>
            <a:ext cx="7224713" cy="838200"/>
          </a:xfrm>
        </p:spPr>
        <p:txBody>
          <a:bodyPr/>
          <a:lstStyle/>
          <a:p>
            <a:r>
              <a:rPr lang="zh-CN" altLang="en-US" sz="4000" b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匿名类的定义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00050" y="1125538"/>
            <a:ext cx="8564563" cy="51847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基于继承的匿名内部类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  </a:t>
            </a:r>
            <a:r>
              <a:rPr lang="en-US" altLang="zh-CN" b="0" smtClean="0">
                <a:solidFill>
                  <a:srgbClr val="0000FF"/>
                </a:solidFill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new</a:t>
            </a:r>
            <a:r>
              <a:rPr lang="en-US" altLang="zh-CN" b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  &lt;</a:t>
            </a:r>
            <a:r>
              <a:rPr lang="zh-CN" altLang="en-US" b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匿名内部类要继承的父类构造方法</a:t>
            </a:r>
            <a:r>
              <a:rPr lang="en-US" altLang="zh-CN" b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&gt; {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       </a:t>
            </a:r>
            <a:r>
              <a:rPr lang="en-US" altLang="zh-CN" b="0" smtClean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// </a:t>
            </a:r>
            <a:r>
              <a:rPr lang="zh-CN" altLang="en-US" b="0" smtClean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类体，覆盖父</a:t>
            </a:r>
            <a:r>
              <a:rPr lang="zh-CN" altLang="en-US" b="0" smtClean="0">
                <a:latin typeface="仿宋" panose="02010609060101010101" pitchFamily="49" charset="-122"/>
                <a:ea typeface="仿宋" panose="02010609060101010101" pitchFamily="49" charset="-122"/>
              </a:rPr>
              <a:t>类中的方法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b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 ;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基于接口的匿名内部类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b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</a:t>
            </a:r>
            <a:r>
              <a:rPr lang="en-US" altLang="zh-CN" b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&lt;</a:t>
            </a:r>
            <a:r>
              <a:rPr lang="zh-CN" altLang="en-US" b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接口名</a:t>
            </a:r>
            <a:r>
              <a:rPr lang="en-US" altLang="zh-CN" b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b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（） </a:t>
            </a:r>
            <a:r>
              <a:rPr lang="en-US" altLang="zh-CN" b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b="0" smtClean="0"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b="0" smtClean="0">
                <a:latin typeface="仿宋" panose="02010609060101010101" pitchFamily="49" charset="-122"/>
                <a:ea typeface="仿宋" panose="02010609060101010101" pitchFamily="49" charset="-122"/>
              </a:rPr>
              <a:t>类体，实现接口中的全部方法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b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匿名类在事件处理中的应用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44463" y="2203450"/>
            <a:ext cx="46672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18000" tIns="10800" rIns="18000" bIns="10800"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b="0" i="0">
                <a:latin typeface="楷体_GB2312" pitchFamily="49" charset="-122"/>
              </a:rPr>
              <a:t>窗口关闭事件处理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719138" y="1138238"/>
            <a:ext cx="8174037" cy="5962650"/>
          </a:xfrm>
          <a:prstGeom prst="rect">
            <a:avLst/>
          </a:prstGeom>
          <a:solidFill>
            <a:srgbClr val="F5FFE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solidFill>
                  <a:srgbClr val="A5002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WindowEvendDemo  {</a:t>
            </a:r>
            <a:r>
              <a:rPr lang="en-US" altLang="zh-CN" sz="2400" b="0" i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JFrame frame;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b="0" i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WindowEvendDemo(){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	frame=new JFrame();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	frame.setSize(300,200);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	frame.setVisible(true);  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	frame.addWindowListener </a:t>
            </a:r>
            <a:r>
              <a:rPr lang="en-US" altLang="zh-CN" sz="2400" i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( </a:t>
            </a:r>
            <a:r>
              <a:rPr lang="en-US" altLang="zh-CN" sz="2400" b="0" i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new WindowAdapter() {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    public void WindowClosing(WindowEvent e) {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	 	     System.exit(0);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    }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	 }</a:t>
            </a:r>
            <a:r>
              <a:rPr lang="en-US" altLang="zh-CN" sz="2400" i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en-US" altLang="zh-CN" sz="2400" b="0" i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; 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}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endParaRPr lang="en-US" altLang="zh-CN" sz="2400" b="0" i="0"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b="0" i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static void main(String[] args){</a:t>
            </a:r>
            <a:r>
              <a:rPr lang="en-US" altLang="zh-CN" sz="2400" b="0" i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			new WindowEvendDemo(); 	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}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i="0">
                <a:solidFill>
                  <a:srgbClr val="A5002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sp>
        <p:nvSpPr>
          <p:cNvPr id="583687" name="Rectangle 7"/>
          <p:cNvSpPr>
            <a:spLocks noChangeArrowheads="1"/>
          </p:cNvSpPr>
          <p:nvPr/>
        </p:nvSpPr>
        <p:spPr bwMode="auto">
          <a:xfrm>
            <a:off x="1116013" y="3281363"/>
            <a:ext cx="7777162" cy="22812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2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</a:t>
            </a:r>
            <a:r>
              <a:rPr lang="en-US" altLang="zh-CN" sz="2200" b="0" i="0" dirty="0" err="1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frame.addWindowListener</a:t>
            </a:r>
            <a:r>
              <a:rPr lang="en-US" altLang="zh-CN" sz="22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(new </a:t>
            </a:r>
            <a:r>
              <a:rPr lang="en-US" altLang="zh-CN" sz="2200" b="0" i="0" dirty="0" err="1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QuitWindow</a:t>
            </a:r>
            <a:r>
              <a:rPr lang="en-US" altLang="zh-CN" sz="22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() );  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2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200" b="0" i="0" dirty="0" smtClean="0">
                <a:solidFill>
                  <a:srgbClr val="A5002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200" b="0" i="0" dirty="0" err="1" smtClean="0">
                <a:solidFill>
                  <a:srgbClr val="A5002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QuitWindow</a:t>
            </a:r>
            <a:r>
              <a:rPr lang="en-US" altLang="zh-CN" sz="2200" b="0" i="0" dirty="0" smtClean="0">
                <a:solidFill>
                  <a:srgbClr val="A5002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extends </a:t>
            </a:r>
            <a:r>
              <a:rPr lang="en-US" altLang="zh-CN" sz="2200" b="0" i="0" dirty="0" err="1" smtClean="0">
                <a:solidFill>
                  <a:srgbClr val="A5002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WindowAdapter</a:t>
            </a:r>
            <a:r>
              <a:rPr lang="en-US" altLang="zh-CN" sz="2200" b="0" i="0" dirty="0" smtClean="0">
                <a:solidFill>
                  <a:srgbClr val="A5002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2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	public void </a:t>
            </a:r>
            <a:r>
              <a:rPr lang="en-US" altLang="zh-CN" sz="2200" b="0" i="0" dirty="0" err="1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windowClosing</a:t>
            </a:r>
            <a:r>
              <a:rPr lang="en-US" altLang="zh-CN" sz="22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i="0" dirty="0" err="1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WindowEvent</a:t>
            </a:r>
            <a:r>
              <a:rPr lang="en-US" altLang="zh-CN" sz="22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e)	{	</a:t>
            </a:r>
            <a:r>
              <a:rPr lang="en-US" altLang="zh-CN" sz="2200" b="0" i="0" dirty="0" err="1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System.exit</a:t>
            </a:r>
            <a:r>
              <a:rPr lang="en-US" altLang="zh-CN" sz="22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(0);		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2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}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200" b="0" i="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27088" y="5254625"/>
            <a:ext cx="8013700" cy="1152525"/>
          </a:xfr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lnSpc>
                <a:spcPts val="4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zh-CN" sz="26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匿名类作为事件监听器类时，将匿名类的定义、对象的创建以及监听器的注册合并成一条语句。</a:t>
            </a:r>
            <a:endParaRPr lang="zh-CN" altLang="en-US" sz="2600" b="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07407E-6 L -0.00399 -0.344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83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7" grpId="0" animBg="1"/>
      <p:bldP spid="583687" grpId="1" animBg="1"/>
      <p:bldP spid="6" grpId="0" build="p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事件处理示例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71600"/>
            <a:ext cx="8229600" cy="17700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在窗口中有“确定”和“取消”两个按钮。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单击“确定”按钮，窗口标题栏显示“单击了确定按钮”。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单击“取消”按钮，窗口标题栏显示“单击了取消按钮”。</a:t>
            </a:r>
          </a:p>
        </p:txBody>
      </p:sp>
      <p:pic>
        <p:nvPicPr>
          <p:cNvPr id="18534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3535363"/>
            <a:ext cx="2809875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8" y="3511550"/>
            <a:ext cx="280987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13" y="3511550"/>
            <a:ext cx="280987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 bwMode="auto">
          <a:xfrm>
            <a:off x="3262313" y="3475038"/>
            <a:ext cx="1871662" cy="41116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2600" i="0">
              <a:ln>
                <a:solidFill>
                  <a:srgbClr val="C00000"/>
                </a:solidFill>
              </a:ln>
              <a:latin typeface="Tahoma" panose="020B0604030504040204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143625" y="3489325"/>
            <a:ext cx="1871663" cy="41116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2600" i="0">
              <a:ln>
                <a:solidFill>
                  <a:srgbClr val="C00000"/>
                </a:solidFill>
              </a:ln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内容占位符 2"/>
          <p:cNvSpPr>
            <a:spLocks noGrp="1"/>
          </p:cNvSpPr>
          <p:nvPr>
            <p:ph idx="1"/>
          </p:nvPr>
        </p:nvSpPr>
        <p:spPr>
          <a:xfrm>
            <a:off x="71438" y="100013"/>
            <a:ext cx="8532812" cy="6757987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EventDemo {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JFrame frame;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JButton okButton, cancelButton;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EventDemo(String title) {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frame = new JFrame(title);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okButton = new JButton("</a:t>
            </a:r>
            <a:r>
              <a:rPr lang="zh-CN" altLang="en-US" sz="2300" b="0" smtClean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确定</a:t>
            </a: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cancelButton = new JButton("</a:t>
            </a:r>
            <a:r>
              <a:rPr lang="zh-CN" altLang="en-US" sz="2300" b="0" smtClean="0">
                <a:latin typeface="仿宋" panose="02010609060101010101" pitchFamily="49" charset="-122"/>
                <a:ea typeface="仿宋" panose="02010609060101010101" pitchFamily="49" charset="-122"/>
              </a:rPr>
              <a:t>取消</a:t>
            </a: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……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ButtonEvent </a:t>
            </a:r>
            <a:r>
              <a:rPr lang="en-US" altLang="zh-CN" sz="2300" b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buttonEvent </a:t>
            </a: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</a:t>
            </a:r>
            <a:r>
              <a:rPr lang="en-US" altLang="zh-CN" sz="2300" b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new ButtonEvent();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</a:t>
            </a: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okButton.addActionListener( </a:t>
            </a:r>
            <a:r>
              <a:rPr lang="en-US" altLang="zh-CN" sz="2300" b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buttonEvent </a:t>
            </a: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</a:t>
            </a:r>
            <a:r>
              <a:rPr lang="zh-CN" altLang="en-US" sz="2300" b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cancelButton.addActionListener( </a:t>
            </a:r>
            <a:r>
              <a:rPr lang="en-US" altLang="zh-CN" sz="2300" b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buttonEvent </a:t>
            </a: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</a:t>
            </a:r>
            <a:r>
              <a:rPr lang="en-US" altLang="zh-CN" sz="2300" b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endParaRPr lang="zh-CN" altLang="en-US" sz="2300" b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1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class ButtonEvent  </a:t>
            </a:r>
            <a:r>
              <a:rPr lang="en-US" altLang="zh-CN" sz="2300" b="0" smtClean="0">
                <a:solidFill>
                  <a:srgbClr val="A5002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implements  ActionListener  </a:t>
            </a: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	</a:t>
            </a:r>
            <a:r>
              <a:rPr lang="zh-CN" altLang="en-US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</a:t>
            </a:r>
            <a:endParaRPr lang="en-US" altLang="zh-CN" sz="2300" b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</a:t>
            </a:r>
            <a:r>
              <a:rPr lang="en-US" altLang="zh-CN" sz="2300" b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void actionPerformed(ActionEvent e) {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</a:t>
            </a: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( e.getSource() == okButton ) 			</a:t>
            </a:r>
            <a:r>
              <a:rPr lang="zh-CN" altLang="en-US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  </a:t>
            </a: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	   frame.setTitle("</a:t>
            </a:r>
            <a:r>
              <a:rPr lang="zh-CN" altLang="en-US" sz="2300" b="0" smtClean="0">
                <a:latin typeface="仿宋" panose="02010609060101010101" pitchFamily="49" charset="-122"/>
                <a:ea typeface="仿宋" panose="02010609060101010101" pitchFamily="49" charset="-122"/>
              </a:rPr>
              <a:t>单击了确定按钮</a:t>
            </a: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else 						</a:t>
            </a:r>
            <a:endParaRPr lang="zh-CN" altLang="en-US" sz="2300" b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          </a:t>
            </a: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frame.setTitle("</a:t>
            </a:r>
            <a:r>
              <a:rPr lang="zh-CN" altLang="en-US" sz="2300" b="0" smtClean="0">
                <a:latin typeface="仿宋" panose="02010609060101010101" pitchFamily="49" charset="-122"/>
                <a:ea typeface="仿宋" panose="02010609060101010101" pitchFamily="49" charset="-122"/>
              </a:rPr>
              <a:t>单击了取消按钮</a:t>
            </a:r>
            <a:r>
              <a:rPr lang="en-US" altLang="zh-CN" sz="23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	</a:t>
            </a:r>
          </a:p>
          <a:p>
            <a:pPr marL="0" indent="0">
              <a:lnSpc>
                <a:spcPts val="1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        </a:t>
            </a:r>
          </a:p>
          <a:p>
            <a:pPr marL="0" indent="0">
              <a:lnSpc>
                <a:spcPts val="1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}</a:t>
            </a:r>
          </a:p>
          <a:p>
            <a:pPr marL="0" indent="0">
              <a:lnSpc>
                <a:spcPts val="1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}</a:t>
            </a:r>
          </a:p>
          <a:p>
            <a:pPr marL="0" indent="0">
              <a:lnSpc>
                <a:spcPts val="1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sz="2200" b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87395" name="组合 4"/>
          <p:cNvGrpSpPr>
            <a:grpSpLocks/>
          </p:cNvGrpSpPr>
          <p:nvPr/>
        </p:nvGrpSpPr>
        <p:grpSpPr bwMode="auto">
          <a:xfrm>
            <a:off x="6429375" y="115888"/>
            <a:ext cx="2651125" cy="1044575"/>
            <a:chOff x="6385296" y="116632"/>
            <a:chExt cx="2651200" cy="1043666"/>
          </a:xfrm>
        </p:grpSpPr>
        <p:pic>
          <p:nvPicPr>
            <p:cNvPr id="187397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584" y="116632"/>
              <a:ext cx="2636912" cy="1043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7398" name="文本框 6"/>
            <p:cNvSpPr txBox="1">
              <a:spLocks noChangeArrowheads="1"/>
            </p:cNvSpPr>
            <p:nvPr/>
          </p:nvSpPr>
          <p:spPr bwMode="auto">
            <a:xfrm>
              <a:off x="6385296" y="333376"/>
              <a:ext cx="26468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 i="0">
                  <a:latin typeface="楷体_GB2312" pitchFamily="49" charset="-122"/>
                </a:rPr>
                <a:t>内部类做监听器类</a:t>
              </a:r>
            </a:p>
          </p:txBody>
        </p:sp>
      </p:grpSp>
      <p:pic>
        <p:nvPicPr>
          <p:cNvPr id="187396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285875"/>
            <a:ext cx="2592387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内容占位符 2"/>
          <p:cNvSpPr>
            <a:spLocks noGrp="1"/>
          </p:cNvSpPr>
          <p:nvPr>
            <p:ph idx="1"/>
          </p:nvPr>
        </p:nvSpPr>
        <p:spPr>
          <a:xfrm>
            <a:off x="101600" y="85725"/>
            <a:ext cx="8805863" cy="6670675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EventDemo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{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frame;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okButton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cancelButton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EventDemo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(String title) {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frame = new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JFrame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(title);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okButton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确定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cancelButton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JButton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取消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……</a:t>
            </a:r>
          </a:p>
          <a:p>
            <a:pPr marL="0" indent="0">
              <a:lnSpc>
                <a:spcPts val="26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</a:t>
            </a:r>
            <a:r>
              <a:rPr lang="en-US" altLang="zh-CN" sz="23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okButton.addActionListener</a:t>
            </a:r>
            <a:r>
              <a:rPr lang="en-US" altLang="zh-CN" sz="23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(new </a:t>
            </a:r>
            <a:r>
              <a:rPr lang="en-US" altLang="zh-CN" sz="23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ActionListener</a:t>
            </a:r>
            <a:r>
              <a:rPr lang="en-US" altLang="zh-CN" sz="23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{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      public void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actionPerformed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ActionEvent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 {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    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frame.setTitle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300" b="0" dirty="0" smtClean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单击了确定按钮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      }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});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</a:t>
            </a:r>
            <a:r>
              <a:rPr lang="en-US" altLang="zh-CN" sz="23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cancelButton.addActionListener</a:t>
            </a:r>
            <a:r>
              <a:rPr lang="en-US" altLang="zh-CN" sz="23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(new </a:t>
            </a:r>
            <a:r>
              <a:rPr lang="en-US" altLang="zh-CN" sz="23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ActionListener</a:t>
            </a:r>
            <a:r>
              <a:rPr lang="en-US" altLang="zh-CN" sz="23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{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     public void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actionPerformed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ActionEvent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 {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    </a:t>
            </a:r>
            <a:r>
              <a:rPr lang="en-US" altLang="zh-CN" sz="23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frame.setTitle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300" b="0" dirty="0" smtClean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单击了取消按钮</a:t>
            </a: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     }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});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}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3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          </a:t>
            </a:r>
            <a:endParaRPr lang="zh-CN" altLang="en-US" sz="23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89443" name="组合 4"/>
          <p:cNvGrpSpPr>
            <a:grpSpLocks/>
          </p:cNvGrpSpPr>
          <p:nvPr/>
        </p:nvGrpSpPr>
        <p:grpSpPr bwMode="auto">
          <a:xfrm>
            <a:off x="6429375" y="115888"/>
            <a:ext cx="2651125" cy="1044575"/>
            <a:chOff x="6385296" y="116632"/>
            <a:chExt cx="2651200" cy="1043666"/>
          </a:xfrm>
        </p:grpSpPr>
        <p:pic>
          <p:nvPicPr>
            <p:cNvPr id="189445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584" y="116632"/>
              <a:ext cx="2636912" cy="1043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9446" name="文本框 6"/>
            <p:cNvSpPr txBox="1">
              <a:spLocks noChangeArrowheads="1"/>
            </p:cNvSpPr>
            <p:nvPr/>
          </p:nvSpPr>
          <p:spPr bwMode="auto">
            <a:xfrm>
              <a:off x="6385296" y="333376"/>
              <a:ext cx="26468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 i="0">
                  <a:latin typeface="楷体_GB2312" pitchFamily="49" charset="-122"/>
                </a:rPr>
                <a:t>匿名类做监听器类</a:t>
              </a:r>
            </a:p>
          </p:txBody>
        </p:sp>
      </p:grpSp>
      <p:pic>
        <p:nvPicPr>
          <p:cNvPr id="189444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285875"/>
            <a:ext cx="2592387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34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34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34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34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34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0" smtClean="0">
                <a:latin typeface="Arial Unicode MS" panose="020B0604020202020204" pitchFamily="34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事件处理小结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65138" y="1196975"/>
            <a:ext cx="8210550" cy="5111750"/>
          </a:xfrm>
        </p:spPr>
        <p:txBody>
          <a:bodyPr/>
          <a:lstStyle/>
          <a:p>
            <a:pPr eaLnBrk="1" hangingPunct="1">
              <a:lnSpc>
                <a:spcPts val="43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事件类、监听器接口或适配器类</a:t>
            </a:r>
            <a:endParaRPr lang="en-US" altLang="zh-CN" sz="26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43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事件监听器类</a:t>
            </a:r>
          </a:p>
          <a:p>
            <a:pPr marL="720000" lvl="2" eaLnBrk="1" hangingPunct="1">
              <a:lnSpc>
                <a:spcPts val="4300"/>
              </a:lnSpc>
              <a:spcBef>
                <a:spcPct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实现监听器接口或继承适配器</a:t>
            </a:r>
          </a:p>
          <a:p>
            <a:pPr marL="720000" lvl="2" eaLnBrk="1" hangingPunct="1">
              <a:lnSpc>
                <a:spcPts val="4300"/>
              </a:lnSpc>
              <a:spcBef>
                <a:spcPct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600" b="0" dirty="0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将响应事件所要完成的操作写在对应的方法体中</a:t>
            </a:r>
          </a:p>
          <a:p>
            <a:pPr eaLnBrk="1" hangingPunct="1">
              <a:lnSpc>
                <a:spcPts val="4300"/>
              </a:lnSpc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r>
              <a:rPr lang="zh-CN" altLang="en-US" sz="2600" b="0" dirty="0">
                <a:latin typeface="黑体" panose="02010609060101010101" pitchFamily="49" charset="-122"/>
                <a:ea typeface="黑体" panose="02010609060101010101" pitchFamily="49" charset="-122"/>
              </a:rPr>
              <a:t>监听器类</a:t>
            </a:r>
          </a:p>
          <a:p>
            <a:pPr lvl="2" eaLnBrk="1" hangingPunct="1">
              <a:lnSpc>
                <a:spcPts val="43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本类</a:t>
            </a:r>
          </a:p>
          <a:p>
            <a:pPr lvl="2" eaLnBrk="1" hangingPunct="1">
              <a:lnSpc>
                <a:spcPts val="43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单独的类</a:t>
            </a:r>
          </a:p>
          <a:p>
            <a:pPr lvl="2" eaLnBrk="1" hangingPunct="1">
              <a:lnSpc>
                <a:spcPts val="43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内部类</a:t>
            </a:r>
          </a:p>
          <a:p>
            <a:pPr lvl="2" eaLnBrk="1" hangingPunct="1">
              <a:lnSpc>
                <a:spcPts val="43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匿名内部类       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60648"/>
            <a:ext cx="6754812" cy="792163"/>
          </a:xfrm>
        </p:spPr>
        <p:txBody>
          <a:bodyPr/>
          <a:lstStyle/>
          <a:p>
            <a:pPr algn="just" eaLnBrk="1" hangingPunct="1"/>
            <a:r>
              <a:rPr lang="en-US" altLang="zh-CN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5.4.8 </a:t>
            </a:r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鼠标和键盘事件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9"/>
            <a:ext cx="7920037" cy="244827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Char char="p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在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GUI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程序中，通常使用鼠标来进行人机交互操作。鼠标的移动、单击、双击等都会引发鼠标事件。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Char char="p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为输入数据、操作命令等，也使用键盘。键盘的按下，释放会引发键盘事件。</a:t>
            </a:r>
          </a:p>
        </p:txBody>
      </p:sp>
    </p:spTree>
    <p:extLst>
      <p:ext uri="{BB962C8B-B14F-4D97-AF65-F5344CB8AC3E}">
        <p14:creationId xmlns:p14="http://schemas.microsoft.com/office/powerpoint/2010/main" val="324503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471819"/>
            <a:ext cx="7265988" cy="59055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75000"/>
              <a:buFont typeface="Wingdings" panose="05000000000000000000" pitchFamily="2" charset="2"/>
              <a:buChar char="p"/>
            </a:pPr>
            <a:r>
              <a:rPr lang="en-US" altLang="zh-CN" sz="2800" smtClean="0"/>
              <a:t>  </a:t>
            </a:r>
            <a:r>
              <a:rPr lang="zh-CN" altLang="en-US" sz="2800" smtClean="0"/>
              <a:t>绘图的坐标系 </a:t>
            </a:r>
          </a:p>
        </p:txBody>
      </p:sp>
      <p:pic>
        <p:nvPicPr>
          <p:cNvPr id="310275" name="Picture 3" descr="图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7050" y="3568986"/>
            <a:ext cx="5183187" cy="2549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0276" name="Text Box 4"/>
          <p:cNvSpPr txBox="1">
            <a:spLocks noChangeArrowheads="1"/>
          </p:cNvSpPr>
          <p:nvPr/>
        </p:nvSpPr>
        <p:spPr bwMode="auto">
          <a:xfrm>
            <a:off x="4211960" y="6063679"/>
            <a:ext cx="18774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i="0" dirty="0" smtClean="0">
                <a:latin typeface="黑体" panose="02010609060101010101" pitchFamily="49" charset="-122"/>
              </a:rPr>
              <a:t>绘图坐标系 </a:t>
            </a:r>
            <a:endParaRPr lang="zh-CN" altLang="en-US" sz="2400" i="0" dirty="0">
              <a:latin typeface="黑体" panose="02010609060101010101" pitchFamily="49" charset="-122"/>
            </a:endParaRPr>
          </a:p>
        </p:txBody>
      </p:sp>
      <p:sp>
        <p:nvSpPr>
          <p:cNvPr id="310277" name="Rectangle 6"/>
          <p:cNvSpPr>
            <a:spLocks noChangeArrowheads="1"/>
          </p:cNvSpPr>
          <p:nvPr/>
        </p:nvSpPr>
        <p:spPr bwMode="auto">
          <a:xfrm>
            <a:off x="1061496" y="292180"/>
            <a:ext cx="69850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 i="0" dirty="0" smtClean="0">
                <a:solidFill>
                  <a:schemeClr val="bg1"/>
                </a:solidFill>
              </a:rPr>
              <a:t>图形绘制</a:t>
            </a:r>
            <a:endParaRPr lang="zh-CN" altLang="en-US" sz="4000" i="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1" y="1340768"/>
            <a:ext cx="79208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zh-CN" sz="2400" i="0" dirty="0">
                <a:latin typeface="黑体" panose="02010609060101010101" pitchFamily="49" charset="-122"/>
                <a:cs typeface="Times New Roman" panose="02020603050405020304" pitchFamily="18" charset="0"/>
              </a:rPr>
              <a:t>图形包括直线、曲线、矩形、圆形、多边形</a:t>
            </a:r>
            <a:r>
              <a:rPr lang="zh-CN" altLang="zh-CN" sz="2400" i="0" dirty="0" smtClean="0">
                <a:latin typeface="黑体" panose="02010609060101010101" pitchFamily="49" charset="-122"/>
                <a:cs typeface="Times New Roman" panose="02020603050405020304" pitchFamily="18" charset="0"/>
              </a:rPr>
              <a:t>等</a:t>
            </a:r>
            <a:endParaRPr lang="en-US" altLang="zh-CN" sz="2400" i="0" dirty="0" smtClean="0"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i="0" dirty="0" smtClean="0">
                <a:latin typeface="黑体" panose="02010609060101010101" pitchFamily="49" charset="-122"/>
              </a:rPr>
              <a:t>Java</a:t>
            </a:r>
            <a:r>
              <a:rPr lang="zh-CN" altLang="zh-CN" sz="2400" i="0" dirty="0">
                <a:latin typeface="黑体" panose="02010609060101010101" pitchFamily="49" charset="-122"/>
                <a:cs typeface="Times New Roman" panose="02020603050405020304" pitchFamily="18" charset="0"/>
              </a:rPr>
              <a:t>语言提供了在组件上绘图的</a:t>
            </a:r>
            <a:r>
              <a:rPr lang="zh-CN" altLang="zh-CN" sz="2400" i="0" dirty="0" smtClean="0">
                <a:latin typeface="黑体" panose="02010609060101010101" pitchFamily="49" charset="-122"/>
                <a:cs typeface="Times New Roman" panose="02020603050405020304" pitchFamily="18" charset="0"/>
              </a:rPr>
              <a:t>功能</a:t>
            </a:r>
            <a:endParaRPr lang="en-US" altLang="zh-CN" sz="2400" i="0" dirty="0" smtClean="0"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zh-CN" sz="2400" i="0" dirty="0" smtClean="0">
                <a:latin typeface="黑体" panose="02010609060101010101" pitchFamily="49" charset="-122"/>
                <a:cs typeface="Times New Roman" panose="02020603050405020304" pitchFamily="18" charset="0"/>
              </a:rPr>
              <a:t>组件</a:t>
            </a:r>
            <a:r>
              <a:rPr lang="zh-CN" altLang="zh-CN" sz="2400" i="0" dirty="0">
                <a:latin typeface="黑体" panose="02010609060101010101" pitchFamily="49" charset="-122"/>
                <a:cs typeface="Times New Roman" panose="02020603050405020304" pitchFamily="18" charset="0"/>
              </a:rPr>
              <a:t>的坐标系原点（</a:t>
            </a:r>
            <a:r>
              <a:rPr lang="en-US" altLang="zh-CN" sz="2400" i="0" dirty="0">
                <a:latin typeface="黑体" panose="02010609060101010101" pitchFamily="49" charset="-122"/>
              </a:rPr>
              <a:t>0,0</a:t>
            </a:r>
            <a:r>
              <a:rPr lang="zh-CN" altLang="zh-CN" sz="2400" i="0" dirty="0">
                <a:latin typeface="黑体" panose="02010609060101010101" pitchFamily="49" charset="-122"/>
                <a:cs typeface="Times New Roman" panose="02020603050405020304" pitchFamily="18" charset="0"/>
              </a:rPr>
              <a:t>）在组件的左</a:t>
            </a:r>
            <a:r>
              <a:rPr lang="zh-CN" altLang="zh-CN" sz="2400" i="0" dirty="0" smtClean="0">
                <a:latin typeface="黑体" panose="02010609060101010101" pitchFamily="49" charset="-122"/>
                <a:cs typeface="Times New Roman" panose="02020603050405020304" pitchFamily="18" charset="0"/>
              </a:rPr>
              <a:t>上角</a:t>
            </a:r>
            <a:endParaRPr lang="en-US" altLang="zh-CN" sz="2400" i="0" dirty="0" smtClean="0"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i="0" dirty="0" smtClean="0">
                <a:latin typeface="黑体" panose="02010609060101010101" pitchFamily="49" charset="-122"/>
              </a:rPr>
              <a:t>x</a:t>
            </a:r>
            <a:r>
              <a:rPr lang="zh-CN" altLang="zh-CN" sz="2400" i="0" dirty="0">
                <a:latin typeface="黑体" panose="02010609060101010101" pitchFamily="49" charset="-122"/>
                <a:cs typeface="Times New Roman" panose="02020603050405020304" pitchFamily="18" charset="0"/>
              </a:rPr>
              <a:t>轴水平向右，</a:t>
            </a:r>
            <a:r>
              <a:rPr lang="en-US" altLang="zh-CN" sz="2400" i="0" dirty="0">
                <a:latin typeface="黑体" panose="02010609060101010101" pitchFamily="49" charset="-122"/>
              </a:rPr>
              <a:t>y</a:t>
            </a:r>
            <a:r>
              <a:rPr lang="zh-CN" altLang="zh-CN" sz="2400" i="0" dirty="0">
                <a:latin typeface="黑体" panose="02010609060101010101" pitchFamily="49" charset="-122"/>
                <a:cs typeface="Times New Roman" panose="02020603050405020304" pitchFamily="18" charset="0"/>
              </a:rPr>
              <a:t>轴垂直向下</a:t>
            </a:r>
            <a:r>
              <a:rPr lang="zh-CN" altLang="zh-CN" sz="2400" i="0" dirty="0" smtClean="0">
                <a:latin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i="0" dirty="0" smtClean="0">
                <a:latin typeface="黑体" panose="02010609060101010101" pitchFamily="49" charset="-122"/>
                <a:cs typeface="Times New Roman" panose="02020603050405020304" pitchFamily="18" charset="0"/>
              </a:rPr>
              <a:t>坐标</a:t>
            </a:r>
            <a:r>
              <a:rPr lang="zh-CN" altLang="zh-CN" sz="2400" i="0" dirty="0" smtClean="0">
                <a:latin typeface="黑体" panose="02010609060101010101" pitchFamily="49" charset="-122"/>
                <a:cs typeface="Times New Roman" panose="02020603050405020304" pitchFamily="18" charset="0"/>
              </a:rPr>
              <a:t>单位</a:t>
            </a:r>
            <a:r>
              <a:rPr lang="zh-CN" altLang="zh-CN" sz="2400" i="0" dirty="0">
                <a:latin typeface="黑体" panose="02010609060101010101" pitchFamily="49" charset="-122"/>
                <a:cs typeface="Times New Roman" panose="02020603050405020304" pitchFamily="18" charset="0"/>
              </a:rPr>
              <a:t>是像素</a:t>
            </a:r>
            <a:endParaRPr lang="zh-CN" altLang="en-US" sz="2400" i="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Text Box 2"/>
          <p:cNvSpPr txBox="1">
            <a:spLocks noChangeArrowheads="1"/>
          </p:cNvSpPr>
          <p:nvPr/>
        </p:nvSpPr>
        <p:spPr bwMode="auto">
          <a:xfrm>
            <a:off x="35496" y="1196752"/>
            <a:ext cx="9036496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zh-CN" sz="2400" b="0" i="0" dirty="0">
                <a:latin typeface="黑体" panose="02010609060101010101" pitchFamily="49" charset="-122"/>
              </a:rPr>
              <a:t> </a:t>
            </a:r>
            <a:r>
              <a:rPr lang="zh-CN" altLang="en-US" sz="2400" b="0" i="0" dirty="0">
                <a:solidFill>
                  <a:srgbClr val="0000FF"/>
                </a:solidFill>
                <a:latin typeface="黑体" panose="02010609060101010101" pitchFamily="49" charset="-122"/>
              </a:rPr>
              <a:t>背景（</a:t>
            </a:r>
            <a:r>
              <a:rPr lang="en-US" altLang="zh-CN" sz="2400" b="0" i="0" dirty="0">
                <a:solidFill>
                  <a:srgbClr val="0000FF"/>
                </a:solidFill>
                <a:latin typeface="黑体" panose="02010609060101010101" pitchFamily="49" charset="-122"/>
              </a:rPr>
              <a:t>background</a:t>
            </a:r>
            <a:r>
              <a:rPr lang="zh-CN" altLang="en-US" sz="2400" b="0" i="0" dirty="0">
                <a:solidFill>
                  <a:srgbClr val="0000FF"/>
                </a:solidFill>
                <a:latin typeface="黑体" panose="02010609060101010101" pitchFamily="49" charset="-122"/>
              </a:rPr>
              <a:t>）及前景（ </a:t>
            </a:r>
            <a:r>
              <a:rPr lang="en-US" altLang="zh-CN" sz="2400" b="0" i="0" dirty="0">
                <a:solidFill>
                  <a:srgbClr val="0000FF"/>
                </a:solidFill>
                <a:latin typeface="黑体" panose="02010609060101010101" pitchFamily="49" charset="-122"/>
              </a:rPr>
              <a:t>foreground</a:t>
            </a:r>
            <a:r>
              <a:rPr lang="zh-CN" altLang="en-US" sz="2400" b="0" i="0" dirty="0">
                <a:solidFill>
                  <a:srgbClr val="0000FF"/>
                </a:solidFill>
                <a:latin typeface="黑体" panose="02010609060101010101" pitchFamily="49" charset="-122"/>
              </a:rPr>
              <a:t>）颜色 </a:t>
            </a:r>
          </a:p>
          <a:p>
            <a:pPr eaLnBrk="1" hangingPunct="1">
              <a:lnSpc>
                <a:spcPct val="110000"/>
              </a:lnSpc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 i="0" dirty="0">
                <a:latin typeface="黑体" panose="02010609060101010101" pitchFamily="49" charset="-122"/>
              </a:rPr>
              <a:t>   </a:t>
            </a:r>
            <a:r>
              <a:rPr lang="en-US" altLang="zh-CN" sz="2400" b="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JComponent</a:t>
            </a:r>
            <a:r>
              <a:rPr lang="en-US" altLang="zh-CN" sz="24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 = ... ; </a:t>
            </a:r>
          </a:p>
          <a:p>
            <a:pPr eaLnBrk="1" hangingPunct="1">
              <a:lnSpc>
                <a:spcPct val="110000"/>
              </a:lnSpc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400" b="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c.setBackground</a:t>
            </a:r>
            <a:r>
              <a:rPr lang="en-US" altLang="zh-CN" sz="24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Color.RED</a:t>
            </a:r>
            <a:r>
              <a:rPr lang="en-US" altLang="zh-CN" sz="24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    // </a:t>
            </a:r>
            <a:r>
              <a:rPr lang="zh-CN" altLang="en-US" sz="24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设置背景色</a:t>
            </a:r>
            <a:r>
              <a:rPr lang="en-US" altLang="zh-CN" sz="24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endParaRPr lang="en-US" altLang="zh-CN" sz="2400" b="0" i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rgbClr val="339966"/>
              </a:buClr>
              <a:buNone/>
            </a:pP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400" b="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c.setForeground</a:t>
            </a:r>
            <a:r>
              <a:rPr lang="en-US" altLang="zh-CN" sz="24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Color.WHITE</a:t>
            </a:r>
            <a:r>
              <a:rPr lang="en-US" altLang="zh-CN" sz="24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  // </a:t>
            </a:r>
            <a:r>
              <a:rPr lang="zh-CN" altLang="en-US" sz="24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设置前景色</a:t>
            </a:r>
            <a:endParaRPr lang="en-US" altLang="zh-CN" sz="2400" b="0" i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400" b="0" i="0" dirty="0">
                <a:solidFill>
                  <a:srgbClr val="0000FF"/>
                </a:solidFill>
                <a:latin typeface="黑体" panose="02010609060101010101" pitchFamily="49" charset="-122"/>
              </a:rPr>
              <a:t>颜色</a:t>
            </a:r>
            <a:r>
              <a:rPr lang="zh-CN" altLang="en-US" sz="2400" b="0" i="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定义（用</a:t>
            </a:r>
            <a:r>
              <a:rPr lang="en-US" altLang="zh-CN" sz="2400" b="0" i="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Color</a:t>
            </a:r>
            <a:r>
              <a:rPr lang="zh-CN" altLang="en-US" sz="2400" b="0" i="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类的常量表示）</a:t>
            </a:r>
            <a:endParaRPr lang="zh-CN" altLang="en-US" sz="2400" b="0" i="0" dirty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 i="0" dirty="0">
                <a:latin typeface="黑体" panose="02010609060101010101" pitchFamily="49" charset="-122"/>
              </a:rPr>
              <a:t>  </a:t>
            </a:r>
            <a:r>
              <a:rPr lang="zh-CN" altLang="en-US" sz="2400" b="0" i="0" dirty="0" smtClean="0">
                <a:latin typeface="黑体" panose="02010609060101010101" pitchFamily="49" charset="-122"/>
              </a:rPr>
              <a:t> </a:t>
            </a:r>
            <a:r>
              <a:rPr lang="en-US" altLang="zh-CN" sz="2400" b="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Color.BLACK</a:t>
            </a:r>
            <a:r>
              <a:rPr lang="en-US" altLang="zh-CN" sz="24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b="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Color.BLUE</a:t>
            </a:r>
            <a:r>
              <a:rPr lang="en-US" altLang="zh-CN" sz="24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Color.CYAN</a:t>
            </a:r>
            <a:r>
              <a:rPr lang="en-US" altLang="zh-CN" sz="24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</a:t>
            </a:r>
            <a:r>
              <a:rPr lang="en-US" altLang="zh-CN" sz="24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400" b="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Color.GREEN</a:t>
            </a:r>
            <a:r>
              <a:rPr lang="en-US" altLang="zh-CN" sz="24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sz="2400" b="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Color.RED</a:t>
            </a:r>
            <a:r>
              <a:rPr lang="en-US" altLang="zh-CN" sz="24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400" b="0" i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Color.YELLOW</a:t>
            </a:r>
            <a:r>
              <a:rPr lang="en-US" altLang="zh-CN" sz="2400" b="0" i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en-US" altLang="zh-CN" sz="2400" b="0" i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sz="2400" b="0" i="0" dirty="0">
                <a:solidFill>
                  <a:srgbClr val="0000FF"/>
                </a:solidFill>
                <a:latin typeface="黑体" panose="02010609060101010101" pitchFamily="49" charset="-122"/>
              </a:rPr>
              <a:t>生成自己的颜色对象：指定红、绿、蓝的数量</a:t>
            </a:r>
            <a:r>
              <a:rPr lang="en-US" altLang="zh-CN" sz="2400" b="0" i="0" dirty="0">
                <a:solidFill>
                  <a:srgbClr val="0000FF"/>
                </a:solidFill>
                <a:latin typeface="黑体" panose="02010609060101010101" pitchFamily="49" charset="-122"/>
              </a:rPr>
              <a:t>(0~255)  </a:t>
            </a:r>
          </a:p>
          <a:p>
            <a:pPr eaLnBrk="1" hangingPunct="1">
              <a:lnSpc>
                <a:spcPct val="110000"/>
              </a:lnSpc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new Color(</a:t>
            </a:r>
            <a:r>
              <a:rPr lang="en-US" altLang="zh-CN" sz="2400" b="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red, </a:t>
            </a:r>
            <a:r>
              <a:rPr lang="en-US" altLang="zh-CN" sz="2400" b="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green, </a:t>
            </a:r>
            <a:r>
              <a:rPr lang="en-US" altLang="zh-CN" sz="2400" b="0" i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i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blue);</a:t>
            </a:r>
          </a:p>
        </p:txBody>
      </p:sp>
      <p:sp>
        <p:nvSpPr>
          <p:cNvPr id="112643" name="Rectangle 4"/>
          <p:cNvSpPr>
            <a:spLocks noChangeArrowheads="1"/>
          </p:cNvSpPr>
          <p:nvPr/>
        </p:nvSpPr>
        <p:spPr bwMode="auto">
          <a:xfrm>
            <a:off x="1115616" y="260648"/>
            <a:ext cx="69850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4000" i="0" dirty="0">
                <a:solidFill>
                  <a:schemeClr val="bg1"/>
                </a:solidFill>
                <a:latin typeface="黑体" panose="02010609060101010101" pitchFamily="49" charset="-122"/>
                <a:cs typeface="+mj-cs"/>
              </a:rPr>
              <a:t>颜色</a:t>
            </a:r>
          </a:p>
        </p:txBody>
      </p:sp>
      <p:pic>
        <p:nvPicPr>
          <p:cNvPr id="5109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56729"/>
            <a:ext cx="31623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73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0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0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0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0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60648"/>
            <a:ext cx="6985000" cy="792163"/>
          </a:xfrm>
        </p:spPr>
        <p:txBody>
          <a:bodyPr/>
          <a:lstStyle/>
          <a:p>
            <a:pPr eaLnBrk="1" hangingPunct="1"/>
            <a:r>
              <a:rPr lang="en-US" altLang="zh-CN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Graphics</a:t>
            </a:r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 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568951" cy="5113337"/>
          </a:xfrm>
          <a:solidFill>
            <a:srgbClr val="FBFBFF"/>
          </a:solidFill>
          <a:ln w="28575">
            <a:solidFill>
              <a:srgbClr val="33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绘图和显示格式化文字的工具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Graphics g = 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component.getGraphics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//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获取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Graphics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对象</a:t>
            </a:r>
            <a:endParaRPr lang="zh-CN" altLang="en-US" sz="2200" b="0" dirty="0" smtClean="0">
              <a:solidFill>
                <a:srgbClr val="0000CC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g.drawLine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x1, 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y1, 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x2, 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y2)     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//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绘制直线。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g.drawOval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x, 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y, 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width, 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height)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绘制椭圆。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g.drawRect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x, 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y, 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width, 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height) 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绘制矩形。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g.fillOval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x, 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y, 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width, 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height) </a:t>
            </a:r>
            <a:b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使用当前颜色填充外接指定矩形框的椭圆。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g.drawString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(String 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x, 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 y)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b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绘制由指定 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string 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给定的文本。 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clearRect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x</a:t>
            </a:r>
            <a:r>
              <a:rPr lang="zh-CN" altLang="en-US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y</a:t>
            </a:r>
            <a:r>
              <a:rPr lang="zh-CN" altLang="en-US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width</a:t>
            </a:r>
            <a:r>
              <a:rPr lang="zh-CN" altLang="en-US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height) 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//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清除矩形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Color  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getColor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	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     //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获取当前颜色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 </a:t>
            </a:r>
            <a:r>
              <a:rPr lang="en-US" altLang="zh-CN" sz="2200" b="0" dirty="0" err="1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setColor</a:t>
            </a:r>
            <a:r>
              <a:rPr lang="en-US" altLang="zh-CN" sz="2200" b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(Color c)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     //</a:t>
            </a:r>
            <a:r>
              <a:rPr lang="zh-CN" altLang="en-US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设置颜色</a:t>
            </a:r>
          </a:p>
        </p:txBody>
      </p:sp>
    </p:spTree>
    <p:extLst>
      <p:ext uri="{BB962C8B-B14F-4D97-AF65-F5344CB8AC3E}">
        <p14:creationId xmlns:p14="http://schemas.microsoft.com/office/powerpoint/2010/main" val="2853070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7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0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1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2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3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4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5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16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2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3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4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5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6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7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8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9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2004年历2</Template>
  <TotalTime>34373</TotalTime>
  <Words>8967</Words>
  <Application>Microsoft Office PowerPoint</Application>
  <PresentationFormat>全屏显示(4:3)</PresentationFormat>
  <Paragraphs>1730</Paragraphs>
  <Slides>114</Slides>
  <Notes>76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114</vt:i4>
      </vt:variant>
    </vt:vector>
  </HeadingPairs>
  <TitlesOfParts>
    <vt:vector size="119" baseType="lpstr">
      <vt:lpstr>sample</vt:lpstr>
      <vt:lpstr>1_sample</vt:lpstr>
      <vt:lpstr>2_sample</vt:lpstr>
      <vt:lpstr>Visio</vt:lpstr>
      <vt:lpstr>Microsoft Visio 2000/2002 Drawing</vt:lpstr>
      <vt:lpstr>第5章 基于Swing的 图形用户界面设计</vt:lpstr>
      <vt:lpstr>5.1 Java图形用户界面基础</vt:lpstr>
      <vt:lpstr>图形用户界面的组成</vt:lpstr>
      <vt:lpstr>组件与容器</vt:lpstr>
      <vt:lpstr>GUI技术及支持包</vt:lpstr>
      <vt:lpstr>AWT概述</vt:lpstr>
      <vt:lpstr>AWT类结构</vt:lpstr>
      <vt:lpstr>Swing概述</vt:lpstr>
      <vt:lpstr>Swing类结构</vt:lpstr>
      <vt:lpstr>创建图形用户界面的一般步骤</vt:lpstr>
      <vt:lpstr>PowerPoint 演示文稿</vt:lpstr>
      <vt:lpstr>顶层容器—框架JFrame</vt:lpstr>
      <vt:lpstr>框架JFrame</vt:lpstr>
      <vt:lpstr>框架JFrame</vt:lpstr>
      <vt:lpstr>JFrame应用示例</vt:lpstr>
      <vt:lpstr>JFrame应用示例</vt:lpstr>
      <vt:lpstr>框架JFrame</vt:lpstr>
      <vt:lpstr>中间容器JPanel</vt:lpstr>
      <vt:lpstr>中间容器JPanel</vt:lpstr>
      <vt:lpstr>按钮JButton</vt:lpstr>
      <vt:lpstr>按钮JButton</vt:lpstr>
      <vt:lpstr>JButton应用示例</vt:lpstr>
      <vt:lpstr>JButton应用示例</vt:lpstr>
      <vt:lpstr>JButton应用示例</vt:lpstr>
      <vt:lpstr>PowerPoint 演示文稿</vt:lpstr>
      <vt:lpstr>5.3 布局管理器</vt:lpstr>
      <vt:lpstr>5.3 布局管理器</vt:lpstr>
      <vt:lpstr>FlowLayout—流式布局管理器 </vt:lpstr>
      <vt:lpstr>设置FlowLayout布局</vt:lpstr>
      <vt:lpstr>FlowLayout使用示例</vt:lpstr>
      <vt:lpstr>FlowLayout—流式布局管理器 </vt:lpstr>
      <vt:lpstr>BorderLayout—边界布局管理器 </vt:lpstr>
      <vt:lpstr>BorderLayout—边界布局管理器 </vt:lpstr>
      <vt:lpstr>PowerPoint 演示文稿</vt:lpstr>
      <vt:lpstr>BorderLayout—边界布局管理器 </vt:lpstr>
      <vt:lpstr>GridLayout—网格布局管理器 </vt:lpstr>
      <vt:lpstr>GridLayout—网格布局管理器 </vt:lpstr>
      <vt:lpstr>PowerPoint 演示文稿</vt:lpstr>
      <vt:lpstr>GridLayout—网格布局管理器 </vt:lpstr>
      <vt:lpstr>PowerPoint 演示文稿</vt:lpstr>
      <vt:lpstr>网格布局应用</vt:lpstr>
      <vt:lpstr>CardLayout—卡片式布局管理器 </vt:lpstr>
      <vt:lpstr>CardLayout—卡片式布局管理器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布局类型的选用</vt:lpstr>
      <vt:lpstr>联合使用布局管理器</vt:lpstr>
      <vt:lpstr>联合使用布局管理器</vt:lpstr>
      <vt:lpstr>PowerPoint 演示文稿</vt:lpstr>
      <vt:lpstr>PowerPoint 演示文稿</vt:lpstr>
      <vt:lpstr>PowerPoint 演示文稿</vt:lpstr>
      <vt:lpstr>边界示例</vt:lpstr>
      <vt:lpstr>PowerPoint 演示文稿</vt:lpstr>
      <vt:lpstr>边界示例</vt:lpstr>
      <vt:lpstr>5.4 Java事件处理</vt:lpstr>
      <vt:lpstr>事件处理三要素</vt:lpstr>
      <vt:lpstr>PowerPoint 演示文稿</vt:lpstr>
      <vt:lpstr>PowerPoint 演示文稿</vt:lpstr>
      <vt:lpstr>事件类和监听器接口 </vt:lpstr>
      <vt:lpstr>PowerPoint 演示文稿</vt:lpstr>
      <vt:lpstr>PowerPoint 演示文稿</vt:lpstr>
      <vt:lpstr>事件处理的具体步骤 </vt:lpstr>
      <vt:lpstr>5.4.4 动作事件ActionEvent</vt:lpstr>
      <vt:lpstr>事件处理举例</vt:lpstr>
      <vt:lpstr>界面代码</vt:lpstr>
      <vt:lpstr>事件处理示例</vt:lpstr>
      <vt:lpstr>PowerPoint 演示文稿</vt:lpstr>
      <vt:lpstr>PowerPoint 演示文稿</vt:lpstr>
      <vt:lpstr>ActionEvent事件类的常用方法</vt:lpstr>
      <vt:lpstr>事件处理示例</vt:lpstr>
      <vt:lpstr>PowerPoint 演示文稿</vt:lpstr>
      <vt:lpstr>PowerPoint 演示文稿</vt:lpstr>
      <vt:lpstr>5.4.5 窗口事件与适配器类</vt:lpstr>
      <vt:lpstr>窗口关闭事件的处理</vt:lpstr>
      <vt:lpstr>窗口关闭事件的处理</vt:lpstr>
      <vt:lpstr>PowerPoint 演示文稿</vt:lpstr>
      <vt:lpstr>常用的适配器类</vt:lpstr>
      <vt:lpstr>PowerPoint 演示文稿</vt:lpstr>
      <vt:lpstr>PowerPoint 演示文稿</vt:lpstr>
      <vt:lpstr>继承适配器类事件处理 </vt:lpstr>
      <vt:lpstr>5.4.6 使用内部类与匿名类进行事件处理</vt:lpstr>
      <vt:lpstr>PowerPoint 演示文稿</vt:lpstr>
      <vt:lpstr>事件处理示例</vt:lpstr>
      <vt:lpstr>PowerPoint 演示文稿</vt:lpstr>
      <vt:lpstr>匿名类（Anonymous Class）</vt:lpstr>
      <vt:lpstr>匿名类的定义</vt:lpstr>
      <vt:lpstr>匿名类在事件处理中的应用</vt:lpstr>
      <vt:lpstr>事件处理示例</vt:lpstr>
      <vt:lpstr>PowerPoint 演示文稿</vt:lpstr>
      <vt:lpstr>PowerPoint 演示文稿</vt:lpstr>
      <vt:lpstr>事件处理小结</vt:lpstr>
      <vt:lpstr>5.4.8 鼠标和键盘事件</vt:lpstr>
      <vt:lpstr>  绘图的坐标系 </vt:lpstr>
      <vt:lpstr>PowerPoint 演示文稿</vt:lpstr>
      <vt:lpstr>Graphics类 </vt:lpstr>
      <vt:lpstr>PowerPoint 演示文稿</vt:lpstr>
      <vt:lpstr>鼠标事件类MouseEvent</vt:lpstr>
      <vt:lpstr>MouseListener接口</vt:lpstr>
      <vt:lpstr>MouseMotionListener接口</vt:lpstr>
      <vt:lpstr>鼠标事件示例</vt:lpstr>
      <vt:lpstr>PowerPoint 演示文稿</vt:lpstr>
      <vt:lpstr>PowerPoint 演示文稿</vt:lpstr>
      <vt:lpstr>键盘事件</vt:lpstr>
      <vt:lpstr>键盘事件</vt:lpstr>
      <vt:lpstr>PowerPoint 演示文稿</vt:lpstr>
      <vt:lpstr>PowerPoint 演示文稿</vt:lpstr>
      <vt:lpstr>PowerPoint 演示文稿</vt:lpstr>
      <vt:lpstr>编程练习</vt:lpstr>
      <vt:lpstr>编程练习</vt:lpstr>
      <vt:lpstr>编程练习</vt:lpstr>
    </vt:vector>
  </TitlesOfParts>
  <Company>深圳市斯尔顿科技有限公司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zcj</dc:creator>
  <cp:lastModifiedBy>Peng Wen</cp:lastModifiedBy>
  <cp:revision>1292</cp:revision>
  <dcterms:created xsi:type="dcterms:W3CDTF">2008-04-16T08:29:39Z</dcterms:created>
  <dcterms:modified xsi:type="dcterms:W3CDTF">2018-04-20T06:18:03Z</dcterms:modified>
</cp:coreProperties>
</file>