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44" r:id="rId2"/>
    <p:sldMasterId id="2147483762" r:id="rId3"/>
  </p:sldMasterIdLst>
  <p:notesMasterIdLst>
    <p:notesMasterId r:id="rId28"/>
  </p:notesMasterIdLst>
  <p:sldIdLst>
    <p:sldId id="508" r:id="rId4"/>
    <p:sldId id="493" r:id="rId5"/>
    <p:sldId id="331" r:id="rId6"/>
    <p:sldId id="377" r:id="rId7"/>
    <p:sldId id="378" r:id="rId8"/>
    <p:sldId id="373" r:id="rId9"/>
    <p:sldId id="509" r:id="rId10"/>
    <p:sldId id="332" r:id="rId11"/>
    <p:sldId id="433" r:id="rId12"/>
    <p:sldId id="381" r:id="rId13"/>
    <p:sldId id="486" r:id="rId14"/>
    <p:sldId id="487" r:id="rId15"/>
    <p:sldId id="501" r:id="rId16"/>
    <p:sldId id="502" r:id="rId17"/>
    <p:sldId id="503" r:id="rId18"/>
    <p:sldId id="485" r:id="rId19"/>
    <p:sldId id="510" r:id="rId20"/>
    <p:sldId id="488" r:id="rId21"/>
    <p:sldId id="489" r:id="rId22"/>
    <p:sldId id="504" r:id="rId23"/>
    <p:sldId id="511" r:id="rId24"/>
    <p:sldId id="512" r:id="rId25"/>
    <p:sldId id="513" r:id="rId26"/>
    <p:sldId id="499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C"/>
    <a:srgbClr val="0000FF"/>
    <a:srgbClr val="EFFFF2"/>
    <a:srgbClr val="E7FFEC"/>
    <a:srgbClr val="FFFFFF"/>
    <a:srgbClr val="E5FFFF"/>
    <a:srgbClr val="CCFFFF"/>
    <a:srgbClr val="EEFEA0"/>
    <a:srgbClr val="DEFBF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0270" autoAdjust="0"/>
  </p:normalViewPr>
  <p:slideViewPr>
    <p:cSldViewPr>
      <p:cViewPr varScale="1">
        <p:scale>
          <a:sx n="80" d="100"/>
          <a:sy n="80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6FEFF0-0EF3-4508-955B-24E617EE08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92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H:\..\..\..\..\Program%20Files\Xinox%20Software\zh_CN\api\javax\swing\table\DefaultTableModel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file:///H:\..\..\..\..\Program%20Files\Xinox%20Software\zh_CN\api\java\lang\Object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H:\..\..\..\..\Program%20Files\Xinox%20Software\zh_CN\api\javax\swing\table\DefaultTableModel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file:///H:\..\..\..\..\Program%20Files\Xinox%20Software\zh_CN\api\java\lang\Object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9F97193-656C-4359-8F88-F4F942D8629D}" type="slidenum">
              <a:rPr lang="zh-CN" altLang="en-US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56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9D4E1EB-D963-455D-992D-0DEA111CB26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必须加滚动条，否则表格的标题行不能显示</a:t>
            </a:r>
          </a:p>
        </p:txBody>
      </p:sp>
    </p:spTree>
    <p:extLst>
      <p:ext uri="{BB962C8B-B14F-4D97-AF65-F5344CB8AC3E}">
        <p14:creationId xmlns:p14="http://schemas.microsoft.com/office/powerpoint/2010/main" val="113962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3500C564-3FE4-4C75-9E81-0A43A14D25BE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例子代码见</a:t>
            </a:r>
            <a:r>
              <a:rPr lang="en-US" altLang="zh-CN" dirty="0" smtClean="0"/>
              <a:t>SelectionModelDemo.java</a:t>
            </a:r>
          </a:p>
          <a:p>
            <a:pPr eaLnBrk="1" hangingPunct="1"/>
            <a:r>
              <a:rPr lang="en-US" altLang="zh-CN" dirty="0" smtClean="0"/>
              <a:t>//SelectionModelDemo.java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java.awt</a:t>
            </a:r>
            <a:r>
              <a:rPr lang="en-US" altLang="zh-CN" dirty="0" smtClean="0"/>
              <a:t>.*;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java.awt.event</a:t>
            </a:r>
            <a:r>
              <a:rPr lang="en-US" altLang="zh-CN" dirty="0" smtClean="0"/>
              <a:t>.*;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javax.swing</a:t>
            </a:r>
            <a:r>
              <a:rPr lang="en-US" altLang="zh-CN" dirty="0" smtClean="0"/>
              <a:t>.*;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javax.swing.event</a:t>
            </a:r>
            <a:r>
              <a:rPr lang="en-US" altLang="zh-CN" dirty="0" smtClean="0"/>
              <a:t>.*;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class </a:t>
            </a:r>
            <a:r>
              <a:rPr lang="en-US" altLang="zh-CN" dirty="0" err="1" smtClean="0"/>
              <a:t>SelectionModelDemo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ActionListener,ListSelectionListener</a:t>
            </a:r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   </a:t>
            </a:r>
            <a:r>
              <a:rPr lang="en-US" altLang="zh-CN" dirty="0" err="1" smtClean="0"/>
              <a:t>JTable</a:t>
            </a:r>
            <a:r>
              <a:rPr lang="en-US" altLang="zh-CN" dirty="0" smtClean="0"/>
              <a:t> table=null;</a:t>
            </a:r>
          </a:p>
          <a:p>
            <a:pPr eaLnBrk="1" hangingPunct="1"/>
            <a:r>
              <a:rPr lang="en-US" altLang="zh-CN" dirty="0" smtClean="0"/>
              <a:t>   </a:t>
            </a:r>
            <a:r>
              <a:rPr lang="en-US" altLang="zh-CN" dirty="0" err="1" smtClean="0"/>
              <a:t>ListSelectionModel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selectionMode</a:t>
            </a:r>
            <a:r>
              <a:rPr lang="en-US" altLang="zh-CN" dirty="0" smtClean="0"/>
              <a:t>=null;</a:t>
            </a:r>
          </a:p>
          <a:p>
            <a:pPr eaLnBrk="1" hangingPunct="1"/>
            <a:r>
              <a:rPr lang="en-US" altLang="zh-CN" dirty="0" smtClean="0"/>
              <a:t>   </a:t>
            </a:r>
            <a:r>
              <a:rPr lang="en-US" altLang="zh-CN" dirty="0" err="1" smtClean="0"/>
              <a:t>JLabel</a:t>
            </a:r>
            <a:r>
              <a:rPr lang="en-US" altLang="zh-CN" dirty="0" smtClean="0"/>
              <a:t> label=null;//</a:t>
            </a:r>
            <a:r>
              <a:rPr lang="zh-CN" altLang="en-US" dirty="0" smtClean="0"/>
              <a:t>显示用户选取表格之用</a:t>
            </a:r>
          </a:p>
          <a:p>
            <a:pPr eaLnBrk="1" hangingPunct="1"/>
            <a:r>
              <a:rPr lang="zh-CN" altLang="en-US" dirty="0" smtClean="0"/>
              <a:t>   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SelectionModelDemo</a:t>
            </a:r>
            <a:r>
              <a:rPr lang="en-US" altLang="zh-CN" dirty="0" smtClean="0"/>
              <a:t>(){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 f=new 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 String[] name={"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1","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2","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3","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4","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5"};</a:t>
            </a:r>
          </a:p>
          <a:p>
            <a:pPr eaLnBrk="1" hangingPunct="1"/>
            <a:r>
              <a:rPr lang="en-US" altLang="zh-CN" dirty="0" smtClean="0"/>
              <a:t>       String[][] data=new String[5][5];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value=1;</a:t>
            </a:r>
          </a:p>
          <a:p>
            <a:pPr eaLnBrk="1" hangingPunct="1"/>
            <a:r>
              <a:rPr lang="en-US" altLang="zh-CN" dirty="0" smtClean="0"/>
              <a:t>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data.length;i</a:t>
            </a:r>
            <a:r>
              <a:rPr lang="en-US" altLang="zh-CN" dirty="0" smtClean="0"/>
              <a:t>++){</a:t>
            </a:r>
          </a:p>
          <a:p>
            <a:pPr eaLnBrk="1" hangingPunct="1"/>
            <a:r>
              <a:rPr lang="en-US" altLang="zh-CN" dirty="0" smtClean="0"/>
              <a:t>    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j=0;j&lt;data[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length;j</a:t>
            </a:r>
            <a:r>
              <a:rPr lang="en-US" altLang="zh-CN" dirty="0" smtClean="0"/>
              <a:t>++){</a:t>
            </a:r>
          </a:p>
          <a:p>
            <a:pPr eaLnBrk="1" hangingPunct="1"/>
            <a:r>
              <a:rPr lang="en-US" altLang="zh-CN" dirty="0" smtClean="0"/>
              <a:t>           data[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</a:t>
            </a:r>
            <a:r>
              <a:rPr lang="en-US" altLang="zh-CN" dirty="0" err="1" smtClean="0"/>
              <a:t>String.valueOf</a:t>
            </a:r>
            <a:r>
              <a:rPr lang="en-US" altLang="zh-CN" dirty="0" smtClean="0"/>
              <a:t>(value++);</a:t>
            </a:r>
          </a:p>
          <a:p>
            <a:pPr eaLnBrk="1" hangingPunct="1"/>
            <a:r>
              <a:rPr lang="en-US" altLang="zh-CN" dirty="0" smtClean="0"/>
              <a:t>         }</a:t>
            </a:r>
          </a:p>
          <a:p>
            <a:pPr eaLnBrk="1" hangingPunct="1"/>
            <a:r>
              <a:rPr lang="en-US" altLang="zh-CN" dirty="0" smtClean="0"/>
              <a:t>       }</a:t>
            </a:r>
          </a:p>
          <a:p>
            <a:pPr eaLnBrk="1" hangingPunct="1"/>
            <a:r>
              <a:rPr lang="en-US" altLang="zh-CN" dirty="0" smtClean="0"/>
              <a:t>       table=new </a:t>
            </a:r>
            <a:r>
              <a:rPr lang="en-US" altLang="zh-CN" dirty="0" err="1" smtClean="0"/>
              <a:t>JTable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data,name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table.setPreferredScrollableViewportSize</a:t>
            </a:r>
            <a:r>
              <a:rPr lang="en-US" altLang="zh-CN" dirty="0" smtClean="0"/>
              <a:t>(new Dimension(400,80));</a:t>
            </a:r>
          </a:p>
          <a:p>
            <a:pPr eaLnBrk="1" hangingPunct="1"/>
            <a:r>
              <a:rPr lang="en-US" altLang="zh-CN" dirty="0" smtClean="0"/>
              <a:t>    //   </a:t>
            </a:r>
            <a:r>
              <a:rPr lang="en-US" altLang="zh-CN" dirty="0" err="1" smtClean="0"/>
              <a:t>table.setCellSelectionEnabled</a:t>
            </a:r>
            <a:r>
              <a:rPr lang="en-US" altLang="zh-CN" dirty="0" smtClean="0"/>
              <a:t>(true);//</a:t>
            </a:r>
            <a:r>
              <a:rPr lang="zh-CN" altLang="en-US" dirty="0" smtClean="0"/>
              <a:t>使得表格的选取是以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为单位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而不是以列为单位</a:t>
            </a:r>
            <a:r>
              <a:rPr lang="en-US" altLang="zh-CN" dirty="0" smtClean="0"/>
              <a:t>.</a:t>
            </a:r>
            <a:r>
              <a:rPr lang="zh-CN" altLang="en-US" dirty="0" smtClean="0"/>
              <a:t>若你没有写此行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则在选取表格数</a:t>
            </a:r>
          </a:p>
          <a:p>
            <a:pPr eaLnBrk="1" hangingPunct="1"/>
            <a:r>
              <a:rPr lang="zh-CN" altLang="en-US" dirty="0" smtClean="0"/>
              <a:t>                                 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据时以整列为单位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selectionMode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table.getSelectionModel</a:t>
            </a:r>
            <a:r>
              <a:rPr lang="en-US" altLang="zh-CN" dirty="0" smtClean="0"/>
              <a:t>();//</a:t>
            </a:r>
            <a:r>
              <a:rPr lang="zh-CN" altLang="en-US" dirty="0" smtClean="0"/>
              <a:t>取得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ListSelectionModel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selectionMode.addListSelectionListener</a:t>
            </a:r>
            <a:r>
              <a:rPr lang="en-US" altLang="zh-CN" dirty="0" smtClean="0"/>
              <a:t>(this);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JScrollPane</a:t>
            </a:r>
            <a:r>
              <a:rPr lang="en-US" altLang="zh-CN" dirty="0" smtClean="0"/>
              <a:t> s=new </a:t>
            </a:r>
            <a:r>
              <a:rPr lang="en-US" altLang="zh-CN" dirty="0" err="1" smtClean="0"/>
              <a:t>JScrollPane</a:t>
            </a:r>
            <a:r>
              <a:rPr lang="en-US" altLang="zh-CN" dirty="0" smtClean="0"/>
              <a:t>(table);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 panel=new 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 b=new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单一选择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panel.add</a:t>
            </a:r>
            <a:r>
              <a:rPr lang="en-US" altLang="zh-CN" dirty="0" smtClean="0"/>
              <a:t>(b);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b.addActionListener</a:t>
            </a:r>
            <a:r>
              <a:rPr lang="en-US" altLang="zh-CN" dirty="0" smtClean="0"/>
              <a:t>(this);</a:t>
            </a:r>
          </a:p>
          <a:p>
            <a:pPr eaLnBrk="1" hangingPunct="1"/>
            <a:r>
              <a:rPr lang="en-US" altLang="zh-CN" dirty="0" smtClean="0"/>
              <a:t>       b=new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连续区间选择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panel.add</a:t>
            </a:r>
            <a:r>
              <a:rPr lang="en-US" altLang="zh-CN" dirty="0" smtClean="0"/>
              <a:t>(b);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b.addActionListener</a:t>
            </a:r>
            <a:r>
              <a:rPr lang="en-US" altLang="zh-CN" dirty="0" smtClean="0"/>
              <a:t>(this);</a:t>
            </a:r>
          </a:p>
          <a:p>
            <a:pPr eaLnBrk="1" hangingPunct="1"/>
            <a:r>
              <a:rPr lang="en-US" altLang="zh-CN" dirty="0" smtClean="0"/>
              <a:t>       b=new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多重选择</a:t>
            </a:r>
            <a:r>
              <a:rPr lang="en-US" altLang="zh-CN" dirty="0" smtClean="0"/>
              <a:t>");       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panel.add</a:t>
            </a:r>
            <a:r>
              <a:rPr lang="en-US" altLang="zh-CN" dirty="0" smtClean="0"/>
              <a:t>(b);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b.addActionListener</a:t>
            </a:r>
            <a:r>
              <a:rPr lang="en-US" altLang="zh-CN" dirty="0" smtClean="0"/>
              <a:t>(this);</a:t>
            </a:r>
          </a:p>
          <a:p>
            <a:pPr eaLnBrk="1" hangingPunct="1"/>
            <a:r>
              <a:rPr lang="en-US" altLang="zh-CN" dirty="0" smtClean="0"/>
              <a:t>       </a:t>
            </a:r>
          </a:p>
          <a:p>
            <a:pPr eaLnBrk="1" hangingPunct="1"/>
            <a:r>
              <a:rPr lang="en-US" altLang="zh-CN" dirty="0" smtClean="0"/>
              <a:t>       label=new </a:t>
            </a:r>
            <a:r>
              <a:rPr lang="en-US" altLang="zh-CN" dirty="0" err="1" smtClean="0"/>
              <a:t>JLabel</a:t>
            </a:r>
            <a:r>
              <a:rPr lang="en-US" altLang="zh-CN" dirty="0" smtClean="0"/>
              <a:t>("</a:t>
            </a:r>
            <a:r>
              <a:rPr lang="zh-CN" altLang="en-US" dirty="0" smtClean="0"/>
              <a:t>你选取</a:t>
            </a:r>
            <a:r>
              <a:rPr lang="en-US" altLang="zh-CN" dirty="0" smtClean="0"/>
              <a:t>:");</a:t>
            </a:r>
          </a:p>
          <a:p>
            <a:pPr eaLnBrk="1" hangingPunct="1"/>
            <a:r>
              <a:rPr lang="en-US" altLang="zh-CN" dirty="0" smtClean="0"/>
              <a:t>       </a:t>
            </a:r>
          </a:p>
          <a:p>
            <a:pPr eaLnBrk="1" hangingPunct="1"/>
            <a:r>
              <a:rPr lang="en-US" altLang="zh-CN" dirty="0" smtClean="0"/>
              <a:t>       Container </a:t>
            </a:r>
            <a:r>
              <a:rPr lang="en-US" altLang="zh-CN" dirty="0" err="1" smtClean="0"/>
              <a:t>contentPane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f.getContentPane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contentPane.add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panel,BorderLayout.NORTH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contentPane.add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s,BorderLayout.CENTER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contentPane.add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label,BorderLayout.SOUTH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 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f.setTitle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SelectionModelDemo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f.pack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f.setVisible</a:t>
            </a:r>
            <a:r>
              <a:rPr lang="en-US" altLang="zh-CN" dirty="0" smtClean="0"/>
              <a:t>(true);</a:t>
            </a:r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f.addWindowListener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WindowAdapter</a:t>
            </a:r>
            <a:r>
              <a:rPr lang="en-US" altLang="zh-CN" dirty="0" smtClean="0"/>
              <a:t>() {</a:t>
            </a:r>
          </a:p>
          <a:p>
            <a:pPr eaLnBrk="1" hangingPunct="1"/>
            <a:r>
              <a:rPr lang="en-US" altLang="zh-CN" dirty="0" smtClean="0"/>
              <a:t>            public void </a:t>
            </a:r>
            <a:r>
              <a:rPr lang="en-US" altLang="zh-CN" dirty="0" err="1" smtClean="0"/>
              <a:t>windowClosing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WindowEvent</a:t>
            </a:r>
            <a:r>
              <a:rPr lang="en-US" altLang="zh-CN" dirty="0" smtClean="0"/>
              <a:t> e) {</a:t>
            </a:r>
          </a:p>
          <a:p>
            <a:pPr eaLnBrk="1" hangingPunct="1"/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System.exit</a:t>
            </a:r>
            <a:r>
              <a:rPr lang="en-US" altLang="zh-CN" dirty="0" smtClean="0"/>
              <a:t>(0);</a:t>
            </a:r>
          </a:p>
          <a:p>
            <a:pPr eaLnBrk="1" hangingPunct="1"/>
            <a:r>
              <a:rPr lang="en-US" altLang="zh-CN" dirty="0" smtClean="0"/>
              <a:t>            }</a:t>
            </a:r>
          </a:p>
          <a:p>
            <a:pPr eaLnBrk="1" hangingPunct="1"/>
            <a:r>
              <a:rPr lang="en-US" altLang="zh-CN" dirty="0" smtClean="0"/>
              <a:t>        });       </a:t>
            </a:r>
          </a:p>
          <a:p>
            <a:pPr eaLnBrk="1" hangingPunct="1"/>
            <a:r>
              <a:rPr lang="en-US" altLang="zh-CN" dirty="0" smtClean="0"/>
              <a:t>   }</a:t>
            </a:r>
          </a:p>
          <a:p>
            <a:pPr eaLnBrk="1" hangingPunct="1"/>
            <a:r>
              <a:rPr lang="en-US" altLang="zh-CN" dirty="0" smtClean="0"/>
              <a:t>   /*</a:t>
            </a:r>
            <a:r>
              <a:rPr lang="zh-CN" altLang="en-US" dirty="0" smtClean="0"/>
              <a:t>处理按钮事件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ListSelectionModel</a:t>
            </a:r>
            <a:r>
              <a:rPr lang="zh-CN" altLang="en-US" dirty="0" smtClean="0"/>
              <a:t>界面所定义的</a:t>
            </a:r>
            <a:r>
              <a:rPr lang="en-US" altLang="zh-CN" dirty="0" err="1" smtClean="0"/>
              <a:t>setSelectionMode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方法来设置表格选取模式</a:t>
            </a:r>
            <a:r>
              <a:rPr lang="en-US" altLang="zh-CN" dirty="0" smtClean="0"/>
              <a:t>.*/</a:t>
            </a:r>
          </a:p>
          <a:p>
            <a:pPr eaLnBrk="1" hangingPunct="1"/>
            <a:r>
              <a:rPr lang="en-US" altLang="zh-CN" dirty="0" smtClean="0"/>
              <a:t>   public void </a:t>
            </a:r>
            <a:r>
              <a:rPr lang="en-US" altLang="zh-CN" dirty="0" err="1" smtClean="0"/>
              <a:t>actionPerformed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ActionEvent</a:t>
            </a:r>
            <a:r>
              <a:rPr lang="en-US" altLang="zh-CN" dirty="0" smtClean="0"/>
              <a:t> e){</a:t>
            </a:r>
          </a:p>
          <a:p>
            <a:pPr eaLnBrk="1" hangingPunct="1"/>
            <a:r>
              <a:rPr lang="en-US" altLang="zh-CN" dirty="0" smtClean="0"/>
              <a:t>      if (</a:t>
            </a:r>
            <a:r>
              <a:rPr lang="en-US" altLang="zh-CN" dirty="0" err="1" smtClean="0"/>
              <a:t>e.getActionCommand</a:t>
            </a:r>
            <a:r>
              <a:rPr lang="en-US" altLang="zh-CN" dirty="0" smtClean="0"/>
              <a:t>().equals("</a:t>
            </a:r>
            <a:r>
              <a:rPr lang="zh-CN" altLang="en-US" dirty="0" smtClean="0"/>
              <a:t>单一选择</a:t>
            </a:r>
            <a:r>
              <a:rPr lang="en-US" altLang="zh-CN" dirty="0" smtClean="0"/>
              <a:t>"))</a:t>
            </a:r>
          </a:p>
          <a:p>
            <a:pPr eaLnBrk="1" hangingPunct="1"/>
            <a:r>
              <a:rPr lang="en-US" altLang="zh-CN" dirty="0" smtClean="0"/>
              <a:t>         </a:t>
            </a:r>
            <a:r>
              <a:rPr lang="en-US" altLang="zh-CN" dirty="0" err="1" smtClean="0"/>
              <a:t>selectionMode.setSelectionMode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ListSelectionModel.SINGLE_SELECTION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if (</a:t>
            </a:r>
            <a:r>
              <a:rPr lang="en-US" altLang="zh-CN" dirty="0" err="1" smtClean="0"/>
              <a:t>e.getActionCommand</a:t>
            </a:r>
            <a:r>
              <a:rPr lang="en-US" altLang="zh-CN" dirty="0" smtClean="0"/>
              <a:t>().equals("</a:t>
            </a:r>
            <a:r>
              <a:rPr lang="zh-CN" altLang="en-US" dirty="0" smtClean="0"/>
              <a:t>连续区间选择</a:t>
            </a:r>
            <a:r>
              <a:rPr lang="en-US" altLang="zh-CN" dirty="0" smtClean="0"/>
              <a:t>"))</a:t>
            </a:r>
          </a:p>
          <a:p>
            <a:pPr eaLnBrk="1" hangingPunct="1"/>
            <a:r>
              <a:rPr lang="en-US" altLang="zh-CN" dirty="0" smtClean="0"/>
              <a:t>         </a:t>
            </a:r>
            <a:r>
              <a:rPr lang="en-US" altLang="zh-CN" dirty="0" err="1" smtClean="0"/>
              <a:t>selectionMode.setSelectionMode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ListSelectionModel.SINGLE_INTERVAL_SELECTION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if (</a:t>
            </a:r>
            <a:r>
              <a:rPr lang="en-US" altLang="zh-CN" dirty="0" err="1" smtClean="0"/>
              <a:t>e.getActionCommand</a:t>
            </a:r>
            <a:r>
              <a:rPr lang="en-US" altLang="zh-CN" dirty="0" smtClean="0"/>
              <a:t>().equals("</a:t>
            </a:r>
            <a:r>
              <a:rPr lang="zh-CN" altLang="en-US" dirty="0" smtClean="0"/>
              <a:t>多重选择</a:t>
            </a:r>
            <a:r>
              <a:rPr lang="en-US" altLang="zh-CN" dirty="0" smtClean="0"/>
              <a:t>"))</a:t>
            </a:r>
          </a:p>
          <a:p>
            <a:pPr eaLnBrk="1" hangingPunct="1"/>
            <a:r>
              <a:rPr lang="en-US" altLang="zh-CN" dirty="0" smtClean="0"/>
              <a:t>         </a:t>
            </a:r>
            <a:r>
              <a:rPr lang="en-US" altLang="zh-CN" dirty="0" err="1" smtClean="0"/>
              <a:t>selectionMode.setSelectionMode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ListSelectionModel.MULTIPLE_INTERVAL_SELECTION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</a:t>
            </a:r>
            <a:r>
              <a:rPr lang="en-US" altLang="zh-CN" dirty="0" err="1" smtClean="0"/>
              <a:t>table.revalidate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} 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/*</a:t>
            </a:r>
            <a:r>
              <a:rPr lang="zh-CN" altLang="en-US" dirty="0" smtClean="0"/>
              <a:t>当用户选取表格数据时会触发</a:t>
            </a:r>
            <a:r>
              <a:rPr lang="en-US" altLang="zh-CN" dirty="0" err="1" smtClean="0"/>
              <a:t>ListSelectionEvent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我们实现</a:t>
            </a:r>
            <a:r>
              <a:rPr lang="en-US" altLang="zh-CN" dirty="0" err="1" smtClean="0"/>
              <a:t>ListSelectionListener</a:t>
            </a:r>
            <a:r>
              <a:rPr lang="zh-CN" altLang="en-US" dirty="0" smtClean="0"/>
              <a:t>界面来处理这一事件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ListSelectionListener</a:t>
            </a:r>
            <a:r>
              <a:rPr lang="zh-CN" altLang="en-US" dirty="0" smtClean="0"/>
              <a:t>界</a:t>
            </a:r>
          </a:p>
          <a:p>
            <a:pPr eaLnBrk="1" hangingPunct="1"/>
            <a:r>
              <a:rPr lang="zh-CN" altLang="en-US" dirty="0" smtClean="0"/>
              <a:t>    *面只定义一个方法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那就是</a:t>
            </a:r>
            <a:r>
              <a:rPr lang="en-US" altLang="zh-CN" dirty="0" err="1" smtClean="0"/>
              <a:t>valueChanged</a:t>
            </a:r>
            <a:r>
              <a:rPr lang="en-US" altLang="zh-CN" dirty="0" smtClean="0"/>
              <a:t>().</a:t>
            </a:r>
          </a:p>
          <a:p>
            <a:pPr eaLnBrk="1" hangingPunct="1"/>
            <a:r>
              <a:rPr lang="en-US" altLang="zh-CN" dirty="0" smtClean="0"/>
              <a:t>    */  </a:t>
            </a:r>
          </a:p>
          <a:p>
            <a:pPr eaLnBrk="1" hangingPunct="1"/>
            <a:r>
              <a:rPr lang="en-US" altLang="zh-CN" dirty="0" smtClean="0"/>
              <a:t>   public void </a:t>
            </a:r>
            <a:r>
              <a:rPr lang="en-US" altLang="zh-CN" dirty="0" err="1" smtClean="0"/>
              <a:t>valueChanged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ListSelectionEvent</a:t>
            </a:r>
            <a:r>
              <a:rPr lang="en-US" altLang="zh-CN" dirty="0" smtClean="0"/>
              <a:t> el){</a:t>
            </a:r>
          </a:p>
          <a:p>
            <a:pPr eaLnBrk="1" hangingPunct="1"/>
            <a:r>
              <a:rPr lang="en-US" altLang="zh-CN" dirty="0" smtClean="0"/>
              <a:t>      String </a:t>
            </a:r>
            <a:r>
              <a:rPr lang="en-US" altLang="zh-CN" dirty="0" err="1" smtClean="0"/>
              <a:t>tempString</a:t>
            </a:r>
            <a:r>
              <a:rPr lang="en-US" altLang="zh-CN" dirty="0" smtClean="0"/>
              <a:t>="";</a:t>
            </a:r>
          </a:p>
          <a:p>
            <a:pPr eaLnBrk="1" hangingPunct="1"/>
            <a:r>
              <a:rPr lang="en-US" altLang="zh-CN" dirty="0" smtClean="0"/>
              <a:t>       //</a:t>
            </a:r>
            <a:r>
              <a:rPr lang="en-US" altLang="zh-CN" dirty="0" err="1" smtClean="0"/>
              <a:t>JTable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getSelectedRows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getSelectedColumns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方法会返回已选取表格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 Array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rows=</a:t>
            </a:r>
            <a:r>
              <a:rPr lang="en-US" altLang="zh-CN" dirty="0" err="1" smtClean="0"/>
              <a:t>table.getSelectedRows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columns=</a:t>
            </a:r>
            <a:r>
              <a:rPr lang="en-US" altLang="zh-CN" dirty="0" err="1" smtClean="0"/>
              <a:t>table.getSelectedColumns</a:t>
            </a:r>
            <a:r>
              <a:rPr lang="en-US" altLang="zh-CN" dirty="0" smtClean="0"/>
              <a:t>();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//</a:t>
            </a:r>
            <a:r>
              <a:rPr lang="en-US" altLang="zh-CN" dirty="0" err="1" smtClean="0"/>
              <a:t>JTable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getValueAt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方法会返回某行的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返回值是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因此我们要自行转成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   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rows.length;i</a:t>
            </a:r>
            <a:r>
              <a:rPr lang="en-US" altLang="zh-CN" dirty="0" smtClean="0"/>
              <a:t>++){</a:t>
            </a:r>
          </a:p>
          <a:p>
            <a:pPr eaLnBrk="1" hangingPunct="1"/>
            <a:r>
              <a:rPr lang="en-US" altLang="zh-CN" dirty="0" smtClean="0"/>
              <a:t>     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columns.length;j</a:t>
            </a:r>
            <a:r>
              <a:rPr lang="en-US" altLang="zh-CN" dirty="0" smtClean="0"/>
              <a:t>++)</a:t>
            </a:r>
          </a:p>
          <a:p>
            <a:pPr eaLnBrk="1" hangingPunct="1"/>
            <a:r>
              <a:rPr lang="en-US" altLang="zh-CN" dirty="0" smtClean="0"/>
              <a:t>                </a:t>
            </a:r>
            <a:r>
              <a:rPr lang="en-US" altLang="zh-CN" dirty="0" err="1" smtClean="0"/>
              <a:t>tempString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tempString</a:t>
            </a:r>
            <a:r>
              <a:rPr lang="en-US" altLang="zh-CN" dirty="0" smtClean="0"/>
              <a:t>+" "+(String)</a:t>
            </a:r>
            <a:r>
              <a:rPr lang="en-US" altLang="zh-CN" dirty="0" err="1" smtClean="0"/>
              <a:t>table.getValueAt</a:t>
            </a:r>
            <a:r>
              <a:rPr lang="en-US" altLang="zh-CN" dirty="0" smtClean="0"/>
              <a:t>(rows[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columns[j]);      </a:t>
            </a:r>
          </a:p>
          <a:p>
            <a:pPr eaLnBrk="1" hangingPunct="1"/>
            <a:r>
              <a:rPr lang="en-US" altLang="zh-CN" dirty="0" smtClean="0"/>
              <a:t>        }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label.setText</a:t>
            </a:r>
            <a:r>
              <a:rPr lang="en-US" altLang="zh-CN" dirty="0" smtClean="0"/>
              <a:t>("</a:t>
            </a:r>
            <a:r>
              <a:rPr lang="zh-CN" altLang="en-US" dirty="0" smtClean="0"/>
              <a:t>你选取</a:t>
            </a:r>
            <a:r>
              <a:rPr lang="en-US" altLang="zh-CN" dirty="0" smtClean="0"/>
              <a:t>:"+</a:t>
            </a:r>
            <a:r>
              <a:rPr lang="en-US" altLang="zh-CN" dirty="0" err="1" smtClean="0"/>
              <a:t>tempString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}</a:t>
            </a:r>
          </a:p>
          <a:p>
            <a:pPr eaLnBrk="1" hangingPunct="1"/>
            <a:r>
              <a:rPr lang="en-US" altLang="zh-CN" dirty="0" smtClean="0"/>
              <a:t>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pPr eaLnBrk="1" hangingPunct="1"/>
            <a:r>
              <a:rPr lang="en-US" altLang="zh-CN" dirty="0" smtClean="0"/>
              <a:t>      new </a:t>
            </a:r>
            <a:r>
              <a:rPr lang="en-US" altLang="zh-CN" dirty="0" err="1" smtClean="0"/>
              <a:t>SelectionModelDemo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}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2060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80BD965-2977-4F0A-ACE8-72410C14F092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import javax.swing.*;</a:t>
            </a:r>
          </a:p>
          <a:p>
            <a:pPr eaLnBrk="1" hangingPunct="1"/>
            <a:r>
              <a:rPr lang="en-US" altLang="zh-CN" smtClean="0"/>
              <a:t>import java.awt.event.*;</a:t>
            </a:r>
          </a:p>
          <a:p>
            <a:pPr eaLnBrk="1" hangingPunct="1"/>
            <a:r>
              <a:rPr lang="en-US" altLang="zh-CN" smtClean="0"/>
              <a:t>import javax.swing.table.*;</a:t>
            </a:r>
          </a:p>
          <a:p>
            <a:pPr eaLnBrk="1" hangingPunct="1"/>
            <a:r>
              <a:rPr lang="en-US" altLang="zh-CN" smtClean="0"/>
              <a:t>class table {</a:t>
            </a:r>
          </a:p>
          <a:p>
            <a:pPr eaLnBrk="1" hangingPunct="1"/>
            <a:r>
              <a:rPr lang="en-US" altLang="zh-CN" smtClean="0"/>
              <a:t>	public static void main(String args[]){</a:t>
            </a:r>
          </a:p>
          <a:p>
            <a:pPr eaLnBrk="1" hangingPunct="1"/>
            <a:r>
              <a:rPr lang="en-US" altLang="zh-CN" smtClean="0"/>
              <a:t>		Object data[][]={{"</a:t>
            </a:r>
            <a:r>
              <a:rPr lang="zh-CN" altLang="en-US" smtClean="0"/>
              <a:t>陈峰</a:t>
            </a:r>
            <a:r>
              <a:rPr lang="en-US" altLang="zh-CN" smtClean="0"/>
              <a:t>","</a:t>
            </a:r>
            <a:r>
              <a:rPr lang="zh-CN" altLang="en-US" smtClean="0"/>
              <a:t>男</a:t>
            </a:r>
            <a:r>
              <a:rPr lang="en-US" altLang="zh-CN" smtClean="0"/>
              <a:t>",new Integer(19),"</a:t>
            </a:r>
            <a:r>
              <a:rPr lang="zh-CN" altLang="en-US" smtClean="0"/>
              <a:t>党员</a:t>
            </a:r>
            <a:r>
              <a:rPr lang="en-US" altLang="zh-CN" smtClean="0"/>
              <a:t>"},  //</a:t>
            </a:r>
            <a:r>
              <a:rPr lang="zh-CN" altLang="en-US" smtClean="0"/>
              <a:t>表格中的数据</a:t>
            </a:r>
          </a:p>
          <a:p>
            <a:pPr eaLnBrk="1" hangingPunct="1"/>
            <a:r>
              <a:rPr lang="zh-CN" altLang="en-US" smtClean="0"/>
              <a:t>				</a:t>
            </a:r>
            <a:r>
              <a:rPr lang="en-US" altLang="zh-CN" smtClean="0"/>
              <a:t>{"</a:t>
            </a:r>
            <a:r>
              <a:rPr lang="zh-CN" altLang="en-US" smtClean="0"/>
              <a:t>田一飞</a:t>
            </a:r>
            <a:r>
              <a:rPr lang="en-US" altLang="zh-CN" smtClean="0"/>
              <a:t>","</a:t>
            </a:r>
            <a:r>
              <a:rPr lang="zh-CN" altLang="en-US" smtClean="0"/>
              <a:t>男</a:t>
            </a:r>
            <a:r>
              <a:rPr lang="en-US" altLang="zh-CN" smtClean="0"/>
              <a:t>",new Integer(18),"</a:t>
            </a:r>
            <a:r>
              <a:rPr lang="zh-CN" altLang="en-US" smtClean="0"/>
              <a:t>团员</a:t>
            </a:r>
            <a:r>
              <a:rPr lang="en-US" altLang="zh-CN" smtClean="0"/>
              <a:t>"},</a:t>
            </a:r>
          </a:p>
          <a:p>
            <a:pPr eaLnBrk="1" hangingPunct="1"/>
            <a:r>
              <a:rPr lang="en-US" altLang="zh-CN" smtClean="0"/>
              <a:t>				{"</a:t>
            </a:r>
            <a:r>
              <a:rPr lang="zh-CN" altLang="en-US" smtClean="0"/>
              <a:t>胡锦</a:t>
            </a:r>
            <a:r>
              <a:rPr lang="en-US" altLang="zh-CN" smtClean="0"/>
              <a:t>","</a:t>
            </a:r>
            <a:r>
              <a:rPr lang="zh-CN" altLang="en-US" smtClean="0"/>
              <a:t>女</a:t>
            </a:r>
            <a:r>
              <a:rPr lang="en-US" altLang="zh-CN" smtClean="0"/>
              <a:t>",new Integer(19),"</a:t>
            </a:r>
            <a:r>
              <a:rPr lang="zh-CN" altLang="en-US" smtClean="0"/>
              <a:t>党员</a:t>
            </a:r>
            <a:r>
              <a:rPr lang="en-US" altLang="zh-CN" smtClean="0"/>
              <a:t>"}};</a:t>
            </a:r>
          </a:p>
          <a:p>
            <a:pPr eaLnBrk="1" hangingPunct="1"/>
            <a:r>
              <a:rPr lang="en-US" altLang="zh-CN" smtClean="0"/>
              <a:t>		String columnName[]={"</a:t>
            </a:r>
            <a:r>
              <a:rPr lang="zh-CN" altLang="en-US" smtClean="0"/>
              <a:t>姓名</a:t>
            </a:r>
            <a:r>
              <a:rPr lang="en-US" altLang="zh-CN" smtClean="0"/>
              <a:t>","</a:t>
            </a:r>
            <a:r>
              <a:rPr lang="zh-CN" altLang="en-US" smtClean="0"/>
              <a:t>性别</a:t>
            </a:r>
            <a:r>
              <a:rPr lang="en-US" altLang="zh-CN" smtClean="0"/>
              <a:t>","</a:t>
            </a:r>
            <a:r>
              <a:rPr lang="zh-CN" altLang="en-US" smtClean="0"/>
              <a:t>年龄</a:t>
            </a:r>
            <a:r>
              <a:rPr lang="en-US" altLang="zh-CN" smtClean="0"/>
              <a:t>","</a:t>
            </a:r>
            <a:r>
              <a:rPr lang="zh-CN" altLang="en-US" smtClean="0"/>
              <a:t>政治面貌</a:t>
            </a:r>
            <a:r>
              <a:rPr lang="en-US" altLang="zh-CN" smtClean="0"/>
              <a:t>"};  //</a:t>
            </a:r>
            <a:r>
              <a:rPr lang="zh-CN" altLang="en-US" smtClean="0"/>
              <a:t>表格列标题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DefaultTableModel tableModel=                            new DefaultTableModel(data,columnName);</a:t>
            </a:r>
          </a:p>
          <a:p>
            <a:pPr eaLnBrk="1" hangingPunct="1"/>
            <a:r>
              <a:rPr lang="en-US" altLang="zh-CN" smtClean="0"/>
              <a:t>		JTable table=new JTable(tableModel);                          //</a:t>
            </a:r>
            <a:r>
              <a:rPr lang="zh-CN" altLang="en-US" smtClean="0"/>
              <a:t>创建表格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ListSelectionModel selectionMode=table.getSelectionModel();//</a:t>
            </a:r>
            <a:r>
              <a:rPr lang="zh-CN" altLang="en-US" smtClean="0"/>
              <a:t>取得</a:t>
            </a:r>
            <a:r>
              <a:rPr lang="en-US" altLang="zh-CN" smtClean="0"/>
              <a:t>table</a:t>
            </a:r>
            <a:r>
              <a:rPr lang="zh-CN" altLang="en-US" smtClean="0"/>
              <a:t>的</a:t>
            </a:r>
            <a:r>
              <a:rPr lang="en-US" altLang="zh-CN" smtClean="0"/>
              <a:t>ListSelectionModel.</a:t>
            </a:r>
          </a:p>
          <a:p>
            <a:pPr eaLnBrk="1" hangingPunct="1"/>
            <a:r>
              <a:rPr lang="en-US" altLang="zh-CN" smtClean="0"/>
              <a:t>		selectionMode.setSelectionMode(ListSelectionModel.MULTIPLE_INTERVAL_SELECTION);</a:t>
            </a:r>
          </a:p>
          <a:p>
            <a:pPr eaLnBrk="1" hangingPunct="1"/>
            <a:r>
              <a:rPr lang="en-US" altLang="zh-CN" smtClean="0"/>
              <a:t>		table.setRowHeight(25);                //</a:t>
            </a:r>
            <a:r>
              <a:rPr lang="zh-CN" altLang="en-US" smtClean="0"/>
              <a:t>设置行高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JScrollPane  pane=new JScrollPane(table);                  //</a:t>
            </a:r>
            <a:r>
              <a:rPr lang="zh-CN" altLang="en-US" smtClean="0"/>
              <a:t>添加滚动条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JFrame f=new JFrame();</a:t>
            </a:r>
          </a:p>
          <a:p>
            <a:pPr eaLnBrk="1" hangingPunct="1"/>
            <a:r>
              <a:rPr lang="en-US" altLang="zh-CN" smtClean="0"/>
              <a:t>		f.setSize(300,200);</a:t>
            </a:r>
          </a:p>
          <a:p>
            <a:pPr eaLnBrk="1" hangingPunct="1"/>
            <a:r>
              <a:rPr lang="en-US" altLang="zh-CN" smtClean="0"/>
              <a:t>		f.add(pane);</a:t>
            </a:r>
          </a:p>
          <a:p>
            <a:pPr eaLnBrk="1" hangingPunct="1"/>
            <a:r>
              <a:rPr lang="en-US" altLang="zh-CN" smtClean="0"/>
              <a:t>		f.setVisible(true);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</p:txBody>
      </p:sp>
    </p:spTree>
    <p:extLst>
      <p:ext uri="{BB962C8B-B14F-4D97-AF65-F5344CB8AC3E}">
        <p14:creationId xmlns:p14="http://schemas.microsoft.com/office/powerpoint/2010/main" val="337672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索引从</a:t>
            </a:r>
            <a:r>
              <a:rPr lang="en-US" altLang="zh-CN" smtClean="0"/>
              <a:t>0</a:t>
            </a:r>
            <a:r>
              <a:rPr lang="zh-CN" altLang="en-US" smtClean="0"/>
              <a:t>开始 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2466E07-A254-45F4-9896-24C2AABEEE72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74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7BAEEC2-5F24-485A-8B81-3179E9C9349F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//</a:t>
            </a:r>
            <a:r>
              <a:rPr lang="zh-CN" altLang="en-US" smtClean="0"/>
              <a:t>程序见</a:t>
            </a:r>
            <a:r>
              <a:rPr lang="en-US" altLang="zh-CN" smtClean="0"/>
              <a:t>TableAddDeleteRowDemo2.java</a:t>
            </a:r>
          </a:p>
          <a:p>
            <a:pPr eaLnBrk="1" hangingPunct="1"/>
            <a:r>
              <a:rPr lang="en-US" altLang="zh-CN" smtClean="0"/>
              <a:t>//</a:t>
            </a:r>
            <a:r>
              <a:rPr lang="zh-CN" altLang="en-US" smtClean="0"/>
              <a:t>使用向量创建表格，并对表格进行增加行、删除行、增加列、删除列的操作，并查看向量中的数据与表格中的数据是否一致。</a:t>
            </a:r>
          </a:p>
          <a:p>
            <a:pPr eaLnBrk="1" hangingPunct="1"/>
            <a:r>
              <a:rPr lang="en-US" altLang="zh-CN" smtClean="0"/>
              <a:t>//</a:t>
            </a:r>
            <a:r>
              <a:rPr lang="zh-CN" altLang="en-US" smtClean="0"/>
              <a:t>使用向量创建表格时，表格中的数据应该每行数据存放在一个向量中，然后将各行的向量添加到另一个向量中。</a:t>
            </a:r>
          </a:p>
          <a:p>
            <a:pPr eaLnBrk="1" hangingPunct="1"/>
            <a:r>
              <a:rPr lang="en-US" altLang="zh-CN" smtClean="0"/>
              <a:t>import javax.swing.*;</a:t>
            </a:r>
          </a:p>
          <a:p>
            <a:pPr eaLnBrk="1" hangingPunct="1"/>
            <a:r>
              <a:rPr lang="en-US" altLang="zh-CN" smtClean="0"/>
              <a:t>import java.awt.event.*;</a:t>
            </a:r>
          </a:p>
          <a:p>
            <a:pPr eaLnBrk="1" hangingPunct="1"/>
            <a:r>
              <a:rPr lang="en-US" altLang="zh-CN" smtClean="0"/>
              <a:t>import java.awt.*;</a:t>
            </a:r>
          </a:p>
          <a:p>
            <a:pPr eaLnBrk="1" hangingPunct="1"/>
            <a:r>
              <a:rPr lang="en-US" altLang="zh-CN" smtClean="0"/>
              <a:t>import javax.swing.table.*;</a:t>
            </a:r>
          </a:p>
          <a:p>
            <a:pPr eaLnBrk="1" hangingPunct="1"/>
            <a:r>
              <a:rPr lang="en-US" altLang="zh-CN" smtClean="0"/>
              <a:t>import javax.swing.event.*;</a:t>
            </a:r>
          </a:p>
          <a:p>
            <a:pPr eaLnBrk="1" hangingPunct="1"/>
            <a:r>
              <a:rPr lang="en-US" altLang="zh-CN" smtClean="0"/>
              <a:t>import java.util.*;</a:t>
            </a:r>
          </a:p>
          <a:p>
            <a:pPr eaLnBrk="1" hangingPunct="1"/>
            <a:r>
              <a:rPr lang="en-US" altLang="zh-CN" smtClean="0"/>
              <a:t>class Table implements ActionListener{</a:t>
            </a:r>
          </a:p>
          <a:p>
            <a:pPr eaLnBrk="1" hangingPunct="1"/>
            <a:r>
              <a:rPr lang="en-US" altLang="zh-CN" smtClean="0"/>
              <a:t>    JFrame f;</a:t>
            </a:r>
          </a:p>
          <a:p>
            <a:pPr eaLnBrk="1" hangingPunct="1"/>
            <a:r>
              <a:rPr lang="en-US" altLang="zh-CN" smtClean="0"/>
              <a:t>    JTable table;</a:t>
            </a:r>
          </a:p>
          <a:p>
            <a:pPr eaLnBrk="1" hangingPunct="1"/>
            <a:r>
              <a:rPr lang="en-US" altLang="zh-CN" smtClean="0"/>
              <a:t>    DefaultTableModel tableModel;</a:t>
            </a:r>
          </a:p>
          <a:p>
            <a:pPr eaLnBrk="1" hangingPunct="1"/>
            <a:r>
              <a:rPr lang="en-US" altLang="zh-CN" smtClean="0"/>
              <a:t>    JScrollPane  pane;</a:t>
            </a:r>
          </a:p>
          <a:p>
            <a:pPr eaLnBrk="1" hangingPunct="1"/>
            <a:r>
              <a:rPr lang="en-US" altLang="zh-CN" smtClean="0"/>
              <a:t>    JButton b1,b2,b3,b4;</a:t>
            </a:r>
          </a:p>
          <a:p>
            <a:pPr eaLnBrk="1" hangingPunct="1"/>
            <a:r>
              <a:rPr lang="en-US" altLang="zh-CN" smtClean="0"/>
              <a:t>    JPanel p;</a:t>
            </a:r>
          </a:p>
          <a:p>
            <a:pPr eaLnBrk="1" hangingPunct="1"/>
            <a:r>
              <a:rPr lang="en-US" altLang="zh-CN" smtClean="0"/>
              <a:t>    Vector dataV=new Vector();</a:t>
            </a:r>
          </a:p>
          <a:p>
            <a:pPr eaLnBrk="1" hangingPunct="1"/>
            <a:r>
              <a:rPr lang="en-US" altLang="zh-CN" smtClean="0"/>
              <a:t>    Vector  column=new Vector();</a:t>
            </a:r>
          </a:p>
          <a:p>
            <a:pPr eaLnBrk="1" hangingPunct="1"/>
            <a:r>
              <a:rPr lang="en-US" altLang="zh-CN" smtClean="0"/>
              <a:t>    </a:t>
            </a:r>
          </a:p>
          <a:p>
            <a:pPr eaLnBrk="1" hangingPunct="1"/>
            <a:r>
              <a:rPr lang="en-US" altLang="zh-CN" smtClean="0"/>
              <a:t>    Table(){</a:t>
            </a:r>
          </a:p>
          <a:p>
            <a:pPr eaLnBrk="1" hangingPunct="1"/>
            <a:r>
              <a:rPr lang="en-US" altLang="zh-CN" smtClean="0"/>
              <a:t>        Vector data1=new Vector();//</a:t>
            </a:r>
            <a:r>
              <a:rPr lang="zh-CN" altLang="en-US" smtClean="0"/>
              <a:t>创建一个向量存放第一行数据</a:t>
            </a:r>
          </a:p>
          <a:p>
            <a:pPr eaLnBrk="1" hangingPunct="1"/>
            <a:r>
              <a:rPr lang="zh-CN" altLang="en-US" smtClean="0"/>
              <a:t>    	</a:t>
            </a:r>
            <a:r>
              <a:rPr lang="en-US" altLang="zh-CN" smtClean="0"/>
              <a:t>data1.add("</a:t>
            </a:r>
            <a:r>
              <a:rPr lang="zh-CN" altLang="en-US" smtClean="0"/>
              <a:t>陈峰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data1.add("</a:t>
            </a:r>
            <a:r>
              <a:rPr lang="zh-CN" altLang="en-US" smtClean="0"/>
              <a:t>男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data1.add(19);</a:t>
            </a:r>
          </a:p>
          <a:p>
            <a:pPr eaLnBrk="1" hangingPunct="1"/>
            <a:r>
              <a:rPr lang="en-US" altLang="zh-CN" smtClean="0"/>
              <a:t>    	data1.add("</a:t>
            </a:r>
            <a:r>
              <a:rPr lang="zh-CN" altLang="en-US" smtClean="0"/>
              <a:t>党员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   	Vector data2=new Vector();//</a:t>
            </a:r>
            <a:r>
              <a:rPr lang="zh-CN" altLang="en-US" smtClean="0"/>
              <a:t>创建一个向量存放第二行数据</a:t>
            </a:r>
          </a:p>
          <a:p>
            <a:pPr eaLnBrk="1" hangingPunct="1"/>
            <a:r>
              <a:rPr lang="zh-CN" altLang="en-US" smtClean="0"/>
              <a:t>     	</a:t>
            </a:r>
            <a:r>
              <a:rPr lang="en-US" altLang="zh-CN" smtClean="0"/>
              <a:t>data2.add("</a:t>
            </a:r>
            <a:r>
              <a:rPr lang="zh-CN" altLang="en-US" smtClean="0"/>
              <a:t>田飞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data2.add("</a:t>
            </a:r>
            <a:r>
              <a:rPr lang="zh-CN" altLang="en-US" smtClean="0"/>
              <a:t>男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data2.add(18);</a:t>
            </a:r>
          </a:p>
          <a:p>
            <a:pPr eaLnBrk="1" hangingPunct="1"/>
            <a:r>
              <a:rPr lang="en-US" altLang="zh-CN" smtClean="0"/>
              <a:t>    	data2.add("</a:t>
            </a:r>
            <a:r>
              <a:rPr lang="zh-CN" altLang="en-US" smtClean="0"/>
              <a:t>团员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Vector data3=new Vector();//</a:t>
            </a:r>
            <a:r>
              <a:rPr lang="zh-CN" altLang="en-US" smtClean="0"/>
              <a:t>创建一个向量存放第三行数据</a:t>
            </a:r>
          </a:p>
          <a:p>
            <a:pPr eaLnBrk="1" hangingPunct="1"/>
            <a:r>
              <a:rPr lang="zh-CN" altLang="en-US" smtClean="0"/>
              <a:t>     	</a:t>
            </a:r>
            <a:r>
              <a:rPr lang="en-US" altLang="zh-CN" smtClean="0"/>
              <a:t>data3.add("</a:t>
            </a:r>
            <a:r>
              <a:rPr lang="zh-CN" altLang="en-US" smtClean="0"/>
              <a:t>胡锦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data3.add("</a:t>
            </a:r>
            <a:r>
              <a:rPr lang="zh-CN" altLang="en-US" smtClean="0"/>
              <a:t>女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data3.add(19);</a:t>
            </a:r>
          </a:p>
          <a:p>
            <a:pPr eaLnBrk="1" hangingPunct="1"/>
            <a:r>
              <a:rPr lang="en-US" altLang="zh-CN" smtClean="0"/>
              <a:t>    	data3.add("</a:t>
            </a:r>
            <a:r>
              <a:rPr lang="zh-CN" altLang="en-US" smtClean="0"/>
              <a:t>党员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</a:t>
            </a:r>
          </a:p>
          <a:p>
            <a:pPr eaLnBrk="1" hangingPunct="1"/>
            <a:r>
              <a:rPr lang="en-US" altLang="zh-CN" smtClean="0"/>
              <a:t>    	dataV.add(data1);//</a:t>
            </a:r>
            <a:r>
              <a:rPr lang="zh-CN" altLang="en-US" smtClean="0"/>
              <a:t>将每行数据的向量加入到总向量中</a:t>
            </a:r>
          </a:p>
          <a:p>
            <a:pPr eaLnBrk="1" hangingPunct="1"/>
            <a:r>
              <a:rPr lang="zh-CN" altLang="en-US" smtClean="0"/>
              <a:t>    	</a:t>
            </a:r>
            <a:r>
              <a:rPr lang="en-US" altLang="zh-CN" smtClean="0"/>
              <a:t>dataV.add(data2);</a:t>
            </a:r>
          </a:p>
          <a:p>
            <a:pPr eaLnBrk="1" hangingPunct="1"/>
            <a:r>
              <a:rPr lang="en-US" altLang="zh-CN" smtClean="0"/>
              <a:t>    	dataV.add(data3);</a:t>
            </a:r>
          </a:p>
          <a:p>
            <a:pPr eaLnBrk="1" hangingPunct="1"/>
            <a:r>
              <a:rPr lang="en-US" altLang="zh-CN" smtClean="0"/>
              <a:t>    </a:t>
            </a:r>
          </a:p>
          <a:p>
            <a:pPr eaLnBrk="1" hangingPunct="1"/>
            <a:r>
              <a:rPr lang="en-US" altLang="zh-CN" smtClean="0"/>
              <a:t>   	    column.add("</a:t>
            </a:r>
            <a:r>
              <a:rPr lang="zh-CN" altLang="en-US" smtClean="0"/>
              <a:t>姓名</a:t>
            </a:r>
            <a:r>
              <a:rPr lang="en-US" altLang="zh-CN" smtClean="0"/>
              <a:t>");  //</a:t>
            </a:r>
            <a:r>
              <a:rPr lang="zh-CN" altLang="en-US" smtClean="0"/>
              <a:t>为列向量赋值</a:t>
            </a:r>
          </a:p>
          <a:p>
            <a:pPr eaLnBrk="1" hangingPunct="1"/>
            <a:r>
              <a:rPr lang="zh-CN" altLang="en-US" smtClean="0"/>
              <a:t>    	</a:t>
            </a:r>
            <a:r>
              <a:rPr lang="en-US" altLang="zh-CN" smtClean="0"/>
              <a:t>column.add("</a:t>
            </a:r>
            <a:r>
              <a:rPr lang="zh-CN" altLang="en-US" smtClean="0"/>
              <a:t>性别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column.add("</a:t>
            </a:r>
            <a:r>
              <a:rPr lang="zh-CN" altLang="en-US" smtClean="0"/>
              <a:t>年龄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column.add("</a:t>
            </a:r>
            <a:r>
              <a:rPr lang="zh-CN" altLang="en-US" smtClean="0"/>
              <a:t>政治面貌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</a:t>
            </a:r>
          </a:p>
          <a:p>
            <a:pPr eaLnBrk="1" hangingPunct="1"/>
            <a:r>
              <a:rPr lang="en-US" altLang="zh-CN" smtClean="0"/>
              <a:t>       	tableModel=new DefaultTableModel(dataV,column);  //</a:t>
            </a:r>
            <a:r>
              <a:rPr lang="zh-CN" altLang="en-US" smtClean="0"/>
              <a:t>以向量创建表格模型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table=new JTable(tableModel);                          //</a:t>
            </a:r>
            <a:r>
              <a:rPr lang="zh-CN" altLang="en-US" smtClean="0"/>
              <a:t>创建表格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table.setSelectionMode(ListSelectionModel.SINGLE_SELECTION); //</a:t>
            </a:r>
            <a:r>
              <a:rPr lang="zh-CN" altLang="en-US" smtClean="0"/>
              <a:t>设置表格选中模式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JScrollPane  pane=new JScrollPane(table);                  //</a:t>
            </a:r>
            <a:r>
              <a:rPr lang="zh-CN" altLang="en-US" smtClean="0"/>
              <a:t>添加滚动条</a:t>
            </a:r>
          </a:p>
          <a:p>
            <a:pPr eaLnBrk="1" hangingPunct="1"/>
            <a:r>
              <a:rPr lang="zh-CN" altLang="en-US" smtClean="0"/>
              <a:t>		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JFrame f=new JFrame();</a:t>
            </a:r>
          </a:p>
          <a:p>
            <a:pPr eaLnBrk="1" hangingPunct="1"/>
            <a:r>
              <a:rPr lang="en-US" altLang="zh-CN" smtClean="0"/>
              <a:t>		b1=new JButton("</a:t>
            </a:r>
            <a:r>
              <a:rPr lang="zh-CN" altLang="en-US" smtClean="0"/>
              <a:t>增加行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b2=new JButton("</a:t>
            </a:r>
            <a:r>
              <a:rPr lang="zh-CN" altLang="en-US" smtClean="0"/>
              <a:t>删除行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b3=new JButton("</a:t>
            </a:r>
            <a:r>
              <a:rPr lang="zh-CN" altLang="en-US" smtClean="0"/>
              <a:t>增加列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b4=new JButton("</a:t>
            </a:r>
            <a:r>
              <a:rPr lang="zh-CN" altLang="en-US" smtClean="0"/>
              <a:t>删除列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p=new JPanel();</a:t>
            </a:r>
          </a:p>
          <a:p>
            <a:pPr eaLnBrk="1" hangingPunct="1"/>
            <a:r>
              <a:rPr lang="en-US" altLang="zh-CN" smtClean="0"/>
              <a:t>		f.setSize(400,200);</a:t>
            </a:r>
          </a:p>
          <a:p>
            <a:pPr eaLnBrk="1" hangingPunct="1"/>
            <a:r>
              <a:rPr lang="en-US" altLang="zh-CN" smtClean="0"/>
              <a:t>		f.add(pane);</a:t>
            </a:r>
          </a:p>
          <a:p>
            <a:pPr eaLnBrk="1" hangingPunct="1"/>
            <a:r>
              <a:rPr lang="en-US" altLang="zh-CN" smtClean="0"/>
              <a:t>		f.add(p,BorderLayout.SOUTH);</a:t>
            </a:r>
          </a:p>
          <a:p>
            <a:pPr eaLnBrk="1" hangingPunct="1"/>
            <a:r>
              <a:rPr lang="en-US" altLang="zh-CN" smtClean="0"/>
              <a:t>		p.add(b1);</a:t>
            </a:r>
          </a:p>
          <a:p>
            <a:pPr eaLnBrk="1" hangingPunct="1"/>
            <a:r>
              <a:rPr lang="en-US" altLang="zh-CN" smtClean="0"/>
              <a:t>		p.add(b2);</a:t>
            </a:r>
          </a:p>
          <a:p>
            <a:pPr eaLnBrk="1" hangingPunct="1"/>
            <a:r>
              <a:rPr lang="en-US" altLang="zh-CN" smtClean="0"/>
              <a:t>		p.add(b3);</a:t>
            </a:r>
          </a:p>
          <a:p>
            <a:pPr eaLnBrk="1" hangingPunct="1"/>
            <a:r>
              <a:rPr lang="en-US" altLang="zh-CN" smtClean="0"/>
              <a:t>		p.add(b4);</a:t>
            </a:r>
          </a:p>
          <a:p>
            <a:pPr eaLnBrk="1" hangingPunct="1"/>
            <a:r>
              <a:rPr lang="en-US" altLang="zh-CN" smtClean="0"/>
              <a:t>		f.setVisible(true);     </a:t>
            </a:r>
          </a:p>
          <a:p>
            <a:pPr eaLnBrk="1" hangingPunct="1"/>
            <a:r>
              <a:rPr lang="en-US" altLang="zh-CN" smtClean="0"/>
              <a:t>		b1.addActionListener(this);</a:t>
            </a:r>
          </a:p>
          <a:p>
            <a:pPr eaLnBrk="1" hangingPunct="1"/>
            <a:r>
              <a:rPr lang="en-US" altLang="zh-CN" smtClean="0"/>
              <a:t>		b2.addActionListener(this);	</a:t>
            </a:r>
          </a:p>
          <a:p>
            <a:pPr eaLnBrk="1" hangingPunct="1"/>
            <a:r>
              <a:rPr lang="en-US" altLang="zh-CN" smtClean="0"/>
              <a:t>		b3.addActionListener(this);</a:t>
            </a:r>
          </a:p>
          <a:p>
            <a:pPr eaLnBrk="1" hangingPunct="1"/>
            <a:r>
              <a:rPr lang="en-US" altLang="zh-CN" smtClean="0"/>
              <a:t>		b4.addActionListener(this);	</a:t>
            </a:r>
          </a:p>
          <a:p>
            <a:pPr eaLnBrk="1" hangingPunct="1"/>
            <a:r>
              <a:rPr lang="en-US" altLang="zh-CN" smtClean="0"/>
              <a:t>     }   </a:t>
            </a:r>
          </a:p>
          <a:p>
            <a:pPr eaLnBrk="1" hangingPunct="1"/>
            <a:r>
              <a:rPr lang="en-US" altLang="zh-CN" smtClean="0"/>
              <a:t>	</a:t>
            </a:r>
          </a:p>
          <a:p>
            <a:pPr eaLnBrk="1" hangingPunct="1"/>
            <a:r>
              <a:rPr lang="en-US" altLang="zh-CN" smtClean="0"/>
              <a:t>	public void actionPerformed(ActionEvent e){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		if(e.getSource()==b1){            //</a:t>
            </a:r>
            <a:r>
              <a:rPr lang="zh-CN" altLang="en-US" smtClean="0"/>
              <a:t>添加一行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tableModel.addRow(new Vector());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		}</a:t>
            </a:r>
          </a:p>
          <a:p>
            <a:pPr eaLnBrk="1" hangingPunct="1"/>
            <a:r>
              <a:rPr lang="en-US" altLang="zh-CN" smtClean="0"/>
              <a:t>		else if(e.getSource()==b2){			//</a:t>
            </a:r>
            <a:r>
              <a:rPr lang="zh-CN" altLang="en-US" smtClean="0"/>
              <a:t>删除一行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int row[]=table.getSelectedRows();</a:t>
            </a:r>
          </a:p>
          <a:p>
            <a:pPr eaLnBrk="1" hangingPunct="1"/>
            <a:r>
              <a:rPr lang="en-US" altLang="zh-CN" smtClean="0"/>
              <a:t>			tableModel.removeRow(row[0]);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      	}</a:t>
            </a:r>
          </a:p>
          <a:p>
            <a:pPr eaLnBrk="1" hangingPunct="1"/>
            <a:r>
              <a:rPr lang="en-US" altLang="zh-CN" smtClean="0"/>
              <a:t>		else if(e.getSource()==b3){			//</a:t>
            </a:r>
            <a:r>
              <a:rPr lang="zh-CN" altLang="en-US" smtClean="0"/>
              <a:t>添加一列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tableModel.addColumn("</a:t>
            </a:r>
            <a:r>
              <a:rPr lang="zh-CN" altLang="en-US" smtClean="0"/>
              <a:t>所在院系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}</a:t>
            </a:r>
          </a:p>
          <a:p>
            <a:pPr eaLnBrk="1" hangingPunct="1"/>
            <a:r>
              <a:rPr lang="en-US" altLang="zh-CN" smtClean="0"/>
              <a:t>		else if(e.getSource()==b4){			//</a:t>
            </a:r>
            <a:r>
              <a:rPr lang="zh-CN" altLang="en-US" smtClean="0"/>
              <a:t>删除一列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int columncount = tableModel.getColumnCount()-1; //</a:t>
            </a:r>
            <a:r>
              <a:rPr lang="zh-CN" altLang="en-US" smtClean="0"/>
              <a:t>获得列数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int selectedColumn=table.getSelectedColumn() ;  //</a:t>
            </a:r>
            <a:r>
              <a:rPr lang="zh-CN" altLang="en-US" smtClean="0"/>
              <a:t>获得选中的列序号</a:t>
            </a:r>
          </a:p>
          <a:p>
            <a:pPr eaLnBrk="1" hangingPunct="1"/>
            <a:r>
              <a:rPr lang="zh-CN" altLang="en-US" smtClean="0"/>
              <a:t>  			</a:t>
            </a:r>
            <a:r>
              <a:rPr lang="en-US" altLang="zh-CN" smtClean="0"/>
              <a:t>TableColumnModel columnModel = table.getColumnModel(); //</a:t>
            </a:r>
            <a:r>
              <a:rPr lang="zh-CN" altLang="en-US" smtClean="0"/>
              <a:t>获得列模型</a:t>
            </a:r>
          </a:p>
          <a:p>
            <a:pPr eaLnBrk="1" hangingPunct="1"/>
            <a:r>
              <a:rPr lang="zh-CN" altLang="en-US" smtClean="0"/>
              <a:t>            </a:t>
            </a:r>
            <a:r>
              <a:rPr lang="en-US" altLang="zh-CN" smtClean="0"/>
              <a:t>TableColumn tableColumn = columnModel.getColumn(selectedColumn);//</a:t>
            </a:r>
            <a:r>
              <a:rPr lang="zh-CN" altLang="en-US" smtClean="0"/>
              <a:t>获得选中的列</a:t>
            </a:r>
          </a:p>
          <a:p>
            <a:pPr eaLnBrk="1" hangingPunct="1"/>
            <a:r>
              <a:rPr lang="zh-CN" altLang="en-US" smtClean="0"/>
              <a:t>            </a:t>
            </a:r>
            <a:r>
              <a:rPr lang="en-US" altLang="zh-CN" smtClean="0"/>
              <a:t>columnModel.removeColumn(tableColumn);//</a:t>
            </a:r>
            <a:r>
              <a:rPr lang="zh-CN" altLang="en-US" smtClean="0"/>
              <a:t>删除选中的列</a:t>
            </a:r>
          </a:p>
          <a:p>
            <a:pPr eaLnBrk="1" hangingPunct="1"/>
            <a:r>
              <a:rPr lang="zh-CN" altLang="en-US" smtClean="0"/>
              <a:t>            </a:t>
            </a:r>
            <a:r>
              <a:rPr lang="en-US" altLang="zh-CN" smtClean="0"/>
              <a:t>tableModel.setColumnCount(columncount);//</a:t>
            </a:r>
            <a:r>
              <a:rPr lang="zh-CN" altLang="en-US" smtClean="0"/>
              <a:t>更新数据模型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}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/*		for(int i=0;i&lt;tableModel.getRowCount();i++){     //</a:t>
            </a:r>
            <a:r>
              <a:rPr lang="zh-CN" altLang="en-US" smtClean="0"/>
              <a:t>输出表格模型中的数据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for(int j=0;j&lt;tableModel.getColumnCount();j++)</a:t>
            </a:r>
          </a:p>
          <a:p>
            <a:pPr eaLnBrk="1" hangingPunct="1"/>
            <a:r>
              <a:rPr lang="en-US" altLang="zh-CN" smtClean="0"/>
              <a:t>				{ System.out.printf("%-20s",tableModel.getValueAt(i,j));</a:t>
            </a:r>
          </a:p>
          <a:p>
            <a:pPr eaLnBrk="1" hangingPunct="1"/>
            <a:r>
              <a:rPr lang="en-US" altLang="zh-CN" smtClean="0"/>
              <a:t>				}</a:t>
            </a:r>
          </a:p>
          <a:p>
            <a:pPr eaLnBrk="1" hangingPunct="1"/>
            <a:r>
              <a:rPr lang="en-US" altLang="zh-CN" smtClean="0"/>
              <a:t>				System.out.println();</a:t>
            </a:r>
          </a:p>
          <a:p>
            <a:pPr eaLnBrk="1" hangingPunct="1"/>
            <a:r>
              <a:rPr lang="en-US" altLang="zh-CN" smtClean="0"/>
              <a:t>			}*/</a:t>
            </a:r>
          </a:p>
          <a:p>
            <a:pPr eaLnBrk="1" hangingPunct="1"/>
            <a:r>
              <a:rPr lang="en-US" altLang="zh-CN" smtClean="0"/>
              <a:t>		System.out.println("-------------------------------------------------------------------");	</a:t>
            </a:r>
          </a:p>
          <a:p>
            <a:pPr eaLnBrk="1" hangingPunct="1"/>
            <a:r>
              <a:rPr lang="en-US" altLang="zh-CN" smtClean="0"/>
              <a:t>		for(int i=0;i&lt;tableModel.getRowCount();i++){  //</a:t>
            </a:r>
            <a:r>
              <a:rPr lang="zh-CN" altLang="en-US" smtClean="0"/>
              <a:t>输出向量中的数据</a:t>
            </a:r>
          </a:p>
          <a:p>
            <a:pPr eaLnBrk="1" hangingPunct="1"/>
            <a:r>
              <a:rPr lang="zh-CN" altLang="en-US" smtClean="0"/>
              <a:t>				</a:t>
            </a:r>
            <a:r>
              <a:rPr lang="en-US" altLang="zh-CN" smtClean="0"/>
              <a:t>for(int j=0;j&lt;tableModel.getColumnCount();j++)</a:t>
            </a:r>
          </a:p>
          <a:p>
            <a:pPr eaLnBrk="1" hangingPunct="1"/>
            <a:r>
              <a:rPr lang="en-US" altLang="zh-CN" smtClean="0"/>
              <a:t>					{ System.out.printf("%-20s",((Vector)(dataV.elementAt(i))).elementAt(j));</a:t>
            </a:r>
          </a:p>
          <a:p>
            <a:pPr eaLnBrk="1" hangingPunct="1"/>
            <a:r>
              <a:rPr lang="en-US" altLang="zh-CN" smtClean="0"/>
              <a:t>				}</a:t>
            </a:r>
          </a:p>
          <a:p>
            <a:pPr eaLnBrk="1" hangingPunct="1"/>
            <a:r>
              <a:rPr lang="en-US" altLang="zh-CN" smtClean="0"/>
              <a:t>				System.out.println();</a:t>
            </a:r>
          </a:p>
          <a:p>
            <a:pPr eaLnBrk="1" hangingPunct="1"/>
            <a:r>
              <a:rPr lang="en-US" altLang="zh-CN" smtClean="0"/>
              <a:t>			}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	</a:t>
            </a:r>
          </a:p>
          <a:p>
            <a:pPr eaLnBrk="1" hangingPunct="1"/>
            <a:r>
              <a:rPr lang="en-US" altLang="zh-CN" smtClean="0"/>
              <a:t>	public static void main(String args[]){</a:t>
            </a:r>
          </a:p>
          <a:p>
            <a:pPr eaLnBrk="1" hangingPunct="1"/>
            <a:r>
              <a:rPr lang="en-US" altLang="zh-CN" smtClean="0"/>
              <a:t>		Table t=new Table();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</p:txBody>
      </p:sp>
    </p:spTree>
    <p:extLst>
      <p:ext uri="{BB962C8B-B14F-4D97-AF65-F5344CB8AC3E}">
        <p14:creationId xmlns:p14="http://schemas.microsoft.com/office/powerpoint/2010/main" val="1544154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E27F4CA-26D5-4DB4-994A-EB4A1CAC415D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hlinkClick r:id="rId3" action="ppaction://hlinkfile"/>
              </a:rPr>
              <a:t>DefaultTableModel</a:t>
            </a:r>
            <a:r>
              <a:rPr lang="en-US" altLang="zh-CN" smtClean="0"/>
              <a:t>(</a:t>
            </a:r>
            <a:r>
              <a:rPr lang="en-US" altLang="zh-CN" smtClean="0">
                <a:hlinkClick r:id="rId4" action="ppaction://hlinkfile" tooltip="java.lang 中的类"/>
              </a:rPr>
              <a:t>Object</a:t>
            </a:r>
            <a:r>
              <a:rPr lang="en-US" altLang="zh-CN" smtClean="0"/>
              <a:t>[][] data, </a:t>
            </a:r>
            <a:r>
              <a:rPr lang="en-US" altLang="zh-CN" smtClean="0">
                <a:hlinkClick r:id="rId4" action="ppaction://hlinkfile" tooltip="java.lang 中的类"/>
              </a:rPr>
              <a:t>Object</a:t>
            </a:r>
            <a:r>
              <a:rPr lang="en-US" altLang="zh-CN" smtClean="0"/>
              <a:t>[] columnNames)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构造一个 </a:t>
            </a:r>
            <a:r>
              <a:rPr lang="en-US" altLang="zh-CN" smtClean="0"/>
              <a:t>DefaultTableModel</a:t>
            </a:r>
            <a:r>
              <a:rPr lang="zh-CN" altLang="en-US" smtClean="0"/>
              <a:t>，并通过将 </a:t>
            </a:r>
            <a:r>
              <a:rPr lang="en-US" altLang="zh-CN" smtClean="0"/>
              <a:t>data </a:t>
            </a:r>
            <a:r>
              <a:rPr lang="zh-CN" altLang="en-US" smtClean="0"/>
              <a:t>和 </a:t>
            </a:r>
            <a:r>
              <a:rPr lang="en-US" altLang="zh-CN" smtClean="0"/>
              <a:t>columnNames </a:t>
            </a:r>
            <a:r>
              <a:rPr lang="zh-CN" altLang="en-US" smtClean="0"/>
              <a:t>传递到 </a:t>
            </a:r>
            <a:r>
              <a:rPr lang="en-US" altLang="zh-CN" smtClean="0"/>
              <a:t>setDataVector </a:t>
            </a:r>
            <a:r>
              <a:rPr lang="zh-CN" altLang="en-US" smtClean="0"/>
              <a:t>方法来初始化该表。 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removeRow ( int row ):</a:t>
            </a:r>
            <a:r>
              <a:rPr lang="zh-CN" altLang="en-US" smtClean="0">
                <a:solidFill>
                  <a:srgbClr val="0000FF"/>
                </a:solidFill>
              </a:rPr>
              <a:t>行号</a:t>
            </a:r>
            <a:r>
              <a:rPr lang="en-US" altLang="zh-CN" smtClean="0">
                <a:solidFill>
                  <a:srgbClr val="0000FF"/>
                </a:solidFill>
              </a:rPr>
              <a:t>row </a:t>
            </a:r>
            <a:r>
              <a:rPr lang="zh-CN" altLang="en-US" smtClean="0">
                <a:solidFill>
                  <a:srgbClr val="0000FF"/>
                </a:solidFill>
              </a:rPr>
              <a:t>从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开始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319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DAE6168-7923-4ED7-81A1-7E9A8A2758E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表格的数据包括两部分，列名和数据，列名用一维数组保存，数据用二维数组保存。</a:t>
            </a:r>
          </a:p>
          <a:p>
            <a:pPr eaLnBrk="1" hangingPunct="1"/>
            <a:r>
              <a:rPr lang="zh-CN" altLang="en-US" smtClean="0"/>
              <a:t>表格的列标题适合用一维数组或向量来保存</a:t>
            </a:r>
          </a:p>
          <a:p>
            <a:pPr eaLnBrk="1" hangingPunct="1"/>
            <a:r>
              <a:rPr lang="zh-CN" altLang="en-US" smtClean="0"/>
              <a:t>表格的数据适合用二维数组或向量来保存</a:t>
            </a:r>
          </a:p>
        </p:txBody>
      </p:sp>
    </p:spTree>
    <p:extLst>
      <p:ext uri="{BB962C8B-B14F-4D97-AF65-F5344CB8AC3E}">
        <p14:creationId xmlns:p14="http://schemas.microsoft.com/office/powerpoint/2010/main" val="375140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7A3920E4-34EE-4A72-B68D-B3E8E536B16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zh-CN" smtClean="0">
                <a:latin typeface="宋体" panose="02010600030101010101" pitchFamily="2" charset="-122"/>
              </a:rPr>
              <a:t>JTable(TableModel dm) //dm</a:t>
            </a:r>
            <a:r>
              <a:rPr lang="zh-CN" altLang="en-US" smtClean="0">
                <a:latin typeface="宋体" panose="02010600030101010101" pitchFamily="2" charset="-122"/>
              </a:rPr>
              <a:t>对象中包含了表格要显示的数据</a:t>
            </a:r>
          </a:p>
          <a:p>
            <a:pPr eaLnBrk="1" hangingPunct="1"/>
            <a:r>
              <a:rPr lang="zh-CN" altLang="en-US" sz="1300" smtClean="0">
                <a:latin typeface="宋体" panose="02010600030101010101" pitchFamily="2" charset="-122"/>
              </a:rPr>
              <a:t>下列两个构造方法，第一个参数是数据，第二个参数是表格第一行中显示的内容</a:t>
            </a:r>
          </a:p>
          <a:p>
            <a:pPr lvl="1" eaLnBrk="1" hangingPunct="1"/>
            <a:r>
              <a:rPr lang="en-US" altLang="zh-CN" sz="1400" smtClean="0">
                <a:latin typeface="宋体" panose="02010600030101010101" pitchFamily="2" charset="-122"/>
              </a:rPr>
              <a:t>JTable(object[][]rowData,object[]columnNams);</a:t>
            </a:r>
          </a:p>
          <a:p>
            <a:pPr lvl="1" eaLnBrk="1" hangingPunct="1"/>
            <a:r>
              <a:rPr lang="en-US" altLang="zh-CN" sz="1400" smtClean="0">
                <a:latin typeface="宋体" panose="02010600030101010101" pitchFamily="2" charset="-122"/>
              </a:rPr>
              <a:t>JTable(Vector[][]rowData,Vector[]columnNams);</a:t>
            </a:r>
          </a:p>
          <a:p>
            <a:pPr lvl="1" eaLnBrk="1" hangingPunct="1"/>
            <a:r>
              <a:rPr lang="en-US" altLang="zh-CN" smtClean="0"/>
              <a:t>jtable</a:t>
            </a:r>
            <a:r>
              <a:rPr lang="zh-CN" altLang="en-US" smtClean="0"/>
              <a:t>的默认</a:t>
            </a:r>
            <a:r>
              <a:rPr lang="en-US" altLang="zh-CN" smtClean="0"/>
              <a:t>model</a:t>
            </a:r>
            <a:r>
              <a:rPr lang="zh-CN" altLang="en-US" smtClean="0"/>
              <a:t>接受</a:t>
            </a:r>
            <a:r>
              <a:rPr lang="en-US" altLang="zh-CN" smtClean="0"/>
              <a:t>vector</a:t>
            </a:r>
            <a:r>
              <a:rPr lang="zh-CN" altLang="en-US" smtClean="0"/>
              <a:t>参数是一个需要这样的格式： </a:t>
            </a:r>
            <a:r>
              <a:rPr lang="en-US" altLang="zh-CN" smtClean="0"/>
              <a:t>vector</a:t>
            </a:r>
            <a:r>
              <a:rPr lang="zh-CN" altLang="en-US" smtClean="0"/>
              <a:t>的每个元素也是一个</a:t>
            </a:r>
            <a:r>
              <a:rPr lang="en-US" altLang="zh-CN" smtClean="0"/>
              <a:t>vector </a:t>
            </a:r>
            <a:r>
              <a:rPr lang="zh-CN" altLang="en-US" smtClean="0"/>
              <a:t>，相当于外层</a:t>
            </a:r>
            <a:r>
              <a:rPr lang="en-US" altLang="zh-CN" smtClean="0"/>
              <a:t>vector</a:t>
            </a:r>
            <a:r>
              <a:rPr lang="zh-CN" altLang="en-US" smtClean="0"/>
              <a:t>表示行，内层</a:t>
            </a:r>
            <a:r>
              <a:rPr lang="en-US" altLang="zh-CN" smtClean="0"/>
              <a:t>vector</a:t>
            </a:r>
            <a:r>
              <a:rPr lang="zh-CN" altLang="en-US" smtClean="0"/>
              <a:t>表示列 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05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BD5D0B7-2CDB-4E5A-8BE2-85A00A93616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单元格对齐方式？？？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javax.swing.*;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java.awt.event.*;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class Table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public static void main(String args[]){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Object data[][]={{"</a:t>
            </a:r>
            <a:r>
              <a:rPr lang="zh-CN" altLang="en-US" sz="1000" smtClean="0"/>
              <a:t>陈峰</a:t>
            </a:r>
            <a:r>
              <a:rPr lang="en-US" altLang="zh-CN" sz="1000" smtClean="0"/>
              <a:t>","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",new Integer(19),"</a:t>
            </a:r>
            <a:r>
              <a:rPr lang="zh-CN" altLang="en-US" sz="1000" smtClean="0"/>
              <a:t>党员</a:t>
            </a:r>
            <a:r>
              <a:rPr lang="en-US" altLang="zh-CN" sz="1000" smtClean="0"/>
              <a:t>"},  //</a:t>
            </a:r>
            <a:r>
              <a:rPr lang="zh-CN" altLang="en-US" sz="1000" smtClean="0"/>
              <a:t>表格中的数据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		</a:t>
            </a:r>
            <a:r>
              <a:rPr lang="en-US" altLang="zh-CN" sz="1000" smtClean="0"/>
              <a:t>{"</a:t>
            </a:r>
            <a:r>
              <a:rPr lang="zh-CN" altLang="en-US" sz="1000" smtClean="0"/>
              <a:t>田一飞</a:t>
            </a:r>
            <a:r>
              <a:rPr lang="en-US" altLang="zh-CN" sz="1000" smtClean="0"/>
              <a:t>","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",new Integer(18),"</a:t>
            </a:r>
            <a:r>
              <a:rPr lang="zh-CN" altLang="en-US" sz="1000" smtClean="0"/>
              <a:t>团员</a:t>
            </a:r>
            <a:r>
              <a:rPr lang="en-US" altLang="zh-CN" sz="1000" smtClean="0"/>
              <a:t>"},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	{"</a:t>
            </a:r>
            <a:r>
              <a:rPr lang="zh-CN" altLang="en-US" sz="1000" smtClean="0"/>
              <a:t>胡锦</a:t>
            </a:r>
            <a:r>
              <a:rPr lang="en-US" altLang="zh-CN" sz="1000" smtClean="0"/>
              <a:t>","</a:t>
            </a:r>
            <a:r>
              <a:rPr lang="zh-CN" altLang="en-US" sz="1000" smtClean="0"/>
              <a:t>女</a:t>
            </a:r>
            <a:r>
              <a:rPr lang="en-US" altLang="zh-CN" sz="1000" smtClean="0"/>
              <a:t>",new Integer(19),"</a:t>
            </a:r>
            <a:r>
              <a:rPr lang="zh-CN" altLang="en-US" sz="1000" smtClean="0"/>
              <a:t>党员</a:t>
            </a:r>
            <a:r>
              <a:rPr lang="en-US" altLang="zh-CN" sz="1000" smtClean="0"/>
              <a:t>"}};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String columnName[]={"</a:t>
            </a:r>
            <a:r>
              <a:rPr lang="zh-CN" altLang="en-US" sz="1000" smtClean="0"/>
              <a:t>姓名</a:t>
            </a:r>
            <a:r>
              <a:rPr lang="en-US" altLang="zh-CN" sz="1000" smtClean="0"/>
              <a:t>","</a:t>
            </a:r>
            <a:r>
              <a:rPr lang="zh-CN" altLang="en-US" sz="1000" smtClean="0"/>
              <a:t>性别</a:t>
            </a:r>
            <a:r>
              <a:rPr lang="en-US" altLang="zh-CN" sz="1000" smtClean="0"/>
              <a:t>","</a:t>
            </a:r>
            <a:r>
              <a:rPr lang="zh-CN" altLang="en-US" sz="1000" smtClean="0"/>
              <a:t>年龄</a:t>
            </a:r>
            <a:r>
              <a:rPr lang="en-US" altLang="zh-CN" sz="1000" smtClean="0"/>
              <a:t>","</a:t>
            </a:r>
            <a:r>
              <a:rPr lang="zh-CN" altLang="en-US" sz="1000" smtClean="0"/>
              <a:t>政治面貌</a:t>
            </a:r>
            <a:r>
              <a:rPr lang="en-US" altLang="zh-CN" sz="1000" smtClean="0"/>
              <a:t>"};           //</a:t>
            </a:r>
            <a:r>
              <a:rPr lang="zh-CN" altLang="en-US" sz="1000" smtClean="0"/>
              <a:t>表格的列标题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JTable table=new JTable(data,columnName);                          //</a:t>
            </a:r>
            <a:r>
              <a:rPr lang="zh-CN" altLang="en-US" sz="1000" smtClean="0"/>
              <a:t>创建表格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table.setRowHeight(25);                //</a:t>
            </a:r>
            <a:r>
              <a:rPr lang="zh-CN" altLang="en-US" sz="1000" smtClean="0"/>
              <a:t>设置行高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JScrollPane  pane=new JScrollPane(table);                         //</a:t>
            </a:r>
            <a:r>
              <a:rPr lang="zh-CN" altLang="en-US" sz="1000" smtClean="0"/>
              <a:t>添加滚动条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JFrame f=new JFrame();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f.setSize(300,200);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f.add(pane);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f.setVisible(true);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0DD39FE-D4F8-412E-809E-2AAF785E60D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在前面的例子中，表格的数据被存放在一个二维数组中。但在实际编码中，一般不使用这种方法。你应该考虑实现你自己的表格模型。</a:t>
            </a:r>
          </a:p>
          <a:p>
            <a:pPr eaLnBrk="1" hangingPunct="1"/>
            <a:r>
              <a:rPr lang="zh-CN" altLang="en-US" sz="1000" smtClean="0"/>
              <a:t>虽然利用</a:t>
            </a:r>
            <a:r>
              <a:rPr lang="en-US" altLang="zh-CN" sz="1000" smtClean="0"/>
              <a:t>JTable(Object[][] rowData,Object[][] columnNames)</a:t>
            </a:r>
            <a:r>
              <a:rPr lang="zh-CN" altLang="en-US" sz="1000" smtClean="0"/>
              <a:t>以及 </a:t>
            </a:r>
            <a:r>
              <a:rPr lang="en-US" altLang="zh-CN" sz="1000" smtClean="0"/>
              <a:t>JTable(Vector rowData,Vector columnNames)</a:t>
            </a:r>
            <a:r>
              <a:rPr lang="zh-CN" altLang="en-US" sz="1000" smtClean="0"/>
              <a:t>构造函数来构造构造</a:t>
            </a:r>
            <a:r>
              <a:rPr lang="en-US" altLang="zh-CN" sz="1000" smtClean="0"/>
              <a:t>JTable</a:t>
            </a:r>
            <a:r>
              <a:rPr lang="zh-CN" altLang="en-US" sz="1000" smtClean="0"/>
              <a:t>很方便</a:t>
            </a:r>
            <a:r>
              <a:rPr lang="en-US" altLang="zh-CN" sz="1000" smtClean="0"/>
              <a:t>,</a:t>
            </a:r>
            <a:r>
              <a:rPr lang="zh-CN" altLang="en-US" sz="1000" smtClean="0"/>
              <a:t>但却有些缺点。例如上例中，我们表格中的每个字段 </a:t>
            </a:r>
            <a:r>
              <a:rPr lang="en-US" altLang="zh-CN" sz="1000" smtClean="0"/>
              <a:t>(cell)</a:t>
            </a:r>
            <a:r>
              <a:rPr lang="zh-CN" altLang="en-US" sz="1000" smtClean="0"/>
              <a:t>一开始都是默认为可修改的，用户因此可能修改到我们的数据</a:t>
            </a:r>
            <a:r>
              <a:rPr lang="en-US" altLang="zh-CN" sz="1000" smtClean="0"/>
              <a:t>;</a:t>
            </a:r>
            <a:r>
              <a:rPr lang="zh-CN" altLang="en-US" sz="1000" smtClean="0"/>
              <a:t>其次，表格中每个单元</a:t>
            </a:r>
            <a:r>
              <a:rPr lang="en-US" altLang="zh-CN" sz="1000" smtClean="0"/>
              <a:t>(cell)</a:t>
            </a:r>
            <a:r>
              <a:rPr lang="zh-CN" altLang="en-US" sz="1000" smtClean="0"/>
              <a:t>中的数据类型将会被视为同一种。在我 们的例子中，数据类型皆被显示为</a:t>
            </a:r>
            <a:r>
              <a:rPr lang="en-US" altLang="zh-CN" sz="1000" smtClean="0"/>
              <a:t>String</a:t>
            </a:r>
            <a:r>
              <a:rPr lang="zh-CN" altLang="en-US" sz="1000" smtClean="0"/>
              <a:t>的类型，因此，原来的数据类型声明为</a:t>
            </a:r>
            <a:r>
              <a:rPr lang="en-US" altLang="zh-CN" sz="1000" smtClean="0"/>
              <a:t>Boolean</a:t>
            </a:r>
            <a:r>
              <a:rPr lang="zh-CN" altLang="en-US" sz="1000" smtClean="0"/>
              <a:t>的数据会以</a:t>
            </a:r>
            <a:r>
              <a:rPr lang="en-US" altLang="zh-CN" sz="1000" smtClean="0"/>
              <a:t>String</a:t>
            </a:r>
            <a:r>
              <a:rPr lang="zh-CN" altLang="en-US" sz="1000" smtClean="0"/>
              <a:t>的形式出现而不是以检查框</a:t>
            </a:r>
            <a:r>
              <a:rPr lang="en-US" altLang="zh-CN" sz="1000" smtClean="0"/>
              <a:t>( Check Box)</a:t>
            </a:r>
            <a:r>
              <a:rPr lang="zh-CN" altLang="en-US" sz="1000" smtClean="0"/>
              <a:t>出现。 除此之外，如果我们所要显示的数据是不固定的，或是随情况而变，例如同样是一份成绩单，老师与学生所看到的表格就不会一样，显 示的外观或操作模式也许也不相同。为了因应这些种种复杂情况，上面简单的构造方式已不宜使用，</a:t>
            </a:r>
            <a:r>
              <a:rPr lang="en-US" altLang="zh-CN" sz="1000" smtClean="0"/>
              <a:t>Swing</a:t>
            </a:r>
            <a:r>
              <a:rPr lang="zh-CN" altLang="en-US" sz="1000" smtClean="0"/>
              <a:t>提供各种</a:t>
            </a:r>
            <a:r>
              <a:rPr lang="en-US" altLang="zh-CN" sz="1000" smtClean="0"/>
              <a:t>Model(</a:t>
            </a:r>
            <a:r>
              <a:rPr lang="zh-CN" altLang="en-US" sz="1000" smtClean="0"/>
              <a:t>如： 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、</a:t>
            </a:r>
            <a:r>
              <a:rPr lang="en-US" altLang="zh-CN" sz="1000" smtClean="0"/>
              <a:t>TableColumnModel</a:t>
            </a:r>
            <a:r>
              <a:rPr lang="zh-CN" altLang="en-US" sz="1000" smtClean="0"/>
              <a:t>与</a:t>
            </a:r>
            <a:r>
              <a:rPr lang="en-US" altLang="zh-CN" sz="1000" smtClean="0"/>
              <a:t>ListSelectionModel)</a:t>
            </a:r>
            <a:r>
              <a:rPr lang="zh-CN" altLang="en-US" sz="1000" smtClean="0"/>
              <a:t>来解决上述的不便，以增加我们设计表格的弹性。</a:t>
            </a:r>
          </a:p>
          <a:p>
            <a:pPr eaLnBrk="1" hangingPunct="1"/>
            <a:r>
              <a:rPr lang="zh-CN" altLang="en-US" sz="1000" smtClean="0"/>
              <a:t>由于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本身是一个</a:t>
            </a:r>
            <a:r>
              <a:rPr lang="en-US" altLang="zh-CN" sz="1000" smtClean="0"/>
              <a:t>Interface,</a:t>
            </a:r>
            <a:r>
              <a:rPr lang="zh-CN" altLang="en-US" sz="1000" smtClean="0"/>
              <a:t>因此若要直接实现此界面来建立表格并不是件轻松的事</a:t>
            </a:r>
            <a:r>
              <a:rPr lang="en-US" altLang="zh-CN" sz="1000" smtClean="0"/>
              <a:t>.</a:t>
            </a:r>
            <a:r>
              <a:rPr lang="zh-CN" altLang="en-US" sz="1000" smtClean="0"/>
              <a:t>幸好</a:t>
            </a:r>
            <a:r>
              <a:rPr lang="en-US" altLang="zh-CN" sz="1000" smtClean="0"/>
              <a:t>java</a:t>
            </a:r>
            <a:r>
              <a:rPr lang="zh-CN" altLang="en-US" sz="1000" smtClean="0"/>
              <a:t>提供了两个类分别实现了这个 界面</a:t>
            </a:r>
            <a:r>
              <a:rPr lang="en-US" altLang="zh-CN" sz="1000" smtClean="0"/>
              <a:t>,</a:t>
            </a:r>
            <a:r>
              <a:rPr lang="zh-CN" altLang="en-US" sz="1000" smtClean="0"/>
              <a:t>一个是</a:t>
            </a:r>
            <a:r>
              <a:rPr lang="en-US" altLang="zh-CN" sz="1000" smtClean="0"/>
              <a:t>AbstractTableModel</a:t>
            </a:r>
            <a:r>
              <a:rPr lang="zh-CN" altLang="en-US" sz="1000" smtClean="0"/>
              <a:t>抽象类</a:t>
            </a:r>
            <a:r>
              <a:rPr lang="en-US" altLang="zh-CN" sz="1000" smtClean="0"/>
              <a:t>,</a:t>
            </a:r>
            <a:r>
              <a:rPr lang="zh-CN" altLang="en-US" sz="1000" smtClean="0"/>
              <a:t>一个是</a:t>
            </a:r>
            <a:r>
              <a:rPr lang="en-US" altLang="zh-CN" sz="1000" smtClean="0"/>
              <a:t>DefaultTableModel</a:t>
            </a:r>
            <a:r>
              <a:rPr lang="zh-CN" altLang="en-US" sz="1000" smtClean="0"/>
              <a:t>实体类</a:t>
            </a:r>
            <a:r>
              <a:rPr lang="en-US" altLang="zh-CN" sz="1000" smtClean="0"/>
              <a:t>.</a:t>
            </a:r>
            <a:r>
              <a:rPr lang="zh-CN" altLang="en-US" sz="1000" smtClean="0"/>
              <a:t>前者实现了大部份的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方法</a:t>
            </a:r>
            <a:r>
              <a:rPr lang="en-US" altLang="zh-CN" sz="1000" smtClean="0"/>
              <a:t>,</a:t>
            </a:r>
            <a:r>
              <a:rPr lang="zh-CN" altLang="en-US" sz="1000" smtClean="0"/>
              <a:t>让用户可以很有弹性地构 造自己的表格模式</a:t>
            </a:r>
            <a:r>
              <a:rPr lang="en-US" altLang="zh-CN" sz="1000" smtClean="0"/>
              <a:t>;</a:t>
            </a:r>
            <a:r>
              <a:rPr lang="zh-CN" altLang="en-US" sz="1000" smtClean="0"/>
              <a:t>后者继承前者类</a:t>
            </a:r>
            <a:r>
              <a:rPr lang="en-US" altLang="zh-CN" sz="1000" smtClean="0"/>
              <a:t>,</a:t>
            </a:r>
            <a:r>
              <a:rPr lang="zh-CN" altLang="en-US" sz="1000" smtClean="0"/>
              <a:t>是</a:t>
            </a:r>
            <a:r>
              <a:rPr lang="en-US" altLang="zh-CN" sz="1000" smtClean="0"/>
              <a:t>java</a:t>
            </a:r>
            <a:r>
              <a:rPr lang="zh-CN" altLang="en-US" sz="1000" smtClean="0"/>
              <a:t>默认的表格模式</a:t>
            </a:r>
            <a:r>
              <a:rPr lang="en-US" altLang="zh-CN" sz="1000" smtClean="0"/>
              <a:t>.</a:t>
            </a:r>
            <a:r>
              <a:rPr lang="zh-CN" altLang="en-US" sz="1000" smtClean="0"/>
              <a:t>这三者的关系如下所示</a:t>
            </a:r>
            <a:r>
              <a:rPr lang="en-US" altLang="zh-CN" sz="1000" smtClean="0"/>
              <a:t>: TableModel---implements---&gt;AbstractTableModel-----extends---&gt;DefaultTableModel </a:t>
            </a:r>
          </a:p>
        </p:txBody>
      </p:sp>
    </p:spTree>
    <p:extLst>
      <p:ext uri="{BB962C8B-B14F-4D97-AF65-F5344CB8AC3E}">
        <p14:creationId xmlns:p14="http://schemas.microsoft.com/office/powerpoint/2010/main" val="231462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0DD39FE-D4F8-412E-809E-2AAF785E60D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在前面的例子中，表格的数据被存放在一个二维数组中。但在实际编码中，一般不使用这种方法。你应该考虑实现你自己的表格模型。</a:t>
            </a:r>
          </a:p>
          <a:p>
            <a:pPr eaLnBrk="1" hangingPunct="1"/>
            <a:r>
              <a:rPr lang="zh-CN" altLang="en-US" sz="1000" smtClean="0"/>
              <a:t>虽然利用</a:t>
            </a:r>
            <a:r>
              <a:rPr lang="en-US" altLang="zh-CN" sz="1000" smtClean="0"/>
              <a:t>JTable(Object[][] rowData,Object[][] columnNames)</a:t>
            </a:r>
            <a:r>
              <a:rPr lang="zh-CN" altLang="en-US" sz="1000" smtClean="0"/>
              <a:t>以及 </a:t>
            </a:r>
            <a:r>
              <a:rPr lang="en-US" altLang="zh-CN" sz="1000" smtClean="0"/>
              <a:t>JTable(Vector rowData,Vector columnNames)</a:t>
            </a:r>
            <a:r>
              <a:rPr lang="zh-CN" altLang="en-US" sz="1000" smtClean="0"/>
              <a:t>构造函数来构造构造</a:t>
            </a:r>
            <a:r>
              <a:rPr lang="en-US" altLang="zh-CN" sz="1000" smtClean="0"/>
              <a:t>JTable</a:t>
            </a:r>
            <a:r>
              <a:rPr lang="zh-CN" altLang="en-US" sz="1000" smtClean="0"/>
              <a:t>很方便</a:t>
            </a:r>
            <a:r>
              <a:rPr lang="en-US" altLang="zh-CN" sz="1000" smtClean="0"/>
              <a:t>,</a:t>
            </a:r>
            <a:r>
              <a:rPr lang="zh-CN" altLang="en-US" sz="1000" smtClean="0"/>
              <a:t>但却有些缺点。例如上例中，我们表格中的每个字段 </a:t>
            </a:r>
            <a:r>
              <a:rPr lang="en-US" altLang="zh-CN" sz="1000" smtClean="0"/>
              <a:t>(cell)</a:t>
            </a:r>
            <a:r>
              <a:rPr lang="zh-CN" altLang="en-US" sz="1000" smtClean="0"/>
              <a:t>一开始都是默认为可修改的，用户因此可能修改到我们的数据</a:t>
            </a:r>
            <a:r>
              <a:rPr lang="en-US" altLang="zh-CN" sz="1000" smtClean="0"/>
              <a:t>;</a:t>
            </a:r>
            <a:r>
              <a:rPr lang="zh-CN" altLang="en-US" sz="1000" smtClean="0"/>
              <a:t>其次，表格中每个单元</a:t>
            </a:r>
            <a:r>
              <a:rPr lang="en-US" altLang="zh-CN" sz="1000" smtClean="0"/>
              <a:t>(cell)</a:t>
            </a:r>
            <a:r>
              <a:rPr lang="zh-CN" altLang="en-US" sz="1000" smtClean="0"/>
              <a:t>中的数据类型将会被视为同一种。在我 们的例子中，数据类型皆被显示为</a:t>
            </a:r>
            <a:r>
              <a:rPr lang="en-US" altLang="zh-CN" sz="1000" smtClean="0"/>
              <a:t>String</a:t>
            </a:r>
            <a:r>
              <a:rPr lang="zh-CN" altLang="en-US" sz="1000" smtClean="0"/>
              <a:t>的类型，因此，原来的数据类型声明为</a:t>
            </a:r>
            <a:r>
              <a:rPr lang="en-US" altLang="zh-CN" sz="1000" smtClean="0"/>
              <a:t>Boolean</a:t>
            </a:r>
            <a:r>
              <a:rPr lang="zh-CN" altLang="en-US" sz="1000" smtClean="0"/>
              <a:t>的数据会以</a:t>
            </a:r>
            <a:r>
              <a:rPr lang="en-US" altLang="zh-CN" sz="1000" smtClean="0"/>
              <a:t>String</a:t>
            </a:r>
            <a:r>
              <a:rPr lang="zh-CN" altLang="en-US" sz="1000" smtClean="0"/>
              <a:t>的形式出现而不是以检查框</a:t>
            </a:r>
            <a:r>
              <a:rPr lang="en-US" altLang="zh-CN" sz="1000" smtClean="0"/>
              <a:t>( Check Box)</a:t>
            </a:r>
            <a:r>
              <a:rPr lang="zh-CN" altLang="en-US" sz="1000" smtClean="0"/>
              <a:t>出现。 除此之外，如果我们所要显示的数据是不固定的，或是随情况而变，例如同样是一份成绩单，老师与学生所看到的表格就不会一样，显 示的外观或操作模式也许也不相同。为了因应这些种种复杂情况，上面简单的构造方式已不宜使用，</a:t>
            </a:r>
            <a:r>
              <a:rPr lang="en-US" altLang="zh-CN" sz="1000" smtClean="0"/>
              <a:t>Swing</a:t>
            </a:r>
            <a:r>
              <a:rPr lang="zh-CN" altLang="en-US" sz="1000" smtClean="0"/>
              <a:t>提供各种</a:t>
            </a:r>
            <a:r>
              <a:rPr lang="en-US" altLang="zh-CN" sz="1000" smtClean="0"/>
              <a:t>Model(</a:t>
            </a:r>
            <a:r>
              <a:rPr lang="zh-CN" altLang="en-US" sz="1000" smtClean="0"/>
              <a:t>如： 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、</a:t>
            </a:r>
            <a:r>
              <a:rPr lang="en-US" altLang="zh-CN" sz="1000" smtClean="0"/>
              <a:t>TableColumnModel</a:t>
            </a:r>
            <a:r>
              <a:rPr lang="zh-CN" altLang="en-US" sz="1000" smtClean="0"/>
              <a:t>与</a:t>
            </a:r>
            <a:r>
              <a:rPr lang="en-US" altLang="zh-CN" sz="1000" smtClean="0"/>
              <a:t>ListSelectionModel)</a:t>
            </a:r>
            <a:r>
              <a:rPr lang="zh-CN" altLang="en-US" sz="1000" smtClean="0"/>
              <a:t>来解决上述的不便，以增加我们设计表格的弹性。</a:t>
            </a:r>
          </a:p>
          <a:p>
            <a:pPr eaLnBrk="1" hangingPunct="1"/>
            <a:r>
              <a:rPr lang="zh-CN" altLang="en-US" sz="1000" smtClean="0"/>
              <a:t>由于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本身是一个</a:t>
            </a:r>
            <a:r>
              <a:rPr lang="en-US" altLang="zh-CN" sz="1000" smtClean="0"/>
              <a:t>Interface,</a:t>
            </a:r>
            <a:r>
              <a:rPr lang="zh-CN" altLang="en-US" sz="1000" smtClean="0"/>
              <a:t>因此若要直接实现此界面来建立表格并不是件轻松的事</a:t>
            </a:r>
            <a:r>
              <a:rPr lang="en-US" altLang="zh-CN" sz="1000" smtClean="0"/>
              <a:t>.</a:t>
            </a:r>
            <a:r>
              <a:rPr lang="zh-CN" altLang="en-US" sz="1000" smtClean="0"/>
              <a:t>幸好</a:t>
            </a:r>
            <a:r>
              <a:rPr lang="en-US" altLang="zh-CN" sz="1000" smtClean="0"/>
              <a:t>java</a:t>
            </a:r>
            <a:r>
              <a:rPr lang="zh-CN" altLang="en-US" sz="1000" smtClean="0"/>
              <a:t>提供了两个类分别实现了这个 界面</a:t>
            </a:r>
            <a:r>
              <a:rPr lang="en-US" altLang="zh-CN" sz="1000" smtClean="0"/>
              <a:t>,</a:t>
            </a:r>
            <a:r>
              <a:rPr lang="zh-CN" altLang="en-US" sz="1000" smtClean="0"/>
              <a:t>一个是</a:t>
            </a:r>
            <a:r>
              <a:rPr lang="en-US" altLang="zh-CN" sz="1000" smtClean="0"/>
              <a:t>AbstractTableModel</a:t>
            </a:r>
            <a:r>
              <a:rPr lang="zh-CN" altLang="en-US" sz="1000" smtClean="0"/>
              <a:t>抽象类</a:t>
            </a:r>
            <a:r>
              <a:rPr lang="en-US" altLang="zh-CN" sz="1000" smtClean="0"/>
              <a:t>,</a:t>
            </a:r>
            <a:r>
              <a:rPr lang="zh-CN" altLang="en-US" sz="1000" smtClean="0"/>
              <a:t>一个是</a:t>
            </a:r>
            <a:r>
              <a:rPr lang="en-US" altLang="zh-CN" sz="1000" smtClean="0"/>
              <a:t>DefaultTableModel</a:t>
            </a:r>
            <a:r>
              <a:rPr lang="zh-CN" altLang="en-US" sz="1000" smtClean="0"/>
              <a:t>实体类</a:t>
            </a:r>
            <a:r>
              <a:rPr lang="en-US" altLang="zh-CN" sz="1000" smtClean="0"/>
              <a:t>.</a:t>
            </a:r>
            <a:r>
              <a:rPr lang="zh-CN" altLang="en-US" sz="1000" smtClean="0"/>
              <a:t>前者实现了大部份的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方法</a:t>
            </a:r>
            <a:r>
              <a:rPr lang="en-US" altLang="zh-CN" sz="1000" smtClean="0"/>
              <a:t>,</a:t>
            </a:r>
            <a:r>
              <a:rPr lang="zh-CN" altLang="en-US" sz="1000" smtClean="0"/>
              <a:t>让用户可以很有弹性地构 造自己的表格模式</a:t>
            </a:r>
            <a:r>
              <a:rPr lang="en-US" altLang="zh-CN" sz="1000" smtClean="0"/>
              <a:t>;</a:t>
            </a:r>
            <a:r>
              <a:rPr lang="zh-CN" altLang="en-US" sz="1000" smtClean="0"/>
              <a:t>后者继承前者类</a:t>
            </a:r>
            <a:r>
              <a:rPr lang="en-US" altLang="zh-CN" sz="1000" smtClean="0"/>
              <a:t>,</a:t>
            </a:r>
            <a:r>
              <a:rPr lang="zh-CN" altLang="en-US" sz="1000" smtClean="0"/>
              <a:t>是</a:t>
            </a:r>
            <a:r>
              <a:rPr lang="en-US" altLang="zh-CN" sz="1000" smtClean="0"/>
              <a:t>java</a:t>
            </a:r>
            <a:r>
              <a:rPr lang="zh-CN" altLang="en-US" sz="1000" smtClean="0"/>
              <a:t>默认的表格模式</a:t>
            </a:r>
            <a:r>
              <a:rPr lang="en-US" altLang="zh-CN" sz="1000" smtClean="0"/>
              <a:t>.</a:t>
            </a:r>
            <a:r>
              <a:rPr lang="zh-CN" altLang="en-US" sz="1000" smtClean="0"/>
              <a:t>这三者的关系如下所示</a:t>
            </a:r>
            <a:r>
              <a:rPr lang="en-US" altLang="zh-CN" sz="1000" smtClean="0"/>
              <a:t>: TableModel---implements---&gt;AbstractTableModel-----extends---&gt;DefaultTableModel </a:t>
            </a:r>
          </a:p>
        </p:txBody>
      </p:sp>
    </p:spTree>
    <p:extLst>
      <p:ext uri="{BB962C8B-B14F-4D97-AF65-F5344CB8AC3E}">
        <p14:creationId xmlns:p14="http://schemas.microsoft.com/office/powerpoint/2010/main" val="400376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3CCAB8E4-13B5-40FF-817C-964C6F757F3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DefaultTableModel</a:t>
            </a:r>
            <a:r>
              <a:rPr lang="zh-CN" altLang="en-US" smtClean="0"/>
              <a:t>内部使用</a:t>
            </a:r>
            <a:r>
              <a:rPr lang="en-US" altLang="zh-CN" smtClean="0"/>
              <a:t>Vector</a:t>
            </a:r>
            <a:r>
              <a:rPr lang="zh-CN" altLang="en-US" smtClean="0"/>
              <a:t>来使用表格的数据</a:t>
            </a:r>
            <a:r>
              <a:rPr lang="en-US" altLang="zh-CN" smtClean="0"/>
              <a:t>,</a:t>
            </a:r>
            <a:r>
              <a:rPr lang="zh-CN" altLang="en-US" smtClean="0"/>
              <a:t>若所要显示的表格格式是比较单纯的变化</a:t>
            </a:r>
            <a:r>
              <a:rPr lang="en-US" altLang="zh-CN" smtClean="0"/>
              <a:t>,</a:t>
            </a:r>
            <a:r>
              <a:rPr lang="zh-CN" altLang="en-US" smtClean="0"/>
              <a:t>建议使用</a:t>
            </a:r>
            <a:r>
              <a:rPr lang="en-US" altLang="zh-CN" smtClean="0"/>
              <a:t>DefaultTableModel</a:t>
            </a:r>
            <a:r>
              <a:rPr lang="zh-CN" altLang="en-US" smtClean="0"/>
              <a:t>类会来得方便也简单许多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若要显示的数据模式非常复杂</a:t>
            </a:r>
            <a:r>
              <a:rPr lang="en-US" altLang="zh-CN" smtClean="0"/>
              <a:t>,</a:t>
            </a:r>
            <a:r>
              <a:rPr lang="zh-CN" altLang="en-US" smtClean="0"/>
              <a:t>例如我们所举的成绩表格外加学生选课信息等</a:t>
            </a:r>
            <a:r>
              <a:rPr lang="en-US" altLang="zh-CN" smtClean="0"/>
              <a:t>,</a:t>
            </a:r>
            <a:r>
              <a:rPr lang="zh-CN" altLang="en-US" smtClean="0"/>
              <a:t>像这类的表格通常显示的信息会因人面异</a:t>
            </a:r>
            <a:r>
              <a:rPr lang="en-US" altLang="zh-CN" smtClean="0"/>
              <a:t>,</a:t>
            </a:r>
            <a:r>
              <a:rPr lang="zh-CN" altLang="en-US" smtClean="0"/>
              <a:t>因此使用</a:t>
            </a:r>
            <a:r>
              <a:rPr lang="en-US" altLang="zh-CN" smtClean="0"/>
              <a:t>AbstractTableModel</a:t>
            </a:r>
            <a:r>
              <a:rPr lang="zh-CN" altLang="en-US" smtClean="0"/>
              <a:t>会比较容易设计些 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就是虽然我们在使用</a:t>
            </a:r>
            <a:r>
              <a:rPr lang="en-US" altLang="zh-CN" smtClean="0"/>
              <a:t>DefaultTableModel</a:t>
            </a:r>
            <a:r>
              <a:rPr lang="zh-CN" altLang="en-US" smtClean="0"/>
              <a:t>时可能比生成</a:t>
            </a:r>
            <a:r>
              <a:rPr lang="en-US" altLang="zh-CN" smtClean="0"/>
              <a:t>AbstractTableModel</a:t>
            </a:r>
            <a:r>
              <a:rPr lang="zh-CN" altLang="en-US" smtClean="0"/>
              <a:t>更加简单，但其用法不太理想，主要是因为它生成自己的对单元数据的引用，这个引用就是</a:t>
            </a:r>
            <a:r>
              <a:rPr lang="en-US" altLang="zh-CN" smtClean="0"/>
              <a:t>dataVector</a:t>
            </a:r>
            <a:r>
              <a:rPr lang="zh-CN" altLang="en-US" smtClean="0"/>
              <a:t>中所定义的内容。这种方法不仅缺乏灵活性和伸缩性，而且还会使编辑问题复杂化。这是由于它要求引用每个项目，所以只要使用模型，所有的数据都应在内存中，而无法按需响应数据检索请求。因此，我们通常改用其父类</a:t>
            </a:r>
            <a:r>
              <a:rPr lang="en-US" altLang="zh-CN" smtClean="0"/>
              <a:t>AbstractTableModel</a:t>
            </a:r>
            <a:r>
              <a:rPr lang="zh-CN" altLang="en-US" smtClean="0"/>
              <a:t>来定义一个表格模式。 </a:t>
            </a:r>
          </a:p>
        </p:txBody>
      </p:sp>
    </p:spTree>
    <p:extLst>
      <p:ext uri="{BB962C8B-B14F-4D97-AF65-F5344CB8AC3E}">
        <p14:creationId xmlns:p14="http://schemas.microsoft.com/office/powerpoint/2010/main" val="25863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E27F4CA-26D5-4DB4-994A-EB4A1CAC415D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hlinkClick r:id="rId3" action="ppaction://hlinkfile"/>
              </a:rPr>
              <a:t>DefaultTableModel</a:t>
            </a:r>
            <a:r>
              <a:rPr lang="en-US" altLang="zh-CN" smtClean="0"/>
              <a:t>(</a:t>
            </a:r>
            <a:r>
              <a:rPr lang="en-US" altLang="zh-CN" smtClean="0">
                <a:hlinkClick r:id="rId4" action="ppaction://hlinkfile" tooltip="java.lang 中的类"/>
              </a:rPr>
              <a:t>Object</a:t>
            </a:r>
            <a:r>
              <a:rPr lang="en-US" altLang="zh-CN" smtClean="0"/>
              <a:t>[][] data, </a:t>
            </a:r>
            <a:r>
              <a:rPr lang="en-US" altLang="zh-CN" smtClean="0">
                <a:hlinkClick r:id="rId4" action="ppaction://hlinkfile" tooltip="java.lang 中的类"/>
              </a:rPr>
              <a:t>Object</a:t>
            </a:r>
            <a:r>
              <a:rPr lang="en-US" altLang="zh-CN" smtClean="0"/>
              <a:t>[] columnNames)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构造一个 </a:t>
            </a:r>
            <a:r>
              <a:rPr lang="en-US" altLang="zh-CN" smtClean="0"/>
              <a:t>DefaultTableModel</a:t>
            </a:r>
            <a:r>
              <a:rPr lang="zh-CN" altLang="en-US" smtClean="0"/>
              <a:t>，并通过将 </a:t>
            </a:r>
            <a:r>
              <a:rPr lang="en-US" altLang="zh-CN" smtClean="0"/>
              <a:t>data </a:t>
            </a:r>
            <a:r>
              <a:rPr lang="zh-CN" altLang="en-US" smtClean="0"/>
              <a:t>和 </a:t>
            </a:r>
            <a:r>
              <a:rPr lang="en-US" altLang="zh-CN" smtClean="0"/>
              <a:t>columnNames </a:t>
            </a:r>
            <a:r>
              <a:rPr lang="zh-CN" altLang="en-US" smtClean="0"/>
              <a:t>传递到 </a:t>
            </a:r>
            <a:r>
              <a:rPr lang="en-US" altLang="zh-CN" smtClean="0"/>
              <a:t>setDataVector </a:t>
            </a:r>
            <a:r>
              <a:rPr lang="zh-CN" altLang="en-US" smtClean="0"/>
              <a:t>方法来初始化该表。 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removeRow ( int row ):</a:t>
            </a:r>
            <a:r>
              <a:rPr lang="zh-CN" altLang="en-US" smtClean="0">
                <a:solidFill>
                  <a:srgbClr val="0000FF"/>
                </a:solidFill>
              </a:rPr>
              <a:t>行号</a:t>
            </a:r>
            <a:r>
              <a:rPr lang="en-US" altLang="zh-CN" smtClean="0">
                <a:solidFill>
                  <a:srgbClr val="0000FF"/>
                </a:solidFill>
              </a:rPr>
              <a:t>row </a:t>
            </a:r>
            <a:r>
              <a:rPr lang="zh-CN" altLang="en-US" smtClean="0">
                <a:solidFill>
                  <a:srgbClr val="0000FF"/>
                </a:solidFill>
              </a:rPr>
              <a:t>从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开始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684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44E35E8-5DE3-4037-9C2C-9DA14FE43E5B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javax.swing.*;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java.awt.event.*;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javax.swing.table.*;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class Table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public static void main(String args[]){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Object data[][]={{"</a:t>
            </a:r>
            <a:r>
              <a:rPr lang="zh-CN" altLang="en-US" sz="1000" smtClean="0"/>
              <a:t>陈峰</a:t>
            </a:r>
            <a:r>
              <a:rPr lang="en-US" altLang="zh-CN" sz="1000" smtClean="0"/>
              <a:t>","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",new Integer(19),"</a:t>
            </a:r>
            <a:r>
              <a:rPr lang="zh-CN" altLang="en-US" sz="1000" smtClean="0"/>
              <a:t>党员</a:t>
            </a:r>
            <a:r>
              <a:rPr lang="en-US" altLang="zh-CN" sz="1000" smtClean="0"/>
              <a:t>"},  //</a:t>
            </a:r>
            <a:r>
              <a:rPr lang="zh-CN" altLang="en-US" sz="1000" smtClean="0"/>
              <a:t>表格中的数据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		</a:t>
            </a:r>
            <a:r>
              <a:rPr lang="en-US" altLang="zh-CN" sz="1000" smtClean="0"/>
              <a:t>{"</a:t>
            </a:r>
            <a:r>
              <a:rPr lang="zh-CN" altLang="en-US" sz="1000" smtClean="0"/>
              <a:t>田一飞</a:t>
            </a:r>
            <a:r>
              <a:rPr lang="en-US" altLang="zh-CN" sz="1000" smtClean="0"/>
              <a:t>","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",new Integer(18),"</a:t>
            </a:r>
            <a:r>
              <a:rPr lang="zh-CN" altLang="en-US" sz="1000" smtClean="0"/>
              <a:t>团员</a:t>
            </a:r>
            <a:r>
              <a:rPr lang="en-US" altLang="zh-CN" sz="1000" smtClean="0"/>
              <a:t>"},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	{"</a:t>
            </a:r>
            <a:r>
              <a:rPr lang="zh-CN" altLang="en-US" sz="1000" smtClean="0"/>
              <a:t>胡锦</a:t>
            </a:r>
            <a:r>
              <a:rPr lang="en-US" altLang="zh-CN" sz="1000" smtClean="0"/>
              <a:t>","</a:t>
            </a:r>
            <a:r>
              <a:rPr lang="zh-CN" altLang="en-US" sz="1000" smtClean="0"/>
              <a:t>女</a:t>
            </a:r>
            <a:r>
              <a:rPr lang="en-US" altLang="zh-CN" sz="1000" smtClean="0"/>
              <a:t>",new Integer(19),"</a:t>
            </a:r>
            <a:r>
              <a:rPr lang="zh-CN" altLang="en-US" sz="1000" smtClean="0"/>
              <a:t>党员</a:t>
            </a:r>
            <a:r>
              <a:rPr lang="en-US" altLang="zh-CN" sz="1000" smtClean="0"/>
              <a:t>"}};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String columnName[]={"</a:t>
            </a:r>
            <a:r>
              <a:rPr lang="zh-CN" altLang="en-US" sz="1000" smtClean="0"/>
              <a:t>姓名</a:t>
            </a:r>
            <a:r>
              <a:rPr lang="en-US" altLang="zh-CN" sz="1000" smtClean="0"/>
              <a:t>","</a:t>
            </a:r>
            <a:r>
              <a:rPr lang="zh-CN" altLang="en-US" sz="1000" smtClean="0"/>
              <a:t>性别</a:t>
            </a:r>
            <a:r>
              <a:rPr lang="en-US" altLang="zh-CN" sz="1000" smtClean="0"/>
              <a:t>","</a:t>
            </a:r>
            <a:r>
              <a:rPr lang="zh-CN" altLang="en-US" sz="1000" smtClean="0"/>
              <a:t>年龄</a:t>
            </a:r>
            <a:r>
              <a:rPr lang="en-US" altLang="zh-CN" sz="1000" smtClean="0"/>
              <a:t>","</a:t>
            </a:r>
            <a:r>
              <a:rPr lang="zh-CN" altLang="en-US" sz="1000" smtClean="0"/>
              <a:t>政治面貌</a:t>
            </a:r>
            <a:r>
              <a:rPr lang="en-US" altLang="zh-CN" sz="1000" smtClean="0"/>
              <a:t>"};           //</a:t>
            </a:r>
            <a:r>
              <a:rPr lang="zh-CN" altLang="en-US" sz="1000" smtClean="0"/>
              <a:t>表格的列标题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DefaultTableModel tableModel=new DefaultTableModel(data,columnName);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JTable table=new JTable(tableModel);                          //</a:t>
            </a:r>
            <a:r>
              <a:rPr lang="zh-CN" altLang="en-US" sz="1000" smtClean="0"/>
              <a:t>创建表格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table.setRowHeight(25);                //</a:t>
            </a:r>
            <a:r>
              <a:rPr lang="zh-CN" altLang="en-US" sz="1000" smtClean="0"/>
              <a:t>设置行高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JScrollPane  pane=new JScrollPane(table);                         //</a:t>
            </a:r>
            <a:r>
              <a:rPr lang="zh-CN" altLang="en-US" sz="1000" smtClean="0"/>
              <a:t>添加滚动条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JFrame f=new JFrame();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f.setSize(300,200);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f.add(pane);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f.setVisible(true);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</p:txBody>
      </p:sp>
    </p:spTree>
    <p:extLst>
      <p:ext uri="{BB962C8B-B14F-4D97-AF65-F5344CB8AC3E}">
        <p14:creationId xmlns:p14="http://schemas.microsoft.com/office/powerpoint/2010/main" val="349877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40200" y="5157788"/>
            <a:ext cx="1582738" cy="1130300"/>
            <a:chOff x="2743" y="3678"/>
            <a:chExt cx="617" cy="712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743" y="3789"/>
              <a:ext cx="61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80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1790F-12F7-44ED-A80C-3F7801C8F1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2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7D1E7-B6E9-40F8-AA87-76C473AC6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10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ECA8F-6F98-44B6-8117-64D322463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43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262E7-130E-438C-A036-7CC6E5B26D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00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C6C7-8CF3-4F0E-8112-C65F300732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52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80AAB-4093-430B-97BB-7B197F9AEF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9D3A5-5FCB-4B0D-A7B0-D9811486D2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38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1" name="Text Box 10"/>
          <p:cNvSpPr txBox="1">
            <a:spLocks noChangeArrowheads="1"/>
          </p:cNvSpPr>
          <p:nvPr userDrawn="1"/>
        </p:nvSpPr>
        <p:spPr bwMode="auto">
          <a:xfrm>
            <a:off x="0" y="620713"/>
            <a:ext cx="4889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威  海  职  业  学  院</a:t>
            </a:r>
          </a:p>
        </p:txBody>
      </p:sp>
      <p:pic>
        <p:nvPicPr>
          <p:cNvPr id="22" name="Picture 11" descr="index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1333" r="73309" b="12167"/>
          <a:stretch>
            <a:fillRect/>
          </a:stretch>
        </p:blipFill>
        <p:spPr bwMode="auto">
          <a:xfrm>
            <a:off x="0" y="0"/>
            <a:ext cx="539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928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DEE1D-3830-4A7B-BAAC-08D08CA63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112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D55B-96DE-482F-AD37-6B249C7C9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70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 b="0"/>
            </a:lvl1pPr>
            <a:lvl2pPr marL="742950" indent="-285750">
              <a:buSzPct val="85000"/>
              <a:buFont typeface="Wingdings" panose="05000000000000000000" pitchFamily="2" charset="2"/>
              <a:buChar char="u"/>
              <a:defRPr b="0"/>
            </a:lvl2pPr>
            <a:lvl3pPr marL="1143000" indent="-228600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10F85-3FE2-43B9-81A7-0E9B2CAF20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35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BB68-39E3-4431-AAB6-21504B76B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782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9D48-A52B-4BAA-8E23-A483822025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975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F7B9-5AF7-455F-9B9B-EB0E8AC906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00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9E2B-7142-4DBD-ADAC-444CE37D4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481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C410-2E69-4007-9946-9FA26952D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69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2040-85F6-4818-ABF6-FDA104889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7805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3DC39-0677-4A85-B30B-BFE8C70E6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62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AAAF-6F8B-4C31-A573-DB4BEEDF1E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354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C738-1E21-4CF9-92D9-FCC83A15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113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3E05-A04F-4AD4-B510-CD4C96D84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1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A4052-B368-4FA7-8EB3-1EC140A82E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697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B093F-A87B-42DB-A8E1-3955E913CA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007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533CE-8616-4450-91A8-0EADF9619E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441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E08D-94CD-4151-82CE-9B51220D8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45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976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91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1" name="Text Box 10"/>
          <p:cNvSpPr txBox="1">
            <a:spLocks noChangeArrowheads="1"/>
          </p:cNvSpPr>
          <p:nvPr userDrawn="1"/>
        </p:nvSpPr>
        <p:spPr bwMode="auto">
          <a:xfrm>
            <a:off x="0" y="620713"/>
            <a:ext cx="4889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威  海  职  业  学  院</a:t>
            </a:r>
          </a:p>
        </p:txBody>
      </p:sp>
      <p:pic>
        <p:nvPicPr>
          <p:cNvPr id="22" name="Picture 11" descr="index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1333" r="73309" b="12167"/>
          <a:stretch>
            <a:fillRect/>
          </a:stretch>
        </p:blipFill>
        <p:spPr bwMode="auto">
          <a:xfrm>
            <a:off x="0" y="0"/>
            <a:ext cx="539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9805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DEE1D-3830-4A7B-BAAC-08D08CA63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482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D55B-96DE-482F-AD37-6B249C7C9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925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BB68-39E3-4431-AAB6-21504B76B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9524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9D48-A52B-4BAA-8E23-A483822025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908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F7B9-5AF7-455F-9B9B-EB0E8AC906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1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26877-5387-4B3D-AAD2-2B4AD7D86D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3907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9E2B-7142-4DBD-ADAC-444CE37D4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540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C410-2E69-4007-9946-9FA26952D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00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2040-85F6-4818-ABF6-FDA104889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725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3DC39-0677-4A85-B30B-BFE8C70E6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609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AAAF-6F8B-4C31-A573-DB4BEEDF1E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6617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C738-1E21-4CF9-92D9-FCC83A15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484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3E05-A04F-4AD4-B510-CD4C96D84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0577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B093F-A87B-42DB-A8E1-3955E913CA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06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533CE-8616-4450-91A8-0EADF9619E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9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E08D-94CD-4151-82CE-9B51220D8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48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FD7D4-7A75-424C-BCF1-727EB6F05E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4249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976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5C7B-C569-4714-AAC5-6EF973B2C3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83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BE67F-29E3-43CB-8C8D-520D3D32D4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84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EB807-4515-4365-990C-DCFD7075C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3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4086-80B8-47A5-967A-88AEAC3E12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0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0E682C-AD9F-4DBB-A67D-7227AA0352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7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7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7C7D31-A50F-4351-832E-38E70D1A95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085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5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7C7D31-A50F-4351-832E-38E70D1A95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085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13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68413"/>
            <a:ext cx="7593013" cy="2084387"/>
          </a:xfrm>
        </p:spPr>
        <p:txBody>
          <a:bodyPr/>
          <a:lstStyle/>
          <a:p>
            <a:pPr eaLnBrk="1" hangingPunct="1"/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章 基于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Swing</a:t>
            </a: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图形用户界面设计</a:t>
            </a:r>
          </a:p>
        </p:txBody>
      </p:sp>
    </p:spTree>
    <p:extLst>
      <p:ext uri="{BB962C8B-B14F-4D97-AF65-F5344CB8AC3E}">
        <p14:creationId xmlns:p14="http://schemas.microsoft.com/office/powerpoint/2010/main" val="1669662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404936"/>
            <a:ext cx="9102725" cy="6480448"/>
          </a:xfrm>
          <a:solidFill>
            <a:srgbClr val="EFF7FF"/>
          </a:solidFill>
          <a:ln>
            <a:solidFill>
              <a:schemeClr val="accent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Table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Object data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[][] = {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田一飞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Integer(18),"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  };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 =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政治面貌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"};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b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data,columnName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table=new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    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表格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table.setRowHeight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(25);             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pane=new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滚动条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22533" name="Rectangle 6" descr="羊皮纸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6156176" cy="3600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</a:rPr>
              <a:t>应用</a:t>
            </a:r>
            <a:r>
              <a:rPr lang="en-US" altLang="zh-CN" sz="2800" b="0" dirty="0" err="1">
                <a:solidFill>
                  <a:schemeClr val="tx1"/>
                </a:solidFill>
                <a:latin typeface="黑体" panose="02010609060101010101" pitchFamily="49" charset="-122"/>
              </a:rPr>
              <a:t>DefaultTableModel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</a:rPr>
              <a:t>创建表格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0648"/>
            <a:ext cx="3635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91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9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91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 descr="羊皮纸"/>
          <p:cNvSpPr>
            <a:spLocks noGrp="1" noChangeArrowheads="1"/>
          </p:cNvSpPr>
          <p:nvPr>
            <p:ph type="title"/>
          </p:nvPr>
        </p:nvSpPr>
        <p:spPr>
          <a:xfrm>
            <a:off x="1015472" y="390745"/>
            <a:ext cx="5977210" cy="6207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Vector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创建表格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518864" y="1196752"/>
            <a:ext cx="8229600" cy="5472608"/>
          </a:xfrm>
          <a:gradFill rotWithShape="1">
            <a:gsLst>
              <a:gs pos="0">
                <a:srgbClr val="E7FBFF"/>
              </a:gs>
              <a:gs pos="50000">
                <a:srgbClr val="F7FFF7"/>
              </a:gs>
              <a:gs pos="100000">
                <a:srgbClr val="E7FBFF"/>
              </a:gs>
            </a:gsLst>
            <a:lin ang="5400000" scaled="1"/>
          </a:gradFill>
          <a:ln cap="flat" algn="ctr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javax.swing.table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java.util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99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 smtClean="0">
                <a:solidFill>
                  <a:srgbClr val="99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TableVector</a:t>
            </a:r>
            <a:r>
              <a:rPr lang="en-US" altLang="zh-CN" sz="2200" b="0" dirty="0" smtClean="0">
                <a:solidFill>
                  <a:srgbClr val="99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table;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pane;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Vector  column=new Vector();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Vector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dataV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Vector();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TableVector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t=new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TableVector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96752"/>
            <a:ext cx="3635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-36511" y="188466"/>
            <a:ext cx="9180512" cy="6408886"/>
          </a:xfrm>
          <a:gradFill rotWithShape="1">
            <a:gsLst>
              <a:gs pos="0">
                <a:srgbClr val="E7FBFF"/>
              </a:gs>
              <a:gs pos="50000">
                <a:srgbClr val="F7FFF7"/>
              </a:gs>
              <a:gs pos="100000">
                <a:srgbClr val="E7FBFF"/>
              </a:gs>
            </a:gsLst>
            <a:lin ang="5400000" scaled="1"/>
          </a:gradFill>
          <a:ln cap="flat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TableVector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                                                   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列向量赋值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	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政治面貌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Vector 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data1=new Vector();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向量存放第一行数据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data1.add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 	data1.add("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data1.add(19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data1.add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Vector 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data2=new Vector();   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向量存放第二行数据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data2.add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田飞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 	data2.add("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data2.add(18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data2.add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dataV.add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(data1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dataV.add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(data2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将行向量添加到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总向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量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dataV,column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表格模型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table=new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            </a:t>
            </a:r>
            <a:endParaRPr lang="zh-CN" altLang="en-US" sz="2200" b="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(400,200);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} 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5030788"/>
            <a:ext cx="327585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51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51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51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464" y="304445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>
                <a:latin typeface="黑体" panose="02010609060101010101" pitchFamily="49" charset="-122"/>
              </a:rPr>
              <a:t>JTable</a:t>
            </a:r>
            <a:r>
              <a:rPr lang="zh-CN" altLang="en-US" b="0" dirty="0">
                <a:latin typeface="黑体" panose="02010609060101010101" pitchFamily="49" charset="-122"/>
              </a:rPr>
              <a:t>的选择模式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7400" y="1255213"/>
            <a:ext cx="8453072" cy="3397923"/>
          </a:xfrm>
          <a:solidFill>
            <a:srgbClr val="EFFFF2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表格的选择模式分为三种：单选、单区间、多区间。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setSelectionMode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方法设置选中模式。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static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SINGLE_SELECTION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static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SINGLE_INTERVAL_SELECTION     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static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MULTIPLE_INTERVAL_SELECTION (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默认值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当做后面两种模式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的操作时，应配合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[Shift]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键或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[Ctrl]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</a:p>
        </p:txBody>
      </p:sp>
      <p:pic>
        <p:nvPicPr>
          <p:cNvPr id="3747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7735"/>
            <a:ext cx="3276600" cy="1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896147"/>
            <a:ext cx="3338512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4869160"/>
            <a:ext cx="3338512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328737" y="73025"/>
            <a:ext cx="8563743" cy="6588000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table 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[][] = {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田一飞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Integer(18),"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 };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 =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政治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面貌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 };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b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data,columnName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table=new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行选中模式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table.setSelectionMode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ListSelectionModel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SINGLE_INTERVAL_SELECTION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   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5616" y="4221088"/>
            <a:ext cx="7632848" cy="64807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0" name="Rectangle 4" descr="羊皮纸"/>
          <p:cNvSpPr>
            <a:spLocks noGrp="1" noChangeArrowheads="1"/>
          </p:cNvSpPr>
          <p:nvPr>
            <p:ph type="title"/>
          </p:nvPr>
        </p:nvSpPr>
        <p:spPr>
          <a:xfrm>
            <a:off x="5075932" y="71983"/>
            <a:ext cx="3960564" cy="6207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0">
                <a:solidFill>
                  <a:schemeClr val="tx1"/>
                </a:solidFill>
                <a:latin typeface="黑体" panose="02010609060101010101" pitchFamily="49" charset="-122"/>
              </a:rPr>
              <a:t>设置表格的行选中模式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获取表格被</a:t>
            </a:r>
            <a:r>
              <a:rPr lang="zh-CN" altLang="en-US" b="0" dirty="0">
                <a:latin typeface="黑体" panose="02010609060101010101" pitchFamily="49" charset="-122"/>
              </a:rPr>
              <a:t>选中</a:t>
            </a:r>
            <a:r>
              <a:rPr lang="zh-CN" altLang="en-US" sz="4000" b="0" dirty="0">
                <a:latin typeface="黑体" panose="02010609060101010101" pitchFamily="49" charset="-122"/>
              </a:rPr>
              <a:t>的行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7810500" cy="4104456"/>
          </a:xfrm>
          <a:solidFill>
            <a:srgbClr val="F7FA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row[] =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table.getSelectedRows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 ;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被选中的行的索引。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row =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table.getSelectedRow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返回第一个选定行的索引；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如果没有选定的行，则返回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counts =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table.getSelectedRowCount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返回选定行数。 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表格的基本操作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3964" y="1340768"/>
            <a:ext cx="2879923" cy="2808286"/>
          </a:xfr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增加一行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删除一行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增加一列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删除一列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92796"/>
            <a:ext cx="4680520" cy="23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" name="Rectangle 108"/>
          <p:cNvSpPr>
            <a:spLocks noGrp="1" noChangeArrowheads="1"/>
          </p:cNvSpPr>
          <p:nvPr>
            <p:ph type="title"/>
          </p:nvPr>
        </p:nvSpPr>
        <p:spPr>
          <a:xfrm>
            <a:off x="969932" y="344280"/>
            <a:ext cx="7524750" cy="6207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>
                <a:latin typeface="黑体" panose="02010609060101010101" pitchFamily="49" charset="-122"/>
              </a:rPr>
              <a:t>DefaultTableModel</a:t>
            </a:r>
            <a:r>
              <a:rPr lang="zh-CN" altLang="en-US" b="0" dirty="0">
                <a:latin typeface="黑体" panose="02010609060101010101" pitchFamily="49" charset="-122"/>
              </a:rPr>
              <a:t>类</a:t>
            </a:r>
          </a:p>
        </p:txBody>
      </p:sp>
      <p:graphicFrame>
        <p:nvGraphicFramePr>
          <p:cNvPr id="255266" name="Group 290"/>
          <p:cNvGraphicFramePr>
            <a:graphicFrameLocks noGrp="1"/>
          </p:cNvGraphicFramePr>
          <p:nvPr>
            <p:ph type="tbl" idx="1"/>
          </p:nvPr>
        </p:nvGraphicFramePr>
        <p:xfrm>
          <a:off x="467544" y="1182684"/>
          <a:ext cx="8229600" cy="5435630"/>
        </p:xfrm>
        <a:graphic>
          <a:graphicData uri="http://schemas.openxmlformats.org/drawingml/2006/table">
            <a:tbl>
              <a:tblPr/>
              <a:tblGrid>
                <a:gridCol w="4752975"/>
                <a:gridCol w="3476625"/>
              </a:tblGrid>
              <a:tr h="38735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2542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DefaultTableModel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Object[][] data, 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Object[]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构造方法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187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DefaultTableModel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 data, 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Vector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构造方法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187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addColumn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Object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Object[]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columnData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向模型中添加一列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addRow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Vector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rowData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向模型中添加一行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13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emoveRow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row 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从模型中移走一行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  getRowCount()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返回数据表格的行数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  getColumnCount()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返回数据表中的列数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 getColumnName(int column)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返回列名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Object  getValueAt ( int row, int column )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返回单元格的值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 getDataVector()      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获得包含表格数据值的向量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536" y="2924944"/>
            <a:ext cx="8496944" cy="1512168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0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41040" y="332656"/>
            <a:ext cx="7199312" cy="5863144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javax.swing.*;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java.awt.event.*;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java.awt.*;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javax.swing.table.*;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javax.swing.event.*;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java.util.*;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TableOperation implements ActionListener{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JFrame f;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JTable table;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DefaultTableModel tableModel;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JScrollPane  pane;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JButton b1,b2,b3,b4;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JPanel p;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Vector dataV=new Vector();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Vector  column=new Vector();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TableOperation() {  ……  }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args[]){ ……   }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89" y="3264228"/>
            <a:ext cx="3366011" cy="168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-180528" y="44624"/>
            <a:ext cx="9354691" cy="6696705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()==b1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       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添加一行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addRow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Vector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else 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()==b2){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删除一行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row=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table.getSelectedRow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removeRow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(row);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	}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else 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()==b3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添加一列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所在院系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()==b4){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删除一列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table.getSelectedColumn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获得列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序号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获得列模型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TableColumnModel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columnModel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table.getColumnModel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获得选中的列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columnModel.getColumn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columnModel.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removeColumn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tableColumn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删除选中的列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columncount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tableModel.getColumnCount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()-1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获得列数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tableModel.setColumnCount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columncount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更新数据模型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}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06" y="1412776"/>
            <a:ext cx="2514228" cy="125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3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3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3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3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3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3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3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32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b="0" dirty="0">
                <a:latin typeface="黑体" panose="02010609060101010101" pitchFamily="49" charset="-122"/>
              </a:rPr>
              <a:t>5.9 </a:t>
            </a:r>
            <a:r>
              <a:rPr lang="zh-CN" altLang="en-US" sz="4000" b="0" dirty="0">
                <a:latin typeface="黑体" panose="02010609060101010101" pitchFamily="49" charset="-122"/>
              </a:rPr>
              <a:t>表格</a:t>
            </a:r>
            <a:r>
              <a:rPr lang="en-US" altLang="zh-CN" sz="4000" b="0" dirty="0" err="1" smtClean="0">
                <a:latin typeface="黑体" panose="02010609060101010101" pitchFamily="49" charset="-122"/>
              </a:rPr>
              <a:t>JTable</a:t>
            </a:r>
            <a:endParaRPr lang="zh-CN" altLang="en-US" sz="4000" b="0" dirty="0">
              <a:latin typeface="黑体" panose="02010609060101010101" pitchFamily="49" charset="-122"/>
            </a:endParaRPr>
          </a:p>
        </p:txBody>
      </p:sp>
      <p:pic>
        <p:nvPicPr>
          <p:cNvPr id="9219" name="Picture 3" descr="9to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96208"/>
            <a:ext cx="54229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8931" y="1375690"/>
            <a:ext cx="8137525" cy="1223618"/>
          </a:xfrm>
          <a:prstGeom prst="rect">
            <a:avLst/>
          </a:prstGeom>
          <a:solidFill>
            <a:srgbClr val="F7FA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黑体" panose="02010609060101010101" pitchFamily="49" charset="-122"/>
              </a:rPr>
              <a:t>表格的</a:t>
            </a:r>
            <a:r>
              <a:rPr lang="zh-CN" altLang="en-US" dirty="0">
                <a:latin typeface="黑体" panose="02010609060101010101" pitchFamily="49" charset="-122"/>
              </a:rPr>
              <a:t>主要功能是把数据以二维表格的形式显示出来。</a:t>
            </a:r>
          </a:p>
        </p:txBody>
      </p:sp>
      <p:sp>
        <p:nvSpPr>
          <p:cNvPr id="363525" name="AutoShape 5"/>
          <p:cNvSpPr>
            <a:spLocks noChangeArrowheads="1"/>
          </p:cNvSpPr>
          <p:nvPr/>
        </p:nvSpPr>
        <p:spPr bwMode="auto">
          <a:xfrm>
            <a:off x="6970316" y="4691608"/>
            <a:ext cx="1203325" cy="609600"/>
          </a:xfrm>
          <a:prstGeom prst="wedgeRoundRectCallout">
            <a:avLst>
              <a:gd name="adj1" fmla="val -120315"/>
              <a:gd name="adj2" fmla="val -58333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行数据</a:t>
            </a:r>
          </a:p>
        </p:txBody>
      </p:sp>
      <p:sp>
        <p:nvSpPr>
          <p:cNvPr id="363526" name="AutoShape 6"/>
          <p:cNvSpPr>
            <a:spLocks noChangeArrowheads="1"/>
          </p:cNvSpPr>
          <p:nvPr/>
        </p:nvSpPr>
        <p:spPr bwMode="auto">
          <a:xfrm>
            <a:off x="6971903" y="3683545"/>
            <a:ext cx="1079500" cy="538163"/>
          </a:xfrm>
          <a:prstGeom prst="wedgeRoundRectCallout">
            <a:avLst>
              <a:gd name="adj1" fmla="val -133528"/>
              <a:gd name="adj2" fmla="val 11653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标题</a:t>
            </a:r>
          </a:p>
        </p:txBody>
      </p:sp>
      <p:sp>
        <p:nvSpPr>
          <p:cNvPr id="363527" name="AutoShape 7"/>
          <p:cNvSpPr>
            <a:spLocks noChangeArrowheads="1"/>
          </p:cNvSpPr>
          <p:nvPr/>
        </p:nvSpPr>
        <p:spPr bwMode="auto">
          <a:xfrm>
            <a:off x="1117203" y="2748508"/>
            <a:ext cx="1360488" cy="538162"/>
          </a:xfrm>
          <a:prstGeom prst="wedgeRoundRectCallout">
            <a:avLst>
              <a:gd name="adj1" fmla="val 86056"/>
              <a:gd name="adj2" fmla="val 158556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列名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 animBg="1"/>
      <p:bldP spid="363526" grpId="0" animBg="1"/>
      <p:bldP spid="3635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798" y="305239"/>
            <a:ext cx="7704658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</a:rPr>
              <a:t>行选中</a:t>
            </a:r>
            <a:r>
              <a:rPr lang="zh-CN" altLang="en-US" b="0" dirty="0" smtClean="0">
                <a:latin typeface="黑体" panose="02010609060101010101" pitchFamily="49" charset="-122"/>
              </a:rPr>
              <a:t>事件</a:t>
            </a:r>
            <a:r>
              <a:rPr lang="en-US" altLang="zh-CN" b="0" dirty="0" err="1" smtClean="0">
                <a:latin typeface="黑体" panose="02010609060101010101" pitchFamily="49" charset="-122"/>
              </a:rPr>
              <a:t>ListSelectionEvent</a:t>
            </a:r>
            <a:endParaRPr lang="en-US" altLang="zh-CN" b="0" dirty="0">
              <a:latin typeface="黑体" panose="02010609060101010101" pitchFamily="49" charset="-122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7700" y="1254692"/>
            <a:ext cx="9002067" cy="4766596"/>
          </a:xfrm>
          <a:prstGeom prst="rect">
            <a:avLst/>
          </a:prstGeom>
          <a:solidFill>
            <a:srgbClr val="FBFFFC"/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zh-CN" altLang="en-US" sz="2500" dirty="0">
                <a:latin typeface="黑体" panose="02010609060101010101" pitchFamily="49" charset="-122"/>
              </a:rPr>
              <a:t>选中表格</a:t>
            </a:r>
            <a:r>
              <a:rPr lang="zh-CN" altLang="en-US" sz="2500" dirty="0" smtClean="0">
                <a:latin typeface="黑体" panose="02010609060101010101" pitchFamily="49" charset="-122"/>
              </a:rPr>
              <a:t>的行引发</a:t>
            </a:r>
            <a:r>
              <a:rPr lang="en-US" altLang="zh-CN" sz="2500" dirty="0" err="1">
                <a:solidFill>
                  <a:srgbClr val="990000"/>
                </a:solidFill>
                <a:latin typeface="黑体" panose="02010609060101010101" pitchFamily="49" charset="-122"/>
              </a:rPr>
              <a:t>ListSelectionEvent</a:t>
            </a:r>
            <a:r>
              <a:rPr lang="zh-CN" altLang="en-US" sz="2500" dirty="0" smtClean="0">
                <a:latin typeface="黑体" panose="02010609060101010101" pitchFamily="49" charset="-122"/>
              </a:rPr>
              <a:t>事件</a:t>
            </a:r>
            <a:endParaRPr lang="zh-CN" altLang="en-US" sz="2500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zh-CN" altLang="en-US" sz="2500" dirty="0" smtClean="0">
                <a:latin typeface="黑体" panose="02010609060101010101" pitchFamily="49" charset="-122"/>
              </a:rPr>
              <a:t>处理</a:t>
            </a:r>
            <a:r>
              <a:rPr lang="zh-CN" altLang="en-US" sz="2500" dirty="0">
                <a:latin typeface="黑体" panose="02010609060101010101" pitchFamily="49" charset="-122"/>
              </a:rPr>
              <a:t>行选中事件，需实现</a:t>
            </a:r>
            <a:r>
              <a:rPr lang="en-US" altLang="zh-CN" sz="2500" dirty="0" err="1">
                <a:solidFill>
                  <a:srgbClr val="990000"/>
                </a:solidFill>
                <a:latin typeface="黑体" panose="02010609060101010101" pitchFamily="49" charset="-122"/>
              </a:rPr>
              <a:t>ListSelectionListener</a:t>
            </a:r>
            <a:r>
              <a:rPr lang="zh-CN" altLang="en-US" sz="2500" dirty="0" smtClean="0">
                <a:latin typeface="黑体" panose="02010609060101010101" pitchFamily="49" charset="-122"/>
              </a:rPr>
              <a:t>接口。</a:t>
            </a:r>
            <a:endParaRPr lang="zh-CN" altLang="en-US" sz="2500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 altLang="zh-CN" sz="2500" dirty="0" err="1">
                <a:solidFill>
                  <a:srgbClr val="990000"/>
                </a:solidFill>
                <a:latin typeface="黑体" panose="02010609060101010101" pitchFamily="49" charset="-122"/>
              </a:rPr>
              <a:t>ListSelectionListener</a:t>
            </a:r>
            <a:r>
              <a:rPr lang="zh-CN" altLang="en-US" sz="2500" dirty="0">
                <a:latin typeface="黑体" panose="02010609060101010101" pitchFamily="49" charset="-122"/>
              </a:rPr>
              <a:t>接口中只有一个方法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None/>
            </a:pPr>
            <a:r>
              <a:rPr lang="zh-CN" altLang="en-US" sz="2500" dirty="0">
                <a:latin typeface="黑体" panose="02010609060101010101" pitchFamily="49" charset="-122"/>
              </a:rPr>
              <a:t>  </a:t>
            </a:r>
            <a:r>
              <a:rPr lang="en-US" altLang="zh-CN" sz="25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void </a:t>
            </a:r>
            <a:r>
              <a:rPr lang="en-US" altLang="zh-CN" sz="2500" dirty="0" err="1">
                <a:solidFill>
                  <a:srgbClr val="0000FF"/>
                </a:solidFill>
                <a:latin typeface="黑体" panose="02010609060101010101" pitchFamily="49" charset="-122"/>
              </a:rPr>
              <a:t>valueChanged</a:t>
            </a:r>
            <a:r>
              <a:rPr lang="en-US" altLang="zh-CN" sz="25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( </a:t>
            </a:r>
            <a:r>
              <a:rPr lang="en-US" altLang="zh-CN" sz="2500" dirty="0" err="1" smtClean="0">
                <a:solidFill>
                  <a:srgbClr val="0000FF"/>
                </a:solidFill>
                <a:latin typeface="黑体" panose="02010609060101010101" pitchFamily="49" charset="-122"/>
              </a:rPr>
              <a:t>ListSelectionEvent</a:t>
            </a:r>
            <a:r>
              <a:rPr lang="en-US" altLang="zh-CN" sz="2500" dirty="0">
                <a:solidFill>
                  <a:srgbClr val="0000FF"/>
                </a:solidFill>
                <a:latin typeface="黑体" panose="02010609060101010101" pitchFamily="49" charset="-122"/>
              </a:rPr>
              <a:t> </a:t>
            </a:r>
            <a:r>
              <a:rPr lang="en-US" altLang="zh-CN" sz="25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e ) </a:t>
            </a:r>
            <a:endParaRPr lang="en-US" altLang="zh-CN" sz="25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zh-CN" altLang="en-US" sz="2500" dirty="0" smtClean="0">
                <a:latin typeface="黑体" panose="02010609060101010101" pitchFamily="49" charset="-122"/>
              </a:rPr>
              <a:t>  每当</a:t>
            </a:r>
            <a:r>
              <a:rPr lang="zh-CN" altLang="en-US" sz="2500" dirty="0">
                <a:latin typeface="黑体" panose="02010609060101010101" pitchFamily="49" charset="-122"/>
              </a:rPr>
              <a:t>选择值发生更改时调用</a:t>
            </a:r>
            <a:r>
              <a:rPr lang="zh-CN" altLang="en-US" sz="2500" dirty="0" smtClean="0">
                <a:latin typeface="黑体" panose="02010609060101010101" pitchFamily="49" charset="-122"/>
              </a:rPr>
              <a:t>。</a:t>
            </a:r>
            <a:endParaRPr lang="en-US" altLang="zh-CN" sz="2500" dirty="0" smtClean="0">
              <a:latin typeface="黑体" panose="02010609060101010101" pitchFamily="49" charset="-122"/>
            </a:endParaRPr>
          </a:p>
          <a:p>
            <a:pPr marL="342900" lvl="1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zh-CN" altLang="en-US" sz="2500" dirty="0" smtClean="0">
                <a:latin typeface="黑体" panose="02010609060101010101" pitchFamily="49" charset="-122"/>
              </a:rPr>
              <a:t>注册</a:t>
            </a:r>
            <a:r>
              <a:rPr lang="zh-CN" altLang="en-US" sz="2500" dirty="0">
                <a:latin typeface="黑体" panose="02010609060101010101" pitchFamily="49" charset="-122"/>
              </a:rPr>
              <a:t>监听器对象</a:t>
            </a:r>
            <a:r>
              <a:rPr lang="zh-CN" altLang="en-US" sz="2500" dirty="0" smtClean="0">
                <a:latin typeface="黑体" panose="02010609060101010101" pitchFamily="49" charset="-122"/>
              </a:rPr>
              <a:t>时，需要</a:t>
            </a:r>
            <a:r>
              <a:rPr lang="zh-CN" altLang="en-US" sz="2500" dirty="0">
                <a:latin typeface="黑体" panose="02010609060101010101" pitchFamily="49" charset="-122"/>
              </a:rPr>
              <a:t>先获取表格的列表选择模型</a:t>
            </a:r>
            <a:r>
              <a:rPr lang="en-US" altLang="zh-CN" sz="2500" dirty="0" err="1">
                <a:latin typeface="黑体" panose="02010609060101010101" pitchFamily="49" charset="-122"/>
              </a:rPr>
              <a:t>ListSelectionModel</a:t>
            </a:r>
            <a:r>
              <a:rPr lang="zh-CN" altLang="en-US" sz="2500" dirty="0" smtClean="0">
                <a:latin typeface="黑体" panose="02010609060101010101" pitchFamily="49" charset="-122"/>
              </a:rPr>
              <a:t>对象：</a:t>
            </a:r>
            <a:endParaRPr lang="zh-CN" altLang="en-US" sz="2500" dirty="0">
              <a:latin typeface="黑体" panose="02010609060101010101" pitchFamily="49" charset="-122"/>
            </a:endParaRPr>
          </a:p>
          <a:p>
            <a:pPr marL="25200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altLang="zh-CN" sz="25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table.getSelectionModel</a:t>
            </a:r>
            <a:r>
              <a:rPr lang="en-US" altLang="zh-CN" sz="25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().</a:t>
            </a:r>
            <a:r>
              <a:rPr lang="en-US" altLang="zh-CN" sz="25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addListSelectionListener</a:t>
            </a:r>
            <a:r>
              <a:rPr lang="en-US" altLang="zh-CN" sz="25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(listener);</a:t>
            </a:r>
          </a:p>
          <a:p>
            <a:pPr marL="342900" lvl="1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endParaRPr lang="zh-CN" altLang="en-US" sz="2500" dirty="0">
              <a:latin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图片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543"/>
            <a:ext cx="4104456" cy="237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340768"/>
            <a:ext cx="8280920" cy="11521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黑体" panose="02010609060101010101" pitchFamily="49" charset="-122"/>
              </a:rPr>
              <a:t>当选</a:t>
            </a:r>
            <a:r>
              <a:rPr lang="zh-CN" altLang="en-US" dirty="0">
                <a:latin typeface="黑体" panose="02010609060101010101" pitchFamily="49" charset="-122"/>
              </a:rPr>
              <a:t>中表格中的一行后，在控制台输出所选中行的</a:t>
            </a:r>
            <a:r>
              <a:rPr lang="zh-CN" altLang="en-US" dirty="0" smtClean="0">
                <a:latin typeface="黑体" panose="02010609060101010101" pitchFamily="49" charset="-122"/>
              </a:rPr>
              <a:t>数据。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798" y="305239"/>
            <a:ext cx="7704658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</a:rPr>
              <a:t>表格的事件处理</a:t>
            </a:r>
            <a:r>
              <a:rPr lang="zh-CN" altLang="en-US" b="0" dirty="0" smtClean="0">
                <a:latin typeface="黑体" panose="02010609060101010101" pitchFamily="49" charset="-122"/>
              </a:rPr>
              <a:t>示例</a:t>
            </a:r>
            <a:endParaRPr lang="en-US" altLang="zh-CN" b="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3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88640"/>
            <a:ext cx="9299376" cy="6504345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定义监听器类，实现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ListSelectionListener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TableEventDemo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implements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ListSelectionListener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							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table;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TableEventDemo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 =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 };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Object data[][] = {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陈杨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19},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王铮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18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},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{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李妍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19} };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(data,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table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table.setSelectionMode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ListSelectionModel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          SINGLE_SELECTION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  <a:endParaRPr lang="zh-CN" altLang="en-US" sz="2200" b="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1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144" y="260648"/>
            <a:ext cx="8964488" cy="6183744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(260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150);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frame.setDefaultCloseOperation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JFrame.EXIT_ON_CLOSE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注册监听器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table.getSelectionModel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().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addListSelectionListener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valueChanged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获取被选中行的索引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selectedRow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table.getSelectedRow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	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输出被选中行的数据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for 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table.getColumnCount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++)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table.getValueAt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selectedRow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+ "\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t“ 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 {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TableEventDemo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0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 smtClean="0">
                <a:latin typeface="黑体" panose="02010609060101010101" pitchFamily="49" charset="-122"/>
              </a:rPr>
              <a:t>表格</a:t>
            </a:r>
            <a:r>
              <a:rPr lang="zh-CN" altLang="en-US" sz="4000" b="0" dirty="0">
                <a:latin typeface="黑体" panose="02010609060101010101" pitchFamily="49" charset="-122"/>
              </a:rPr>
              <a:t>练习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00733"/>
            <a:ext cx="8496944" cy="2344291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单击“添加行”按钮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，从控制台输入一行新的数据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然后将其添加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到表格中。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选中某一行，单击“删除行”按钮，弹出确认对话框，确认后再删除。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30956"/>
            <a:ext cx="475297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93" y="4051643"/>
            <a:ext cx="33480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b="0" dirty="0" err="1" smtClean="0">
                <a:latin typeface="黑体" panose="02010609060101010101" pitchFamily="49" charset="-122"/>
              </a:rPr>
              <a:t>JTable</a:t>
            </a:r>
            <a:r>
              <a:rPr lang="zh-CN" altLang="en-US" sz="4000" b="0" dirty="0" smtClean="0">
                <a:latin typeface="黑体" panose="02010609060101010101" pitchFamily="49" charset="-122"/>
              </a:rPr>
              <a:t>的构造</a:t>
            </a:r>
            <a:r>
              <a:rPr lang="zh-CN" altLang="en-US" sz="4000" b="0" dirty="0">
                <a:latin typeface="黑体" panose="02010609060101010101" pitchFamily="49" charset="-122"/>
              </a:rPr>
              <a:t>方法 </a:t>
            </a:r>
          </a:p>
        </p:txBody>
      </p:sp>
      <p:pic>
        <p:nvPicPr>
          <p:cNvPr id="11280" name="Picture 46" descr="9to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4643437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51904"/>
              </p:ext>
            </p:extLst>
          </p:nvPr>
        </p:nvGraphicFramePr>
        <p:xfrm>
          <a:off x="66116" y="1373971"/>
          <a:ext cx="9014252" cy="277510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320881"/>
                <a:gridCol w="4693371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方法原型</a:t>
                      </a:r>
                      <a:endParaRPr lang="zh-CN" sz="2800" b="0" kern="100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JTable()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创建空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rows,int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columns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创建指定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行数和列数的表格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Object</a:t>
                      </a:r>
                      <a:r>
                        <a:rPr lang="en-US" sz="2000" b="0" kern="10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[][] </a:t>
                      </a:r>
                      <a:r>
                        <a:rPr lang="en-US" sz="2000" b="0" kern="100" dirty="0" err="1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en-US" sz="2000" b="0" kern="10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Object[]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创建表格，列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名由一维数组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，数据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由二维数组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Vector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,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                 Vector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) 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创建表格，列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名由向量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，数据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由向量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TableModel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dm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使用指定的数据模型对象来创建表格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384" y="260648"/>
            <a:ext cx="6985000" cy="7921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简单表格的创建</a:t>
            </a:r>
          </a:p>
        </p:txBody>
      </p:sp>
      <p:sp>
        <p:nvSpPr>
          <p:cNvPr id="181253" name="Rectangle 5"/>
          <p:cNvSpPr>
            <a:spLocks noRot="1" noChangeArrowheads="1"/>
          </p:cNvSpPr>
          <p:nvPr/>
        </p:nvSpPr>
        <p:spPr bwMode="auto">
          <a:xfrm>
            <a:off x="395536" y="1268760"/>
            <a:ext cx="849694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zh-CN" sz="2400" dirty="0" smtClean="0"/>
              <a:t>创建</a:t>
            </a:r>
            <a:r>
              <a:rPr lang="zh-CN" altLang="zh-CN" sz="2400" dirty="0"/>
              <a:t>存储表格列名的一维数组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String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columnName</a:t>
            </a:r>
            <a:r>
              <a:rPr lang="en-US" altLang="zh-CN" sz="2400" dirty="0" smtClean="0">
                <a:solidFill>
                  <a:srgbClr val="0000FF"/>
                </a:solidFill>
              </a:rPr>
              <a:t>[] </a:t>
            </a:r>
            <a:r>
              <a:rPr lang="en-US" altLang="zh-CN" sz="2400" dirty="0" smtClean="0"/>
              <a:t>= { "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性别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年龄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政治面貌</a:t>
            </a:r>
            <a:r>
              <a:rPr lang="en-US" altLang="zh-CN" sz="2400" dirty="0" smtClean="0"/>
              <a:t>“ }; </a:t>
            </a:r>
            <a:endParaRPr lang="zh-CN" altLang="zh-CN" sz="2400" dirty="0" smtClean="0"/>
          </a:p>
          <a:p>
            <a:pPr>
              <a:spcBef>
                <a:spcPts val="0"/>
              </a:spcBef>
            </a:pPr>
            <a:r>
              <a:rPr lang="zh-CN" altLang="zh-CN" sz="2400" dirty="0" smtClean="0"/>
              <a:t>创建存储表格数据的二维数组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 data[][] = {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 {"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田一飞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Integer(18),"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 {"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 </a:t>
            </a:r>
            <a:r>
              <a:rPr lang="en-US" altLang="zh-CN" sz="24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</a:t>
            </a:r>
            <a:endParaRPr lang="zh-CN" altLang="zh-CN" sz="240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/>
              <a:t>创建</a:t>
            </a:r>
            <a:r>
              <a:rPr lang="zh-CN" altLang="zh-CN" sz="2400" dirty="0"/>
              <a:t>表格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JTable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 = new </a:t>
            </a:r>
            <a:r>
              <a:rPr lang="en-US" altLang="zh-CN" sz="2400" dirty="0" err="1">
                <a:solidFill>
                  <a:srgbClr val="0000FF"/>
                </a:solidFill>
              </a:rPr>
              <a:t>JTable</a:t>
            </a:r>
            <a:r>
              <a:rPr lang="en-US" altLang="zh-CN" sz="2400" dirty="0">
                <a:solidFill>
                  <a:srgbClr val="0000FF"/>
                </a:solidFill>
              </a:rPr>
              <a:t>(data, </a:t>
            </a:r>
            <a:r>
              <a:rPr lang="en-US" altLang="zh-CN" sz="2400" dirty="0" err="1">
                <a:solidFill>
                  <a:srgbClr val="0000FF"/>
                </a:solidFill>
              </a:rPr>
              <a:t>columnName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/>
              <a:t>将</a:t>
            </a:r>
            <a:r>
              <a:rPr lang="zh-CN" altLang="zh-CN" sz="2400" dirty="0"/>
              <a:t>表格添加到滚动面板中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JScrollPane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scrollpane</a:t>
            </a:r>
            <a:r>
              <a:rPr lang="en-US" altLang="zh-CN" sz="2400" dirty="0">
                <a:solidFill>
                  <a:srgbClr val="0000FF"/>
                </a:solidFill>
              </a:rPr>
              <a:t> = new </a:t>
            </a:r>
            <a:r>
              <a:rPr lang="en-US" altLang="zh-CN" sz="2400" dirty="0" err="1">
                <a:solidFill>
                  <a:srgbClr val="0000FF"/>
                </a:solidFill>
              </a:rPr>
              <a:t>JScrollPane</a:t>
            </a:r>
            <a:r>
              <a:rPr lang="en-US" altLang="zh-CN" sz="2400" dirty="0">
                <a:solidFill>
                  <a:srgbClr val="0000FF"/>
                </a:solidFill>
              </a:rPr>
              <a:t>(table);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SzPct val="90000"/>
            </a:pPr>
            <a:endParaRPr lang="en-US" altLang="zh-CN" sz="2400" dirty="0" smtClean="0"/>
          </a:p>
        </p:txBody>
      </p:sp>
      <p:pic>
        <p:nvPicPr>
          <p:cNvPr id="133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85184"/>
            <a:ext cx="34925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1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1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1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 descr="羊皮纸"/>
          <p:cNvSpPr>
            <a:spLocks noGrp="1" noChangeArrowheads="1"/>
          </p:cNvSpPr>
          <p:nvPr>
            <p:ph type="title"/>
          </p:nvPr>
        </p:nvSpPr>
        <p:spPr>
          <a:xfrm>
            <a:off x="35497" y="-27384"/>
            <a:ext cx="2880319" cy="5492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</a:rPr>
              <a:t>简单</a:t>
            </a:r>
            <a:r>
              <a:rPr lang="zh-CN" altLang="en-US" sz="3200" b="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表格示例</a:t>
            </a:r>
            <a:endParaRPr lang="zh-CN" altLang="en-US" sz="32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585360"/>
            <a:ext cx="9144000" cy="6084000"/>
          </a:xfrm>
          <a:solidFill>
            <a:srgbClr val="EFF7FF"/>
          </a:solidFill>
          <a:ln>
            <a:solidFill>
              <a:schemeClr val="accent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Table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表格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中的数据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en-US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 data[][]={{"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男",new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Integer(19),"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{"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田一飞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男",new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Integer(18),"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{"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女",new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Integer(19),"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"}};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en-US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 </a:t>
            </a:r>
            <a:r>
              <a:rPr lang="en-US" altLang="en-US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en-US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</a:t>
            </a:r>
            <a:r>
              <a:rPr lang="en-US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={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政治面貌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列名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 =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data,columnName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//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创建表格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 =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添加滚动条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table.setRowHeight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(25);       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//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设置行高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25144"/>
            <a:ext cx="3635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8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18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182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182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412" y="288784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表格</a:t>
            </a:r>
            <a:r>
              <a:rPr lang="en-US" altLang="zh-CN" sz="4000" b="0" dirty="0" err="1">
                <a:latin typeface="黑体" panose="02010609060101010101" pitchFamily="49" charset="-122"/>
              </a:rPr>
              <a:t>JTable</a:t>
            </a:r>
            <a:r>
              <a:rPr lang="zh-CN" altLang="en-US" sz="4000" b="0" dirty="0">
                <a:latin typeface="黑体" panose="02010609060101010101" pitchFamily="49" charset="-122"/>
              </a:rPr>
              <a:t>的数据模型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243887" cy="10081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JTable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只能显示数据，通常将数据的存储和处理任务委托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给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它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表格数据模型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来处理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98440"/>
              </p:ext>
            </p:extLst>
          </p:nvPr>
        </p:nvGraphicFramePr>
        <p:xfrm>
          <a:off x="66116" y="2310075"/>
          <a:ext cx="9014252" cy="277510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320881"/>
                <a:gridCol w="4693371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方法原型</a:t>
                      </a:r>
                      <a:endParaRPr lang="zh-CN" sz="2800" b="0" kern="100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JTable()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创建空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rows,int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columns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创建指定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行数和列数的表格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Object</a:t>
                      </a:r>
                      <a:r>
                        <a:rPr lang="en-US" sz="2000" b="0" kern="10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[][] </a:t>
                      </a:r>
                      <a:r>
                        <a:rPr lang="en-US" sz="2000" b="0" kern="100" dirty="0" err="1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en-US" sz="2000" b="0" kern="10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Object[]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创建表格，列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名由一维数组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，数据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由二维数组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Vector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,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                 Vector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) 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创建表格，列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名由向量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，数据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由向量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TableModel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dm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使用指定的数据模型对象来创建表格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412" y="288784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表格</a:t>
            </a:r>
            <a:r>
              <a:rPr lang="en-US" altLang="zh-CN" sz="4000" b="0" dirty="0" err="1">
                <a:latin typeface="黑体" panose="02010609060101010101" pitchFamily="49" charset="-122"/>
              </a:rPr>
              <a:t>JTable</a:t>
            </a:r>
            <a:r>
              <a:rPr lang="zh-CN" altLang="en-US" sz="4000" b="0" dirty="0">
                <a:latin typeface="黑体" panose="02010609060101010101" pitchFamily="49" charset="-122"/>
              </a:rPr>
              <a:t>的数据模型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43887" cy="47525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表格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数据模型必须实现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TableModel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AbstractTableModel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TableModel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接口中的大部分方法提供了具体实现。如继承该类，需要对其中若干方法进行实现。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DefaultTableModel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继承了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AbstractTableModel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类并且实现了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AbstractTableModel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类中没有实现的方法。因此可以使用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DefaultTableModel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类来处理表格。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以上两个类包含在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javax.swing.table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包中。</a:t>
            </a:r>
          </a:p>
        </p:txBody>
      </p:sp>
    </p:spTree>
    <p:extLst>
      <p:ext uri="{BB962C8B-B14F-4D97-AF65-F5344CB8AC3E}">
        <p14:creationId xmlns:p14="http://schemas.microsoft.com/office/powerpoint/2010/main" val="271793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b="0">
                <a:latin typeface="黑体" panose="02010609060101010101" pitchFamily="49" charset="-122"/>
              </a:rPr>
              <a:t>JTable</a:t>
            </a:r>
            <a:r>
              <a:rPr lang="zh-CN" altLang="en-US" sz="4000" b="0">
                <a:latin typeface="黑体" panose="02010609060101010101" pitchFamily="49" charset="-122"/>
              </a:rPr>
              <a:t>的创建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38983" y="1988840"/>
            <a:ext cx="8137474" cy="1728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90000"/>
            </a:pPr>
            <a:r>
              <a:rPr lang="zh-CN" altLang="en-US" dirty="0"/>
              <a:t>生成一个</a:t>
            </a:r>
            <a:r>
              <a:rPr lang="en-US" altLang="zh-CN" dirty="0" err="1"/>
              <a:t>TableModel</a:t>
            </a:r>
            <a:r>
              <a:rPr lang="zh-CN" altLang="en-US" dirty="0"/>
              <a:t>类型的对象来表示数据。</a:t>
            </a:r>
          </a:p>
          <a:p>
            <a:pPr eaLnBrk="1" hangingPunct="1">
              <a:buSzPct val="90000"/>
            </a:pPr>
            <a:r>
              <a:rPr lang="zh-CN" altLang="en-US" dirty="0"/>
              <a:t>用</a:t>
            </a:r>
            <a:r>
              <a:rPr lang="en-US" altLang="zh-CN" dirty="0" err="1"/>
              <a:t>TableModel</a:t>
            </a:r>
            <a:r>
              <a:rPr lang="zh-CN" altLang="en-US" dirty="0"/>
              <a:t>创建</a:t>
            </a:r>
            <a:r>
              <a:rPr lang="en-US" altLang="zh-CN" dirty="0" err="1"/>
              <a:t>JTable</a:t>
            </a:r>
            <a:r>
              <a:rPr lang="zh-CN" altLang="en-US" dirty="0"/>
              <a:t>对象。</a:t>
            </a:r>
          </a:p>
          <a:p>
            <a:pPr eaLnBrk="1" hangingPunct="1">
              <a:buSzPct val="90000"/>
            </a:pPr>
            <a:r>
              <a:rPr lang="zh-CN" altLang="en-US" dirty="0"/>
              <a:t>在</a:t>
            </a:r>
            <a:r>
              <a:rPr lang="en-US" altLang="zh-CN" dirty="0" err="1"/>
              <a:t>JTable</a:t>
            </a:r>
            <a:r>
              <a:rPr lang="zh-CN" altLang="en-US" dirty="0"/>
              <a:t>中添加滚动条面板。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539552" y="1323975"/>
            <a:ext cx="83883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>
                <a:latin typeface="楷体_GB2312" pitchFamily="49" charset="-122"/>
              </a:rPr>
              <a:t>使用表格模型创建</a:t>
            </a:r>
            <a:r>
              <a:rPr lang="en-US" altLang="zh-CN">
                <a:latin typeface="楷体_GB2312" pitchFamily="49" charset="-122"/>
              </a:rPr>
              <a:t>JTable</a:t>
            </a:r>
            <a:r>
              <a:rPr lang="zh-CN" altLang="en-US">
                <a:latin typeface="楷体_GB2312" pitchFamily="49" charset="-122"/>
              </a:rPr>
              <a:t>表格可按三步进行：</a:t>
            </a:r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2412232" y="2493665"/>
            <a:ext cx="3708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5579988" y="2493665"/>
            <a:ext cx="215900" cy="1800225"/>
          </a:xfrm>
          <a:prstGeom prst="downArrow">
            <a:avLst>
              <a:gd name="adj1" fmla="val 50000"/>
              <a:gd name="adj2" fmla="val 208456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89096" name="AutoShape 8"/>
          <p:cNvSpPr>
            <a:spLocks noChangeArrowheads="1"/>
          </p:cNvSpPr>
          <p:nvPr/>
        </p:nvSpPr>
        <p:spPr bwMode="auto">
          <a:xfrm>
            <a:off x="4428357" y="4293891"/>
            <a:ext cx="4248150" cy="1799406"/>
          </a:xfrm>
          <a:prstGeom prst="roundRect">
            <a:avLst>
              <a:gd name="adj" fmla="val 16667"/>
            </a:avLst>
          </a:prstGeom>
          <a:solidFill>
            <a:srgbClr val="DEFBFE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继承</a:t>
            </a:r>
            <a:r>
              <a:rPr lang="en-US" altLang="zh-CN" sz="2400">
                <a:solidFill>
                  <a:srgbClr val="A50021"/>
                </a:solidFill>
              </a:rPr>
              <a:t>AbstractTableModel</a:t>
            </a:r>
            <a:r>
              <a:rPr lang="zh-CN" altLang="en-US" sz="2400">
                <a:latin typeface="黑体" panose="02010609060101010101" pitchFamily="49" charset="-122"/>
              </a:rPr>
              <a:t>类，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其中的</a:t>
            </a:r>
            <a:r>
              <a:rPr lang="en-US" altLang="zh-CN" sz="2400">
                <a:latin typeface="黑体" panose="02010609060101010101" pitchFamily="49" charset="-122"/>
              </a:rPr>
              <a:t>getColumnCount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</a:rPr>
              <a:t>getRowCount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</a:rPr>
              <a:t>getValueAt</a:t>
            </a:r>
            <a:r>
              <a:rPr lang="zh-CN" altLang="en-US" sz="2400">
                <a:latin typeface="黑体" panose="02010609060101010101" pitchFamily="49" charset="-122"/>
              </a:rPr>
              <a:t>和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</a:rPr>
              <a:t>getColumnName</a:t>
            </a:r>
            <a:r>
              <a:rPr lang="zh-CN" altLang="en-US" sz="2400">
                <a:latin typeface="黑体" panose="02010609060101010101" pitchFamily="49" charset="-122"/>
              </a:rPr>
              <a:t>方法必须重写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</p:txBody>
      </p:sp>
      <p:sp>
        <p:nvSpPr>
          <p:cNvPr id="89097" name="AutoShape 9"/>
          <p:cNvSpPr>
            <a:spLocks noChangeArrowheads="1"/>
          </p:cNvSpPr>
          <p:nvPr/>
        </p:nvSpPr>
        <p:spPr bwMode="auto">
          <a:xfrm>
            <a:off x="467544" y="4293890"/>
            <a:ext cx="3887788" cy="1799407"/>
          </a:xfrm>
          <a:prstGeom prst="roundRect">
            <a:avLst>
              <a:gd name="adj" fmla="val 16667"/>
            </a:avLst>
          </a:prstGeom>
          <a:solidFill>
            <a:srgbClr val="DEFBFE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继承</a:t>
            </a:r>
            <a:r>
              <a:rPr lang="en-US" altLang="zh-CN" sz="2400">
                <a:solidFill>
                  <a:srgbClr val="A50021"/>
                </a:solidFill>
              </a:rPr>
              <a:t>DefaultTableModel</a:t>
            </a:r>
            <a:r>
              <a:rPr lang="zh-CN" altLang="en-US" sz="2400"/>
              <a:t>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或创建</a:t>
            </a:r>
            <a:r>
              <a:rPr lang="en-US" altLang="zh-CN" sz="2400">
                <a:solidFill>
                  <a:srgbClr val="A50021"/>
                </a:solidFill>
              </a:rPr>
              <a:t>DefaultTableModel</a:t>
            </a:r>
            <a:br>
              <a:rPr lang="en-US" altLang="zh-CN" sz="2400">
                <a:solidFill>
                  <a:srgbClr val="A50021"/>
                </a:solidFill>
              </a:rPr>
            </a:br>
            <a:r>
              <a:rPr lang="zh-CN" altLang="en-US" sz="2400"/>
              <a:t>类的对象得到</a:t>
            </a:r>
          </a:p>
        </p:txBody>
      </p:sp>
      <p:sp>
        <p:nvSpPr>
          <p:cNvPr id="89098" name="AutoShape 10"/>
          <p:cNvSpPr>
            <a:spLocks noChangeArrowheads="1"/>
          </p:cNvSpPr>
          <p:nvPr/>
        </p:nvSpPr>
        <p:spPr bwMode="auto">
          <a:xfrm>
            <a:off x="2771800" y="2493665"/>
            <a:ext cx="215900" cy="1800225"/>
          </a:xfrm>
          <a:prstGeom prst="downArrow">
            <a:avLst>
              <a:gd name="adj1" fmla="val 50000"/>
              <a:gd name="adj2" fmla="val 208456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pic>
        <p:nvPicPr>
          <p:cNvPr id="89100" name="Picture 12" descr="JTable方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6" r="9637" b="14546"/>
          <a:stretch>
            <a:fillRect/>
          </a:stretch>
        </p:blipFill>
        <p:spPr bwMode="auto">
          <a:xfrm>
            <a:off x="600273" y="3573289"/>
            <a:ext cx="8004175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nimBg="1"/>
      <p:bldP spid="89094" grpId="1" animBg="1"/>
      <p:bldP spid="89095" grpId="0" animBg="1"/>
      <p:bldP spid="89095" grpId="1" animBg="1"/>
      <p:bldP spid="89096" grpId="0" animBg="1"/>
      <p:bldP spid="89097" grpId="0" animBg="1"/>
      <p:bldP spid="89098" grpId="0" animBg="1"/>
      <p:bldP spid="8909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" name="Rectangle 108"/>
          <p:cNvSpPr>
            <a:spLocks noGrp="1" noChangeArrowheads="1"/>
          </p:cNvSpPr>
          <p:nvPr>
            <p:ph type="title"/>
          </p:nvPr>
        </p:nvSpPr>
        <p:spPr>
          <a:xfrm>
            <a:off x="969932" y="344280"/>
            <a:ext cx="7524750" cy="6207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>
                <a:latin typeface="黑体" panose="02010609060101010101" pitchFamily="49" charset="-122"/>
              </a:rPr>
              <a:t>DefaultTableModel</a:t>
            </a:r>
            <a:r>
              <a:rPr lang="zh-CN" altLang="en-US" b="0" dirty="0">
                <a:latin typeface="黑体" panose="02010609060101010101" pitchFamily="49" charset="-122"/>
              </a:rPr>
              <a:t>类</a:t>
            </a:r>
          </a:p>
        </p:txBody>
      </p:sp>
      <p:graphicFrame>
        <p:nvGraphicFramePr>
          <p:cNvPr id="255266" name="Group 29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8714007"/>
              </p:ext>
            </p:extLst>
          </p:nvPr>
        </p:nvGraphicFramePr>
        <p:xfrm>
          <a:off x="467544" y="1182684"/>
          <a:ext cx="8229600" cy="5435630"/>
        </p:xfrm>
        <a:graphic>
          <a:graphicData uri="http://schemas.openxmlformats.org/drawingml/2006/table">
            <a:tbl>
              <a:tblPr/>
              <a:tblGrid>
                <a:gridCol w="4752975"/>
                <a:gridCol w="3476625"/>
              </a:tblGrid>
              <a:tr h="38735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2542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DefaultTableModel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Object[][] data, 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Object[]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构造方法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187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DefaultTableModel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 data, 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Vector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构造方法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187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addColumn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Object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Object[]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columnData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向模型中添加一列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addRow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Vector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rowData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向模型中添加一行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13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emoveRow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row 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从模型中移走一行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  getRowCount()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返回数据表格的行数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  getColumnCount()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返回数据表中的列数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 getColumnName(int column)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返回列名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Object  getValueAt ( int row, int column )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返回单元格的值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 getDataVector()      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获得包含表格数据值的向量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0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9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9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10475</TotalTime>
  <Words>2733</Words>
  <Application>Microsoft Office PowerPoint</Application>
  <PresentationFormat>全屏显示(4:3)</PresentationFormat>
  <Paragraphs>607</Paragraphs>
  <Slides>24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sample</vt:lpstr>
      <vt:lpstr>2_sample</vt:lpstr>
      <vt:lpstr>3_sample</vt:lpstr>
      <vt:lpstr>第5章 基于Swing的 图形用户界面设计</vt:lpstr>
      <vt:lpstr>5.9 表格JTable</vt:lpstr>
      <vt:lpstr>JTable的构造方法 </vt:lpstr>
      <vt:lpstr>简单表格的创建</vt:lpstr>
      <vt:lpstr>简单表格示例</vt:lpstr>
      <vt:lpstr>表格JTable的数据模型</vt:lpstr>
      <vt:lpstr>表格JTable的数据模型</vt:lpstr>
      <vt:lpstr>JTable的创建</vt:lpstr>
      <vt:lpstr>DefaultTableModel类</vt:lpstr>
      <vt:lpstr>应用DefaultTableModel创建表格</vt:lpstr>
      <vt:lpstr>应用Vector创建表格</vt:lpstr>
      <vt:lpstr>PowerPoint 演示文稿</vt:lpstr>
      <vt:lpstr>JTable的选择模式</vt:lpstr>
      <vt:lpstr>设置表格的行选中模式</vt:lpstr>
      <vt:lpstr>获取表格被选中的行</vt:lpstr>
      <vt:lpstr>表格的基本操作</vt:lpstr>
      <vt:lpstr>DefaultTableModel类</vt:lpstr>
      <vt:lpstr>PowerPoint 演示文稿</vt:lpstr>
      <vt:lpstr>PowerPoint 演示文稿</vt:lpstr>
      <vt:lpstr>行选中事件ListSelectionEvent</vt:lpstr>
      <vt:lpstr>表格的事件处理示例</vt:lpstr>
      <vt:lpstr>PowerPoint 演示文稿</vt:lpstr>
      <vt:lpstr>PowerPoint 演示文稿</vt:lpstr>
      <vt:lpstr>表格练习</vt:lpstr>
    </vt:vector>
  </TitlesOfParts>
  <Company>深圳市斯尔顿科技有限公司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zcj</dc:creator>
  <cp:lastModifiedBy>Peng Wen</cp:lastModifiedBy>
  <cp:revision>554</cp:revision>
  <dcterms:created xsi:type="dcterms:W3CDTF">2008-04-16T08:29:39Z</dcterms:created>
  <dcterms:modified xsi:type="dcterms:W3CDTF">2017-05-17T12:48:58Z</dcterms:modified>
</cp:coreProperties>
</file>