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30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31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32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33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34.xml" ContentType="application/vnd.openxmlformats-officedocument.presentationml.notesSlide+xml"/>
  <Override PartName="/ppt/theme/themeOverride30.xml" ContentType="application/vnd.openxmlformats-officedocument.themeOverride+xml"/>
  <Override PartName="/ppt/notesSlides/notesSlide35.xml" ContentType="application/vnd.openxmlformats-officedocument.presentationml.notesSlide+xml"/>
  <Override PartName="/ppt/theme/themeOverride31.xml" ContentType="application/vnd.openxmlformats-officedocument.themeOverride+xml"/>
  <Override PartName="/ppt/notesSlides/notesSlide36.xml" ContentType="application/vnd.openxmlformats-officedocument.presentationml.notesSlide+xml"/>
  <Override PartName="/ppt/theme/themeOverride32.xml" ContentType="application/vnd.openxmlformats-officedocument.themeOverride+xml"/>
  <Override PartName="/ppt/notesSlides/notesSlide37.xml" ContentType="application/vnd.openxmlformats-officedocument.presentationml.notesSlide+xml"/>
  <Override PartName="/ppt/theme/themeOverride33.xml" ContentType="application/vnd.openxmlformats-officedocument.themeOverr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theme/themeOverride34.xml" ContentType="application/vnd.openxmlformats-officedocument.themeOverride+xml"/>
  <Override PartName="/ppt/notesSlides/notesSlide40.xml" ContentType="application/vnd.openxmlformats-officedocument.presentationml.notesSlide+xml"/>
  <Override PartName="/ppt/theme/themeOverride35.xml" ContentType="application/vnd.openxmlformats-officedocument.themeOverr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theme/themeOverride36.xml" ContentType="application/vnd.openxmlformats-officedocument.themeOverride+xml"/>
  <Override PartName="/ppt/notesSlides/notesSlide43.xml" ContentType="application/vnd.openxmlformats-officedocument.presentationml.notesSlide+xml"/>
  <Override PartName="/ppt/theme/themeOverride37.xml" ContentType="application/vnd.openxmlformats-officedocument.themeOverride+xml"/>
  <Override PartName="/ppt/notesSlides/notesSlide44.xml" ContentType="application/vnd.openxmlformats-officedocument.presentationml.notesSlide+xml"/>
  <Override PartName="/ppt/theme/themeOverride38.xml" ContentType="application/vnd.openxmlformats-officedocument.themeOverr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39" r:id="rId2"/>
  </p:sldMasterIdLst>
  <p:notesMasterIdLst>
    <p:notesMasterId r:id="rId93"/>
  </p:notesMasterIdLst>
  <p:handoutMasterIdLst>
    <p:handoutMasterId r:id="rId94"/>
  </p:handoutMasterIdLst>
  <p:sldIdLst>
    <p:sldId id="661" r:id="rId3"/>
    <p:sldId id="669" r:id="rId4"/>
    <p:sldId id="671" r:id="rId5"/>
    <p:sldId id="670" r:id="rId6"/>
    <p:sldId id="752" r:id="rId7"/>
    <p:sldId id="673" r:id="rId8"/>
    <p:sldId id="674" r:id="rId9"/>
    <p:sldId id="675" r:id="rId10"/>
    <p:sldId id="676" r:id="rId11"/>
    <p:sldId id="677" r:id="rId12"/>
    <p:sldId id="678" r:id="rId13"/>
    <p:sldId id="679" r:id="rId14"/>
    <p:sldId id="680" r:id="rId15"/>
    <p:sldId id="681" r:id="rId16"/>
    <p:sldId id="682" r:id="rId17"/>
    <p:sldId id="683" r:id="rId18"/>
    <p:sldId id="684" r:id="rId19"/>
    <p:sldId id="753" r:id="rId20"/>
    <p:sldId id="685" r:id="rId21"/>
    <p:sldId id="686" r:id="rId22"/>
    <p:sldId id="688" r:id="rId23"/>
    <p:sldId id="689" r:id="rId24"/>
    <p:sldId id="754" r:id="rId25"/>
    <p:sldId id="691" r:id="rId26"/>
    <p:sldId id="692" r:id="rId27"/>
    <p:sldId id="693" r:id="rId28"/>
    <p:sldId id="695" r:id="rId29"/>
    <p:sldId id="367" r:id="rId30"/>
    <p:sldId id="666" r:id="rId31"/>
    <p:sldId id="407" r:id="rId32"/>
    <p:sldId id="409" r:id="rId33"/>
    <p:sldId id="274" r:id="rId34"/>
    <p:sldId id="297" r:id="rId35"/>
    <p:sldId id="410" r:id="rId36"/>
    <p:sldId id="411" r:id="rId37"/>
    <p:sldId id="636" r:id="rId38"/>
    <p:sldId id="412" r:id="rId39"/>
    <p:sldId id="413" r:id="rId40"/>
    <p:sldId id="662" r:id="rId41"/>
    <p:sldId id="302" r:id="rId42"/>
    <p:sldId id="301" r:id="rId43"/>
    <p:sldId id="802" r:id="rId44"/>
    <p:sldId id="303" r:id="rId45"/>
    <p:sldId id="418" r:id="rId46"/>
    <p:sldId id="417" r:id="rId47"/>
    <p:sldId id="755" r:id="rId48"/>
    <p:sldId id="756" r:id="rId49"/>
    <p:sldId id="757" r:id="rId50"/>
    <p:sldId id="758" r:id="rId51"/>
    <p:sldId id="759" r:id="rId52"/>
    <p:sldId id="760" r:id="rId53"/>
    <p:sldId id="761" r:id="rId54"/>
    <p:sldId id="762" r:id="rId55"/>
    <p:sldId id="763" r:id="rId56"/>
    <p:sldId id="764" r:id="rId57"/>
    <p:sldId id="765" r:id="rId58"/>
    <p:sldId id="766" r:id="rId59"/>
    <p:sldId id="767" r:id="rId60"/>
    <p:sldId id="768" r:id="rId61"/>
    <p:sldId id="769" r:id="rId62"/>
    <p:sldId id="770" r:id="rId63"/>
    <p:sldId id="771" r:id="rId64"/>
    <p:sldId id="773" r:id="rId65"/>
    <p:sldId id="774" r:id="rId66"/>
    <p:sldId id="775" r:id="rId67"/>
    <p:sldId id="776" r:id="rId68"/>
    <p:sldId id="777" r:id="rId69"/>
    <p:sldId id="778" r:id="rId70"/>
    <p:sldId id="779" r:id="rId71"/>
    <p:sldId id="780" r:id="rId72"/>
    <p:sldId id="781" r:id="rId73"/>
    <p:sldId id="782" r:id="rId74"/>
    <p:sldId id="783" r:id="rId75"/>
    <p:sldId id="784" r:id="rId76"/>
    <p:sldId id="785" r:id="rId77"/>
    <p:sldId id="786" r:id="rId78"/>
    <p:sldId id="787" r:id="rId79"/>
    <p:sldId id="788" r:id="rId80"/>
    <p:sldId id="789" r:id="rId81"/>
    <p:sldId id="790" r:id="rId82"/>
    <p:sldId id="791" r:id="rId83"/>
    <p:sldId id="793" r:id="rId84"/>
    <p:sldId id="794" r:id="rId85"/>
    <p:sldId id="795" r:id="rId86"/>
    <p:sldId id="796" r:id="rId87"/>
    <p:sldId id="797" r:id="rId88"/>
    <p:sldId id="798" r:id="rId89"/>
    <p:sldId id="799" r:id="rId90"/>
    <p:sldId id="800" r:id="rId91"/>
    <p:sldId id="801" r:id="rId92"/>
  </p:sldIdLst>
  <p:sldSz cx="9144000" cy="6858000" type="screen4x3"/>
  <p:notesSz cx="6858000" cy="91471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FFB"/>
    <a:srgbClr val="F3FFF3"/>
    <a:srgbClr val="0000FF"/>
    <a:srgbClr val="CCFFCC"/>
    <a:srgbClr val="F7FFF9"/>
    <a:srgbClr val="000099"/>
    <a:srgbClr val="F8F8F8"/>
    <a:srgbClr val="A50021"/>
    <a:srgbClr val="000000"/>
    <a:srgbClr val="068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16" autoAdjust="0"/>
    <p:restoredTop sz="94542" autoAdjust="0"/>
  </p:normalViewPr>
  <p:slideViewPr>
    <p:cSldViewPr>
      <p:cViewPr varScale="1">
        <p:scale>
          <a:sx n="89" d="100"/>
          <a:sy n="89" d="100"/>
        </p:scale>
        <p:origin x="-187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9102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0134"/>
    </p:cViewPr>
  </p:sorterViewPr>
  <p:notesViewPr>
    <p:cSldViewPr>
      <p:cViewPr varScale="1">
        <p:scale>
          <a:sx n="53" d="100"/>
          <a:sy n="53" d="100"/>
        </p:scale>
        <p:origin x="-1794" y="-108"/>
      </p:cViewPr>
      <p:guideLst>
        <p:guide orient="horz" pos="288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97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85.xml"/><Relationship Id="rId2" Type="http://schemas.openxmlformats.org/officeDocument/2006/relationships/slide" Target="slides/slide83.xml"/><Relationship Id="rId1" Type="http://schemas.openxmlformats.org/officeDocument/2006/relationships/slide" Target="slides/slide82.xml"/><Relationship Id="rId4" Type="http://schemas.openxmlformats.org/officeDocument/2006/relationships/slide" Target="slides/slide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588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1588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8388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8388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ea typeface="+mn-ea"/>
              </a:defRPr>
            </a:lvl1pPr>
          </a:lstStyle>
          <a:p>
            <a:pPr>
              <a:defRPr/>
            </a:pPr>
            <a:fld id="{CFB80FD4-C812-4A13-BEA4-7EEE261F2A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40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588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1588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3738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4988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8388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8388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ea typeface="+mn-ea"/>
              </a:defRPr>
            </a:lvl1pPr>
          </a:lstStyle>
          <a:p>
            <a:pPr>
              <a:defRPr/>
            </a:pPr>
            <a:fld id="{520DF927-1F4C-4907-BD89-41293AD13B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00149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E:\&#35838;&#20214;\java&#35838;&#20214;\java&#35838;&#20214;&#65288;wsq&#65289;\13&#32423;java&#35838;&#20214;\java&#24320;&#21457;&#24037;&#20855;\%5bJava&#21442;&#32771;&#25991;&#26723;%5d.JDK_API_1_6_zh_CN.CHM::/java/io/IOException.html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C:\Documents%20and%20Settings\wangsuqin\&#26700;&#38754;\10&#32423;java&#35838;&#20214;\java&#24320;&#21457;&#24037;&#20855;\%5bJava&#21442;&#32771;&#25991;&#26723;%5d.JDK_API_1_6_zh_CN.CHM::/java/io/File.html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Program%20Files/Xinox%20Software/zh_CN/api/java/lang/String.html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Relationship Id="rId6" Type="http://schemas.openxmlformats.org/officeDocument/2006/relationships/hyperlink" Target="mk:@MSITStore:E:\&#35838;&#20214;\java&#35838;&#20214;\java&#35838;&#20214;&#65288;wsq&#65289;\12&#32423;java&#35838;&#20214;\java&#24320;&#21457;&#24037;&#20855;\%5bJava&#21442;&#32771;&#25991;&#26723;%5d.JDK_API_1_6_zh_CN.CHM::/java/lang/String.html" TargetMode="External"/><Relationship Id="rId5" Type="http://schemas.openxmlformats.org/officeDocument/2006/relationships/hyperlink" Target="mk:@MSITStore:E:\&#35838;&#20214;\java&#35838;&#20214;\java&#35838;&#20214;&#65288;wsq&#65289;\12&#32423;java&#35838;&#20214;\java&#24320;&#21457;&#24037;&#20855;\%5bJava&#21442;&#32771;&#25991;&#26723;%5d.JDK_API_1_6_zh_CN.CHM::/java/io/BufferedReader.html" TargetMode="External"/><Relationship Id="rId4" Type="http://schemas.openxmlformats.org/officeDocument/2006/relationships/hyperlink" Target="../../../../Program%20Files/Xinox%20Software/zh_CN/api/java/io/IOException.html" TargetMode="Externa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Program%20Files/Xinox%20Software/zh_CN/api/java/io/DataOutputStream.html" TargetMode="External"/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Relationship Id="rId4" Type="http://schemas.openxmlformats.org/officeDocument/2006/relationships/hyperlink" Target="../../../../Program%20Files/Xinox%20Software/zh_CN/api/java/lang/String.html" TargetMode="Externa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A2B48541-C162-479C-867B-9D2E186D1802}" type="slidenum">
              <a:rPr lang="zh-CN" altLang="en-US" sz="1200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200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6125" cy="3416300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20595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127A72C0-2357-4D41-82A2-C12719A054DC}" type="slidenum">
              <a:rPr lang="zh-CN" altLang="en-US" sz="1000" smtClean="0">
                <a:ea typeface="宋体" panose="02010600030101010101" pitchFamily="2" charset="-122"/>
              </a:rPr>
              <a:pPr/>
              <a:t>10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6125" cy="34163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该方法的作用是读取当前流对象中的第一个字节。当该字节被读取出来以后，则该字节将被从流对象中删除，原来流对象中的第二个字节将变成流中的第一个字节</a:t>
            </a:r>
          </a:p>
          <a:p>
            <a:pPr eaLnBrk="1" hangingPunct="1"/>
            <a:r>
              <a:rPr lang="en-US" altLang="zh-CN" smtClean="0"/>
              <a:t>public int read(byte[] b, int off, int len) throws IOException </a:t>
            </a:r>
            <a:r>
              <a:rPr lang="zh-CN" altLang="en-US" smtClean="0"/>
              <a:t>该方法的作用和上面的方法类似，也是将读取的数据存储到</a:t>
            </a:r>
            <a:r>
              <a:rPr lang="en-US" altLang="zh-CN" smtClean="0"/>
              <a:t>b</a:t>
            </a:r>
            <a:r>
              <a:rPr lang="zh-CN" altLang="en-US" smtClean="0"/>
              <a:t>中，只是将流中的第一个数据存储到</a:t>
            </a:r>
            <a:r>
              <a:rPr lang="en-US" altLang="zh-CN" smtClean="0"/>
              <a:t>b</a:t>
            </a:r>
            <a:r>
              <a:rPr lang="zh-CN" altLang="en-US" smtClean="0"/>
              <a:t>中下标为</a:t>
            </a:r>
            <a:r>
              <a:rPr lang="en-US" altLang="zh-CN" smtClean="0"/>
              <a:t>off</a:t>
            </a:r>
            <a:r>
              <a:rPr lang="zh-CN" altLang="en-US" smtClean="0"/>
              <a:t>的位置，最多读取</a:t>
            </a:r>
            <a:r>
              <a:rPr lang="en-US" altLang="zh-CN" smtClean="0"/>
              <a:t>len</a:t>
            </a:r>
            <a:r>
              <a:rPr lang="zh-CN" altLang="en-US" smtClean="0"/>
              <a:t>个数据，而实际读取的字节数量则作为方法的返回值返回。</a:t>
            </a:r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6471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5B75D3EA-903B-4256-AA3C-100E9EB28C32}" type="slidenum">
              <a:rPr lang="zh-CN" altLang="en-US" sz="1000" smtClean="0">
                <a:ea typeface="宋体" panose="02010600030101010101" pitchFamily="2" charset="-122"/>
              </a:rPr>
              <a:pPr/>
              <a:t>11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6125" cy="34163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1400" smtClean="0">
                <a:solidFill>
                  <a:srgbClr val="0000FF"/>
                </a:solidFill>
                <a:latin typeface="Arial" panose="020B0604020202020204" pitchFamily="34" charset="0"/>
                <a:ea typeface="仿宋_GB2312"/>
                <a:cs typeface="仿宋_GB2312"/>
              </a:rPr>
              <a:t>void mark(int readlimit)</a:t>
            </a:r>
            <a:br>
              <a:rPr lang="en-US" altLang="zh-CN" sz="1400" smtClean="0">
                <a:solidFill>
                  <a:srgbClr val="0000FF"/>
                </a:solidFill>
                <a:latin typeface="Arial" panose="020B0604020202020204" pitchFamily="34" charset="0"/>
                <a:ea typeface="仿宋_GB2312"/>
                <a:cs typeface="仿宋_GB2312"/>
              </a:rPr>
            </a:br>
            <a:r>
              <a:rPr lang="zh-CN" altLang="en-US" sz="1400" smtClean="0">
                <a:latin typeface="宋体" panose="02010600030101010101" pitchFamily="2" charset="-122"/>
              </a:rPr>
              <a:t>在输入流的当前位置放置一个标记，可实现重复读入；类似书中的标签。如何实现？？？</a:t>
            </a:r>
          </a:p>
        </p:txBody>
      </p:sp>
    </p:spTree>
    <p:extLst>
      <p:ext uri="{BB962C8B-B14F-4D97-AF65-F5344CB8AC3E}">
        <p14:creationId xmlns:p14="http://schemas.microsoft.com/office/powerpoint/2010/main" val="2281843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8B1C075A-9FF2-48D0-AFD4-DC4B6D7032B3}" type="slidenum">
              <a:rPr lang="zh-CN" altLang="en-US" sz="1000" smtClean="0">
                <a:ea typeface="宋体" panose="02010600030101010101" pitchFamily="2" charset="-122"/>
              </a:rPr>
              <a:pPr/>
              <a:t>12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6125" cy="34163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在实际写入流时，流内部会保留一个缓冲区，会将程序员写入流对象的数据首先暂存起来，然后在缓冲区满时将数据输出到数据源。当然，当流关闭时，输出流内部的数据会被强制输出。</a:t>
            </a:r>
          </a:p>
          <a:p>
            <a:pPr eaLnBrk="1" hangingPunct="1"/>
            <a:r>
              <a:rPr lang="zh-CN" altLang="en-US" smtClean="0"/>
              <a:t>字节输出流中数据的单位是字节，在将数据写入流时，一般情况下需要将数据转换为字节数组进行写入。</a:t>
            </a:r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64947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54DE94C1-0B72-4A65-95E4-0D102D27690F}" type="slidenum">
              <a:rPr lang="zh-CN" altLang="en-US" sz="1000" smtClean="0">
                <a:ea typeface="宋体" panose="02010600030101010101" pitchFamily="2" charset="-122"/>
              </a:rPr>
              <a:pPr/>
              <a:t>13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6125" cy="34163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flush()</a:t>
            </a:r>
            <a:r>
              <a:rPr lang="zh-CN" altLang="en-US" smtClean="0"/>
              <a:t>和</a:t>
            </a:r>
            <a:r>
              <a:rPr lang="en-US" altLang="zh-CN" smtClean="0"/>
              <a:t>close()</a:t>
            </a:r>
            <a:r>
              <a:rPr lang="zh-CN" altLang="en-US" smtClean="0"/>
              <a:t>的区别：</a:t>
            </a:r>
          </a:p>
          <a:p>
            <a:pPr eaLnBrk="1" hangingPunct="1"/>
            <a:r>
              <a:rPr lang="zh-CN" altLang="en-US" smtClean="0"/>
              <a:t>还要使用流对象，还需要写数据，使用</a:t>
            </a:r>
            <a:r>
              <a:rPr lang="en-US" altLang="zh-CN" smtClean="0"/>
              <a:t>flush()</a:t>
            </a:r>
            <a:r>
              <a:rPr lang="zh-CN" altLang="en-US" smtClean="0"/>
              <a:t>，否则使用</a:t>
            </a:r>
            <a:r>
              <a:rPr lang="en-US" altLang="zh-CN" smtClean="0"/>
              <a:t>close()</a:t>
            </a:r>
            <a:r>
              <a:rPr lang="zh-CN" altLang="en-US" smtClean="0"/>
              <a:t>。</a:t>
            </a:r>
          </a:p>
          <a:p>
            <a:pPr eaLnBrk="1" hangingPunct="1"/>
            <a:r>
              <a:rPr lang="zh-CN" altLang="en-US" smtClean="0"/>
              <a:t>另外，使用</a:t>
            </a:r>
            <a:r>
              <a:rPr lang="en-US" altLang="zh-CN" smtClean="0"/>
              <a:t>close()</a:t>
            </a:r>
            <a:r>
              <a:rPr lang="zh-CN" altLang="en-US" smtClean="0"/>
              <a:t>将关闭自己的流对象，同时会关闭与之相关的流对象，如</a:t>
            </a:r>
            <a:r>
              <a:rPr lang="en-US" altLang="zh-CN" smtClean="0"/>
              <a:t>FileOutputStream</a:t>
            </a:r>
            <a:r>
              <a:rPr lang="zh-CN" altLang="en-US" smtClean="0"/>
              <a:t>流。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96802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E89ADCC7-52D3-4369-9ADC-864BB3082C00}" type="slidenum">
              <a:rPr lang="zh-CN" altLang="en-US" sz="1000" smtClean="0">
                <a:ea typeface="宋体" panose="02010600030101010101" pitchFamily="2" charset="-122"/>
              </a:rPr>
              <a:pPr/>
              <a:t>14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6125" cy="34163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21232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07D9BEB5-7239-4A83-8EB2-A1273014FE66}" type="slidenum">
              <a:rPr lang="zh-CN" altLang="en-US" sz="1000" smtClean="0">
                <a:ea typeface="宋体" panose="02010600030101010101" pitchFamily="2" charset="-122"/>
              </a:rPr>
              <a:pPr/>
              <a:t>15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6125" cy="34163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92795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C52A2F90-D1D8-427C-9B46-D098E805E500}" type="slidenum">
              <a:rPr lang="zh-CN" altLang="en-US" sz="1000" smtClean="0">
                <a:ea typeface="宋体" panose="02010600030101010101" pitchFamily="2" charset="-122"/>
              </a:rPr>
              <a:pPr/>
              <a:t>16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6125" cy="34163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678137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2CF2CEB1-9C42-4F4E-9B71-4FF9A785B616}" type="slidenum">
              <a:rPr lang="zh-CN" altLang="en-US" sz="1000" smtClean="0">
                <a:ea typeface="宋体" panose="02010600030101010101" pitchFamily="2" charset="-122"/>
              </a:rPr>
              <a:pPr/>
              <a:t>17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6125" cy="34163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868709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127A72C0-2357-4D41-82A2-C12719A054DC}" type="slidenum">
              <a:rPr lang="zh-CN" altLang="en-US" sz="1000" smtClean="0">
                <a:ea typeface="宋体" panose="02010600030101010101" pitchFamily="2" charset="-122"/>
              </a:rPr>
              <a:pPr/>
              <a:t>18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6125" cy="34163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该方法的作用是读取当前流对象中的第一个字节。当该字节被读取出来以后，则该字节将被从流对象中删除，原来流对象中的第二个字节将变成流中的第一个字节</a:t>
            </a:r>
          </a:p>
          <a:p>
            <a:pPr eaLnBrk="1" hangingPunct="1"/>
            <a:r>
              <a:rPr lang="en-US" altLang="zh-CN" smtClean="0"/>
              <a:t>public int read(byte[] b, int off, int len) throws IOException </a:t>
            </a:r>
            <a:r>
              <a:rPr lang="zh-CN" altLang="en-US" smtClean="0"/>
              <a:t>该方法的作用和上面的方法类似，也是将读取的数据存储到</a:t>
            </a:r>
            <a:r>
              <a:rPr lang="en-US" altLang="zh-CN" smtClean="0"/>
              <a:t>b</a:t>
            </a:r>
            <a:r>
              <a:rPr lang="zh-CN" altLang="en-US" smtClean="0"/>
              <a:t>中，只是将流中的第一个数据存储到</a:t>
            </a:r>
            <a:r>
              <a:rPr lang="en-US" altLang="zh-CN" smtClean="0"/>
              <a:t>b</a:t>
            </a:r>
            <a:r>
              <a:rPr lang="zh-CN" altLang="en-US" smtClean="0"/>
              <a:t>中下标为</a:t>
            </a:r>
            <a:r>
              <a:rPr lang="en-US" altLang="zh-CN" smtClean="0"/>
              <a:t>off</a:t>
            </a:r>
            <a:r>
              <a:rPr lang="zh-CN" altLang="en-US" smtClean="0"/>
              <a:t>的位置，最多读取</a:t>
            </a:r>
            <a:r>
              <a:rPr lang="en-US" altLang="zh-CN" smtClean="0"/>
              <a:t>len</a:t>
            </a:r>
            <a:r>
              <a:rPr lang="zh-CN" altLang="en-US" smtClean="0"/>
              <a:t>个数据，而实际读取的字节数量则作为方法的返回值返回。</a:t>
            </a:r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64711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53FD03F5-2C15-482E-9DAA-9244EC856E7D}" type="slidenum">
              <a:rPr lang="zh-CN" altLang="en-US" sz="1000" smtClean="0">
                <a:ea typeface="宋体" panose="02010600030101010101" pitchFamily="2" charset="-122"/>
              </a:rPr>
              <a:pPr/>
              <a:t>19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6125" cy="34163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b</a:t>
            </a:r>
            <a:r>
              <a:rPr lang="zh-CN" altLang="en-US" smtClean="0"/>
              <a:t>、</a:t>
            </a:r>
            <a:r>
              <a:rPr lang="en-US" altLang="zh-CN" smtClean="0"/>
              <a:t>ready</a:t>
            </a:r>
            <a:r>
              <a:rPr lang="zh-CN" altLang="en-US" smtClean="0"/>
              <a:t>方法 </a:t>
            </a:r>
          </a:p>
          <a:p>
            <a:pPr eaLnBrk="1" hangingPunct="1"/>
            <a:r>
              <a:rPr lang="en-US" altLang="zh-CN" smtClean="0"/>
              <a:t>public boolean ready() throws IOException </a:t>
            </a:r>
          </a:p>
          <a:p>
            <a:pPr eaLnBrk="1" hangingPunct="1"/>
            <a:r>
              <a:rPr lang="zh-CN" altLang="en-US" smtClean="0"/>
              <a:t>该方法的作用是返回当前流对象是否准备完成，也就是流内部是否包含可以被读取的数据。 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9651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E6C19704-66A1-470A-ABF8-AAFC78E9CFE0}" type="slidenum">
              <a:rPr lang="zh-CN" altLang="en-US" sz="1000" smtClean="0">
                <a:ea typeface="宋体" panose="02010600030101010101" pitchFamily="2" charset="-122"/>
              </a:rPr>
              <a:pPr/>
              <a:t>2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6125" cy="3416300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14111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3C43B550-3BDD-4417-974B-F5070CBE29B9}" type="slidenum">
              <a:rPr lang="zh-CN" altLang="en-US" sz="1000" smtClean="0">
                <a:ea typeface="宋体" panose="02010600030101010101" pitchFamily="2" charset="-122"/>
              </a:rPr>
              <a:pPr/>
              <a:t>20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6125" cy="34163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对于</a:t>
            </a:r>
            <a:r>
              <a:rPr lang="en-US" altLang="zh-CN" smtClean="0"/>
              <a:t>OutputStream </a:t>
            </a:r>
            <a:r>
              <a:rPr lang="zh-CN" altLang="en-US" smtClean="0"/>
              <a:t>类，如果最后忘记关闭输出流，即没有写</a:t>
            </a:r>
            <a:r>
              <a:rPr lang="en-US" altLang="zh-CN" smtClean="0"/>
              <a:t>out.close();</a:t>
            </a:r>
            <a:r>
              <a:rPr lang="zh-CN" altLang="en-US" smtClean="0"/>
              <a:t>数据也会写入到文件之中。</a:t>
            </a:r>
          </a:p>
          <a:p>
            <a:pPr eaLnBrk="1" hangingPunct="1"/>
            <a:r>
              <a:rPr lang="zh-CN" altLang="en-US" smtClean="0"/>
              <a:t>而</a:t>
            </a:r>
            <a:r>
              <a:rPr lang="en-US" altLang="zh-CN" smtClean="0"/>
              <a:t>Writer</a:t>
            </a:r>
            <a:r>
              <a:rPr lang="zh-CN" altLang="en-US" smtClean="0"/>
              <a:t>类如果忘记关闭输出流，则数据不会写入到文件之中。如果不想关闭输出流，也可以使用</a:t>
            </a:r>
            <a:r>
              <a:rPr lang="en-US" altLang="zh-CN" smtClean="0"/>
              <a:t>flush()</a:t>
            </a:r>
            <a:r>
              <a:rPr lang="zh-CN" altLang="en-US" smtClean="0"/>
              <a:t>方法，将缓存中的数据清空，即写入到文件之中。</a:t>
            </a:r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1249875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E294B8FD-05E9-4AD0-8E98-6457E4A17DE2}" type="slidenum">
              <a:rPr lang="zh-CN" altLang="en-US" sz="1000" smtClean="0">
                <a:ea typeface="宋体" panose="02010600030101010101" pitchFamily="2" charset="-122"/>
              </a:rPr>
              <a:pPr/>
              <a:t>21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6125" cy="34163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688597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556EED35-832D-468C-A643-3EB029FE5693}" type="slidenum">
              <a:rPr lang="zh-CN" altLang="en-US" sz="1000" smtClean="0">
                <a:ea typeface="宋体" panose="02010600030101010101" pitchFamily="2" charset="-122"/>
              </a:rPr>
              <a:pPr/>
              <a:t>22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6125" cy="34163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程序进行输入</a:t>
            </a:r>
            <a:r>
              <a:rPr lang="en-US" altLang="zh-CN" sz="12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/</a:t>
            </a:r>
            <a:r>
              <a:rPr lang="zh-CN" altLang="en-US" sz="12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输出时，除了键盘和屏幕以外，最常用的就是文件操作。</a:t>
            </a:r>
            <a:endParaRPr lang="en-US" altLang="zh-CN" sz="1200" b="0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01188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556EED35-832D-468C-A643-3EB029FE5693}" type="slidenum">
              <a:rPr lang="zh-CN" altLang="en-US" sz="1000" smtClean="0">
                <a:ea typeface="宋体" panose="02010600030101010101" pitchFamily="2" charset="-122"/>
              </a:rPr>
              <a:pPr/>
              <a:t>23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6125" cy="34163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程序进行输入</a:t>
            </a:r>
            <a:r>
              <a:rPr lang="en-US" altLang="zh-CN" sz="12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/</a:t>
            </a:r>
            <a:r>
              <a:rPr lang="zh-CN" altLang="en-US" sz="12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输出时，除了键盘和屏幕以外，最常用的就是文件操作。</a:t>
            </a:r>
            <a:endParaRPr lang="en-US" altLang="zh-CN" sz="1200" b="0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01188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6AAB23CD-6973-4277-A29F-075D23024CE3}" type="slidenum">
              <a:rPr lang="zh-CN" altLang="en-US" sz="1000" smtClean="0">
                <a:ea typeface="宋体" panose="02010600030101010101" pitchFamily="2" charset="-122"/>
              </a:rPr>
              <a:pPr/>
              <a:t>24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6387"/>
          </a:xfrm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290803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E6E0ECB0-4710-4D50-856B-786B0B9D445D}" type="slidenum">
              <a:rPr lang="zh-CN" altLang="en-US" sz="1000" smtClean="0">
                <a:ea typeface="宋体" panose="02010600030101010101" pitchFamily="2" charset="-122"/>
              </a:rPr>
              <a:pPr/>
              <a:t>25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6125" cy="34163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在</a:t>
            </a:r>
            <a:r>
              <a:rPr lang="en-US" altLang="zh-CN" smtClean="0"/>
              <a:t>File</a:t>
            </a:r>
            <a:r>
              <a:rPr lang="zh-CN" altLang="en-US" smtClean="0"/>
              <a:t>类中包含了大部分和文件操作的功能方法，该类的对象可以代表一个具体的文件或文件夹，所以以前曾有人建议将该类的类名修改成</a:t>
            </a:r>
            <a:r>
              <a:rPr lang="en-US" altLang="zh-CN" smtClean="0"/>
              <a:t>FilePath</a:t>
            </a:r>
            <a:r>
              <a:rPr lang="zh-CN" altLang="en-US" smtClean="0"/>
              <a:t>，因为该类也可以代表一个文件夹，更准确的说是可以代表一个文件路径。 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en-US" altLang="zh-CN" smtClean="0"/>
              <a:t>File</a:t>
            </a:r>
            <a:r>
              <a:rPr lang="zh-CN" altLang="en-US" smtClean="0"/>
              <a:t>类的对象可以代表一个具体的文件路径，在实际代表时，可以使用绝对路径也可以使用相对路径。 下面是创建的文件对象示例。 </a:t>
            </a:r>
            <a:r>
              <a:rPr lang="en-US" altLang="zh-CN" smtClean="0"/>
              <a:t>public File(String pathname) </a:t>
            </a:r>
            <a:r>
              <a:rPr lang="zh-CN" altLang="en-US" smtClean="0"/>
              <a:t>该示例中使用一个文件路径表示一个</a:t>
            </a:r>
            <a:r>
              <a:rPr lang="en-US" altLang="zh-CN" smtClean="0"/>
              <a:t>File</a:t>
            </a:r>
            <a:r>
              <a:rPr lang="zh-CN" altLang="en-US" smtClean="0"/>
              <a:t>类的对象，例如： </a:t>
            </a:r>
            <a:r>
              <a:rPr lang="en-US" altLang="zh-CN" smtClean="0"/>
              <a:t>File f1 = new File(“d:\\test\\1.txt”); File f2 = new File(“1.txt”); File f3 = new File(“e:\\abc”); </a:t>
            </a:r>
            <a:r>
              <a:rPr lang="zh-CN" altLang="en-US" smtClean="0"/>
              <a:t>这里的</a:t>
            </a:r>
            <a:r>
              <a:rPr lang="en-US" altLang="zh-CN" smtClean="0"/>
              <a:t>f1</a:t>
            </a:r>
            <a:r>
              <a:rPr lang="zh-CN" altLang="en-US" smtClean="0"/>
              <a:t>和</a:t>
            </a:r>
            <a:r>
              <a:rPr lang="en-US" altLang="zh-CN" smtClean="0"/>
              <a:t>f2</a:t>
            </a:r>
            <a:r>
              <a:rPr lang="zh-CN" altLang="en-US" smtClean="0"/>
              <a:t>对象分别代表一个文件，</a:t>
            </a:r>
            <a:r>
              <a:rPr lang="en-US" altLang="zh-CN" smtClean="0"/>
              <a:t>f1</a:t>
            </a:r>
            <a:r>
              <a:rPr lang="zh-CN" altLang="en-US" smtClean="0"/>
              <a:t>是绝对路径，而</a:t>
            </a:r>
            <a:r>
              <a:rPr lang="en-US" altLang="zh-CN" smtClean="0"/>
              <a:t>f2</a:t>
            </a:r>
            <a:r>
              <a:rPr lang="zh-CN" altLang="en-US" smtClean="0"/>
              <a:t>是相对路径，</a:t>
            </a:r>
            <a:r>
              <a:rPr lang="en-US" altLang="zh-CN" smtClean="0"/>
              <a:t>f3</a:t>
            </a:r>
            <a:r>
              <a:rPr lang="zh-CN" altLang="en-US" smtClean="0"/>
              <a:t>则代表一个文件夹，文件夹也是文件路径的一种。 </a:t>
            </a:r>
            <a:r>
              <a:rPr lang="en-US" altLang="zh-CN" smtClean="0"/>
              <a:t>public File(String parent, String child) </a:t>
            </a:r>
            <a:r>
              <a:rPr lang="zh-CN" altLang="en-US" smtClean="0"/>
              <a:t>也可以使用父路径和子路径结合，实现代表文件路径，例如： </a:t>
            </a:r>
            <a:r>
              <a:rPr lang="en-US" altLang="zh-CN" smtClean="0"/>
              <a:t>File f4 = new File(“d:\\test\\”,”1.txt”); </a:t>
            </a:r>
            <a:r>
              <a:rPr lang="zh-CN" altLang="en-US" smtClean="0"/>
              <a:t>这样代表的文件路径是：</a:t>
            </a:r>
            <a:r>
              <a:rPr lang="en-US" altLang="zh-CN" smtClean="0"/>
              <a:t>d:\test\1.txt</a:t>
            </a:r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979802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FEFD38E9-52ED-445A-85BC-758DD73B0DBC}" type="slidenum">
              <a:rPr lang="zh-CN" altLang="en-US" sz="1000" smtClean="0">
                <a:ea typeface="宋体" panose="02010600030101010101" pitchFamily="2" charset="-122"/>
              </a:rPr>
              <a:pPr/>
              <a:t>26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6387"/>
          </a:xfrm>
          <a:noFill/>
        </p:spPr>
        <p:txBody>
          <a:bodyPr/>
          <a:lstStyle/>
          <a:p>
            <a:pPr eaLnBrk="1" hangingPunct="1"/>
            <a:r>
              <a:rPr lang="en-US" altLang="zh-CN" sz="1000" b="1" smtClean="0">
                <a:solidFill>
                  <a:schemeClr val="accent2"/>
                </a:solidFill>
              </a:rPr>
              <a:t>createNewFile():</a:t>
            </a:r>
            <a:r>
              <a:rPr lang="zh-CN" altLang="en-US" sz="1000" b="1" smtClean="0">
                <a:solidFill>
                  <a:schemeClr val="accent2"/>
                </a:solidFill>
              </a:rPr>
              <a:t>只能创建文件，不能创建文件夹</a:t>
            </a:r>
          </a:p>
        </p:txBody>
      </p:sp>
    </p:spTree>
    <p:extLst>
      <p:ext uri="{BB962C8B-B14F-4D97-AF65-F5344CB8AC3E}">
        <p14:creationId xmlns:p14="http://schemas.microsoft.com/office/powerpoint/2010/main" val="26261011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1F3827BF-5159-4EB0-A9FF-1B6C1A610392}" type="slidenum">
              <a:rPr lang="zh-CN" altLang="en-US" sz="1000" smtClean="0">
                <a:ea typeface="宋体" panose="02010600030101010101" pitchFamily="2" charset="-122"/>
              </a:rPr>
              <a:pPr/>
              <a:t>27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63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先演示以上程序，然后增加如下语句再运行。</a:t>
            </a:r>
          </a:p>
          <a:p>
            <a:pPr eaLnBrk="1" hangingPunct="1"/>
            <a:r>
              <a:rPr lang="en-US" altLang="zh-CN" smtClean="0"/>
              <a:t>if(!file.exists()) System.out.println("</a:t>
            </a:r>
            <a:r>
              <a:rPr lang="zh-CN" altLang="en-US" smtClean="0"/>
              <a:t>文件创建：</a:t>
            </a:r>
            <a:r>
              <a:rPr lang="en-US" altLang="zh-CN" smtClean="0"/>
              <a:t>"+file.createNewFile());</a:t>
            </a:r>
          </a:p>
          <a:p>
            <a:pPr eaLnBrk="1" hangingPunct="1"/>
            <a:r>
              <a:rPr lang="en-US" altLang="zh-CN" b="1" smtClean="0"/>
              <a:t>import</a:t>
            </a:r>
            <a:r>
              <a:rPr lang="en-US" altLang="zh-CN" smtClean="0"/>
              <a:t> java.io.*;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b="1" smtClean="0"/>
              <a:t>class</a:t>
            </a:r>
            <a:r>
              <a:rPr lang="en-US" altLang="zh-CN" smtClean="0"/>
              <a:t> FileDemo {</a:t>
            </a:r>
          </a:p>
          <a:p>
            <a:pPr eaLnBrk="1" hangingPunct="1"/>
            <a:r>
              <a:rPr lang="en-US" altLang="zh-CN" b="1" smtClean="0"/>
              <a:t>public</a:t>
            </a:r>
            <a:r>
              <a:rPr lang="en-US" altLang="zh-CN" smtClean="0"/>
              <a:t> </a:t>
            </a:r>
            <a:r>
              <a:rPr lang="en-US" altLang="zh-CN" b="1" smtClean="0"/>
              <a:t>static</a:t>
            </a:r>
            <a:r>
              <a:rPr lang="en-US" altLang="zh-CN" smtClean="0"/>
              <a:t> </a:t>
            </a:r>
            <a:r>
              <a:rPr lang="en-US" altLang="zh-CN" b="1" smtClean="0"/>
              <a:t>void</a:t>
            </a:r>
            <a:r>
              <a:rPr lang="en-US" altLang="zh-CN" smtClean="0"/>
              <a:t> main(String[] args) {</a:t>
            </a:r>
          </a:p>
          <a:p>
            <a:pPr eaLnBrk="1" hangingPunct="1"/>
            <a:r>
              <a:rPr lang="en-US" altLang="zh-CN" smtClean="0"/>
              <a:t>// </a:t>
            </a:r>
            <a:r>
              <a:rPr lang="zh-CN" altLang="en-US" smtClean="0"/>
              <a:t>创建一个文件对象，使之与一个文件关联</a:t>
            </a:r>
          </a:p>
          <a:p>
            <a:pPr eaLnBrk="1" hangingPunct="1"/>
            <a:r>
              <a:rPr lang="en-US" altLang="zh-CN" smtClean="0"/>
              <a:t>File file = </a:t>
            </a:r>
            <a:r>
              <a:rPr lang="en-US" altLang="zh-CN" b="1" smtClean="0"/>
              <a:t>new</a:t>
            </a:r>
            <a:r>
              <a:rPr lang="en-US" altLang="zh-CN" smtClean="0"/>
              <a:t> File("test.txt");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// </a:t>
            </a:r>
            <a:r>
              <a:rPr lang="zh-CN" altLang="en-US" smtClean="0"/>
              <a:t>显示与文件有关的属性信息</a:t>
            </a:r>
          </a:p>
          <a:p>
            <a:pPr eaLnBrk="1" hangingPunct="1"/>
            <a:r>
              <a:rPr lang="en-US" altLang="zh-CN" smtClean="0"/>
              <a:t>System.</a:t>
            </a:r>
            <a:r>
              <a:rPr lang="en-US" altLang="zh-CN" i="1" smtClean="0"/>
              <a:t>out</a:t>
            </a:r>
            <a:r>
              <a:rPr lang="en-US" altLang="zh-CN" smtClean="0"/>
              <a:t>.println("</a:t>
            </a:r>
            <a:r>
              <a:rPr lang="zh-CN" altLang="en-US" smtClean="0"/>
              <a:t>文件或目录是否存在：</a:t>
            </a:r>
            <a:r>
              <a:rPr lang="en-US" altLang="zh-CN" smtClean="0"/>
              <a:t>" + file.exists());</a:t>
            </a:r>
          </a:p>
          <a:p>
            <a:pPr eaLnBrk="1" hangingPunct="1"/>
            <a:r>
              <a:rPr lang="en-US" altLang="zh-CN" smtClean="0"/>
              <a:t>System.</a:t>
            </a:r>
            <a:r>
              <a:rPr lang="en-US" altLang="zh-CN" i="1" smtClean="0"/>
              <a:t>out</a:t>
            </a:r>
            <a:r>
              <a:rPr lang="en-US" altLang="zh-CN" smtClean="0"/>
              <a:t>.println("</a:t>
            </a:r>
            <a:r>
              <a:rPr lang="zh-CN" altLang="en-US" smtClean="0"/>
              <a:t>是文件吗：</a:t>
            </a:r>
            <a:r>
              <a:rPr lang="en-US" altLang="zh-CN" smtClean="0"/>
              <a:t>" + file.isFile());</a:t>
            </a:r>
          </a:p>
          <a:p>
            <a:pPr eaLnBrk="1" hangingPunct="1"/>
            <a:r>
              <a:rPr lang="en-US" altLang="zh-CN" smtClean="0"/>
              <a:t>System.</a:t>
            </a:r>
            <a:r>
              <a:rPr lang="en-US" altLang="zh-CN" i="1" smtClean="0"/>
              <a:t>out</a:t>
            </a:r>
            <a:r>
              <a:rPr lang="en-US" altLang="zh-CN" smtClean="0"/>
              <a:t>.println("</a:t>
            </a:r>
            <a:r>
              <a:rPr lang="zh-CN" altLang="en-US" smtClean="0"/>
              <a:t>是目录吗：</a:t>
            </a:r>
            <a:r>
              <a:rPr lang="en-US" altLang="zh-CN" smtClean="0"/>
              <a:t>" + file.isDirectory());</a:t>
            </a:r>
          </a:p>
          <a:p>
            <a:pPr eaLnBrk="1" hangingPunct="1"/>
            <a:r>
              <a:rPr lang="en-US" altLang="zh-CN" smtClean="0"/>
              <a:t>System.</a:t>
            </a:r>
            <a:r>
              <a:rPr lang="en-US" altLang="zh-CN" i="1" smtClean="0"/>
              <a:t>out</a:t>
            </a:r>
            <a:r>
              <a:rPr lang="en-US" altLang="zh-CN" smtClean="0"/>
              <a:t>.println("</a:t>
            </a:r>
            <a:r>
              <a:rPr lang="zh-CN" altLang="en-US" smtClean="0"/>
              <a:t>名称：</a:t>
            </a:r>
            <a:r>
              <a:rPr lang="en-US" altLang="zh-CN" smtClean="0"/>
              <a:t>" + file.getName());</a:t>
            </a:r>
          </a:p>
          <a:p>
            <a:pPr eaLnBrk="1" hangingPunct="1"/>
            <a:r>
              <a:rPr lang="en-US" altLang="zh-CN" smtClean="0"/>
              <a:t>System.</a:t>
            </a:r>
            <a:r>
              <a:rPr lang="en-US" altLang="zh-CN" i="1" smtClean="0"/>
              <a:t>out</a:t>
            </a:r>
            <a:r>
              <a:rPr lang="en-US" altLang="zh-CN" smtClean="0"/>
              <a:t>.println("</a:t>
            </a:r>
            <a:r>
              <a:rPr lang="zh-CN" altLang="en-US" smtClean="0"/>
              <a:t>绝对路径：</a:t>
            </a:r>
            <a:r>
              <a:rPr lang="en-US" altLang="zh-CN" smtClean="0"/>
              <a:t>" + file.getAbsolutePath());</a:t>
            </a:r>
          </a:p>
          <a:p>
            <a:pPr eaLnBrk="1" hangingPunct="1"/>
            <a:r>
              <a:rPr lang="en-US" altLang="zh-CN" smtClean="0"/>
              <a:t>System.</a:t>
            </a:r>
            <a:r>
              <a:rPr lang="en-US" altLang="zh-CN" i="1" smtClean="0"/>
              <a:t>out</a:t>
            </a:r>
            <a:r>
              <a:rPr lang="en-US" altLang="zh-CN" smtClean="0"/>
              <a:t>.println("</a:t>
            </a:r>
            <a:r>
              <a:rPr lang="zh-CN" altLang="en-US" smtClean="0"/>
              <a:t>最后修改时间</a:t>
            </a:r>
            <a:r>
              <a:rPr lang="en-US" altLang="zh-CN" smtClean="0"/>
              <a:t>:" + file.lastModified());</a:t>
            </a:r>
          </a:p>
          <a:p>
            <a:pPr eaLnBrk="1" hangingPunct="1"/>
            <a:r>
              <a:rPr lang="en-US" altLang="zh-CN" smtClean="0"/>
              <a:t>System.</a:t>
            </a:r>
            <a:r>
              <a:rPr lang="en-US" altLang="zh-CN" i="1" smtClean="0"/>
              <a:t>out</a:t>
            </a:r>
            <a:r>
              <a:rPr lang="en-US" altLang="zh-CN" smtClean="0"/>
              <a:t>.println("</a:t>
            </a:r>
            <a:r>
              <a:rPr lang="zh-CN" altLang="en-US" smtClean="0"/>
              <a:t>文件大小</a:t>
            </a:r>
            <a:r>
              <a:rPr lang="en-US" altLang="zh-CN" smtClean="0"/>
              <a:t>:" + file.length() + " </a:t>
            </a:r>
            <a:r>
              <a:rPr lang="zh-CN" altLang="en-US" smtClean="0"/>
              <a:t>字节</a:t>
            </a:r>
            <a:r>
              <a:rPr lang="en-US" altLang="zh-CN" smtClean="0"/>
              <a:t>");</a:t>
            </a:r>
          </a:p>
          <a:p>
            <a:pPr eaLnBrk="1" hangingPunct="1"/>
            <a:r>
              <a:rPr lang="en-US" altLang="zh-CN" smtClean="0"/>
              <a:t>}</a:t>
            </a:r>
          </a:p>
          <a:p>
            <a:pPr eaLnBrk="1" hangingPunct="1"/>
            <a:r>
              <a:rPr lang="en-US" altLang="zh-CN" smtClean="0"/>
              <a:t>}</a:t>
            </a:r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186744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DB3A7468-0135-4FA0-A2F4-C76EA13BE239}" type="slidenum">
              <a:rPr lang="zh-CN" altLang="en-US" sz="1000" smtClean="0">
                <a:ea typeface="宋体" panose="02010600030101010101" pitchFamily="2" charset="-122"/>
              </a:rPr>
              <a:pPr/>
              <a:t>28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6125" cy="3416300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ts val="3700"/>
              </a:lnSpc>
              <a:spcBef>
                <a:spcPct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mtClean="0">
                <a:latin typeface="Arial" panose="020B0604020202020204" pitchFamily="34" charset="0"/>
                <a:ea typeface="黑体" panose="02010609060101010101" pitchFamily="49" charset="-122"/>
              </a:rPr>
              <a:t>Java</a:t>
            </a:r>
            <a:r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语言中对文件内容的读</a:t>
            </a:r>
            <a:r>
              <a:rPr lang="en-US" altLang="zh-CN" smtClean="0">
                <a:latin typeface="Arial" panose="020B0604020202020204" pitchFamily="34" charset="0"/>
                <a:ea typeface="黑体" panose="02010609060101010101" pitchFamily="49" charset="-122"/>
              </a:rPr>
              <a:t>/</a:t>
            </a:r>
            <a:r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写通过文件流来实现</a:t>
            </a:r>
            <a:endParaRPr lang="en-US" altLang="zh-CN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ts val="3700"/>
              </a:lnSpc>
              <a:spcBef>
                <a:spcPct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具体步骤是：</a:t>
            </a:r>
            <a:endParaRPr lang="en-US" altLang="zh-CN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ts val="3700"/>
              </a:lnSpc>
              <a:spcBef>
                <a:spcPct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mtClean="0"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）创建文件流对象，即打开文件，在程序与文件之间建立连接的通道。</a:t>
            </a:r>
            <a:endParaRPr lang="en-US" altLang="zh-CN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ts val="3700"/>
              </a:lnSpc>
              <a:spcBef>
                <a:spcPct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mtClean="0">
                <a:latin typeface="Arial" panose="020B0604020202020204" pitchFamily="34" charset="0"/>
                <a:ea typeface="黑体" panose="02010609060101010101" pitchFamily="49" charset="-122"/>
              </a:rPr>
              <a:t>     </a:t>
            </a:r>
            <a:r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如果要读取文件中的数据，要创建输入流对象，如果要将数据输出到文件中，那么就要创建输出流对象。</a:t>
            </a:r>
            <a:endParaRPr lang="en-US" altLang="zh-CN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ts val="3700"/>
              </a:lnSpc>
              <a:spcBef>
                <a:spcPct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mtClean="0"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）从流（文件）中读取数据或者向流（文件）中输出数据</a:t>
            </a:r>
            <a:endParaRPr lang="en-US" altLang="zh-CN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ts val="3700"/>
              </a:lnSpc>
              <a:spcBef>
                <a:spcPct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mtClean="0"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r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）关闭流，即关闭文件。最后一定要关闭流。</a:t>
            </a:r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714938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8B116CED-F588-40AE-A5AD-DB498E208716}" type="slidenum">
              <a:rPr lang="zh-CN" altLang="en-US" sz="1000" smtClean="0">
                <a:ea typeface="宋体" panose="02010600030101010101" pitchFamily="2" charset="-122"/>
              </a:rPr>
              <a:pPr/>
              <a:t>29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6125" cy="341630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14389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B956293A-22B4-4E4A-A7B2-D72EA479D98A}" type="slidenum">
              <a:rPr lang="zh-CN" altLang="en-US" sz="1000" smtClean="0">
                <a:ea typeface="宋体" panose="02010600030101010101" pitchFamily="2" charset="-122"/>
              </a:rPr>
              <a:pPr/>
              <a:t>3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6125" cy="34163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以输入流为例，输入要进行以下几步：</a:t>
            </a:r>
          </a:p>
          <a:p>
            <a:pPr eaLnBrk="1" hangingPunct="1"/>
            <a:r>
              <a:rPr lang="en-US" altLang="zh-CN" smtClean="0"/>
              <a:t>1</a:t>
            </a:r>
            <a:r>
              <a:rPr lang="zh-CN" altLang="en-US" smtClean="0"/>
              <a:t>）建立流</a:t>
            </a:r>
          </a:p>
          <a:p>
            <a:pPr eaLnBrk="1" hangingPunct="1"/>
            <a:r>
              <a:rPr lang="en-US" altLang="zh-CN" smtClean="0"/>
              <a:t>2</a:t>
            </a:r>
            <a:r>
              <a:rPr lang="zh-CN" altLang="en-US" smtClean="0"/>
              <a:t>）数据源将数据送入流中。</a:t>
            </a:r>
          </a:p>
          <a:p>
            <a:pPr eaLnBrk="1" hangingPunct="1"/>
            <a:r>
              <a:rPr lang="en-US" altLang="zh-CN" smtClean="0"/>
              <a:t>3</a:t>
            </a:r>
            <a:r>
              <a:rPr lang="zh-CN" altLang="en-US" smtClean="0"/>
              <a:t>）程序从流中读取数据。</a:t>
            </a:r>
          </a:p>
        </p:txBody>
      </p:sp>
    </p:spTree>
    <p:extLst>
      <p:ext uri="{BB962C8B-B14F-4D97-AF65-F5344CB8AC3E}">
        <p14:creationId xmlns:p14="http://schemas.microsoft.com/office/powerpoint/2010/main" val="11655967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03745777-DF3F-48F7-8135-6316667027FF}" type="slidenum">
              <a:rPr lang="zh-CN" altLang="en-US" sz="1000" smtClean="0">
                <a:ea typeface="宋体" panose="02010600030101010101" pitchFamily="2" charset="-122"/>
              </a:rPr>
              <a:pPr/>
              <a:t>30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6387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首先介绍文件字节流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defRPr/>
            </a:pP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FileInputStream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是文件字节输入流，是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InputStream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类的子类，它的常用的构造方法有两个，一个以文件名字符串为参数，一个以文件对象为参数。如果文件不存在则抛出异常。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02723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75AB111E-63E2-4758-85CB-8FA68CC476DB}" type="slidenum">
              <a:rPr lang="zh-CN" altLang="en-US" sz="1000" smtClean="0">
                <a:ea typeface="宋体" panose="02010600030101010101" pitchFamily="2" charset="-122"/>
              </a:rPr>
              <a:pPr/>
              <a:t>31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6387"/>
          </a:xfrm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FileInputStream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类常用的成员方法有：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995354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8E9EB7AB-77D0-4995-B68D-7264DBED0210}" type="slidenum">
              <a:rPr lang="zh-CN" altLang="en-US" sz="1000" smtClean="0">
                <a:ea typeface="宋体" panose="02010600030101010101" pitchFamily="2" charset="-122"/>
              </a:rPr>
              <a:pPr/>
              <a:t>32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6125" cy="34163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1400" smtClean="0"/>
              <a:t>使用文件输入流构造方法建立通往文件的输入流时，可能会出现错误（也被称为异常）。为了把一个文件输入流对象与一个文件关联起来，使用类似于下面所示的代码：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smtClean="0">
                <a:solidFill>
                  <a:srgbClr val="0000FF"/>
                </a:solidFill>
              </a:rPr>
              <a:t>try  {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smtClean="0">
                <a:solidFill>
                  <a:srgbClr val="0000FF"/>
                </a:solidFill>
              </a:rPr>
              <a:t>          FileInputStream  ins = new  FileInputStream("myfile.dat");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smtClean="0">
                <a:solidFill>
                  <a:srgbClr val="0000FF"/>
                </a:solidFill>
              </a:rPr>
              <a:t>      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smtClean="0">
                <a:solidFill>
                  <a:srgbClr val="0000FF"/>
                </a:solidFill>
              </a:rPr>
              <a:t>catch (IOException e 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smtClean="0">
                <a:solidFill>
                  <a:srgbClr val="0000FF"/>
                </a:solidFill>
              </a:rPr>
              <a:t>     {    System.out.println("File read error:  " +e ); } </a:t>
            </a:r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914551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3738"/>
            <a:ext cx="4556125" cy="3416300"/>
          </a:xfrm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502F89-C23B-426C-88DB-4D779913844F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60101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29265C18-BC57-457D-BB7D-8C617EB44E50}" type="slidenum">
              <a:rPr lang="zh-CN" altLang="en-US" sz="1000" smtClean="0">
                <a:ea typeface="宋体" panose="02010600030101010101" pitchFamily="2" charset="-122"/>
              </a:rPr>
              <a:pPr/>
              <a:t>34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6387"/>
          </a:xfrm>
          <a:noFill/>
        </p:spPr>
        <p:txBody>
          <a:bodyPr/>
          <a:lstStyle/>
          <a:p>
            <a:pPr eaLnBrk="1" hangingPunct="1"/>
            <a:r>
              <a:rPr lang="en-US" altLang="zh-CN" smtClean="0">
                <a:hlinkClick r:id="rId3" tooltip="java.io 中的类"/>
              </a:rPr>
              <a:t>IOException</a:t>
            </a:r>
            <a:r>
              <a:rPr lang="en-US" altLang="zh-CN" smtClean="0"/>
              <a:t> </a:t>
            </a:r>
            <a:r>
              <a:rPr lang="zh-CN" altLang="en-US" smtClean="0"/>
              <a:t>是 </a:t>
            </a:r>
            <a:r>
              <a:rPr lang="en-US" altLang="zh-CN" b="1" smtClean="0"/>
              <a:t>FileNotFoundException</a:t>
            </a:r>
            <a:r>
              <a:rPr lang="en-US" altLang="zh-CN" smtClean="0"/>
              <a:t> </a:t>
            </a:r>
            <a:r>
              <a:rPr lang="zh-CN" altLang="en-US" smtClean="0"/>
              <a:t>的子类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本例是一个一个字节地输入，所以用循环实现。</a:t>
            </a:r>
          </a:p>
          <a:p>
            <a:pPr eaLnBrk="1" hangingPunct="1"/>
            <a:r>
              <a:rPr lang="en-US" altLang="zh-CN" smtClean="0"/>
              <a:t>//</a:t>
            </a:r>
            <a:r>
              <a:rPr lang="zh-CN" altLang="en-US" smtClean="0"/>
              <a:t>先执行程序，会抛出异常。然后再建立一个</a:t>
            </a:r>
            <a:r>
              <a:rPr lang="en-US" altLang="zh-CN" smtClean="0"/>
              <a:t>test.txt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import java.io.*;</a:t>
            </a:r>
          </a:p>
          <a:p>
            <a:pPr eaLnBrk="1" hangingPunct="1"/>
            <a:r>
              <a:rPr lang="en-US" altLang="zh-CN" smtClean="0"/>
              <a:t>class FileInputStreamDemo1 {</a:t>
            </a:r>
          </a:p>
          <a:p>
            <a:pPr eaLnBrk="1" hangingPunct="1"/>
            <a:r>
              <a:rPr lang="en-US" altLang="zh-CN" smtClean="0"/>
              <a:t>    public static void main(String[] args) {</a:t>
            </a:r>
          </a:p>
          <a:p>
            <a:pPr eaLnBrk="1" hangingPunct="1"/>
            <a:r>
              <a:rPr lang="en-US" altLang="zh-CN" smtClean="0"/>
              <a:t>         try {</a:t>
            </a:r>
          </a:p>
          <a:p>
            <a:pPr eaLnBrk="1" hangingPunct="1"/>
            <a:r>
              <a:rPr lang="en-US" altLang="zh-CN" smtClean="0"/>
              <a:t>                  File file = new File("test.txt");  	//</a:t>
            </a:r>
            <a:r>
              <a:rPr lang="zh-CN" altLang="en-US" smtClean="0"/>
              <a:t>创建文件对象</a:t>
            </a:r>
          </a:p>
          <a:p>
            <a:pPr eaLnBrk="1" hangingPunct="1"/>
            <a:r>
              <a:rPr lang="zh-CN" altLang="en-US" smtClean="0"/>
              <a:t>                  </a:t>
            </a:r>
            <a:r>
              <a:rPr lang="en-US" altLang="zh-CN" smtClean="0"/>
              <a:t>//</a:t>
            </a:r>
            <a:r>
              <a:rPr lang="zh-CN" altLang="en-US" smtClean="0"/>
              <a:t>使用文件对象创建文件输入流对象，相当于打开文件</a:t>
            </a:r>
          </a:p>
          <a:p>
            <a:pPr eaLnBrk="1" hangingPunct="1"/>
            <a:r>
              <a:rPr lang="zh-CN" altLang="en-US" smtClean="0"/>
              <a:t>		     </a:t>
            </a:r>
            <a:r>
              <a:rPr lang="en-US" altLang="zh-CN" smtClean="0"/>
              <a:t>FileInputStream fis = new FileInputStream(file);</a:t>
            </a:r>
          </a:p>
          <a:p>
            <a:pPr eaLnBrk="1" hangingPunct="1"/>
            <a:r>
              <a:rPr lang="en-US" altLang="zh-CN" smtClean="0"/>
              <a:t>                  for (int i = 0; i &lt; file.length(); i++) {</a:t>
            </a:r>
          </a:p>
          <a:p>
            <a:pPr eaLnBrk="1" hangingPunct="1"/>
            <a:r>
              <a:rPr lang="en-US" altLang="zh-CN" smtClean="0"/>
              <a:t>                          char ch = (char)(fis.read());  //</a:t>
            </a:r>
            <a:r>
              <a:rPr lang="zh-CN" altLang="en-US" smtClean="0"/>
              <a:t>循环读取</a:t>
            </a:r>
          </a:p>
          <a:p>
            <a:pPr eaLnBrk="1" hangingPunct="1"/>
            <a:r>
              <a:rPr lang="zh-CN" altLang="en-US" smtClean="0"/>
              <a:t>                          </a:t>
            </a:r>
            <a:r>
              <a:rPr lang="en-US" altLang="zh-CN" smtClean="0"/>
              <a:t>System.out.print(ch);</a:t>
            </a:r>
          </a:p>
          <a:p>
            <a:pPr eaLnBrk="1" hangingPunct="1"/>
            <a:r>
              <a:rPr lang="en-US" altLang="zh-CN" smtClean="0"/>
              <a:t>                    }</a:t>
            </a:r>
          </a:p>
          <a:p>
            <a:pPr eaLnBrk="1" hangingPunct="1"/>
            <a:r>
              <a:rPr lang="en-US" altLang="zh-CN" smtClean="0"/>
              <a:t>                  System.out.println();</a:t>
            </a:r>
          </a:p>
          <a:p>
            <a:pPr eaLnBrk="1" hangingPunct="1"/>
            <a:r>
              <a:rPr lang="en-US" altLang="zh-CN" smtClean="0"/>
              <a:t>                  fis.close();     //</a:t>
            </a:r>
            <a:r>
              <a:rPr lang="zh-CN" altLang="en-US" smtClean="0"/>
              <a:t>关闭流</a:t>
            </a:r>
          </a:p>
          <a:p>
            <a:pPr eaLnBrk="1" hangingPunct="1"/>
            <a:r>
              <a:rPr lang="zh-CN" altLang="en-US" smtClean="0"/>
              <a:t>          </a:t>
            </a:r>
            <a:r>
              <a:rPr lang="en-US" altLang="zh-CN" smtClean="0"/>
              <a:t>} catch (FileNotFoundException fnfe) {</a:t>
            </a:r>
          </a:p>
          <a:p>
            <a:pPr eaLnBrk="1" hangingPunct="1"/>
            <a:r>
              <a:rPr lang="en-US" altLang="zh-CN" smtClean="0"/>
              <a:t>                   System.out.println("</a:t>
            </a:r>
            <a:r>
              <a:rPr lang="zh-CN" altLang="en-US" smtClean="0"/>
              <a:t>文件打开失败。</a:t>
            </a:r>
            <a:r>
              <a:rPr lang="en-US" altLang="zh-CN" smtClean="0"/>
              <a:t>");</a:t>
            </a:r>
          </a:p>
          <a:p>
            <a:pPr eaLnBrk="1" hangingPunct="1"/>
            <a:r>
              <a:rPr lang="en-US" altLang="zh-CN" smtClean="0"/>
              <a:t>          } catch (IOException ioe) {</a:t>
            </a:r>
          </a:p>
          <a:p>
            <a:pPr eaLnBrk="1" hangingPunct="1"/>
            <a:r>
              <a:rPr lang="en-US" altLang="zh-CN" smtClean="0"/>
              <a:t>                   ioe.printStackTrace();</a:t>
            </a:r>
          </a:p>
          <a:p>
            <a:pPr eaLnBrk="1" hangingPunct="1"/>
            <a:r>
              <a:rPr lang="en-US" altLang="zh-CN" smtClean="0"/>
              <a:t>          }</a:t>
            </a:r>
          </a:p>
          <a:p>
            <a:pPr eaLnBrk="1" hangingPunct="1"/>
            <a:r>
              <a:rPr lang="en-US" altLang="zh-CN" smtClean="0"/>
              <a:t>    }</a:t>
            </a:r>
          </a:p>
          <a:p>
            <a:pPr eaLnBrk="1" hangingPunct="1"/>
            <a:r>
              <a:rPr lang="en-US" altLang="zh-CN" smtClean="0"/>
              <a:t>}</a:t>
            </a:r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560791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A4CC86AE-C1E4-4C07-BE88-B9052F8A645C}" type="slidenum">
              <a:rPr lang="zh-CN" altLang="en-US" sz="1000" smtClean="0">
                <a:ea typeface="宋体" panose="02010600030101010101" pitchFamily="2" charset="-122"/>
              </a:rPr>
              <a:pPr/>
              <a:t>35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63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本例是一次性读取，一次性输出</a:t>
            </a:r>
          </a:p>
          <a:p>
            <a:pPr eaLnBrk="1" hangingPunct="1"/>
            <a:r>
              <a:rPr lang="zh-CN" altLang="en-US" smtClean="0"/>
              <a:t>建立学生信息文本文件，然后读取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mtClean="0"/>
              <a:t>import java.io.*;</a:t>
            </a:r>
            <a:endParaRPr lang="en-US" altLang="zh-CN" smtClean="0">
              <a:solidFill>
                <a:srgbClr val="A50021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A50021"/>
                </a:solidFill>
                <a:latin typeface="Arial" panose="020B0604020202020204" pitchFamily="34" charset="0"/>
                <a:ea typeface="楷体_GB2312" pitchFamily="49" charset="-122"/>
              </a:rPr>
              <a:t>class FileInputStreamDemo2 {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mtClean="0">
                <a:latin typeface="Arial" panose="020B0604020202020204" pitchFamily="34" charset="0"/>
                <a:ea typeface="楷体_GB2312" pitchFamily="49" charset="-122"/>
              </a:rPr>
              <a:t>  	</a:t>
            </a:r>
            <a:r>
              <a:rPr lang="en-US" altLang="zh-CN" smtClean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public static void main(String[] args) {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mtClean="0">
                <a:latin typeface="Arial" panose="020B0604020202020204" pitchFamily="34" charset="0"/>
                <a:ea typeface="楷体_GB2312" pitchFamily="49" charset="-122"/>
              </a:rPr>
              <a:t>    		try {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mtClean="0">
                <a:latin typeface="Arial" panose="020B0604020202020204" pitchFamily="34" charset="0"/>
                <a:ea typeface="楷体_GB2312" pitchFamily="49" charset="-122"/>
              </a:rPr>
              <a:t>		      File file = new File("test.txt");  </a:t>
            </a:r>
            <a:r>
              <a:rPr lang="en-US" altLang="zh-CN" smtClean="0">
                <a:solidFill>
                  <a:srgbClr val="009900"/>
                </a:solidFill>
                <a:latin typeface="仿宋_GB2312"/>
                <a:ea typeface="仿宋_GB2312"/>
                <a:cs typeface="仿宋_GB2312"/>
              </a:rPr>
              <a:t>//</a:t>
            </a:r>
            <a:r>
              <a:rPr lang="zh-CN" altLang="en-US" smtClean="0">
                <a:solidFill>
                  <a:srgbClr val="009900"/>
                </a:solidFill>
                <a:latin typeface="仿宋_GB2312"/>
                <a:ea typeface="仿宋_GB2312"/>
                <a:cs typeface="仿宋_GB2312"/>
              </a:rPr>
              <a:t>创建文件对象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mtClean="0">
                <a:latin typeface="Arial" panose="020B0604020202020204" pitchFamily="34" charset="0"/>
                <a:ea typeface="楷体_GB2312" pitchFamily="49" charset="-122"/>
              </a:rPr>
              <a:t>		      </a:t>
            </a:r>
            <a:r>
              <a:rPr lang="en-US" altLang="zh-CN" smtClean="0">
                <a:latin typeface="Arial" panose="020B0604020202020204" pitchFamily="34" charset="0"/>
                <a:ea typeface="楷体_GB2312" pitchFamily="49" charset="-122"/>
              </a:rPr>
              <a:t>FileInputStream fis = new FileInputStream(file);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mtClean="0">
                <a:latin typeface="Arial" panose="020B0604020202020204" pitchFamily="34" charset="0"/>
                <a:ea typeface="楷体_GB2312" pitchFamily="49" charset="-122"/>
              </a:rPr>
              <a:t>		      </a:t>
            </a:r>
            <a:r>
              <a:rPr lang="en-US" altLang="zh-CN" smtClean="0">
                <a:solidFill>
                  <a:srgbClr val="009900"/>
                </a:solidFill>
                <a:latin typeface="仿宋_GB2312"/>
                <a:ea typeface="仿宋_GB2312"/>
                <a:cs typeface="仿宋_GB2312"/>
              </a:rPr>
              <a:t>//</a:t>
            </a:r>
            <a:r>
              <a:rPr lang="zh-CN" altLang="en-US" smtClean="0">
                <a:solidFill>
                  <a:srgbClr val="009900"/>
                </a:solidFill>
                <a:latin typeface="仿宋_GB2312"/>
                <a:ea typeface="仿宋_GB2312"/>
                <a:cs typeface="仿宋_GB2312"/>
              </a:rPr>
              <a:t>根据文件的字节长度创建字节数组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mtClean="0">
                <a:latin typeface="Arial" panose="020B0604020202020204" pitchFamily="34" charset="0"/>
                <a:ea typeface="楷体_GB2312" pitchFamily="49" charset="-122"/>
              </a:rPr>
              <a:t>		      </a:t>
            </a:r>
            <a:r>
              <a:rPr lang="en-US" altLang="zh-CN" b="1" smtClean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byte[] buf = new byte[(int)(file.length())];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mtClean="0">
                <a:latin typeface="Arial" panose="020B0604020202020204" pitchFamily="34" charset="0"/>
                <a:ea typeface="楷体_GB2312" pitchFamily="49" charset="-122"/>
              </a:rPr>
              <a:t>		      </a:t>
            </a:r>
            <a:r>
              <a:rPr lang="en-US" altLang="zh-CN" b="1" smtClean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fis.read(buf);</a:t>
            </a:r>
            <a:r>
              <a:rPr lang="en-US" altLang="zh-CN" smtClean="0"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en-US" altLang="zh-CN" smtClean="0">
                <a:solidFill>
                  <a:srgbClr val="009900"/>
                </a:solidFill>
                <a:latin typeface="仿宋_GB2312"/>
                <a:ea typeface="仿宋_GB2312"/>
                <a:cs typeface="仿宋_GB2312"/>
              </a:rPr>
              <a:t>//</a:t>
            </a:r>
            <a:r>
              <a:rPr lang="zh-CN" altLang="en-US" smtClean="0">
                <a:solidFill>
                  <a:srgbClr val="009900"/>
                </a:solidFill>
                <a:latin typeface="仿宋_GB2312"/>
                <a:ea typeface="仿宋_GB2312"/>
                <a:cs typeface="仿宋_GB2312"/>
              </a:rPr>
              <a:t>读取文件中的数据存放到字节数组中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mtClean="0">
                <a:latin typeface="Arial" panose="020B0604020202020204" pitchFamily="34" charset="0"/>
                <a:ea typeface="楷体_GB2312" pitchFamily="49" charset="-122"/>
              </a:rPr>
              <a:t>		      </a:t>
            </a:r>
            <a:r>
              <a:rPr lang="en-US" altLang="zh-CN" smtClean="0">
                <a:latin typeface="Arial" panose="020B0604020202020204" pitchFamily="34" charset="0"/>
                <a:ea typeface="楷体_GB2312" pitchFamily="49" charset="-122"/>
              </a:rPr>
              <a:t>String str = new String(buf);  </a:t>
            </a:r>
            <a:r>
              <a:rPr lang="en-US" altLang="zh-CN" smtClean="0">
                <a:solidFill>
                  <a:srgbClr val="009900"/>
                </a:solidFill>
                <a:latin typeface="仿宋_GB2312"/>
                <a:ea typeface="仿宋_GB2312"/>
                <a:cs typeface="仿宋_GB2312"/>
              </a:rPr>
              <a:t>//</a:t>
            </a:r>
            <a:r>
              <a:rPr lang="zh-CN" altLang="en-US" smtClean="0">
                <a:solidFill>
                  <a:srgbClr val="009900"/>
                </a:solidFill>
                <a:latin typeface="仿宋_GB2312"/>
                <a:ea typeface="仿宋_GB2312"/>
                <a:cs typeface="仿宋_GB2312"/>
              </a:rPr>
              <a:t>利用字节数组创建字符串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mtClean="0">
                <a:latin typeface="Arial" panose="020B0604020202020204" pitchFamily="34" charset="0"/>
                <a:ea typeface="楷体_GB2312" pitchFamily="49" charset="-122"/>
              </a:rPr>
              <a:t>		      </a:t>
            </a:r>
            <a:r>
              <a:rPr lang="en-US" altLang="zh-CN" smtClean="0">
                <a:latin typeface="Arial" panose="020B0604020202020204" pitchFamily="34" charset="0"/>
                <a:ea typeface="楷体_GB2312" pitchFamily="49" charset="-122"/>
              </a:rPr>
              <a:t>System.out.println(str);   </a:t>
            </a:r>
            <a:r>
              <a:rPr lang="en-US" altLang="zh-CN" smtClean="0">
                <a:solidFill>
                  <a:srgbClr val="009900"/>
                </a:solidFill>
                <a:latin typeface="仿宋_GB2312"/>
                <a:ea typeface="仿宋_GB2312"/>
                <a:cs typeface="仿宋_GB2312"/>
              </a:rPr>
              <a:t>//</a:t>
            </a:r>
            <a:r>
              <a:rPr lang="zh-CN" altLang="en-US" smtClean="0">
                <a:solidFill>
                  <a:srgbClr val="009900"/>
                </a:solidFill>
                <a:latin typeface="仿宋_GB2312"/>
                <a:ea typeface="仿宋_GB2312"/>
                <a:cs typeface="仿宋_GB2312"/>
              </a:rPr>
              <a:t>打印字符串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mtClean="0">
                <a:latin typeface="Arial" panose="020B0604020202020204" pitchFamily="34" charset="0"/>
                <a:ea typeface="楷体_GB2312" pitchFamily="49" charset="-122"/>
              </a:rPr>
              <a:t>		      </a:t>
            </a:r>
            <a:r>
              <a:rPr lang="en-US" altLang="zh-CN" smtClean="0">
                <a:latin typeface="Arial" panose="020B0604020202020204" pitchFamily="34" charset="0"/>
                <a:ea typeface="楷体_GB2312" pitchFamily="49" charset="-122"/>
              </a:rPr>
              <a:t>fis.close();     </a:t>
            </a:r>
            <a:r>
              <a:rPr lang="en-US" altLang="zh-CN" smtClean="0">
                <a:solidFill>
                  <a:srgbClr val="009900"/>
                </a:solidFill>
                <a:latin typeface="仿宋_GB2312"/>
                <a:ea typeface="仿宋_GB2312"/>
                <a:cs typeface="仿宋_GB2312"/>
              </a:rPr>
              <a:t>//</a:t>
            </a:r>
            <a:r>
              <a:rPr lang="zh-CN" altLang="en-US" smtClean="0">
                <a:solidFill>
                  <a:srgbClr val="009900"/>
                </a:solidFill>
                <a:latin typeface="仿宋_GB2312"/>
                <a:ea typeface="仿宋_GB2312"/>
                <a:cs typeface="仿宋_GB2312"/>
              </a:rPr>
              <a:t>关闭流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mtClean="0">
                <a:latin typeface="Arial" panose="020B0604020202020204" pitchFamily="34" charset="0"/>
                <a:ea typeface="楷体_GB2312" pitchFamily="49" charset="-122"/>
              </a:rPr>
              <a:t>		    </a:t>
            </a:r>
            <a:r>
              <a:rPr lang="en-US" altLang="zh-CN" smtClean="0">
                <a:latin typeface="Arial" panose="020B0604020202020204" pitchFamily="34" charset="0"/>
                <a:ea typeface="楷体_GB2312" pitchFamily="49" charset="-122"/>
              </a:rPr>
              <a:t>} catch (FileNotFoundException fnfe) {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mtClean="0">
                <a:latin typeface="Arial" panose="020B0604020202020204" pitchFamily="34" charset="0"/>
                <a:ea typeface="楷体_GB2312" pitchFamily="49" charset="-122"/>
              </a:rPr>
              <a:t>			System.out.println("</a:t>
            </a:r>
            <a:r>
              <a:rPr lang="zh-CN" altLang="en-US" smtClean="0">
                <a:latin typeface="Arial" panose="020B0604020202020204" pitchFamily="34" charset="0"/>
                <a:ea typeface="楷体_GB2312" pitchFamily="49" charset="-122"/>
              </a:rPr>
              <a:t>文件打开失败。</a:t>
            </a:r>
            <a:r>
              <a:rPr lang="en-US" altLang="zh-CN" smtClean="0">
                <a:latin typeface="Arial" panose="020B0604020202020204" pitchFamily="34" charset="0"/>
                <a:ea typeface="楷体_GB2312" pitchFamily="49" charset="-122"/>
              </a:rPr>
              <a:t>");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mtClean="0">
                <a:latin typeface="Arial" panose="020B0604020202020204" pitchFamily="34" charset="0"/>
                <a:ea typeface="楷体_GB2312" pitchFamily="49" charset="-122"/>
              </a:rPr>
              <a:t>		    } catch (IOException ioe)  {      ioe.printStackTrace();	}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mtClean="0">
                <a:latin typeface="Arial" panose="020B0604020202020204" pitchFamily="34" charset="0"/>
                <a:ea typeface="楷体_GB2312" pitchFamily="49" charset="-122"/>
              </a:rPr>
              <a:t>  	}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mtClean="0">
                <a:latin typeface="Arial" panose="020B0604020202020204" pitchFamily="34" charset="0"/>
                <a:ea typeface="楷体_GB2312" pitchFamily="49" charset="-122"/>
              </a:rPr>
              <a:t>}</a:t>
            </a:r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214564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357AE5E1-13AF-4E9B-B6C9-7B7B0F415DA5}" type="slidenum">
              <a:rPr lang="zh-CN" altLang="en-US" sz="1000" smtClean="0">
                <a:ea typeface="宋体" panose="02010600030101010101" pitchFamily="2" charset="-122"/>
              </a:rPr>
              <a:pPr/>
              <a:t>36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63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分块读取，每次读取</a:t>
            </a:r>
            <a:r>
              <a:rPr lang="en-US" altLang="zh-CN" smtClean="0"/>
              <a:t>512</a:t>
            </a:r>
            <a:r>
              <a:rPr lang="zh-CN" altLang="en-US" smtClean="0"/>
              <a:t>个字节。</a:t>
            </a:r>
          </a:p>
        </p:txBody>
      </p:sp>
    </p:spTree>
    <p:extLst>
      <p:ext uri="{BB962C8B-B14F-4D97-AF65-F5344CB8AC3E}">
        <p14:creationId xmlns:p14="http://schemas.microsoft.com/office/powerpoint/2010/main" val="42061956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638980F9-6661-40AF-B221-9C698E0FC802}" type="slidenum">
              <a:rPr lang="zh-CN" altLang="en-US" sz="1000" smtClean="0">
                <a:ea typeface="宋体" panose="02010600030101010101" pitchFamily="2" charset="-122"/>
              </a:rPr>
              <a:pPr/>
              <a:t>37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6387"/>
          </a:xfrm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294798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98D1670F-CDB5-4684-ADC8-0F9A602413E7}" type="slidenum">
              <a:rPr lang="zh-CN" altLang="en-US" sz="1000" smtClean="0">
                <a:ea typeface="宋体" panose="02010600030101010101" pitchFamily="2" charset="-122"/>
              </a:rPr>
              <a:pPr/>
              <a:t>38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63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说明：使用</a:t>
            </a:r>
            <a:r>
              <a:rPr lang="en-US" altLang="zh-CN" sz="900" smtClean="0">
                <a:solidFill>
                  <a:srgbClr val="0000FF"/>
                </a:solidFill>
                <a:latin typeface="Arial" panose="020B0604020202020204" pitchFamily="34" charset="0"/>
              </a:rPr>
              <a:t>FileOutputStream</a:t>
            </a:r>
            <a:r>
              <a:rPr lang="zh-CN" altLang="en-US" sz="900" smtClean="0">
                <a:solidFill>
                  <a:srgbClr val="0000FF"/>
                </a:solidFill>
                <a:latin typeface="Arial" panose="020B0604020202020204" pitchFamily="34" charset="0"/>
              </a:rPr>
              <a:t>连接外部文件时，如果</a:t>
            </a:r>
            <a:r>
              <a:rPr lang="zh-CN" altLang="en-US" smtClean="0"/>
              <a:t>外部文件不存在时，系统会自动创建该文件，但是如果文件路径中包含未创建的目录时将出现异常。</a:t>
            </a:r>
          </a:p>
          <a:p>
            <a:pPr eaLnBrk="1" hangingPunct="1"/>
            <a:r>
              <a:rPr lang="zh-CN" altLang="en-US" smtClean="0"/>
              <a:t>这里书写的文件路径可以是绝对路径也可以是相对路径。 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556600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3738"/>
            <a:ext cx="4556125" cy="3416300"/>
          </a:xfrm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6BFA07-8F0E-463D-934D-4922415E554B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823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099169CD-6AB1-420F-BCB8-610B3BF36AE1}" type="slidenum">
              <a:rPr lang="zh-CN" altLang="en-US" sz="1000" smtClean="0">
                <a:ea typeface="宋体" panose="02010600030101010101" pitchFamily="2" charset="-122"/>
              </a:rPr>
              <a:pPr/>
              <a:t>4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6125" cy="341630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说明一共有四种流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对于输入和输出流，由于传输格式的不同，又分为</a:t>
            </a:r>
            <a:r>
              <a:rPr lang="zh-CN" altLang="en-US" smtClean="0">
                <a:solidFill>
                  <a:srgbClr val="FF3300"/>
                </a:solidFill>
              </a:rPr>
              <a:t>字节流</a:t>
            </a:r>
            <a:r>
              <a:rPr lang="zh-CN" altLang="en-US" smtClean="0"/>
              <a:t>和</a:t>
            </a:r>
            <a:r>
              <a:rPr lang="zh-CN" altLang="en-US" smtClean="0">
                <a:solidFill>
                  <a:srgbClr val="FF3300"/>
                </a:solidFill>
              </a:rPr>
              <a:t>字符流</a:t>
            </a:r>
            <a:r>
              <a:rPr lang="zh-CN" altLang="en-US" smtClean="0"/>
              <a:t>：</a:t>
            </a:r>
          </a:p>
          <a:p>
            <a:pPr lvl="1" eaLnBrk="1" hangingPunct="1"/>
            <a:r>
              <a:rPr lang="zh-CN" altLang="en-US" smtClean="0"/>
              <a:t>字节流是指</a:t>
            </a:r>
            <a:r>
              <a:rPr lang="en-US" altLang="zh-CN" smtClean="0"/>
              <a:t>8</a:t>
            </a:r>
            <a:r>
              <a:rPr lang="zh-CN" altLang="en-US" smtClean="0"/>
              <a:t>位的通用字节流，以字节为基本单位，在</a:t>
            </a:r>
            <a:r>
              <a:rPr lang="en-US" altLang="zh-CN" smtClean="0"/>
              <a:t>java.io</a:t>
            </a:r>
            <a:r>
              <a:rPr lang="zh-CN" altLang="en-US" smtClean="0"/>
              <a:t>包中，对于字节流进行操作的类大部分继承于</a:t>
            </a:r>
            <a:r>
              <a:rPr lang="en-US" altLang="zh-CN" smtClean="0"/>
              <a:t>InputStream</a:t>
            </a:r>
            <a:r>
              <a:rPr lang="zh-CN" altLang="en-US" smtClean="0"/>
              <a:t>（输入字节流）类和</a:t>
            </a:r>
            <a:r>
              <a:rPr lang="en-US" altLang="zh-CN" smtClean="0"/>
              <a:t>OutputStream</a:t>
            </a:r>
            <a:r>
              <a:rPr lang="zh-CN" altLang="en-US" smtClean="0"/>
              <a:t>（输出字节流）类；</a:t>
            </a:r>
          </a:p>
          <a:p>
            <a:pPr lvl="1" eaLnBrk="1" hangingPunct="1"/>
            <a:r>
              <a:rPr lang="zh-CN" altLang="en-US" smtClean="0"/>
              <a:t>字符流是指</a:t>
            </a:r>
            <a:r>
              <a:rPr lang="en-US" altLang="zh-CN" smtClean="0"/>
              <a:t>16</a:t>
            </a:r>
            <a:r>
              <a:rPr lang="zh-CN" altLang="en-US" smtClean="0"/>
              <a:t>位的</a:t>
            </a:r>
            <a:r>
              <a:rPr lang="en-US" altLang="zh-CN" smtClean="0"/>
              <a:t>Unicode</a:t>
            </a:r>
            <a:r>
              <a:rPr lang="zh-CN" altLang="en-US" smtClean="0"/>
              <a:t>字符流，以字符（两个字节）为基本单位，非常适合处理字符串和文本，对于字符流进行操作的类大部分继承于</a:t>
            </a:r>
            <a:r>
              <a:rPr lang="en-US" altLang="zh-CN" smtClean="0"/>
              <a:t>Reader</a:t>
            </a:r>
            <a:r>
              <a:rPr lang="zh-CN" altLang="en-US" smtClean="0"/>
              <a:t>（读取流）类和</a:t>
            </a:r>
            <a:r>
              <a:rPr lang="en-US" altLang="zh-CN" smtClean="0"/>
              <a:t>Writer</a:t>
            </a:r>
            <a:r>
              <a:rPr lang="zh-CN" altLang="en-US" smtClean="0"/>
              <a:t>（写入流）类。</a:t>
            </a:r>
          </a:p>
          <a:p>
            <a:pPr lvl="1" eaLnBrk="1" hangingPunct="1"/>
            <a:endParaRPr lang="zh-CN" altLang="en-US" smtClean="0"/>
          </a:p>
          <a:p>
            <a:pPr lvl="1" eaLnBrk="1" hangingPunct="1"/>
            <a:r>
              <a:rPr lang="zh-CN" altLang="en-US" smtClean="0"/>
              <a:t>在字节流中，数据序列以</a:t>
            </a:r>
            <a:r>
              <a:rPr lang="en-US" altLang="zh-CN" smtClean="0"/>
              <a:t>byte</a:t>
            </a:r>
            <a:r>
              <a:rPr lang="zh-CN" altLang="en-US" smtClean="0"/>
              <a:t>为单位，也就是流中的数据按照一个</a:t>
            </a:r>
            <a:r>
              <a:rPr lang="en-US" altLang="zh-CN" smtClean="0"/>
              <a:t>byte</a:t>
            </a:r>
            <a:r>
              <a:rPr lang="zh-CN" altLang="en-US" smtClean="0"/>
              <a:t>一个</a:t>
            </a:r>
            <a:r>
              <a:rPr lang="en-US" altLang="zh-CN" smtClean="0"/>
              <a:t>byte</a:t>
            </a:r>
            <a:r>
              <a:rPr lang="zh-CN" altLang="en-US" smtClean="0"/>
              <a:t>的顺序实现成流，对于该类流操作的基本单位是一个</a:t>
            </a:r>
            <a:r>
              <a:rPr lang="en-US" altLang="zh-CN" smtClean="0"/>
              <a:t>byte</a:t>
            </a:r>
            <a:r>
              <a:rPr lang="zh-CN" altLang="en-US" smtClean="0"/>
              <a:t>，而对于字节流，数据序列以</a:t>
            </a:r>
            <a:r>
              <a:rPr lang="en-US" altLang="zh-CN" smtClean="0"/>
              <a:t>char</a:t>
            </a:r>
            <a:r>
              <a:rPr lang="zh-CN" altLang="en-US" smtClean="0"/>
              <a:t>为单位，也就是流中的数据按照一个</a:t>
            </a:r>
            <a:r>
              <a:rPr lang="en-US" altLang="zh-CN" smtClean="0"/>
              <a:t>char</a:t>
            </a:r>
            <a:r>
              <a:rPr lang="zh-CN" altLang="en-US" smtClean="0"/>
              <a:t>一个插入的顺序实现成流，对于该类流操作的基本单位是一个</a:t>
            </a:r>
            <a:r>
              <a:rPr lang="en-US" altLang="zh-CN" smtClean="0"/>
              <a:t>char</a:t>
            </a:r>
            <a:r>
              <a:rPr lang="zh-CN" altLang="en-US" smtClean="0"/>
              <a:t>。 </a:t>
            </a:r>
          </a:p>
          <a:p>
            <a:pPr lvl="1" eaLnBrk="1" hangingPunct="1"/>
            <a:endParaRPr lang="zh-CN" altLang="en-US" smtClean="0"/>
          </a:p>
          <a:p>
            <a:pPr lvl="1" algn="just" eaLnBrk="1" hangingPunct="1">
              <a:buClr>
                <a:srgbClr val="FF6600"/>
              </a:buClr>
            </a:pPr>
            <a:endParaRPr lang="zh-CN" altLang="en-US" sz="1400" smtClean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88418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3738"/>
            <a:ext cx="4556125" cy="3416300"/>
          </a:xfrm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58F5D4-3306-4938-B378-8B6BF4A87B5A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29166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3738"/>
            <a:ext cx="4556125" cy="3416300"/>
          </a:xfrm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7EFE48-C7B2-4151-8F81-68A10953DFA5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25042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3738"/>
            <a:ext cx="4556125" cy="3416300"/>
          </a:xfrm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F2AD41-06FF-42BE-9C38-248E21570CF9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67331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3738"/>
            <a:ext cx="4556125" cy="3416300"/>
          </a:xfrm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F2AD41-06FF-42BE-9C38-248E21570CF9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67331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84DC852F-0C5A-469A-9C9C-F78936A9BA96}" type="slidenum">
              <a:rPr lang="zh-CN" altLang="en-US" sz="1000" smtClean="0">
                <a:ea typeface="宋体" panose="02010600030101010101" pitchFamily="2" charset="-122"/>
              </a:rPr>
              <a:pPr/>
              <a:t>44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6387"/>
          </a:xfrm>
          <a:noFill/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990033"/>
                </a:solidFill>
                <a:latin typeface="Arial" panose="020B0604020202020204" pitchFamily="34" charset="0"/>
                <a:ea typeface="楷体_GB2312" pitchFamily="49" charset="-122"/>
              </a:rPr>
              <a:t>class CopyFileDemo {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b="1" smtClean="0"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en-US" altLang="zh-CN" b="1" smtClean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public static void main(String[] args) throws IOException {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b="1" smtClean="0">
                <a:latin typeface="Arial" panose="020B0604020202020204" pitchFamily="34" charset="0"/>
                <a:ea typeface="楷体_GB2312" pitchFamily="49" charset="-122"/>
              </a:rPr>
              <a:t>    		File srcFile = new File("src.dat");    	</a:t>
            </a:r>
            <a:r>
              <a:rPr lang="en-US" altLang="zh-CN" smtClean="0">
                <a:latin typeface="Arial" panose="020B0604020202020204" pitchFamily="34" charset="0"/>
                <a:ea typeface="楷体_GB2312" pitchFamily="49" charset="-122"/>
              </a:rPr>
              <a:t>//</a:t>
            </a:r>
            <a:r>
              <a:rPr lang="zh-CN" altLang="en-US" smtClean="0">
                <a:latin typeface="Arial" panose="020B0604020202020204" pitchFamily="34" charset="0"/>
                <a:ea typeface="楷体_GB2312" pitchFamily="49" charset="-122"/>
              </a:rPr>
              <a:t>源文件对象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b="1" smtClean="0">
                <a:latin typeface="Arial" panose="020B0604020202020204" pitchFamily="34" charset="0"/>
                <a:ea typeface="楷体_GB2312" pitchFamily="49" charset="-122"/>
              </a:rPr>
              <a:t>    		</a:t>
            </a:r>
            <a:r>
              <a:rPr lang="en-US" altLang="zh-CN" b="1" smtClean="0">
                <a:latin typeface="Arial" panose="020B0604020202020204" pitchFamily="34" charset="0"/>
                <a:ea typeface="楷体_GB2312" pitchFamily="49" charset="-122"/>
              </a:rPr>
              <a:t>File destFile = new File("dest.dat");  	</a:t>
            </a:r>
            <a:r>
              <a:rPr lang="en-US" altLang="zh-CN" smtClean="0">
                <a:latin typeface="Arial" panose="020B0604020202020204" pitchFamily="34" charset="0"/>
                <a:ea typeface="楷体_GB2312" pitchFamily="49" charset="-122"/>
              </a:rPr>
              <a:t>//</a:t>
            </a:r>
            <a:r>
              <a:rPr lang="zh-CN" altLang="en-US" smtClean="0">
                <a:latin typeface="Arial" panose="020B0604020202020204" pitchFamily="34" charset="0"/>
                <a:ea typeface="楷体_GB2312" pitchFamily="49" charset="-122"/>
              </a:rPr>
              <a:t>目标文件对象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b="1" smtClean="0">
                <a:latin typeface="Arial" panose="020B0604020202020204" pitchFamily="34" charset="0"/>
                <a:ea typeface="楷体_GB2312" pitchFamily="49" charset="-122"/>
              </a:rPr>
              <a:t>    		</a:t>
            </a:r>
            <a:r>
              <a:rPr lang="en-US" altLang="zh-CN" smtClean="0">
                <a:latin typeface="Arial" panose="020B0604020202020204" pitchFamily="34" charset="0"/>
                <a:ea typeface="楷体_GB2312" pitchFamily="49" charset="-122"/>
              </a:rPr>
              <a:t>	                     //</a:t>
            </a:r>
            <a:r>
              <a:rPr lang="zh-CN" altLang="en-US" smtClean="0">
                <a:latin typeface="Arial" panose="020B0604020202020204" pitchFamily="34" charset="0"/>
                <a:ea typeface="楷体_GB2312" pitchFamily="49" charset="-122"/>
              </a:rPr>
              <a:t>使用源文件对象创建文件输入流对象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b="1" smtClean="0">
                <a:latin typeface="Arial" panose="020B0604020202020204" pitchFamily="34" charset="0"/>
                <a:ea typeface="楷体_GB2312" pitchFamily="49" charset="-122"/>
              </a:rPr>
              <a:t>    		</a:t>
            </a:r>
            <a:r>
              <a:rPr lang="en-US" altLang="zh-CN" b="1" smtClean="0">
                <a:latin typeface="Arial" panose="020B0604020202020204" pitchFamily="34" charset="0"/>
                <a:ea typeface="楷体_GB2312" pitchFamily="49" charset="-122"/>
              </a:rPr>
              <a:t>FileInputStream fis = new FileInputStream(srcFile);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b="1" smtClean="0">
                <a:latin typeface="Arial" panose="020B0604020202020204" pitchFamily="34" charset="0"/>
                <a:ea typeface="楷体_GB2312" pitchFamily="49" charset="-122"/>
              </a:rPr>
              <a:t>    				</a:t>
            </a:r>
            <a:r>
              <a:rPr lang="en-US" altLang="zh-CN" smtClean="0">
                <a:latin typeface="Arial" panose="020B0604020202020204" pitchFamily="34" charset="0"/>
                <a:ea typeface="楷体_GB2312" pitchFamily="49" charset="-122"/>
              </a:rPr>
              <a:t>//</a:t>
            </a:r>
            <a:r>
              <a:rPr lang="zh-CN" altLang="en-US" smtClean="0">
                <a:latin typeface="Arial" panose="020B0604020202020204" pitchFamily="34" charset="0"/>
                <a:ea typeface="楷体_GB2312" pitchFamily="49" charset="-122"/>
              </a:rPr>
              <a:t>使用目标文件对象创建文件输出流对象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b="1" smtClean="0">
                <a:latin typeface="Arial" panose="020B0604020202020204" pitchFamily="34" charset="0"/>
                <a:ea typeface="楷体_GB2312" pitchFamily="49" charset="-122"/>
              </a:rPr>
              <a:t>    		</a:t>
            </a:r>
            <a:r>
              <a:rPr lang="en-US" altLang="zh-CN" b="1" smtClean="0">
                <a:latin typeface="Arial" panose="020B0604020202020204" pitchFamily="34" charset="0"/>
                <a:ea typeface="楷体_GB2312" pitchFamily="49" charset="-122"/>
              </a:rPr>
              <a:t>FileOutputStream fos = new FileOutputStream(destFile);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b="1" smtClean="0">
                <a:latin typeface="Arial" panose="020B0604020202020204" pitchFamily="34" charset="0"/>
                <a:ea typeface="楷体_GB2312" pitchFamily="49" charset="-122"/>
              </a:rPr>
              <a:t>    		byte[] buf = new byte[1024]; 	 </a:t>
            </a:r>
            <a:r>
              <a:rPr lang="en-US" altLang="zh-CN" smtClean="0">
                <a:latin typeface="Arial" panose="020B0604020202020204" pitchFamily="34" charset="0"/>
                <a:ea typeface="楷体_GB2312" pitchFamily="49" charset="-122"/>
              </a:rPr>
              <a:t>//</a:t>
            </a:r>
            <a:r>
              <a:rPr lang="zh-CN" altLang="en-US" smtClean="0">
                <a:latin typeface="Arial" panose="020B0604020202020204" pitchFamily="34" charset="0"/>
                <a:ea typeface="楷体_GB2312" pitchFamily="49" charset="-122"/>
              </a:rPr>
              <a:t>创建字节数组，作为临时缓冲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b="1" smtClean="0">
                <a:latin typeface="Arial" panose="020B0604020202020204" pitchFamily="34" charset="0"/>
                <a:ea typeface="楷体_GB2312" pitchFamily="49" charset="-122"/>
              </a:rPr>
              <a:t>    		</a:t>
            </a:r>
            <a:r>
              <a:rPr lang="en-US" altLang="zh-CN" b="1" smtClean="0">
                <a:latin typeface="Arial" panose="020B0604020202020204" pitchFamily="34" charset="0"/>
                <a:ea typeface="楷体_GB2312" pitchFamily="49" charset="-122"/>
              </a:rPr>
              <a:t>System.out.println("</a:t>
            </a:r>
            <a:r>
              <a:rPr lang="zh-CN" altLang="en-US" b="1" smtClean="0">
                <a:latin typeface="Arial" panose="020B0604020202020204" pitchFamily="34" charset="0"/>
                <a:ea typeface="楷体_GB2312" pitchFamily="49" charset="-122"/>
              </a:rPr>
              <a:t>开始复制文件</a:t>
            </a:r>
            <a:r>
              <a:rPr lang="en-US" altLang="zh-CN" b="1" smtClean="0">
                <a:latin typeface="Arial" panose="020B0604020202020204" pitchFamily="34" charset="0"/>
                <a:ea typeface="楷体_GB2312" pitchFamily="49" charset="-122"/>
              </a:rPr>
              <a:t>...");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b="1" smtClean="0">
                <a:latin typeface="Arial" panose="020B0604020202020204" pitchFamily="34" charset="0"/>
                <a:ea typeface="楷体_GB2312" pitchFamily="49" charset="-122"/>
              </a:rPr>
              <a:t>              int  i;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b="1" smtClean="0">
                <a:latin typeface="Arial" panose="020B0604020202020204" pitchFamily="34" charset="0"/>
                <a:ea typeface="楷体_GB2312" pitchFamily="49" charset="-122"/>
              </a:rPr>
              <a:t>    		</a:t>
            </a:r>
            <a:r>
              <a:rPr lang="en-US" altLang="zh-CN" b="1" smtClean="0">
                <a:solidFill>
                  <a:srgbClr val="990033"/>
                </a:solidFill>
                <a:latin typeface="Arial" panose="020B0604020202020204" pitchFamily="34" charset="0"/>
                <a:ea typeface="楷体_GB2312" pitchFamily="49" charset="-122"/>
              </a:rPr>
              <a:t>while ((i=fis.read(buf))!= -1) {</a:t>
            </a:r>
            <a:r>
              <a:rPr lang="en-US" altLang="zh-CN" b="1" smtClean="0">
                <a:latin typeface="Arial" panose="020B0604020202020204" pitchFamily="34" charset="0"/>
                <a:ea typeface="楷体_GB2312" pitchFamily="49" charset="-122"/>
              </a:rPr>
              <a:t>  	</a:t>
            </a:r>
            <a:r>
              <a:rPr lang="en-US" altLang="zh-CN" smtClean="0">
                <a:latin typeface="Arial" panose="020B0604020202020204" pitchFamily="34" charset="0"/>
                <a:ea typeface="楷体_GB2312" pitchFamily="49" charset="-122"/>
              </a:rPr>
              <a:t>//</a:t>
            </a:r>
            <a:r>
              <a:rPr lang="zh-CN" altLang="en-US" smtClean="0">
                <a:latin typeface="Arial" panose="020B0604020202020204" pitchFamily="34" charset="0"/>
                <a:ea typeface="楷体_GB2312" pitchFamily="49" charset="-122"/>
              </a:rPr>
              <a:t>循环从文件输入流中读取数据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b="1" smtClean="0">
                <a:latin typeface="Arial" panose="020B0604020202020204" pitchFamily="34" charset="0"/>
                <a:ea typeface="楷体_GB2312" pitchFamily="49" charset="-122"/>
              </a:rPr>
              <a:t>      		</a:t>
            </a:r>
            <a:r>
              <a:rPr lang="en-US" altLang="zh-CN" b="1" smtClean="0">
                <a:solidFill>
                  <a:srgbClr val="990033"/>
                </a:solidFill>
                <a:latin typeface="Arial" panose="020B0604020202020204" pitchFamily="34" charset="0"/>
                <a:ea typeface="楷体_GB2312" pitchFamily="49" charset="-122"/>
              </a:rPr>
              <a:t>fos.write(buf,0,i);</a:t>
            </a:r>
            <a:r>
              <a:rPr lang="en-US" altLang="zh-CN" b="1" smtClean="0">
                <a:latin typeface="Arial" panose="020B0604020202020204" pitchFamily="34" charset="0"/>
                <a:ea typeface="楷体_GB2312" pitchFamily="49" charset="-122"/>
              </a:rPr>
              <a:t>    		</a:t>
            </a:r>
            <a:r>
              <a:rPr lang="en-US" altLang="zh-CN" smtClean="0">
                <a:latin typeface="Arial" panose="020B0604020202020204" pitchFamily="34" charset="0"/>
                <a:ea typeface="楷体_GB2312" pitchFamily="49" charset="-122"/>
              </a:rPr>
              <a:t>//</a:t>
            </a:r>
            <a:r>
              <a:rPr lang="zh-CN" altLang="en-US" smtClean="0">
                <a:latin typeface="Arial" panose="020B0604020202020204" pitchFamily="34" charset="0"/>
                <a:ea typeface="楷体_GB2312" pitchFamily="49" charset="-122"/>
              </a:rPr>
              <a:t>写入到文件输出流中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b="1" smtClean="0">
                <a:latin typeface="Arial" panose="020B0604020202020204" pitchFamily="34" charset="0"/>
                <a:ea typeface="楷体_GB2312" pitchFamily="49" charset="-122"/>
              </a:rPr>
              <a:t>      	</a:t>
            </a:r>
            <a:r>
              <a:rPr lang="en-US" altLang="zh-CN" b="1" smtClean="0">
                <a:solidFill>
                  <a:srgbClr val="990033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b="1" smtClean="0">
                <a:latin typeface="Arial" panose="020B0604020202020204" pitchFamily="34" charset="0"/>
                <a:ea typeface="楷体_GB2312" pitchFamily="49" charset="-122"/>
              </a:rPr>
              <a:t>    		System.out.println("</a:t>
            </a:r>
            <a:r>
              <a:rPr lang="zh-CN" altLang="en-US" b="1" smtClean="0">
                <a:latin typeface="Arial" panose="020B0604020202020204" pitchFamily="34" charset="0"/>
                <a:ea typeface="楷体_GB2312" pitchFamily="49" charset="-122"/>
              </a:rPr>
              <a:t>文件复制成功！</a:t>
            </a:r>
            <a:r>
              <a:rPr lang="en-US" altLang="zh-CN" b="1" smtClean="0">
                <a:latin typeface="Arial" panose="020B0604020202020204" pitchFamily="34" charset="0"/>
                <a:ea typeface="楷体_GB2312" pitchFamily="49" charset="-122"/>
              </a:rPr>
              <a:t>");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b="1" smtClean="0">
                <a:latin typeface="Arial" panose="020B0604020202020204" pitchFamily="34" charset="0"/>
                <a:ea typeface="楷体_GB2312" pitchFamily="49" charset="-122"/>
              </a:rPr>
              <a:t>    		fis.close();    			</a:t>
            </a:r>
            <a:r>
              <a:rPr lang="en-US" altLang="zh-CN" smtClean="0">
                <a:latin typeface="Arial" panose="020B0604020202020204" pitchFamily="34" charset="0"/>
                <a:ea typeface="楷体_GB2312" pitchFamily="49" charset="-122"/>
              </a:rPr>
              <a:t>//</a:t>
            </a:r>
            <a:r>
              <a:rPr lang="zh-CN" altLang="en-US" smtClean="0">
                <a:latin typeface="Arial" panose="020B0604020202020204" pitchFamily="34" charset="0"/>
                <a:ea typeface="楷体_GB2312" pitchFamily="49" charset="-122"/>
              </a:rPr>
              <a:t>关闭流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b="1" smtClean="0">
                <a:latin typeface="Arial" panose="020B0604020202020204" pitchFamily="34" charset="0"/>
                <a:ea typeface="楷体_GB2312" pitchFamily="49" charset="-122"/>
              </a:rPr>
              <a:t>    		</a:t>
            </a:r>
            <a:r>
              <a:rPr lang="en-US" altLang="zh-CN" b="1" smtClean="0">
                <a:latin typeface="Arial" panose="020B0604020202020204" pitchFamily="34" charset="0"/>
                <a:ea typeface="楷体_GB2312" pitchFamily="49" charset="-122"/>
              </a:rPr>
              <a:t>fos.close();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b="1" smtClean="0">
                <a:latin typeface="Arial" panose="020B0604020202020204" pitchFamily="34" charset="0"/>
                <a:ea typeface="楷体_GB2312" pitchFamily="49" charset="-122"/>
              </a:rPr>
              <a:t>  	}</a:t>
            </a:r>
          </a:p>
        </p:txBody>
      </p:sp>
    </p:spTree>
    <p:extLst>
      <p:ext uri="{BB962C8B-B14F-4D97-AF65-F5344CB8AC3E}">
        <p14:creationId xmlns:p14="http://schemas.microsoft.com/office/powerpoint/2010/main" val="3467533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CC220EA4-7AA6-41A5-BAC4-7623910FCFF7}" type="slidenum">
              <a:rPr lang="zh-CN" altLang="en-US" sz="1000" smtClean="0">
                <a:ea typeface="宋体" panose="02010600030101010101" pitchFamily="2" charset="-122"/>
              </a:rPr>
              <a:pPr/>
              <a:t>45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6387"/>
          </a:xfrm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294497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4145DDFB-A9BD-440A-AEA2-BE26DB281295}" type="slidenum">
              <a:rPr lang="zh-CN" altLang="en-US" sz="1000" smtClean="0">
                <a:ea typeface="宋体" panose="02010600030101010101" pitchFamily="2" charset="-122"/>
              </a:rPr>
              <a:pPr/>
              <a:t>46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63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FileInputStream</a:t>
            </a:r>
            <a:r>
              <a:rPr lang="zh-CN" altLang="en-US" smtClean="0"/>
              <a:t>、</a:t>
            </a:r>
            <a:r>
              <a:rPr lang="en-US" altLang="zh-CN" smtClean="0"/>
              <a:t>FileOutputStream</a:t>
            </a:r>
            <a:r>
              <a:rPr lang="zh-CN" altLang="en-US" smtClean="0"/>
              <a:t>为字节流，使用字节读写文件，字节流不能直接操作</a:t>
            </a:r>
            <a:r>
              <a:rPr lang="en-US" altLang="zh-CN" smtClean="0"/>
              <a:t>Unicode</a:t>
            </a:r>
            <a:r>
              <a:rPr lang="zh-CN" altLang="en-US" smtClean="0"/>
              <a:t>字符，由于汉字在文件中占用两个字节，如使用字节流，会出现乱码现象。</a:t>
            </a:r>
          </a:p>
          <a:p>
            <a:pPr eaLnBrk="1" hangingPunct="1"/>
            <a:r>
              <a:rPr lang="en-US" altLang="zh-CN" smtClean="0"/>
              <a:t>FileReader</a:t>
            </a:r>
            <a:r>
              <a:rPr lang="zh-CN" altLang="en-US" smtClean="0"/>
              <a:t>、</a:t>
            </a:r>
            <a:r>
              <a:rPr lang="en-US" altLang="zh-CN" smtClean="0"/>
              <a:t>FileWriter</a:t>
            </a:r>
            <a:r>
              <a:rPr lang="zh-CN" altLang="en-US" smtClean="0"/>
              <a:t>为字符流，可直接操作</a:t>
            </a:r>
            <a:r>
              <a:rPr lang="en-US" altLang="zh-CN" smtClean="0"/>
              <a:t>Unicode</a:t>
            </a:r>
            <a:r>
              <a:rPr lang="zh-CN" altLang="en-US" smtClean="0"/>
              <a:t>字符。在</a:t>
            </a:r>
            <a:r>
              <a:rPr lang="en-US" altLang="zh-CN" smtClean="0"/>
              <a:t>Unicode</a:t>
            </a:r>
            <a:r>
              <a:rPr lang="zh-CN" altLang="en-US" smtClean="0"/>
              <a:t>字符中，一个汉字被看作一个字符。</a:t>
            </a:r>
            <a:endParaRPr lang="zh-CN" altLang="en-US" sz="1400" smtClean="0"/>
          </a:p>
          <a:p>
            <a:pPr eaLnBrk="1" hangingPunct="1"/>
            <a:r>
              <a:rPr lang="zh-CN" altLang="en-US" sz="1400" smtClean="0"/>
              <a:t>考虑到</a:t>
            </a:r>
            <a:r>
              <a:rPr lang="en-US" altLang="zh-CN" sz="1400" smtClean="0"/>
              <a:t>Java</a:t>
            </a:r>
            <a:r>
              <a:rPr lang="zh-CN" altLang="en-US" sz="1400" smtClean="0"/>
              <a:t>是跨平台的语言，要经常操作</a:t>
            </a:r>
            <a:r>
              <a:rPr lang="en-US" altLang="zh-CN" sz="1400" smtClean="0"/>
              <a:t>Unicode</a:t>
            </a:r>
            <a:r>
              <a:rPr lang="zh-CN" altLang="en-US" sz="1400" smtClean="0"/>
              <a:t>编码的文件，使用字符流操作文件是有必要的；</a:t>
            </a:r>
          </a:p>
          <a:p>
            <a:pPr eaLnBrk="1" hangingPunct="1"/>
            <a:endParaRPr lang="zh-CN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1468418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301D3F89-411D-44B5-AE52-9A404E4DAF3C}" type="slidenum">
              <a:rPr lang="zh-CN" altLang="en-US" sz="1000" smtClean="0">
                <a:ea typeface="宋体" panose="02010600030101010101" pitchFamily="2" charset="-122"/>
              </a:rPr>
              <a:pPr/>
              <a:t>47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6387"/>
          </a:xfrm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8208811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A90D3D0F-04D3-4AC1-8372-D4428CCA4309}" type="slidenum">
              <a:rPr lang="zh-CN" altLang="en-US" sz="1000" smtClean="0">
                <a:ea typeface="宋体" panose="02010600030101010101" pitchFamily="2" charset="-122"/>
              </a:rPr>
              <a:pPr/>
              <a:t>48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6125" cy="3416300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b</a:t>
            </a:r>
            <a:r>
              <a:rPr lang="zh-CN" altLang="en-US" smtClean="0"/>
              <a:t>、</a:t>
            </a:r>
            <a:r>
              <a:rPr lang="en-US" altLang="zh-CN" smtClean="0"/>
              <a:t>ready</a:t>
            </a:r>
            <a:r>
              <a:rPr lang="zh-CN" altLang="en-US" smtClean="0"/>
              <a:t>方法 </a:t>
            </a:r>
          </a:p>
          <a:p>
            <a:pPr eaLnBrk="1" hangingPunct="1"/>
            <a:r>
              <a:rPr lang="en-US" altLang="zh-CN" smtClean="0"/>
              <a:t>public boolean ready() throws IOException </a:t>
            </a:r>
          </a:p>
          <a:p>
            <a:pPr eaLnBrk="1" hangingPunct="1"/>
            <a:r>
              <a:rPr lang="zh-CN" altLang="en-US" smtClean="0"/>
              <a:t>该方法的作用是返回当前流对象是否准备完成，也就是流内部是否包含可以被读取的数据。 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187331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838C6ADD-73D7-4F03-81F8-4A2DD6352E4C}" type="slidenum">
              <a:rPr lang="zh-CN" altLang="en-US" sz="1000" smtClean="0">
                <a:ea typeface="宋体" panose="02010600030101010101" pitchFamily="2" charset="-122"/>
              </a:rPr>
              <a:pPr/>
              <a:t>49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6125" cy="341630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见</a:t>
            </a:r>
            <a:r>
              <a:rPr lang="en-US" altLang="zh-CN" smtClean="0"/>
              <a:t>FileReaderDemo1.java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11373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099169CD-6AB1-420F-BCB8-610B3BF36AE1}" type="slidenum">
              <a:rPr lang="zh-CN" altLang="en-US" sz="1000" smtClean="0">
                <a:ea typeface="宋体" panose="02010600030101010101" pitchFamily="2" charset="-122"/>
              </a:rPr>
              <a:pPr/>
              <a:t>5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6125" cy="341630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说明一共有四种流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对于输入和输出流，由于传输格式的不同，又分为</a:t>
            </a:r>
            <a:r>
              <a:rPr lang="zh-CN" altLang="en-US" smtClean="0">
                <a:solidFill>
                  <a:srgbClr val="FF3300"/>
                </a:solidFill>
              </a:rPr>
              <a:t>字节流</a:t>
            </a:r>
            <a:r>
              <a:rPr lang="zh-CN" altLang="en-US" smtClean="0"/>
              <a:t>和</a:t>
            </a:r>
            <a:r>
              <a:rPr lang="zh-CN" altLang="en-US" smtClean="0">
                <a:solidFill>
                  <a:srgbClr val="FF3300"/>
                </a:solidFill>
              </a:rPr>
              <a:t>字符流</a:t>
            </a:r>
            <a:r>
              <a:rPr lang="zh-CN" altLang="en-US" smtClean="0"/>
              <a:t>：</a:t>
            </a:r>
          </a:p>
          <a:p>
            <a:pPr lvl="1" eaLnBrk="1" hangingPunct="1"/>
            <a:r>
              <a:rPr lang="zh-CN" altLang="en-US" smtClean="0"/>
              <a:t>字节流是指</a:t>
            </a:r>
            <a:r>
              <a:rPr lang="en-US" altLang="zh-CN" smtClean="0"/>
              <a:t>8</a:t>
            </a:r>
            <a:r>
              <a:rPr lang="zh-CN" altLang="en-US" smtClean="0"/>
              <a:t>位的通用字节流，以字节为基本单位，在</a:t>
            </a:r>
            <a:r>
              <a:rPr lang="en-US" altLang="zh-CN" smtClean="0"/>
              <a:t>java.io</a:t>
            </a:r>
            <a:r>
              <a:rPr lang="zh-CN" altLang="en-US" smtClean="0"/>
              <a:t>包中，对于字节流进行操作的类大部分继承于</a:t>
            </a:r>
            <a:r>
              <a:rPr lang="en-US" altLang="zh-CN" smtClean="0"/>
              <a:t>InputStream</a:t>
            </a:r>
            <a:r>
              <a:rPr lang="zh-CN" altLang="en-US" smtClean="0"/>
              <a:t>（输入字节流）类和</a:t>
            </a:r>
            <a:r>
              <a:rPr lang="en-US" altLang="zh-CN" smtClean="0"/>
              <a:t>OutputStream</a:t>
            </a:r>
            <a:r>
              <a:rPr lang="zh-CN" altLang="en-US" smtClean="0"/>
              <a:t>（输出字节流）类；</a:t>
            </a:r>
          </a:p>
          <a:p>
            <a:pPr lvl="1" eaLnBrk="1" hangingPunct="1"/>
            <a:r>
              <a:rPr lang="zh-CN" altLang="en-US" smtClean="0"/>
              <a:t>字符流是指</a:t>
            </a:r>
            <a:r>
              <a:rPr lang="en-US" altLang="zh-CN" smtClean="0"/>
              <a:t>16</a:t>
            </a:r>
            <a:r>
              <a:rPr lang="zh-CN" altLang="en-US" smtClean="0"/>
              <a:t>位的</a:t>
            </a:r>
            <a:r>
              <a:rPr lang="en-US" altLang="zh-CN" smtClean="0"/>
              <a:t>Unicode</a:t>
            </a:r>
            <a:r>
              <a:rPr lang="zh-CN" altLang="en-US" smtClean="0"/>
              <a:t>字符流，以字符（两个字节）为基本单位，非常适合处理字符串和文本，对于字符流进行操作的类大部分继承于</a:t>
            </a:r>
            <a:r>
              <a:rPr lang="en-US" altLang="zh-CN" smtClean="0"/>
              <a:t>Reader</a:t>
            </a:r>
            <a:r>
              <a:rPr lang="zh-CN" altLang="en-US" smtClean="0"/>
              <a:t>（读取流）类和</a:t>
            </a:r>
            <a:r>
              <a:rPr lang="en-US" altLang="zh-CN" smtClean="0"/>
              <a:t>Writer</a:t>
            </a:r>
            <a:r>
              <a:rPr lang="zh-CN" altLang="en-US" smtClean="0"/>
              <a:t>（写入流）类。</a:t>
            </a:r>
          </a:p>
          <a:p>
            <a:pPr lvl="1" eaLnBrk="1" hangingPunct="1"/>
            <a:endParaRPr lang="zh-CN" altLang="en-US" smtClean="0"/>
          </a:p>
          <a:p>
            <a:pPr lvl="1" eaLnBrk="1" hangingPunct="1"/>
            <a:r>
              <a:rPr lang="zh-CN" altLang="en-US" smtClean="0"/>
              <a:t>在字节流中，数据序列以</a:t>
            </a:r>
            <a:r>
              <a:rPr lang="en-US" altLang="zh-CN" smtClean="0"/>
              <a:t>byte</a:t>
            </a:r>
            <a:r>
              <a:rPr lang="zh-CN" altLang="en-US" smtClean="0"/>
              <a:t>为单位，也就是流中的数据按照一个</a:t>
            </a:r>
            <a:r>
              <a:rPr lang="en-US" altLang="zh-CN" smtClean="0"/>
              <a:t>byte</a:t>
            </a:r>
            <a:r>
              <a:rPr lang="zh-CN" altLang="en-US" smtClean="0"/>
              <a:t>一个</a:t>
            </a:r>
            <a:r>
              <a:rPr lang="en-US" altLang="zh-CN" smtClean="0"/>
              <a:t>byte</a:t>
            </a:r>
            <a:r>
              <a:rPr lang="zh-CN" altLang="en-US" smtClean="0"/>
              <a:t>的顺序实现成流，对于该类流操作的基本单位是一个</a:t>
            </a:r>
            <a:r>
              <a:rPr lang="en-US" altLang="zh-CN" smtClean="0"/>
              <a:t>byte</a:t>
            </a:r>
            <a:r>
              <a:rPr lang="zh-CN" altLang="en-US" smtClean="0"/>
              <a:t>，而对于字节流，数据序列以</a:t>
            </a:r>
            <a:r>
              <a:rPr lang="en-US" altLang="zh-CN" smtClean="0"/>
              <a:t>char</a:t>
            </a:r>
            <a:r>
              <a:rPr lang="zh-CN" altLang="en-US" smtClean="0"/>
              <a:t>为单位，也就是流中的数据按照一个</a:t>
            </a:r>
            <a:r>
              <a:rPr lang="en-US" altLang="zh-CN" smtClean="0"/>
              <a:t>char</a:t>
            </a:r>
            <a:r>
              <a:rPr lang="zh-CN" altLang="en-US" smtClean="0"/>
              <a:t>一个插入的顺序实现成流，对于该类流操作的基本单位是一个</a:t>
            </a:r>
            <a:r>
              <a:rPr lang="en-US" altLang="zh-CN" smtClean="0"/>
              <a:t>char</a:t>
            </a:r>
            <a:r>
              <a:rPr lang="zh-CN" altLang="en-US" smtClean="0"/>
              <a:t>。 </a:t>
            </a:r>
          </a:p>
          <a:p>
            <a:pPr lvl="1" eaLnBrk="1" hangingPunct="1"/>
            <a:endParaRPr lang="zh-CN" altLang="en-US" smtClean="0"/>
          </a:p>
          <a:p>
            <a:pPr lvl="1" algn="just" eaLnBrk="1" hangingPunct="1">
              <a:buClr>
                <a:srgbClr val="FF6600"/>
              </a:buClr>
            </a:pPr>
            <a:endParaRPr lang="zh-CN" altLang="en-US" sz="1400" smtClean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884188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33F55BAB-3CED-4912-896E-F02F17346A5E}" type="slidenum">
              <a:rPr lang="zh-CN" altLang="en-US" sz="1000" smtClean="0">
                <a:ea typeface="宋体" panose="02010600030101010101" pitchFamily="2" charset="-122"/>
              </a:rPr>
              <a:pPr/>
              <a:t>50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6387"/>
          </a:xfrm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223833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7601A79A-7DE7-4864-AD5D-F2EA9306E594}" type="slidenum">
              <a:rPr lang="zh-CN" altLang="en-US" sz="1000" smtClean="0">
                <a:ea typeface="宋体" panose="02010600030101010101" pitchFamily="2" charset="-122"/>
              </a:rPr>
              <a:pPr/>
              <a:t>51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6125" cy="34163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6704852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3F001F09-DD5E-476C-B773-EEA85D5CBFB5}" type="slidenum">
              <a:rPr lang="zh-CN" altLang="en-US" sz="1000" smtClean="0">
                <a:ea typeface="宋体" panose="02010600030101010101" pitchFamily="2" charset="-122"/>
              </a:rPr>
              <a:pPr/>
              <a:t>52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6125" cy="341630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append</a:t>
            </a:r>
            <a:r>
              <a:rPr lang="zh-CN" altLang="en-US" smtClean="0"/>
              <a:t>方法 将数据写入流的末尾。</a:t>
            </a:r>
          </a:p>
          <a:p>
            <a:pPr eaLnBrk="1" hangingPunct="1"/>
            <a:r>
              <a:rPr lang="en-US" altLang="zh-CN" smtClean="0"/>
              <a:t>public Writer append(char c) throws IOException  </a:t>
            </a:r>
            <a:r>
              <a:rPr lang="zh-CN" altLang="en-US" smtClean="0"/>
              <a:t>该方法的作用和</a:t>
            </a:r>
            <a:r>
              <a:rPr lang="en-US" altLang="zh-CN" smtClean="0"/>
              <a:t>write(int c)</a:t>
            </a:r>
            <a:r>
              <a:rPr lang="zh-CN" altLang="en-US" smtClean="0"/>
              <a:t>的作用完全一样，既将字符</a:t>
            </a:r>
            <a:r>
              <a:rPr lang="en-US" altLang="zh-CN" smtClean="0"/>
              <a:t>c</a:t>
            </a:r>
            <a:r>
              <a:rPr lang="zh-CN" altLang="en-US" smtClean="0"/>
              <a:t>写入流的末尾。 </a:t>
            </a:r>
          </a:p>
          <a:p>
            <a:pPr eaLnBrk="1" hangingPunct="1"/>
            <a:r>
              <a:rPr lang="en-US" altLang="zh-CN" smtClean="0"/>
              <a:t>public void write(String str) throws IOException  </a:t>
            </a:r>
            <a:r>
              <a:rPr lang="zh-CN" altLang="en-US" smtClean="0"/>
              <a:t>该方法的作用是将字符串</a:t>
            </a:r>
            <a:r>
              <a:rPr lang="en-US" altLang="zh-CN" smtClean="0"/>
              <a:t>str</a:t>
            </a:r>
            <a:r>
              <a:rPr lang="zh-CN" altLang="en-US" smtClean="0"/>
              <a:t>写入流中。写入时首先将</a:t>
            </a:r>
            <a:r>
              <a:rPr lang="en-US" altLang="zh-CN" smtClean="0"/>
              <a:t>str</a:t>
            </a:r>
            <a:r>
              <a:rPr lang="zh-CN" altLang="en-US" smtClean="0"/>
              <a:t>使用</a:t>
            </a:r>
            <a:r>
              <a:rPr lang="en-US" altLang="zh-CN" smtClean="0"/>
              <a:t>getChars</a:t>
            </a:r>
            <a:r>
              <a:rPr lang="zh-CN" altLang="en-US" smtClean="0"/>
              <a:t>方法转换成对应的</a:t>
            </a:r>
            <a:r>
              <a:rPr lang="en-US" altLang="zh-CN" smtClean="0"/>
              <a:t>char</a:t>
            </a:r>
            <a:r>
              <a:rPr lang="zh-CN" altLang="en-US" smtClean="0"/>
              <a:t>数组，然后实现依次写入流的末尾。 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4861058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D5970BED-B72E-420D-8159-0B25475836AB}" type="slidenum">
              <a:rPr lang="zh-CN" altLang="en-US" sz="1000" smtClean="0">
                <a:ea typeface="宋体" panose="02010600030101010101" pitchFamily="2" charset="-122"/>
              </a:rPr>
              <a:pPr/>
              <a:t>56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6125" cy="3416300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用户默认目录</a:t>
            </a:r>
            <a:r>
              <a:rPr lang="en-US" altLang="zh-CN" smtClean="0"/>
              <a:t>,</a:t>
            </a:r>
            <a:r>
              <a:rPr lang="zh-CN" altLang="en-US" smtClean="0"/>
              <a:t>对于</a:t>
            </a:r>
            <a:r>
              <a:rPr lang="en-US" altLang="zh-CN" smtClean="0"/>
              <a:t>windows</a:t>
            </a:r>
            <a:r>
              <a:rPr lang="zh-CN" altLang="en-US" smtClean="0"/>
              <a:t>平台，指的是“我的文档”</a:t>
            </a:r>
          </a:p>
          <a:p>
            <a:pPr eaLnBrk="1" hangingPunct="1"/>
            <a:r>
              <a:rPr lang="en-US" altLang="zh-CN" smtClean="0"/>
              <a:t>import java.io.*;</a:t>
            </a:r>
          </a:p>
          <a:p>
            <a:pPr eaLnBrk="1" hangingPunct="1"/>
            <a:r>
              <a:rPr lang="en-US" altLang="zh-CN" smtClean="0"/>
              <a:t>import javax.swing.*;</a:t>
            </a:r>
          </a:p>
          <a:p>
            <a:pPr eaLnBrk="1" hangingPunct="1"/>
            <a:r>
              <a:rPr lang="en-US" altLang="zh-CN" smtClean="0"/>
              <a:t>class UseFileReader {</a:t>
            </a:r>
          </a:p>
          <a:p>
            <a:pPr eaLnBrk="1" hangingPunct="1"/>
            <a:r>
              <a:rPr lang="en-US" altLang="zh-CN" smtClean="0"/>
              <a:t>     public static void main(String args[])</a:t>
            </a:r>
          </a:p>
          <a:p>
            <a:pPr eaLnBrk="1" hangingPunct="1"/>
            <a:r>
              <a:rPr lang="en-US" altLang="zh-CN" smtClean="0"/>
              <a:t>     {JFileChooser jfc1=new JFileChooser();</a:t>
            </a:r>
          </a:p>
          <a:p>
            <a:pPr eaLnBrk="1" hangingPunct="1"/>
            <a:r>
              <a:rPr lang="en-US" altLang="zh-CN" smtClean="0"/>
              <a:t>     jfc1.showOpenDialog(null);</a:t>
            </a:r>
          </a:p>
          <a:p>
            <a:pPr eaLnBrk="1" hangingPunct="1"/>
            <a:r>
              <a:rPr lang="en-US" altLang="zh-CN" smtClean="0"/>
              <a:t>      jfc1.showSaveDialog(null);</a:t>
            </a:r>
          </a:p>
          <a:p>
            <a:pPr eaLnBrk="1" hangingPunct="1"/>
            <a:r>
              <a:rPr lang="en-US" altLang="zh-CN" smtClean="0"/>
              <a:t>}</a:t>
            </a:r>
          </a:p>
          <a:p>
            <a:pPr eaLnBrk="1" hangingPunct="1"/>
            <a:r>
              <a:rPr lang="en-US" altLang="zh-CN" smtClean="0"/>
              <a:t>}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3486296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773B8C7A-DBF7-4B88-8995-C28E0D394DE1}" type="slidenum">
              <a:rPr lang="zh-CN" altLang="en-US" sz="1000" smtClean="0">
                <a:ea typeface="宋体" panose="02010600030101010101" pitchFamily="2" charset="-122"/>
              </a:rPr>
              <a:pPr/>
              <a:t>57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6125" cy="34163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1300" smtClean="0">
                <a:solidFill>
                  <a:srgbClr val="0000FF"/>
                </a:solidFill>
                <a:latin typeface="Arial" panose="020B0604020202020204" pitchFamily="34" charset="0"/>
              </a:rPr>
              <a:t>showOpenDialog(Component parent）</a:t>
            </a:r>
          </a:p>
          <a:p>
            <a:pPr eaLnBrk="1" hangingPunct="1"/>
            <a:r>
              <a:rPr lang="zh-CN" altLang="en-US" sz="1300" smtClean="0">
                <a:solidFill>
                  <a:srgbClr val="0000FF"/>
                </a:solidFill>
                <a:latin typeface="Arial" panose="020B0604020202020204" pitchFamily="34" charset="0"/>
              </a:rPr>
              <a:t>方法的参数表示父框架，为空时表示没有父框架。</a:t>
            </a:r>
          </a:p>
        </p:txBody>
      </p:sp>
    </p:spTree>
    <p:extLst>
      <p:ext uri="{BB962C8B-B14F-4D97-AF65-F5344CB8AC3E}">
        <p14:creationId xmlns:p14="http://schemas.microsoft.com/office/powerpoint/2010/main" val="159802239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F4FB248F-C48E-42F9-9CF7-781CCFDC7A89}" type="slidenum">
              <a:rPr lang="zh-CN" altLang="en-US" sz="1000" smtClean="0">
                <a:ea typeface="宋体" panose="02010600030101010101" pitchFamily="2" charset="-122"/>
              </a:rPr>
              <a:pPr/>
              <a:t>58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6125" cy="3416300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1300" smtClean="0">
                <a:solidFill>
                  <a:srgbClr val="0000FF"/>
                </a:solidFill>
                <a:latin typeface="Arial" panose="020B0604020202020204" pitchFamily="34" charset="0"/>
              </a:rPr>
              <a:t>showOpenDialog(Component parent）</a:t>
            </a:r>
          </a:p>
          <a:p>
            <a:pPr eaLnBrk="1" hangingPunct="1"/>
            <a:r>
              <a:rPr lang="zh-CN" altLang="en-US" sz="1300" smtClean="0">
                <a:solidFill>
                  <a:srgbClr val="0000FF"/>
                </a:solidFill>
                <a:latin typeface="Arial" panose="020B0604020202020204" pitchFamily="34" charset="0"/>
              </a:rPr>
              <a:t>方法的参数表示父框架，为空时表示没有父框架。</a:t>
            </a:r>
          </a:p>
        </p:txBody>
      </p:sp>
    </p:spTree>
    <p:extLst>
      <p:ext uri="{BB962C8B-B14F-4D97-AF65-F5344CB8AC3E}">
        <p14:creationId xmlns:p14="http://schemas.microsoft.com/office/powerpoint/2010/main" val="135334931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2A3F10DD-D091-4FE7-8576-36F2A07FE84A}" type="slidenum">
              <a:rPr lang="zh-CN" altLang="en-US" sz="1000" smtClean="0">
                <a:ea typeface="宋体" panose="02010600030101010101" pitchFamily="2" charset="-122"/>
              </a:rPr>
              <a:pPr/>
              <a:t>59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6125" cy="3416300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0595330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BEAA4A16-4D51-48E4-9511-ACE9281382D5}" type="slidenum">
              <a:rPr lang="zh-CN" altLang="en-US" sz="1000" smtClean="0">
                <a:ea typeface="宋体" panose="02010600030101010101" pitchFamily="2" charset="-122"/>
              </a:rPr>
              <a:pPr/>
              <a:t>60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6125" cy="3416300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import java.io.*;</a:t>
            </a:r>
          </a:p>
          <a:p>
            <a:pPr eaLnBrk="1" hangingPunct="1"/>
            <a:r>
              <a:rPr lang="en-US" altLang="zh-CN" smtClean="0"/>
              <a:t>import javax.swing.*;</a:t>
            </a:r>
          </a:p>
          <a:p>
            <a:pPr eaLnBrk="1" hangingPunct="1"/>
            <a:r>
              <a:rPr lang="en-US" altLang="zh-CN" smtClean="0"/>
              <a:t>import java.awt.event.*;</a:t>
            </a:r>
          </a:p>
          <a:p>
            <a:pPr eaLnBrk="1" hangingPunct="1"/>
            <a:r>
              <a:rPr lang="en-US" altLang="zh-CN" smtClean="0"/>
              <a:t>class Editor </a:t>
            </a:r>
          </a:p>
          <a:p>
            <a:pPr eaLnBrk="1" hangingPunct="1"/>
            <a:r>
              <a:rPr lang="en-US" altLang="zh-CN" smtClean="0"/>
              <a:t>{</a:t>
            </a:r>
          </a:p>
          <a:p>
            <a:pPr eaLnBrk="1" hangingPunct="1"/>
            <a:r>
              <a:rPr lang="en-US" altLang="zh-CN" smtClean="0"/>
              <a:t>	JFrame f;</a:t>
            </a:r>
          </a:p>
          <a:p>
            <a:pPr eaLnBrk="1" hangingPunct="1"/>
            <a:r>
              <a:rPr lang="en-US" altLang="zh-CN" smtClean="0"/>
              <a:t>	JTextArea ta;</a:t>
            </a:r>
          </a:p>
          <a:p>
            <a:pPr eaLnBrk="1" hangingPunct="1"/>
            <a:r>
              <a:rPr lang="en-US" altLang="zh-CN" smtClean="0"/>
              <a:t>	JScrollPane sp;</a:t>
            </a:r>
          </a:p>
          <a:p>
            <a:pPr eaLnBrk="1" hangingPunct="1"/>
            <a:r>
              <a:rPr lang="en-US" altLang="zh-CN" smtClean="0"/>
              <a:t>	JMenuBar menubar;</a:t>
            </a:r>
          </a:p>
          <a:p>
            <a:pPr eaLnBrk="1" hangingPunct="1"/>
            <a:r>
              <a:rPr lang="en-US" altLang="zh-CN" smtClean="0"/>
              <a:t>	JMenu menu;</a:t>
            </a:r>
          </a:p>
          <a:p>
            <a:pPr eaLnBrk="1" hangingPunct="1"/>
            <a:r>
              <a:rPr lang="en-US" altLang="zh-CN" smtClean="0"/>
              <a:t>	JMenuItem openItem,saveItem,closeItem,exitItem;</a:t>
            </a:r>
          </a:p>
          <a:p>
            <a:pPr eaLnBrk="1" hangingPunct="1"/>
            <a:r>
              <a:rPr lang="en-US" altLang="zh-CN" smtClean="0"/>
              <a:t>	FileReader fr;</a:t>
            </a:r>
          </a:p>
          <a:p>
            <a:pPr eaLnBrk="1" hangingPunct="1"/>
            <a:r>
              <a:rPr lang="en-US" altLang="zh-CN" smtClean="0"/>
              <a:t>	JFileChooser fc;</a:t>
            </a:r>
          </a:p>
          <a:p>
            <a:pPr eaLnBrk="1" hangingPunct="1"/>
            <a:r>
              <a:rPr lang="en-US" altLang="zh-CN" smtClean="0"/>
              <a:t>	File file;</a:t>
            </a:r>
          </a:p>
          <a:p>
            <a:pPr eaLnBrk="1" hangingPunct="1"/>
            <a:r>
              <a:rPr lang="en-US" altLang="zh-CN" smtClean="0"/>
              <a:t>	Editor()</a:t>
            </a:r>
          </a:p>
          <a:p>
            <a:pPr eaLnBrk="1" hangingPunct="1"/>
            <a:r>
              <a:rPr lang="en-US" altLang="zh-CN" smtClean="0"/>
              <a:t>	{</a:t>
            </a:r>
          </a:p>
          <a:p>
            <a:pPr eaLnBrk="1" hangingPunct="1"/>
            <a:r>
              <a:rPr lang="en-US" altLang="zh-CN" smtClean="0"/>
              <a:t>		f=new JFrame("</a:t>
            </a:r>
            <a:r>
              <a:rPr lang="zh-CN" altLang="en-US" smtClean="0"/>
              <a:t>文件编辑器</a:t>
            </a:r>
            <a:r>
              <a:rPr lang="en-US" altLang="zh-CN" smtClean="0"/>
              <a:t>");</a:t>
            </a:r>
          </a:p>
          <a:p>
            <a:pPr eaLnBrk="1" hangingPunct="1"/>
            <a:r>
              <a:rPr lang="en-US" altLang="zh-CN" smtClean="0"/>
              <a:t>		ta=new JTextArea();</a:t>
            </a:r>
          </a:p>
          <a:p>
            <a:pPr eaLnBrk="1" hangingPunct="1"/>
            <a:r>
              <a:rPr lang="en-US" altLang="zh-CN" smtClean="0"/>
              <a:t>		sp=new JScrollPane(ta);</a:t>
            </a:r>
          </a:p>
          <a:p>
            <a:pPr eaLnBrk="1" hangingPunct="1"/>
            <a:r>
              <a:rPr lang="en-US" altLang="zh-CN" smtClean="0"/>
              <a:t>		menubar=new JMenuBar();</a:t>
            </a:r>
          </a:p>
          <a:p>
            <a:pPr eaLnBrk="1" hangingPunct="1"/>
            <a:r>
              <a:rPr lang="en-US" altLang="zh-CN" smtClean="0"/>
              <a:t>		menu=new JMenu("</a:t>
            </a:r>
            <a:r>
              <a:rPr lang="zh-CN" altLang="en-US" smtClean="0"/>
              <a:t>文件</a:t>
            </a:r>
            <a:r>
              <a:rPr lang="en-US" altLang="zh-CN" smtClean="0"/>
              <a:t>");</a:t>
            </a:r>
          </a:p>
          <a:p>
            <a:pPr eaLnBrk="1" hangingPunct="1"/>
            <a:r>
              <a:rPr lang="en-US" altLang="zh-CN" smtClean="0"/>
              <a:t>		openItem=new JMenuItem("</a:t>
            </a:r>
            <a:r>
              <a:rPr lang="zh-CN" altLang="en-US" smtClean="0"/>
              <a:t>打开</a:t>
            </a:r>
            <a:r>
              <a:rPr lang="en-US" altLang="zh-CN" smtClean="0"/>
              <a:t>");</a:t>
            </a:r>
          </a:p>
          <a:p>
            <a:pPr eaLnBrk="1" hangingPunct="1"/>
            <a:r>
              <a:rPr lang="en-US" altLang="zh-CN" smtClean="0"/>
              <a:t>		saveItem=new JMenuItem("</a:t>
            </a:r>
            <a:r>
              <a:rPr lang="zh-CN" altLang="en-US" smtClean="0"/>
              <a:t>保存</a:t>
            </a:r>
            <a:r>
              <a:rPr lang="en-US" altLang="zh-CN" smtClean="0"/>
              <a:t>");</a:t>
            </a:r>
          </a:p>
          <a:p>
            <a:pPr eaLnBrk="1" hangingPunct="1"/>
            <a:r>
              <a:rPr lang="en-US" altLang="zh-CN" smtClean="0"/>
              <a:t>		closeItem=new JMenuItem("</a:t>
            </a:r>
            <a:r>
              <a:rPr lang="zh-CN" altLang="en-US" smtClean="0"/>
              <a:t>关闭</a:t>
            </a:r>
            <a:r>
              <a:rPr lang="en-US" altLang="zh-CN" smtClean="0"/>
              <a:t>");</a:t>
            </a:r>
          </a:p>
          <a:p>
            <a:pPr eaLnBrk="1" hangingPunct="1"/>
            <a:r>
              <a:rPr lang="en-US" altLang="zh-CN" smtClean="0"/>
              <a:t>		exitItem=new JMenuItem("</a:t>
            </a:r>
            <a:r>
              <a:rPr lang="zh-CN" altLang="en-US" smtClean="0"/>
              <a:t>退出</a:t>
            </a:r>
            <a:r>
              <a:rPr lang="en-US" altLang="zh-CN" smtClean="0"/>
              <a:t>");;</a:t>
            </a:r>
          </a:p>
          <a:p>
            <a:pPr eaLnBrk="1" hangingPunct="1"/>
            <a:r>
              <a:rPr lang="en-US" altLang="zh-CN" smtClean="0"/>
              <a:t>		menu.add(openItem);</a:t>
            </a:r>
          </a:p>
          <a:p>
            <a:pPr eaLnBrk="1" hangingPunct="1"/>
            <a:r>
              <a:rPr lang="en-US" altLang="zh-CN" smtClean="0"/>
              <a:t>		menu.add(closeItem);</a:t>
            </a:r>
          </a:p>
          <a:p>
            <a:pPr eaLnBrk="1" hangingPunct="1"/>
            <a:r>
              <a:rPr lang="en-US" altLang="zh-CN" smtClean="0"/>
              <a:t>		menu.add(saveItem);</a:t>
            </a:r>
          </a:p>
          <a:p>
            <a:pPr eaLnBrk="1" hangingPunct="1"/>
            <a:r>
              <a:rPr lang="en-US" altLang="zh-CN" smtClean="0"/>
              <a:t>		menu.add(exitItem);</a:t>
            </a:r>
          </a:p>
          <a:p>
            <a:pPr eaLnBrk="1" hangingPunct="1"/>
            <a:r>
              <a:rPr lang="en-US" altLang="zh-CN" smtClean="0"/>
              <a:t>		menubar.add(menu);</a:t>
            </a:r>
          </a:p>
          <a:p>
            <a:pPr eaLnBrk="1" hangingPunct="1"/>
            <a:r>
              <a:rPr lang="en-US" altLang="zh-CN" smtClean="0"/>
              <a:t>		f.setJMenuBar(menubar);</a:t>
            </a:r>
          </a:p>
          <a:p>
            <a:pPr eaLnBrk="1" hangingPunct="1"/>
            <a:r>
              <a:rPr lang="en-US" altLang="zh-CN" smtClean="0"/>
              <a:t>		f.add(sp);</a:t>
            </a:r>
          </a:p>
          <a:p>
            <a:pPr eaLnBrk="1" hangingPunct="1"/>
            <a:r>
              <a:rPr lang="en-US" altLang="zh-CN" smtClean="0"/>
              <a:t>		f.setSize(400,300);</a:t>
            </a:r>
          </a:p>
          <a:p>
            <a:pPr eaLnBrk="1" hangingPunct="1"/>
            <a:r>
              <a:rPr lang="en-US" altLang="zh-CN" smtClean="0"/>
              <a:t>		f.setVisible(true);</a:t>
            </a:r>
          </a:p>
          <a:p>
            <a:pPr eaLnBrk="1" hangingPunct="1"/>
            <a:r>
              <a:rPr lang="en-US" altLang="zh-CN" smtClean="0"/>
              <a:t>		openItem.addActionListener(new eventL());</a:t>
            </a:r>
          </a:p>
          <a:p>
            <a:pPr eaLnBrk="1" hangingPunct="1"/>
            <a:r>
              <a:rPr lang="en-US" altLang="zh-CN" smtClean="0"/>
              <a:t>		</a:t>
            </a:r>
          </a:p>
          <a:p>
            <a:pPr eaLnBrk="1" hangingPunct="1"/>
            <a:r>
              <a:rPr lang="en-US" altLang="zh-CN" smtClean="0"/>
              <a:t>		}</a:t>
            </a:r>
          </a:p>
          <a:p>
            <a:pPr eaLnBrk="1" hangingPunct="1"/>
            <a:r>
              <a:rPr lang="en-US" altLang="zh-CN" smtClean="0"/>
              <a:t>		class eventL implements  ActionListener {</a:t>
            </a:r>
          </a:p>
          <a:p>
            <a:pPr eaLnBrk="1" hangingPunct="1"/>
            <a:r>
              <a:rPr lang="en-US" altLang="zh-CN" smtClean="0"/>
              <a:t>			public void actionPerformed(ActionEvent e)</a:t>
            </a:r>
          </a:p>
          <a:p>
            <a:pPr eaLnBrk="1" hangingPunct="1"/>
            <a:r>
              <a:rPr lang="en-US" altLang="zh-CN" smtClean="0"/>
              <a:t>			{try{</a:t>
            </a:r>
          </a:p>
          <a:p>
            <a:pPr eaLnBrk="1" hangingPunct="1"/>
            <a:r>
              <a:rPr lang="en-US" altLang="zh-CN" smtClean="0"/>
              <a:t>			</a:t>
            </a:r>
          </a:p>
          <a:p>
            <a:pPr eaLnBrk="1" hangingPunct="1"/>
            <a:r>
              <a:rPr lang="en-US" altLang="zh-CN" smtClean="0"/>
              <a:t>				if(e.getActionCommand()=="</a:t>
            </a:r>
            <a:r>
              <a:rPr lang="zh-CN" altLang="en-US" smtClean="0"/>
              <a:t>打开</a:t>
            </a:r>
            <a:r>
              <a:rPr lang="en-US" altLang="zh-CN" smtClean="0"/>
              <a:t>")</a:t>
            </a:r>
          </a:p>
          <a:p>
            <a:pPr eaLnBrk="1" hangingPunct="1"/>
            <a:r>
              <a:rPr lang="en-US" altLang="zh-CN" smtClean="0"/>
              <a:t>				{	fc=new JFileChooser();</a:t>
            </a:r>
          </a:p>
          <a:p>
            <a:pPr eaLnBrk="1" hangingPunct="1"/>
            <a:r>
              <a:rPr lang="en-US" altLang="zh-CN" smtClean="0"/>
              <a:t>					fc.showOpenDialog(null);</a:t>
            </a:r>
          </a:p>
          <a:p>
            <a:pPr eaLnBrk="1" hangingPunct="1"/>
            <a:r>
              <a:rPr lang="en-US" altLang="zh-CN" smtClean="0"/>
              <a:t>					file=fc.getSelectedFile();</a:t>
            </a:r>
          </a:p>
          <a:p>
            <a:pPr eaLnBrk="1" hangingPunct="1"/>
            <a:r>
              <a:rPr lang="en-US" altLang="zh-CN" smtClean="0"/>
              <a:t>					fr=new FileReader(file);</a:t>
            </a:r>
          </a:p>
          <a:p>
            <a:pPr eaLnBrk="1" hangingPunct="1"/>
            <a:r>
              <a:rPr lang="en-US" altLang="zh-CN" smtClean="0"/>
              <a:t>					char ch[]=new char[(int)file.length()] ;</a:t>
            </a:r>
          </a:p>
          <a:p>
            <a:pPr eaLnBrk="1" hangingPunct="1"/>
            <a:r>
              <a:rPr lang="en-US" altLang="zh-CN" smtClean="0"/>
              <a:t>					fr.read(ch);</a:t>
            </a:r>
          </a:p>
          <a:p>
            <a:pPr eaLnBrk="1" hangingPunct="1"/>
            <a:r>
              <a:rPr lang="en-US" altLang="zh-CN" smtClean="0"/>
              <a:t>					ta.setText(new String(ch));</a:t>
            </a:r>
          </a:p>
          <a:p>
            <a:pPr eaLnBrk="1" hangingPunct="1"/>
            <a:r>
              <a:rPr lang="en-US" altLang="zh-CN" smtClean="0"/>
              <a:t>		    	}</a:t>
            </a:r>
          </a:p>
          <a:p>
            <a:pPr eaLnBrk="1" hangingPunct="1"/>
            <a:r>
              <a:rPr lang="en-US" altLang="zh-CN" smtClean="0"/>
              <a:t>            }catch(Exception exp){}</a:t>
            </a:r>
          </a:p>
          <a:p>
            <a:pPr eaLnBrk="1" hangingPunct="1"/>
            <a:r>
              <a:rPr lang="en-US" altLang="zh-CN" smtClean="0"/>
              <a:t>				</a:t>
            </a:r>
          </a:p>
          <a:p>
            <a:pPr eaLnBrk="1" hangingPunct="1"/>
            <a:r>
              <a:rPr lang="en-US" altLang="zh-CN" smtClean="0"/>
              <a:t>				}</a:t>
            </a:r>
          </a:p>
          <a:p>
            <a:pPr eaLnBrk="1" hangingPunct="1"/>
            <a:r>
              <a:rPr lang="en-US" altLang="zh-CN" smtClean="0"/>
              <a:t>		}</a:t>
            </a:r>
          </a:p>
          <a:p>
            <a:pPr eaLnBrk="1" hangingPunct="1"/>
            <a:r>
              <a:rPr lang="en-US" altLang="zh-CN" smtClean="0"/>
              <a:t>		</a:t>
            </a:r>
          </a:p>
          <a:p>
            <a:pPr eaLnBrk="1" hangingPunct="1"/>
            <a:r>
              <a:rPr lang="en-US" altLang="zh-CN" smtClean="0"/>
              <a:t>	public static void main(String[] args){</a:t>
            </a:r>
          </a:p>
          <a:p>
            <a:pPr eaLnBrk="1" hangingPunct="1"/>
            <a:r>
              <a:rPr lang="en-US" altLang="zh-CN" smtClean="0"/>
              <a:t>		Editor e=new Editor();</a:t>
            </a:r>
          </a:p>
          <a:p>
            <a:pPr eaLnBrk="1" hangingPunct="1"/>
            <a:r>
              <a:rPr lang="en-US" altLang="zh-CN" smtClean="0"/>
              <a:t>	}</a:t>
            </a:r>
          </a:p>
          <a:p>
            <a:pPr eaLnBrk="1" hangingPunct="1"/>
            <a:r>
              <a:rPr lang="en-US" altLang="zh-CN" smtClean="0"/>
              <a:t>}</a:t>
            </a:r>
          </a:p>
          <a:p>
            <a:pPr eaLnBrk="1" hangingPunct="1">
              <a:lnSpc>
                <a:spcPct val="80000"/>
              </a:lnSpc>
            </a:pPr>
            <a:endParaRPr lang="zh-CN" altLang="en-US" sz="800" smtClean="0"/>
          </a:p>
        </p:txBody>
      </p:sp>
    </p:spTree>
    <p:extLst>
      <p:ext uri="{BB962C8B-B14F-4D97-AF65-F5344CB8AC3E}">
        <p14:creationId xmlns:p14="http://schemas.microsoft.com/office/powerpoint/2010/main" val="359733500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E8D5AD56-B1D5-46A8-AE61-A7BDF720DD7E}" type="slidenum">
              <a:rPr lang="zh-CN" altLang="en-US" sz="1000" smtClean="0">
                <a:ea typeface="宋体" panose="02010600030101010101" pitchFamily="2" charset="-122"/>
              </a:rPr>
              <a:pPr/>
              <a:t>62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6125" cy="3416300"/>
          </a:xfrm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//Long  </a:t>
            </a:r>
            <a:r>
              <a:rPr lang="en-US" altLang="zh-CN" b="1" smtClean="0">
                <a:hlinkClick r:id="rId3"/>
              </a:rPr>
              <a:t>length</a:t>
            </a:r>
            <a:r>
              <a:rPr lang="en-US" altLang="zh-CN" smtClean="0"/>
              <a:t>()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import java.io.*;</a:t>
            </a:r>
          </a:p>
          <a:p>
            <a:pPr eaLnBrk="1" hangingPunct="1"/>
            <a:r>
              <a:rPr lang="en-US" altLang="zh-CN" smtClean="0"/>
              <a:t>import javax.swing.*;</a:t>
            </a:r>
          </a:p>
          <a:p>
            <a:pPr eaLnBrk="1" hangingPunct="1"/>
            <a:r>
              <a:rPr lang="en-US" altLang="zh-CN" smtClean="0"/>
              <a:t>import java.awt.event.*;</a:t>
            </a:r>
          </a:p>
          <a:p>
            <a:pPr eaLnBrk="1" hangingPunct="1"/>
            <a:r>
              <a:rPr lang="en-US" altLang="zh-CN" smtClean="0"/>
              <a:t>class Editor </a:t>
            </a:r>
          </a:p>
          <a:p>
            <a:pPr eaLnBrk="1" hangingPunct="1"/>
            <a:r>
              <a:rPr lang="en-US" altLang="zh-CN" smtClean="0"/>
              <a:t>{</a:t>
            </a:r>
          </a:p>
          <a:p>
            <a:pPr eaLnBrk="1" hangingPunct="1"/>
            <a:r>
              <a:rPr lang="en-US" altLang="zh-CN" smtClean="0"/>
              <a:t>	JFrame f;</a:t>
            </a:r>
          </a:p>
          <a:p>
            <a:pPr eaLnBrk="1" hangingPunct="1"/>
            <a:r>
              <a:rPr lang="en-US" altLang="zh-CN" smtClean="0"/>
              <a:t>	JTextArea ta;</a:t>
            </a:r>
          </a:p>
          <a:p>
            <a:pPr eaLnBrk="1" hangingPunct="1"/>
            <a:r>
              <a:rPr lang="en-US" altLang="zh-CN" smtClean="0"/>
              <a:t>	JScrollPane sp;</a:t>
            </a:r>
          </a:p>
          <a:p>
            <a:pPr eaLnBrk="1" hangingPunct="1"/>
            <a:r>
              <a:rPr lang="en-US" altLang="zh-CN" smtClean="0"/>
              <a:t>	JMenuBar menubar;</a:t>
            </a:r>
          </a:p>
          <a:p>
            <a:pPr eaLnBrk="1" hangingPunct="1"/>
            <a:r>
              <a:rPr lang="en-US" altLang="zh-CN" smtClean="0"/>
              <a:t>	JMenu menu;</a:t>
            </a:r>
          </a:p>
          <a:p>
            <a:pPr eaLnBrk="1" hangingPunct="1"/>
            <a:r>
              <a:rPr lang="en-US" altLang="zh-CN" smtClean="0"/>
              <a:t>	JMenuItem openItem,saveItem,closeItem,exitItem;</a:t>
            </a:r>
          </a:p>
          <a:p>
            <a:pPr eaLnBrk="1" hangingPunct="1"/>
            <a:r>
              <a:rPr lang="en-US" altLang="zh-CN" smtClean="0"/>
              <a:t>	FileReader fr;</a:t>
            </a:r>
          </a:p>
          <a:p>
            <a:pPr eaLnBrk="1" hangingPunct="1"/>
            <a:r>
              <a:rPr lang="en-US" altLang="zh-CN" smtClean="0"/>
              <a:t>	JFileChooser fc;</a:t>
            </a:r>
          </a:p>
          <a:p>
            <a:pPr eaLnBrk="1" hangingPunct="1"/>
            <a:r>
              <a:rPr lang="en-US" altLang="zh-CN" smtClean="0"/>
              <a:t>	File file;</a:t>
            </a:r>
          </a:p>
          <a:p>
            <a:pPr eaLnBrk="1" hangingPunct="1"/>
            <a:r>
              <a:rPr lang="en-US" altLang="zh-CN" smtClean="0"/>
              <a:t>	Editor()</a:t>
            </a:r>
          </a:p>
          <a:p>
            <a:pPr eaLnBrk="1" hangingPunct="1"/>
            <a:r>
              <a:rPr lang="en-US" altLang="zh-CN" smtClean="0"/>
              <a:t>	{</a:t>
            </a:r>
          </a:p>
          <a:p>
            <a:pPr eaLnBrk="1" hangingPunct="1"/>
            <a:r>
              <a:rPr lang="en-US" altLang="zh-CN" smtClean="0"/>
              <a:t>		f=new JFrame("</a:t>
            </a:r>
            <a:r>
              <a:rPr lang="zh-CN" altLang="en-US" smtClean="0"/>
              <a:t>文件编辑器</a:t>
            </a:r>
            <a:r>
              <a:rPr lang="en-US" altLang="zh-CN" smtClean="0"/>
              <a:t>");</a:t>
            </a:r>
          </a:p>
          <a:p>
            <a:pPr eaLnBrk="1" hangingPunct="1"/>
            <a:r>
              <a:rPr lang="en-US" altLang="zh-CN" smtClean="0"/>
              <a:t>		ta=new JTextArea();</a:t>
            </a:r>
          </a:p>
          <a:p>
            <a:pPr eaLnBrk="1" hangingPunct="1"/>
            <a:r>
              <a:rPr lang="en-US" altLang="zh-CN" smtClean="0"/>
              <a:t>		sp=new JScrollPane(ta);</a:t>
            </a:r>
          </a:p>
          <a:p>
            <a:pPr eaLnBrk="1" hangingPunct="1"/>
            <a:r>
              <a:rPr lang="en-US" altLang="zh-CN" smtClean="0"/>
              <a:t>		menubar=new JMenuBar();</a:t>
            </a:r>
          </a:p>
          <a:p>
            <a:pPr eaLnBrk="1" hangingPunct="1"/>
            <a:r>
              <a:rPr lang="en-US" altLang="zh-CN" smtClean="0"/>
              <a:t>		menu=new JMenu("</a:t>
            </a:r>
            <a:r>
              <a:rPr lang="zh-CN" altLang="en-US" smtClean="0"/>
              <a:t>文件</a:t>
            </a:r>
            <a:r>
              <a:rPr lang="en-US" altLang="zh-CN" smtClean="0"/>
              <a:t>");</a:t>
            </a:r>
          </a:p>
          <a:p>
            <a:pPr eaLnBrk="1" hangingPunct="1"/>
            <a:r>
              <a:rPr lang="en-US" altLang="zh-CN" smtClean="0"/>
              <a:t>		openItem=new JMenuItem("</a:t>
            </a:r>
            <a:r>
              <a:rPr lang="zh-CN" altLang="en-US" smtClean="0"/>
              <a:t>打开</a:t>
            </a:r>
            <a:r>
              <a:rPr lang="en-US" altLang="zh-CN" smtClean="0"/>
              <a:t>");</a:t>
            </a:r>
          </a:p>
          <a:p>
            <a:pPr eaLnBrk="1" hangingPunct="1"/>
            <a:r>
              <a:rPr lang="en-US" altLang="zh-CN" smtClean="0"/>
              <a:t>		saveItem=new JMenuItem("</a:t>
            </a:r>
            <a:r>
              <a:rPr lang="zh-CN" altLang="en-US" smtClean="0"/>
              <a:t>保存</a:t>
            </a:r>
            <a:r>
              <a:rPr lang="en-US" altLang="zh-CN" smtClean="0"/>
              <a:t>");</a:t>
            </a:r>
          </a:p>
          <a:p>
            <a:pPr eaLnBrk="1" hangingPunct="1"/>
            <a:r>
              <a:rPr lang="en-US" altLang="zh-CN" smtClean="0"/>
              <a:t>		closeItem=new JMenuItem("</a:t>
            </a:r>
            <a:r>
              <a:rPr lang="zh-CN" altLang="en-US" smtClean="0"/>
              <a:t>关闭</a:t>
            </a:r>
            <a:r>
              <a:rPr lang="en-US" altLang="zh-CN" smtClean="0"/>
              <a:t>");</a:t>
            </a:r>
          </a:p>
          <a:p>
            <a:pPr eaLnBrk="1" hangingPunct="1"/>
            <a:r>
              <a:rPr lang="en-US" altLang="zh-CN" smtClean="0"/>
              <a:t>		exitItem=new JMenuItem("</a:t>
            </a:r>
            <a:r>
              <a:rPr lang="zh-CN" altLang="en-US" smtClean="0"/>
              <a:t>退出</a:t>
            </a:r>
            <a:r>
              <a:rPr lang="en-US" altLang="zh-CN" smtClean="0"/>
              <a:t>");;</a:t>
            </a:r>
          </a:p>
          <a:p>
            <a:pPr eaLnBrk="1" hangingPunct="1"/>
            <a:r>
              <a:rPr lang="en-US" altLang="zh-CN" smtClean="0"/>
              <a:t>		menu.add(openItem);</a:t>
            </a:r>
          </a:p>
          <a:p>
            <a:pPr eaLnBrk="1" hangingPunct="1"/>
            <a:r>
              <a:rPr lang="en-US" altLang="zh-CN" smtClean="0"/>
              <a:t>		menu.add(closeItem);</a:t>
            </a:r>
          </a:p>
          <a:p>
            <a:pPr eaLnBrk="1" hangingPunct="1"/>
            <a:r>
              <a:rPr lang="en-US" altLang="zh-CN" smtClean="0"/>
              <a:t>		menu.add(saveItem);</a:t>
            </a:r>
          </a:p>
          <a:p>
            <a:pPr eaLnBrk="1" hangingPunct="1"/>
            <a:r>
              <a:rPr lang="en-US" altLang="zh-CN" smtClean="0"/>
              <a:t>		menu.add(exitItem);</a:t>
            </a:r>
          </a:p>
          <a:p>
            <a:pPr eaLnBrk="1" hangingPunct="1"/>
            <a:r>
              <a:rPr lang="en-US" altLang="zh-CN" smtClean="0"/>
              <a:t>		menubar.add(menu);</a:t>
            </a:r>
          </a:p>
          <a:p>
            <a:pPr eaLnBrk="1" hangingPunct="1"/>
            <a:r>
              <a:rPr lang="en-US" altLang="zh-CN" smtClean="0"/>
              <a:t>		f.setJMenuBar(menubar);</a:t>
            </a:r>
          </a:p>
          <a:p>
            <a:pPr eaLnBrk="1" hangingPunct="1"/>
            <a:r>
              <a:rPr lang="en-US" altLang="zh-CN" smtClean="0"/>
              <a:t>		f.add(sp);</a:t>
            </a:r>
          </a:p>
          <a:p>
            <a:pPr eaLnBrk="1" hangingPunct="1"/>
            <a:r>
              <a:rPr lang="en-US" altLang="zh-CN" smtClean="0"/>
              <a:t>		f.setSize(400,300);</a:t>
            </a:r>
          </a:p>
          <a:p>
            <a:pPr eaLnBrk="1" hangingPunct="1"/>
            <a:r>
              <a:rPr lang="en-US" altLang="zh-CN" smtClean="0"/>
              <a:t>		f.setVisible(true);</a:t>
            </a:r>
          </a:p>
          <a:p>
            <a:pPr eaLnBrk="1" hangingPunct="1"/>
            <a:r>
              <a:rPr lang="en-US" altLang="zh-CN" smtClean="0"/>
              <a:t>		openItem.addActionListener(new eventL());</a:t>
            </a:r>
          </a:p>
          <a:p>
            <a:pPr eaLnBrk="1" hangingPunct="1"/>
            <a:r>
              <a:rPr lang="en-US" altLang="zh-CN" smtClean="0"/>
              <a:t>		</a:t>
            </a:r>
          </a:p>
          <a:p>
            <a:pPr eaLnBrk="1" hangingPunct="1"/>
            <a:r>
              <a:rPr lang="en-US" altLang="zh-CN" smtClean="0"/>
              <a:t>		}</a:t>
            </a:r>
          </a:p>
          <a:p>
            <a:pPr eaLnBrk="1" hangingPunct="1"/>
            <a:r>
              <a:rPr lang="en-US" altLang="zh-CN" smtClean="0"/>
              <a:t>		class eventL implements  ActionListener {</a:t>
            </a:r>
          </a:p>
          <a:p>
            <a:pPr eaLnBrk="1" hangingPunct="1"/>
            <a:r>
              <a:rPr lang="en-US" altLang="zh-CN" smtClean="0"/>
              <a:t>			public void actionPerformed(ActionEvent e)</a:t>
            </a:r>
          </a:p>
          <a:p>
            <a:pPr eaLnBrk="1" hangingPunct="1"/>
            <a:r>
              <a:rPr lang="en-US" altLang="zh-CN" smtClean="0"/>
              <a:t>			{try{</a:t>
            </a:r>
          </a:p>
          <a:p>
            <a:pPr eaLnBrk="1" hangingPunct="1"/>
            <a:r>
              <a:rPr lang="en-US" altLang="zh-CN" smtClean="0"/>
              <a:t>			</a:t>
            </a:r>
          </a:p>
          <a:p>
            <a:pPr eaLnBrk="1" hangingPunct="1"/>
            <a:r>
              <a:rPr lang="en-US" altLang="zh-CN" smtClean="0"/>
              <a:t>				if(e.getActionCommand()=="</a:t>
            </a:r>
            <a:r>
              <a:rPr lang="zh-CN" altLang="en-US" smtClean="0"/>
              <a:t>打开</a:t>
            </a:r>
            <a:r>
              <a:rPr lang="en-US" altLang="zh-CN" smtClean="0"/>
              <a:t>")</a:t>
            </a:r>
          </a:p>
          <a:p>
            <a:pPr eaLnBrk="1" hangingPunct="1"/>
            <a:r>
              <a:rPr lang="en-US" altLang="zh-CN" smtClean="0"/>
              <a:t>				{	fc=new JFileChooser();</a:t>
            </a:r>
          </a:p>
          <a:p>
            <a:pPr eaLnBrk="1" hangingPunct="1"/>
            <a:r>
              <a:rPr lang="en-US" altLang="zh-CN" smtClean="0"/>
              <a:t>					fc.showOpenDialog(null);</a:t>
            </a:r>
          </a:p>
          <a:p>
            <a:pPr eaLnBrk="1" hangingPunct="1"/>
            <a:r>
              <a:rPr lang="en-US" altLang="zh-CN" smtClean="0"/>
              <a:t>					file=fc.getSelectedFile();</a:t>
            </a:r>
          </a:p>
          <a:p>
            <a:pPr eaLnBrk="1" hangingPunct="1"/>
            <a:r>
              <a:rPr lang="en-US" altLang="zh-CN" smtClean="0"/>
              <a:t>					fr=new FileReader(file);</a:t>
            </a:r>
          </a:p>
          <a:p>
            <a:pPr eaLnBrk="1" hangingPunct="1"/>
            <a:r>
              <a:rPr lang="en-US" altLang="zh-CN" smtClean="0"/>
              <a:t>					char ch[]=new char[(int)file.length()] ;</a:t>
            </a:r>
          </a:p>
          <a:p>
            <a:pPr eaLnBrk="1" hangingPunct="1"/>
            <a:r>
              <a:rPr lang="en-US" altLang="zh-CN" smtClean="0"/>
              <a:t>					fr.read(ch);</a:t>
            </a:r>
          </a:p>
          <a:p>
            <a:pPr eaLnBrk="1" hangingPunct="1"/>
            <a:r>
              <a:rPr lang="en-US" altLang="zh-CN" smtClean="0"/>
              <a:t>					ta.setText(new String(ch));</a:t>
            </a:r>
          </a:p>
          <a:p>
            <a:pPr eaLnBrk="1" hangingPunct="1"/>
            <a:r>
              <a:rPr lang="en-US" altLang="zh-CN" smtClean="0"/>
              <a:t>		    	}</a:t>
            </a:r>
          </a:p>
          <a:p>
            <a:pPr eaLnBrk="1" hangingPunct="1"/>
            <a:r>
              <a:rPr lang="en-US" altLang="zh-CN" smtClean="0"/>
              <a:t>            }catch(Exception exp){}</a:t>
            </a:r>
          </a:p>
          <a:p>
            <a:pPr eaLnBrk="1" hangingPunct="1"/>
            <a:r>
              <a:rPr lang="en-US" altLang="zh-CN" smtClean="0"/>
              <a:t>				</a:t>
            </a:r>
          </a:p>
          <a:p>
            <a:pPr eaLnBrk="1" hangingPunct="1"/>
            <a:r>
              <a:rPr lang="en-US" altLang="zh-CN" smtClean="0"/>
              <a:t>				}</a:t>
            </a:r>
          </a:p>
          <a:p>
            <a:pPr eaLnBrk="1" hangingPunct="1"/>
            <a:r>
              <a:rPr lang="en-US" altLang="zh-CN" smtClean="0"/>
              <a:t>		}</a:t>
            </a:r>
          </a:p>
          <a:p>
            <a:pPr eaLnBrk="1" hangingPunct="1"/>
            <a:r>
              <a:rPr lang="en-US" altLang="zh-CN" smtClean="0"/>
              <a:t>		</a:t>
            </a:r>
          </a:p>
          <a:p>
            <a:pPr eaLnBrk="1" hangingPunct="1"/>
            <a:r>
              <a:rPr lang="en-US" altLang="zh-CN" smtClean="0"/>
              <a:t>	public static void main(String[] args){</a:t>
            </a:r>
          </a:p>
          <a:p>
            <a:pPr eaLnBrk="1" hangingPunct="1"/>
            <a:r>
              <a:rPr lang="en-US" altLang="zh-CN" smtClean="0"/>
              <a:t>		Editor e=new Editor();</a:t>
            </a:r>
          </a:p>
          <a:p>
            <a:pPr eaLnBrk="1" hangingPunct="1"/>
            <a:r>
              <a:rPr lang="en-US" altLang="zh-CN" smtClean="0"/>
              <a:t>	}</a:t>
            </a:r>
          </a:p>
          <a:p>
            <a:pPr eaLnBrk="1" hangingPunct="1"/>
            <a:r>
              <a:rPr lang="en-US" altLang="zh-CN" smtClean="0"/>
              <a:t>}</a:t>
            </a:r>
          </a:p>
          <a:p>
            <a:pPr eaLnBrk="1" hangingPunct="1">
              <a:lnSpc>
                <a:spcPct val="80000"/>
              </a:lnSpc>
            </a:pPr>
            <a:endParaRPr lang="zh-CN" altLang="en-US" sz="800" smtClean="0"/>
          </a:p>
        </p:txBody>
      </p:sp>
    </p:spTree>
    <p:extLst>
      <p:ext uri="{BB962C8B-B14F-4D97-AF65-F5344CB8AC3E}">
        <p14:creationId xmlns:p14="http://schemas.microsoft.com/office/powerpoint/2010/main" val="5781667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3738"/>
            <a:ext cx="4556125" cy="3416300"/>
          </a:xfrm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在</a:t>
            </a:r>
            <a:r>
              <a:rPr lang="en-US" altLang="zh-CN" smtClean="0"/>
              <a:t>Java</a:t>
            </a:r>
            <a:r>
              <a:rPr lang="zh-CN" altLang="en-US" smtClean="0"/>
              <a:t>语言中，按照流是否直接连接实际数据源，将流划分为实体流和装饰流两大类。</a:t>
            </a:r>
          </a:p>
          <a:p>
            <a:pPr>
              <a:lnSpc>
                <a:spcPts val="35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mtClean="0">
                <a:latin typeface="Arial" panose="020B0604020202020204" pitchFamily="34" charset="0"/>
              </a:rPr>
              <a:t>实体流指的是直接连接数据源的流类。</a:t>
            </a:r>
          </a:p>
          <a:p>
            <a:pPr>
              <a:lnSpc>
                <a:spcPts val="35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mtClean="0">
                <a:latin typeface="Arial" panose="020B0604020202020204" pitchFamily="34" charset="0"/>
              </a:rPr>
              <a:t>装饰流指的是不直接连接数据源，必须以其它流对象为基础建立的流类。</a:t>
            </a:r>
            <a:endParaRPr lang="en-US" altLang="zh-CN" smtClean="0">
              <a:latin typeface="Arial" panose="020B0604020202020204" pitchFamily="34" charset="0"/>
            </a:endParaRPr>
          </a:p>
          <a:p>
            <a:pPr>
              <a:lnSpc>
                <a:spcPts val="35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mtClean="0">
                <a:latin typeface="Arial" panose="020B0604020202020204" pitchFamily="34" charset="0"/>
              </a:rPr>
              <a:t>装饰流类不可以单独使用，必须配合实体流或装饰流使用。 </a:t>
            </a:r>
          </a:p>
          <a:p>
            <a:pPr>
              <a:lnSpc>
                <a:spcPts val="35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mtClean="0">
                <a:latin typeface="Arial" panose="020B0604020202020204" pitchFamily="34" charset="0"/>
              </a:rPr>
              <a:t>装饰流不改变原来实体流对象中的数据内容，只是有一些功能的增强，如提高读写速度或者提供更多的读写格式。</a:t>
            </a:r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D8C9CB-039E-4B8D-98E7-AD94156A7C40}" type="slidenum">
              <a:rPr lang="zh-CN" altLang="en-US" smtClean="0"/>
              <a:pPr>
                <a:defRPr/>
              </a:pPr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5695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09B30906-1B46-4C56-BAA3-ECB12A0A1F9C}" type="slidenum">
              <a:rPr lang="zh-CN" altLang="en-US" sz="1000" smtClean="0">
                <a:ea typeface="宋体" panose="02010600030101010101" pitchFamily="2" charset="-122"/>
              </a:rPr>
              <a:pPr/>
              <a:t>6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6125" cy="34163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7341439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30A5D103-14D0-4ED1-A8B9-2900EC817949}" type="slidenum">
              <a:rPr lang="zh-CN" altLang="en-US" sz="1000" smtClean="0">
                <a:ea typeface="宋体" panose="02010600030101010101" pitchFamily="2" charset="-122"/>
              </a:rPr>
              <a:pPr/>
              <a:t>64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6125" cy="341630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强调一点，如果文件流是字节流，那么缓冲流也必须是字节流。</a:t>
            </a:r>
          </a:p>
          <a:p>
            <a:pPr eaLnBrk="1" hangingPunct="1"/>
            <a:r>
              <a:rPr lang="zh-CN" altLang="en-US" smtClean="0"/>
              <a:t>缓冲流有四个，我们今天重点将两个：字符流，</a:t>
            </a:r>
          </a:p>
          <a:p>
            <a:pPr eaLnBrk="1" hangingPunct="1"/>
            <a:r>
              <a:rPr lang="zh-CN" altLang="en-US" smtClean="0"/>
              <a:t>基本的</a:t>
            </a:r>
            <a:r>
              <a:rPr lang="en-US" altLang="zh-CN" smtClean="0"/>
              <a:t>IO</a:t>
            </a:r>
            <a:r>
              <a:rPr lang="zh-CN" altLang="en-US" smtClean="0"/>
              <a:t>类只是注重功能的实现，例如将特定的数据源转换为流对象，而没有过多的关注读写的效率问题，而实际在进行项目开发时，读写效率也是必须要考虑的问题。 </a:t>
            </a:r>
          </a:p>
          <a:p>
            <a:pPr eaLnBrk="1" hangingPunct="1"/>
            <a:r>
              <a:rPr lang="zh-CN" altLang="en-US" smtClean="0"/>
              <a:t>为了提高</a:t>
            </a:r>
            <a:r>
              <a:rPr lang="en-US" altLang="zh-CN" smtClean="0"/>
              <a:t>IO</a:t>
            </a:r>
            <a:r>
              <a:rPr lang="zh-CN" altLang="en-US" smtClean="0"/>
              <a:t>类的读写效率，在装饰流中专门制作了一类缓冲流，该类流的作用就是提高流的读写效率，这组缓冲流包含：</a:t>
            </a:r>
            <a:r>
              <a:rPr lang="en-US" altLang="zh-CN" smtClean="0"/>
              <a:t>BufferedInputStream/BufferedOutputStream</a:t>
            </a:r>
            <a:r>
              <a:rPr lang="zh-CN" altLang="en-US" smtClean="0"/>
              <a:t>、</a:t>
            </a:r>
            <a:r>
              <a:rPr lang="en-US" altLang="zh-CN" smtClean="0"/>
              <a:t>BufferedReader/BufferedWriter</a:t>
            </a:r>
            <a:r>
              <a:rPr lang="zh-CN" altLang="en-US" smtClean="0"/>
              <a:t>。 </a:t>
            </a:r>
          </a:p>
          <a:p>
            <a:pPr algn="just" eaLnBrk="1" hangingPunct="1"/>
            <a:r>
              <a:rPr lang="zh-CN" altLang="en-US" smtClean="0">
                <a:latin typeface="宋体" panose="02010600030101010101" pitchFamily="2" charset="-122"/>
              </a:rPr>
              <a:t>缓冲流</a:t>
            </a:r>
            <a:r>
              <a:rPr lang="en-US" altLang="zh-CN" smtClean="0">
                <a:latin typeface="宋体" panose="02010600030101010101" pitchFamily="2" charset="-122"/>
              </a:rPr>
              <a:t>BufferedInputStream</a:t>
            </a:r>
            <a:r>
              <a:rPr lang="zh-CN" altLang="en-US" smtClean="0">
                <a:latin typeface="宋体" panose="02010600030101010101" pitchFamily="2" charset="-122"/>
              </a:rPr>
              <a:t>和 </a:t>
            </a:r>
            <a:r>
              <a:rPr lang="en-US" altLang="zh-CN" smtClean="0">
                <a:latin typeface="宋体" panose="02010600030101010101" pitchFamily="2" charset="-122"/>
              </a:rPr>
              <a:t>BufferedOutputStream</a:t>
            </a:r>
            <a:r>
              <a:rPr lang="zh-CN" altLang="en-US" smtClean="0">
                <a:latin typeface="宋体" panose="02010600030101010101" pitchFamily="2" charset="-122"/>
              </a:rPr>
              <a:t>类操作数据时，需要先将数据读写到缓冲区中，这样可以提高文件流的操作效率。</a:t>
            </a:r>
          </a:p>
          <a:p>
            <a:pPr algn="just" eaLnBrk="1" hangingPunct="1"/>
            <a:r>
              <a:rPr lang="zh-CN" altLang="en-US" smtClean="0">
                <a:latin typeface="宋体" panose="02010600030101010101" pitchFamily="2" charset="-122"/>
              </a:rPr>
              <a:t>当写满缓冲区或关闭输出流时，一次性输出到流，或者用</a:t>
            </a:r>
            <a:r>
              <a:rPr lang="en-US" altLang="zh-CN" smtClean="0">
                <a:latin typeface="宋体" panose="02010600030101010101" pitchFamily="2" charset="-122"/>
              </a:rPr>
              <a:t>flush()</a:t>
            </a:r>
            <a:r>
              <a:rPr lang="zh-CN" altLang="en-US" smtClean="0">
                <a:latin typeface="宋体" panose="02010600030101010101" pitchFamily="2" charset="-122"/>
              </a:rPr>
              <a:t>方法主动将缓冲区输出到流。</a:t>
            </a:r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1668429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46E6E259-C063-4F4B-BE92-D9103FEA0BE9}" type="slidenum">
              <a:rPr lang="zh-CN" altLang="en-US" sz="1000" smtClean="0">
                <a:ea typeface="宋体" panose="02010600030101010101" pitchFamily="2" charset="-122"/>
              </a:rPr>
              <a:pPr/>
              <a:t>68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63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BufferedReader</a:t>
            </a:r>
            <a:r>
              <a:rPr lang="zh-CN" altLang="en-US" smtClean="0"/>
              <a:t>是</a:t>
            </a:r>
            <a:r>
              <a:rPr lang="en-US" altLang="zh-CN" smtClean="0"/>
              <a:t>reader</a:t>
            </a:r>
            <a:r>
              <a:rPr lang="zh-CN" altLang="en-US" smtClean="0"/>
              <a:t>类的子类，所以</a:t>
            </a:r>
            <a:r>
              <a:rPr lang="en-US" altLang="zh-CN" smtClean="0"/>
              <a:t>reader</a:t>
            </a:r>
            <a:r>
              <a:rPr lang="zh-CN" altLang="en-US" smtClean="0"/>
              <a:t>类的方法都有，如读一个字符，读一串字符写入数组。</a:t>
            </a:r>
          </a:p>
          <a:p>
            <a:pPr eaLnBrk="1" hangingPunct="1"/>
            <a:r>
              <a:rPr lang="en-US" altLang="zh-CN" smtClean="0"/>
              <a:t>public </a:t>
            </a:r>
            <a:r>
              <a:rPr lang="en-US" altLang="zh-CN" smtClean="0">
                <a:hlinkClick r:id="rId3" action="ppaction://hlinkfile" tooltip="java.lang 中的类"/>
              </a:rPr>
              <a:t>String</a:t>
            </a:r>
            <a:r>
              <a:rPr lang="en-US" altLang="zh-CN" smtClean="0"/>
              <a:t> </a:t>
            </a:r>
            <a:r>
              <a:rPr lang="en-US" altLang="zh-CN" b="1" smtClean="0"/>
              <a:t>readLine</a:t>
            </a:r>
            <a:r>
              <a:rPr lang="en-US" altLang="zh-CN" smtClean="0"/>
              <a:t>() throws </a:t>
            </a:r>
            <a:r>
              <a:rPr lang="en-US" altLang="zh-CN" smtClean="0">
                <a:hlinkClick r:id="rId4" action="ppaction://hlinkfile" tooltip="java.io 中的类"/>
              </a:rPr>
              <a:t>IOException</a:t>
            </a:r>
            <a:r>
              <a:rPr lang="en-US" altLang="zh-CN" smtClean="0"/>
              <a:t> </a:t>
            </a:r>
          </a:p>
          <a:p>
            <a:pPr lvl="1" eaLnBrk="1" hangingPunct="1"/>
            <a:r>
              <a:rPr lang="zh-CN" altLang="en-US" smtClean="0"/>
              <a:t>读取一个文本行。通过下列字符之一即可认为某行已终止：换行 </a:t>
            </a:r>
            <a:r>
              <a:rPr lang="en-US" altLang="zh-CN" smtClean="0"/>
              <a:t>('\n')</a:t>
            </a:r>
            <a:r>
              <a:rPr lang="zh-CN" altLang="en-US" smtClean="0"/>
              <a:t>、回车 </a:t>
            </a:r>
            <a:r>
              <a:rPr lang="en-US" altLang="zh-CN" smtClean="0"/>
              <a:t>('\r') </a:t>
            </a:r>
            <a:r>
              <a:rPr lang="zh-CN" altLang="en-US" smtClean="0"/>
              <a:t>或回车后直接跟着换行。 </a:t>
            </a:r>
          </a:p>
          <a:p>
            <a:pPr lvl="1" eaLnBrk="1" hangingPunct="1"/>
            <a:r>
              <a:rPr lang="zh-CN" altLang="en-US" b="1" smtClean="0"/>
              <a:t>返回：</a:t>
            </a:r>
            <a:r>
              <a:rPr lang="zh-CN" altLang="en-US" smtClean="0"/>
              <a:t> </a:t>
            </a:r>
          </a:p>
          <a:p>
            <a:pPr lvl="2" eaLnBrk="1" hangingPunct="1"/>
            <a:r>
              <a:rPr lang="zh-CN" altLang="en-US" smtClean="0"/>
              <a:t>包含该行内容的字符串，不包含任何行终止符，如果已到达流末尾，则返回 </a:t>
            </a:r>
            <a:r>
              <a:rPr lang="en-US" altLang="zh-CN" smtClean="0"/>
              <a:t>null </a:t>
            </a:r>
          </a:p>
          <a:p>
            <a:pPr lvl="1" eaLnBrk="1" hangingPunct="1"/>
            <a:r>
              <a:rPr lang="zh-CN" altLang="en-US" b="1" smtClean="0"/>
              <a:t>抛出：</a:t>
            </a:r>
            <a:r>
              <a:rPr lang="zh-CN" altLang="en-US" smtClean="0"/>
              <a:t> </a:t>
            </a:r>
          </a:p>
          <a:p>
            <a:pPr lvl="2" eaLnBrk="1" hangingPunct="1"/>
            <a:r>
              <a:rPr lang="en-US" altLang="zh-CN" smtClean="0">
                <a:hlinkClick r:id="rId4" action="ppaction://hlinkfile" tooltip="java.io 中的类"/>
              </a:rPr>
              <a:t>IOException</a:t>
            </a:r>
            <a:r>
              <a:rPr lang="en-US" altLang="zh-CN" smtClean="0"/>
              <a:t> - </a:t>
            </a:r>
            <a:r>
              <a:rPr lang="zh-CN" altLang="en-US" smtClean="0"/>
              <a:t>如果发生 </a:t>
            </a:r>
            <a:r>
              <a:rPr lang="en-US" altLang="zh-CN" smtClean="0"/>
              <a:t>I/O </a:t>
            </a:r>
            <a:r>
              <a:rPr lang="zh-CN" altLang="en-US" smtClean="0"/>
              <a:t>错误</a:t>
            </a:r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b="1" smtClean="0"/>
              <a:t>方法摘要</a:t>
            </a:r>
            <a:r>
              <a:rPr lang="zh-CN" altLang="en-US" smtClean="0"/>
              <a:t> </a:t>
            </a:r>
            <a:r>
              <a:rPr lang="en-US" altLang="zh-CN" smtClean="0"/>
              <a:t>void</a:t>
            </a:r>
            <a:r>
              <a:rPr lang="en-US" altLang="zh-CN" b="1" smtClean="0">
                <a:hlinkClick r:id="rId5"/>
              </a:rPr>
              <a:t>close</a:t>
            </a:r>
            <a:r>
              <a:rPr lang="en-US" altLang="zh-CN" smtClean="0"/>
              <a:t>() </a:t>
            </a:r>
            <a:br>
              <a:rPr lang="en-US" altLang="zh-CN" smtClean="0"/>
            </a:br>
            <a:r>
              <a:rPr lang="en-US" altLang="zh-CN" smtClean="0"/>
              <a:t>          </a:t>
            </a:r>
            <a:r>
              <a:rPr lang="zh-CN" altLang="en-US" smtClean="0"/>
              <a:t>关闭该流并释放与之关联的所有资源。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 </a:t>
            </a:r>
            <a:r>
              <a:rPr lang="en-US" altLang="zh-CN" smtClean="0"/>
              <a:t>void</a:t>
            </a:r>
            <a:r>
              <a:rPr lang="en-US" altLang="zh-CN" b="1" smtClean="0">
                <a:hlinkClick r:id="rId5"/>
              </a:rPr>
              <a:t>mark</a:t>
            </a:r>
            <a:r>
              <a:rPr lang="en-US" altLang="zh-CN" smtClean="0"/>
              <a:t>(int readAheadLimit) </a:t>
            </a:r>
            <a:br>
              <a:rPr lang="en-US" altLang="zh-CN" smtClean="0"/>
            </a:br>
            <a:r>
              <a:rPr lang="en-US" altLang="zh-CN" smtClean="0"/>
              <a:t>          </a:t>
            </a:r>
            <a:r>
              <a:rPr lang="zh-CN" altLang="en-US" smtClean="0"/>
              <a:t>标记流中的当前位置。 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boolean</a:t>
            </a:r>
            <a:r>
              <a:rPr lang="en-US" altLang="zh-CN" b="1" smtClean="0">
                <a:hlinkClick r:id="rId5"/>
              </a:rPr>
              <a:t>markSupported</a:t>
            </a:r>
            <a:r>
              <a:rPr lang="en-US" altLang="zh-CN" smtClean="0"/>
              <a:t>() </a:t>
            </a:r>
            <a:br>
              <a:rPr lang="en-US" altLang="zh-CN" smtClean="0"/>
            </a:br>
            <a:r>
              <a:rPr lang="en-US" altLang="zh-CN" smtClean="0"/>
              <a:t>          </a:t>
            </a:r>
            <a:r>
              <a:rPr lang="zh-CN" altLang="en-US" smtClean="0"/>
              <a:t>判断此流是否支持 </a:t>
            </a:r>
            <a:r>
              <a:rPr lang="en-US" altLang="zh-CN" smtClean="0"/>
              <a:t>mark() </a:t>
            </a:r>
            <a:r>
              <a:rPr lang="zh-CN" altLang="en-US" smtClean="0"/>
              <a:t>操作（它一定支持）。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 </a:t>
            </a:r>
            <a:r>
              <a:rPr lang="en-US" altLang="zh-CN" smtClean="0"/>
              <a:t>int </a:t>
            </a:r>
            <a:r>
              <a:rPr lang="en-US" altLang="zh-CN" b="1" smtClean="0">
                <a:hlinkClick r:id="rId5"/>
              </a:rPr>
              <a:t>read</a:t>
            </a:r>
            <a:r>
              <a:rPr lang="en-US" altLang="zh-CN" smtClean="0"/>
              <a:t>() </a:t>
            </a:r>
            <a:br>
              <a:rPr lang="en-US" altLang="zh-CN" smtClean="0"/>
            </a:br>
            <a:r>
              <a:rPr lang="en-US" altLang="zh-CN" smtClean="0"/>
              <a:t>          </a:t>
            </a:r>
            <a:r>
              <a:rPr lang="zh-CN" altLang="en-US" smtClean="0"/>
              <a:t>读取单个字符。 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Int </a:t>
            </a:r>
            <a:r>
              <a:rPr lang="en-US" altLang="zh-CN" b="1" smtClean="0">
                <a:hlinkClick r:id="rId5"/>
              </a:rPr>
              <a:t>read</a:t>
            </a:r>
            <a:r>
              <a:rPr lang="en-US" altLang="zh-CN" smtClean="0"/>
              <a:t>(char[] cbuf, int off, int len) </a:t>
            </a:r>
            <a:br>
              <a:rPr lang="en-US" altLang="zh-CN" smtClean="0"/>
            </a:br>
            <a:r>
              <a:rPr lang="en-US" altLang="zh-CN" smtClean="0"/>
              <a:t>          </a:t>
            </a:r>
            <a:r>
              <a:rPr lang="zh-CN" altLang="en-US" smtClean="0"/>
              <a:t>将字符读入数组的某一部分。 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hlinkClick r:id="rId6" tooltip="java.lang 中的类"/>
              </a:rPr>
              <a:t>String</a:t>
            </a:r>
            <a:r>
              <a:rPr lang="en-US" altLang="zh-CN" smtClean="0"/>
              <a:t> </a:t>
            </a:r>
            <a:r>
              <a:rPr lang="en-US" altLang="zh-CN" b="1" smtClean="0">
                <a:hlinkClick r:id="rId5"/>
              </a:rPr>
              <a:t>readLine</a:t>
            </a:r>
            <a:r>
              <a:rPr lang="en-US" altLang="zh-CN" smtClean="0"/>
              <a:t>() </a:t>
            </a:r>
            <a:br>
              <a:rPr lang="en-US" altLang="zh-CN" smtClean="0"/>
            </a:br>
            <a:r>
              <a:rPr lang="en-US" altLang="zh-CN" smtClean="0"/>
              <a:t>          </a:t>
            </a:r>
            <a:r>
              <a:rPr lang="zh-CN" altLang="en-US" smtClean="0"/>
              <a:t>读取一个文本行。 </a:t>
            </a:r>
            <a:r>
              <a:rPr lang="en-US" altLang="zh-CN" smtClean="0"/>
              <a:t>boolean</a:t>
            </a:r>
            <a:r>
              <a:rPr lang="en-US" altLang="zh-CN" b="1" smtClean="0">
                <a:hlinkClick r:id="rId5"/>
              </a:rPr>
              <a:t>ready</a:t>
            </a:r>
            <a:r>
              <a:rPr lang="en-US" altLang="zh-CN" smtClean="0"/>
              <a:t>() </a:t>
            </a:r>
            <a:br>
              <a:rPr lang="en-US" altLang="zh-CN" smtClean="0"/>
            </a:br>
            <a:r>
              <a:rPr lang="en-US" altLang="zh-CN" smtClean="0"/>
              <a:t>          </a:t>
            </a:r>
            <a:r>
              <a:rPr lang="zh-CN" altLang="en-US" smtClean="0"/>
              <a:t>判断此流是否已准备好被读取。 </a:t>
            </a:r>
            <a:r>
              <a:rPr lang="en-US" altLang="zh-CN" smtClean="0"/>
              <a:t>void</a:t>
            </a:r>
            <a:r>
              <a:rPr lang="en-US" altLang="zh-CN" b="1" smtClean="0">
                <a:hlinkClick r:id="rId5"/>
              </a:rPr>
              <a:t>reset</a:t>
            </a:r>
            <a:r>
              <a:rPr lang="en-US" altLang="zh-CN" smtClean="0"/>
              <a:t>() </a:t>
            </a:r>
            <a:br>
              <a:rPr lang="en-US" altLang="zh-CN" smtClean="0"/>
            </a:br>
            <a:r>
              <a:rPr lang="en-US" altLang="zh-CN" smtClean="0"/>
              <a:t>          </a:t>
            </a:r>
            <a:r>
              <a:rPr lang="zh-CN" altLang="en-US" smtClean="0"/>
              <a:t>将流重置到最新的标记。 </a:t>
            </a:r>
            <a:r>
              <a:rPr lang="en-US" altLang="zh-CN" smtClean="0"/>
              <a:t>long</a:t>
            </a:r>
            <a:r>
              <a:rPr lang="en-US" altLang="zh-CN" b="1" smtClean="0">
                <a:hlinkClick r:id="rId5"/>
              </a:rPr>
              <a:t>skip</a:t>
            </a:r>
            <a:r>
              <a:rPr lang="en-US" altLang="zh-CN" smtClean="0"/>
              <a:t>(long n) </a:t>
            </a:r>
            <a:br>
              <a:rPr lang="en-US" altLang="zh-CN" smtClean="0"/>
            </a:br>
            <a:r>
              <a:rPr lang="en-US" altLang="zh-CN" smtClean="0"/>
              <a:t>          </a:t>
            </a:r>
            <a:r>
              <a:rPr lang="zh-CN" altLang="en-US" smtClean="0"/>
              <a:t>跳过字符。</a:t>
            </a:r>
          </a:p>
        </p:txBody>
      </p:sp>
    </p:spTree>
    <p:extLst>
      <p:ext uri="{BB962C8B-B14F-4D97-AF65-F5344CB8AC3E}">
        <p14:creationId xmlns:p14="http://schemas.microsoft.com/office/powerpoint/2010/main" val="285493183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03CF8239-D7AE-4BE3-B257-C7855D2D1EAB}" type="slidenum">
              <a:rPr lang="zh-CN" altLang="en-US" sz="1000" smtClean="0">
                <a:ea typeface="宋体" panose="02010600030101010101" pitchFamily="2" charset="-122"/>
              </a:rPr>
              <a:pPr/>
              <a:t>70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6387"/>
          </a:xfrm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5223832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92807F53-C8CF-4243-A516-8E6B65A3AEDC}" type="slidenum">
              <a:rPr lang="zh-CN" altLang="en-US" sz="1000" smtClean="0">
                <a:ea typeface="宋体" panose="02010600030101010101" pitchFamily="2" charset="-122"/>
              </a:rPr>
              <a:pPr/>
              <a:t>71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63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Bw</a:t>
            </a:r>
            <a:r>
              <a:rPr lang="zh-CN" altLang="en-US" smtClean="0"/>
              <a:t>是一个缓冲流对象。</a:t>
            </a:r>
          </a:p>
          <a:p>
            <a:pPr eaLnBrk="1" hangingPunct="1"/>
            <a:r>
              <a:rPr lang="en-US" altLang="zh-CN" smtClean="0"/>
              <a:t>bw.write(“\r\n”);  </a:t>
            </a:r>
            <a:r>
              <a:rPr lang="zh-CN" altLang="en-US" smtClean="0"/>
              <a:t>与	</a:t>
            </a:r>
            <a:r>
              <a:rPr lang="en-US" altLang="zh-CN" smtClean="0"/>
              <a:t>bw.newLine();   </a:t>
            </a:r>
            <a:r>
              <a:rPr lang="zh-CN" altLang="en-US" smtClean="0"/>
              <a:t>等价。</a:t>
            </a:r>
          </a:p>
        </p:txBody>
      </p:sp>
    </p:spTree>
    <p:extLst>
      <p:ext uri="{BB962C8B-B14F-4D97-AF65-F5344CB8AC3E}">
        <p14:creationId xmlns:p14="http://schemas.microsoft.com/office/powerpoint/2010/main" val="33186477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14233D2C-E32D-421A-8AE2-2DFBCC6FB333}" type="slidenum">
              <a:rPr lang="zh-CN" altLang="en-US" sz="1000" smtClean="0">
                <a:ea typeface="宋体" panose="02010600030101010101" pitchFamily="2" charset="-122"/>
              </a:rPr>
              <a:pPr/>
              <a:t>72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6387"/>
          </a:xfrm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8118213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7C1FD28E-2AB4-49A6-AE50-E6001953B585}" type="slidenum">
              <a:rPr lang="zh-CN" altLang="en-US" sz="1000" smtClean="0">
                <a:ea typeface="宋体" panose="02010600030101010101" pitchFamily="2" charset="-122"/>
              </a:rPr>
              <a:pPr/>
              <a:t>73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6125" cy="3416300"/>
          </a:xfrm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在前面的示例中，在向流中写入的数据必须首先转换为</a:t>
            </a:r>
            <a:r>
              <a:rPr lang="en-US" altLang="zh-CN" smtClean="0"/>
              <a:t>byte</a:t>
            </a:r>
            <a:r>
              <a:rPr lang="zh-CN" altLang="en-US" smtClean="0"/>
              <a:t>数组或</a:t>
            </a:r>
            <a:r>
              <a:rPr lang="en-US" altLang="zh-CN" smtClean="0"/>
              <a:t>char</a:t>
            </a:r>
            <a:r>
              <a:rPr lang="zh-CN" altLang="en-US" smtClean="0"/>
              <a:t>数组，当写入的数据比较少、比较简单时，则向流中写入数据时还不是很麻烦的，但是如果向流中写入数据比较多时，手动转换数据格式则会比较麻烦。</a:t>
            </a:r>
          </a:p>
          <a:p>
            <a:pPr eaLnBrk="1" hangingPunct="1"/>
            <a:r>
              <a:rPr lang="zh-CN" altLang="en-US" smtClean="0"/>
              <a:t>提供了读写</a:t>
            </a:r>
            <a:r>
              <a:rPr lang="en-US" altLang="zh-CN" smtClean="0"/>
              <a:t>Java</a:t>
            </a:r>
            <a:r>
              <a:rPr lang="zh-CN" altLang="en-US" smtClean="0"/>
              <a:t>中的基本数据类型的功能。</a:t>
            </a:r>
            <a:r>
              <a:rPr lang="en-US" altLang="zh-CN" smtClean="0"/>
              <a:t> </a:t>
            </a:r>
            <a:r>
              <a:rPr lang="zh-CN" altLang="en-US" smtClean="0"/>
              <a:t>文件流和缓冲区流的处理对象是字节或字节数组，利用数据输入输出流可以实现对文件的不同数据类型的读写</a:t>
            </a:r>
            <a:r>
              <a:rPr lang="en-US" altLang="zh-CN" smtClean="0"/>
              <a:t>.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在实际使用这两个类时，必须匹配起来进行使用。因为在使用</a:t>
            </a:r>
            <a:r>
              <a:rPr lang="en-US" altLang="zh-CN" smtClean="0"/>
              <a:t>DataOutputStream</a:t>
            </a:r>
            <a:r>
              <a:rPr lang="zh-CN" altLang="en-US" smtClean="0"/>
              <a:t>向流中写入数据时，除了写入实际的数据内容以外，还写入了特定的数据格式，这种特定的格式不需要程序员熟悉，而只需要使用</a:t>
            </a:r>
            <a:r>
              <a:rPr lang="en-US" altLang="zh-CN" smtClean="0"/>
              <a:t>DataInputStream</a:t>
            </a:r>
            <a:r>
              <a:rPr lang="zh-CN" altLang="en-US" smtClean="0"/>
              <a:t>读取即可，读取时的顺序和写入时的顺序和类型保持一致即可。 所以这里先讲</a:t>
            </a:r>
            <a:r>
              <a:rPr lang="en-US" altLang="zh-CN" smtClean="0"/>
              <a:t>DataOutputStream</a:t>
            </a:r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9260938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15F8FCCD-AFEA-4B0E-9114-F081C38C3F6A}" type="slidenum">
              <a:rPr lang="zh-CN" altLang="en-US" sz="1000" smtClean="0">
                <a:ea typeface="宋体" panose="02010600030101010101" pitchFamily="2" charset="-122"/>
              </a:rPr>
              <a:pPr/>
              <a:t>74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6125" cy="3416300"/>
          </a:xfrm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在前面的示例中，在向流中写入的数据必须首先转换为</a:t>
            </a:r>
            <a:r>
              <a:rPr lang="en-US" altLang="zh-CN" smtClean="0"/>
              <a:t>byte</a:t>
            </a:r>
            <a:r>
              <a:rPr lang="zh-CN" altLang="en-US" smtClean="0"/>
              <a:t>数组或</a:t>
            </a:r>
            <a:r>
              <a:rPr lang="en-US" altLang="zh-CN" smtClean="0"/>
              <a:t>char</a:t>
            </a:r>
            <a:r>
              <a:rPr lang="zh-CN" altLang="en-US" smtClean="0"/>
              <a:t>数组，当写入的数据比较少、比较简单时，则向流中写入数据时还不是很麻烦的，但是如果向流中写入数据比较多时，手动转换数据格式则会比较麻烦。</a:t>
            </a:r>
          </a:p>
          <a:p>
            <a:pPr eaLnBrk="1" hangingPunct="1"/>
            <a:r>
              <a:rPr lang="zh-CN" altLang="en-US" smtClean="0"/>
              <a:t>提供了读写</a:t>
            </a:r>
            <a:r>
              <a:rPr lang="en-US" altLang="zh-CN" smtClean="0"/>
              <a:t>Java</a:t>
            </a:r>
            <a:r>
              <a:rPr lang="zh-CN" altLang="en-US" smtClean="0"/>
              <a:t>中的基本数据类型的功能。</a:t>
            </a:r>
            <a:r>
              <a:rPr lang="en-US" altLang="zh-CN" smtClean="0"/>
              <a:t> </a:t>
            </a:r>
            <a:r>
              <a:rPr lang="zh-CN" altLang="en-US" smtClean="0"/>
              <a:t>文件流和缓冲区流的处理对象是字节或字节数组，利用数据输入输出流可以实现对文件的不同数据类型的读写</a:t>
            </a:r>
            <a:r>
              <a:rPr lang="en-US" altLang="zh-CN" smtClean="0"/>
              <a:t>.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在实际使用这两个类时，必须匹配起来进行使用。因为在使用</a:t>
            </a:r>
            <a:r>
              <a:rPr lang="en-US" altLang="zh-CN" smtClean="0"/>
              <a:t>DataOutputStream</a:t>
            </a:r>
            <a:r>
              <a:rPr lang="zh-CN" altLang="en-US" smtClean="0"/>
              <a:t>向流中写入数据时，除了写入实际的数据内容以外，还写入了特定的数据格式，这种特定的格式不需要程序员熟悉，而只需要使用</a:t>
            </a:r>
            <a:r>
              <a:rPr lang="en-US" altLang="zh-CN" smtClean="0"/>
              <a:t>DataInputStream</a:t>
            </a:r>
            <a:r>
              <a:rPr lang="zh-CN" altLang="en-US" smtClean="0"/>
              <a:t>读取即可，读取时的顺序和写入时的顺序和类型保持一致即可。 所以这里先讲</a:t>
            </a:r>
            <a:r>
              <a:rPr lang="en-US" altLang="zh-CN" smtClean="0"/>
              <a:t>DataOutputStream</a:t>
            </a:r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6881768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076CEE43-E9A7-4B5E-A067-4517288AD033}" type="slidenum">
              <a:rPr lang="zh-CN" altLang="en-US" sz="1000" smtClean="0">
                <a:ea typeface="宋体" panose="02010600030101010101" pitchFamily="2" charset="-122"/>
              </a:rPr>
              <a:pPr/>
              <a:t>77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6125" cy="3416300"/>
          </a:xfrm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 smtClean="0"/>
              <a:t>writeUTF</a:t>
            </a:r>
            <a:r>
              <a:rPr lang="zh-CN" altLang="en-US" b="1" smtClean="0"/>
              <a:t>用的是</a:t>
            </a:r>
            <a:r>
              <a:rPr lang="en-US" altLang="zh-CN" b="1" smtClean="0"/>
              <a:t>UTF</a:t>
            </a:r>
            <a:r>
              <a:rPr lang="zh-CN" altLang="en-US" b="1" smtClean="0"/>
              <a:t>编码，</a:t>
            </a:r>
            <a:r>
              <a:rPr lang="en-US" altLang="zh-CN" b="1" smtClean="0"/>
              <a:t>writeChars</a:t>
            </a:r>
            <a:r>
              <a:rPr lang="zh-CN" altLang="en-US" b="1" smtClean="0"/>
              <a:t>用的是</a:t>
            </a:r>
            <a:r>
              <a:rPr lang="en-US" altLang="zh-CN" b="1" smtClean="0"/>
              <a:t>UNICODE</a:t>
            </a:r>
            <a:r>
              <a:rPr lang="en-US" altLang="zh-CN" smtClean="0"/>
              <a:t> </a:t>
            </a:r>
            <a:endParaRPr lang="en-US" altLang="zh-CN" b="1" smtClean="0"/>
          </a:p>
          <a:p>
            <a:pPr eaLnBrk="1" hangingPunct="1"/>
            <a:r>
              <a:rPr lang="en-US" altLang="zh-CN" b="1" smtClean="0">
                <a:hlinkClick r:id="rId3"/>
              </a:rPr>
              <a:t>writeBytes</a:t>
            </a:r>
            <a:r>
              <a:rPr lang="en-US" altLang="zh-CN" smtClean="0"/>
              <a:t>(</a:t>
            </a:r>
            <a:r>
              <a:rPr lang="en-US" altLang="zh-CN" smtClean="0">
                <a:hlinkClick r:id="rId4" tooltip="java.lang 中的类"/>
              </a:rPr>
              <a:t>String</a:t>
            </a:r>
            <a:r>
              <a:rPr lang="en-US" altLang="zh-CN" smtClean="0"/>
              <a:t> s): </a:t>
            </a:r>
            <a:r>
              <a:rPr lang="zh-CN" altLang="en-US" smtClean="0"/>
              <a:t>将字符串按字节顺序写出到基础输出流中。 </a:t>
            </a:r>
          </a:p>
          <a:p>
            <a:pPr eaLnBrk="1" hangingPunct="1"/>
            <a:r>
              <a:rPr lang="en-US" altLang="zh-CN" b="1" smtClean="0">
                <a:hlinkClick r:id="rId3"/>
              </a:rPr>
              <a:t>writeChars</a:t>
            </a:r>
            <a:r>
              <a:rPr lang="en-US" altLang="zh-CN" smtClean="0"/>
              <a:t>(</a:t>
            </a:r>
            <a:r>
              <a:rPr lang="en-US" altLang="zh-CN" smtClean="0">
                <a:hlinkClick r:id="rId4" tooltip="java.lang 中的类"/>
              </a:rPr>
              <a:t>String</a:t>
            </a:r>
            <a:r>
              <a:rPr lang="en-US" altLang="zh-CN" smtClean="0"/>
              <a:t> s): </a:t>
            </a:r>
            <a:r>
              <a:rPr lang="zh-CN" altLang="en-US" smtClean="0"/>
              <a:t>将字符串按字符顺序写入基础输出流。 </a:t>
            </a:r>
          </a:p>
          <a:p>
            <a:pPr eaLnBrk="1" hangingPunct="1"/>
            <a:r>
              <a:rPr lang="en-US" altLang="zh-CN" smtClean="0"/>
              <a:t>writeChars(“i am girl”)</a:t>
            </a:r>
            <a:r>
              <a:rPr lang="zh-CN" altLang="en-US" smtClean="0"/>
              <a:t>没有写串的长度。要自己先写长度 比如 </a:t>
            </a:r>
          </a:p>
          <a:p>
            <a:pPr eaLnBrk="1" hangingPunct="1"/>
            <a:r>
              <a:rPr lang="en-US" altLang="zh-CN" smtClean="0"/>
              <a:t>String t="i am girl"; fout.writeInteger(t.length()); fout.writeChars(t); ========== </a:t>
            </a:r>
            <a:r>
              <a:rPr lang="zh-CN" altLang="en-US" smtClean="0"/>
              <a:t>读的时候，先读出长度 </a:t>
            </a:r>
            <a:r>
              <a:rPr lang="en-US" altLang="zh-CN" smtClean="0"/>
              <a:t>int len=fin.readInteger(); for(int i=0;i&lt;len;i++){ System.out.print(fin.readChar()+" "); //</a:t>
            </a:r>
            <a:r>
              <a:rPr lang="zh-CN" altLang="en-US" smtClean="0"/>
              <a:t>逐个显示 </a:t>
            </a:r>
            <a:r>
              <a:rPr lang="en-US" altLang="zh-CN" smtClean="0"/>
              <a:t>} ======= </a:t>
            </a:r>
            <a:r>
              <a:rPr lang="zh-CN" altLang="en-US" smtClean="0"/>
              <a:t>如果用</a:t>
            </a:r>
            <a:r>
              <a:rPr lang="en-US" altLang="zh-CN" smtClean="0"/>
              <a:t>writeUTF</a:t>
            </a:r>
            <a:r>
              <a:rPr lang="zh-CN" altLang="en-US" smtClean="0"/>
              <a:t>，会自动写</a:t>
            </a:r>
            <a:r>
              <a:rPr lang="en-US" altLang="zh-CN" smtClean="0"/>
              <a:t>65535</a:t>
            </a:r>
            <a:r>
              <a:rPr lang="zh-CN" altLang="en-US" smtClean="0"/>
              <a:t>之内长度，就不用循环读取 直接</a:t>
            </a:r>
            <a:r>
              <a:rPr lang="en-US" altLang="zh-CN" smtClean="0"/>
              <a:t>readUTF 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2978760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749A8E60-73D9-4294-B22E-F53A110B8335}" type="slidenum">
              <a:rPr lang="zh-CN" altLang="en-US" sz="1000" smtClean="0">
                <a:ea typeface="宋体" panose="02010600030101010101" pitchFamily="2" charset="-122"/>
              </a:rPr>
              <a:pPr/>
              <a:t>79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6125" cy="3416300"/>
          </a:xfrm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9170618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21606E69-A333-4A51-97DB-FC1256BBB079}" type="slidenum">
              <a:rPr lang="zh-CN" altLang="en-US" sz="1000" smtClean="0">
                <a:ea typeface="宋体" panose="02010600030101010101" pitchFamily="2" charset="-122"/>
              </a:rPr>
              <a:pPr/>
              <a:t>80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6125" cy="3416300"/>
          </a:xfrm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//</a:t>
            </a:r>
            <a:r>
              <a:rPr lang="zh-CN" altLang="en-US" sz="800" smtClean="0"/>
              <a:t>完整程序</a:t>
            </a:r>
          </a:p>
          <a:p>
            <a:pPr eaLnBrk="1" hangingPunct="1">
              <a:lnSpc>
                <a:spcPct val="80000"/>
              </a:lnSpc>
            </a:pPr>
            <a:endParaRPr lang="en-US" altLang="zh-CN" sz="80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import java.io.*;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class datainput_output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{     public static void main(String args[])  throws  IOException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  {      FileOutputStream fos=new FileOutputStream("a.txt");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         DataOutputStream dos=new DataOutputStream (fos);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         try{     dos.writeBoolean(true);          //</a:t>
            </a:r>
            <a:r>
              <a:rPr lang="zh-CN" altLang="en-US" sz="800" smtClean="0"/>
              <a:t>输出到文件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800" smtClean="0"/>
              <a:t>		 	</a:t>
            </a:r>
            <a:r>
              <a:rPr lang="en-US" altLang="zh-CN" sz="800" smtClean="0"/>
              <a:t>dos.writeByte((byte)123);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  	dos.writeChar('J');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  	dos.writeDouble(3.141592654);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  	dos.writeFloat(2.7182f);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  	dos.writeInt(1234567890);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  	dos.writeLong(998877665544332211L);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  	dos.writeShort((short)11223);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  	 }finally{  dos.close();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DataInputStream dis=new DataInputStream(   //</a:t>
            </a:r>
            <a:r>
              <a:rPr lang="zh-CN" altLang="en-US" sz="800" smtClean="0"/>
              <a:t>从文件中读入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800" smtClean="0"/>
              <a:t>		  	      </a:t>
            </a:r>
            <a:r>
              <a:rPr lang="en-US" altLang="zh-CN" sz="800" smtClean="0"/>
              <a:t>new FileInputStream("a.txt"));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try{ System.out.println("\t "+dis.readBoolean());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	System.out.println("\t "+dis.readByte());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    		System.out.println("\t "+dis.readChar());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    		System.out.println("\t "+dis.readDouble());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    		System.out.println("\t "+dis.readFloat());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    		System.out.println("\t "+dis.readInt());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    		System.out.println("\t "+dis.readLong());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    		System.out.println("\t "+dis.readShort());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   }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       finally {  dis.close();}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}</a:t>
            </a:r>
            <a:endParaRPr lang="zh-CN" altLang="en-US" sz="800" smtClean="0"/>
          </a:p>
        </p:txBody>
      </p:sp>
    </p:spTree>
    <p:extLst>
      <p:ext uri="{BB962C8B-B14F-4D97-AF65-F5344CB8AC3E}">
        <p14:creationId xmlns:p14="http://schemas.microsoft.com/office/powerpoint/2010/main" val="3249867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AFC3EF02-633D-4E26-AF9F-D3A7CD81A50D}" type="slidenum">
              <a:rPr lang="zh-CN" altLang="en-US" sz="1000" smtClean="0">
                <a:ea typeface="宋体" panose="02010600030101010101" pitchFamily="2" charset="-122"/>
              </a:rPr>
              <a:pPr/>
              <a:t>7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6125" cy="34163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3081061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718A6954-6AB5-4D52-9DEE-8669CC1E85BB}" type="slidenum">
              <a:rPr lang="zh-CN" altLang="en-US" sz="1000" smtClean="0">
                <a:ea typeface="宋体" panose="02010600030101010101" pitchFamily="2" charset="-122"/>
              </a:rPr>
              <a:pPr/>
              <a:t>81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6125" cy="3416300"/>
          </a:xfrm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//</a:t>
            </a:r>
            <a:r>
              <a:rPr lang="zh-CN" altLang="en-US" sz="800" smtClean="0"/>
              <a:t>完整程序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import java.io.*;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class datainput_output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{     public static void main(String args[])  throws  IOException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  {      FileOutputStream fos=new FileOutputStream("a.txt");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         DataOutputStream dos=new DataOutputStream (fos);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         try{     dos.writeBoolean(true);          //</a:t>
            </a:r>
            <a:r>
              <a:rPr lang="zh-CN" altLang="en-US" sz="800" smtClean="0"/>
              <a:t>输出到文件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800" smtClean="0"/>
              <a:t>		 	</a:t>
            </a:r>
            <a:r>
              <a:rPr lang="en-US" altLang="zh-CN" sz="800" smtClean="0"/>
              <a:t>dos.writeByte((byte)123);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  	dos.writeChar('J');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  	dos.writeDouble(3.141592654);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  	dos.writeFloat(2.7182f);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  	dos.writeInt(1234567890);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  	dos.writeLong(998877665544332211L);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  	dos.writeShort((short)11223);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  	 }finally{  dos.close();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DataInputStream dis=new DataInputStream(   //</a:t>
            </a:r>
            <a:r>
              <a:rPr lang="zh-CN" altLang="en-US" sz="800" smtClean="0"/>
              <a:t>从文件中读入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800" smtClean="0"/>
              <a:t>		  	      </a:t>
            </a:r>
            <a:r>
              <a:rPr lang="en-US" altLang="zh-CN" sz="800" smtClean="0"/>
              <a:t>new FileInputStream("a.txt"));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try{ System.out.println("\t "+dis.readBoolean());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	System.out.println("\t "+dis.readByte());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    		System.out.println("\t "+dis.readChar());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    		System.out.println("\t "+dis.readDouble());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    		System.out.println("\t "+dis.readFloat());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    		System.out.println("\t "+dis.readInt());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    		System.out.println("\t "+dis.readLong());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    		System.out.println("\t "+dis.readShort());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   }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       finally {  dis.close();}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}</a:t>
            </a:r>
            <a:endParaRPr lang="zh-CN" altLang="en-US" sz="800" smtClean="0"/>
          </a:p>
        </p:txBody>
      </p:sp>
    </p:spTree>
    <p:extLst>
      <p:ext uri="{BB962C8B-B14F-4D97-AF65-F5344CB8AC3E}">
        <p14:creationId xmlns:p14="http://schemas.microsoft.com/office/powerpoint/2010/main" val="324293258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86A0E62A-1D87-4B7D-BD4A-B73819BC4D06}" type="slidenum">
              <a:rPr lang="zh-CN" altLang="en-US" sz="1000" smtClean="0">
                <a:ea typeface="宋体" panose="02010600030101010101" pitchFamily="2" charset="-122"/>
              </a:rPr>
              <a:pPr/>
              <a:t>82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163" y="631825"/>
            <a:ext cx="5995987" cy="5651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内存中的对象在程序结束时就会被垃圾回收机制清除。有时需要保存对象的信息，在需要的时候，再读取这个对象。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94000"/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对象序列化是指将一个对象的属性和方法转化为 一种序列化的格式用于存储和传输。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94000"/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在需要的时候，再将对象重构出来，这个过程称为反序列化。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94000"/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对象的序列化和反序列化使用对象流来实现，包括对象输入流和对象输出流两个类。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94000"/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对象流属于装饰流，需要依赖其他流才能创建和使用。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94000"/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对象要想实现序列化，其所属的类必须实现</a:t>
            </a:r>
            <a:r>
              <a:rPr lang="en-US" altLang="zh-CN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Serializable</a:t>
            </a:r>
            <a:r>
              <a:rPr lang="zh-CN" altLang="en-US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接口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defRPr/>
            </a:pP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defRPr/>
            </a:pPr>
            <a:endParaRPr lang="en-US" altLang="zh-CN" b="1" u="sng" dirty="0" smtClean="0"/>
          </a:p>
          <a:p>
            <a:pPr eaLnBrk="1" hangingPunct="1">
              <a:defRPr/>
            </a:pPr>
            <a:endParaRPr lang="en-US" altLang="zh-CN" b="1" u="sng" dirty="0" smtClean="0"/>
          </a:p>
          <a:p>
            <a:pPr eaLnBrk="1" hangingPunct="1">
              <a:defRPr/>
            </a:pPr>
            <a:endParaRPr lang="en-US" altLang="zh-CN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410803364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AD5BB440-BAC4-45A7-B511-84BBA7424593}" type="slidenum">
              <a:rPr lang="zh-CN" altLang="en-US" sz="1000" smtClean="0">
                <a:ea typeface="宋体" panose="02010600030101010101" pitchFamily="2" charset="-122"/>
              </a:rPr>
              <a:pPr/>
              <a:t>83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163" y="631825"/>
            <a:ext cx="5995987" cy="5651500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Serializable</a:t>
            </a:r>
            <a:r>
              <a:rPr lang="zh-CN" altLang="en-US" smtClean="0"/>
              <a:t>接口是一个空接口，什么方法也没有。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一个类实现该接口只是简单的标记这个类的对象可以序列化。 </a:t>
            </a: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还应该注意一点，对象序列化时，不保存</a:t>
            </a:r>
            <a:r>
              <a:rPr lang="en-US" altLang="zh-CN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transient</a:t>
            </a:r>
            <a:r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和</a:t>
            </a:r>
            <a:r>
              <a:rPr lang="en-US" altLang="zh-CN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static</a:t>
            </a:r>
            <a:r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类型的变量。</a:t>
            </a:r>
            <a:endParaRPr lang="en-US" altLang="zh-CN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5296242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3738"/>
            <a:ext cx="4556125" cy="3416300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首先介绍对象输出流，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ObjectOutputStream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该类是</a:t>
            </a:r>
            <a:r>
              <a:rPr lang="en-US" altLang="zh-CN" smtClean="0">
                <a:latin typeface="黑体" panose="02010609060101010101" pitchFamily="49" charset="-122"/>
                <a:cs typeface="Arial Unicode MS" panose="020B0604020202020204" pitchFamily="34" charset="-122"/>
              </a:rPr>
              <a:t>OutputStream</a:t>
            </a:r>
            <a:r>
              <a:rPr lang="zh-CN" altLang="en-US" smtClean="0">
                <a:latin typeface="黑体" panose="02010609060101010101" pitchFamily="49" charset="-122"/>
                <a:cs typeface="Arial Unicode MS" panose="020B0604020202020204" pitchFamily="34" charset="-122"/>
              </a:rPr>
              <a:t>的子类，同时实现了</a:t>
            </a:r>
            <a:r>
              <a:rPr lang="en-US" altLang="zh-CN" smtClean="0">
                <a:latin typeface="黑体" panose="02010609060101010101" pitchFamily="49" charset="-122"/>
                <a:cs typeface="Arial Unicode MS" panose="020B0604020202020204" pitchFamily="34" charset="-122"/>
              </a:rPr>
              <a:t>  DataOutput</a:t>
            </a:r>
            <a:r>
              <a:rPr lang="zh-CN" altLang="en-US" smtClean="0">
                <a:latin typeface="黑体" panose="02010609060101010101" pitchFamily="49" charset="-122"/>
                <a:cs typeface="Arial Unicode MS" panose="020B0604020202020204" pitchFamily="34" charset="-122"/>
              </a:rPr>
              <a:t>和</a:t>
            </a:r>
            <a:r>
              <a:rPr lang="en-US" altLang="zh-CN" smtClean="0">
                <a:latin typeface="黑体" panose="02010609060101010101" pitchFamily="49" charset="-122"/>
                <a:cs typeface="Arial Unicode MS" panose="020B0604020202020204" pitchFamily="34" charset="-122"/>
              </a:rPr>
              <a:t>ObjectOutput</a:t>
            </a:r>
            <a:r>
              <a:rPr lang="zh-CN" altLang="en-US" smtClean="0">
                <a:latin typeface="黑体" panose="02010609060101010101" pitchFamily="49" charset="-122"/>
                <a:cs typeface="Arial Unicode MS" panose="020B0604020202020204" pitchFamily="34" charset="-122"/>
              </a:rPr>
              <a:t>接口。因此它既可以输出对象，也可以输出基本类型的数据。</a:t>
            </a:r>
            <a:endParaRPr lang="en-US" altLang="zh-CN" smtClean="0">
              <a:latin typeface="黑体" panose="02010609060101010101" pitchFamily="49" charset="-122"/>
              <a:cs typeface="Arial Unicode MS" panose="020B0604020202020204" pitchFamily="34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mtClean="0">
                <a:latin typeface="黑体" panose="02010609060101010101" pitchFamily="49" charset="-122"/>
                <a:cs typeface="Arial Unicode MS" panose="020B0604020202020204" pitchFamily="34" charset="-122"/>
              </a:rPr>
              <a:t> 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ObjectOutputStream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类包含了多个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write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方法，用于输出各种类型的数据，包括整型、实型、字符型以及对象。</a:t>
            </a:r>
            <a:endParaRPr lang="zh-CN" altLang="en-US" smtClean="0">
              <a:latin typeface="黑体" panose="02010609060101010101" pitchFamily="49" charset="-122"/>
            </a:endParaRPr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2A53A2-0D00-4017-A3F7-9F6525819926}" type="slidenum">
              <a:rPr lang="zh-CN" altLang="en-US" smtClean="0"/>
              <a:pPr>
                <a:defRPr/>
              </a:pPr>
              <a:t>84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364578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EAAF1F01-05FC-47D5-8BA4-B4D6E4C3B2EF}" type="slidenum">
              <a:rPr lang="zh-CN" altLang="en-US" sz="1000" smtClean="0">
                <a:ea typeface="宋体" panose="02010600030101010101" pitchFamily="2" charset="-122"/>
              </a:rPr>
              <a:pPr/>
              <a:t>85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163" y="631825"/>
            <a:ext cx="5995987" cy="5651500"/>
          </a:xfrm>
          <a:noFill/>
        </p:spPr>
        <p:txBody>
          <a:bodyPr/>
          <a:lstStyle/>
          <a:p>
            <a:pPr eaLnBrk="1" hangingPunct="1"/>
            <a:r>
              <a:rPr lang="zh-CN" altLang="en-US" i="1" u="sng" smtClean="0"/>
              <a:t>对象流</a:t>
            </a:r>
            <a:r>
              <a:rPr lang="zh-CN" altLang="en-US" smtClean="0"/>
              <a:t>是装饰流，需要依赖其他流，这里是在文件流的基础上创建。</a:t>
            </a:r>
            <a:endParaRPr lang="en-US" altLang="zh-CN" smtClean="0"/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首先创建文件流对象，然后以文件流为参数创建对象流。</a:t>
            </a:r>
            <a:endParaRPr lang="en-US" altLang="zh-CN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由于文件流对象名很少使用，因此，可将这两条语句合并成一条语句。</a:t>
            </a:r>
            <a:endParaRPr lang="en-US" altLang="zh-CN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创建对象流对象之后，就可以调用</a:t>
            </a:r>
            <a:r>
              <a:rPr lang="en-US" altLang="zh-CN" smtClean="0">
                <a:latin typeface="Arial" panose="020B0604020202020204" pitchFamily="34" charset="0"/>
                <a:ea typeface="黑体" panose="02010609060101010101" pitchFamily="49" charset="-122"/>
              </a:rPr>
              <a:t>write</a:t>
            </a:r>
            <a:r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方法来输出各种类型的数据，对象类型和基本类型的数据都可以。</a:t>
            </a:r>
            <a:endParaRPr lang="en-US" altLang="zh-CN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9854883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3738"/>
            <a:ext cx="4556125" cy="3416300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黑体" panose="02010609060101010101" pitchFamily="49" charset="-122"/>
                <a:cs typeface="Arial Unicode MS" panose="020B0604020202020204" pitchFamily="34" charset="-122"/>
              </a:rPr>
              <a:t>对象输入流</a:t>
            </a:r>
            <a:r>
              <a:rPr lang="en-US" altLang="zh-CN" dirty="0" err="1" smtClean="0">
                <a:latin typeface="黑体" panose="02010609060101010101" pitchFamily="49" charset="-122"/>
                <a:cs typeface="Arial Unicode MS" panose="020B0604020202020204" pitchFamily="34" charset="-122"/>
              </a:rPr>
              <a:t>ObjectInputStream</a:t>
            </a:r>
            <a:r>
              <a:rPr lang="zh-CN" altLang="en-US" dirty="0" smtClean="0">
                <a:latin typeface="黑体" panose="02010609060101010101" pitchFamily="49" charset="-122"/>
                <a:cs typeface="Arial Unicode MS" panose="020B0604020202020204" pitchFamily="34" charset="-122"/>
              </a:rPr>
              <a:t>是</a:t>
            </a:r>
            <a:r>
              <a:rPr lang="en-US" altLang="zh-CN" dirty="0" err="1" smtClean="0">
                <a:latin typeface="黑体" panose="02010609060101010101" pitchFamily="49" charset="-122"/>
                <a:cs typeface="Arial Unicode MS" panose="020B0604020202020204" pitchFamily="34" charset="-122"/>
              </a:rPr>
              <a:t>InputStream</a:t>
            </a:r>
            <a:r>
              <a:rPr lang="zh-CN" altLang="en-US" dirty="0" smtClean="0">
                <a:latin typeface="黑体" panose="02010609060101010101" pitchFamily="49" charset="-122"/>
                <a:cs typeface="Arial Unicode MS" panose="020B0604020202020204" pitchFamily="34" charset="-122"/>
              </a:rPr>
              <a:t>的子类，同时实现了</a:t>
            </a:r>
            <a:r>
              <a:rPr lang="en-US" altLang="zh-CN" dirty="0" err="1" smtClean="0">
                <a:latin typeface="黑体" panose="02010609060101010101" pitchFamily="49" charset="-122"/>
                <a:cs typeface="Arial Unicode MS" panose="020B0604020202020204" pitchFamily="34" charset="-122"/>
              </a:rPr>
              <a:t>DataInput</a:t>
            </a:r>
            <a:r>
              <a:rPr lang="zh-CN" altLang="en-US" dirty="0" smtClean="0">
                <a:latin typeface="黑体" panose="02010609060101010101" pitchFamily="49" charset="-122"/>
                <a:cs typeface="Arial Unicode MS" panose="020B0604020202020204" pitchFamily="34" charset="-122"/>
              </a:rPr>
              <a:t>和 </a:t>
            </a:r>
            <a:r>
              <a:rPr lang="en-US" altLang="zh-CN" dirty="0" err="1" smtClean="0">
                <a:latin typeface="黑体" panose="02010609060101010101" pitchFamily="49" charset="-122"/>
                <a:cs typeface="Arial Unicode MS" panose="020B0604020202020204" pitchFamily="34" charset="-122"/>
              </a:rPr>
              <a:t>ObjectInput</a:t>
            </a:r>
            <a:r>
              <a:rPr lang="zh-CN" altLang="en-US" dirty="0" smtClean="0">
                <a:latin typeface="黑体" panose="02010609060101010101" pitchFamily="49" charset="-122"/>
                <a:cs typeface="Arial Unicode MS" panose="020B0604020202020204" pitchFamily="34" charset="-122"/>
              </a:rPr>
              <a:t>接口。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黑体" panose="02010609060101010101" pitchFamily="49" charset="-122"/>
                <a:cs typeface="Arial Unicode MS" panose="020B0604020202020204" pitchFamily="34" charset="-122"/>
              </a:rPr>
              <a:t>因此，</a:t>
            </a:r>
            <a:r>
              <a:rPr lang="en-US" altLang="zh-CN" dirty="0" err="1" smtClean="0">
                <a:latin typeface="黑体" panose="02010609060101010101" pitchFamily="49" charset="-122"/>
                <a:cs typeface="Arial Unicode MS" panose="020B0604020202020204" pitchFamily="34" charset="-122"/>
              </a:rPr>
              <a:t>ObjectInputStream</a:t>
            </a:r>
            <a:r>
              <a:rPr lang="zh-CN" altLang="en-US" dirty="0" smtClean="0">
                <a:latin typeface="黑体" panose="02010609060101010101" pitchFamily="49" charset="-122"/>
                <a:cs typeface="Arial Unicode MS" panose="020B0604020202020204" pitchFamily="34" charset="-122"/>
              </a:rPr>
              <a:t>流即可以读入对象，又可以读入基本类型的数据。 </a:t>
            </a:r>
            <a:endParaRPr lang="en-US" altLang="zh-CN" dirty="0" smtClean="0">
              <a:latin typeface="黑体" panose="02010609060101010101" pitchFamily="49" charset="-122"/>
              <a:cs typeface="Arial Unicode MS" panose="020B0604020202020204" pitchFamily="34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黑体" panose="02010609060101010101" pitchFamily="49" charset="-122"/>
                <a:cs typeface="Arial Unicode MS" panose="020B0604020202020204" pitchFamily="34" charset="-122"/>
              </a:rPr>
              <a:t>在该类中包含了多个</a:t>
            </a:r>
            <a:r>
              <a:rPr lang="en-US" altLang="zh-CN" dirty="0" smtClean="0">
                <a:latin typeface="黑体" panose="02010609060101010101" pitchFamily="49" charset="-122"/>
                <a:cs typeface="Arial Unicode MS" panose="020B0604020202020204" pitchFamily="34" charset="-122"/>
              </a:rPr>
              <a:t>read</a:t>
            </a:r>
            <a:r>
              <a:rPr lang="zh-CN" altLang="en-US" dirty="0" smtClean="0">
                <a:latin typeface="黑体" panose="02010609060101010101" pitchFamily="49" charset="-122"/>
                <a:cs typeface="Arial Unicode MS" panose="020B0604020202020204" pitchFamily="34" charset="-122"/>
              </a:rPr>
              <a:t>方法，用于输入不同类型的数据，包括整型、实型、字符型和对象类型。</a:t>
            </a:r>
            <a:endParaRPr lang="en-US" altLang="zh-CN" dirty="0" smtClean="0">
              <a:latin typeface="黑体" panose="02010609060101010101" pitchFamily="49" charset="-122"/>
              <a:cs typeface="Arial Unicode MS" panose="020B0604020202020204" pitchFamily="34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黑体" panose="02010609060101010101" pitchFamily="49" charset="-122"/>
                <a:cs typeface="Arial Unicode MS" panose="020B0604020202020204" pitchFamily="34" charset="-122"/>
              </a:rPr>
              <a:t>在读取对象时，返回值是</a:t>
            </a:r>
            <a:r>
              <a:rPr lang="en-US" altLang="zh-CN" dirty="0" smtClean="0">
                <a:latin typeface="黑体" panose="02010609060101010101" pitchFamily="49" charset="-122"/>
                <a:cs typeface="Arial Unicode MS" panose="020B0604020202020204" pitchFamily="34" charset="-122"/>
              </a:rPr>
              <a:t>Object</a:t>
            </a:r>
            <a:r>
              <a:rPr lang="zh-CN" altLang="en-US" dirty="0" smtClean="0">
                <a:latin typeface="黑体" panose="02010609060101010101" pitchFamily="49" charset="-122"/>
                <a:cs typeface="Arial Unicode MS" panose="020B0604020202020204" pitchFamily="34" charset="-122"/>
              </a:rPr>
              <a:t>类型。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0090B2-654B-427A-8EDC-5461C0206CFF}" type="slidenum">
              <a:rPr lang="zh-CN" altLang="en-US" smtClean="0"/>
              <a:pPr>
                <a:defRPr/>
              </a:pPr>
              <a:t>86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494012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79B72247-4FD3-4920-AFB4-754F41327C55}" type="slidenum">
              <a:rPr lang="zh-CN" altLang="en-US" sz="1000" smtClean="0">
                <a:ea typeface="宋体" panose="02010600030101010101" pitchFamily="2" charset="-122"/>
              </a:rPr>
              <a:pPr/>
              <a:t>87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163" y="631825"/>
            <a:ext cx="5995987" cy="5651500"/>
          </a:xfrm>
          <a:noFill/>
        </p:spPr>
        <p:txBody>
          <a:bodyPr/>
          <a:lstStyle/>
          <a:p>
            <a:pPr eaLnBrk="1" hangingPunct="1"/>
            <a:r>
              <a:rPr lang="zh-CN" altLang="en-US" i="1" u="sng" smtClean="0"/>
              <a:t>对象输入流</a:t>
            </a:r>
            <a:r>
              <a:rPr lang="zh-CN" altLang="en-US" smtClean="0"/>
              <a:t>需要依赖其他流，这里是在文件流的基础上创建。</a:t>
            </a:r>
            <a:endParaRPr lang="en-US" altLang="zh-CN" smtClean="0"/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首先创建文件流对象，然后以文件流为参数创建对象流。</a:t>
            </a:r>
            <a:endParaRPr lang="en-US" altLang="zh-CN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由于文件流对象名很少使用，因此，可将这两条语句合并成一条语句。</a:t>
            </a:r>
            <a:endParaRPr lang="en-US" altLang="zh-CN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创建对象流对象之后，就可以调用</a:t>
            </a:r>
            <a:r>
              <a:rPr lang="en-US" altLang="zh-CN" smtClean="0">
                <a:latin typeface="Arial" panose="020B0604020202020204" pitchFamily="34" charset="0"/>
                <a:ea typeface="黑体" panose="02010609060101010101" pitchFamily="49" charset="-122"/>
              </a:rPr>
              <a:t>read</a:t>
            </a:r>
            <a:r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方法来输入各种类型的数据，对象类型和基本类型的数据都可以。</a:t>
            </a:r>
            <a:endParaRPr lang="en-US" altLang="zh-CN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mtClean="0"/>
              <a:t>读取对象的</a:t>
            </a:r>
            <a:r>
              <a:rPr lang="en-US" altLang="zh-CN" smtClean="0"/>
              <a:t>readObjiect</a:t>
            </a:r>
            <a:r>
              <a:rPr lang="zh-CN" altLang="en-US" smtClean="0"/>
              <a:t>方法的返回值是</a:t>
            </a:r>
            <a:r>
              <a:rPr lang="en-US" altLang="zh-CN" smtClean="0"/>
              <a:t>objiect</a:t>
            </a:r>
            <a:r>
              <a:rPr lang="zh-CN" altLang="en-US" smtClean="0"/>
              <a:t>，因此在读取出来之后应该进行类型转换，转换为应有的类型。</a:t>
            </a:r>
          </a:p>
          <a:p>
            <a:pPr eaLnBrk="1" hangingPunct="1"/>
            <a:r>
              <a:rPr lang="zh-CN" altLang="en-US" smtClean="0"/>
              <a:t>从对象流中读取数据时，必须与数据写入的顺序一致。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37688764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D17335D7-870B-4E11-8D5B-58A4271962B0}" type="slidenum">
              <a:rPr lang="zh-CN" altLang="en-US" sz="1000" smtClean="0">
                <a:ea typeface="宋体" panose="02010600030101010101" pitchFamily="2" charset="-122"/>
              </a:rPr>
              <a:pPr/>
              <a:t>88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95513" y="6529388"/>
            <a:ext cx="2527300" cy="1895475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163" y="631825"/>
            <a:ext cx="5995987" cy="5651500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这是一个应用示例，要求</a:t>
            </a:r>
            <a:r>
              <a:rPr lang="zh-CN" altLang="en-US" smtClean="0">
                <a:latin typeface="黑体" panose="02010609060101010101" pitchFamily="49" charset="-122"/>
              </a:rPr>
              <a:t>创建一个书籍对象，使用对象流把它输出到文件中，然后再把该对象读出来，在屏幕上显示对象信息。</a:t>
            </a:r>
          </a:p>
          <a:p>
            <a:pPr eaLnBrk="1" hangingPunct="1"/>
            <a:r>
              <a:rPr lang="zh-CN" altLang="en-US" smtClean="0"/>
              <a:t>首先定义图书类，该类要实现</a:t>
            </a:r>
            <a:r>
              <a:rPr lang="en-US" altLang="zh-CN" smtClean="0">
                <a:solidFill>
                  <a:srgbClr val="A50021"/>
                </a:solidFill>
                <a:latin typeface="Arial" panose="020B0604020202020204" pitchFamily="34" charset="0"/>
              </a:rPr>
              <a:t>Serializable</a:t>
            </a:r>
            <a:r>
              <a:rPr lang="zh-CN" altLang="en-US" smtClean="0">
                <a:solidFill>
                  <a:srgbClr val="A50021"/>
                </a:solidFill>
                <a:latin typeface="Arial" panose="020B0604020202020204" pitchFamily="34" charset="0"/>
              </a:rPr>
              <a:t>接口，成员变量有图书编号、名称、作者和价格。</a:t>
            </a:r>
            <a:endParaRPr lang="en-US" altLang="zh-CN" smtClean="0">
              <a:solidFill>
                <a:srgbClr val="A5002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mtClean="0">
                <a:solidFill>
                  <a:srgbClr val="A50021"/>
                </a:solidFill>
                <a:latin typeface="Arial" panose="020B0604020202020204" pitchFamily="34" charset="0"/>
              </a:rPr>
              <a:t>然后再定义图书类的构造方法。</a:t>
            </a:r>
            <a:endParaRPr lang="en-US" altLang="zh-CN" smtClean="0">
              <a:solidFill>
                <a:srgbClr val="A50021"/>
              </a:solidFill>
              <a:latin typeface="Arial" panose="020B0604020202020204" pitchFamily="34" charset="0"/>
            </a:endParaRPr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1911381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526AF50C-D0C4-4514-A5DC-C6E6E23CB109}" type="slidenum">
              <a:rPr lang="zh-CN" altLang="en-US" sz="1000" smtClean="0">
                <a:ea typeface="宋体" panose="02010600030101010101" pitchFamily="2" charset="-122"/>
              </a:rPr>
              <a:pPr/>
              <a:t>89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95513" y="6529388"/>
            <a:ext cx="2527300" cy="1895475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163" y="631825"/>
            <a:ext cx="5995987" cy="5651500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在主方法中创建图书对象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创建文件流和对象输出流，将图书对象写到文件中。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然后再创建文件流和对象输入流，从文件中将图书对象读取出来，读取出来是</a:t>
            </a:r>
            <a:r>
              <a:rPr lang="en-US" altLang="zh-CN" smtClean="0"/>
              <a:t>Object</a:t>
            </a:r>
            <a:r>
              <a:rPr lang="zh-CN" altLang="en-US" smtClean="0"/>
              <a:t>类型，转化为</a:t>
            </a:r>
            <a:r>
              <a:rPr lang="en-US" altLang="zh-CN" smtClean="0"/>
              <a:t>book</a:t>
            </a:r>
            <a:r>
              <a:rPr lang="zh-CN" altLang="en-US" smtClean="0"/>
              <a:t>类型后赋给</a:t>
            </a:r>
            <a:r>
              <a:rPr lang="en-US" altLang="zh-CN" smtClean="0"/>
              <a:t>book2</a:t>
            </a:r>
          </a:p>
          <a:p>
            <a:pPr eaLnBrk="1" hangingPunct="1"/>
            <a:r>
              <a:rPr lang="zh-CN" altLang="en-US" smtClean="0"/>
              <a:t>然后输出</a:t>
            </a:r>
            <a:r>
              <a:rPr lang="en-US" altLang="zh-CN" smtClean="0"/>
              <a:t>book2</a:t>
            </a:r>
            <a:r>
              <a:rPr lang="zh-CN" altLang="en-US" smtClean="0"/>
              <a:t>的信息。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这是程序运行结果。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//</a:t>
            </a:r>
            <a:r>
              <a:rPr lang="zh-CN" altLang="en-US" smtClean="0"/>
              <a:t>完整程序</a:t>
            </a:r>
          </a:p>
          <a:p>
            <a:pPr eaLnBrk="1" hangingPunct="1"/>
            <a:r>
              <a:rPr lang="en-US" altLang="zh-CN" smtClean="0"/>
              <a:t>import java.io.*;</a:t>
            </a:r>
          </a:p>
          <a:p>
            <a:pPr eaLnBrk="1" hangingPunct="1"/>
            <a:r>
              <a:rPr lang="en-US" altLang="zh-CN" smtClean="0"/>
              <a:t>class Book implements Serializable {</a:t>
            </a:r>
          </a:p>
          <a:p>
            <a:pPr eaLnBrk="1" hangingPunct="1"/>
            <a:r>
              <a:rPr lang="en-US" altLang="zh-CN" smtClean="0"/>
              <a:t>	int       id;</a:t>
            </a:r>
          </a:p>
          <a:p>
            <a:pPr eaLnBrk="1" hangingPunct="1"/>
            <a:r>
              <a:rPr lang="en-US" altLang="zh-CN" smtClean="0"/>
              <a:t>	String name;</a:t>
            </a:r>
          </a:p>
          <a:p>
            <a:pPr eaLnBrk="1" hangingPunct="1"/>
            <a:r>
              <a:rPr lang="en-US" altLang="zh-CN" smtClean="0"/>
              <a:t>	String author;</a:t>
            </a:r>
          </a:p>
          <a:p>
            <a:pPr eaLnBrk="1" hangingPunct="1"/>
            <a:r>
              <a:rPr lang="en-US" altLang="zh-CN" smtClean="0"/>
              <a:t>	float    price;</a:t>
            </a:r>
          </a:p>
          <a:p>
            <a:pPr eaLnBrk="1" hangingPunct="1"/>
            <a:r>
              <a:rPr lang="en-US" altLang="zh-CN" smtClean="0"/>
              <a:t>	public Book(int id,String name,String author,float price) {</a:t>
            </a:r>
          </a:p>
          <a:p>
            <a:pPr eaLnBrk="1" hangingPunct="1"/>
            <a:r>
              <a:rPr lang="en-US" altLang="zh-CN" smtClean="0"/>
              <a:t>		this.id=id;</a:t>
            </a:r>
          </a:p>
          <a:p>
            <a:pPr eaLnBrk="1" hangingPunct="1"/>
            <a:r>
              <a:rPr lang="en-US" altLang="zh-CN" smtClean="0"/>
              <a:t>		this.name=name;</a:t>
            </a:r>
          </a:p>
          <a:p>
            <a:pPr eaLnBrk="1" hangingPunct="1"/>
            <a:r>
              <a:rPr lang="en-US" altLang="zh-CN" smtClean="0"/>
              <a:t>		this.author=author;</a:t>
            </a:r>
          </a:p>
          <a:p>
            <a:pPr eaLnBrk="1" hangingPunct="1"/>
            <a:r>
              <a:rPr lang="en-US" altLang="zh-CN" smtClean="0"/>
              <a:t>		this.price=price;</a:t>
            </a:r>
          </a:p>
          <a:p>
            <a:pPr eaLnBrk="1" hangingPunct="1"/>
            <a:r>
              <a:rPr lang="en-US" altLang="zh-CN" smtClean="0"/>
              <a:t>	}</a:t>
            </a:r>
          </a:p>
          <a:p>
            <a:pPr eaLnBrk="1" hangingPunct="1"/>
            <a:r>
              <a:rPr lang="en-US" altLang="zh-CN" smtClean="0"/>
              <a:t>}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class Ex{</a:t>
            </a:r>
          </a:p>
          <a:p>
            <a:pPr eaLnBrk="1" hangingPunct="1"/>
            <a:r>
              <a:rPr lang="en-US" altLang="zh-CN" smtClean="0"/>
              <a:t>	public static void main(String args[]) throws  IOException,ClassNotFoundException {</a:t>
            </a:r>
          </a:p>
          <a:p>
            <a:pPr eaLnBrk="1" hangingPunct="1"/>
            <a:r>
              <a:rPr lang="en-US" altLang="zh-CN" smtClean="0"/>
              <a:t>	   Book book=new Book(100032,"Java Programming Skills","Li feng",30);</a:t>
            </a:r>
          </a:p>
          <a:p>
            <a:pPr eaLnBrk="1" hangingPunct="1"/>
            <a:r>
              <a:rPr lang="en-US" altLang="zh-CN" smtClean="0"/>
              <a:t>	   ObjectOutputStream oos=new ObjectOutputStream(new FileOutputStream("d:/book.dat"));       </a:t>
            </a:r>
          </a:p>
          <a:p>
            <a:pPr eaLnBrk="1" hangingPunct="1"/>
            <a:r>
              <a:rPr lang="en-US" altLang="zh-CN" smtClean="0"/>
              <a:t>       oos.writeObject(book);</a:t>
            </a:r>
          </a:p>
          <a:p>
            <a:pPr eaLnBrk="1" hangingPunct="1"/>
            <a:r>
              <a:rPr lang="en-US" altLang="zh-CN" smtClean="0"/>
              <a:t>	   oos.close(); 	</a:t>
            </a:r>
          </a:p>
          <a:p>
            <a:pPr eaLnBrk="1" hangingPunct="1"/>
            <a:r>
              <a:rPr lang="en-US" altLang="zh-CN" smtClean="0"/>
              <a:t>       book=null;</a:t>
            </a:r>
          </a:p>
          <a:p>
            <a:pPr eaLnBrk="1" hangingPunct="1"/>
            <a:r>
              <a:rPr lang="en-US" altLang="zh-CN" smtClean="0"/>
              <a:t>	   ObjectInputStream ois=new ObjectInputStream(new FileInputStream("d:/book.dat"));    </a:t>
            </a:r>
          </a:p>
          <a:p>
            <a:pPr eaLnBrk="1" hangingPunct="1"/>
            <a:r>
              <a:rPr lang="en-US" altLang="zh-CN" smtClean="0"/>
              <a:t>       book=(Book)ois.readObject(); </a:t>
            </a:r>
          </a:p>
          <a:p>
            <a:pPr eaLnBrk="1" hangingPunct="1"/>
            <a:r>
              <a:rPr lang="en-US" altLang="zh-CN" smtClean="0"/>
              <a:t>	   ois.close(); </a:t>
            </a:r>
          </a:p>
          <a:p>
            <a:pPr eaLnBrk="1" hangingPunct="1"/>
            <a:r>
              <a:rPr lang="en-US" altLang="zh-CN" smtClean="0"/>
              <a:t> 	   System.out.println("ID is:"+book.id);  </a:t>
            </a:r>
          </a:p>
          <a:p>
            <a:pPr eaLnBrk="1" hangingPunct="1"/>
            <a:r>
              <a:rPr lang="en-US" altLang="zh-CN" smtClean="0"/>
              <a:t>	   System.out.println("name is:"+book.name);</a:t>
            </a:r>
          </a:p>
          <a:p>
            <a:pPr eaLnBrk="1" hangingPunct="1"/>
            <a:r>
              <a:rPr lang="en-US" altLang="zh-CN" smtClean="0"/>
              <a:t>	   System.out.println("author is:"+book.author);</a:t>
            </a:r>
          </a:p>
          <a:p>
            <a:pPr eaLnBrk="1" hangingPunct="1"/>
            <a:r>
              <a:rPr lang="en-US" altLang="zh-CN" smtClean="0"/>
              <a:t>	   System.out.println("price is:"+book.price);</a:t>
            </a:r>
          </a:p>
          <a:p>
            <a:pPr eaLnBrk="1" hangingPunct="1"/>
            <a:r>
              <a:rPr lang="en-US" altLang="zh-CN" smtClean="0"/>
              <a:t>	}</a:t>
            </a:r>
          </a:p>
          <a:p>
            <a:pPr eaLnBrk="1" hangingPunct="1"/>
            <a:r>
              <a:rPr lang="en-US" altLang="zh-CN" smtClean="0"/>
              <a:t>}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8844685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DDDDAC85-37E4-4C83-8FA5-BB3D8240B65B}" type="slidenum">
              <a:rPr lang="zh-CN" altLang="en-US" sz="1000" smtClean="0">
                <a:ea typeface="宋体" panose="02010600030101010101" pitchFamily="2" charset="-122"/>
              </a:rPr>
              <a:pPr/>
              <a:t>90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95513" y="6529388"/>
            <a:ext cx="2527300" cy="1895475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163" y="631825"/>
            <a:ext cx="5995987" cy="5651500"/>
          </a:xfrm>
          <a:noFill/>
        </p:spPr>
        <p:txBody>
          <a:bodyPr/>
          <a:lstStyle/>
          <a:p>
            <a:pPr>
              <a:lnSpc>
                <a:spcPts val="4000"/>
              </a:lnSpc>
              <a:spcBef>
                <a:spcPct val="0"/>
              </a:spcBef>
              <a:buClr>
                <a:srgbClr val="339966"/>
              </a:buClr>
            </a:pPr>
            <a:r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将图书类的成员变量</a:t>
            </a:r>
            <a:r>
              <a:rPr lang="en-US" altLang="zh-CN" smtClean="0">
                <a:latin typeface="Arial" panose="020B0604020202020204" pitchFamily="34" charset="0"/>
                <a:ea typeface="黑体" panose="02010609060101010101" pitchFamily="49" charset="-122"/>
              </a:rPr>
              <a:t>price</a:t>
            </a:r>
            <a:r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声明为临时变量。</a:t>
            </a:r>
          </a:p>
          <a:p>
            <a:pPr>
              <a:lnSpc>
                <a:spcPts val="4000"/>
              </a:lnSpc>
              <a:spcBef>
                <a:spcPct val="0"/>
              </a:spcBef>
              <a:buClr>
                <a:srgbClr val="339966"/>
              </a:buClr>
            </a:pPr>
            <a:r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再运行程序，输出结果中其他成员变量的值不变，只有价格一项变为0</a:t>
            </a:r>
            <a:r>
              <a:rPr lang="en-US" altLang="zh-CN" smtClean="0">
                <a:latin typeface="Arial" panose="020B0604020202020204" pitchFamily="34" charset="0"/>
                <a:ea typeface="黑体" panose="02010609060101010101" pitchFamily="49" charset="-122"/>
              </a:rPr>
              <a:t>.0</a:t>
            </a:r>
            <a:r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，这是因为临时变量不保存。这对于保护重要的信息（例如密码等）是很有必要的。</a:t>
            </a:r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59753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4B900451-DE28-47C3-B057-9E7214CD6A92}" type="slidenum">
              <a:rPr lang="zh-CN" altLang="en-US" sz="1000" smtClean="0">
                <a:ea typeface="宋体" panose="02010600030101010101" pitchFamily="2" charset="-122"/>
              </a:rPr>
              <a:pPr/>
              <a:t>8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6125" cy="34163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85168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62AD28D5-6850-4762-80E5-DD38B4B15061}" type="slidenum">
              <a:rPr lang="zh-CN" altLang="en-US" sz="1000" smtClean="0">
                <a:ea typeface="宋体" panose="02010600030101010101" pitchFamily="2" charset="-122"/>
              </a:rPr>
              <a:pPr/>
              <a:t>9</a:t>
            </a:fld>
            <a:endParaRPr lang="en-US" altLang="zh-CN" sz="1000" smtClean="0"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6125" cy="34163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66144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143000" y="628650"/>
            <a:ext cx="8012113" cy="2571750"/>
            <a:chOff x="720" y="396"/>
            <a:chExt cx="5047" cy="1620"/>
          </a:xfrm>
        </p:grpSpPr>
        <p:sp>
          <p:nvSpPr>
            <p:cNvPr id="5" name="Rectangle 18"/>
            <p:cNvSpPr>
              <a:spLocks noChangeArrowheads="1"/>
            </p:cNvSpPr>
            <p:nvPr userDrawn="1"/>
          </p:nvSpPr>
          <p:spPr bwMode="gray">
            <a:xfrm>
              <a:off x="1081" y="396"/>
              <a:ext cx="4686" cy="15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  <p:sp>
          <p:nvSpPr>
            <p:cNvPr id="6" name="Rectangle 28"/>
            <p:cNvSpPr>
              <a:spLocks noChangeArrowheads="1"/>
            </p:cNvSpPr>
            <p:nvPr userDrawn="1"/>
          </p:nvSpPr>
          <p:spPr bwMode="gray">
            <a:xfrm>
              <a:off x="720" y="1440"/>
              <a:ext cx="576" cy="57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</p:grpSp>
      <p:sp>
        <p:nvSpPr>
          <p:cNvPr id="7" name="Rectangle 17"/>
          <p:cNvSpPr>
            <a:spLocks noChangeArrowheads="1"/>
          </p:cNvSpPr>
          <p:nvPr/>
        </p:nvSpPr>
        <p:spPr bwMode="gray">
          <a:xfrm>
            <a:off x="1130300" y="3141663"/>
            <a:ext cx="8013700" cy="574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gray">
          <a:xfrm>
            <a:off x="573088" y="2520950"/>
            <a:ext cx="576262" cy="641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gray">
          <a:xfrm>
            <a:off x="1716088" y="628650"/>
            <a:ext cx="566737" cy="63658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gray">
          <a:xfrm>
            <a:off x="2278063" y="0"/>
            <a:ext cx="585787" cy="635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gray">
          <a:xfrm>
            <a:off x="2281238" y="628650"/>
            <a:ext cx="585787" cy="6318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gray">
          <a:xfrm>
            <a:off x="1141413" y="1262063"/>
            <a:ext cx="574675" cy="6254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gray">
          <a:xfrm>
            <a:off x="1716088" y="1263650"/>
            <a:ext cx="566737" cy="6223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gray">
          <a:xfrm>
            <a:off x="573088" y="1885950"/>
            <a:ext cx="576262" cy="6445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gray">
          <a:xfrm>
            <a:off x="1141413" y="1885950"/>
            <a:ext cx="576262" cy="6445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6" name="Rectangle 27"/>
          <p:cNvSpPr>
            <a:spLocks noChangeArrowheads="1"/>
          </p:cNvSpPr>
          <p:nvPr/>
        </p:nvSpPr>
        <p:spPr bwMode="gray">
          <a:xfrm>
            <a:off x="0" y="2528888"/>
            <a:ext cx="574675" cy="63341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grpSp>
        <p:nvGrpSpPr>
          <p:cNvPr id="17" name="Group 16"/>
          <p:cNvGrpSpPr>
            <a:grpSpLocks/>
          </p:cNvGrpSpPr>
          <p:nvPr userDrawn="1"/>
        </p:nvGrpSpPr>
        <p:grpSpPr bwMode="auto">
          <a:xfrm>
            <a:off x="3995936" y="5157192"/>
            <a:ext cx="1655489" cy="1130300"/>
            <a:chOff x="2743" y="3678"/>
            <a:chExt cx="617" cy="712"/>
          </a:xfrm>
        </p:grpSpPr>
        <p:sp>
          <p:nvSpPr>
            <p:cNvPr id="18" name="Text Box 14"/>
            <p:cNvSpPr txBox="1">
              <a:spLocks noChangeArrowheads="1"/>
            </p:cNvSpPr>
            <p:nvPr userDrawn="1"/>
          </p:nvSpPr>
          <p:spPr bwMode="gray">
            <a:xfrm>
              <a:off x="2743" y="3789"/>
              <a:ext cx="617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800" b="1" i="1" dirty="0" smtClean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NCEPU</a:t>
              </a:r>
            </a:p>
          </p:txBody>
        </p:sp>
        <p:sp>
          <p:nvSpPr>
            <p:cNvPr id="19" name="AutoShape 15"/>
            <p:cNvSpPr>
              <a:spLocks noChangeArrowheads="1"/>
            </p:cNvSpPr>
            <p:nvPr userDrawn="1"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752600" y="1800225"/>
            <a:ext cx="6629400" cy="1012825"/>
          </a:xfrm>
        </p:spPr>
        <p:txBody>
          <a:bodyPr/>
          <a:lstStyle>
            <a:lvl1pPr algn="ctr">
              <a:defRPr sz="4400" i="1">
                <a:latin typeface="Verdana" panose="020B0604030504040204" pitchFamily="34" charset="0"/>
              </a:defRPr>
            </a:lvl1pPr>
          </a:lstStyle>
          <a:p>
            <a:pPr lvl="0"/>
            <a:r>
              <a:rPr lang="en-US" altLang="zh-CN" noProof="0" smtClean="0"/>
              <a:t>Click to edit Master </a:t>
            </a:r>
            <a:br>
              <a:rPr lang="en-US" altLang="zh-CN" noProof="0" smtClean="0"/>
            </a:br>
            <a:r>
              <a:rPr lang="en-US" altLang="zh-CN" noProof="0" smtClean="0"/>
              <a:t>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00200" y="3276600"/>
            <a:ext cx="632460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08647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385A2-CBC2-48A8-8AA0-2AB04D94B3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101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62ED4-C5A2-440C-9520-EE81467B09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2681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35B9A-F4C6-4396-A5C9-054AC6A27A3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0318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03EDC-8043-461F-9F1D-BC8B1BD04F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8680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8229600" cy="25479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3929063"/>
            <a:ext cx="8229600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54A6B-F25A-47D8-AF08-CCB43E58AA7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552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F9B93-B2C0-44EE-9CEA-401AD24084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27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75351C-DC3C-405C-900F-18871679E1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285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68313" y="552450"/>
            <a:ext cx="8207375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3919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143000" y="628650"/>
            <a:ext cx="8012113" cy="2571750"/>
            <a:chOff x="720" y="396"/>
            <a:chExt cx="5047" cy="1620"/>
          </a:xfrm>
        </p:grpSpPr>
        <p:sp>
          <p:nvSpPr>
            <p:cNvPr id="5" name="Rectangle 18"/>
            <p:cNvSpPr>
              <a:spLocks noChangeArrowheads="1"/>
            </p:cNvSpPr>
            <p:nvPr userDrawn="1"/>
          </p:nvSpPr>
          <p:spPr bwMode="gray">
            <a:xfrm>
              <a:off x="1081" y="396"/>
              <a:ext cx="4686" cy="15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  <p:sp>
          <p:nvSpPr>
            <p:cNvPr id="6" name="Rectangle 28"/>
            <p:cNvSpPr>
              <a:spLocks noChangeArrowheads="1"/>
            </p:cNvSpPr>
            <p:nvPr userDrawn="1"/>
          </p:nvSpPr>
          <p:spPr bwMode="gray">
            <a:xfrm>
              <a:off x="720" y="1440"/>
              <a:ext cx="576" cy="57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</p:grpSp>
      <p:sp>
        <p:nvSpPr>
          <p:cNvPr id="7" name="Rectangle 17"/>
          <p:cNvSpPr>
            <a:spLocks noChangeArrowheads="1"/>
          </p:cNvSpPr>
          <p:nvPr/>
        </p:nvSpPr>
        <p:spPr bwMode="gray">
          <a:xfrm>
            <a:off x="1130300" y="3141663"/>
            <a:ext cx="8013700" cy="574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gray">
          <a:xfrm>
            <a:off x="573088" y="2520950"/>
            <a:ext cx="576262" cy="641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gray">
          <a:xfrm>
            <a:off x="1716088" y="628650"/>
            <a:ext cx="566737" cy="63658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gray">
          <a:xfrm>
            <a:off x="2278063" y="0"/>
            <a:ext cx="585787" cy="635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gray">
          <a:xfrm>
            <a:off x="2281238" y="628650"/>
            <a:ext cx="585787" cy="6318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gray">
          <a:xfrm>
            <a:off x="1141413" y="1262063"/>
            <a:ext cx="574675" cy="6254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gray">
          <a:xfrm>
            <a:off x="1716088" y="1263650"/>
            <a:ext cx="566737" cy="6223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gray">
          <a:xfrm>
            <a:off x="573088" y="1885950"/>
            <a:ext cx="576262" cy="6445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gray">
          <a:xfrm>
            <a:off x="1141413" y="1885950"/>
            <a:ext cx="576262" cy="6445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6" name="Rectangle 27"/>
          <p:cNvSpPr>
            <a:spLocks noChangeArrowheads="1"/>
          </p:cNvSpPr>
          <p:nvPr/>
        </p:nvSpPr>
        <p:spPr bwMode="gray">
          <a:xfrm>
            <a:off x="0" y="2528888"/>
            <a:ext cx="574675" cy="63341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4191000" y="5410200"/>
            <a:ext cx="1447800" cy="695325"/>
            <a:chOff x="2680" y="3678"/>
            <a:chExt cx="680" cy="438"/>
          </a:xfrm>
        </p:grpSpPr>
        <p:sp>
          <p:nvSpPr>
            <p:cNvPr id="18" name="Text Box 14"/>
            <p:cNvSpPr txBox="1">
              <a:spLocks noChangeArrowheads="1"/>
            </p:cNvSpPr>
            <p:nvPr userDrawn="1"/>
          </p:nvSpPr>
          <p:spPr bwMode="gray">
            <a:xfrm>
              <a:off x="2680" y="3789"/>
              <a:ext cx="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800" b="1" smtClean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NCEPU</a:t>
              </a:r>
            </a:p>
          </p:txBody>
        </p:sp>
        <p:sp>
          <p:nvSpPr>
            <p:cNvPr id="19" name="AutoShape 15"/>
            <p:cNvSpPr>
              <a:spLocks noChangeArrowheads="1"/>
            </p:cNvSpPr>
            <p:nvPr userDrawn="1"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</p:grpSp>
      <p:pic>
        <p:nvPicPr>
          <p:cNvPr id="20" name="Picture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791200"/>
            <a:ext cx="24574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752600" y="1800225"/>
            <a:ext cx="6629400" cy="1012825"/>
          </a:xfrm>
        </p:spPr>
        <p:txBody>
          <a:bodyPr/>
          <a:lstStyle>
            <a:lvl1pPr algn="ctr">
              <a:defRPr sz="4400" i="1">
                <a:latin typeface="Verdana" panose="020B0604030504040204" pitchFamily="34" charset="0"/>
              </a:defRPr>
            </a:lvl1pPr>
          </a:lstStyle>
          <a:p>
            <a:pPr lvl="0"/>
            <a:r>
              <a:rPr lang="en-US" altLang="zh-CN" noProof="0" smtClean="0"/>
              <a:t>Click to edit Master </a:t>
            </a:r>
            <a:br>
              <a:rPr lang="en-US" altLang="zh-CN" noProof="0" smtClean="0"/>
            </a:br>
            <a:r>
              <a:rPr lang="en-US" altLang="zh-CN" noProof="0" smtClean="0"/>
              <a:t>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00200" y="3276600"/>
            <a:ext cx="632460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913917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D88F7-AB90-4A27-AA2D-183D5AB912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604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F8BB2-62CD-495A-8D42-5F4D307B14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400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8CAEC-5D72-4111-A3A7-298C851C02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0713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302D5-24A6-4E9D-8F7C-06F994964E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61779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52E3B-AC38-4760-9F1F-8CBFC159BA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40248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FD21E-0BE4-4284-A85C-F46F4ABA7F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61312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BAE26-7B7C-4629-83FA-CC0B0DE1130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45453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85662F-0B9B-418A-A197-C62EF1590C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22578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2D25B-BE0F-484E-B507-6EC1D4DE0F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92644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A071D-213E-4087-B603-3A4780393E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58419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B607D-89A3-4FDD-B762-5EBCAEC347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71860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6B7270-0550-4D73-A53F-0DB182FB16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659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05F9C-4EFE-401D-BE14-F0AB67303F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02198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4DB76-5871-453B-9698-109A0C55A0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95332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8229600" cy="25479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3929063"/>
            <a:ext cx="8229600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338CD-9B19-43DA-9300-DE0704C594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65679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EDC68D-48B3-44A9-8C33-D48947A376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61400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B7CBB-7A6D-40B1-B921-F6182D4F99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82924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68313" y="552450"/>
            <a:ext cx="8207375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0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BE3D3-6E93-43E1-B55F-AEDDA341F7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880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F4342-3F08-49B3-B64B-236FD4C448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6604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35252-1BEC-4641-BB4E-9213B6E6DEE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2648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B1C43-2D7E-4DCA-AC5A-16E90C0DD2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076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A9443-FF77-4C19-9A28-84AE043D8F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292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3B847-5957-412D-AAA1-2E045C288DA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2936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/>
        </p:nvSpPr>
        <p:spPr bwMode="gray">
          <a:xfrm>
            <a:off x="655638" y="360363"/>
            <a:ext cx="8497887" cy="7191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37325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9718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3631870-DA99-40EA-B1AA-36FCE6C128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457200"/>
            <a:ext cx="7391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1" name="Rectangle 24"/>
          <p:cNvSpPr>
            <a:spLocks noChangeArrowheads="1"/>
          </p:cNvSpPr>
          <p:nvPr/>
        </p:nvSpPr>
        <p:spPr bwMode="gray">
          <a:xfrm>
            <a:off x="0" y="719138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2" name="Rectangle 25"/>
          <p:cNvSpPr>
            <a:spLocks noChangeArrowheads="1"/>
          </p:cNvSpPr>
          <p:nvPr/>
        </p:nvSpPr>
        <p:spPr bwMode="gray">
          <a:xfrm>
            <a:off x="328613" y="357188"/>
            <a:ext cx="328612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3" name="Rectangle 26"/>
          <p:cNvSpPr>
            <a:spLocks noChangeArrowheads="1"/>
          </p:cNvSpPr>
          <p:nvPr/>
        </p:nvSpPr>
        <p:spPr bwMode="gray">
          <a:xfrm>
            <a:off x="657225" y="0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4" name="Rectangle 28"/>
          <p:cNvSpPr>
            <a:spLocks noChangeArrowheads="1"/>
          </p:cNvSpPr>
          <p:nvPr/>
        </p:nvSpPr>
        <p:spPr bwMode="gray">
          <a:xfrm>
            <a:off x="657225" y="361950"/>
            <a:ext cx="328613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5" name="Rectangle 29"/>
          <p:cNvSpPr>
            <a:spLocks noChangeArrowheads="1"/>
          </p:cNvSpPr>
          <p:nvPr/>
        </p:nvSpPr>
        <p:spPr bwMode="gray">
          <a:xfrm>
            <a:off x="328613" y="719138"/>
            <a:ext cx="328612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54" name="Rectangle 3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43600" y="68263"/>
            <a:ext cx="2590800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1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1037" name="Picture 3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381000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3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37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45" r:id="rId1"/>
    <p:sldLayoutId id="2147484385" r:id="rId2"/>
    <p:sldLayoutId id="2147484386" r:id="rId3"/>
    <p:sldLayoutId id="2147484387" r:id="rId4"/>
    <p:sldLayoutId id="2147484388" r:id="rId5"/>
    <p:sldLayoutId id="2147484389" r:id="rId6"/>
    <p:sldLayoutId id="2147484390" r:id="rId7"/>
    <p:sldLayoutId id="2147484391" r:id="rId8"/>
    <p:sldLayoutId id="2147484392" r:id="rId9"/>
    <p:sldLayoutId id="2147484393" r:id="rId10"/>
    <p:sldLayoutId id="2147484394" r:id="rId11"/>
    <p:sldLayoutId id="2147484395" r:id="rId12"/>
    <p:sldLayoutId id="2147484396" r:id="rId13"/>
    <p:sldLayoutId id="2147484397" r:id="rId14"/>
    <p:sldLayoutId id="2147484398" r:id="rId15"/>
    <p:sldLayoutId id="2147484399" r:id="rId16"/>
    <p:sldLayoutId id="2147484449" r:id="rId1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»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/>
        </p:nvSpPr>
        <p:spPr bwMode="gray">
          <a:xfrm>
            <a:off x="655638" y="360363"/>
            <a:ext cx="8497887" cy="7191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37325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9718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B281A2-1399-4A06-BD85-1447D99353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457200"/>
            <a:ext cx="7391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1" name="Rectangle 24"/>
          <p:cNvSpPr>
            <a:spLocks noChangeArrowheads="1"/>
          </p:cNvSpPr>
          <p:nvPr/>
        </p:nvSpPr>
        <p:spPr bwMode="gray">
          <a:xfrm>
            <a:off x="0" y="719138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2" name="Rectangle 25"/>
          <p:cNvSpPr>
            <a:spLocks noChangeArrowheads="1"/>
          </p:cNvSpPr>
          <p:nvPr/>
        </p:nvSpPr>
        <p:spPr bwMode="gray">
          <a:xfrm>
            <a:off x="328613" y="357188"/>
            <a:ext cx="328612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3" name="Rectangle 26"/>
          <p:cNvSpPr>
            <a:spLocks noChangeArrowheads="1"/>
          </p:cNvSpPr>
          <p:nvPr/>
        </p:nvSpPr>
        <p:spPr bwMode="gray">
          <a:xfrm>
            <a:off x="657225" y="0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4" name="Rectangle 28"/>
          <p:cNvSpPr>
            <a:spLocks noChangeArrowheads="1"/>
          </p:cNvSpPr>
          <p:nvPr/>
        </p:nvSpPr>
        <p:spPr bwMode="gray">
          <a:xfrm>
            <a:off x="657225" y="361950"/>
            <a:ext cx="328613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5" name="Rectangle 29"/>
          <p:cNvSpPr>
            <a:spLocks noChangeArrowheads="1"/>
          </p:cNvSpPr>
          <p:nvPr/>
        </p:nvSpPr>
        <p:spPr bwMode="gray">
          <a:xfrm>
            <a:off x="328613" y="719138"/>
            <a:ext cx="328612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54" name="Rectangle 3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43600" y="68263"/>
            <a:ext cx="2590800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1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2061" name="Picture 3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381000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46" r:id="rId1"/>
    <p:sldLayoutId id="2147484400" r:id="rId2"/>
    <p:sldLayoutId id="2147484401" r:id="rId3"/>
    <p:sldLayoutId id="2147484402" r:id="rId4"/>
    <p:sldLayoutId id="2147484403" r:id="rId5"/>
    <p:sldLayoutId id="2147484404" r:id="rId6"/>
    <p:sldLayoutId id="2147484405" r:id="rId7"/>
    <p:sldLayoutId id="2147484406" r:id="rId8"/>
    <p:sldLayoutId id="2147484407" r:id="rId9"/>
    <p:sldLayoutId id="2147484408" r:id="rId10"/>
    <p:sldLayoutId id="2147484409" r:id="rId11"/>
    <p:sldLayoutId id="2147484410" r:id="rId12"/>
    <p:sldLayoutId id="2147484411" r:id="rId13"/>
    <p:sldLayoutId id="2147484412" r:id="rId14"/>
    <p:sldLayoutId id="2147484413" r:id="rId15"/>
    <p:sldLayoutId id="2147484414" r:id="rId16"/>
    <p:sldLayoutId id="2147484450" r:id="rId1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»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8.xml"/><Relationship Id="rId5" Type="http://schemas.openxmlformats.org/officeDocument/2006/relationships/image" Target="file:///C:\Documents%20and%20Settings\Administrator\&#26700;&#38754;\javaio\&#27973;&#35848;Java&#30340;&#36755;&#20837;&#36755;&#20986;&#27969;.files\19stream.gif" TargetMode="Externa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10.xml"/><Relationship Id="rId5" Type="http://schemas.openxmlformats.org/officeDocument/2006/relationships/image" Target="file:///C:\Documents%20and%20Settings\Administrator\&#26700;&#38754;\javaio\&#27973;&#35848;Java&#30340;&#36755;&#20837;&#36755;&#20986;&#27969;.files\20stream2.gif" TargetMode="Externa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Relationship Id="rId4" Type="http://schemas.openxmlformats.org/officeDocument/2006/relationships/image" Target="file:///C:\Documents%20and%20Settings\Administrator\&#26700;&#38754;\javaio\&#27973;&#35848;Java&#30340;&#36755;&#20837;&#36755;&#20986;&#27969;.files\19stream.gif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1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2.jpeg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1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file:///C:\Documents%20and%20Settings\Administrator\&#26700;&#38754;\javaio\&#27973;&#35848;Java&#30340;&#36755;&#20837;&#36755;&#20986;&#27969;.files\20stream2.gif" TargetMode="External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24.xml"/><Relationship Id="rId6" Type="http://schemas.openxmlformats.org/officeDocument/2006/relationships/image" Target="../media/image5.png"/><Relationship Id="rId5" Type="http://schemas.openxmlformats.org/officeDocument/2006/relationships/image" Target="file:///C:\Documents%20and%20Settings\Administrator\&#26700;&#38754;\javaio\&#27973;&#35848;Java&#30340;&#36755;&#20837;&#36755;&#20986;&#27969;.files\19stream.gif" TargetMode="Externa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file:///C:\Documents%20and%20Settings\Administrator\&#26700;&#38754;\javaio\&#27973;&#35848;Java&#30340;&#36755;&#20837;&#36755;&#20986;&#27969;.files\20stream2.gif" TargetMode="External"/><Relationship Id="rId2" Type="http://schemas.openxmlformats.org/officeDocument/2006/relationships/slideLayout" Target="../slideLayouts/slideLayout34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5.png"/><Relationship Id="rId5" Type="http://schemas.openxmlformats.org/officeDocument/2006/relationships/image" Target="file:///C:\Documents%20and%20Settings\Administrator\&#26700;&#38754;\javaio\&#27973;&#35848;Java&#30340;&#36755;&#20837;&#36755;&#20986;&#27969;.files\19stream.gif" TargetMode="Externa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2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27.xml"/><Relationship Id="rId5" Type="http://schemas.openxmlformats.org/officeDocument/2006/relationships/image" Target="file:///C:\Documents%20and%20Settings\Administrator\&#26700;&#38754;\javaio\&#27973;&#35848;Java&#30340;&#36755;&#20837;&#36755;&#20986;&#27969;.files\19stream.gif" TargetMode="Externa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28.xml"/><Relationship Id="rId5" Type="http://schemas.openxmlformats.org/officeDocument/2006/relationships/image" Target="file:///C:\Documents%20and%20Settings\Administrator\&#26700;&#38754;\javaio\&#27973;&#35848;Java&#30340;&#36755;&#20837;&#36755;&#20986;&#27969;.files\19stream.gif" TargetMode="Externa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2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3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3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3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3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34.xml"/><Relationship Id="rId5" Type="http://schemas.openxmlformats.org/officeDocument/2006/relationships/image" Target="file:///C:\Documents%20and%20Settings\Administrator\&#26700;&#38754;\javaio\&#27973;&#35848;Java&#30340;&#36755;&#20837;&#36755;&#20986;&#27969;.files\20stream2.gif" TargetMode="External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35.xml"/><Relationship Id="rId5" Type="http://schemas.openxmlformats.org/officeDocument/2006/relationships/image" Target="file:///C:\Documents%20and%20Settings\Administrator\&#26700;&#38754;\javaio\&#27973;&#35848;Java&#30340;&#36755;&#20837;&#36755;&#20986;&#27969;.files\20stream2.gif" TargetMode="Externa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3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37.xml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3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9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9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9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9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9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9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9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9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87500" y="1273175"/>
            <a:ext cx="7593013" cy="1651000"/>
          </a:xfrm>
        </p:spPr>
        <p:txBody>
          <a:bodyPr/>
          <a:lstStyle/>
          <a:p>
            <a:pPr eaLnBrk="1" hangingPunct="1"/>
            <a:r>
              <a:rPr lang="zh-CN" altLang="en-US" sz="5400" b="0" i="0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5400" b="0" i="0" smtClean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5400" b="0" i="0" smtClean="0">
                <a:latin typeface="黑体" panose="02010609060101010101" pitchFamily="49" charset="-122"/>
                <a:ea typeface="黑体" panose="02010609060101010101" pitchFamily="49" charset="-122"/>
              </a:rPr>
              <a:t>章 输入</a:t>
            </a:r>
            <a:r>
              <a:rPr lang="en-US" altLang="zh-CN" sz="5400" b="0" i="0" smtClean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5400" b="0" i="0" smtClean="0">
                <a:latin typeface="黑体" panose="02010609060101010101" pitchFamily="49" charset="-122"/>
                <a:ea typeface="黑体" panose="02010609060101010101" pitchFamily="49" charset="-122"/>
              </a:rPr>
              <a:t>输出流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475656" y="4653136"/>
            <a:ext cx="6227216" cy="1872208"/>
            <a:chOff x="624" y="768"/>
            <a:chExt cx="4512" cy="1392"/>
          </a:xfrm>
          <a:solidFill>
            <a:schemeClr val="bg1"/>
          </a:solidFill>
        </p:grpSpPr>
        <p:pic>
          <p:nvPicPr>
            <p:cNvPr id="5" name="Picture 5" descr="C:\Documents and Settings\Administrator\桌面\javaio\浅谈Java的输入输出流.files\19stream.gif"/>
            <p:cNvPicPr>
              <a:picLocks noChangeAspect="1" noChangeArrowheads="1"/>
            </p:cNvPicPr>
            <p:nvPr/>
          </p:nvPicPr>
          <p:blipFill>
            <a:blip r:embed="rId4" r:link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768"/>
              <a:ext cx="4512" cy="1113"/>
            </a:xfrm>
            <a:prstGeom prst="rect">
              <a:avLst/>
            </a:prstGeom>
            <a:grpFill/>
            <a:ln>
              <a:noFill/>
            </a:ln>
            <a:extLst/>
          </p:spPr>
        </p:pic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048" y="1910"/>
              <a:ext cx="1120" cy="2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000">
                  <a:latin typeface="Arial" panose="020B0604020202020204" pitchFamily="34" charset="0"/>
                </a:rPr>
                <a:t>输入流示意图</a:t>
              </a:r>
              <a:r>
                <a:rPr lang="zh-CN" altLang="en-US" sz="200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</p:grp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125413"/>
            <a:ext cx="6840537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InputStream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类的</a:t>
            </a: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read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endParaRPr lang="zh-CN" alt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245381" y="1194555"/>
            <a:ext cx="8748911" cy="3284761"/>
          </a:xfrm>
          <a:ln>
            <a:noFill/>
          </a:ln>
        </p:spPr>
        <p:txBody>
          <a:bodyPr/>
          <a:lstStyle/>
          <a:p>
            <a:pPr marL="342900" lvl="1" indent="-342900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Font typeface="Wingdings" panose="05000000000000000000" pitchFamily="2" charset="2"/>
              <a:buChar char="q"/>
            </a:pPr>
            <a:r>
              <a:rPr lang="en-US" altLang="zh-CN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abstract </a:t>
            </a:r>
            <a:r>
              <a:rPr lang="en-US" altLang="zh-CN" sz="2400" b="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read() throws </a:t>
            </a:r>
            <a:r>
              <a:rPr lang="en-US" altLang="zh-CN" sz="2400" b="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IOException</a:t>
            </a:r>
            <a:r>
              <a:rPr lang="en-US" altLang="zh-CN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4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读取一个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字节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的数据，并返回该数据，读到末尾时返回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  <a:endParaRPr lang="zh-CN" altLang="en-US" sz="22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1" indent="-342900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Font typeface="Wingdings" panose="05000000000000000000" pitchFamily="2" charset="2"/>
              <a:buChar char="q"/>
            </a:pPr>
            <a:r>
              <a:rPr lang="en-US" altLang="zh-CN" sz="2400" b="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read(byte[] b) throws </a:t>
            </a:r>
            <a:r>
              <a:rPr lang="en-US" altLang="zh-CN" sz="2400" b="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IOException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读取数据存入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字节数组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，返回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实际读取的字节数。</a:t>
            </a:r>
          </a:p>
          <a:p>
            <a:pPr marL="342900" lvl="1" indent="-342900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Font typeface="Wingdings" panose="05000000000000000000" pitchFamily="2" charset="2"/>
              <a:buChar char="q"/>
            </a:pPr>
            <a:r>
              <a:rPr lang="en-US" altLang="zh-CN" sz="24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read(byte[] b</a:t>
            </a:r>
            <a:r>
              <a:rPr lang="en-US" altLang="zh-CN" sz="24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4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off</a:t>
            </a:r>
            <a:r>
              <a:rPr lang="en-US" altLang="zh-CN" sz="24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4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len</a:t>
            </a: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throws </a:t>
            </a:r>
            <a:r>
              <a:rPr lang="en-US" altLang="zh-CN" sz="24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IOException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读取数据存入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字节数组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，存入的位置从下标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off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开始，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最多读取</a:t>
            </a: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len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数据。返回实际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读取的字节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数。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7287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3660" y="264319"/>
            <a:ext cx="5904656" cy="8604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InputStream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类其他方法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196752"/>
            <a:ext cx="8496175" cy="4294977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9966"/>
              </a:buClr>
              <a:buSzPct val="90000"/>
              <a:buFont typeface="Wingdings" panose="05000000000000000000" pitchFamily="2" charset="2"/>
              <a:buChar char="q"/>
            </a:pP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long skip ( long n )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在输入流中跳过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个字节，并返回实际跳过的字节数；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9966"/>
              </a:buClr>
              <a:buSzPct val="90000"/>
              <a:buFont typeface="Wingdings" panose="05000000000000000000" pitchFamily="2" charset="2"/>
              <a:buChar char="q"/>
            </a:pPr>
            <a:r>
              <a:rPr lang="en-US" altLang="zh-CN" sz="24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available()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返回在不发生阻塞的情况下，可读取的字节数；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9966"/>
              </a:buClr>
              <a:buSzPct val="90000"/>
              <a:buFont typeface="Wingdings" panose="05000000000000000000" pitchFamily="2" charset="2"/>
              <a:buChar char="q"/>
            </a:pP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void  close()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：关闭输入流；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9966"/>
              </a:buClr>
              <a:buSzPct val="90000"/>
              <a:buFont typeface="Wingdings" panose="05000000000000000000" pitchFamily="2" charset="2"/>
              <a:buChar char="q"/>
            </a:pP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void mark(</a:t>
            </a:r>
            <a:r>
              <a:rPr lang="en-US" altLang="zh-CN" sz="24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readlimit</a:t>
            </a: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在输入流的当前位置放置一个标记，可实现重复读入；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9966"/>
              </a:buClr>
              <a:buSzPct val="90000"/>
              <a:buFont typeface="Wingdings" panose="05000000000000000000" pitchFamily="2" charset="2"/>
              <a:buChar char="q"/>
            </a:pP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void reset()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：返回到上一个标记；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9966"/>
              </a:buClr>
              <a:buSzPct val="90000"/>
              <a:buFont typeface="Wingdings" panose="05000000000000000000" pitchFamily="2" charset="2"/>
              <a:buChar char="q"/>
            </a:pPr>
            <a:r>
              <a:rPr lang="en-US" altLang="zh-CN" sz="24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boolean</a:t>
            </a: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markSupported</a:t>
            </a: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测试当前的流是否支持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mark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reset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方法。</a:t>
            </a:r>
          </a:p>
        </p:txBody>
      </p:sp>
    </p:spTree>
    <p:extLst>
      <p:ext uri="{BB962C8B-B14F-4D97-AF65-F5344CB8AC3E}">
        <p14:creationId xmlns:p14="http://schemas.microsoft.com/office/powerpoint/2010/main" val="2179518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03734" y="260648"/>
            <a:ext cx="8132762" cy="8604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OutputStream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类的</a:t>
            </a: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write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endParaRPr lang="zh-CN" alt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88987" y="1193081"/>
            <a:ext cx="8459477" cy="346005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q"/>
            </a:pPr>
            <a:r>
              <a:rPr lang="en-US" altLang="zh-CN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void write(</a:t>
            </a:r>
            <a:r>
              <a:rPr lang="en-US" altLang="zh-CN" sz="2400" b="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int</a:t>
            </a:r>
            <a:r>
              <a:rPr lang="en-US" altLang="zh-CN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 b) throws </a:t>
            </a:r>
            <a:r>
              <a:rPr lang="en-US" altLang="zh-CN" sz="2400" b="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IOException</a:t>
            </a:r>
            <a:endParaRPr lang="en-US" altLang="zh-CN" sz="2400" b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None/>
            </a:pP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 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将参数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b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的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最后一个字节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写入输出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流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中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q"/>
            </a:pP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void write(byte[] b) throws </a:t>
            </a:r>
            <a:r>
              <a:rPr lang="en-US" altLang="zh-CN" sz="24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IOException</a:t>
            </a:r>
            <a:endParaRPr lang="en-US" altLang="zh-CN" sz="2400" b="0" dirty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  将数组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b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的所有字节写入输出流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中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q"/>
            </a:pP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void write(byte[] b, </a:t>
            </a:r>
            <a:r>
              <a:rPr lang="en-US" altLang="zh-CN" sz="24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off, </a:t>
            </a:r>
            <a:r>
              <a:rPr lang="en-US" altLang="zh-CN" sz="24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len</a:t>
            </a: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throws </a:t>
            </a:r>
            <a:r>
              <a:rPr lang="en-US" altLang="zh-CN" sz="24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IOException</a:t>
            </a:r>
            <a:endParaRPr lang="en-US" altLang="zh-CN" sz="2400" b="0" dirty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None/>
            </a:pP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  将数组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b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中从下标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off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（包含）开始的</a:t>
            </a:r>
            <a:r>
              <a:rPr lang="en-US" altLang="zh-CN" sz="2400" b="0" dirty="0" err="1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len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个字节的数据写入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/>
            </a:r>
            <a:b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</a:b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  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输出流中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1331640" y="4797152"/>
            <a:ext cx="6480720" cy="1584176"/>
            <a:chOff x="528" y="2440"/>
            <a:chExt cx="4608" cy="1352"/>
          </a:xfrm>
          <a:solidFill>
            <a:schemeClr val="bg1"/>
          </a:solidFill>
        </p:grpSpPr>
        <p:pic>
          <p:nvPicPr>
            <p:cNvPr id="5" name="Picture 8" descr="C:\Documents and Settings\Administrator\桌面\javaio\浅谈Java的输入输出流.files\20stream2.gif"/>
            <p:cNvPicPr>
              <a:picLocks noChangeAspect="1" noChangeArrowheads="1"/>
            </p:cNvPicPr>
            <p:nvPr/>
          </p:nvPicPr>
          <p:blipFill>
            <a:blip r:embed="rId4" r:link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2440"/>
              <a:ext cx="4608" cy="1160"/>
            </a:xfrm>
            <a:prstGeom prst="rect">
              <a:avLst/>
            </a:prstGeom>
            <a:grpFill/>
            <a:ln>
              <a:noFill/>
            </a:ln>
            <a:extLst/>
          </p:spPr>
        </p:pic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2064" y="3542"/>
              <a:ext cx="1120" cy="2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000">
                  <a:latin typeface="Arial" panose="020B0604020202020204" pitchFamily="34" charset="0"/>
                </a:rPr>
                <a:t>输出流示意图</a:t>
              </a:r>
              <a:r>
                <a:rPr lang="zh-CN" altLang="en-US" sz="200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480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457200"/>
            <a:ext cx="7391400" cy="4873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OutputStream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类的其他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268760"/>
            <a:ext cx="8023606" cy="244827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q"/>
            </a:pPr>
            <a:r>
              <a:rPr lang="en-US" altLang="zh-CN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void close()</a:t>
            </a:r>
            <a:br>
              <a:rPr lang="en-US" altLang="zh-CN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</a:b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关闭输出流，释放和这个流相关的资源。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q"/>
            </a:pPr>
            <a:r>
              <a:rPr lang="en-US" altLang="zh-CN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void flush()</a:t>
            </a:r>
            <a:br>
              <a:rPr lang="en-US" altLang="zh-CN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</a:b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刷新输出流，强制输出缓冲区中的数据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q"/>
            </a:pPr>
            <a:endParaRPr lang="zh-CN" altLang="en-US" sz="2400" b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688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340768"/>
            <a:ext cx="8136904" cy="4464496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q"/>
            </a:pP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字符流体系是对字节流体系的升级，它包含的类基本和字节流体系中的类相对应，主要区别在于两者的数据处理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单位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不同。</a:t>
            </a:r>
            <a:endParaRPr lang="en-US" altLang="zh-CN" sz="2400" b="0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Font typeface="Wingdings" panose="05000000000000000000" pitchFamily="2" charset="2"/>
              <a:buChar char="q"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字符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流以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16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位的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Unicode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码表示的字符为基本处理单位。</a:t>
            </a:r>
            <a:endParaRPr lang="en-US" altLang="zh-CN" sz="2400" b="0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q"/>
            </a:pPr>
            <a:r>
              <a:rPr lang="en-US" altLang="zh-CN" sz="24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Reader</a:t>
            </a:r>
            <a:r>
              <a:rPr lang="zh-CN" altLang="en-US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和</a:t>
            </a:r>
            <a:r>
              <a:rPr lang="en-US" altLang="zh-CN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Writer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是抽象类，是所有输入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/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输出字符流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类的父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类。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q"/>
            </a:pP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其他字符流类都是从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Reader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和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Writer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派生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出来的。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1044129" y="230844"/>
            <a:ext cx="6120159" cy="92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dirty="0" smtClean="0">
                <a:solidFill>
                  <a:schemeClr val="bg1"/>
                </a:solidFill>
                <a:latin typeface="黑体" panose="02010609060101010101" pitchFamily="49" charset="-122"/>
                <a:cs typeface="+mj-cs"/>
              </a:rPr>
              <a:t>字符流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29862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44"/>
          <p:cNvGrpSpPr>
            <a:grpSpLocks/>
          </p:cNvGrpSpPr>
          <p:nvPr/>
        </p:nvGrpSpPr>
        <p:grpSpPr bwMode="auto">
          <a:xfrm>
            <a:off x="684286" y="1628800"/>
            <a:ext cx="7704138" cy="3730625"/>
            <a:chOff x="431" y="576"/>
            <a:chExt cx="4671" cy="2350"/>
          </a:xfrm>
        </p:grpSpPr>
        <p:grpSp>
          <p:nvGrpSpPr>
            <p:cNvPr id="36868" name="Group 3"/>
            <p:cNvGrpSpPr>
              <a:grpSpLocks/>
            </p:cNvGrpSpPr>
            <p:nvPr/>
          </p:nvGrpSpPr>
          <p:grpSpPr bwMode="auto">
            <a:xfrm>
              <a:off x="1474" y="586"/>
              <a:ext cx="1814" cy="318"/>
              <a:chOff x="1474" y="47"/>
              <a:chExt cx="1814" cy="318"/>
            </a:xfrm>
          </p:grpSpPr>
          <p:sp>
            <p:nvSpPr>
              <p:cNvPr id="36905" name="AutoShape 4"/>
              <p:cNvSpPr>
                <a:spLocks noChangeArrowheads="1"/>
              </p:cNvSpPr>
              <p:nvPr/>
            </p:nvSpPr>
            <p:spPr bwMode="auto">
              <a:xfrm>
                <a:off x="1701" y="47"/>
                <a:ext cx="1587" cy="31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Char char="–"/>
                  <a:defRPr sz="2400" b="1">
                    <a:solidFill>
                      <a:schemeClr val="tx1"/>
                    </a:solidFill>
                    <a:latin typeface="仿宋_GB2312"/>
                    <a:ea typeface="仿宋_GB2312"/>
                    <a:cs typeface="仿宋_GB2312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Char char="–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906" name="Rectangle 5"/>
              <p:cNvSpPr>
                <a:spLocks noChangeArrowheads="1"/>
              </p:cNvSpPr>
              <p:nvPr/>
            </p:nvSpPr>
            <p:spPr bwMode="auto">
              <a:xfrm>
                <a:off x="1792" y="65"/>
                <a:ext cx="1495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Char char="–"/>
                  <a:defRPr sz="2400" b="1">
                    <a:solidFill>
                      <a:schemeClr val="tx1"/>
                    </a:solidFill>
                    <a:latin typeface="仿宋_GB2312"/>
                    <a:ea typeface="仿宋_GB2312"/>
                    <a:cs typeface="仿宋_GB2312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Char char="–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900" b="1" dirty="0" err="1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BufferReader</a:t>
                </a:r>
                <a:endParaRPr lang="en-US" altLang="zh-CN" sz="19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907" name="Line 6"/>
              <p:cNvSpPr>
                <a:spLocks noChangeShapeType="1"/>
              </p:cNvSpPr>
              <p:nvPr/>
            </p:nvSpPr>
            <p:spPr bwMode="auto">
              <a:xfrm>
                <a:off x="1474" y="214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36869" name="AutoShape 7"/>
            <p:cNvCxnSpPr>
              <a:cxnSpLocks noChangeShapeType="1"/>
              <a:stCxn id="36907" idx="0"/>
              <a:endCxn id="36892" idx="0"/>
            </p:cNvCxnSpPr>
            <p:nvPr/>
          </p:nvCxnSpPr>
          <p:spPr bwMode="auto">
            <a:xfrm>
              <a:off x="1474" y="753"/>
              <a:ext cx="0" cy="20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870" name="AutoShape 8"/>
            <p:cNvSpPr>
              <a:spLocks noChangeArrowheads="1"/>
            </p:cNvSpPr>
            <p:nvPr/>
          </p:nvSpPr>
          <p:spPr bwMode="auto">
            <a:xfrm>
              <a:off x="431" y="1525"/>
              <a:ext cx="816" cy="40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CC3300"/>
                </a:buClr>
                <a:buChar char="–"/>
                <a:defRPr sz="2400" b="1">
                  <a:solidFill>
                    <a:schemeClr val="tx1"/>
                  </a:solidFill>
                  <a:latin typeface="仿宋_GB2312"/>
                  <a:ea typeface="仿宋_GB2312"/>
                  <a:cs typeface="仿宋_GB2312"/>
                </a:defRPr>
              </a:lvl2pPr>
              <a:lvl3pPr marL="11430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3pPr>
              <a:lvl4pPr marL="16002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Char char="–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4pPr>
              <a:lvl5pPr marL="20574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6871" name="Rectangle 9"/>
            <p:cNvSpPr>
              <a:spLocks noChangeArrowheads="1"/>
            </p:cNvSpPr>
            <p:nvPr/>
          </p:nvSpPr>
          <p:spPr bwMode="auto">
            <a:xfrm>
              <a:off x="487" y="1588"/>
              <a:ext cx="678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CC3300"/>
                </a:buClr>
                <a:buChar char="–"/>
                <a:defRPr sz="2400" b="1">
                  <a:solidFill>
                    <a:schemeClr val="tx1"/>
                  </a:solidFill>
                  <a:latin typeface="仿宋_GB2312"/>
                  <a:ea typeface="仿宋_GB2312"/>
                  <a:cs typeface="仿宋_GB2312"/>
                </a:defRPr>
              </a:lvl2pPr>
              <a:lvl3pPr marL="11430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3pPr>
              <a:lvl4pPr marL="16002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Char char="–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4pPr>
              <a:lvl5pPr marL="20574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900" b="1">
                  <a:latin typeface="Arial" panose="020B0604020202020204" pitchFamily="34" charset="0"/>
                  <a:ea typeface="宋体" panose="02010600030101010101" pitchFamily="2" charset="-122"/>
                </a:rPr>
                <a:t>Reader</a:t>
              </a:r>
            </a:p>
          </p:txBody>
        </p:sp>
        <p:sp>
          <p:nvSpPr>
            <p:cNvPr id="36872" name="Line 10"/>
            <p:cNvSpPr>
              <a:spLocks noChangeShapeType="1"/>
            </p:cNvSpPr>
            <p:nvPr/>
          </p:nvSpPr>
          <p:spPr bwMode="auto">
            <a:xfrm flipH="1">
              <a:off x="1248" y="173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6873" name="Group 11"/>
            <p:cNvGrpSpPr>
              <a:grpSpLocks/>
            </p:cNvGrpSpPr>
            <p:nvPr/>
          </p:nvGrpSpPr>
          <p:grpSpPr bwMode="auto">
            <a:xfrm>
              <a:off x="1474" y="975"/>
              <a:ext cx="1814" cy="318"/>
              <a:chOff x="1474" y="47"/>
              <a:chExt cx="1814" cy="318"/>
            </a:xfrm>
          </p:grpSpPr>
          <p:sp>
            <p:nvSpPr>
              <p:cNvPr id="36902" name="AutoShape 12"/>
              <p:cNvSpPr>
                <a:spLocks noChangeArrowheads="1"/>
              </p:cNvSpPr>
              <p:nvPr/>
            </p:nvSpPr>
            <p:spPr bwMode="auto">
              <a:xfrm>
                <a:off x="1701" y="47"/>
                <a:ext cx="1587" cy="31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Char char="–"/>
                  <a:defRPr sz="2400" b="1">
                    <a:solidFill>
                      <a:schemeClr val="tx1"/>
                    </a:solidFill>
                    <a:latin typeface="仿宋_GB2312"/>
                    <a:ea typeface="仿宋_GB2312"/>
                    <a:cs typeface="仿宋_GB2312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Char char="–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903" name="Rectangle 13"/>
              <p:cNvSpPr>
                <a:spLocks noChangeArrowheads="1"/>
              </p:cNvSpPr>
              <p:nvPr/>
            </p:nvSpPr>
            <p:spPr bwMode="auto">
              <a:xfrm>
                <a:off x="1792" y="56"/>
                <a:ext cx="1495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Char char="–"/>
                  <a:defRPr sz="2400" b="1">
                    <a:solidFill>
                      <a:schemeClr val="tx1"/>
                    </a:solidFill>
                    <a:latin typeface="仿宋_GB2312"/>
                    <a:ea typeface="仿宋_GB2312"/>
                    <a:cs typeface="仿宋_GB2312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Char char="–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900" b="1">
                    <a:latin typeface="Arial" panose="020B0604020202020204" pitchFamily="34" charset="0"/>
                    <a:ea typeface="宋体" panose="02010600030101010101" pitchFamily="2" charset="-122"/>
                  </a:rPr>
                  <a:t>CharArrayReader</a:t>
                </a:r>
              </a:p>
            </p:txBody>
          </p:sp>
          <p:sp>
            <p:nvSpPr>
              <p:cNvPr id="36904" name="Line 14"/>
              <p:cNvSpPr>
                <a:spLocks noChangeShapeType="1"/>
              </p:cNvSpPr>
              <p:nvPr/>
            </p:nvSpPr>
            <p:spPr bwMode="auto">
              <a:xfrm>
                <a:off x="1474" y="214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874" name="Group 15"/>
            <p:cNvGrpSpPr>
              <a:grpSpLocks/>
            </p:cNvGrpSpPr>
            <p:nvPr/>
          </p:nvGrpSpPr>
          <p:grpSpPr bwMode="auto">
            <a:xfrm>
              <a:off x="1474" y="1384"/>
              <a:ext cx="1814" cy="318"/>
              <a:chOff x="1474" y="47"/>
              <a:chExt cx="1814" cy="318"/>
            </a:xfrm>
          </p:grpSpPr>
          <p:sp>
            <p:nvSpPr>
              <p:cNvPr id="36899" name="AutoShape 16"/>
              <p:cNvSpPr>
                <a:spLocks noChangeArrowheads="1"/>
              </p:cNvSpPr>
              <p:nvPr/>
            </p:nvSpPr>
            <p:spPr bwMode="auto">
              <a:xfrm>
                <a:off x="1701" y="47"/>
                <a:ext cx="1587" cy="31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Char char="–"/>
                  <a:defRPr sz="2400" b="1">
                    <a:solidFill>
                      <a:schemeClr val="tx1"/>
                    </a:solidFill>
                    <a:latin typeface="仿宋_GB2312"/>
                    <a:ea typeface="仿宋_GB2312"/>
                    <a:cs typeface="仿宋_GB2312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Char char="–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900" name="Rectangle 17"/>
              <p:cNvSpPr>
                <a:spLocks noChangeArrowheads="1"/>
              </p:cNvSpPr>
              <p:nvPr/>
            </p:nvSpPr>
            <p:spPr bwMode="auto">
              <a:xfrm>
                <a:off x="1792" y="56"/>
                <a:ext cx="1495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Char char="–"/>
                  <a:defRPr sz="2400" b="1">
                    <a:solidFill>
                      <a:schemeClr val="tx1"/>
                    </a:solidFill>
                    <a:latin typeface="仿宋_GB2312"/>
                    <a:ea typeface="仿宋_GB2312"/>
                    <a:cs typeface="仿宋_GB2312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Char char="–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900" b="1">
                    <a:latin typeface="Arial" panose="020B0604020202020204" pitchFamily="34" charset="0"/>
                    <a:ea typeface="宋体" panose="02010600030101010101" pitchFamily="2" charset="-122"/>
                  </a:rPr>
                  <a:t>InputStreamReader</a:t>
                </a:r>
              </a:p>
            </p:txBody>
          </p:sp>
          <p:sp>
            <p:nvSpPr>
              <p:cNvPr id="36901" name="Line 18"/>
              <p:cNvSpPr>
                <a:spLocks noChangeShapeType="1"/>
              </p:cNvSpPr>
              <p:nvPr/>
            </p:nvSpPr>
            <p:spPr bwMode="auto">
              <a:xfrm>
                <a:off x="1474" y="214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875" name="Group 19"/>
            <p:cNvGrpSpPr>
              <a:grpSpLocks/>
            </p:cNvGrpSpPr>
            <p:nvPr/>
          </p:nvGrpSpPr>
          <p:grpSpPr bwMode="auto">
            <a:xfrm>
              <a:off x="1474" y="1792"/>
              <a:ext cx="1814" cy="318"/>
              <a:chOff x="1474" y="47"/>
              <a:chExt cx="1814" cy="318"/>
            </a:xfrm>
          </p:grpSpPr>
          <p:sp>
            <p:nvSpPr>
              <p:cNvPr id="36896" name="AutoShape 20"/>
              <p:cNvSpPr>
                <a:spLocks noChangeArrowheads="1"/>
              </p:cNvSpPr>
              <p:nvPr/>
            </p:nvSpPr>
            <p:spPr bwMode="auto">
              <a:xfrm>
                <a:off x="1701" y="47"/>
                <a:ext cx="1587" cy="31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Char char="–"/>
                  <a:defRPr sz="2400" b="1">
                    <a:solidFill>
                      <a:schemeClr val="tx1"/>
                    </a:solidFill>
                    <a:latin typeface="仿宋_GB2312"/>
                    <a:ea typeface="仿宋_GB2312"/>
                    <a:cs typeface="仿宋_GB2312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Char char="–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897" name="Rectangle 21"/>
              <p:cNvSpPr>
                <a:spLocks noChangeArrowheads="1"/>
              </p:cNvSpPr>
              <p:nvPr/>
            </p:nvSpPr>
            <p:spPr bwMode="auto">
              <a:xfrm>
                <a:off x="1792" y="56"/>
                <a:ext cx="1495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Char char="–"/>
                  <a:defRPr sz="2400" b="1">
                    <a:solidFill>
                      <a:schemeClr val="tx1"/>
                    </a:solidFill>
                    <a:latin typeface="仿宋_GB2312"/>
                    <a:ea typeface="仿宋_GB2312"/>
                    <a:cs typeface="仿宋_GB2312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Char char="–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900" b="1">
                    <a:latin typeface="Arial" panose="020B0604020202020204" pitchFamily="34" charset="0"/>
                    <a:ea typeface="宋体" panose="02010600030101010101" pitchFamily="2" charset="-122"/>
                  </a:rPr>
                  <a:t>FilterReader</a:t>
                </a:r>
              </a:p>
            </p:txBody>
          </p:sp>
          <p:sp>
            <p:nvSpPr>
              <p:cNvPr id="36898" name="Line 22"/>
              <p:cNvSpPr>
                <a:spLocks noChangeShapeType="1"/>
              </p:cNvSpPr>
              <p:nvPr/>
            </p:nvSpPr>
            <p:spPr bwMode="auto">
              <a:xfrm>
                <a:off x="1474" y="214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876" name="Group 23"/>
            <p:cNvGrpSpPr>
              <a:grpSpLocks/>
            </p:cNvGrpSpPr>
            <p:nvPr/>
          </p:nvGrpSpPr>
          <p:grpSpPr bwMode="auto">
            <a:xfrm>
              <a:off x="1474" y="2200"/>
              <a:ext cx="1814" cy="318"/>
              <a:chOff x="1474" y="47"/>
              <a:chExt cx="1814" cy="318"/>
            </a:xfrm>
          </p:grpSpPr>
          <p:sp>
            <p:nvSpPr>
              <p:cNvPr id="36893" name="AutoShape 24"/>
              <p:cNvSpPr>
                <a:spLocks noChangeArrowheads="1"/>
              </p:cNvSpPr>
              <p:nvPr/>
            </p:nvSpPr>
            <p:spPr bwMode="auto">
              <a:xfrm>
                <a:off x="1701" y="47"/>
                <a:ext cx="1587" cy="31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Char char="–"/>
                  <a:defRPr sz="2400" b="1">
                    <a:solidFill>
                      <a:schemeClr val="tx1"/>
                    </a:solidFill>
                    <a:latin typeface="仿宋_GB2312"/>
                    <a:ea typeface="仿宋_GB2312"/>
                    <a:cs typeface="仿宋_GB2312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Char char="–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894" name="Rectangle 25"/>
              <p:cNvSpPr>
                <a:spLocks noChangeArrowheads="1"/>
              </p:cNvSpPr>
              <p:nvPr/>
            </p:nvSpPr>
            <p:spPr bwMode="auto">
              <a:xfrm>
                <a:off x="1792" y="56"/>
                <a:ext cx="1495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Char char="–"/>
                  <a:defRPr sz="2400" b="1">
                    <a:solidFill>
                      <a:schemeClr val="tx1"/>
                    </a:solidFill>
                    <a:latin typeface="仿宋_GB2312"/>
                    <a:ea typeface="仿宋_GB2312"/>
                    <a:cs typeface="仿宋_GB2312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Char char="–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900" b="1">
                    <a:latin typeface="Arial" panose="020B0604020202020204" pitchFamily="34" charset="0"/>
                    <a:ea typeface="宋体" panose="02010600030101010101" pitchFamily="2" charset="-122"/>
                  </a:rPr>
                  <a:t>PipedReader</a:t>
                </a:r>
              </a:p>
            </p:txBody>
          </p:sp>
          <p:sp>
            <p:nvSpPr>
              <p:cNvPr id="36895" name="Line 26"/>
              <p:cNvSpPr>
                <a:spLocks noChangeShapeType="1"/>
              </p:cNvSpPr>
              <p:nvPr/>
            </p:nvSpPr>
            <p:spPr bwMode="auto">
              <a:xfrm>
                <a:off x="1474" y="214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877" name="Group 27"/>
            <p:cNvGrpSpPr>
              <a:grpSpLocks/>
            </p:cNvGrpSpPr>
            <p:nvPr/>
          </p:nvGrpSpPr>
          <p:grpSpPr bwMode="auto">
            <a:xfrm>
              <a:off x="1474" y="2608"/>
              <a:ext cx="1814" cy="318"/>
              <a:chOff x="1474" y="47"/>
              <a:chExt cx="1814" cy="318"/>
            </a:xfrm>
          </p:grpSpPr>
          <p:sp>
            <p:nvSpPr>
              <p:cNvPr id="36890" name="AutoShape 28"/>
              <p:cNvSpPr>
                <a:spLocks noChangeArrowheads="1"/>
              </p:cNvSpPr>
              <p:nvPr/>
            </p:nvSpPr>
            <p:spPr bwMode="auto">
              <a:xfrm>
                <a:off x="1701" y="47"/>
                <a:ext cx="1587" cy="31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Char char="–"/>
                  <a:defRPr sz="2400" b="1">
                    <a:solidFill>
                      <a:schemeClr val="tx1"/>
                    </a:solidFill>
                    <a:latin typeface="仿宋_GB2312"/>
                    <a:ea typeface="仿宋_GB2312"/>
                    <a:cs typeface="仿宋_GB2312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Char char="–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891" name="Rectangle 29"/>
              <p:cNvSpPr>
                <a:spLocks noChangeArrowheads="1"/>
              </p:cNvSpPr>
              <p:nvPr/>
            </p:nvSpPr>
            <p:spPr bwMode="auto">
              <a:xfrm>
                <a:off x="1792" y="56"/>
                <a:ext cx="1495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Char char="–"/>
                  <a:defRPr sz="2400" b="1">
                    <a:solidFill>
                      <a:schemeClr val="tx1"/>
                    </a:solidFill>
                    <a:latin typeface="仿宋_GB2312"/>
                    <a:ea typeface="仿宋_GB2312"/>
                    <a:cs typeface="仿宋_GB2312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Char char="–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900" b="1">
                    <a:latin typeface="Arial" panose="020B0604020202020204" pitchFamily="34" charset="0"/>
                    <a:ea typeface="宋体" panose="02010600030101010101" pitchFamily="2" charset="-122"/>
                  </a:rPr>
                  <a:t>StringReader</a:t>
                </a:r>
              </a:p>
            </p:txBody>
          </p:sp>
          <p:sp>
            <p:nvSpPr>
              <p:cNvPr id="36892" name="Line 30"/>
              <p:cNvSpPr>
                <a:spLocks noChangeShapeType="1"/>
              </p:cNvSpPr>
              <p:nvPr/>
            </p:nvSpPr>
            <p:spPr bwMode="auto">
              <a:xfrm>
                <a:off x="1474" y="214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878" name="Group 31"/>
            <p:cNvGrpSpPr>
              <a:grpSpLocks/>
            </p:cNvGrpSpPr>
            <p:nvPr/>
          </p:nvGrpSpPr>
          <p:grpSpPr bwMode="auto">
            <a:xfrm>
              <a:off x="3288" y="576"/>
              <a:ext cx="1814" cy="318"/>
              <a:chOff x="1474" y="47"/>
              <a:chExt cx="1814" cy="318"/>
            </a:xfrm>
          </p:grpSpPr>
          <p:sp>
            <p:nvSpPr>
              <p:cNvPr id="36887" name="AutoShape 32"/>
              <p:cNvSpPr>
                <a:spLocks noChangeArrowheads="1"/>
              </p:cNvSpPr>
              <p:nvPr/>
            </p:nvSpPr>
            <p:spPr bwMode="auto">
              <a:xfrm>
                <a:off x="1701" y="47"/>
                <a:ext cx="1587" cy="31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Char char="–"/>
                  <a:defRPr sz="2400" b="1">
                    <a:solidFill>
                      <a:schemeClr val="tx1"/>
                    </a:solidFill>
                    <a:latin typeface="仿宋_GB2312"/>
                    <a:ea typeface="仿宋_GB2312"/>
                    <a:cs typeface="仿宋_GB2312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Char char="–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888" name="Rectangle 33"/>
              <p:cNvSpPr>
                <a:spLocks noChangeArrowheads="1"/>
              </p:cNvSpPr>
              <p:nvPr/>
            </p:nvSpPr>
            <p:spPr bwMode="auto">
              <a:xfrm>
                <a:off x="1792" y="56"/>
                <a:ext cx="1495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Char char="–"/>
                  <a:defRPr sz="2400" b="1">
                    <a:solidFill>
                      <a:schemeClr val="tx1"/>
                    </a:solidFill>
                    <a:latin typeface="仿宋_GB2312"/>
                    <a:ea typeface="仿宋_GB2312"/>
                    <a:cs typeface="仿宋_GB2312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Char char="–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900" b="1" dirty="0" err="1">
                    <a:latin typeface="Arial" panose="020B0604020202020204" pitchFamily="34" charset="0"/>
                    <a:ea typeface="宋体" panose="02010600030101010101" pitchFamily="2" charset="-122"/>
                  </a:rPr>
                  <a:t>LineNumberReader</a:t>
                </a:r>
                <a:endParaRPr lang="en-US" altLang="zh-CN" sz="19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889" name="Line 34"/>
              <p:cNvSpPr>
                <a:spLocks noChangeShapeType="1"/>
              </p:cNvSpPr>
              <p:nvPr/>
            </p:nvSpPr>
            <p:spPr bwMode="auto">
              <a:xfrm>
                <a:off x="1474" y="214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879" name="Group 35"/>
            <p:cNvGrpSpPr>
              <a:grpSpLocks/>
            </p:cNvGrpSpPr>
            <p:nvPr/>
          </p:nvGrpSpPr>
          <p:grpSpPr bwMode="auto">
            <a:xfrm>
              <a:off x="3288" y="1383"/>
              <a:ext cx="1814" cy="318"/>
              <a:chOff x="1474" y="47"/>
              <a:chExt cx="1814" cy="318"/>
            </a:xfrm>
          </p:grpSpPr>
          <p:sp>
            <p:nvSpPr>
              <p:cNvPr id="36884" name="AutoShape 36"/>
              <p:cNvSpPr>
                <a:spLocks noChangeArrowheads="1"/>
              </p:cNvSpPr>
              <p:nvPr/>
            </p:nvSpPr>
            <p:spPr bwMode="auto">
              <a:xfrm>
                <a:off x="1701" y="47"/>
                <a:ext cx="1587" cy="31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Char char="–"/>
                  <a:defRPr sz="2400" b="1">
                    <a:solidFill>
                      <a:schemeClr val="tx1"/>
                    </a:solidFill>
                    <a:latin typeface="仿宋_GB2312"/>
                    <a:ea typeface="仿宋_GB2312"/>
                    <a:cs typeface="仿宋_GB2312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Char char="–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885" name="Rectangle 37"/>
              <p:cNvSpPr>
                <a:spLocks noChangeArrowheads="1"/>
              </p:cNvSpPr>
              <p:nvPr/>
            </p:nvSpPr>
            <p:spPr bwMode="auto">
              <a:xfrm>
                <a:off x="1792" y="65"/>
                <a:ext cx="1495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Char char="–"/>
                  <a:defRPr sz="2400" b="1">
                    <a:solidFill>
                      <a:schemeClr val="tx1"/>
                    </a:solidFill>
                    <a:latin typeface="仿宋_GB2312"/>
                    <a:ea typeface="仿宋_GB2312"/>
                    <a:cs typeface="仿宋_GB2312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Char char="–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900" b="1" dirty="0" err="1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FileReader</a:t>
                </a:r>
                <a:endParaRPr lang="en-US" altLang="zh-CN" sz="19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886" name="Line 38"/>
              <p:cNvSpPr>
                <a:spLocks noChangeShapeType="1"/>
              </p:cNvSpPr>
              <p:nvPr/>
            </p:nvSpPr>
            <p:spPr bwMode="auto">
              <a:xfrm>
                <a:off x="1474" y="214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880" name="Group 39"/>
            <p:cNvGrpSpPr>
              <a:grpSpLocks/>
            </p:cNvGrpSpPr>
            <p:nvPr/>
          </p:nvGrpSpPr>
          <p:grpSpPr bwMode="auto">
            <a:xfrm>
              <a:off x="3288" y="1792"/>
              <a:ext cx="1814" cy="318"/>
              <a:chOff x="1474" y="47"/>
              <a:chExt cx="1814" cy="318"/>
            </a:xfrm>
          </p:grpSpPr>
          <p:sp>
            <p:nvSpPr>
              <p:cNvPr id="36881" name="AutoShape 40"/>
              <p:cNvSpPr>
                <a:spLocks noChangeArrowheads="1"/>
              </p:cNvSpPr>
              <p:nvPr/>
            </p:nvSpPr>
            <p:spPr bwMode="auto">
              <a:xfrm>
                <a:off x="1701" y="47"/>
                <a:ext cx="1587" cy="31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Char char="–"/>
                  <a:defRPr sz="2400" b="1">
                    <a:solidFill>
                      <a:schemeClr val="tx1"/>
                    </a:solidFill>
                    <a:latin typeface="仿宋_GB2312"/>
                    <a:ea typeface="仿宋_GB2312"/>
                    <a:cs typeface="仿宋_GB2312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Char char="–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882" name="Rectangle 41"/>
              <p:cNvSpPr>
                <a:spLocks noChangeArrowheads="1"/>
              </p:cNvSpPr>
              <p:nvPr/>
            </p:nvSpPr>
            <p:spPr bwMode="auto">
              <a:xfrm>
                <a:off x="1792" y="56"/>
                <a:ext cx="1495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Char char="–"/>
                  <a:defRPr sz="2400" b="1">
                    <a:solidFill>
                      <a:schemeClr val="tx1"/>
                    </a:solidFill>
                    <a:latin typeface="仿宋_GB2312"/>
                    <a:ea typeface="仿宋_GB2312"/>
                    <a:cs typeface="仿宋_GB2312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Char char="–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900" b="1">
                    <a:latin typeface="Arial" panose="020B0604020202020204" pitchFamily="34" charset="0"/>
                    <a:ea typeface="宋体" panose="02010600030101010101" pitchFamily="2" charset="-122"/>
                  </a:rPr>
                  <a:t>PushbackrReader</a:t>
                </a:r>
              </a:p>
            </p:txBody>
          </p:sp>
          <p:sp>
            <p:nvSpPr>
              <p:cNvPr id="36883" name="Line 42"/>
              <p:cNvSpPr>
                <a:spLocks noChangeShapeType="1"/>
              </p:cNvSpPr>
              <p:nvPr/>
            </p:nvSpPr>
            <p:spPr bwMode="auto">
              <a:xfrm>
                <a:off x="1474" y="214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6867" name="Rectangle 43"/>
          <p:cNvSpPr>
            <a:spLocks noGrp="1" noChangeArrowheads="1"/>
          </p:cNvSpPr>
          <p:nvPr>
            <p:ph type="title"/>
          </p:nvPr>
        </p:nvSpPr>
        <p:spPr>
          <a:xfrm>
            <a:off x="975742" y="260648"/>
            <a:ext cx="7556698" cy="8604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字符输入流类的层次结构</a:t>
            </a:r>
            <a:endParaRPr lang="zh-CN" alt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5715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35"/>
          <p:cNvGrpSpPr>
            <a:grpSpLocks/>
          </p:cNvGrpSpPr>
          <p:nvPr/>
        </p:nvGrpSpPr>
        <p:grpSpPr bwMode="auto">
          <a:xfrm>
            <a:off x="684213" y="1585913"/>
            <a:ext cx="7416800" cy="3714750"/>
            <a:chOff x="385" y="631"/>
            <a:chExt cx="4672" cy="2340"/>
          </a:xfrm>
        </p:grpSpPr>
        <p:grpSp>
          <p:nvGrpSpPr>
            <p:cNvPr id="38916" name="Group 3"/>
            <p:cNvGrpSpPr>
              <a:grpSpLocks/>
            </p:cNvGrpSpPr>
            <p:nvPr/>
          </p:nvGrpSpPr>
          <p:grpSpPr bwMode="auto">
            <a:xfrm>
              <a:off x="1474" y="631"/>
              <a:ext cx="2166" cy="318"/>
              <a:chOff x="1474" y="47"/>
              <a:chExt cx="1814" cy="318"/>
            </a:xfrm>
          </p:grpSpPr>
          <p:sp>
            <p:nvSpPr>
              <p:cNvPr id="38945" name="AutoShape 4"/>
              <p:cNvSpPr>
                <a:spLocks noChangeArrowheads="1"/>
              </p:cNvSpPr>
              <p:nvPr/>
            </p:nvSpPr>
            <p:spPr bwMode="auto">
              <a:xfrm>
                <a:off x="1701" y="47"/>
                <a:ext cx="1587" cy="31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Char char="–"/>
                  <a:defRPr sz="2400" b="1">
                    <a:solidFill>
                      <a:schemeClr val="tx1"/>
                    </a:solidFill>
                    <a:latin typeface="仿宋_GB2312"/>
                    <a:ea typeface="仿宋_GB2312"/>
                    <a:cs typeface="仿宋_GB2312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Char char="–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46" name="Rectangle 5"/>
              <p:cNvSpPr>
                <a:spLocks noChangeArrowheads="1"/>
              </p:cNvSpPr>
              <p:nvPr/>
            </p:nvSpPr>
            <p:spPr bwMode="auto">
              <a:xfrm>
                <a:off x="1792" y="65"/>
                <a:ext cx="1495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Char char="–"/>
                  <a:defRPr sz="2400" b="1">
                    <a:solidFill>
                      <a:schemeClr val="tx1"/>
                    </a:solidFill>
                    <a:latin typeface="仿宋_GB2312"/>
                    <a:ea typeface="仿宋_GB2312"/>
                    <a:cs typeface="仿宋_GB2312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Char char="–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900" b="1" dirty="0" err="1" smtClean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BufferedWriter</a:t>
                </a:r>
                <a:endParaRPr lang="en-US" altLang="zh-CN" sz="19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947" name="Line 6"/>
              <p:cNvSpPr>
                <a:spLocks noChangeShapeType="1"/>
              </p:cNvSpPr>
              <p:nvPr/>
            </p:nvSpPr>
            <p:spPr bwMode="auto">
              <a:xfrm>
                <a:off x="1474" y="214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38917" name="AutoShape 7"/>
            <p:cNvCxnSpPr>
              <a:cxnSpLocks noChangeShapeType="1"/>
              <a:stCxn id="38947" idx="0"/>
              <a:endCxn id="38932" idx="0"/>
            </p:cNvCxnSpPr>
            <p:nvPr/>
          </p:nvCxnSpPr>
          <p:spPr bwMode="auto">
            <a:xfrm>
              <a:off x="1474" y="798"/>
              <a:ext cx="0" cy="20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918" name="AutoShape 8"/>
            <p:cNvSpPr>
              <a:spLocks noChangeArrowheads="1"/>
            </p:cNvSpPr>
            <p:nvPr/>
          </p:nvSpPr>
          <p:spPr bwMode="auto">
            <a:xfrm>
              <a:off x="385" y="1571"/>
              <a:ext cx="974" cy="40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CC3300"/>
                </a:buClr>
                <a:buChar char="–"/>
                <a:defRPr sz="2400" b="1">
                  <a:solidFill>
                    <a:schemeClr val="tx1"/>
                  </a:solidFill>
                  <a:latin typeface="仿宋_GB2312"/>
                  <a:ea typeface="仿宋_GB2312"/>
                  <a:cs typeface="仿宋_GB2312"/>
                </a:defRPr>
              </a:lvl2pPr>
              <a:lvl3pPr marL="11430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3pPr>
              <a:lvl4pPr marL="16002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Char char="–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4pPr>
              <a:lvl5pPr marL="20574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19" name="Rectangle 9"/>
            <p:cNvSpPr>
              <a:spLocks noChangeArrowheads="1"/>
            </p:cNvSpPr>
            <p:nvPr/>
          </p:nvSpPr>
          <p:spPr bwMode="auto">
            <a:xfrm>
              <a:off x="441" y="1634"/>
              <a:ext cx="809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CC3300"/>
                </a:buClr>
                <a:buChar char="–"/>
                <a:defRPr sz="2400" b="1">
                  <a:solidFill>
                    <a:schemeClr val="tx1"/>
                  </a:solidFill>
                  <a:latin typeface="仿宋_GB2312"/>
                  <a:ea typeface="仿宋_GB2312"/>
                  <a:cs typeface="仿宋_GB2312"/>
                </a:defRPr>
              </a:lvl2pPr>
              <a:lvl3pPr marL="11430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3pPr>
              <a:lvl4pPr marL="16002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Char char="–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4pPr>
              <a:lvl5pPr marL="20574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900" b="1">
                  <a:latin typeface="Arial" panose="020B0604020202020204" pitchFamily="34" charset="0"/>
                  <a:ea typeface="宋体" panose="02010600030101010101" pitchFamily="2" charset="-122"/>
                </a:rPr>
                <a:t>Writer</a:t>
              </a:r>
            </a:p>
          </p:txBody>
        </p:sp>
        <p:sp>
          <p:nvSpPr>
            <p:cNvPr id="38920" name="Line 10"/>
            <p:cNvSpPr>
              <a:spLocks noChangeShapeType="1"/>
            </p:cNvSpPr>
            <p:nvPr/>
          </p:nvSpPr>
          <p:spPr bwMode="auto">
            <a:xfrm flipH="1" flipV="1">
              <a:off x="1361" y="1774"/>
              <a:ext cx="1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8921" name="Group 11"/>
            <p:cNvGrpSpPr>
              <a:grpSpLocks/>
            </p:cNvGrpSpPr>
            <p:nvPr/>
          </p:nvGrpSpPr>
          <p:grpSpPr bwMode="auto">
            <a:xfrm>
              <a:off x="1474" y="1020"/>
              <a:ext cx="2166" cy="318"/>
              <a:chOff x="1474" y="47"/>
              <a:chExt cx="1814" cy="318"/>
            </a:xfrm>
          </p:grpSpPr>
          <p:sp>
            <p:nvSpPr>
              <p:cNvPr id="38942" name="AutoShape 12"/>
              <p:cNvSpPr>
                <a:spLocks noChangeArrowheads="1"/>
              </p:cNvSpPr>
              <p:nvPr/>
            </p:nvSpPr>
            <p:spPr bwMode="auto">
              <a:xfrm>
                <a:off x="1701" y="47"/>
                <a:ext cx="1587" cy="31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Char char="–"/>
                  <a:defRPr sz="2400" b="1">
                    <a:solidFill>
                      <a:schemeClr val="tx1"/>
                    </a:solidFill>
                    <a:latin typeface="仿宋_GB2312"/>
                    <a:ea typeface="仿宋_GB2312"/>
                    <a:cs typeface="仿宋_GB2312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Char char="–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43" name="Rectangle 13"/>
              <p:cNvSpPr>
                <a:spLocks noChangeArrowheads="1"/>
              </p:cNvSpPr>
              <p:nvPr/>
            </p:nvSpPr>
            <p:spPr bwMode="auto">
              <a:xfrm>
                <a:off x="1792" y="56"/>
                <a:ext cx="1495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Char char="–"/>
                  <a:defRPr sz="2400" b="1">
                    <a:solidFill>
                      <a:schemeClr val="tx1"/>
                    </a:solidFill>
                    <a:latin typeface="仿宋_GB2312"/>
                    <a:ea typeface="仿宋_GB2312"/>
                    <a:cs typeface="仿宋_GB2312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Char char="–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900" b="1">
                    <a:latin typeface="Arial" panose="020B0604020202020204" pitchFamily="34" charset="0"/>
                    <a:ea typeface="宋体" panose="02010600030101010101" pitchFamily="2" charset="-122"/>
                  </a:rPr>
                  <a:t>CharArray Writer</a:t>
                </a:r>
              </a:p>
            </p:txBody>
          </p:sp>
          <p:sp>
            <p:nvSpPr>
              <p:cNvPr id="38944" name="Line 14"/>
              <p:cNvSpPr>
                <a:spLocks noChangeShapeType="1"/>
              </p:cNvSpPr>
              <p:nvPr/>
            </p:nvSpPr>
            <p:spPr bwMode="auto">
              <a:xfrm>
                <a:off x="1474" y="214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922" name="Group 15"/>
            <p:cNvGrpSpPr>
              <a:grpSpLocks/>
            </p:cNvGrpSpPr>
            <p:nvPr/>
          </p:nvGrpSpPr>
          <p:grpSpPr bwMode="auto">
            <a:xfrm>
              <a:off x="1474" y="1429"/>
              <a:ext cx="2221" cy="318"/>
              <a:chOff x="1474" y="47"/>
              <a:chExt cx="1814" cy="318"/>
            </a:xfrm>
          </p:grpSpPr>
          <p:sp>
            <p:nvSpPr>
              <p:cNvPr id="38939" name="AutoShape 16"/>
              <p:cNvSpPr>
                <a:spLocks noChangeArrowheads="1"/>
              </p:cNvSpPr>
              <p:nvPr/>
            </p:nvSpPr>
            <p:spPr bwMode="auto">
              <a:xfrm>
                <a:off x="1701" y="47"/>
                <a:ext cx="1587" cy="31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Char char="–"/>
                  <a:defRPr sz="2400" b="1">
                    <a:solidFill>
                      <a:schemeClr val="tx1"/>
                    </a:solidFill>
                    <a:latin typeface="仿宋_GB2312"/>
                    <a:ea typeface="仿宋_GB2312"/>
                    <a:cs typeface="仿宋_GB2312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Char char="–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40" name="Rectangle 17"/>
              <p:cNvSpPr>
                <a:spLocks noChangeArrowheads="1"/>
              </p:cNvSpPr>
              <p:nvPr/>
            </p:nvSpPr>
            <p:spPr bwMode="auto">
              <a:xfrm>
                <a:off x="1792" y="56"/>
                <a:ext cx="1495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Char char="–"/>
                  <a:defRPr sz="2400" b="1">
                    <a:solidFill>
                      <a:schemeClr val="tx1"/>
                    </a:solidFill>
                    <a:latin typeface="仿宋_GB2312"/>
                    <a:ea typeface="仿宋_GB2312"/>
                    <a:cs typeface="仿宋_GB2312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Char char="–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900" b="1">
                    <a:latin typeface="Arial" panose="020B0604020202020204" pitchFamily="34" charset="0"/>
                    <a:ea typeface="宋体" panose="02010600030101010101" pitchFamily="2" charset="-122"/>
                  </a:rPr>
                  <a:t>OutputStream Writer</a:t>
                </a:r>
              </a:p>
            </p:txBody>
          </p:sp>
          <p:sp>
            <p:nvSpPr>
              <p:cNvPr id="38941" name="Line 18"/>
              <p:cNvSpPr>
                <a:spLocks noChangeShapeType="1"/>
              </p:cNvSpPr>
              <p:nvPr/>
            </p:nvSpPr>
            <p:spPr bwMode="auto">
              <a:xfrm>
                <a:off x="1474" y="214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923" name="Group 19"/>
            <p:cNvGrpSpPr>
              <a:grpSpLocks/>
            </p:cNvGrpSpPr>
            <p:nvPr/>
          </p:nvGrpSpPr>
          <p:grpSpPr bwMode="auto">
            <a:xfrm>
              <a:off x="1474" y="1837"/>
              <a:ext cx="2166" cy="318"/>
              <a:chOff x="1474" y="47"/>
              <a:chExt cx="1814" cy="318"/>
            </a:xfrm>
          </p:grpSpPr>
          <p:sp>
            <p:nvSpPr>
              <p:cNvPr id="38936" name="AutoShape 20"/>
              <p:cNvSpPr>
                <a:spLocks noChangeArrowheads="1"/>
              </p:cNvSpPr>
              <p:nvPr/>
            </p:nvSpPr>
            <p:spPr bwMode="auto">
              <a:xfrm>
                <a:off x="1701" y="47"/>
                <a:ext cx="1587" cy="31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Char char="–"/>
                  <a:defRPr sz="2400" b="1">
                    <a:solidFill>
                      <a:schemeClr val="tx1"/>
                    </a:solidFill>
                    <a:latin typeface="仿宋_GB2312"/>
                    <a:ea typeface="仿宋_GB2312"/>
                    <a:cs typeface="仿宋_GB2312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Char char="–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37" name="Rectangle 21"/>
              <p:cNvSpPr>
                <a:spLocks noChangeArrowheads="1"/>
              </p:cNvSpPr>
              <p:nvPr/>
            </p:nvSpPr>
            <p:spPr bwMode="auto">
              <a:xfrm>
                <a:off x="1792" y="56"/>
                <a:ext cx="1495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Char char="–"/>
                  <a:defRPr sz="2400" b="1">
                    <a:solidFill>
                      <a:schemeClr val="tx1"/>
                    </a:solidFill>
                    <a:latin typeface="仿宋_GB2312"/>
                    <a:ea typeface="仿宋_GB2312"/>
                    <a:cs typeface="仿宋_GB2312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Char char="–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900" b="1">
                    <a:latin typeface="Arial" panose="020B0604020202020204" pitchFamily="34" charset="0"/>
                    <a:ea typeface="宋体" panose="02010600030101010101" pitchFamily="2" charset="-122"/>
                  </a:rPr>
                  <a:t>Filter Writer</a:t>
                </a:r>
              </a:p>
            </p:txBody>
          </p:sp>
          <p:sp>
            <p:nvSpPr>
              <p:cNvPr id="38938" name="Line 22"/>
              <p:cNvSpPr>
                <a:spLocks noChangeShapeType="1"/>
              </p:cNvSpPr>
              <p:nvPr/>
            </p:nvSpPr>
            <p:spPr bwMode="auto">
              <a:xfrm>
                <a:off x="1474" y="214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924" name="Group 23"/>
            <p:cNvGrpSpPr>
              <a:grpSpLocks/>
            </p:cNvGrpSpPr>
            <p:nvPr/>
          </p:nvGrpSpPr>
          <p:grpSpPr bwMode="auto">
            <a:xfrm>
              <a:off x="1474" y="2245"/>
              <a:ext cx="2166" cy="318"/>
              <a:chOff x="1474" y="47"/>
              <a:chExt cx="1814" cy="318"/>
            </a:xfrm>
          </p:grpSpPr>
          <p:sp>
            <p:nvSpPr>
              <p:cNvPr id="38933" name="AutoShape 24"/>
              <p:cNvSpPr>
                <a:spLocks noChangeArrowheads="1"/>
              </p:cNvSpPr>
              <p:nvPr/>
            </p:nvSpPr>
            <p:spPr bwMode="auto">
              <a:xfrm>
                <a:off x="1701" y="47"/>
                <a:ext cx="1587" cy="31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Char char="–"/>
                  <a:defRPr sz="2400" b="1">
                    <a:solidFill>
                      <a:schemeClr val="tx1"/>
                    </a:solidFill>
                    <a:latin typeface="仿宋_GB2312"/>
                    <a:ea typeface="仿宋_GB2312"/>
                    <a:cs typeface="仿宋_GB2312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Char char="–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34" name="Rectangle 25"/>
              <p:cNvSpPr>
                <a:spLocks noChangeArrowheads="1"/>
              </p:cNvSpPr>
              <p:nvPr/>
            </p:nvSpPr>
            <p:spPr bwMode="auto">
              <a:xfrm>
                <a:off x="1792" y="56"/>
                <a:ext cx="1495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Char char="–"/>
                  <a:defRPr sz="2400" b="1">
                    <a:solidFill>
                      <a:schemeClr val="tx1"/>
                    </a:solidFill>
                    <a:latin typeface="仿宋_GB2312"/>
                    <a:ea typeface="仿宋_GB2312"/>
                    <a:cs typeface="仿宋_GB2312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Char char="–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900" b="1">
                    <a:latin typeface="Arial" panose="020B0604020202020204" pitchFamily="34" charset="0"/>
                    <a:ea typeface="宋体" panose="02010600030101010101" pitchFamily="2" charset="-122"/>
                  </a:rPr>
                  <a:t>Piped Writer</a:t>
                </a:r>
              </a:p>
            </p:txBody>
          </p:sp>
          <p:sp>
            <p:nvSpPr>
              <p:cNvPr id="38935" name="Line 26"/>
              <p:cNvSpPr>
                <a:spLocks noChangeShapeType="1"/>
              </p:cNvSpPr>
              <p:nvPr/>
            </p:nvSpPr>
            <p:spPr bwMode="auto">
              <a:xfrm>
                <a:off x="1474" y="214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925" name="Group 27"/>
            <p:cNvGrpSpPr>
              <a:grpSpLocks/>
            </p:cNvGrpSpPr>
            <p:nvPr/>
          </p:nvGrpSpPr>
          <p:grpSpPr bwMode="auto">
            <a:xfrm>
              <a:off x="1474" y="2653"/>
              <a:ext cx="2166" cy="318"/>
              <a:chOff x="1474" y="47"/>
              <a:chExt cx="1814" cy="318"/>
            </a:xfrm>
          </p:grpSpPr>
          <p:sp>
            <p:nvSpPr>
              <p:cNvPr id="38930" name="AutoShape 28"/>
              <p:cNvSpPr>
                <a:spLocks noChangeArrowheads="1"/>
              </p:cNvSpPr>
              <p:nvPr/>
            </p:nvSpPr>
            <p:spPr bwMode="auto">
              <a:xfrm>
                <a:off x="1701" y="47"/>
                <a:ext cx="1587" cy="31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Char char="–"/>
                  <a:defRPr sz="2400" b="1">
                    <a:solidFill>
                      <a:schemeClr val="tx1"/>
                    </a:solidFill>
                    <a:latin typeface="仿宋_GB2312"/>
                    <a:ea typeface="仿宋_GB2312"/>
                    <a:cs typeface="仿宋_GB2312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Char char="–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31" name="Rectangle 29"/>
              <p:cNvSpPr>
                <a:spLocks noChangeArrowheads="1"/>
              </p:cNvSpPr>
              <p:nvPr/>
            </p:nvSpPr>
            <p:spPr bwMode="auto">
              <a:xfrm>
                <a:off x="1792" y="56"/>
                <a:ext cx="1495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Char char="–"/>
                  <a:defRPr sz="2400" b="1">
                    <a:solidFill>
                      <a:schemeClr val="tx1"/>
                    </a:solidFill>
                    <a:latin typeface="仿宋_GB2312"/>
                    <a:ea typeface="仿宋_GB2312"/>
                    <a:cs typeface="仿宋_GB2312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Char char="–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900" b="1">
                    <a:latin typeface="Arial" panose="020B0604020202020204" pitchFamily="34" charset="0"/>
                    <a:ea typeface="宋体" panose="02010600030101010101" pitchFamily="2" charset="-122"/>
                  </a:rPr>
                  <a:t>String Writer</a:t>
                </a:r>
              </a:p>
            </p:txBody>
          </p:sp>
          <p:sp>
            <p:nvSpPr>
              <p:cNvPr id="38932" name="Line 30"/>
              <p:cNvSpPr>
                <a:spLocks noChangeShapeType="1"/>
              </p:cNvSpPr>
              <p:nvPr/>
            </p:nvSpPr>
            <p:spPr bwMode="auto">
              <a:xfrm>
                <a:off x="1474" y="214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926" name="Group 31"/>
            <p:cNvGrpSpPr>
              <a:grpSpLocks/>
            </p:cNvGrpSpPr>
            <p:nvPr/>
          </p:nvGrpSpPr>
          <p:grpSpPr bwMode="auto">
            <a:xfrm>
              <a:off x="3696" y="1434"/>
              <a:ext cx="1361" cy="318"/>
              <a:chOff x="1474" y="47"/>
              <a:chExt cx="1814" cy="318"/>
            </a:xfrm>
          </p:grpSpPr>
          <p:sp>
            <p:nvSpPr>
              <p:cNvPr id="38927" name="AutoShape 32"/>
              <p:cNvSpPr>
                <a:spLocks noChangeArrowheads="1"/>
              </p:cNvSpPr>
              <p:nvPr/>
            </p:nvSpPr>
            <p:spPr bwMode="auto">
              <a:xfrm>
                <a:off x="1701" y="47"/>
                <a:ext cx="1587" cy="31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Char char="–"/>
                  <a:defRPr sz="2400" b="1">
                    <a:solidFill>
                      <a:schemeClr val="tx1"/>
                    </a:solidFill>
                    <a:latin typeface="仿宋_GB2312"/>
                    <a:ea typeface="仿宋_GB2312"/>
                    <a:cs typeface="仿宋_GB2312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Char char="–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28" name="Rectangle 33"/>
              <p:cNvSpPr>
                <a:spLocks noChangeArrowheads="1"/>
              </p:cNvSpPr>
              <p:nvPr/>
            </p:nvSpPr>
            <p:spPr bwMode="auto">
              <a:xfrm>
                <a:off x="1792" y="65"/>
                <a:ext cx="1495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Char char="–"/>
                  <a:defRPr sz="2400" b="1">
                    <a:solidFill>
                      <a:schemeClr val="tx1"/>
                    </a:solidFill>
                    <a:latin typeface="仿宋_GB2312"/>
                    <a:ea typeface="仿宋_GB2312"/>
                    <a:cs typeface="仿宋_GB2312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Char char="–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900" b="1" dirty="0" err="1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FileWriter</a:t>
                </a:r>
                <a:endParaRPr lang="en-US" altLang="zh-CN" sz="19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929" name="Line 34"/>
              <p:cNvSpPr>
                <a:spLocks noChangeShapeType="1"/>
              </p:cNvSpPr>
              <p:nvPr/>
            </p:nvSpPr>
            <p:spPr bwMode="auto">
              <a:xfrm>
                <a:off x="1474" y="214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7" name="Rectangle 43"/>
          <p:cNvSpPr>
            <a:spLocks noGrp="1" noChangeArrowheads="1"/>
          </p:cNvSpPr>
          <p:nvPr>
            <p:ph type="title"/>
          </p:nvPr>
        </p:nvSpPr>
        <p:spPr>
          <a:xfrm>
            <a:off x="975742" y="260648"/>
            <a:ext cx="7556698" cy="8604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字符输出流类的层次结构</a:t>
            </a:r>
            <a:endParaRPr lang="zh-CN" alt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2534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75742" y="260648"/>
            <a:ext cx="8132762" cy="8604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Reader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类和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Writer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84313"/>
            <a:ext cx="8207375" cy="45672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q"/>
            </a:pPr>
            <a:r>
              <a:rPr lang="en-US" altLang="zh-CN" sz="24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Reader</a:t>
            </a:r>
            <a:r>
              <a:rPr lang="zh-CN" altLang="en-US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和</a:t>
            </a:r>
            <a:r>
              <a:rPr lang="en-US" altLang="zh-CN" sz="24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Writer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是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抽象类，只提供了一系列用于字符流处理的接口。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q"/>
            </a:pP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Reader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和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Writer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的方法与类</a:t>
            </a: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InputStream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和</a:t>
            </a: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OutputStream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类似，只不过其中的参数换成字符或字符数组。</a:t>
            </a:r>
          </a:p>
        </p:txBody>
      </p:sp>
    </p:spTree>
    <p:extLst>
      <p:ext uri="{BB962C8B-B14F-4D97-AF65-F5344CB8AC3E}">
        <p14:creationId xmlns:p14="http://schemas.microsoft.com/office/powerpoint/2010/main" val="3429984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475656" y="4653136"/>
            <a:ext cx="6227216" cy="1872208"/>
            <a:chOff x="624" y="768"/>
            <a:chExt cx="4512" cy="1392"/>
          </a:xfrm>
          <a:solidFill>
            <a:schemeClr val="bg1"/>
          </a:solidFill>
        </p:grpSpPr>
        <p:pic>
          <p:nvPicPr>
            <p:cNvPr id="5" name="Picture 5" descr="C:\Documents and Settings\Administrator\桌面\javaio\浅谈Java的输入输出流.files\19stream.gif"/>
            <p:cNvPicPr>
              <a:picLocks noChangeAspect="1" noChangeArrowheads="1"/>
            </p:cNvPicPr>
            <p:nvPr/>
          </p:nvPicPr>
          <p:blipFill>
            <a:blip r:embed="rId3" r:link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768"/>
              <a:ext cx="4512" cy="1113"/>
            </a:xfrm>
            <a:prstGeom prst="rect">
              <a:avLst/>
            </a:prstGeom>
            <a:grpFill/>
            <a:ln>
              <a:noFill/>
            </a:ln>
            <a:extLst/>
          </p:spPr>
        </p:pic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048" y="1910"/>
              <a:ext cx="1120" cy="2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000">
                  <a:latin typeface="Arial" panose="020B0604020202020204" pitchFamily="34" charset="0"/>
                </a:rPr>
                <a:t>输入流示意图</a:t>
              </a:r>
              <a:r>
                <a:rPr lang="zh-CN" altLang="en-US" sz="200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</p:grp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125413"/>
            <a:ext cx="6840537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Reader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类的</a:t>
            </a: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read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endParaRPr lang="zh-CN" alt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245381" y="1194555"/>
            <a:ext cx="8748911" cy="3284761"/>
          </a:xfrm>
          <a:ln>
            <a:noFill/>
          </a:ln>
        </p:spPr>
        <p:txBody>
          <a:bodyPr/>
          <a:lstStyle/>
          <a:p>
            <a:pPr marL="342900" lvl="1" indent="-342900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Font typeface="Wingdings" panose="05000000000000000000" pitchFamily="2" charset="2"/>
              <a:buChar char="q"/>
            </a:pPr>
            <a:r>
              <a:rPr lang="en-US" altLang="zh-CN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abstract </a:t>
            </a:r>
            <a:r>
              <a:rPr lang="en-US" altLang="zh-CN" sz="2400" b="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read() throws </a:t>
            </a:r>
            <a:r>
              <a:rPr lang="en-US" altLang="zh-CN" sz="2400" b="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IOException</a:t>
            </a:r>
            <a:r>
              <a:rPr lang="en-US" altLang="zh-CN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4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读取一个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的数据，并返回该数据，读到末尾时返回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  <a:endParaRPr lang="zh-CN" altLang="en-US" sz="22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1" indent="-342900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Font typeface="Wingdings" panose="05000000000000000000" pitchFamily="2" charset="2"/>
              <a:buChar char="q"/>
            </a:pPr>
            <a:r>
              <a:rPr lang="en-US" altLang="zh-CN" sz="2400" b="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read(char[] </a:t>
            </a:r>
            <a:r>
              <a:rPr lang="en-US" altLang="zh-CN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  <a:r>
              <a:rPr lang="en-US" altLang="zh-CN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throws </a:t>
            </a:r>
            <a:r>
              <a:rPr lang="en-US" altLang="zh-CN" sz="2400" b="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IOException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读取数据存入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字符数组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，返回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实际读取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字符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marL="342900" lvl="1" indent="-342900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Font typeface="Wingdings" panose="05000000000000000000" pitchFamily="2" charset="2"/>
              <a:buChar char="q"/>
            </a:pPr>
            <a:r>
              <a:rPr lang="en-US" altLang="zh-CN" sz="24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read(char[] </a:t>
            </a: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lang="en-US" altLang="zh-CN" sz="24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4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off</a:t>
            </a:r>
            <a:r>
              <a:rPr lang="en-US" altLang="zh-CN" sz="24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4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len</a:t>
            </a: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throws </a:t>
            </a:r>
            <a:r>
              <a:rPr lang="en-US" altLang="zh-CN" sz="24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IOException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读取数据存入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字符数组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，存入的位置从下标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off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开始，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最多读取</a:t>
            </a: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len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数据。返回实际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读取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字符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数。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993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75742" y="260648"/>
            <a:ext cx="8132762" cy="8604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Reader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类的常用方法</a:t>
            </a:r>
            <a:endParaRPr lang="zh-CN" alt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538857" y="1269007"/>
            <a:ext cx="8353623" cy="504031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ct val="85000"/>
              <a:buFont typeface="Wingdings" panose="05000000000000000000" pitchFamily="2" charset="2"/>
              <a:buChar char="p"/>
            </a:pPr>
            <a:r>
              <a:rPr lang="en-US" altLang="zh-CN" sz="24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boolean</a:t>
            </a:r>
            <a:r>
              <a:rPr lang="en-US" altLang="zh-CN" sz="24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ready</a:t>
            </a:r>
            <a:r>
              <a:rPr lang="en-US" altLang="zh-CN" sz="24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：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字符流是否可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读</a:t>
            </a:r>
            <a:endParaRPr lang="en-US" altLang="zh-CN" sz="24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ct val="85000"/>
              <a:buFont typeface="Wingdings" panose="05000000000000000000" pitchFamily="2" charset="2"/>
              <a:buChar char="p"/>
            </a:pPr>
            <a:r>
              <a:rPr lang="en-US" altLang="zh-CN" sz="24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long </a:t>
            </a: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skip(long n) 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跳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过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个字符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ct val="85000"/>
              <a:buFont typeface="Wingdings" panose="05000000000000000000" pitchFamily="2" charset="2"/>
              <a:buChar char="p"/>
            </a:pP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mark(</a:t>
            </a:r>
            <a:r>
              <a:rPr lang="en-US" altLang="zh-CN" sz="24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readAheadLimit</a:t>
            </a:r>
            <a:r>
              <a:rPr lang="en-US" altLang="zh-CN" sz="24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  <a:r>
              <a:rPr lang="zh-CN" altLang="en-US" sz="24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当前位置做一标记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ct val="85000"/>
              <a:buFont typeface="Wingdings" panose="05000000000000000000" pitchFamily="2" charset="2"/>
              <a:buChar char="p"/>
            </a:pP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reset</a:t>
            </a:r>
            <a:r>
              <a:rPr lang="en-US" altLang="zh-CN" sz="24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</a:t>
            </a:r>
            <a:r>
              <a:rPr lang="zh-CN" altLang="en-US" sz="24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读取位置恢复到标记处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ct val="85000"/>
              <a:buFont typeface="Wingdings" panose="05000000000000000000" pitchFamily="2" charset="2"/>
              <a:buChar char="p"/>
            </a:pP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close</a:t>
            </a:r>
            <a:r>
              <a:rPr lang="en-US" altLang="zh-CN" sz="24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</a:t>
            </a:r>
            <a:r>
              <a:rPr lang="zh-CN" altLang="en-US" sz="24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关闭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字符流</a:t>
            </a:r>
          </a:p>
        </p:txBody>
      </p:sp>
    </p:spTree>
    <p:extLst>
      <p:ext uri="{BB962C8B-B14F-4D97-AF65-F5344CB8AC3E}">
        <p14:creationId xmlns:p14="http://schemas.microsoft.com/office/powerpoint/2010/main" val="1797005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457200"/>
            <a:ext cx="7391400" cy="487363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6.1 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流的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概念</a:t>
            </a:r>
            <a:endParaRPr lang="zh-CN" altLang="en-US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566513" y="1268413"/>
            <a:ext cx="8109943" cy="5472955"/>
          </a:xfrm>
          <a:solidFill>
            <a:srgbClr val="F7FAFF"/>
          </a:solidFill>
          <a:ln w="1905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Char char="q"/>
            </a:pPr>
            <a:r>
              <a:rPr lang="zh-CN" altLang="en-US" sz="2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流</a:t>
            </a:r>
            <a:r>
              <a:rPr lang="zh-CN" altLang="en-US" sz="2600" b="0" dirty="0" smtClean="0">
                <a:latin typeface="楷体_GB2312" pitchFamily="49" charset="-122"/>
                <a:ea typeface="黑体" panose="02010609060101010101" pitchFamily="49" charset="-122"/>
              </a:rPr>
              <a:t>是</a:t>
            </a:r>
            <a:r>
              <a:rPr lang="zh-CN" altLang="en-US" sz="2600" b="0" dirty="0">
                <a:latin typeface="楷体_GB2312" pitchFamily="49" charset="-122"/>
                <a:ea typeface="黑体" panose="02010609060101010101" pitchFamily="49" charset="-122"/>
              </a:rPr>
              <a:t>一个很形象的概念，当程序需要</a:t>
            </a:r>
            <a:r>
              <a:rPr lang="zh-CN" altLang="en-US" sz="2600" b="0" dirty="0">
                <a:solidFill>
                  <a:srgbClr val="FF0000"/>
                </a:solidFill>
                <a:latin typeface="楷体_GB2312" pitchFamily="49" charset="-122"/>
                <a:ea typeface="黑体" panose="02010609060101010101" pitchFamily="49" charset="-122"/>
              </a:rPr>
              <a:t>读取</a:t>
            </a:r>
            <a:r>
              <a:rPr lang="zh-CN" altLang="en-US" sz="2600" b="0" dirty="0">
                <a:latin typeface="楷体_GB2312" pitchFamily="49" charset="-122"/>
                <a:ea typeface="黑体" panose="02010609060101010101" pitchFamily="49" charset="-122"/>
              </a:rPr>
              <a:t>数据的时候，就会开启一个</a:t>
            </a:r>
            <a:r>
              <a:rPr lang="zh-CN" altLang="en-US" sz="2600" b="0" dirty="0">
                <a:solidFill>
                  <a:srgbClr val="FF0000"/>
                </a:solidFill>
                <a:latin typeface="楷体_GB2312" pitchFamily="49" charset="-122"/>
                <a:ea typeface="黑体" panose="02010609060101010101" pitchFamily="49" charset="-122"/>
              </a:rPr>
              <a:t>通向数据源的流</a:t>
            </a:r>
            <a:r>
              <a:rPr lang="zh-CN" altLang="en-US" sz="2600" b="0" dirty="0">
                <a:latin typeface="楷体_GB2312" pitchFamily="49" charset="-122"/>
                <a:ea typeface="黑体" panose="02010609060101010101" pitchFamily="49" charset="-122"/>
              </a:rPr>
              <a:t>，这个数据源可以是文件，内存，或是网络连接</a:t>
            </a:r>
            <a:r>
              <a:rPr lang="zh-CN" altLang="en-US" sz="2600" b="0" dirty="0" smtClean="0">
                <a:latin typeface="楷体_GB2312" pitchFamily="49" charset="-122"/>
                <a:ea typeface="黑体" panose="02010609060101010101" pitchFamily="49" charset="-122"/>
              </a:rPr>
              <a:t>。</a:t>
            </a:r>
            <a:endParaRPr lang="en-US" altLang="zh-CN" sz="2600" b="0" dirty="0" smtClean="0">
              <a:latin typeface="楷体_GB2312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Char char="q"/>
            </a:pPr>
            <a:r>
              <a:rPr lang="zh-CN" altLang="en-US" sz="2600" b="0" dirty="0" smtClean="0">
                <a:latin typeface="楷体_GB2312" pitchFamily="49" charset="-122"/>
                <a:ea typeface="黑体" panose="02010609060101010101" pitchFamily="49" charset="-122"/>
              </a:rPr>
              <a:t>当</a:t>
            </a:r>
            <a:r>
              <a:rPr lang="zh-CN" altLang="en-US" sz="2600" b="0" dirty="0">
                <a:latin typeface="楷体_GB2312" pitchFamily="49" charset="-122"/>
                <a:ea typeface="黑体" panose="02010609060101010101" pitchFamily="49" charset="-122"/>
              </a:rPr>
              <a:t>程序需要</a:t>
            </a:r>
            <a:r>
              <a:rPr lang="zh-CN" altLang="en-US" sz="2600" b="0" dirty="0">
                <a:solidFill>
                  <a:srgbClr val="FF0000"/>
                </a:solidFill>
                <a:latin typeface="楷体_GB2312" pitchFamily="49" charset="-122"/>
                <a:ea typeface="黑体" panose="02010609060101010101" pitchFamily="49" charset="-122"/>
              </a:rPr>
              <a:t>写入</a:t>
            </a:r>
            <a:r>
              <a:rPr lang="zh-CN" altLang="en-US" sz="2600" b="0" dirty="0">
                <a:latin typeface="楷体_GB2312" pitchFamily="49" charset="-122"/>
                <a:ea typeface="黑体" panose="02010609060101010101" pitchFamily="49" charset="-122"/>
              </a:rPr>
              <a:t>数据的时候，就会开启一个</a:t>
            </a:r>
            <a:r>
              <a:rPr lang="zh-CN" altLang="en-US" sz="2600" b="0" dirty="0">
                <a:solidFill>
                  <a:srgbClr val="FF0000"/>
                </a:solidFill>
                <a:latin typeface="楷体_GB2312" pitchFamily="49" charset="-122"/>
                <a:ea typeface="黑体" panose="02010609060101010101" pitchFamily="49" charset="-122"/>
              </a:rPr>
              <a:t>通向目的地的流</a:t>
            </a:r>
            <a:r>
              <a:rPr lang="zh-CN" altLang="en-US" sz="2600" b="0" dirty="0" smtClean="0">
                <a:latin typeface="楷体_GB2312" pitchFamily="49" charset="-122"/>
                <a:ea typeface="黑体" panose="02010609060101010101" pitchFamily="49" charset="-122"/>
              </a:rPr>
              <a:t>。</a:t>
            </a:r>
            <a:endParaRPr lang="en-US" altLang="zh-CN" sz="2600" b="0" dirty="0" smtClean="0">
              <a:latin typeface="楷体_GB2312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Char char="q"/>
            </a:pPr>
            <a:r>
              <a:rPr lang="zh-CN" altLang="en-US" sz="2600" b="0" dirty="0" smtClean="0">
                <a:latin typeface="楷体_GB2312" pitchFamily="49" charset="-122"/>
                <a:ea typeface="黑体" panose="02010609060101010101" pitchFamily="49" charset="-122"/>
              </a:rPr>
              <a:t>这时候</a:t>
            </a:r>
            <a:r>
              <a:rPr lang="zh-CN" altLang="en-US" sz="2600" b="0" dirty="0">
                <a:latin typeface="楷体_GB2312" pitchFamily="49" charset="-122"/>
                <a:ea typeface="黑体" panose="02010609060101010101" pitchFamily="49" charset="-122"/>
              </a:rPr>
              <a:t>你就可以想象数据好像在这其中“</a:t>
            </a:r>
            <a:r>
              <a:rPr lang="zh-CN" altLang="en-US" sz="2600" b="0" dirty="0">
                <a:solidFill>
                  <a:srgbClr val="FF0000"/>
                </a:solidFill>
                <a:latin typeface="楷体_GB2312" pitchFamily="49" charset="-122"/>
                <a:ea typeface="黑体" panose="02010609060101010101" pitchFamily="49" charset="-122"/>
              </a:rPr>
              <a:t>流</a:t>
            </a:r>
            <a:r>
              <a:rPr lang="zh-CN" altLang="en-US" sz="2600" b="0" dirty="0">
                <a:latin typeface="楷体_GB2312" pitchFamily="49" charset="-122"/>
                <a:ea typeface="黑体" panose="02010609060101010101" pitchFamily="49" charset="-122"/>
              </a:rPr>
              <a:t>”动一样。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Char char="q"/>
            </a:pPr>
            <a:r>
              <a:rPr lang="zh-CN" altLang="en-US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数据流是指一组有</a:t>
            </a:r>
            <a:r>
              <a:rPr lang="zh-CN" altLang="en-US" sz="26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顺序的、有起点的和终点</a:t>
            </a:r>
            <a:r>
              <a:rPr lang="zh-CN" altLang="en-US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的字节集合。</a:t>
            </a:r>
            <a:endParaRPr lang="en-US" altLang="zh-CN" sz="2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3361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4377" y="260648"/>
            <a:ext cx="7128023" cy="8604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Writer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类的</a:t>
            </a: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write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方法和常用方法</a:t>
            </a:r>
            <a:endParaRPr lang="zh-CN" alt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194885"/>
            <a:ext cx="8468808" cy="554648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-32400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85000"/>
              <a:buFont typeface="Wingdings" panose="05000000000000000000" pitchFamily="2" charset="2"/>
              <a:buChar char="p"/>
            </a:pPr>
            <a:r>
              <a:rPr lang="en-US" altLang="zh-CN" sz="24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void </a:t>
            </a: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write(</a:t>
            </a:r>
            <a:r>
              <a:rPr lang="en-US" altLang="zh-CN" sz="24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c) throws </a:t>
            </a:r>
            <a:r>
              <a:rPr lang="en-US" altLang="zh-CN" sz="24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IOException</a:t>
            </a: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/>
            </a:r>
            <a:b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</a:b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  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将一个字符写入输出流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85000"/>
              <a:buFont typeface="Wingdings" panose="05000000000000000000" pitchFamily="2" charset="2"/>
              <a:buChar char="p"/>
            </a:pPr>
            <a:r>
              <a:rPr lang="en-US" altLang="zh-CN" sz="24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void </a:t>
            </a: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write(char[] </a:t>
            </a:r>
            <a:r>
              <a:rPr lang="en-US" altLang="zh-CN" sz="24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cbuf</a:t>
            </a: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throws </a:t>
            </a:r>
            <a:r>
              <a:rPr lang="en-US" altLang="zh-CN" sz="24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IOException</a:t>
            </a: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b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将字符数组中的数据写入输出流</a:t>
            </a:r>
            <a:endParaRPr lang="en-US" altLang="zh-CN" sz="2400" b="0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85000"/>
              <a:buFont typeface="Wingdings" panose="05000000000000000000" pitchFamily="2" charset="2"/>
              <a:buChar char="p"/>
            </a:pPr>
            <a:r>
              <a:rPr lang="en-US" altLang="zh-CN" sz="24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void </a:t>
            </a: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write(char[] </a:t>
            </a:r>
            <a:r>
              <a:rPr lang="en-US" altLang="zh-CN" sz="24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cbuf</a:t>
            </a: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24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off, </a:t>
            </a:r>
            <a:r>
              <a:rPr lang="en-US" altLang="zh-CN" sz="24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len</a:t>
            </a: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throws </a:t>
            </a: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IOException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 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将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字符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数组</a:t>
            </a: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cbuf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中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自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下标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off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开始的</a:t>
            </a: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len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个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字符写入输出流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85000"/>
              <a:buFont typeface="Wingdings" panose="05000000000000000000" pitchFamily="2" charset="2"/>
              <a:buChar char="p"/>
            </a:pP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void write(String </a:t>
            </a:r>
            <a:r>
              <a:rPr lang="en-US" altLang="zh-CN" sz="24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str</a:t>
            </a: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throws 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IOException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/>
            </a:r>
            <a:b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</a:b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将字符串</a:t>
            </a:r>
            <a:r>
              <a:rPr lang="en-US" altLang="zh-CN" sz="2400" b="0" dirty="0" err="1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str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写入输出流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85000"/>
              <a:buFont typeface="Wingdings" panose="05000000000000000000" pitchFamily="2" charset="2"/>
              <a:buChar char="p"/>
            </a:pP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void write(String </a:t>
            </a:r>
            <a:r>
              <a:rPr lang="en-US" altLang="zh-CN" sz="24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str</a:t>
            </a: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24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off, </a:t>
            </a:r>
            <a:r>
              <a:rPr lang="en-US" altLang="zh-CN" sz="24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len</a:t>
            </a: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throws </a:t>
            </a:r>
            <a:r>
              <a:rPr lang="en-US" altLang="zh-CN" sz="24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IOException</a:t>
            </a: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b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将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字符串</a:t>
            </a: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str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中自位置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off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开始的</a:t>
            </a: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len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个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字符写入输出流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85000"/>
              <a:buFont typeface="Wingdings" panose="05000000000000000000" pitchFamily="2" charset="2"/>
              <a:buChar char="p"/>
            </a:pPr>
            <a:r>
              <a:rPr lang="en-US" altLang="zh-CN" sz="24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void close()  	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关闭流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85000"/>
              <a:buFont typeface="Wingdings" panose="05000000000000000000" pitchFamily="2" charset="2"/>
              <a:buChar char="p"/>
            </a:pPr>
            <a:r>
              <a:rPr lang="en-US" altLang="zh-CN" sz="24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void flush()   	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强行输出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4538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457200"/>
            <a:ext cx="7391400" cy="4873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小 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</a:t>
            </a:r>
            <a:endParaRPr lang="zh-CN" alt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28725"/>
            <a:ext cx="8229600" cy="256031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q"/>
            </a:pPr>
            <a:r>
              <a:rPr lang="zh-CN" altLang="en-US" sz="26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前面介绍了四个基本的输入输出类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q"/>
            </a:pPr>
            <a:r>
              <a:rPr lang="zh-CN" altLang="en-US" sz="26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在实际使用时，一般都使用这</a:t>
            </a:r>
            <a:r>
              <a:rPr lang="en-US" altLang="zh-CN" sz="26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4</a:t>
            </a:r>
            <a:r>
              <a:rPr lang="zh-CN" altLang="en-US" sz="26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个类中对应的子类，每个子类完成相关的功能。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q"/>
            </a:pPr>
            <a:endParaRPr lang="zh-CN" altLang="en-US" sz="2600" b="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2091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328117"/>
            <a:ext cx="8856984" cy="555726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Font typeface="Wingdings" panose="05000000000000000000" pitchFamily="2" charset="2"/>
              <a:buChar char="q"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什么是文件？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Font typeface="Wingdings" panose="05000000000000000000" pitchFamily="2" charset="2"/>
              <a:buChar char="q"/>
            </a:pP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文件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可以认为是相关记录或存放在一起的数据的集合；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Font typeface="Wingdings" panose="05000000000000000000" pitchFamily="2" charset="2"/>
              <a:buChar char="q"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文件一般存放在硬盘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、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U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盘和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光盘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等。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457200"/>
            <a:ext cx="7128792" cy="487363"/>
          </a:xfrm>
        </p:spPr>
        <p:txBody>
          <a:bodyPr/>
          <a:lstStyle/>
          <a:p>
            <a:r>
              <a:rPr lang="en-US" altLang="zh-CN" sz="4000" b="0" dirty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zh-CN" sz="4000" b="0" dirty="0">
                <a:latin typeface="黑体" panose="02010609060101010101" pitchFamily="49" charset="-122"/>
                <a:ea typeface="黑体" panose="02010609060101010101" pitchFamily="49" charset="-122"/>
              </a:rPr>
              <a:t>文件</a:t>
            </a:r>
            <a:r>
              <a:rPr lang="zh-CN" altLang="zh-CN" sz="4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流</a:t>
            </a:r>
            <a:endParaRPr lang="zh-CN" altLang="en-US" sz="4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4" descr="硬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762" y="4956237"/>
            <a:ext cx="14763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光盘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548800"/>
            <a:ext cx="11049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ruanpa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950" y="3298887"/>
            <a:ext cx="10160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s://timgsa.baidu.com/timg?image&amp;quality=80&amp;size=b9999_10000&amp;sec=1526009275485&amp;di=ba7e0c71ed6657229c5d54b40b0b11e1&amp;imgtype=0&amp;src=http%3A%2F%2Fimgsrc.baidu.com%2Fimgad%2Fpic%2Fitem%2F2f738bd4b31c8701bb3268c52d7f9e2f0708ff09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619" y="3252170"/>
            <a:ext cx="2478282" cy="165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imgsa.baidu.com/timg?image&amp;quality=80&amp;size=b9999_10000&amp;sec=1526009316029&amp;di=138ce96070f9a9067d730cb10338f576&amp;imgtype=0&amp;src=http%3A%2F%2Fp5.qhimg.com%2Ft010546573c4212f1b7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906078"/>
            <a:ext cx="2717270" cy="185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825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328117"/>
            <a:ext cx="8856984" cy="555726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Font typeface="Wingdings" panose="05000000000000000000" pitchFamily="2" charset="2"/>
              <a:buChar char="q"/>
            </a:pP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对文件的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读写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操作可通过文件流实现。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q"/>
            </a:pPr>
            <a:r>
              <a:rPr lang="zh-CN" altLang="en-US" sz="24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文件用路径和文件名来表示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，路径是指文件所在的目录。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/>
            </a:r>
            <a:b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</a:b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例如，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C:\MyJavaProgram\Hello.java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/>
            </a:r>
            <a:b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</a:b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其中，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C:\MyJavaProgram\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是路径，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Hello.java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是文件名。</a:t>
            </a:r>
            <a:endParaRPr lang="en-US" altLang="zh-CN" sz="2400" b="0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q"/>
            </a:pPr>
            <a:r>
              <a:rPr lang="zh-CN" altLang="zh-CN" sz="24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在程序中书写文件路径时，由于“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\</a:t>
            </a:r>
            <a:r>
              <a:rPr lang="zh-CN" altLang="zh-CN" sz="24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”是特殊字符，路径中用到“</a:t>
            </a:r>
            <a:r>
              <a:rPr lang="en-US" altLang="zh-CN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\</a:t>
            </a:r>
            <a:r>
              <a:rPr lang="zh-CN" altLang="zh-CN" sz="24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”时要改写成“</a:t>
            </a:r>
            <a:r>
              <a:rPr lang="en-US" altLang="zh-CN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\\</a:t>
            </a:r>
            <a:r>
              <a:rPr lang="zh-CN" altLang="zh-CN" sz="24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”或者“</a:t>
            </a:r>
            <a:r>
              <a:rPr lang="en-US" altLang="zh-CN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/</a:t>
            </a:r>
            <a:r>
              <a:rPr lang="zh-CN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”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。</a:t>
            </a:r>
            <a:endParaRPr lang="en-US" altLang="zh-CN" sz="2400" b="0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Clr>
                <a:srgbClr val="339966"/>
              </a:buClr>
              <a:buSzPct val="90000"/>
              <a:buNone/>
            </a:pP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  </a:t>
            </a:r>
            <a:r>
              <a:rPr lang="zh-CN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例如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：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  	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D:\</a:t>
            </a:r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JavaProgram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\IO\FileDemo.java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/>
            </a:r>
            <a:b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</a:b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  </a:t>
            </a:r>
            <a:r>
              <a:rPr lang="zh-CN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需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改</a:t>
            </a:r>
            <a:r>
              <a:rPr lang="zh-CN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成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：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	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D:\\</a:t>
            </a:r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JavaProgram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\\IO\\FileDemo.java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b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zh-CN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或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		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D:/</a:t>
            </a:r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JavaProgram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/IO/FileDemo.java”</a:t>
            </a:r>
            <a:r>
              <a:rPr lang="zh-CN" altLang="zh-CN" sz="24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。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457200"/>
            <a:ext cx="7128792" cy="487363"/>
          </a:xfrm>
        </p:spPr>
        <p:txBody>
          <a:bodyPr/>
          <a:lstStyle/>
          <a:p>
            <a:r>
              <a:rPr lang="en-US" altLang="zh-CN" sz="4000" b="0" dirty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zh-CN" sz="4000" b="0" dirty="0">
                <a:latin typeface="黑体" panose="02010609060101010101" pitchFamily="49" charset="-122"/>
                <a:ea typeface="黑体" panose="02010609060101010101" pitchFamily="49" charset="-122"/>
              </a:rPr>
              <a:t>文件</a:t>
            </a:r>
            <a:r>
              <a:rPr lang="zh-CN" altLang="zh-CN" sz="4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流</a:t>
            </a:r>
            <a:endParaRPr lang="zh-CN" altLang="en-US" sz="4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283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3608" y="457200"/>
            <a:ext cx="7391400" cy="4873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6.3.1 File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  <a:endParaRPr lang="zh-CN" alt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74402" y="1340768"/>
            <a:ext cx="8374062" cy="47625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q"/>
            </a:pPr>
            <a:r>
              <a:rPr lang="en-US" altLang="zh-CN" sz="26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File</a:t>
            </a:r>
            <a:r>
              <a:rPr lang="zh-CN" altLang="en-US" sz="26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类的对象不但可以表示文件，还可以</a:t>
            </a:r>
            <a:r>
              <a:rPr lang="zh-CN" altLang="en-US" sz="26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表示目录；</a:t>
            </a:r>
            <a:endParaRPr lang="zh-CN" altLang="en-US" sz="2600" b="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q"/>
            </a:pPr>
            <a:r>
              <a:rPr lang="zh-CN" altLang="en-US" sz="26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当创建一个文件对象后，就可以利用它来对文件</a:t>
            </a:r>
            <a:r>
              <a:rPr lang="zh-CN" altLang="en-US" sz="26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或目录的</a:t>
            </a:r>
            <a:r>
              <a:rPr lang="zh-CN" altLang="en-US" sz="26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属性进行操作，如：文件名、最后修改日期、文件大小等等；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q"/>
            </a:pPr>
            <a:r>
              <a:rPr lang="zh-CN" altLang="en-US" sz="26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需要注意的是，</a:t>
            </a:r>
            <a:r>
              <a:rPr lang="en-US" altLang="zh-CN" sz="26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File</a:t>
            </a:r>
            <a:r>
              <a:rPr lang="zh-CN" altLang="en-US" sz="26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对象并不能直接对文件进行读</a:t>
            </a:r>
            <a:r>
              <a:rPr lang="en-US" altLang="zh-CN" sz="26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/</a:t>
            </a:r>
            <a:r>
              <a:rPr lang="zh-CN" altLang="en-US" sz="26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写操作，只能查看文件的属性。</a:t>
            </a:r>
          </a:p>
        </p:txBody>
      </p:sp>
    </p:spTree>
    <p:extLst>
      <p:ext uri="{BB962C8B-B14F-4D97-AF65-F5344CB8AC3E}">
        <p14:creationId xmlns:p14="http://schemas.microsoft.com/office/powerpoint/2010/main" val="140428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310998" y="4365104"/>
            <a:ext cx="8537610" cy="2160000"/>
          </a:xfrm>
          <a:solidFill>
            <a:srgbClr val="EFFFF2"/>
          </a:solidFill>
          <a:ln>
            <a:solidFill>
              <a:schemeClr val="bg1">
                <a:lumMod val="65000"/>
              </a:schemeClr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ct val="90000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myFile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 new File(“D:\\Java\\Hello.java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”);	   // 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绝对路径</a:t>
            </a:r>
            <a:endParaRPr lang="en-US" altLang="zh-CN" sz="24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ct val="90000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 </a:t>
            </a:r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yFile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 new File(</a:t>
            </a:r>
            <a:r>
              <a:rPr lang="zh-CN" altLang="en-US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:\\Java”,</a:t>
            </a:r>
            <a:r>
              <a:rPr lang="zh-CN" altLang="en-US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Hello.java”);</a:t>
            </a: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ct val="90000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 </a:t>
            </a:r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yFile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 File(“Hello.java”);		   // </a:t>
            </a:r>
            <a:r>
              <a:rPr lang="zh-CN" altLang="en-US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相对路径</a:t>
            </a:r>
            <a:endParaRPr lang="en-US" altLang="zh-CN" sz="24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ct val="90000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myDir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= new File</a:t>
            </a:r>
            <a:r>
              <a:rPr lang="zh-CN" altLang="en-US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（“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D:\\Java”</a:t>
            </a:r>
            <a:r>
              <a:rPr lang="zh-CN" altLang="en-US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）；</a:t>
            </a:r>
            <a:endParaRPr lang="en-US" altLang="zh-CN" sz="24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ct val="90000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myFile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 File( 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myDir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“Hello.java”);</a:t>
            </a:r>
            <a:endParaRPr lang="zh-CN" altLang="en-US" sz="24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3608" y="457200"/>
            <a:ext cx="7391400" cy="4873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File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类的构造方法</a:t>
            </a:r>
          </a:p>
        </p:txBody>
      </p:sp>
      <p:graphicFrame>
        <p:nvGraphicFramePr>
          <p:cNvPr id="6" name="Group 29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6395859"/>
              </p:ext>
            </p:extLst>
          </p:nvPr>
        </p:nvGraphicFramePr>
        <p:xfrm>
          <a:off x="292604" y="1196752"/>
          <a:ext cx="8556004" cy="2940940"/>
        </p:xfrm>
        <a:graphic>
          <a:graphicData uri="http://schemas.openxmlformats.org/drawingml/2006/table">
            <a:tbl>
              <a:tblPr/>
              <a:tblGrid>
                <a:gridCol w="4883596"/>
                <a:gridCol w="3672408"/>
              </a:tblGrid>
              <a:tr h="459366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构造方法</a:t>
                      </a:r>
                    </a:p>
                  </a:txBody>
                  <a:tcPr marL="18000" marR="18000" marT="10799" marB="10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说明</a:t>
                      </a:r>
                    </a:p>
                  </a:txBody>
                  <a:tcPr marL="18000" marR="18000" marT="10799" marB="107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6311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public File(File parent, String child) </a:t>
                      </a:r>
                      <a:endParaRPr kumimoji="0" lang="zh-CN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根据文件对象和字符串创建一个新的</a:t>
                      </a: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File</a:t>
                      </a:r>
                      <a:r>
                        <a:rPr kumimoji="0" 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实例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311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public File(String </a:t>
                      </a:r>
                      <a:r>
                        <a:rPr kumimoji="0" lang="en-US" sz="2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pathName</a:t>
                      </a:r>
                      <a:r>
                        <a:rPr kumimoji="0" lang="en-US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)</a:t>
                      </a:r>
                      <a:endParaRPr kumimoji="0" lang="zh-CN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根据路径名字符串创建一个新的</a:t>
                      </a: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File</a:t>
                      </a:r>
                      <a:r>
                        <a:rPr kumimoji="0" 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实例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49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public File(String parent, String child)</a:t>
                      </a:r>
                      <a:endParaRPr kumimoji="0" lang="zh-CN" sz="22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根据两个字符串创建一个新的</a:t>
                      </a: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File</a:t>
                      </a:r>
                      <a:r>
                        <a:rPr kumimoji="0" 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实例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public File(URI </a:t>
                      </a:r>
                      <a:r>
                        <a:rPr kumimoji="0" lang="en-US" sz="2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uri</a:t>
                      </a:r>
                      <a:r>
                        <a:rPr kumimoji="0" lang="en-US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)</a:t>
                      </a:r>
                      <a:endParaRPr kumimoji="0" lang="zh-CN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使用给定的统一资源定位符来创建一个新的</a:t>
                      </a: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File</a:t>
                      </a:r>
                      <a:r>
                        <a:rPr kumimoji="0" 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实例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756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741" y="260648"/>
            <a:ext cx="8132763" cy="8604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0">
                <a:latin typeface="黑体" panose="02010609060101010101" pitchFamily="49" charset="-122"/>
                <a:ea typeface="黑体" panose="02010609060101010101" pitchFamily="49" charset="-122"/>
              </a:rPr>
              <a:t>File</a:t>
            </a:r>
            <a:r>
              <a:rPr lang="zh-CN" altLang="en-US" b="0">
                <a:latin typeface="黑体" panose="02010609060101010101" pitchFamily="49" charset="-122"/>
                <a:ea typeface="黑体" panose="02010609060101010101" pitchFamily="49" charset="-122"/>
              </a:rPr>
              <a:t>类的常用方法</a:t>
            </a:r>
          </a:p>
        </p:txBody>
      </p:sp>
      <p:graphicFrame>
        <p:nvGraphicFramePr>
          <p:cNvPr id="62669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403650"/>
              </p:ext>
            </p:extLst>
          </p:nvPr>
        </p:nvGraphicFramePr>
        <p:xfrm>
          <a:off x="139042" y="1168616"/>
          <a:ext cx="8893175" cy="5671048"/>
        </p:xfrm>
        <a:graphic>
          <a:graphicData uri="http://schemas.openxmlformats.org/drawingml/2006/table">
            <a:tbl>
              <a:tblPr/>
              <a:tblGrid>
                <a:gridCol w="3251200"/>
                <a:gridCol w="5641975"/>
              </a:tblGrid>
              <a:tr h="36004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方 法 原 型</a:t>
                      </a:r>
                    </a:p>
                  </a:txBody>
                  <a:tcPr marT="45722" marB="45722"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说    明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  <a:tr h="466743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boolean</a:t>
                      </a: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exists()</a:t>
                      </a:r>
                    </a:p>
                  </a:txBody>
                  <a:tcPr marT="45722" marB="45722"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判断文件是否存在，存在返回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true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，否则返回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false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1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boolean</a:t>
                      </a: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isFile</a:t>
                      </a: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()</a:t>
                      </a:r>
                    </a:p>
                  </a:txBody>
                  <a:tcPr marT="45722" marB="45722"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判断是否为文件，是文件返回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true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，否则返回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false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1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boolean</a:t>
                      </a: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isDirectory</a:t>
                      </a: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()</a:t>
                      </a:r>
                    </a:p>
                  </a:txBody>
                  <a:tcPr marT="45722" marB="45722"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判断是否为目录，是目录返回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true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，否则返回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false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1032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String </a:t>
                      </a:r>
                      <a:r>
                        <a:rPr kumimoji="0" lang="en-US" altLang="zh-CN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getName</a:t>
                      </a: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()</a:t>
                      </a:r>
                    </a:p>
                  </a:txBody>
                  <a:tcPr marT="45722" marB="45722"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返回文件或目录的名称，该名称是名称序列中的最后一个名称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4845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String </a:t>
                      </a:r>
                      <a:r>
                        <a:rPr kumimoji="0" lang="en-US" altLang="zh-CN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getAbsolutePath</a:t>
                      </a: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()</a:t>
                      </a:r>
                    </a:p>
                  </a:txBody>
                  <a:tcPr marT="45722" marB="45722"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获得文件的绝对路径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包含文件名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325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long </a:t>
                      </a: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length()</a:t>
                      </a:r>
                    </a:p>
                  </a:txBody>
                  <a:tcPr marT="45722" marB="45722"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获得文件的长度（字节数）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83954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boolean</a:t>
                      </a: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createNewFile</a:t>
                      </a: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throws </a:t>
                      </a:r>
                      <a:r>
                        <a:rPr kumimoji="0" lang="en-US" altLang="zh-CN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IOException</a:t>
                      </a:r>
                      <a:endParaRPr kumimoji="0" lang="en-US" altLang="zh-CN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22" marB="45722"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创建新文件，创建成功返回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true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，否则返回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false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，有可能抛出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IOException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异常，必须捕捉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58822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boolean</a:t>
                      </a: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delete</a:t>
                      </a: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()</a:t>
                      </a:r>
                    </a:p>
                  </a:txBody>
                  <a:tcPr marT="45722" marB="45722"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删除文件，删除成功返回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true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，否则返回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false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588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public String[] list()</a:t>
                      </a:r>
                      <a:endParaRPr kumimoji="0" 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kumimoji="0" 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返回当前目录下所有的文件和目录名称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178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29541" y="178243"/>
            <a:ext cx="7070852" cy="8604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File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类示例</a:t>
            </a:r>
          </a:p>
        </p:txBody>
      </p:sp>
      <p:sp>
        <p:nvSpPr>
          <p:cNvPr id="629763" name="Text Box 4"/>
          <p:cNvSpPr txBox="1">
            <a:spLocks noChangeArrowheads="1"/>
          </p:cNvSpPr>
          <p:nvPr/>
        </p:nvSpPr>
        <p:spPr bwMode="auto">
          <a:xfrm>
            <a:off x="322138" y="1198389"/>
            <a:ext cx="8570342" cy="525494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FF99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CC3300"/>
              </a:buClr>
              <a:buChar char="–"/>
              <a:defRPr sz="2400" b="1">
                <a:solidFill>
                  <a:schemeClr val="tx1"/>
                </a:solidFill>
                <a:latin typeface="仿宋_GB2312"/>
                <a:ea typeface="仿宋_GB2312"/>
                <a:cs typeface="仿宋_GB2312"/>
              </a:defRPr>
            </a:lvl2pPr>
            <a:lvl3pPr marL="1143000" indent="-228600">
              <a:lnSpc>
                <a:spcPct val="93000"/>
              </a:lnSpc>
              <a:spcBef>
                <a:spcPct val="20000"/>
              </a:spcBef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仿宋_GB2312"/>
                <a:cs typeface="仿宋_GB2312"/>
              </a:defRPr>
            </a:lvl3pPr>
            <a:lvl4pPr marL="1600200" indent="-228600">
              <a:lnSpc>
                <a:spcPct val="93000"/>
              </a:lnSpc>
              <a:spcBef>
                <a:spcPct val="20000"/>
              </a:spcBef>
              <a:buClr>
                <a:srgbClr val="CC3300"/>
              </a:buClr>
              <a:buChar char="–"/>
              <a:defRPr>
                <a:solidFill>
                  <a:schemeClr val="tx1"/>
                </a:solidFill>
                <a:latin typeface="Garamond" panose="02020404030301010803" pitchFamily="18" charset="0"/>
                <a:ea typeface="仿宋_GB2312"/>
                <a:cs typeface="仿宋_GB2312"/>
              </a:defRPr>
            </a:lvl4pPr>
            <a:lvl5pPr marL="2057400" indent="-228600">
              <a:lnSpc>
                <a:spcPct val="93000"/>
              </a:lnSpc>
              <a:spcBef>
                <a:spcPct val="20000"/>
              </a:spcBef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>
                <a:solidFill>
                  <a:schemeClr val="tx1"/>
                </a:solidFill>
                <a:latin typeface="Garamond" panose="02020404030301010803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>
                <a:solidFill>
                  <a:schemeClr val="tx1"/>
                </a:solidFill>
                <a:latin typeface="Garamond" panose="02020404030301010803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>
                <a:solidFill>
                  <a:schemeClr val="tx1"/>
                </a:solidFill>
                <a:latin typeface="Garamond" panose="02020404030301010803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>
                <a:solidFill>
                  <a:schemeClr val="tx1"/>
                </a:solidFill>
                <a:latin typeface="Garamond" panose="02020404030301010803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>
                <a:solidFill>
                  <a:schemeClr val="tx1"/>
                </a:solidFill>
                <a:latin typeface="Garamond" panose="02020404030301010803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9966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import  java.io.*;</a:t>
            </a:r>
            <a:endParaRPr lang="en-US" altLang="zh-CN" sz="2200" dirty="0" smtClean="0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9966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200" dirty="0" smtClean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class</a:t>
            </a:r>
            <a:r>
              <a:rPr lang="en-US" altLang="zh-CN" sz="2200" dirty="0" smtClean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200" dirty="0" err="1" smtClean="0">
                <a:latin typeface="Arial" panose="020B0604020202020204" pitchFamily="34" charset="0"/>
                <a:ea typeface="楷体_GB2312" pitchFamily="49" charset="-122"/>
              </a:rPr>
              <a:t>FileDemo</a:t>
            </a:r>
            <a:r>
              <a:rPr lang="en-US" altLang="zh-CN" sz="2200" dirty="0" smtClean="0">
                <a:latin typeface="Arial" panose="020B0604020202020204" pitchFamily="34" charset="0"/>
                <a:ea typeface="楷体_GB2312" pitchFamily="49" charset="-122"/>
              </a:rPr>
              <a:t> 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9966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200" dirty="0" smtClean="0">
                <a:latin typeface="Arial" panose="020B0604020202020204" pitchFamily="34" charset="0"/>
                <a:ea typeface="楷体_GB2312" pitchFamily="49" charset="-122"/>
              </a:rPr>
              <a:t>     </a:t>
            </a:r>
            <a:r>
              <a:rPr lang="en-US" altLang="zh-CN" sz="2200" dirty="0" smtClean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public</a:t>
            </a:r>
            <a:r>
              <a:rPr lang="en-US" altLang="zh-CN" sz="2200" dirty="0" smtClean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200" dirty="0" smtClean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static</a:t>
            </a:r>
            <a:r>
              <a:rPr lang="en-US" altLang="zh-CN" sz="2200" dirty="0" smtClean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200" dirty="0" smtClean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void</a:t>
            </a:r>
            <a:r>
              <a:rPr lang="en-US" altLang="zh-CN" sz="2200" dirty="0" smtClean="0">
                <a:latin typeface="Arial" panose="020B0604020202020204" pitchFamily="34" charset="0"/>
                <a:ea typeface="楷体_GB2312" pitchFamily="49" charset="-122"/>
              </a:rPr>
              <a:t> main(String[] </a:t>
            </a:r>
            <a:r>
              <a:rPr lang="en-US" altLang="zh-CN" sz="2200" dirty="0" err="1" smtClean="0">
                <a:latin typeface="Arial" panose="020B0604020202020204" pitchFamily="34" charset="0"/>
                <a:ea typeface="楷体_GB2312" pitchFamily="49" charset="-122"/>
              </a:rPr>
              <a:t>args</a:t>
            </a:r>
            <a:r>
              <a:rPr lang="en-US" altLang="zh-CN" sz="2200" dirty="0" smtClean="0">
                <a:latin typeface="Arial" panose="020B0604020202020204" pitchFamily="34" charset="0"/>
                <a:ea typeface="楷体_GB2312" pitchFamily="49" charset="-122"/>
              </a:rPr>
              <a:t>)      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9966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200" dirty="0" smtClean="0">
                <a:latin typeface="Arial" panose="020B0604020202020204" pitchFamily="34" charset="0"/>
                <a:ea typeface="楷体_GB2312" pitchFamily="49" charset="-122"/>
              </a:rPr>
              <a:t>   	</a:t>
            </a:r>
            <a:r>
              <a:rPr lang="zh-CN" altLang="en-US" sz="2200" dirty="0" smtClean="0"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en-US" altLang="zh-CN" sz="2200" dirty="0" smtClean="0">
                <a:latin typeface="Arial" panose="020B0604020202020204" pitchFamily="34" charset="0"/>
                <a:ea typeface="楷体_GB2312" pitchFamily="49" charset="-122"/>
              </a:rPr>
              <a:t>File </a:t>
            </a:r>
            <a:r>
              <a:rPr lang="en-US" altLang="zh-CN" sz="2200" dirty="0" err="1" smtClean="0">
                <a:latin typeface="Arial" panose="020B0604020202020204" pitchFamily="34" charset="0"/>
                <a:ea typeface="楷体_GB2312" pitchFamily="49" charset="-122"/>
              </a:rPr>
              <a:t>file</a:t>
            </a:r>
            <a:r>
              <a:rPr lang="en-US" altLang="zh-CN" sz="2200" dirty="0" smtClean="0">
                <a:latin typeface="Arial" panose="020B0604020202020204" pitchFamily="34" charset="0"/>
                <a:ea typeface="楷体_GB2312" pitchFamily="49" charset="-122"/>
              </a:rPr>
              <a:t> = </a:t>
            </a:r>
            <a:r>
              <a:rPr lang="en-US" altLang="zh-CN" sz="2200" dirty="0" smtClean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new</a:t>
            </a:r>
            <a:r>
              <a:rPr lang="en-US" altLang="zh-CN" sz="2200" dirty="0" smtClean="0">
                <a:latin typeface="Arial" panose="020B0604020202020204" pitchFamily="34" charset="0"/>
                <a:ea typeface="楷体_GB2312" pitchFamily="49" charset="-122"/>
              </a:rPr>
              <a:t> File(</a:t>
            </a:r>
            <a:r>
              <a:rPr lang="en-US" altLang="zh-CN" sz="2200" dirty="0" smtClean="0">
                <a:solidFill>
                  <a:srgbClr val="CC0066"/>
                </a:solidFill>
                <a:latin typeface="Arial" panose="020B0604020202020204" pitchFamily="34" charset="0"/>
                <a:ea typeface="楷体_GB2312" pitchFamily="49" charset="-122"/>
              </a:rPr>
              <a:t>“test.txt”</a:t>
            </a:r>
            <a:r>
              <a:rPr lang="en-US" altLang="zh-CN" sz="2200" dirty="0" smtClean="0">
                <a:latin typeface="Arial" panose="020B0604020202020204" pitchFamily="34" charset="0"/>
                <a:ea typeface="楷体_GB2312" pitchFamily="49" charset="-122"/>
              </a:rPr>
              <a:t>);</a:t>
            </a:r>
            <a:r>
              <a:rPr lang="en-US" altLang="zh-CN" sz="2200" dirty="0" smtClean="0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      </a:t>
            </a:r>
            <a:r>
              <a:rPr lang="en-US" altLang="zh-CN" sz="2000" dirty="0" smtClean="0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//</a:t>
            </a:r>
            <a:r>
              <a:rPr lang="zh-CN" altLang="en-US" sz="2000" dirty="0" smtClean="0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创建</a:t>
            </a:r>
            <a:r>
              <a:rPr lang="en-US" altLang="zh-CN" sz="2000" dirty="0" smtClean="0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File</a:t>
            </a:r>
            <a:r>
              <a:rPr lang="zh-CN" altLang="en-US" sz="2000" dirty="0" smtClean="0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对象，代表一个文件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9966"/>
              </a:buClr>
              <a:buSzTx/>
              <a:buFont typeface="Wingdings" panose="05000000000000000000" pitchFamily="2" charset="2"/>
              <a:buNone/>
            </a:pPr>
            <a:endParaRPr lang="en-US" altLang="zh-CN" sz="2200" dirty="0" smtClean="0"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9966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200" dirty="0" smtClean="0">
                <a:latin typeface="Arial" panose="020B0604020202020204" pitchFamily="34" charset="0"/>
                <a:ea typeface="楷体_GB2312" pitchFamily="49" charset="-122"/>
              </a:rPr>
              <a:t>		</a:t>
            </a:r>
            <a:r>
              <a:rPr lang="en-US" altLang="zh-CN" sz="2200" dirty="0" smtClean="0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//</a:t>
            </a:r>
            <a:r>
              <a:rPr lang="zh-CN" altLang="en-US" sz="2200" dirty="0" smtClean="0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显示与文件有关的属性信息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9966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200" dirty="0" smtClean="0">
                <a:latin typeface="Arial" panose="020B0604020202020204" pitchFamily="34" charset="0"/>
                <a:ea typeface="楷体_GB2312" pitchFamily="49" charset="-122"/>
              </a:rPr>
              <a:t>		</a:t>
            </a:r>
            <a:r>
              <a:rPr lang="en-US" altLang="zh-CN" sz="2200" dirty="0" err="1" smtClean="0">
                <a:latin typeface="Arial" panose="020B0604020202020204" pitchFamily="34" charset="0"/>
                <a:ea typeface="楷体_GB2312" pitchFamily="49" charset="-122"/>
              </a:rPr>
              <a:t>System.out.println</a:t>
            </a:r>
            <a:r>
              <a:rPr lang="en-US" altLang="zh-CN" sz="2200" dirty="0" smtClean="0">
                <a:latin typeface="Arial" panose="020B0604020202020204" pitchFamily="34" charset="0"/>
                <a:ea typeface="楷体_GB2312" pitchFamily="49" charset="-122"/>
              </a:rPr>
              <a:t>(</a:t>
            </a:r>
            <a:r>
              <a:rPr lang="en-US" altLang="zh-CN" sz="2200" dirty="0" smtClean="0">
                <a:solidFill>
                  <a:srgbClr val="CC0066"/>
                </a:solidFill>
                <a:latin typeface="Arial" panose="020B0604020202020204" pitchFamily="34" charset="0"/>
                <a:ea typeface="楷体_GB2312" pitchFamily="49" charset="-122"/>
              </a:rPr>
              <a:t>"</a:t>
            </a:r>
            <a:r>
              <a:rPr lang="zh-CN" altLang="en-US" sz="2200" dirty="0" smtClean="0">
                <a:solidFill>
                  <a:srgbClr val="CC0066"/>
                </a:solidFill>
                <a:latin typeface="Arial" panose="020B0604020202020204" pitchFamily="34" charset="0"/>
                <a:ea typeface="楷体_GB2312" pitchFamily="49" charset="-122"/>
              </a:rPr>
              <a:t>文件或目录是否存在：</a:t>
            </a:r>
            <a:r>
              <a:rPr lang="en-US" altLang="zh-CN" sz="2200" dirty="0" smtClean="0">
                <a:solidFill>
                  <a:srgbClr val="CC0066"/>
                </a:solidFill>
                <a:latin typeface="Arial" panose="020B0604020202020204" pitchFamily="34" charset="0"/>
                <a:ea typeface="楷体_GB2312" pitchFamily="49" charset="-122"/>
              </a:rPr>
              <a:t>"</a:t>
            </a:r>
            <a:r>
              <a:rPr lang="en-US" altLang="zh-CN" sz="2200" dirty="0" smtClean="0">
                <a:latin typeface="Arial" panose="020B0604020202020204" pitchFamily="34" charset="0"/>
                <a:ea typeface="楷体_GB2312" pitchFamily="49" charset="-122"/>
              </a:rPr>
              <a:t> + </a:t>
            </a:r>
            <a:r>
              <a:rPr lang="en-US" altLang="zh-CN" sz="2200" dirty="0" err="1" smtClean="0">
                <a:latin typeface="Arial" panose="020B0604020202020204" pitchFamily="34" charset="0"/>
                <a:ea typeface="楷体_GB2312" pitchFamily="49" charset="-122"/>
              </a:rPr>
              <a:t>file.exists</a:t>
            </a:r>
            <a:r>
              <a:rPr lang="en-US" altLang="zh-CN" sz="2200" dirty="0" smtClean="0">
                <a:latin typeface="Arial" panose="020B0604020202020204" pitchFamily="34" charset="0"/>
                <a:ea typeface="楷体_GB2312" pitchFamily="49" charset="-122"/>
              </a:rPr>
              <a:t>());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9966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200" dirty="0" smtClean="0">
                <a:latin typeface="Arial" panose="020B0604020202020204" pitchFamily="34" charset="0"/>
                <a:ea typeface="楷体_GB2312" pitchFamily="49" charset="-122"/>
              </a:rPr>
              <a:t>		</a:t>
            </a:r>
            <a:r>
              <a:rPr lang="en-US" altLang="zh-CN" sz="2200" dirty="0" err="1" smtClean="0">
                <a:latin typeface="Arial" panose="020B0604020202020204" pitchFamily="34" charset="0"/>
                <a:ea typeface="楷体_GB2312" pitchFamily="49" charset="-122"/>
              </a:rPr>
              <a:t>System.out.println</a:t>
            </a:r>
            <a:r>
              <a:rPr lang="en-US" altLang="zh-CN" sz="2200" dirty="0" smtClean="0">
                <a:latin typeface="Arial" panose="020B0604020202020204" pitchFamily="34" charset="0"/>
                <a:ea typeface="楷体_GB2312" pitchFamily="49" charset="-122"/>
              </a:rPr>
              <a:t>(</a:t>
            </a:r>
            <a:r>
              <a:rPr lang="en-US" altLang="zh-CN" sz="2200" dirty="0" smtClean="0">
                <a:solidFill>
                  <a:srgbClr val="CC0066"/>
                </a:solidFill>
                <a:latin typeface="Arial" panose="020B0604020202020204" pitchFamily="34" charset="0"/>
                <a:ea typeface="楷体_GB2312" pitchFamily="49" charset="-122"/>
              </a:rPr>
              <a:t>"</a:t>
            </a:r>
            <a:r>
              <a:rPr lang="zh-CN" altLang="en-US" sz="2200" dirty="0" smtClean="0">
                <a:solidFill>
                  <a:srgbClr val="CC0066"/>
                </a:solidFill>
                <a:latin typeface="Arial" panose="020B0604020202020204" pitchFamily="34" charset="0"/>
                <a:ea typeface="楷体_GB2312" pitchFamily="49" charset="-122"/>
              </a:rPr>
              <a:t>是文件吗：</a:t>
            </a:r>
            <a:r>
              <a:rPr lang="en-US" altLang="zh-CN" sz="2200" dirty="0" smtClean="0">
                <a:solidFill>
                  <a:srgbClr val="CC0066"/>
                </a:solidFill>
                <a:latin typeface="Arial" panose="020B0604020202020204" pitchFamily="34" charset="0"/>
                <a:ea typeface="楷体_GB2312" pitchFamily="49" charset="-122"/>
              </a:rPr>
              <a:t>"</a:t>
            </a:r>
            <a:r>
              <a:rPr lang="en-US" altLang="zh-CN" sz="2200" dirty="0" smtClean="0">
                <a:latin typeface="Arial" panose="020B0604020202020204" pitchFamily="34" charset="0"/>
                <a:ea typeface="楷体_GB2312" pitchFamily="49" charset="-122"/>
              </a:rPr>
              <a:t> + </a:t>
            </a:r>
            <a:r>
              <a:rPr lang="en-US" altLang="zh-CN" sz="2200" dirty="0" err="1" smtClean="0">
                <a:latin typeface="Arial" panose="020B0604020202020204" pitchFamily="34" charset="0"/>
                <a:ea typeface="楷体_GB2312" pitchFamily="49" charset="-122"/>
              </a:rPr>
              <a:t>file.isFile</a:t>
            </a:r>
            <a:r>
              <a:rPr lang="en-US" altLang="zh-CN" sz="2200" dirty="0" smtClean="0">
                <a:latin typeface="Arial" panose="020B0604020202020204" pitchFamily="34" charset="0"/>
                <a:ea typeface="楷体_GB2312" pitchFamily="49" charset="-122"/>
              </a:rPr>
              <a:t>());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9966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200" dirty="0" smtClean="0">
                <a:latin typeface="Arial" panose="020B0604020202020204" pitchFamily="34" charset="0"/>
                <a:ea typeface="楷体_GB2312" pitchFamily="49" charset="-122"/>
              </a:rPr>
              <a:t>		</a:t>
            </a:r>
            <a:r>
              <a:rPr lang="en-US" altLang="zh-CN" sz="2200" dirty="0" err="1" smtClean="0">
                <a:latin typeface="Arial" panose="020B0604020202020204" pitchFamily="34" charset="0"/>
                <a:ea typeface="楷体_GB2312" pitchFamily="49" charset="-122"/>
              </a:rPr>
              <a:t>System.out.println</a:t>
            </a:r>
            <a:r>
              <a:rPr lang="en-US" altLang="zh-CN" sz="2200" dirty="0" smtClean="0">
                <a:latin typeface="Arial" panose="020B0604020202020204" pitchFamily="34" charset="0"/>
                <a:ea typeface="楷体_GB2312" pitchFamily="49" charset="-122"/>
              </a:rPr>
              <a:t>(</a:t>
            </a:r>
            <a:r>
              <a:rPr lang="en-US" altLang="zh-CN" sz="2200" dirty="0" smtClean="0">
                <a:solidFill>
                  <a:srgbClr val="CC0066"/>
                </a:solidFill>
                <a:latin typeface="Arial" panose="020B0604020202020204" pitchFamily="34" charset="0"/>
                <a:ea typeface="楷体_GB2312" pitchFamily="49" charset="-122"/>
              </a:rPr>
              <a:t>"</a:t>
            </a:r>
            <a:r>
              <a:rPr lang="zh-CN" altLang="en-US" sz="2200" dirty="0" smtClean="0">
                <a:solidFill>
                  <a:srgbClr val="CC0066"/>
                </a:solidFill>
                <a:latin typeface="Arial" panose="020B0604020202020204" pitchFamily="34" charset="0"/>
                <a:ea typeface="楷体_GB2312" pitchFamily="49" charset="-122"/>
              </a:rPr>
              <a:t>是目录吗：</a:t>
            </a:r>
            <a:r>
              <a:rPr lang="en-US" altLang="zh-CN" sz="2200" dirty="0" smtClean="0">
                <a:solidFill>
                  <a:srgbClr val="CC0066"/>
                </a:solidFill>
                <a:latin typeface="Arial" panose="020B0604020202020204" pitchFamily="34" charset="0"/>
                <a:ea typeface="楷体_GB2312" pitchFamily="49" charset="-122"/>
              </a:rPr>
              <a:t>"</a:t>
            </a:r>
            <a:r>
              <a:rPr lang="en-US" altLang="zh-CN" sz="2200" dirty="0" smtClean="0">
                <a:latin typeface="Arial" panose="020B0604020202020204" pitchFamily="34" charset="0"/>
                <a:ea typeface="楷体_GB2312" pitchFamily="49" charset="-122"/>
              </a:rPr>
              <a:t> + </a:t>
            </a:r>
            <a:r>
              <a:rPr lang="en-US" altLang="zh-CN" sz="2200" dirty="0" err="1" smtClean="0">
                <a:latin typeface="Arial" panose="020B0604020202020204" pitchFamily="34" charset="0"/>
                <a:ea typeface="楷体_GB2312" pitchFamily="49" charset="-122"/>
              </a:rPr>
              <a:t>file.isDirectory</a:t>
            </a:r>
            <a:r>
              <a:rPr lang="en-US" altLang="zh-CN" sz="2200" dirty="0" smtClean="0">
                <a:latin typeface="Arial" panose="020B0604020202020204" pitchFamily="34" charset="0"/>
                <a:ea typeface="楷体_GB2312" pitchFamily="49" charset="-122"/>
              </a:rPr>
              <a:t>());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9966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200" dirty="0" smtClean="0">
                <a:latin typeface="Arial" panose="020B0604020202020204" pitchFamily="34" charset="0"/>
                <a:ea typeface="楷体_GB2312" pitchFamily="49" charset="-122"/>
              </a:rPr>
              <a:t>		</a:t>
            </a:r>
            <a:r>
              <a:rPr lang="en-US" altLang="zh-CN" sz="2200" dirty="0" err="1" smtClean="0">
                <a:latin typeface="Arial" panose="020B0604020202020204" pitchFamily="34" charset="0"/>
                <a:ea typeface="楷体_GB2312" pitchFamily="49" charset="-122"/>
              </a:rPr>
              <a:t>System.out.println</a:t>
            </a:r>
            <a:r>
              <a:rPr lang="en-US" altLang="zh-CN" sz="2200" dirty="0" smtClean="0">
                <a:latin typeface="Arial" panose="020B0604020202020204" pitchFamily="34" charset="0"/>
                <a:ea typeface="楷体_GB2312" pitchFamily="49" charset="-122"/>
              </a:rPr>
              <a:t>(</a:t>
            </a:r>
            <a:r>
              <a:rPr lang="en-US" altLang="zh-CN" sz="2200" dirty="0" smtClean="0">
                <a:solidFill>
                  <a:srgbClr val="CC0066"/>
                </a:solidFill>
                <a:latin typeface="Arial" panose="020B0604020202020204" pitchFamily="34" charset="0"/>
                <a:ea typeface="楷体_GB2312" pitchFamily="49" charset="-122"/>
              </a:rPr>
              <a:t>"</a:t>
            </a:r>
            <a:r>
              <a:rPr lang="zh-CN" altLang="en-US" sz="2200" dirty="0" smtClean="0">
                <a:solidFill>
                  <a:srgbClr val="CC0066"/>
                </a:solidFill>
                <a:latin typeface="Arial" panose="020B0604020202020204" pitchFamily="34" charset="0"/>
                <a:ea typeface="楷体_GB2312" pitchFamily="49" charset="-122"/>
              </a:rPr>
              <a:t>名称：</a:t>
            </a:r>
            <a:r>
              <a:rPr lang="en-US" altLang="zh-CN" sz="2200" dirty="0" smtClean="0">
                <a:solidFill>
                  <a:srgbClr val="CC0066"/>
                </a:solidFill>
                <a:latin typeface="Arial" panose="020B0604020202020204" pitchFamily="34" charset="0"/>
                <a:ea typeface="楷体_GB2312" pitchFamily="49" charset="-122"/>
              </a:rPr>
              <a:t>"</a:t>
            </a:r>
            <a:r>
              <a:rPr lang="en-US" altLang="zh-CN" sz="2200" dirty="0" smtClean="0">
                <a:latin typeface="Arial" panose="020B0604020202020204" pitchFamily="34" charset="0"/>
                <a:ea typeface="楷体_GB2312" pitchFamily="49" charset="-122"/>
              </a:rPr>
              <a:t> + </a:t>
            </a:r>
            <a:r>
              <a:rPr lang="en-US" altLang="zh-CN" sz="2200" dirty="0" err="1" smtClean="0">
                <a:latin typeface="Arial" panose="020B0604020202020204" pitchFamily="34" charset="0"/>
                <a:ea typeface="楷体_GB2312" pitchFamily="49" charset="-122"/>
              </a:rPr>
              <a:t>file.getName</a:t>
            </a:r>
            <a:r>
              <a:rPr lang="en-US" altLang="zh-CN" sz="2200" dirty="0" smtClean="0">
                <a:latin typeface="Arial" panose="020B0604020202020204" pitchFamily="34" charset="0"/>
                <a:ea typeface="楷体_GB2312" pitchFamily="49" charset="-122"/>
              </a:rPr>
              <a:t>());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9966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200" dirty="0" smtClean="0">
                <a:latin typeface="Arial" panose="020B0604020202020204" pitchFamily="34" charset="0"/>
                <a:ea typeface="楷体_GB2312" pitchFamily="49" charset="-122"/>
              </a:rPr>
              <a:t>		</a:t>
            </a:r>
            <a:r>
              <a:rPr lang="en-US" altLang="zh-CN" sz="2200" dirty="0" err="1" smtClean="0">
                <a:latin typeface="Arial" panose="020B0604020202020204" pitchFamily="34" charset="0"/>
                <a:ea typeface="楷体_GB2312" pitchFamily="49" charset="-122"/>
              </a:rPr>
              <a:t>System.out.println</a:t>
            </a:r>
            <a:r>
              <a:rPr lang="en-US" altLang="zh-CN" sz="2200" dirty="0" smtClean="0">
                <a:latin typeface="Arial" panose="020B0604020202020204" pitchFamily="34" charset="0"/>
                <a:ea typeface="楷体_GB2312" pitchFamily="49" charset="-122"/>
              </a:rPr>
              <a:t>(</a:t>
            </a:r>
            <a:r>
              <a:rPr lang="en-US" altLang="zh-CN" sz="2200" dirty="0" smtClean="0">
                <a:solidFill>
                  <a:srgbClr val="CC0066"/>
                </a:solidFill>
                <a:latin typeface="Arial" panose="020B0604020202020204" pitchFamily="34" charset="0"/>
                <a:ea typeface="楷体_GB2312" pitchFamily="49" charset="-122"/>
              </a:rPr>
              <a:t>"</a:t>
            </a:r>
            <a:r>
              <a:rPr lang="zh-CN" altLang="en-US" sz="2200" dirty="0" smtClean="0">
                <a:solidFill>
                  <a:srgbClr val="CC0066"/>
                </a:solidFill>
                <a:latin typeface="Arial" panose="020B0604020202020204" pitchFamily="34" charset="0"/>
                <a:ea typeface="楷体_GB2312" pitchFamily="49" charset="-122"/>
              </a:rPr>
              <a:t>绝对路径：</a:t>
            </a:r>
            <a:r>
              <a:rPr lang="en-US" altLang="zh-CN" sz="2200" dirty="0" smtClean="0">
                <a:solidFill>
                  <a:srgbClr val="CC0066"/>
                </a:solidFill>
                <a:latin typeface="Arial" panose="020B0604020202020204" pitchFamily="34" charset="0"/>
                <a:ea typeface="楷体_GB2312" pitchFamily="49" charset="-122"/>
              </a:rPr>
              <a:t>"</a:t>
            </a:r>
            <a:r>
              <a:rPr lang="en-US" altLang="zh-CN" sz="2200" dirty="0" smtClean="0">
                <a:latin typeface="Arial" panose="020B0604020202020204" pitchFamily="34" charset="0"/>
                <a:ea typeface="楷体_GB2312" pitchFamily="49" charset="-122"/>
              </a:rPr>
              <a:t> + </a:t>
            </a:r>
            <a:r>
              <a:rPr lang="en-US" altLang="zh-CN" sz="2200" dirty="0" err="1" smtClean="0">
                <a:latin typeface="Arial" panose="020B0604020202020204" pitchFamily="34" charset="0"/>
                <a:ea typeface="楷体_GB2312" pitchFamily="49" charset="-122"/>
              </a:rPr>
              <a:t>file.getAbsolutePath</a:t>
            </a:r>
            <a:r>
              <a:rPr lang="en-US" altLang="zh-CN" sz="2200" dirty="0" smtClean="0">
                <a:latin typeface="Arial" panose="020B0604020202020204" pitchFamily="34" charset="0"/>
                <a:ea typeface="楷体_GB2312" pitchFamily="49" charset="-122"/>
              </a:rPr>
              <a:t>());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9966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200" dirty="0" smtClean="0">
                <a:latin typeface="Arial" panose="020B0604020202020204" pitchFamily="34" charset="0"/>
                <a:ea typeface="楷体_GB2312" pitchFamily="49" charset="-122"/>
              </a:rPr>
              <a:t>    		</a:t>
            </a:r>
            <a:r>
              <a:rPr lang="en-US" altLang="zh-CN" sz="2200" dirty="0" err="1" smtClean="0">
                <a:latin typeface="Arial" panose="020B0604020202020204" pitchFamily="34" charset="0"/>
                <a:ea typeface="楷体_GB2312" pitchFamily="49" charset="-122"/>
              </a:rPr>
              <a:t>System.out.println</a:t>
            </a:r>
            <a:r>
              <a:rPr lang="en-US" altLang="zh-CN" sz="2200" dirty="0" smtClean="0">
                <a:solidFill>
                  <a:srgbClr val="CC0066"/>
                </a:solidFill>
                <a:latin typeface="Arial" panose="020B0604020202020204" pitchFamily="34" charset="0"/>
                <a:ea typeface="楷体_GB2312" pitchFamily="49" charset="-122"/>
              </a:rPr>
              <a:t>("</a:t>
            </a:r>
            <a:r>
              <a:rPr lang="zh-CN" altLang="en-US" sz="2200" dirty="0" smtClean="0">
                <a:solidFill>
                  <a:srgbClr val="CC0066"/>
                </a:solidFill>
                <a:latin typeface="Arial" panose="020B0604020202020204" pitchFamily="34" charset="0"/>
                <a:ea typeface="楷体_GB2312" pitchFamily="49" charset="-122"/>
              </a:rPr>
              <a:t>最后修改时间</a:t>
            </a:r>
            <a:r>
              <a:rPr lang="en-US" altLang="zh-CN" sz="2200" dirty="0" smtClean="0">
                <a:solidFill>
                  <a:srgbClr val="CC0066"/>
                </a:solidFill>
                <a:latin typeface="Arial" panose="020B0604020202020204" pitchFamily="34" charset="0"/>
                <a:ea typeface="楷体_GB2312" pitchFamily="49" charset="-122"/>
              </a:rPr>
              <a:t>:"</a:t>
            </a:r>
            <a:r>
              <a:rPr lang="en-US" altLang="zh-CN" sz="2200" dirty="0" smtClean="0">
                <a:latin typeface="Arial" panose="020B0604020202020204" pitchFamily="34" charset="0"/>
                <a:ea typeface="楷体_GB2312" pitchFamily="49" charset="-122"/>
              </a:rPr>
              <a:t> + </a:t>
            </a:r>
            <a:r>
              <a:rPr lang="en-US" altLang="zh-CN" sz="2200" dirty="0" err="1" smtClean="0">
                <a:latin typeface="Arial" panose="020B0604020202020204" pitchFamily="34" charset="0"/>
                <a:ea typeface="楷体_GB2312" pitchFamily="49" charset="-122"/>
              </a:rPr>
              <a:t>file.lastModified</a:t>
            </a:r>
            <a:r>
              <a:rPr lang="en-US" altLang="zh-CN" sz="2200" dirty="0" smtClean="0">
                <a:latin typeface="Arial" panose="020B0604020202020204" pitchFamily="34" charset="0"/>
                <a:ea typeface="楷体_GB2312" pitchFamily="49" charset="-122"/>
              </a:rPr>
              <a:t>()); 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200" dirty="0" smtClean="0">
                <a:latin typeface="Arial" panose="020B0604020202020204" pitchFamily="34" charset="0"/>
                <a:ea typeface="楷体_GB2312" pitchFamily="49" charset="-122"/>
              </a:rPr>
              <a:t>    	        </a:t>
            </a:r>
            <a:r>
              <a:rPr lang="en-US" altLang="zh-CN" sz="2200" dirty="0" err="1" smtClean="0">
                <a:latin typeface="Arial" panose="020B0604020202020204" pitchFamily="34" charset="0"/>
                <a:ea typeface="楷体_GB2312" pitchFamily="49" charset="-122"/>
              </a:rPr>
              <a:t>System.out.println</a:t>
            </a:r>
            <a:r>
              <a:rPr lang="en-US" altLang="zh-CN" sz="2200" dirty="0" smtClean="0">
                <a:latin typeface="Arial" panose="020B0604020202020204" pitchFamily="34" charset="0"/>
                <a:ea typeface="楷体_GB2312" pitchFamily="49" charset="-122"/>
              </a:rPr>
              <a:t>(</a:t>
            </a:r>
            <a:r>
              <a:rPr lang="en-US" altLang="zh-CN" sz="2200" dirty="0" smtClean="0">
                <a:solidFill>
                  <a:srgbClr val="CC0066"/>
                </a:solidFill>
                <a:latin typeface="Arial" panose="020B0604020202020204" pitchFamily="34" charset="0"/>
                <a:ea typeface="楷体_GB2312" pitchFamily="49" charset="-122"/>
              </a:rPr>
              <a:t>"</a:t>
            </a:r>
            <a:r>
              <a:rPr lang="zh-CN" altLang="en-US" sz="2200" dirty="0" smtClean="0">
                <a:solidFill>
                  <a:srgbClr val="CC0066"/>
                </a:solidFill>
                <a:latin typeface="Arial" panose="020B0604020202020204" pitchFamily="34" charset="0"/>
                <a:ea typeface="楷体_GB2312" pitchFamily="49" charset="-122"/>
              </a:rPr>
              <a:t>文件大小</a:t>
            </a:r>
            <a:r>
              <a:rPr lang="en-US" altLang="zh-CN" sz="2200" dirty="0" smtClean="0">
                <a:solidFill>
                  <a:srgbClr val="CC0066"/>
                </a:solidFill>
                <a:latin typeface="Arial" panose="020B0604020202020204" pitchFamily="34" charset="0"/>
                <a:ea typeface="楷体_GB2312" pitchFamily="49" charset="-122"/>
              </a:rPr>
              <a:t>:"</a:t>
            </a:r>
            <a:r>
              <a:rPr lang="en-US" altLang="zh-CN" sz="2200" dirty="0" smtClean="0">
                <a:latin typeface="Arial" panose="020B0604020202020204" pitchFamily="34" charset="0"/>
                <a:ea typeface="楷体_GB2312" pitchFamily="49" charset="-122"/>
              </a:rPr>
              <a:t> + </a:t>
            </a:r>
            <a:r>
              <a:rPr lang="en-US" altLang="zh-CN" sz="2200" dirty="0" err="1" smtClean="0">
                <a:latin typeface="Arial" panose="020B0604020202020204" pitchFamily="34" charset="0"/>
                <a:ea typeface="楷体_GB2312" pitchFamily="49" charset="-122"/>
              </a:rPr>
              <a:t>file.length</a:t>
            </a:r>
            <a:r>
              <a:rPr lang="en-US" altLang="zh-CN" sz="2200" dirty="0" smtClean="0">
                <a:latin typeface="Arial" panose="020B0604020202020204" pitchFamily="34" charset="0"/>
                <a:ea typeface="楷体_GB2312" pitchFamily="49" charset="-122"/>
              </a:rPr>
              <a:t>()+ " </a:t>
            </a:r>
            <a:r>
              <a:rPr lang="zh-CN" altLang="en-US" sz="2200" dirty="0" smtClean="0">
                <a:latin typeface="Arial" panose="020B0604020202020204" pitchFamily="34" charset="0"/>
                <a:ea typeface="楷体_GB2312" pitchFamily="49" charset="-122"/>
              </a:rPr>
              <a:t>字节</a:t>
            </a:r>
            <a:r>
              <a:rPr lang="en-US" altLang="zh-CN" sz="2200" dirty="0" smtClean="0">
                <a:latin typeface="Arial" panose="020B0604020202020204" pitchFamily="34" charset="0"/>
                <a:ea typeface="楷体_GB2312" pitchFamily="49" charset="-122"/>
              </a:rPr>
              <a:t>");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9966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200" dirty="0" smtClean="0">
                <a:latin typeface="Arial" panose="020B0604020202020204" pitchFamily="34" charset="0"/>
                <a:ea typeface="楷体_GB2312" pitchFamily="49" charset="-122"/>
              </a:rPr>
              <a:t>  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9966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200" dirty="0" smtClean="0">
                <a:latin typeface="Arial" panose="020B0604020202020204" pitchFamily="34" charset="0"/>
                <a:ea typeface="楷体_GB2312" pitchFamily="49" charset="-122"/>
              </a:rPr>
              <a:t>}</a:t>
            </a:r>
            <a:endParaRPr lang="en-US" altLang="zh-CN" sz="2200" dirty="0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8157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29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29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29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29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29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29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297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297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345821"/>
            <a:ext cx="7391400" cy="595312"/>
          </a:xfrm>
        </p:spPr>
        <p:txBody>
          <a:bodyPr/>
          <a:lstStyle/>
          <a:p>
            <a:pPr eaLnBrk="1" hangingPunct="1"/>
            <a:r>
              <a:rPr lang="zh-CN" altLang="en-US" sz="40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文件流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712200" cy="2465388"/>
          </a:xfrm>
          <a:solidFill>
            <a:schemeClr val="accent2">
              <a:lumMod val="20000"/>
              <a:lumOff val="80000"/>
            </a:schemeClr>
          </a:solidFill>
          <a:ln w="38100"/>
        </p:spPr>
        <p:txBody>
          <a:bodyPr>
            <a:spAutoFit/>
          </a:bodyPr>
          <a:lstStyle/>
          <a:p>
            <a:pPr>
              <a:lnSpc>
                <a:spcPts val="37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US" altLang="zh-CN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Java</a:t>
            </a:r>
            <a:r>
              <a:rPr lang="zh-CN" altLang="en-US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语言中对文件内容的读</a:t>
            </a:r>
            <a:r>
              <a:rPr lang="en-US" altLang="zh-CN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/</a:t>
            </a:r>
            <a:r>
              <a:rPr lang="zh-CN" altLang="en-US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写通过文件流来实现</a:t>
            </a:r>
            <a:endParaRPr lang="en-US" altLang="zh-CN" b="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ts val="37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zh-CN" altLang="en-US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具体步骤</a:t>
            </a:r>
            <a:endParaRPr lang="en-US" altLang="zh-CN" b="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0" indent="457200" eaLnBrk="1" hangingPunct="1">
              <a:lnSpc>
                <a:spcPts val="37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）创建文件流对象，即打开文件</a:t>
            </a:r>
          </a:p>
          <a:p>
            <a:pPr marL="0" indent="457200" eaLnBrk="1" hangingPunct="1">
              <a:lnSpc>
                <a:spcPts val="37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zh-CN" altLang="en-US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）从流（文件）中读取数据或者向流（文件）中输出数据</a:t>
            </a:r>
            <a:endParaRPr lang="zh-CN" altLang="en-US" sz="2400" b="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0" indent="457200" eaLnBrk="1" hangingPunct="1">
              <a:lnSpc>
                <a:spcPts val="37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b="0" dirty="0"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r>
              <a:rPr lang="zh-CN" altLang="en-US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）关闭流，即关闭文件。</a:t>
            </a: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908175" y="3789363"/>
            <a:ext cx="5256213" cy="2879725"/>
            <a:chOff x="2124248" y="3789160"/>
            <a:chExt cx="4752008" cy="2880200"/>
          </a:xfrm>
        </p:grpSpPr>
        <p:pic>
          <p:nvPicPr>
            <p:cNvPr id="13317" name="Picture 5" descr="C:\Documents and Settings\Administrator\桌面\javaio\浅谈Java的输入输出流.files\19stream.gif"/>
            <p:cNvPicPr>
              <a:picLocks noChangeArrowheads="1"/>
            </p:cNvPicPr>
            <p:nvPr/>
          </p:nvPicPr>
          <p:blipFill>
            <a:blip r:embed="rId4" r:link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6256" y="3789160"/>
              <a:ext cx="46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3635896" y="4914671"/>
              <a:ext cx="1492140" cy="319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b="0">
                  <a:latin typeface="Arial" panose="020B0604020202020204" pitchFamily="34" charset="0"/>
                </a:rPr>
                <a:t>输入流示意图</a:t>
              </a:r>
              <a:r>
                <a:rPr lang="zh-CN" altLang="en-US" sz="2000" b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  <p:grpSp>
          <p:nvGrpSpPr>
            <p:cNvPr id="13319" name="Group 7"/>
            <p:cNvGrpSpPr>
              <a:grpSpLocks/>
            </p:cNvGrpSpPr>
            <p:nvPr/>
          </p:nvGrpSpPr>
          <p:grpSpPr bwMode="auto">
            <a:xfrm>
              <a:off x="2124248" y="5589360"/>
              <a:ext cx="4680000" cy="1080000"/>
              <a:chOff x="528" y="2440"/>
              <a:chExt cx="4608" cy="1352"/>
            </a:xfrm>
          </p:grpSpPr>
          <p:pic>
            <p:nvPicPr>
              <p:cNvPr id="13322" name="Picture 8" descr="C:\Documents and Settings\Administrator\桌面\javaio\浅谈Java的输入输出流.files\20stream2.gif"/>
              <p:cNvPicPr>
                <a:picLocks noChangeAspect="1" noChangeArrowheads="1"/>
              </p:cNvPicPr>
              <p:nvPr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8" y="2440"/>
                <a:ext cx="4608" cy="1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23" name="Text Box 9"/>
              <p:cNvSpPr txBox="1">
                <a:spLocks noChangeArrowheads="1"/>
              </p:cNvSpPr>
              <p:nvPr/>
            </p:nvSpPr>
            <p:spPr bwMode="auto">
              <a:xfrm>
                <a:off x="2064" y="3542"/>
                <a:ext cx="112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5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lnSpc>
                    <a:spcPct val="15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lnSpc>
                    <a:spcPct val="150000"/>
                  </a:lnSpc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lnSpc>
                    <a:spcPct val="150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lnSpc>
                    <a:spcPct val="150000"/>
                  </a:lnSpc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000" b="0">
                    <a:latin typeface="Arial" panose="020B0604020202020204" pitchFamily="34" charset="0"/>
                  </a:rPr>
                  <a:t>输出流示意图</a:t>
                </a:r>
                <a:r>
                  <a:rPr lang="zh-CN" altLang="en-US" sz="2000" b="0"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</a:p>
            </p:txBody>
          </p:sp>
        </p:grpSp>
        <p:sp>
          <p:nvSpPr>
            <p:cNvPr id="13320" name="文本框 1"/>
            <p:cNvSpPr txBox="1">
              <a:spLocks noChangeArrowheads="1"/>
            </p:cNvSpPr>
            <p:nvPr/>
          </p:nvSpPr>
          <p:spPr bwMode="auto">
            <a:xfrm>
              <a:off x="2254424" y="4005064"/>
              <a:ext cx="463588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 b="0">
                  <a:latin typeface="Times New Roman" panose="02020603050405020304" pitchFamily="18" charset="0"/>
                </a:rPr>
                <a:t>File</a:t>
              </a:r>
              <a:endParaRPr lang="zh-CN" altLang="en-US" sz="1400" b="0">
                <a:latin typeface="Times New Roman" panose="02020603050405020304" pitchFamily="18" charset="0"/>
              </a:endParaRPr>
            </a:p>
          </p:txBody>
        </p:sp>
        <p:sp>
          <p:nvSpPr>
            <p:cNvPr id="13321" name="文本框 11"/>
            <p:cNvSpPr txBox="1">
              <a:spLocks noChangeArrowheads="1"/>
            </p:cNvSpPr>
            <p:nvPr/>
          </p:nvSpPr>
          <p:spPr bwMode="auto">
            <a:xfrm>
              <a:off x="6241631" y="5890719"/>
              <a:ext cx="463588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 b="0">
                  <a:latin typeface="Times New Roman" panose="02020603050405020304" pitchFamily="18" charset="0"/>
                </a:rPr>
                <a:t>File</a:t>
              </a:r>
              <a:endParaRPr lang="zh-CN" altLang="en-US" sz="1400" b="0">
                <a:latin typeface="Times New Roman" panose="02020603050405020304" pitchFamily="18" charset="0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514350" y="1314450"/>
            <a:ext cx="8234363" cy="4221163"/>
          </a:xfrm>
        </p:spPr>
        <p:txBody>
          <a:bodyPr>
            <a:spAutoFit/>
          </a:bodyPr>
          <a:lstStyle/>
          <a:p>
            <a:pPr>
              <a:lnSpc>
                <a:spcPts val="4600"/>
              </a:lnSpc>
              <a:spcBef>
                <a:spcPct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2600" b="0" smtClean="0">
                <a:latin typeface="Arial" panose="020B0604020202020204" pitchFamily="34" charset="0"/>
                <a:ea typeface="黑体" panose="02010609060101010101" pitchFamily="49" charset="-122"/>
              </a:rPr>
              <a:t>文件流分为字节流和字符流两种</a:t>
            </a:r>
            <a:endParaRPr lang="en-US" altLang="zh-CN" sz="2600" b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ts val="4600"/>
              </a:lnSpc>
              <a:spcBef>
                <a:spcPct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2600" b="0" smtClean="0">
                <a:latin typeface="Arial" panose="020B0604020202020204" pitchFamily="34" charset="0"/>
                <a:ea typeface="黑体" panose="02010609060101010101" pitchFamily="49" charset="-122"/>
              </a:rPr>
              <a:t>文件字节流</a:t>
            </a:r>
            <a:endParaRPr lang="en-US" altLang="zh-CN" sz="2600" b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1">
              <a:lnSpc>
                <a:spcPts val="4600"/>
              </a:lnSpc>
              <a:spcBef>
                <a:spcPct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zh-CN" sz="2600" b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FileInputStream</a:t>
            </a:r>
            <a:r>
              <a:rPr lang="zh-CN" altLang="en-US" sz="2600" b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：字节输入流</a:t>
            </a:r>
            <a:endParaRPr lang="en-US" altLang="zh-CN" sz="2600" b="0" smtClean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1">
              <a:lnSpc>
                <a:spcPts val="4600"/>
              </a:lnSpc>
              <a:spcBef>
                <a:spcPct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zh-CN" sz="2600" b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FileOutputStream</a:t>
            </a:r>
            <a:r>
              <a:rPr lang="zh-CN" altLang="en-US" sz="2600" b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：字节输出流</a:t>
            </a:r>
            <a:endParaRPr lang="en-US" altLang="zh-CN" sz="2600" b="0" smtClean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ts val="4600"/>
              </a:lnSpc>
              <a:spcBef>
                <a:spcPct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2600" b="0" smtClean="0">
                <a:latin typeface="Arial" panose="020B0604020202020204" pitchFamily="34" charset="0"/>
                <a:ea typeface="黑体" panose="02010609060101010101" pitchFamily="49" charset="-122"/>
              </a:rPr>
              <a:t>文件字符流</a:t>
            </a:r>
            <a:endParaRPr lang="en-US" altLang="zh-CN" sz="2600" b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1">
              <a:lnSpc>
                <a:spcPts val="4600"/>
              </a:lnSpc>
              <a:spcBef>
                <a:spcPct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zh-CN" sz="2600" b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FileReader</a:t>
            </a:r>
            <a:r>
              <a:rPr lang="zh-CN" altLang="en-US" sz="2600" b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：字符输入流</a:t>
            </a:r>
            <a:endParaRPr lang="en-US" altLang="zh-CN" sz="2600" b="0" smtClean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1">
              <a:lnSpc>
                <a:spcPts val="4600"/>
              </a:lnSpc>
              <a:spcBef>
                <a:spcPct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zh-CN" sz="2600" b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FileWriter</a:t>
            </a:r>
            <a:r>
              <a:rPr lang="zh-CN" altLang="en-US" sz="2600" b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：字符输出流</a:t>
            </a:r>
            <a:endParaRPr lang="en-US" altLang="zh-CN" sz="2600" b="0" smtClean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363" name="Rectangle 2"/>
          <p:cNvSpPr txBox="1">
            <a:spLocks noChangeArrowheads="1"/>
          </p:cNvSpPr>
          <p:nvPr/>
        </p:nvSpPr>
        <p:spPr bwMode="white">
          <a:xfrm>
            <a:off x="996950" y="371475"/>
            <a:ext cx="739140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3600" b="0">
                <a:solidFill>
                  <a:schemeClr val="bg1"/>
                </a:solidFill>
                <a:latin typeface="黑体" panose="02010609060101010101" pitchFamily="49" charset="-122"/>
                <a:cs typeface="+mj-cs"/>
              </a:defRPr>
            </a:lvl1pPr>
            <a:lvl2pPr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sz="4000" dirty="0" smtClean="0"/>
              <a:t>文件</a:t>
            </a:r>
            <a:r>
              <a:rPr lang="zh-CN" altLang="en-US" sz="4000" dirty="0"/>
              <a:t>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4"/>
          <p:cNvGrpSpPr>
            <a:grpSpLocks/>
          </p:cNvGrpSpPr>
          <p:nvPr/>
        </p:nvGrpSpPr>
        <p:grpSpPr bwMode="auto">
          <a:xfrm>
            <a:off x="1051992" y="1232942"/>
            <a:ext cx="7162800" cy="2209800"/>
            <a:chOff x="624" y="768"/>
            <a:chExt cx="4512" cy="1392"/>
          </a:xfrm>
        </p:grpSpPr>
        <p:pic>
          <p:nvPicPr>
            <p:cNvPr id="14344" name="Picture 5" descr="C:\Documents and Settings\Administrator\桌面\javaio\浅谈Java的输入输出流.files\19stream.gif"/>
            <p:cNvPicPr>
              <a:picLocks noChangeAspect="1" noChangeArrowheads="1"/>
            </p:cNvPicPr>
            <p:nvPr/>
          </p:nvPicPr>
          <p:blipFill>
            <a:blip r:embed="rId4" r:link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768"/>
              <a:ext cx="4512" cy="1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5" name="Text Box 6"/>
            <p:cNvSpPr txBox="1">
              <a:spLocks noChangeArrowheads="1"/>
            </p:cNvSpPr>
            <p:nvPr/>
          </p:nvSpPr>
          <p:spPr bwMode="auto">
            <a:xfrm>
              <a:off x="2048" y="1910"/>
              <a:ext cx="11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CC3300"/>
                </a:buClr>
                <a:buChar char="–"/>
                <a:defRPr sz="2400" b="1">
                  <a:solidFill>
                    <a:schemeClr val="tx1"/>
                  </a:solidFill>
                  <a:latin typeface="仿宋_GB2312"/>
                  <a:ea typeface="仿宋_GB2312"/>
                  <a:cs typeface="仿宋_GB2312"/>
                </a:defRPr>
              </a:lvl2pPr>
              <a:lvl3pPr marL="11430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3pPr>
              <a:lvl4pPr marL="16002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Char char="–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4pPr>
              <a:lvl5pPr marL="20574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latin typeface="Arial" panose="020B0604020202020204" pitchFamily="34" charset="0"/>
                </a:rPr>
                <a:t>输入流示意图</a:t>
              </a:r>
              <a:r>
                <a:rPr lang="zh-CN" altLang="en-US" sz="200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</p:grpSp>
      <p:grpSp>
        <p:nvGrpSpPr>
          <p:cNvPr id="14339" name="Group 7"/>
          <p:cNvGrpSpPr>
            <a:grpSpLocks/>
          </p:cNvGrpSpPr>
          <p:nvPr/>
        </p:nvGrpSpPr>
        <p:grpSpPr bwMode="auto">
          <a:xfrm>
            <a:off x="899592" y="4019004"/>
            <a:ext cx="7315200" cy="2146300"/>
            <a:chOff x="528" y="2440"/>
            <a:chExt cx="4608" cy="1352"/>
          </a:xfrm>
        </p:grpSpPr>
        <p:pic>
          <p:nvPicPr>
            <p:cNvPr id="14342" name="Picture 8" descr="C:\Documents and Settings\Administrator\桌面\javaio\浅谈Java的输入输出流.files\20stream2.gif"/>
            <p:cNvPicPr>
              <a:picLocks noChangeAspect="1" noChangeArrowheads="1"/>
            </p:cNvPicPr>
            <p:nvPr/>
          </p:nvPicPr>
          <p:blipFill>
            <a:blip r:embed="rId6" r:link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2440"/>
              <a:ext cx="4608" cy="1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3" name="Text Box 9"/>
            <p:cNvSpPr txBox="1">
              <a:spLocks noChangeArrowheads="1"/>
            </p:cNvSpPr>
            <p:nvPr/>
          </p:nvSpPr>
          <p:spPr bwMode="auto">
            <a:xfrm>
              <a:off x="2064" y="3542"/>
              <a:ext cx="11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CC3300"/>
                </a:buClr>
                <a:buChar char="–"/>
                <a:defRPr sz="2400" b="1">
                  <a:solidFill>
                    <a:schemeClr val="tx1"/>
                  </a:solidFill>
                  <a:latin typeface="仿宋_GB2312"/>
                  <a:ea typeface="仿宋_GB2312"/>
                  <a:cs typeface="仿宋_GB2312"/>
                </a:defRPr>
              </a:lvl2pPr>
              <a:lvl3pPr marL="11430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3pPr>
              <a:lvl4pPr marL="16002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Char char="–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4pPr>
              <a:lvl5pPr marL="20574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latin typeface="Arial" panose="020B0604020202020204" pitchFamily="34" charset="0"/>
                </a:rPr>
                <a:t>输出流示意图</a:t>
              </a:r>
              <a:r>
                <a:rPr lang="zh-CN" altLang="en-US" sz="200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</p:grp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003878" y="102564"/>
            <a:ext cx="604453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zh-CN" sz="3600" b="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6.1 </a:t>
            </a:r>
            <a:r>
              <a:rPr lang="zh-CN" altLang="en-US" sz="3600" b="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流的概念</a:t>
            </a:r>
            <a:endParaRPr lang="zh-CN" altLang="en-US" sz="3600" b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4179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1138" y="1223963"/>
            <a:ext cx="8785225" cy="1708150"/>
          </a:xfrm>
        </p:spPr>
        <p:txBody>
          <a:bodyPr>
            <a:spAutoFit/>
          </a:bodyPr>
          <a:lstStyle/>
          <a:p>
            <a:pPr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en-US" altLang="zh-CN" sz="2600" b="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FileInputStream</a:t>
            </a:r>
            <a:r>
              <a:rPr lang="zh-CN" altLang="en-US" sz="2600" b="0" dirty="0">
                <a:latin typeface="Arial" panose="020B0604020202020204" pitchFamily="34" charset="0"/>
                <a:ea typeface="黑体" panose="02010609060101010101" pitchFamily="49" charset="-122"/>
              </a:rPr>
              <a:t>表示</a:t>
            </a:r>
            <a:r>
              <a:rPr lang="zh-CN" altLang="en-US" sz="26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文件字节输入流，是</a:t>
            </a:r>
            <a:r>
              <a:rPr lang="en-US" altLang="zh-CN" sz="2600" b="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InputStream</a:t>
            </a:r>
            <a:r>
              <a:rPr lang="zh-CN" altLang="en-US" sz="26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类的子类，是进行文件读操作的最基本的类。</a:t>
            </a:r>
            <a:endParaRPr lang="en-US" altLang="zh-CN" sz="2600" b="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600" b="0" dirty="0">
                <a:latin typeface="Arial" panose="020B0604020202020204" pitchFamily="34" charset="0"/>
                <a:ea typeface="黑体" panose="02010609060101010101" pitchFamily="49" charset="-122"/>
              </a:rPr>
              <a:t>通过</a:t>
            </a:r>
            <a:r>
              <a:rPr lang="en-US" altLang="zh-CN" sz="2600" b="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FileInputStream</a:t>
            </a:r>
            <a:r>
              <a:rPr lang="zh-CN" altLang="en-US" sz="26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类能够读取文件内容。</a:t>
            </a:r>
          </a:p>
        </p:txBody>
      </p:sp>
      <p:graphicFrame>
        <p:nvGraphicFramePr>
          <p:cNvPr id="4" name="Group 38"/>
          <p:cNvGraphicFramePr>
            <a:graphicFrameLocks noGrp="1"/>
          </p:cNvGraphicFramePr>
          <p:nvPr/>
        </p:nvGraphicFramePr>
        <p:xfrm>
          <a:off x="250825" y="3068638"/>
          <a:ext cx="8675688" cy="2976562"/>
        </p:xfrm>
        <a:graphic>
          <a:graphicData uri="http://schemas.openxmlformats.org/drawingml/2006/table">
            <a:tbl>
              <a:tblPr/>
              <a:tblGrid>
                <a:gridCol w="4464497"/>
                <a:gridCol w="4211191"/>
              </a:tblGrid>
              <a:tr h="518156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构 造 方 法</a:t>
                      </a: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说    明</a:t>
                      </a: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1222493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FileInputStream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(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File file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throws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FileNotFoundException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使用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File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对象创建文件输入流对象，若文件打开失败，将抛出异常。</a:t>
                      </a: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5913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FileInputStream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String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name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throws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FileNotFoundException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使用文件名或路径名字符串创建文件输入流对象，若文件打开失败，将抛出异常。</a:t>
                      </a: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425" name="Rectangle 2"/>
          <p:cNvSpPr txBox="1">
            <a:spLocks noChangeArrowheads="1"/>
          </p:cNvSpPr>
          <p:nvPr/>
        </p:nvSpPr>
        <p:spPr bwMode="auto">
          <a:xfrm>
            <a:off x="971550" y="385763"/>
            <a:ext cx="739140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3600" b="0">
                <a:solidFill>
                  <a:schemeClr val="bg1"/>
                </a:solidFill>
                <a:latin typeface="黑体" panose="02010609060101010101" pitchFamily="49" charset="-122"/>
                <a:cs typeface="+mj-cs"/>
              </a:defRPr>
            </a:lvl1pPr>
            <a:lvl2pPr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dirty="0"/>
              <a:t>6.3.2 </a:t>
            </a:r>
            <a:r>
              <a:rPr lang="zh-CN" altLang="en-US" dirty="0"/>
              <a:t>文件字节流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11238" y="265113"/>
            <a:ext cx="8132762" cy="8604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0">
                <a:latin typeface="黑体" panose="02010609060101010101" pitchFamily="49" charset="-122"/>
                <a:ea typeface="黑体" panose="02010609060101010101" pitchFamily="49" charset="-122"/>
              </a:rPr>
              <a:t>FileInputStream</a:t>
            </a:r>
            <a:r>
              <a:rPr lang="zh-CN" altLang="en-US" b="0">
                <a:latin typeface="黑体" panose="02010609060101010101" pitchFamily="49" charset="-122"/>
                <a:ea typeface="黑体" panose="02010609060101010101" pitchFamily="49" charset="-122"/>
              </a:rPr>
              <a:t>类的常用方法</a:t>
            </a:r>
          </a:p>
        </p:txBody>
      </p:sp>
      <p:graphicFrame>
        <p:nvGraphicFramePr>
          <p:cNvPr id="182314" name="Group 42"/>
          <p:cNvGraphicFramePr>
            <a:graphicFrameLocks noGrp="1"/>
          </p:cNvGraphicFramePr>
          <p:nvPr/>
        </p:nvGraphicFramePr>
        <p:xfrm>
          <a:off x="107950" y="1484313"/>
          <a:ext cx="8964613" cy="4402138"/>
        </p:xfrm>
        <a:graphic>
          <a:graphicData uri="http://schemas.openxmlformats.org/drawingml/2006/table">
            <a:tbl>
              <a:tblPr/>
              <a:tblGrid>
                <a:gridCol w="3096387"/>
                <a:gridCol w="5868226"/>
              </a:tblGrid>
              <a:tr h="603574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方 法 原 型</a:t>
                      </a:r>
                    </a:p>
                  </a:txBody>
                  <a:tcPr marL="91441" marR="91441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说    明</a:t>
                      </a:r>
                    </a:p>
                  </a:txBody>
                  <a:tcPr marL="91441" marR="91441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1408335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 read()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throws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IOException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441" marR="91441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读取文件中的数据，一次读取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一个字节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，读取的数据作为返回值返回，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若读到文件末尾则返回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-1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，可能抛出异常。</a:t>
                      </a:r>
                    </a:p>
                  </a:txBody>
                  <a:tcPr marL="91441" marR="91441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408335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 read(byte[] b)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throws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IOException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441" marR="91441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读取文件中的数据，将读到的数据存放到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byte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型数组中，并返回读取的字节的数量，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未读到数据返回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-1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，可能抛出异常。</a:t>
                      </a:r>
                    </a:p>
                  </a:txBody>
                  <a:tcPr marL="91441" marR="91441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81894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void  close()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throws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IOException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441" marR="91441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关闭流对象，可能抛出异常。</a:t>
                      </a:r>
                    </a:p>
                  </a:txBody>
                  <a:tcPr marL="91441" marR="91441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57200"/>
            <a:ext cx="7391400" cy="4873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b="0">
                <a:latin typeface="黑体" panose="02010609060101010101" pitchFamily="49" charset="-122"/>
                <a:ea typeface="黑体" panose="02010609060101010101" pitchFamily="49" charset="-122"/>
              </a:rPr>
              <a:t>FileInputStream</a:t>
            </a:r>
            <a:r>
              <a:rPr lang="zh-CN" altLang="en-US" b="0">
                <a:latin typeface="黑体" panose="02010609060101010101" pitchFamily="49" charset="-122"/>
                <a:ea typeface="黑体" panose="02010609060101010101" pitchFamily="49" charset="-122"/>
              </a:rPr>
              <a:t>类读文件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196975"/>
            <a:ext cx="8713788" cy="3594100"/>
          </a:xfrm>
        </p:spPr>
        <p:txBody>
          <a:bodyPr>
            <a:spAutoFit/>
          </a:bodyPr>
          <a:lstStyle/>
          <a:p>
            <a:pPr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94000"/>
              <a:buFont typeface="Wingdings" panose="05000000000000000000" pitchFamily="2" charset="2"/>
              <a:buChar char="q"/>
              <a:defRPr/>
            </a:pPr>
            <a:r>
              <a:rPr lang="zh-CN" altLang="en-US" b="0" dirty="0">
                <a:latin typeface="Arial" panose="020B0604020202020204" pitchFamily="34" charset="0"/>
                <a:ea typeface="黑体" panose="02010609060101010101" pitchFamily="49" charset="-122"/>
              </a:rPr>
              <a:t>基本</a:t>
            </a:r>
            <a:r>
              <a:rPr lang="zh-CN" altLang="en-US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步骤 </a:t>
            </a:r>
            <a:endParaRPr lang="zh-CN" altLang="en-US" b="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1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zh-CN" altLang="en-US" sz="2600" b="0" dirty="0">
                <a:latin typeface="Arial" panose="020B0604020202020204" pitchFamily="34" charset="0"/>
                <a:ea typeface="黑体" panose="02010609060101010101" pitchFamily="49" charset="-122"/>
              </a:rPr>
              <a:t>步骤一：利用</a:t>
            </a:r>
            <a:r>
              <a:rPr lang="en-US" altLang="zh-CN" sz="2600" b="0" dirty="0" err="1">
                <a:latin typeface="Arial" panose="020B0604020202020204" pitchFamily="34" charset="0"/>
                <a:ea typeface="黑体" panose="02010609060101010101" pitchFamily="49" charset="-122"/>
              </a:rPr>
              <a:t>FileInputStream</a:t>
            </a:r>
            <a:r>
              <a:rPr lang="zh-CN" altLang="en-US" sz="2600" b="0" dirty="0">
                <a:latin typeface="Arial" panose="020B0604020202020204" pitchFamily="34" charset="0"/>
                <a:ea typeface="黑体" panose="02010609060101010101" pitchFamily="49" charset="-122"/>
              </a:rPr>
              <a:t>打开文件。</a:t>
            </a:r>
          </a:p>
          <a:p>
            <a:pPr marL="457200" lvl="1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Font typeface="Wingdings" panose="05000000000000000000" pitchFamily="2" charset="2"/>
              <a:buNone/>
              <a:defRPr/>
            </a:pPr>
            <a:r>
              <a:rPr lang="en-US" altLang="zh-CN" b="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</a:t>
            </a:r>
            <a:r>
              <a:rPr lang="en-US" altLang="zh-CN" sz="2600" b="0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FileInputStream</a:t>
            </a:r>
            <a:r>
              <a:rPr lang="en-US" altLang="zh-CN" sz="26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en-US" altLang="zh-CN" sz="2600" b="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fis</a:t>
            </a:r>
            <a:r>
              <a:rPr lang="en-US" altLang="zh-CN" sz="26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 =</a:t>
            </a:r>
            <a:endParaRPr lang="en-US" altLang="zh-CN" sz="2600" b="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600" b="0" dirty="0">
                <a:latin typeface="Arial" panose="020B0604020202020204" pitchFamily="34" charset="0"/>
                <a:ea typeface="黑体" panose="02010609060101010101" pitchFamily="49" charset="-122"/>
              </a:rPr>
              <a:t>       </a:t>
            </a:r>
            <a:r>
              <a:rPr lang="en-US" altLang="zh-CN" sz="26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 new  </a:t>
            </a:r>
            <a:r>
              <a:rPr lang="en-US" altLang="zh-CN" sz="2600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FileInputStream</a:t>
            </a:r>
            <a:r>
              <a:rPr lang="en-US" altLang="zh-CN" sz="2600" b="0" dirty="0">
                <a:latin typeface="Arial" panose="020B0604020202020204" pitchFamily="34" charset="0"/>
                <a:ea typeface="黑体" panose="02010609060101010101" pitchFamily="49" charset="-122"/>
              </a:rPr>
              <a:t>(“</a:t>
            </a:r>
            <a:r>
              <a:rPr lang="en-US" altLang="zh-CN" sz="26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</a:t>
            </a:r>
            <a:r>
              <a:rPr lang="en-US" altLang="zh-CN" sz="2600" b="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:\\Java\\data.txt</a:t>
            </a:r>
            <a:r>
              <a:rPr lang="en-US" altLang="zh-CN" sz="26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”</a:t>
            </a:r>
            <a:r>
              <a:rPr lang="en-US" altLang="zh-CN" sz="2600" b="0" dirty="0">
                <a:latin typeface="Arial" panose="020B0604020202020204" pitchFamily="34" charset="0"/>
                <a:ea typeface="黑体" panose="02010609060101010101" pitchFamily="49" charset="-122"/>
              </a:rPr>
              <a:t>);</a:t>
            </a:r>
          </a:p>
          <a:p>
            <a:pPr marL="457200" lvl="1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Font typeface="Wingdings" panose="05000000000000000000" pitchFamily="2" charset="2"/>
              <a:buNone/>
              <a:defRPr/>
            </a:pPr>
            <a:r>
              <a:rPr lang="zh-CN" altLang="en-US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   </a:t>
            </a:r>
            <a:r>
              <a:rPr lang="zh-CN" altLang="en-US" sz="26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或者</a:t>
            </a:r>
            <a:endParaRPr lang="zh-CN" altLang="en-US" sz="2600" b="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Font typeface="Wingdings" panose="05000000000000000000" pitchFamily="2" charset="2"/>
              <a:buNone/>
              <a:defRPr/>
            </a:pPr>
            <a:r>
              <a:rPr lang="en-US" altLang="zh-CN" b="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</a:t>
            </a:r>
            <a:r>
              <a:rPr lang="en-US" altLang="zh-CN" sz="26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File</a:t>
            </a:r>
            <a:r>
              <a:rPr lang="en-US" altLang="zh-CN" sz="2600" b="0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6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600" b="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myFile</a:t>
            </a:r>
            <a:r>
              <a:rPr lang="en-US" altLang="zh-CN" sz="26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 = </a:t>
            </a:r>
            <a:r>
              <a:rPr lang="en-US" altLang="zh-CN" sz="2600" b="0" dirty="0">
                <a:latin typeface="Arial" panose="020B0604020202020204" pitchFamily="34" charset="0"/>
                <a:ea typeface="黑体" panose="02010609060101010101" pitchFamily="49" charset="-122"/>
              </a:rPr>
              <a:t>new File</a:t>
            </a:r>
            <a:r>
              <a:rPr lang="en-US" altLang="zh-CN" sz="26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(”</a:t>
            </a:r>
            <a:r>
              <a:rPr lang="en-US" altLang="zh-CN" sz="2600" b="0" dirty="0">
                <a:latin typeface="Arial" panose="020B0604020202020204" pitchFamily="34" charset="0"/>
                <a:ea typeface="黑体" panose="02010609060101010101" pitchFamily="49" charset="-122"/>
              </a:rPr>
              <a:t> D:\\Java\\data.txt</a:t>
            </a:r>
            <a:r>
              <a:rPr lang="en-US" altLang="zh-CN" sz="26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”);</a:t>
            </a:r>
            <a:endParaRPr lang="zh-CN" altLang="en-US" sz="2600" b="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6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   </a:t>
            </a:r>
            <a:r>
              <a:rPr lang="en-US" altLang="zh-CN" sz="2600" b="0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FileInputStream</a:t>
            </a:r>
            <a:r>
              <a:rPr lang="en-US" altLang="zh-CN" sz="26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en-US" altLang="zh-CN" sz="2600" b="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fis</a:t>
            </a:r>
            <a:r>
              <a:rPr lang="en-US" altLang="zh-CN" sz="26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 = new </a:t>
            </a:r>
            <a:r>
              <a:rPr lang="en-US" altLang="zh-CN" sz="2600" b="0" dirty="0" err="1">
                <a:latin typeface="Arial" panose="020B0604020202020204" pitchFamily="34" charset="0"/>
                <a:ea typeface="黑体" panose="02010609060101010101" pitchFamily="49" charset="-122"/>
              </a:rPr>
              <a:t>FileInputStream</a:t>
            </a:r>
            <a:r>
              <a:rPr lang="en-US" altLang="zh-CN" sz="2600" b="0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2600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myFile</a:t>
            </a:r>
            <a:r>
              <a:rPr lang="en-US" altLang="zh-CN" sz="2600" b="0" dirty="0">
                <a:latin typeface="Arial" panose="020B0604020202020204" pitchFamily="34" charset="0"/>
                <a:ea typeface="黑体" panose="02010609060101010101" pitchFamily="49" charset="-122"/>
              </a:rPr>
              <a:t>);</a:t>
            </a:r>
          </a:p>
        </p:txBody>
      </p:sp>
      <p:pic>
        <p:nvPicPr>
          <p:cNvPr id="36868" name="Picture 5" descr="C:\Documents and Settings\Administrator\桌面\javaio\浅谈Java的输入输出流.files\19stream.gif"/>
          <p:cNvPicPr>
            <a:picLocks noChangeAspect="1" noChangeArrowheads="1"/>
          </p:cNvPicPr>
          <p:nvPr/>
        </p:nvPicPr>
        <p:blipFill>
          <a:blip r:embed="rId4" r:link="rId5"/>
          <a:srcRect/>
          <a:stretch>
            <a:fillRect/>
          </a:stretch>
        </p:blipFill>
        <p:spPr bwMode="auto">
          <a:xfrm>
            <a:off x="1355725" y="5000625"/>
            <a:ext cx="6515100" cy="1381125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21509" name="文本框 1"/>
          <p:cNvSpPr txBox="1">
            <a:spLocks noChangeArrowheads="1"/>
          </p:cNvSpPr>
          <p:nvPr/>
        </p:nvSpPr>
        <p:spPr bwMode="auto">
          <a:xfrm>
            <a:off x="1457325" y="5283200"/>
            <a:ext cx="582613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</a:rPr>
              <a:t>File</a:t>
            </a:r>
            <a:endParaRPr lang="zh-CN" altLang="en-US" sz="2000" b="0">
              <a:latin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type="title"/>
          </p:nvPr>
        </p:nvSpPr>
        <p:spPr>
          <a:xfrm>
            <a:off x="990600" y="434975"/>
            <a:ext cx="7391400" cy="4873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b="0">
                <a:latin typeface="黑体" panose="02010609060101010101" pitchFamily="49" charset="-122"/>
                <a:ea typeface="黑体" panose="02010609060101010101" pitchFamily="49" charset="-122"/>
              </a:rPr>
              <a:t>FileInputStream</a:t>
            </a:r>
            <a:r>
              <a:rPr lang="zh-CN" altLang="en-US" b="0">
                <a:latin typeface="黑体" panose="02010609060101010101" pitchFamily="49" charset="-122"/>
                <a:ea typeface="黑体" panose="02010609060101010101" pitchFamily="49" charset="-122"/>
              </a:rPr>
              <a:t>类读文件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144463" y="1268413"/>
            <a:ext cx="8964612" cy="3476625"/>
          </a:xfrm>
        </p:spPr>
        <p:txBody>
          <a:bodyPr>
            <a:spAutoFit/>
          </a:bodyPr>
          <a:lstStyle/>
          <a:p>
            <a:pPr lvl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zh-CN" altLang="en-US" b="0" dirty="0">
                <a:latin typeface="Arial" panose="020B0604020202020204" pitchFamily="34" charset="0"/>
                <a:ea typeface="黑体" panose="02010609060101010101" pitchFamily="49" charset="-122"/>
              </a:rPr>
              <a:t>步骤二：使用方法</a:t>
            </a:r>
            <a:r>
              <a:rPr lang="en-US" altLang="zh-CN" b="0" dirty="0">
                <a:latin typeface="Arial" panose="020B0604020202020204" pitchFamily="34" charset="0"/>
                <a:ea typeface="黑体" panose="02010609060101010101" pitchFamily="49" charset="-122"/>
              </a:rPr>
              <a:t>read()</a:t>
            </a:r>
            <a:r>
              <a:rPr lang="zh-CN" altLang="en-US" b="0" dirty="0">
                <a:latin typeface="Arial" panose="020B0604020202020204" pitchFamily="34" charset="0"/>
                <a:ea typeface="黑体" panose="02010609060101010101" pitchFamily="49" charset="-122"/>
              </a:rPr>
              <a:t>读取信息。</a:t>
            </a:r>
          </a:p>
          <a:p>
            <a:pPr marL="457200" lvl="1" indent="0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Font typeface="Wingdings" panose="05000000000000000000" pitchFamily="2" charset="2"/>
              <a:buNone/>
              <a:defRPr/>
            </a:pPr>
            <a:r>
              <a:rPr lang="en-US" altLang="zh-CN" b="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</a:t>
            </a:r>
            <a:r>
              <a:rPr lang="en-US" altLang="zh-CN" b="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read</a:t>
            </a:r>
            <a:r>
              <a:rPr lang="en-US" altLang="zh-CN" b="0" dirty="0">
                <a:latin typeface="Arial" panose="020B0604020202020204" pitchFamily="34" charset="0"/>
                <a:ea typeface="黑体" panose="02010609060101010101" pitchFamily="49" charset="-122"/>
              </a:rPr>
              <a:t>()</a:t>
            </a:r>
            <a:r>
              <a:rPr lang="zh-CN" altLang="en-US" b="0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</a:p>
          <a:p>
            <a:pPr marL="457200" lvl="1" indent="0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Font typeface="Wingdings" panose="05000000000000000000" pitchFamily="2" charset="2"/>
              <a:buNone/>
              <a:defRPr/>
            </a:pPr>
            <a:r>
              <a:rPr lang="en-US" altLang="zh-CN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   </a:t>
            </a:r>
            <a:r>
              <a:rPr lang="en-US" altLang="zh-CN" b="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read</a:t>
            </a:r>
            <a:r>
              <a:rPr lang="en-US" altLang="zh-CN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( byte </a:t>
            </a:r>
            <a:r>
              <a:rPr lang="en-US" altLang="zh-CN" b="0" dirty="0">
                <a:latin typeface="Arial" panose="020B0604020202020204" pitchFamily="34" charset="0"/>
                <a:ea typeface="黑体" panose="02010609060101010101" pitchFamily="49" charset="-122"/>
              </a:rPr>
              <a:t>input</a:t>
            </a:r>
            <a:r>
              <a:rPr lang="en-US" altLang="zh-CN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[] )</a:t>
            </a:r>
            <a:r>
              <a:rPr lang="zh-CN" altLang="en-US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endParaRPr lang="zh-CN" altLang="en-US" b="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Font typeface="Wingdings" panose="05000000000000000000" pitchFamily="2" charset="2"/>
              <a:buNone/>
              <a:defRPr/>
            </a:pPr>
            <a:r>
              <a:rPr lang="en-US" altLang="zh-CN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   </a:t>
            </a:r>
            <a:r>
              <a:rPr lang="en-US" altLang="zh-CN" b="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read</a:t>
            </a:r>
            <a:r>
              <a:rPr lang="en-US" altLang="zh-CN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( byte</a:t>
            </a:r>
            <a:r>
              <a:rPr lang="en-US" altLang="zh-CN" b="0" dirty="0">
                <a:latin typeface="Arial" panose="020B0604020202020204" pitchFamily="34" charset="0"/>
                <a:ea typeface="黑体" panose="02010609060101010101" pitchFamily="49" charset="-122"/>
              </a:rPr>
              <a:t>[] </a:t>
            </a:r>
            <a:r>
              <a:rPr lang="en-US" altLang="zh-CN" b="0" dirty="0" err="1">
                <a:latin typeface="Arial" panose="020B0604020202020204" pitchFamily="34" charset="0"/>
                <a:ea typeface="黑体" panose="02010609060101010101" pitchFamily="49" charset="-122"/>
              </a:rPr>
              <a:t>input,int</a:t>
            </a:r>
            <a:r>
              <a:rPr lang="en-US" altLang="zh-CN" b="0" dirty="0">
                <a:latin typeface="Arial" panose="020B0604020202020204" pitchFamily="34" charset="0"/>
                <a:ea typeface="黑体" panose="02010609060101010101" pitchFamily="49" charset="-122"/>
              </a:rPr>
              <a:t> offset</a:t>
            </a:r>
            <a:r>
              <a:rPr lang="en-US" altLang="zh-CN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, </a:t>
            </a:r>
            <a:r>
              <a:rPr lang="en-US" altLang="zh-CN" b="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 length )</a:t>
            </a:r>
            <a:endParaRPr lang="en-US" altLang="zh-CN" b="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1">
              <a:lnSpc>
                <a:spcPts val="4200"/>
              </a:lnSpc>
              <a:spcBef>
                <a:spcPts val="120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93000"/>
              <a:buFont typeface="Wingdings" panose="05000000000000000000" pitchFamily="2" charset="2"/>
              <a:buChar char="q"/>
              <a:defRPr/>
            </a:pPr>
            <a:r>
              <a:rPr lang="zh-CN" altLang="en-US" b="0" dirty="0">
                <a:latin typeface="Arial" panose="020B0604020202020204" pitchFamily="34" charset="0"/>
                <a:ea typeface="黑体" panose="02010609060101010101" pitchFamily="49" charset="-122"/>
              </a:rPr>
              <a:t>步骤三：读取完毕后要关闭</a:t>
            </a:r>
            <a:r>
              <a:rPr lang="en-US" altLang="zh-CN" b="0" dirty="0" err="1">
                <a:latin typeface="Arial" panose="020B0604020202020204" pitchFamily="34" charset="0"/>
                <a:ea typeface="黑体" panose="02010609060101010101" pitchFamily="49" charset="-122"/>
              </a:rPr>
              <a:t>FileInputStream</a:t>
            </a:r>
            <a:r>
              <a:rPr lang="zh-CN" altLang="en-US" b="0" dirty="0">
                <a:latin typeface="Arial" panose="020B0604020202020204" pitchFamily="34" charset="0"/>
                <a:ea typeface="黑体" panose="02010609060101010101" pitchFamily="49" charset="-122"/>
              </a:rPr>
              <a:t>对象。</a:t>
            </a:r>
          </a:p>
          <a:p>
            <a:pPr marL="457200" lvl="1" indent="0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Font typeface="Wingdings" panose="05000000000000000000" pitchFamily="2" charset="2"/>
              <a:buNone/>
              <a:defRPr/>
            </a:pPr>
            <a:r>
              <a:rPr lang="en-US" altLang="zh-CN" b="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</a:t>
            </a:r>
            <a:r>
              <a:rPr lang="en-US" altLang="zh-CN" b="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myFileStream</a:t>
            </a:r>
            <a:r>
              <a:rPr lang="en-US" altLang="zh-CN" b="0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.close</a:t>
            </a:r>
            <a:r>
              <a:rPr lang="en-US" altLang="zh-CN" b="0" dirty="0">
                <a:latin typeface="Arial" panose="020B0604020202020204" pitchFamily="34" charset="0"/>
                <a:ea typeface="黑体" panose="02010609060101010101" pitchFamily="49" charset="-122"/>
              </a:rPr>
              <a:t>();</a:t>
            </a:r>
            <a:endParaRPr lang="zh-CN" altLang="en-US" b="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23556" name="组合 2"/>
          <p:cNvGrpSpPr>
            <a:grpSpLocks/>
          </p:cNvGrpSpPr>
          <p:nvPr/>
        </p:nvGrpSpPr>
        <p:grpSpPr bwMode="auto">
          <a:xfrm>
            <a:off x="1331913" y="5013325"/>
            <a:ext cx="6515100" cy="1381125"/>
            <a:chOff x="1331913" y="5157788"/>
            <a:chExt cx="6515100" cy="1381125"/>
          </a:xfrm>
        </p:grpSpPr>
        <p:pic>
          <p:nvPicPr>
            <p:cNvPr id="38916" name="Picture 5" descr="C:\Documents and Settings\Administrator\桌面\javaio\浅谈Java的输入输出流.files\19stream.gif"/>
            <p:cNvPicPr>
              <a:picLocks noChangeAspect="1" noChangeArrowheads="1"/>
            </p:cNvPicPr>
            <p:nvPr/>
          </p:nvPicPr>
          <p:blipFill>
            <a:blip r:embed="rId4" r:link="rId5"/>
            <a:srcRect/>
            <a:stretch>
              <a:fillRect/>
            </a:stretch>
          </p:blipFill>
          <p:spPr bwMode="auto">
            <a:xfrm>
              <a:off x="1331913" y="5157788"/>
              <a:ext cx="6515100" cy="1381125"/>
            </a:xfrm>
            <a:prstGeom prst="rect">
              <a:avLst/>
            </a:prstGeom>
            <a:solidFill>
              <a:schemeClr val="bg1"/>
            </a:solidFill>
            <a:ln w="57150" cmpd="thinThick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</p:spPr>
        </p:pic>
        <p:sp>
          <p:nvSpPr>
            <p:cNvPr id="23558" name="文本框 1"/>
            <p:cNvSpPr txBox="1">
              <a:spLocks noChangeArrowheads="1"/>
            </p:cNvSpPr>
            <p:nvPr/>
          </p:nvSpPr>
          <p:spPr bwMode="auto">
            <a:xfrm>
              <a:off x="1402806" y="5415607"/>
              <a:ext cx="662361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File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Text Box 4"/>
          <p:cNvSpPr txBox="1">
            <a:spLocks noChangeArrowheads="1"/>
          </p:cNvSpPr>
          <p:nvPr/>
        </p:nvSpPr>
        <p:spPr bwMode="auto">
          <a:xfrm>
            <a:off x="250825" y="692150"/>
            <a:ext cx="8604250" cy="6165850"/>
          </a:xfrm>
          <a:prstGeom prst="rect">
            <a:avLst/>
          </a:prstGeom>
          <a:solidFill>
            <a:srgbClr val="F0FEF2"/>
          </a:solidFill>
          <a:ln w="19050" algn="ctr">
            <a:solidFill>
              <a:srgbClr val="005815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import  java.io.*;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rgbClr val="A50021"/>
                </a:solidFill>
                <a:latin typeface="Arial" panose="020B0604020202020204" pitchFamily="34" charset="0"/>
                <a:ea typeface="楷体_GB2312" pitchFamily="49" charset="-122"/>
              </a:rPr>
              <a:t>class FileInputStreamDemo1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      public static void main(String[] </a:t>
            </a:r>
            <a:r>
              <a:rPr lang="en-US" altLang="zh-CN" sz="2400" b="0" dirty="0" err="1">
                <a:latin typeface="Arial" panose="020B0604020202020204" pitchFamily="34" charset="0"/>
                <a:ea typeface="楷体_GB2312" pitchFamily="49" charset="-122"/>
              </a:rPr>
              <a:t>args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          try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                  </a:t>
            </a:r>
            <a:r>
              <a:rPr lang="en-US" altLang="zh-CN" sz="2400" b="0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File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400" b="0" dirty="0" err="1">
                <a:latin typeface="Arial" panose="020B0604020202020204" pitchFamily="34" charset="0"/>
                <a:ea typeface="楷体_GB2312" pitchFamily="49" charset="-122"/>
              </a:rPr>
              <a:t>file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 = new File( "test.txt“ ) ;  </a:t>
            </a:r>
            <a:endParaRPr lang="zh-CN" altLang="en-US" sz="2400" b="0" dirty="0">
              <a:latin typeface="仿宋_GB2312"/>
              <a:ea typeface="仿宋_GB2312"/>
              <a:cs typeface="仿宋_GB231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400" b="0" dirty="0">
                <a:latin typeface="Arial" panose="020B0604020202020204" pitchFamily="34" charset="0"/>
                <a:ea typeface="楷体_GB2312" pitchFamily="49" charset="-122"/>
              </a:rPr>
              <a:t>		</a:t>
            </a:r>
            <a:r>
              <a:rPr lang="zh-CN" altLang="en-US" sz="2400" b="0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en-US" altLang="zh-CN" sz="2400" b="0" dirty="0" err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FileInputStream</a:t>
            </a:r>
            <a:r>
              <a:rPr lang="en-US" altLang="zh-CN" sz="2400" b="0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400" b="0" dirty="0" err="1">
                <a:latin typeface="Arial" panose="020B0604020202020204" pitchFamily="34" charset="0"/>
                <a:ea typeface="楷体_GB2312" pitchFamily="49" charset="-122"/>
              </a:rPr>
              <a:t>fis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 = new </a:t>
            </a:r>
            <a:r>
              <a:rPr lang="en-US" altLang="zh-CN" sz="2400" b="0" dirty="0" err="1">
                <a:latin typeface="Arial" panose="020B0604020202020204" pitchFamily="34" charset="0"/>
                <a:ea typeface="楷体_GB2312" pitchFamily="49" charset="-122"/>
              </a:rPr>
              <a:t>FileInputStream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(file);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                  for ( </a:t>
            </a:r>
            <a:r>
              <a:rPr lang="en-US" altLang="zh-CN" sz="2400" b="0" dirty="0" err="1">
                <a:latin typeface="Arial" panose="020B0604020202020204" pitchFamily="34" charset="0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400" b="0" dirty="0" err="1"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 = 0; </a:t>
            </a:r>
            <a:r>
              <a:rPr lang="en-US" altLang="zh-CN" sz="2400" b="0" dirty="0" err="1"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 &lt; </a:t>
            </a:r>
            <a:r>
              <a:rPr lang="en-US" altLang="zh-CN" sz="2400" b="0" dirty="0" err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file.length</a:t>
            </a:r>
            <a:r>
              <a:rPr lang="en-US" altLang="zh-CN" sz="2400" b="0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(); </a:t>
            </a:r>
            <a:r>
              <a:rPr lang="en-US" altLang="zh-CN" sz="2400" b="0" dirty="0" err="1"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++)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                          char </a:t>
            </a:r>
            <a:r>
              <a:rPr lang="en-US" altLang="zh-CN" sz="2400" b="0" dirty="0" err="1">
                <a:latin typeface="Arial" panose="020B0604020202020204" pitchFamily="34" charset="0"/>
                <a:ea typeface="楷体_GB2312" pitchFamily="49" charset="-122"/>
              </a:rPr>
              <a:t>ch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 = (char) ( </a:t>
            </a:r>
            <a:r>
              <a:rPr lang="en-US" altLang="zh-CN" sz="2400" b="0" dirty="0" err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fis.read</a:t>
            </a:r>
            <a:r>
              <a:rPr lang="en-US" altLang="zh-CN" sz="2400" b="0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() 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) ;  </a:t>
            </a:r>
            <a:endParaRPr lang="zh-CN" altLang="en-US" sz="2400" b="0" dirty="0">
              <a:latin typeface="仿宋_GB2312"/>
              <a:ea typeface="仿宋_GB2312"/>
              <a:cs typeface="仿宋_GB231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400" b="0" dirty="0">
                <a:latin typeface="Arial" panose="020B0604020202020204" pitchFamily="34" charset="0"/>
                <a:ea typeface="楷体_GB2312" pitchFamily="49" charset="-122"/>
              </a:rPr>
              <a:t>                          </a:t>
            </a:r>
            <a:r>
              <a:rPr lang="en-US" altLang="zh-CN" sz="2400" b="0" dirty="0" err="1">
                <a:latin typeface="Arial" panose="020B0604020202020204" pitchFamily="34" charset="0"/>
                <a:ea typeface="楷体_GB2312" pitchFamily="49" charset="-122"/>
              </a:rPr>
              <a:t>System.out.print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( </a:t>
            </a:r>
            <a:r>
              <a:rPr lang="en-US" altLang="zh-CN" sz="2400" b="0" dirty="0" err="1">
                <a:latin typeface="Arial" panose="020B0604020202020204" pitchFamily="34" charset="0"/>
                <a:ea typeface="楷体_GB2312" pitchFamily="49" charset="-122"/>
              </a:rPr>
              <a:t>ch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 ) 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              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		       </a:t>
            </a:r>
            <a:r>
              <a:rPr lang="en-US" altLang="zh-CN" sz="2400" b="0" dirty="0" err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fis.close</a:t>
            </a:r>
            <a:r>
              <a:rPr lang="en-US" altLang="zh-CN" sz="2400" b="0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();     </a:t>
            </a:r>
            <a:endParaRPr lang="zh-CN" altLang="en-US" sz="2400" b="0" dirty="0">
              <a:solidFill>
                <a:srgbClr val="0000FF"/>
              </a:solidFill>
              <a:latin typeface="仿宋_GB2312"/>
              <a:ea typeface="仿宋_GB2312"/>
              <a:cs typeface="仿宋_GB231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400" b="0" dirty="0">
                <a:latin typeface="Arial" panose="020B0604020202020204" pitchFamily="34" charset="0"/>
                <a:ea typeface="楷体_GB2312" pitchFamily="49" charset="-122"/>
              </a:rPr>
              <a:t>          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} catch (</a:t>
            </a:r>
            <a:r>
              <a:rPr lang="en-US" altLang="zh-CN" sz="2400" b="0" dirty="0" err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FileNotFoundException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400" b="0" dirty="0" err="1">
                <a:latin typeface="Arial" panose="020B0604020202020204" pitchFamily="34" charset="0"/>
                <a:ea typeface="楷体_GB2312" pitchFamily="49" charset="-122"/>
              </a:rPr>
              <a:t>fnfe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                   </a:t>
            </a:r>
            <a:r>
              <a:rPr lang="en-US" altLang="zh-CN" sz="2400" b="0" dirty="0" err="1">
                <a:latin typeface="Arial" panose="020B0604020202020204" pitchFamily="34" charset="0"/>
                <a:ea typeface="楷体_GB2312" pitchFamily="49" charset="-122"/>
              </a:rPr>
              <a:t>System.out.println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( "</a:t>
            </a:r>
            <a:r>
              <a:rPr lang="zh-CN" altLang="en-US" sz="2400" b="0" dirty="0">
                <a:latin typeface="Arial" panose="020B0604020202020204" pitchFamily="34" charset="0"/>
                <a:ea typeface="楷体_GB2312" pitchFamily="49" charset="-122"/>
              </a:rPr>
              <a:t>文件打开失败。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");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          } catch (</a:t>
            </a:r>
            <a:r>
              <a:rPr lang="en-US" altLang="zh-CN" sz="2400" b="0" dirty="0" err="1">
                <a:latin typeface="Arial" panose="020B0604020202020204" pitchFamily="34" charset="0"/>
                <a:ea typeface="楷体_GB2312" pitchFamily="49" charset="-122"/>
              </a:rPr>
              <a:t>IOException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400" b="0" dirty="0" err="1">
                <a:latin typeface="Arial" panose="020B0604020202020204" pitchFamily="34" charset="0"/>
                <a:ea typeface="楷体_GB2312" pitchFamily="49" charset="-122"/>
              </a:rPr>
              <a:t>ioe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                   </a:t>
            </a:r>
            <a:r>
              <a:rPr lang="en-US" altLang="zh-CN" sz="2400" b="0" dirty="0" err="1">
                <a:latin typeface="Arial" panose="020B0604020202020204" pitchFamily="34" charset="0"/>
                <a:ea typeface="楷体_GB2312" pitchFamily="49" charset="-122"/>
              </a:rPr>
              <a:t>ioe.printStackTrace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();</a:t>
            </a:r>
          </a:p>
          <a:p>
            <a:pPr eaLnBrk="1" hangingPunct="1">
              <a:lnSpc>
                <a:spcPts val="15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          }</a:t>
            </a:r>
          </a:p>
          <a:p>
            <a:pPr eaLnBrk="1" hangingPunct="1">
              <a:lnSpc>
                <a:spcPts val="15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     }</a:t>
            </a:r>
          </a:p>
          <a:p>
            <a:pPr eaLnBrk="1" hangingPunct="1">
              <a:lnSpc>
                <a:spcPts val="15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rgbClr val="A50021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</a:p>
        </p:txBody>
      </p:sp>
      <p:sp>
        <p:nvSpPr>
          <p:cNvPr id="81925" name="Rectangle 6"/>
          <p:cNvSpPr>
            <a:spLocks noChangeArrowheads="1"/>
          </p:cNvSpPr>
          <p:nvPr/>
        </p:nvSpPr>
        <p:spPr bwMode="auto">
          <a:xfrm>
            <a:off x="269875" y="101600"/>
            <a:ext cx="8694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2800" dirty="0">
                <a:latin typeface="黑体" panose="02010609060101010101" pitchFamily="49" charset="-122"/>
                <a:ea typeface="+mj-ea"/>
                <a:cs typeface="+mj-cs"/>
              </a:rPr>
              <a:t>例：从文本文件中读取数据并显示出来</a:t>
            </a:r>
            <a:r>
              <a:rPr lang="en-US" altLang="zh-CN" sz="2800" dirty="0">
                <a:latin typeface="黑体" panose="02010609060101010101" pitchFamily="49" charset="-122"/>
                <a:ea typeface="+mj-ea"/>
                <a:cs typeface="+mj-cs"/>
              </a:rPr>
              <a:t>—</a:t>
            </a:r>
            <a:r>
              <a:rPr lang="zh-CN" altLang="en-US" sz="2800" dirty="0">
                <a:latin typeface="黑体" panose="02010609060101010101" pitchFamily="49" charset="-122"/>
                <a:ea typeface="+mj-ea"/>
                <a:cs typeface="+mj-cs"/>
              </a:rPr>
              <a:t>逐字节读取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500"/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184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500"/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500"/>
                                        <p:tgtEl>
                                          <p:spTgt spid="184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84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500"/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84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843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843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843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Text Box 4"/>
          <p:cNvSpPr txBox="1">
            <a:spLocks noChangeArrowheads="1"/>
          </p:cNvSpPr>
          <p:nvPr/>
        </p:nvSpPr>
        <p:spPr bwMode="auto">
          <a:xfrm>
            <a:off x="420688" y="620713"/>
            <a:ext cx="8280400" cy="6237287"/>
          </a:xfrm>
          <a:prstGeom prst="rect">
            <a:avLst/>
          </a:prstGeom>
          <a:solidFill>
            <a:srgbClr val="F0FEF2"/>
          </a:solidFill>
          <a:ln w="19050" algn="ctr">
            <a:solidFill>
              <a:srgbClr val="005815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java.io.*;</a:t>
            </a:r>
            <a:endParaRPr lang="en-US" altLang="zh-CN" sz="2400" b="0" dirty="0">
              <a:solidFill>
                <a:srgbClr val="A5002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class FileInputStreamDemo2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	public static void main(String[] </a:t>
            </a:r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args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		try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      File </a:t>
            </a:r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 File("test.txt");  </a:t>
            </a:r>
            <a:endParaRPr lang="zh-CN" altLang="en-US" sz="2400" b="0" dirty="0">
              <a:solidFill>
                <a:srgbClr val="0099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      </a:t>
            </a:r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FileInputStream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fis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 </a:t>
            </a:r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FileInputStream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(file);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    </a:t>
            </a:r>
            <a:r>
              <a:rPr lang="zh-CN" altLang="en-US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byte[] </a:t>
            </a:r>
            <a:r>
              <a:rPr lang="en-US" altLang="zh-CN" sz="24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buf</a:t>
            </a: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 byte [ (</a:t>
            </a:r>
            <a:r>
              <a:rPr lang="en-US" altLang="zh-CN" sz="24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)(</a:t>
            </a:r>
            <a:r>
              <a:rPr lang="en-US" altLang="zh-CN" sz="24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file.length</a:t>
            </a: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()) ] 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      </a:t>
            </a:r>
            <a:r>
              <a:rPr lang="en-US" altLang="zh-CN" sz="24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fis.read</a:t>
            </a: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 </a:t>
            </a:r>
            <a:r>
              <a:rPr lang="en-US" altLang="zh-CN" sz="24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buf</a:t>
            </a: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) ;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endParaRPr lang="zh-CN" altLang="en-US" sz="2400" b="0" dirty="0">
              <a:solidFill>
                <a:srgbClr val="0099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      </a:t>
            </a: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String </a:t>
            </a:r>
            <a:r>
              <a:rPr lang="en-US" altLang="zh-CN" sz="24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str</a:t>
            </a: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 String( </a:t>
            </a:r>
            <a:r>
              <a:rPr lang="en-US" altLang="zh-CN" sz="24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buf</a:t>
            </a: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); </a:t>
            </a:r>
            <a:r>
              <a:rPr lang="zh-CN" altLang="en-US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endParaRPr lang="en-US" altLang="zh-CN" sz="2400" b="0" dirty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   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   </a:t>
            </a:r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System.out.println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str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en-US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      </a:t>
            </a:r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fis.close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     </a:t>
            </a:r>
            <a:endParaRPr lang="zh-CN" altLang="en-US" sz="2400" b="0" dirty="0">
              <a:solidFill>
                <a:srgbClr val="0099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 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 catch (</a:t>
            </a:r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FileNotFoundException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fnfe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</a:t>
            </a:r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System.out.println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文件打开失败。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 } catch (</a:t>
            </a:r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IOException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ioe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 {   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</a:t>
            </a:r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ioe.printStackTrace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</a:p>
          <a:p>
            <a:pPr eaLnBrk="1" hangingPunct="1">
              <a:lnSpc>
                <a:spcPts val="15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}</a:t>
            </a:r>
          </a:p>
          <a:p>
            <a:pPr eaLnBrk="1" hangingPunct="1">
              <a:lnSpc>
                <a:spcPts val="15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	 }</a:t>
            </a:r>
          </a:p>
          <a:p>
            <a:pPr eaLnBrk="1" hangingPunct="1">
              <a:lnSpc>
                <a:spcPts val="15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</p:txBody>
      </p:sp>
      <p:sp>
        <p:nvSpPr>
          <p:cNvPr id="83972" name="Rectangle 7"/>
          <p:cNvSpPr>
            <a:spLocks noChangeArrowheads="1"/>
          </p:cNvSpPr>
          <p:nvPr/>
        </p:nvSpPr>
        <p:spPr bwMode="auto">
          <a:xfrm>
            <a:off x="34925" y="101600"/>
            <a:ext cx="9290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2700" dirty="0">
                <a:latin typeface="黑体" panose="02010609060101010101" pitchFamily="49" charset="-122"/>
                <a:ea typeface="+mj-ea"/>
                <a:cs typeface="+mj-cs"/>
              </a:rPr>
              <a:t>例：从文本文件中读取数据并显示出来</a:t>
            </a:r>
            <a:r>
              <a:rPr lang="en-US" altLang="zh-CN" sz="2700" dirty="0">
                <a:latin typeface="黑体" panose="02010609060101010101" pitchFamily="49" charset="-122"/>
                <a:ea typeface="+mj-ea"/>
                <a:cs typeface="+mj-cs"/>
              </a:rPr>
              <a:t>—</a:t>
            </a:r>
            <a:r>
              <a:rPr lang="zh-CN" altLang="en-US" sz="2700" dirty="0">
                <a:latin typeface="黑体" panose="02010609060101010101" pitchFamily="49" charset="-122"/>
                <a:ea typeface="+mj-ea"/>
                <a:cs typeface="+mj-cs"/>
              </a:rPr>
              <a:t>一次读取全部数据</a:t>
            </a:r>
            <a:endParaRPr lang="en-US" altLang="zh-CN" sz="2700" dirty="0">
              <a:latin typeface="黑体" panose="02010609060101010101" pitchFamily="49" charset="-122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6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6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6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6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Text Box 4"/>
          <p:cNvSpPr txBox="1">
            <a:spLocks noChangeArrowheads="1"/>
          </p:cNvSpPr>
          <p:nvPr/>
        </p:nvSpPr>
        <p:spPr bwMode="auto">
          <a:xfrm>
            <a:off x="168275" y="765175"/>
            <a:ext cx="8785225" cy="6092825"/>
          </a:xfrm>
          <a:prstGeom prst="rect">
            <a:avLst/>
          </a:prstGeom>
          <a:solidFill>
            <a:srgbClr val="F0FEF2"/>
          </a:solidFill>
          <a:ln w="19050" algn="ctr">
            <a:solidFill>
              <a:srgbClr val="005815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ts val="27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java.io.*;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class FileInputStreamDemo3 {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</a:t>
            </a:r>
            <a:r>
              <a:rPr lang="en-US" altLang="zh-CN" sz="2400" b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 static void main(String[] args) {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	try {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File file = new File("test.txt"); </a:t>
            </a:r>
            <a:endParaRPr lang="zh-CN" altLang="en-US" sz="2400" b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</a:t>
            </a:r>
            <a:r>
              <a:rPr lang="en-US" altLang="zh-CN" sz="2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FileInputStream fis = new FileInputStream(file);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int  n = 1024, count;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byte[] buf = new byte[n];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while ( ( </a:t>
            </a:r>
            <a:r>
              <a:rPr lang="en-US" altLang="zh-CN" sz="2400" b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count = fis.read(buf)</a:t>
            </a:r>
            <a:r>
              <a:rPr lang="en-US" altLang="zh-CN" sz="2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) != -1 ) {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       System.out.print ( new </a:t>
            </a:r>
            <a:r>
              <a:rPr lang="en-US" altLang="zh-CN" sz="2400" b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String(buf, 0, count</a:t>
            </a:r>
            <a:r>
              <a:rPr lang="en-US" altLang="zh-CN" sz="2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);</a:t>
            </a:r>
          </a:p>
          <a:p>
            <a:pPr eaLnBrk="1" hangingPunct="1">
              <a:lnSpc>
                <a:spcPts val="15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}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fis.close(); </a:t>
            </a:r>
            <a:endParaRPr lang="zh-CN" altLang="en-US" sz="2400" b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 catch (FileNotFoundException fnfe) {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System.out.println("</a:t>
            </a:r>
            <a:r>
              <a:rPr lang="zh-CN" altLang="en-US" sz="2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文件打开失败。</a:t>
            </a:r>
            <a:r>
              <a:rPr lang="en-US" altLang="zh-CN" sz="2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} catch (IOException ioe) {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ioe.printStackTrace();</a:t>
            </a:r>
          </a:p>
          <a:p>
            <a:pPr eaLnBrk="1" hangingPunct="1">
              <a:lnSpc>
                <a:spcPts val="16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}</a:t>
            </a:r>
          </a:p>
          <a:p>
            <a:pPr eaLnBrk="1" hangingPunct="1">
              <a:lnSpc>
                <a:spcPts val="16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}</a:t>
            </a:r>
          </a:p>
          <a:p>
            <a:pPr eaLnBrk="1" hangingPunct="1">
              <a:lnSpc>
                <a:spcPts val="16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288925" y="188913"/>
            <a:ext cx="860425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2800" dirty="0">
                <a:latin typeface="黑体" panose="02010609060101010101" pitchFamily="49" charset="-122"/>
                <a:ea typeface="+mj-ea"/>
                <a:cs typeface="+mj-cs"/>
              </a:rPr>
              <a:t>例：从文本文件中读取数据并显示出来</a:t>
            </a:r>
            <a:r>
              <a:rPr lang="en-US" altLang="zh-CN" sz="2800" dirty="0">
                <a:latin typeface="黑体" panose="02010609060101010101" pitchFamily="49" charset="-122"/>
                <a:ea typeface="+mj-ea"/>
                <a:cs typeface="+mj-cs"/>
              </a:rPr>
              <a:t>——</a:t>
            </a:r>
            <a:r>
              <a:rPr lang="zh-CN" altLang="en-US" sz="2800" dirty="0">
                <a:latin typeface="黑体" panose="02010609060101010101" pitchFamily="49" charset="-122"/>
                <a:ea typeface="+mj-ea"/>
                <a:cs typeface="+mj-cs"/>
              </a:rPr>
              <a:t>分块读取。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205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205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205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205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205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7750" y="260350"/>
            <a:ext cx="8132763" cy="8604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0">
                <a:latin typeface="黑体" panose="02010609060101010101" pitchFamily="49" charset="-122"/>
                <a:ea typeface="黑体" panose="02010609060101010101" pitchFamily="49" charset="-122"/>
              </a:rPr>
              <a:t>FileOutputStream</a:t>
            </a:r>
            <a:r>
              <a:rPr lang="zh-CN" altLang="en-US" b="0"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484313"/>
            <a:ext cx="8478838" cy="2832100"/>
          </a:xfrm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94000"/>
              <a:buFont typeface="Wingdings" panose="05000000000000000000" pitchFamily="2" charset="2"/>
              <a:buChar char="q"/>
              <a:defRPr/>
            </a:pPr>
            <a:r>
              <a:rPr lang="en-US" altLang="zh-CN" b="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FileOutputStream</a:t>
            </a:r>
            <a:r>
              <a:rPr lang="zh-CN" altLang="en-US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表示文件字节输出流，是</a:t>
            </a:r>
            <a:r>
              <a:rPr lang="en-US" altLang="zh-CN" b="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OutputStream</a:t>
            </a:r>
            <a:r>
              <a:rPr lang="zh-CN" altLang="en-US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类的子类。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94000"/>
              <a:buFont typeface="Wingdings" panose="05000000000000000000" pitchFamily="2" charset="2"/>
              <a:buChar char="q"/>
              <a:defRPr/>
            </a:pPr>
            <a:r>
              <a:rPr lang="zh-CN" altLang="en-US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它的作用是将内存中的数据输出到文件中，我们可以利用它来写文件。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3288" y="265113"/>
            <a:ext cx="7413625" cy="8604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0">
                <a:latin typeface="黑体" panose="02010609060101010101" pitchFamily="49" charset="-122"/>
                <a:ea typeface="黑体" panose="02010609060101010101" pitchFamily="49" charset="-122"/>
              </a:rPr>
              <a:t>FileOutputStream</a:t>
            </a:r>
            <a:r>
              <a:rPr lang="zh-CN" altLang="en-US" b="0">
                <a:latin typeface="黑体" panose="02010609060101010101" pitchFamily="49" charset="-122"/>
                <a:ea typeface="黑体" panose="02010609060101010101" pitchFamily="49" charset="-122"/>
              </a:rPr>
              <a:t>类的构造方法</a:t>
            </a:r>
          </a:p>
        </p:txBody>
      </p:sp>
      <p:graphicFrame>
        <p:nvGraphicFramePr>
          <p:cNvPr id="190517" name="Group 53"/>
          <p:cNvGraphicFramePr>
            <a:graphicFrameLocks noGrp="1"/>
          </p:cNvGraphicFramePr>
          <p:nvPr/>
        </p:nvGraphicFramePr>
        <p:xfrm>
          <a:off x="130175" y="1268413"/>
          <a:ext cx="8905875" cy="4416426"/>
        </p:xfrm>
        <a:graphic>
          <a:graphicData uri="http://schemas.openxmlformats.org/drawingml/2006/table">
            <a:tbl>
              <a:tblPr/>
              <a:tblGrid>
                <a:gridCol w="4225801"/>
                <a:gridCol w="4680074"/>
              </a:tblGrid>
              <a:tr h="530384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构 造 方 法</a:t>
                      </a: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说    明</a:t>
                      </a: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845545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FileOutputStream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(File file)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throws </a:t>
                      </a: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FileNotFoundException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使用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File</a:t>
                      </a: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对象创建文件输出流对象，如果文件打开失败，将抛出异常。</a:t>
                      </a: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97476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FileOutputStream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(File </a:t>
                      </a: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file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, </a:t>
                      </a: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boolean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append)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throws </a:t>
                      </a: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FileNotFoundException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使用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File</a:t>
                      </a: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对象创建文件输出流对象，并由参数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append</a:t>
                      </a: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指定是否追加文件内容，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true</a:t>
                      </a: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为追加，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false</a:t>
                      </a: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为不追加。</a:t>
                      </a: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45545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FileOutputStream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(String name)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throws </a:t>
                      </a: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FileNotFoundException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直接使用文件名或路径创建文件输出流对象。</a:t>
                      </a: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97476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FileOutputStream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(String name, </a:t>
                      </a: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boolean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append)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 throws </a:t>
                      </a: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FileNotFoundException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直接使用文件名或路径创建文件输出流对象，并由参数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append</a:t>
                      </a: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指定是否追加。</a:t>
                      </a: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87"/>
          <p:cNvGraphicFramePr>
            <a:graphicFrameLocks noGrp="1"/>
          </p:cNvGraphicFramePr>
          <p:nvPr/>
        </p:nvGraphicFramePr>
        <p:xfrm>
          <a:off x="238125" y="1265238"/>
          <a:ext cx="8640763" cy="4670430"/>
        </p:xfrm>
        <a:graphic>
          <a:graphicData uri="http://schemas.openxmlformats.org/drawingml/2006/table">
            <a:tbl>
              <a:tblPr/>
              <a:tblGrid>
                <a:gridCol w="4608257"/>
                <a:gridCol w="4032506"/>
              </a:tblGrid>
              <a:tr h="457165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方 法 原 型</a:t>
                      </a:r>
                    </a:p>
                  </a:txBody>
                  <a:tcPr marL="91441" marR="91441" marT="45703" marB="457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说    明</a:t>
                      </a:r>
                    </a:p>
                  </a:txBody>
                  <a:tcPr marL="91441" marR="91441" marT="45703" marB="457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86007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write(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b)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throws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IOException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1" marR="91441" marT="45703" marB="457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向文件中写入一个字节的数据，可能抛出异常</a:t>
                      </a:r>
                    </a:p>
                  </a:txBody>
                  <a:tcPr marL="91441" marR="91441" marT="45703" marB="457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22925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write(byte[] b)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throws 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IOException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1" marR="91441" marT="45703" marB="457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将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byte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数组中的数据全部写入到文件，可能抛出异常</a:t>
                      </a:r>
                    </a:p>
                  </a:txBody>
                  <a:tcPr marL="91441" marR="91441" marT="45703" marB="457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84416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write(byte b[],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off,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len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throws 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IOException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1" marR="91441" marT="45703" marB="457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将字节数组从下标为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off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开始的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len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个元素写入到文件中</a:t>
                      </a:r>
                    </a:p>
                  </a:txBody>
                  <a:tcPr marL="91441" marR="91441" marT="45703" marB="457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22925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close()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throws 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IOException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1" marR="91441" marT="45703" marB="457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关闭流对象</a:t>
                      </a:r>
                    </a:p>
                  </a:txBody>
                  <a:tcPr marL="91441" marR="91441" marT="45703" marB="457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22925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flush( 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throws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IOException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1" marR="91441" marT="45703" marB="457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强制输出</a:t>
                      </a:r>
                    </a:p>
                  </a:txBody>
                  <a:tcPr marL="91441" marR="91441" marT="45703" marB="457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5865" name="Rectangle 2"/>
          <p:cNvSpPr txBox="1">
            <a:spLocks noChangeArrowheads="1"/>
          </p:cNvSpPr>
          <p:nvPr/>
        </p:nvSpPr>
        <p:spPr bwMode="white">
          <a:xfrm>
            <a:off x="976313" y="265113"/>
            <a:ext cx="7412037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3600" b="0">
                <a:solidFill>
                  <a:schemeClr val="bg1"/>
                </a:solidFill>
                <a:latin typeface="黑体" panose="02010609060101010101" pitchFamily="49" charset="-122"/>
                <a:cs typeface="+mj-cs"/>
              </a:defRPr>
            </a:lvl1pPr>
            <a:lvl2pPr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dirty="0" err="1"/>
              <a:t>FileOutputStream</a:t>
            </a:r>
            <a:r>
              <a:rPr lang="zh-CN" altLang="en-US" dirty="0"/>
              <a:t>类的常用方法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75742" y="116632"/>
            <a:ext cx="6044530" cy="10795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流的分类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37596" y="1269578"/>
            <a:ext cx="8497068" cy="4895726"/>
          </a:xfr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q"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根据流的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方向将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流分成输入流和输出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流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u"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输入流指数据从键盘或者文件等输入设备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流向主机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Input stream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）； 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u"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输出流指数据处理结果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主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机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流向屏幕或文件等输出设备（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Output stream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q"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按流中数据序列的单位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分为字节流和字符流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u"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字节流是以字节为单位进行输入输出处理的流。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u"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字符流是以字符（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位的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Unicode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字符）为单位进行输入输出处理的流。</a:t>
            </a:r>
          </a:p>
        </p:txBody>
      </p:sp>
    </p:spTree>
    <p:extLst>
      <p:ext uri="{BB962C8B-B14F-4D97-AF65-F5344CB8AC3E}">
        <p14:creationId xmlns:p14="http://schemas.microsoft.com/office/powerpoint/2010/main" val="4083661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107950" y="1196975"/>
            <a:ext cx="9001125" cy="3600450"/>
          </a:xfrm>
        </p:spPr>
        <p:txBody>
          <a:bodyPr>
            <a:sp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94000"/>
              <a:buFont typeface="Wingdings" panose="05000000000000000000" pitchFamily="2" charset="2"/>
              <a:buChar char="q"/>
              <a:defRPr/>
            </a:pPr>
            <a:r>
              <a:rPr lang="zh-CN" altLang="en-US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基本步骤</a:t>
            </a:r>
            <a:endParaRPr lang="en-US" altLang="zh-CN" sz="2400" b="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0005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94000"/>
              <a:buFont typeface="Wingdings" panose="05000000000000000000" pitchFamily="2" charset="2"/>
              <a:buChar char="q"/>
              <a:defRPr/>
            </a:pP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步骤一：利用</a:t>
            </a:r>
            <a:r>
              <a:rPr lang="en-US" altLang="zh-CN" sz="2400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FileOutputStream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打开文件。</a:t>
            </a:r>
          </a:p>
          <a:p>
            <a:pPr marL="40005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b="0" dirty="0" smtClean="0">
                <a:ea typeface="宋体" panose="02010600030101010101" pitchFamily="2" charset="-122"/>
              </a:rPr>
              <a:t>       </a:t>
            </a:r>
            <a:r>
              <a:rPr lang="en-US" altLang="zh-CN" sz="2400" b="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FileOutputStream</a:t>
            </a:r>
            <a:r>
              <a:rPr lang="en-US" altLang="zh-CN" sz="2400" b="0" dirty="0" smtClean="0">
                <a:ea typeface="宋体" panose="02010600030101010101" pitchFamily="2" charset="-122"/>
              </a:rPr>
              <a:t>  </a:t>
            </a:r>
            <a:r>
              <a:rPr lang="en-US" altLang="zh-CN" sz="2400" b="0" dirty="0" err="1" smtClean="0">
                <a:ea typeface="宋体" panose="02010600030101010101" pitchFamily="2" charset="-122"/>
              </a:rPr>
              <a:t>fos</a:t>
            </a:r>
            <a:r>
              <a:rPr lang="en-US" altLang="zh-CN" sz="2400" b="0" dirty="0" smtClean="0">
                <a:ea typeface="宋体" panose="02010600030101010101" pitchFamily="2" charset="-122"/>
              </a:rPr>
              <a:t> = </a:t>
            </a:r>
          </a:p>
          <a:p>
            <a:pPr marL="40005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b="0" dirty="0" smtClean="0">
                <a:ea typeface="宋体" panose="02010600030101010101" pitchFamily="2" charset="-122"/>
              </a:rPr>
              <a:t>                       new  </a:t>
            </a:r>
            <a:r>
              <a:rPr lang="en-US" altLang="zh-CN" sz="2400" b="0" dirty="0" err="1" smtClean="0">
                <a:ea typeface="宋体" panose="02010600030101010101" pitchFamily="2" charset="-122"/>
              </a:rPr>
              <a:t>FileOutputStream</a:t>
            </a:r>
            <a:r>
              <a:rPr lang="en-US" altLang="zh-CN" sz="2400" b="0" dirty="0" smtClean="0">
                <a:ea typeface="宋体" panose="02010600030101010101" pitchFamily="2" charset="-122"/>
              </a:rPr>
              <a:t>(“</a:t>
            </a:r>
            <a:r>
              <a:rPr lang="en-US" altLang="zh-CN" sz="2400" b="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D:\\Java\\data.txt</a:t>
            </a:r>
            <a:r>
              <a:rPr lang="en-US" altLang="zh-CN" sz="2400" b="0" dirty="0" smtClean="0">
                <a:ea typeface="宋体" panose="02010600030101010101" pitchFamily="2" charset="-122"/>
              </a:rPr>
              <a:t>”);</a:t>
            </a:r>
          </a:p>
          <a:p>
            <a:pPr marL="40005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400" b="0" dirty="0" smtClean="0">
                <a:ea typeface="宋体" panose="02010600030101010101" pitchFamily="2" charset="-122"/>
              </a:rPr>
              <a:t>       或者</a:t>
            </a:r>
          </a:p>
          <a:p>
            <a:pPr marL="40005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b="0" dirty="0" smtClean="0">
                <a:ea typeface="宋体" panose="02010600030101010101" pitchFamily="2" charset="-122"/>
              </a:rPr>
              <a:t>      </a:t>
            </a:r>
            <a:r>
              <a:rPr lang="en-US" altLang="zh-CN" sz="2400" b="0" dirty="0" smtClean="0">
                <a:solidFill>
                  <a:srgbClr val="0000FF"/>
                </a:solidFill>
                <a:ea typeface="宋体" panose="02010600030101010101" pitchFamily="2" charset="-122"/>
              </a:rPr>
              <a:t> File </a:t>
            </a:r>
            <a:r>
              <a:rPr lang="en-US" altLang="zh-CN" sz="2400" b="0" dirty="0" err="1" smtClean="0">
                <a:ea typeface="宋体" panose="02010600030101010101" pitchFamily="2" charset="-122"/>
              </a:rPr>
              <a:t>myFile</a:t>
            </a:r>
            <a:r>
              <a:rPr lang="en-US" altLang="zh-CN" sz="2400" b="0" dirty="0" smtClean="0">
                <a:ea typeface="宋体" panose="02010600030101010101" pitchFamily="2" charset="-122"/>
              </a:rPr>
              <a:t> = new File</a:t>
            </a:r>
            <a:r>
              <a:rPr lang="zh-CN" altLang="en-US" sz="2400" b="0" dirty="0" smtClean="0">
                <a:ea typeface="宋体" panose="02010600030101010101" pitchFamily="2" charset="-122"/>
              </a:rPr>
              <a:t>（“</a:t>
            </a:r>
            <a:r>
              <a:rPr lang="en-US" altLang="zh-CN" sz="2400" b="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D:\\Java\\data.txt</a:t>
            </a:r>
            <a:r>
              <a:rPr lang="en-US" altLang="zh-CN" sz="2400" b="0" dirty="0" smtClean="0">
                <a:ea typeface="宋体" panose="02010600030101010101" pitchFamily="2" charset="-122"/>
              </a:rPr>
              <a:t>”</a:t>
            </a:r>
            <a:r>
              <a:rPr lang="zh-CN" altLang="en-US" sz="2400" b="0" dirty="0" smtClean="0">
                <a:ea typeface="宋体" panose="02010600030101010101" pitchFamily="2" charset="-122"/>
              </a:rPr>
              <a:t>）；</a:t>
            </a:r>
          </a:p>
          <a:p>
            <a:pPr marL="40005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400" b="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FileOutputStream</a:t>
            </a:r>
            <a:r>
              <a:rPr lang="en-US" altLang="zh-CN" sz="2400" b="0" dirty="0" smtClean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400" b="0" dirty="0" err="1" smtClean="0">
                <a:ea typeface="宋体" panose="02010600030101010101" pitchFamily="2" charset="-122"/>
              </a:rPr>
              <a:t>fos</a:t>
            </a:r>
            <a:r>
              <a:rPr lang="en-US" altLang="zh-CN" sz="2400" b="0" dirty="0" smtClean="0">
                <a:ea typeface="宋体" panose="02010600030101010101" pitchFamily="2" charset="-122"/>
              </a:rPr>
              <a:t> = new  </a:t>
            </a:r>
            <a:r>
              <a:rPr lang="en-US" altLang="zh-CN" sz="2400" b="0" dirty="0" err="1" smtClean="0">
                <a:ea typeface="宋体" panose="02010600030101010101" pitchFamily="2" charset="-122"/>
              </a:rPr>
              <a:t>FileOutputStream</a:t>
            </a:r>
            <a:r>
              <a:rPr lang="en-US" altLang="zh-CN" sz="2400" b="0" dirty="0" smtClean="0">
                <a:ea typeface="宋体" panose="02010600030101010101" pitchFamily="2" charset="-122"/>
              </a:rPr>
              <a:t>(</a:t>
            </a:r>
            <a:r>
              <a:rPr lang="en-US" altLang="zh-CN" sz="2400" b="0" dirty="0" err="1" smtClean="0">
                <a:ea typeface="宋体" panose="02010600030101010101" pitchFamily="2" charset="-122"/>
              </a:rPr>
              <a:t>myFile</a:t>
            </a:r>
            <a:r>
              <a:rPr lang="en-US" altLang="zh-CN" sz="2400" b="0" dirty="0" smtClean="0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1047750" y="288925"/>
            <a:ext cx="7556500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cs typeface="+mj-cs"/>
              </a:rPr>
              <a:t>使用</a:t>
            </a:r>
            <a:r>
              <a:rPr lang="en-US" altLang="zh-CN" sz="3600" dirty="0" err="1">
                <a:solidFill>
                  <a:schemeClr val="bg1"/>
                </a:solidFill>
                <a:latin typeface="黑体" panose="02010609060101010101" pitchFamily="49" charset="-122"/>
                <a:cs typeface="+mj-cs"/>
              </a:rPr>
              <a:t>FileOutputStream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cs typeface="+mj-cs"/>
              </a:rPr>
              <a:t>类写文件</a:t>
            </a:r>
          </a:p>
        </p:txBody>
      </p:sp>
      <p:pic>
        <p:nvPicPr>
          <p:cNvPr id="51204" name="Picture 7" descr="C:\Documents and Settings\Administrator\桌面\javaio\浅谈Java的输入输出流.files\20stream2.gif"/>
          <p:cNvPicPr>
            <a:picLocks noChangeAspect="1" noChangeArrowheads="1"/>
          </p:cNvPicPr>
          <p:nvPr/>
        </p:nvPicPr>
        <p:blipFill>
          <a:blip r:embed="rId4" r:link="rId5"/>
          <a:srcRect t="8292" b="13751"/>
          <a:stretch>
            <a:fillRect/>
          </a:stretch>
        </p:blipFill>
        <p:spPr bwMode="auto">
          <a:xfrm>
            <a:off x="1258888" y="5157788"/>
            <a:ext cx="6604000" cy="1295400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37893" name="文本框 4"/>
          <p:cNvSpPr txBox="1">
            <a:spLocks noChangeArrowheads="1"/>
          </p:cNvSpPr>
          <p:nvPr/>
        </p:nvSpPr>
        <p:spPr bwMode="auto">
          <a:xfrm>
            <a:off x="7086600" y="5621338"/>
            <a:ext cx="581025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</a:rPr>
              <a:t>File</a:t>
            </a:r>
            <a:endParaRPr lang="zh-CN" altLang="en-US" sz="2000" b="0">
              <a:latin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341438"/>
            <a:ext cx="8280400" cy="3078162"/>
          </a:xfrm>
        </p:spPr>
        <p:txBody>
          <a:bodyPr>
            <a:spAutoFit/>
          </a:bodyPr>
          <a:lstStyle/>
          <a:p>
            <a:pPr marL="40005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94000"/>
              <a:buFont typeface="Wingdings" panose="05000000000000000000" pitchFamily="2" charset="2"/>
              <a:buChar char="q"/>
              <a:defRPr/>
            </a:pPr>
            <a:r>
              <a:rPr lang="zh-CN" altLang="en-US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 步骤二：使用方法</a:t>
            </a:r>
            <a:r>
              <a:rPr lang="en-US" altLang="zh-CN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write()</a:t>
            </a:r>
            <a:r>
              <a:rPr lang="zh-CN" altLang="en-US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将数据写入文件。</a:t>
            </a:r>
          </a:p>
          <a:p>
            <a:pPr marL="40005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public void write( 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400" b="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b ); </a:t>
            </a:r>
          </a:p>
          <a:p>
            <a:pPr marL="40005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public void write( byte b[] )</a:t>
            </a:r>
            <a:r>
              <a:rPr lang="zh-CN" altLang="en-US" sz="2400" b="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：</a:t>
            </a:r>
            <a:endParaRPr lang="en-US" altLang="zh-CN" sz="2400" b="0" dirty="0" smtClean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0005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public void write( byte b[], 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400" b="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off, 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400" b="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len</a:t>
            </a:r>
            <a:r>
              <a:rPr lang="en-US" altLang="zh-CN" sz="2400" b="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); </a:t>
            </a:r>
          </a:p>
          <a:p>
            <a:pPr marL="40005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94000"/>
              <a:buFont typeface="Wingdings" panose="05000000000000000000" pitchFamily="2" charset="2"/>
              <a:buChar char="q"/>
              <a:defRPr/>
            </a:pPr>
            <a:r>
              <a:rPr lang="zh-CN" altLang="en-US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 步骤三：读取完毕后要关闭</a:t>
            </a:r>
            <a:r>
              <a:rPr lang="en-US" altLang="zh-CN" sz="2400" b="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FileOutputStream</a:t>
            </a:r>
            <a:r>
              <a:rPr lang="zh-CN" altLang="en-US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对象。</a:t>
            </a:r>
          </a:p>
          <a:p>
            <a:pPr marL="40005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myFileStream.close</a:t>
            </a:r>
            <a:r>
              <a:rPr lang="en-US" altLang="zh-CN" sz="2400" b="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();</a:t>
            </a:r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976313" y="260350"/>
            <a:ext cx="8132762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cs typeface="+mj-cs"/>
              </a:rPr>
              <a:t>使用</a:t>
            </a:r>
            <a:r>
              <a:rPr lang="en-US" altLang="zh-CN" sz="3600" dirty="0" err="1">
                <a:solidFill>
                  <a:schemeClr val="bg1"/>
                </a:solidFill>
                <a:latin typeface="黑体" panose="02010609060101010101" pitchFamily="49" charset="-122"/>
                <a:cs typeface="+mj-cs"/>
              </a:rPr>
              <a:t>FileOutputStream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cs typeface="+mj-cs"/>
              </a:rPr>
              <a:t>类写文件</a:t>
            </a:r>
          </a:p>
        </p:txBody>
      </p:sp>
      <p:pic>
        <p:nvPicPr>
          <p:cNvPr id="52228" name="Picture 7" descr="C:\Documents and Settings\Administrator\桌面\javaio\浅谈Java的输入输出流.files\20stream2.gif"/>
          <p:cNvPicPr>
            <a:picLocks noChangeAspect="1" noChangeArrowheads="1"/>
          </p:cNvPicPr>
          <p:nvPr/>
        </p:nvPicPr>
        <p:blipFill>
          <a:blip r:embed="rId4" r:link="rId5"/>
          <a:srcRect t="8292" b="13751"/>
          <a:stretch>
            <a:fillRect/>
          </a:stretch>
        </p:blipFill>
        <p:spPr bwMode="auto">
          <a:xfrm>
            <a:off x="1281113" y="4797425"/>
            <a:ext cx="6604000" cy="1295400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39941" name="文本框 4"/>
          <p:cNvSpPr txBox="1">
            <a:spLocks noChangeArrowheads="1"/>
          </p:cNvSpPr>
          <p:nvPr/>
        </p:nvSpPr>
        <p:spPr bwMode="auto">
          <a:xfrm>
            <a:off x="7086600" y="5229225"/>
            <a:ext cx="581025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</a:rPr>
              <a:t>File</a:t>
            </a:r>
            <a:endParaRPr lang="zh-CN" altLang="en-US" sz="2000" b="0">
              <a:latin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287338"/>
            <a:ext cx="8605837" cy="8080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32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FileOutputStream</a:t>
            </a:r>
            <a:r>
              <a:rPr lang="zh-CN" altLang="en-US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示例，将字符串写入文件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idx="1"/>
          </p:nvPr>
        </p:nvSpPr>
        <p:spPr>
          <a:xfrm>
            <a:off x="-36514" y="1095375"/>
            <a:ext cx="9721081" cy="5718175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0" dirty="0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 class FileOutputStream1{</a:t>
            </a:r>
          </a:p>
          <a:p>
            <a:pPr marL="914400" lvl="1" indent="-457200" eaLnBrk="1" hangingPunct="1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 static void main(String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args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[]){</a:t>
            </a:r>
          </a:p>
          <a:p>
            <a:pPr marL="914400" lvl="1" indent="-457200" eaLnBrk="1" hangingPunct="1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try  {	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</a:t>
            </a:r>
            <a:r>
              <a:rPr lang="en-US" altLang="zh-CN" sz="2400" b="0" dirty="0" smtClean="0">
                <a:ea typeface="宋体" panose="02010600030101010101" pitchFamily="2" charset="-122"/>
              </a:rPr>
              <a:t>String </a:t>
            </a:r>
            <a:r>
              <a:rPr lang="en-US" altLang="zh-CN" sz="2400" b="0" dirty="0" err="1">
                <a:ea typeface="宋体" panose="02010600030101010101" pitchFamily="2" charset="-122"/>
              </a:rPr>
              <a:t>string</a:t>
            </a:r>
            <a:r>
              <a:rPr lang="en-US" altLang="zh-CN" sz="2400" b="0" dirty="0">
                <a:ea typeface="宋体" panose="02010600030101010101" pitchFamily="2" charset="-122"/>
              </a:rPr>
              <a:t> = "Hello world!";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 b="0" dirty="0">
                <a:ea typeface="宋体" panose="02010600030101010101" pitchFamily="2" charset="-122"/>
              </a:rPr>
              <a:t>	     File </a:t>
            </a:r>
            <a:r>
              <a:rPr lang="en-US" altLang="zh-CN" sz="2400" b="0" dirty="0" err="1">
                <a:ea typeface="宋体" panose="02010600030101010101" pitchFamily="2" charset="-122"/>
              </a:rPr>
              <a:t>file</a:t>
            </a:r>
            <a:r>
              <a:rPr lang="en-US" altLang="zh-CN" sz="2400" b="0" dirty="0">
                <a:ea typeface="宋体" panose="02010600030101010101" pitchFamily="2" charset="-122"/>
              </a:rPr>
              <a:t> = new File("Output.txt");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 b="0" dirty="0">
                <a:ea typeface="宋体" panose="02010600030101010101" pitchFamily="2" charset="-122"/>
              </a:rPr>
              <a:t>	     </a:t>
            </a:r>
            <a:r>
              <a:rPr lang="en-US" altLang="zh-CN" sz="2400" b="0" dirty="0" err="1">
                <a:solidFill>
                  <a:srgbClr val="0000FF"/>
                </a:solidFill>
                <a:ea typeface="宋体" panose="02010600030101010101" pitchFamily="2" charset="-122"/>
              </a:rPr>
              <a:t>FileOutputStream</a:t>
            </a:r>
            <a:r>
              <a:rPr lang="en-US" altLang="zh-CN" sz="2400" b="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0" dirty="0" err="1">
                <a:ea typeface="宋体" panose="02010600030101010101" pitchFamily="2" charset="-122"/>
              </a:rPr>
              <a:t>fos</a:t>
            </a:r>
            <a:r>
              <a:rPr lang="en-US" altLang="zh-CN" sz="2400" b="0" dirty="0">
                <a:ea typeface="宋体" panose="02010600030101010101" pitchFamily="2" charset="-122"/>
              </a:rPr>
              <a:t> = </a:t>
            </a:r>
            <a:r>
              <a:rPr lang="en-US" altLang="zh-CN" sz="2400" b="0" dirty="0" smtClean="0">
                <a:ea typeface="宋体" panose="02010600030101010101" pitchFamily="2" charset="-122"/>
              </a:rPr>
              <a:t>new </a:t>
            </a:r>
            <a:r>
              <a:rPr lang="en-US" altLang="zh-CN" sz="2400" b="0" dirty="0" err="1">
                <a:ea typeface="宋体" panose="02010600030101010101" pitchFamily="2" charset="-122"/>
              </a:rPr>
              <a:t>FileOutputStream</a:t>
            </a:r>
            <a:r>
              <a:rPr lang="en-US" altLang="zh-CN" sz="2400" b="0" dirty="0">
                <a:solidFill>
                  <a:srgbClr val="0000FF"/>
                </a:solidFill>
                <a:ea typeface="宋体" panose="02010600030101010101" pitchFamily="2" charset="-122"/>
              </a:rPr>
              <a:t>( file, true </a:t>
            </a:r>
            <a:r>
              <a:rPr lang="en-US" altLang="zh-CN" sz="2400" b="0" dirty="0">
                <a:ea typeface="宋体" panose="02010600030101010101" pitchFamily="2" charset="-122"/>
              </a:rPr>
              <a:t>);</a:t>
            </a:r>
            <a:endParaRPr lang="zh-CN" altLang="en-US" sz="2400" b="0" dirty="0"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400" b="0" dirty="0">
                <a:ea typeface="宋体" panose="02010600030101010101" pitchFamily="2" charset="-122"/>
              </a:rPr>
              <a:t>	     </a:t>
            </a:r>
            <a:r>
              <a:rPr lang="en-US" altLang="zh-CN" sz="2400" b="0" dirty="0">
                <a:ea typeface="宋体" panose="02010600030101010101" pitchFamily="2" charset="-122"/>
              </a:rPr>
              <a:t>for (</a:t>
            </a:r>
            <a:r>
              <a:rPr lang="en-US" altLang="zh-CN" sz="2400" b="0" dirty="0" err="1">
                <a:ea typeface="宋体" panose="02010600030101010101" pitchFamily="2" charset="-122"/>
              </a:rPr>
              <a:t>int</a:t>
            </a:r>
            <a:r>
              <a:rPr lang="en-US" altLang="zh-CN" sz="2400" b="0" dirty="0">
                <a:ea typeface="宋体" panose="02010600030101010101" pitchFamily="2" charset="-122"/>
              </a:rPr>
              <a:t> </a:t>
            </a:r>
            <a:r>
              <a:rPr lang="en-US" altLang="zh-CN" sz="2400" b="0" dirty="0" err="1">
                <a:ea typeface="宋体" panose="02010600030101010101" pitchFamily="2" charset="-122"/>
              </a:rPr>
              <a:t>i</a:t>
            </a:r>
            <a:r>
              <a:rPr lang="en-US" altLang="zh-CN" sz="2400" b="0" dirty="0">
                <a:ea typeface="宋体" panose="02010600030101010101" pitchFamily="2" charset="-122"/>
              </a:rPr>
              <a:t> = 0; </a:t>
            </a:r>
            <a:r>
              <a:rPr lang="en-US" altLang="zh-CN" sz="2400" b="0" dirty="0" err="1">
                <a:ea typeface="宋体" panose="02010600030101010101" pitchFamily="2" charset="-122"/>
              </a:rPr>
              <a:t>i</a:t>
            </a:r>
            <a:r>
              <a:rPr lang="en-US" altLang="zh-CN" sz="2400" b="0" dirty="0">
                <a:ea typeface="宋体" panose="02010600030101010101" pitchFamily="2" charset="-122"/>
              </a:rPr>
              <a:t> &lt; </a:t>
            </a:r>
            <a:r>
              <a:rPr lang="en-US" altLang="zh-CN" sz="2400" b="0" dirty="0" err="1">
                <a:ea typeface="宋体" panose="02010600030101010101" pitchFamily="2" charset="-122"/>
              </a:rPr>
              <a:t>string.length</a:t>
            </a:r>
            <a:r>
              <a:rPr lang="en-US" altLang="zh-CN" sz="2400" b="0" dirty="0">
                <a:ea typeface="宋体" panose="02010600030101010101" pitchFamily="2" charset="-122"/>
              </a:rPr>
              <a:t>(); </a:t>
            </a:r>
            <a:r>
              <a:rPr lang="en-US" altLang="zh-CN" sz="2400" b="0" dirty="0" err="1">
                <a:ea typeface="宋体" panose="02010600030101010101" pitchFamily="2" charset="-122"/>
              </a:rPr>
              <a:t>i</a:t>
            </a:r>
            <a:r>
              <a:rPr lang="en-US" altLang="zh-CN" sz="2400" b="0" dirty="0">
                <a:ea typeface="宋体" panose="02010600030101010101" pitchFamily="2" charset="-122"/>
              </a:rPr>
              <a:t>++) {				</a:t>
            </a:r>
            <a:r>
              <a:rPr lang="zh-CN" altLang="en-US" sz="2400" b="0" dirty="0">
                <a:ea typeface="宋体" panose="02010600030101010101" pitchFamily="2" charset="-122"/>
              </a:rPr>
              <a:t>	</a:t>
            </a:r>
            <a:r>
              <a:rPr lang="en-US" altLang="zh-CN" sz="2400" b="0" dirty="0" err="1">
                <a:solidFill>
                  <a:srgbClr val="0000FF"/>
                </a:solidFill>
                <a:ea typeface="宋体" panose="02010600030101010101" pitchFamily="2" charset="-122"/>
              </a:rPr>
              <a:t>fos.write</a:t>
            </a:r>
            <a:r>
              <a:rPr lang="en-US" altLang="zh-CN" sz="2400" b="0" dirty="0">
                <a:solidFill>
                  <a:srgbClr val="0000FF"/>
                </a:solidFill>
                <a:ea typeface="宋体" panose="02010600030101010101" pitchFamily="2" charset="-122"/>
              </a:rPr>
              <a:t>( </a:t>
            </a:r>
            <a:r>
              <a:rPr lang="en-US" altLang="zh-CN" sz="2400" b="0" dirty="0" err="1">
                <a:solidFill>
                  <a:srgbClr val="0000FF"/>
                </a:solidFill>
                <a:ea typeface="宋体" panose="02010600030101010101" pitchFamily="2" charset="-122"/>
              </a:rPr>
              <a:t>string.charAt</a:t>
            </a:r>
            <a:r>
              <a:rPr lang="en-US" altLang="zh-CN" sz="2400" b="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b="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b="0" dirty="0">
                <a:solidFill>
                  <a:srgbClr val="0000FF"/>
                </a:solidFill>
                <a:ea typeface="宋体" panose="02010600030101010101" pitchFamily="2" charset="-122"/>
              </a:rPr>
              <a:t>) )</a:t>
            </a:r>
            <a:r>
              <a:rPr lang="en-US" altLang="zh-CN" sz="2400" b="0" dirty="0">
                <a:ea typeface="宋体" panose="02010600030101010101" pitchFamily="2" charset="-122"/>
              </a:rPr>
              <a:t> 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 b="0" dirty="0">
                <a:ea typeface="宋体" panose="02010600030101010101" pitchFamily="2" charset="-122"/>
              </a:rPr>
              <a:t>	   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 b="0" dirty="0">
                <a:ea typeface="宋体" panose="02010600030101010101" pitchFamily="2" charset="-122"/>
              </a:rPr>
              <a:t>	     </a:t>
            </a:r>
            <a:r>
              <a:rPr lang="en-US" altLang="zh-CN" sz="2400" b="0" dirty="0" err="1">
                <a:ea typeface="宋体" panose="02010600030101010101" pitchFamily="2" charset="-122"/>
              </a:rPr>
              <a:t>fileOutputStream.close</a:t>
            </a:r>
            <a:r>
              <a:rPr lang="en-US" altLang="zh-CN" sz="2400" b="0" dirty="0">
                <a:ea typeface="宋体" panose="02010600030101010101" pitchFamily="2" charset="-122"/>
              </a:rPr>
              <a:t>(); 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endParaRPr lang="zh-CN" altLang="en-US" sz="24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914400" lvl="1" indent="-457200" eaLnBrk="1" hangingPunct="1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 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System.out.println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输入字符已保存到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Output.txt!");</a:t>
            </a:r>
          </a:p>
          <a:p>
            <a:pPr marL="914400" lvl="1" indent="-457200" eaLnBrk="1" hangingPunct="1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}</a:t>
            </a:r>
          </a:p>
          <a:p>
            <a:pPr marL="914400" lvl="1" indent="-457200" eaLnBrk="1" hangingPunct="1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catch (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IOException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ioe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 {	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System.out.println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ioe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	}</a:t>
            </a:r>
          </a:p>
          <a:p>
            <a:pPr marL="914400" lvl="1" indent="-457200" eaLnBrk="1" hangingPunct="1">
              <a:lnSpc>
                <a:spcPts val="1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  <a:p>
            <a:pPr marL="533400" indent="-533400" eaLnBrk="1" hangingPunct="1">
              <a:lnSpc>
                <a:spcPts val="15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466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0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0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0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0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604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287338"/>
            <a:ext cx="8605837" cy="8080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32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FileOutputStream</a:t>
            </a:r>
            <a:r>
              <a:rPr lang="zh-CN" altLang="en-US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示例，将字符串写入文件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idx="1"/>
          </p:nvPr>
        </p:nvSpPr>
        <p:spPr>
          <a:xfrm>
            <a:off x="-36513" y="1095375"/>
            <a:ext cx="9432926" cy="5718175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0" dirty="0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 class FileOutputStream1{</a:t>
            </a:r>
          </a:p>
          <a:p>
            <a:pPr marL="914400" lvl="1" indent="-457200" eaLnBrk="1" hangingPunct="1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 static void main(String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args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[]){</a:t>
            </a:r>
          </a:p>
          <a:p>
            <a:pPr marL="914400" lvl="1" indent="-457200" eaLnBrk="1" hangingPunct="1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try  {	</a:t>
            </a:r>
          </a:p>
          <a:p>
            <a:pPr marL="914400" lvl="1" indent="-457200" eaLnBrk="1" hangingPunct="1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  <a:r>
              <a:rPr lang="en-US" altLang="zh-CN" sz="23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FileOutputStream</a:t>
            </a:r>
            <a:r>
              <a:rPr lang="en-US" altLang="zh-CN" sz="23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3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fos</a:t>
            </a: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  </a:t>
            </a:r>
            <a:r>
              <a:rPr lang="en-US" altLang="zh-CN" sz="23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FileOutputStream</a:t>
            </a:r>
            <a:r>
              <a:rPr lang="en-US" altLang="zh-CN" sz="23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("Output.txt");</a:t>
            </a:r>
          </a:p>
          <a:p>
            <a:pPr marL="914400" lvl="1" indent="-457200" eaLnBrk="1" hangingPunct="1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 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System.out.print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输入一行字符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: 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marL="914400" lvl="1" indent="-457200" eaLnBrk="1" hangingPunct="1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  Scanner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sc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 Scanner(System.in);</a:t>
            </a:r>
          </a:p>
          <a:p>
            <a:pPr marL="914400" lvl="1" indent="-457200" eaLnBrk="1" hangingPunct="1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  String s = 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sc.nextLine</a:t>
            </a:r>
            <a:r>
              <a:rPr lang="en-US" altLang="zh-CN" sz="24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</a:p>
          <a:p>
            <a:pPr marL="914400" lvl="1" indent="-457200" eaLnBrk="1" hangingPunct="1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  byte buffer[] = 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s.getBytes</a:t>
            </a:r>
            <a:r>
              <a:rPr lang="en-US" altLang="zh-CN" sz="24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</a:p>
          <a:p>
            <a:pPr marL="914400" lvl="1" indent="-468000" eaLnBrk="1" hangingPunct="1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4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fos.write</a:t>
            </a:r>
            <a:r>
              <a:rPr lang="en-US" altLang="zh-CN" sz="24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buffer</a:t>
            </a:r>
            <a:r>
              <a:rPr lang="en-US" altLang="zh-CN" sz="24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	</a:t>
            </a:r>
            <a:endParaRPr lang="zh-CN" altLang="en-US" sz="24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914400" lvl="1" indent="-457200" eaLnBrk="1" hangingPunct="1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	    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fos.close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 		</a:t>
            </a:r>
            <a:endParaRPr lang="zh-CN" altLang="en-US" sz="24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914400" lvl="1" indent="-457200" eaLnBrk="1" hangingPunct="1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 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System.out.println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输入字符已保存到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Output.txt!");</a:t>
            </a:r>
          </a:p>
          <a:p>
            <a:pPr marL="914400" lvl="1" indent="-457200" eaLnBrk="1" hangingPunct="1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}</a:t>
            </a:r>
          </a:p>
          <a:p>
            <a:pPr marL="914400" lvl="1" indent="-457200" eaLnBrk="1" hangingPunct="1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catch (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IOException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ioe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 {	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System.out.println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ioe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	}</a:t>
            </a:r>
          </a:p>
          <a:p>
            <a:pPr marL="914400" lvl="1" indent="-457200" eaLnBrk="1" hangingPunct="1">
              <a:lnSpc>
                <a:spcPts val="1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  <a:p>
            <a:pPr marL="533400" indent="-533400" eaLnBrk="1" hangingPunct="1">
              <a:lnSpc>
                <a:spcPts val="15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0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0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60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60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604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604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6725" y="44450"/>
            <a:ext cx="8137525" cy="503238"/>
          </a:xfrm>
        </p:spPr>
        <p:txBody>
          <a:bodyPr/>
          <a:lstStyle/>
          <a:p>
            <a:pPr eaLnBrk="1" hangingPunct="1"/>
            <a:r>
              <a:rPr lang="zh-CN" altLang="en-US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复制文件示例</a:t>
            </a:r>
          </a:p>
        </p:txBody>
      </p:sp>
      <p:sp>
        <p:nvSpPr>
          <p:cNvPr id="200709" name="Text Box 4"/>
          <p:cNvSpPr txBox="1">
            <a:spLocks noChangeArrowheads="1"/>
          </p:cNvSpPr>
          <p:nvPr/>
        </p:nvSpPr>
        <p:spPr bwMode="auto">
          <a:xfrm>
            <a:off x="165100" y="692150"/>
            <a:ext cx="8856663" cy="6049963"/>
          </a:xfrm>
          <a:prstGeom prst="rect">
            <a:avLst/>
          </a:prstGeom>
          <a:solidFill>
            <a:srgbClr val="FBFFFB"/>
          </a:solidFill>
          <a:ln w="28575" algn="ctr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rgbClr val="A50021"/>
                </a:solidFill>
                <a:latin typeface="Arial" panose="020B0604020202020204" pitchFamily="34" charset="0"/>
                <a:ea typeface="楷体_GB2312" pitchFamily="49" charset="-122"/>
              </a:rPr>
              <a:t>class </a:t>
            </a:r>
            <a:r>
              <a:rPr lang="en-US" altLang="zh-CN" sz="2400" b="0" dirty="0" smtClean="0">
                <a:solidFill>
                  <a:srgbClr val="A50021"/>
                </a:solidFill>
                <a:latin typeface="Arial" panose="020B0604020202020204" pitchFamily="34" charset="0"/>
                <a:ea typeface="楷体_GB2312" pitchFamily="49" charset="-122"/>
              </a:rPr>
              <a:t>App6_5 </a:t>
            </a:r>
            <a:r>
              <a:rPr lang="en-US" altLang="zh-CN" sz="2400" b="0" dirty="0">
                <a:solidFill>
                  <a:srgbClr val="A50021"/>
                </a:solidFill>
                <a:latin typeface="Arial" panose="020B0604020202020204" pitchFamily="34" charset="0"/>
                <a:ea typeface="楷体_GB2312" pitchFamily="49" charset="-122"/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       public static void main(String[] </a:t>
            </a:r>
            <a:r>
              <a:rPr lang="en-US" altLang="zh-CN" sz="2400" b="0" dirty="0" err="1">
                <a:latin typeface="Arial" panose="020B0604020202020204" pitchFamily="34" charset="0"/>
                <a:ea typeface="楷体_GB2312" pitchFamily="49" charset="-122"/>
              </a:rPr>
              <a:t>args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) throws </a:t>
            </a:r>
            <a:r>
              <a:rPr lang="en-US" altLang="zh-CN" sz="2400" b="0" dirty="0" err="1">
                <a:latin typeface="Arial" panose="020B0604020202020204" pitchFamily="34" charset="0"/>
                <a:ea typeface="楷体_GB2312" pitchFamily="49" charset="-122"/>
              </a:rPr>
              <a:t>IOException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    		File </a:t>
            </a:r>
            <a:r>
              <a:rPr lang="en-US" altLang="zh-CN" sz="2400" b="0" dirty="0" err="1">
                <a:latin typeface="Arial" panose="020B0604020202020204" pitchFamily="34" charset="0"/>
                <a:ea typeface="楷体_GB2312" pitchFamily="49" charset="-122"/>
              </a:rPr>
              <a:t>srcFile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 = new File("src.dat");    	</a:t>
            </a:r>
            <a:endParaRPr lang="zh-CN" altLang="en-US" sz="2400" b="0" dirty="0"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400" b="0" dirty="0">
                <a:latin typeface="Arial" panose="020B0604020202020204" pitchFamily="34" charset="0"/>
                <a:ea typeface="楷体_GB2312" pitchFamily="49" charset="-122"/>
              </a:rPr>
              <a:t>    		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File </a:t>
            </a:r>
            <a:r>
              <a:rPr lang="en-US" altLang="zh-CN" sz="2400" b="0" dirty="0" err="1">
                <a:latin typeface="Arial" panose="020B0604020202020204" pitchFamily="34" charset="0"/>
                <a:ea typeface="楷体_GB2312" pitchFamily="49" charset="-122"/>
              </a:rPr>
              <a:t>destFile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 = new File("dest.dat");  	</a:t>
            </a:r>
            <a:endParaRPr lang="zh-CN" altLang="en-US" sz="2400" b="0" dirty="0"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    	</a:t>
            </a:r>
            <a:r>
              <a:rPr lang="zh-CN" altLang="en-US" sz="2400" b="0" dirty="0"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sz="2400" b="0" dirty="0" err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FileInputStream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en-US" altLang="zh-CN" sz="2400" b="0" dirty="0" err="1">
                <a:latin typeface="Arial" panose="020B0604020202020204" pitchFamily="34" charset="0"/>
                <a:ea typeface="楷体_GB2312" pitchFamily="49" charset="-122"/>
              </a:rPr>
              <a:t>fis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 = new </a:t>
            </a:r>
            <a:r>
              <a:rPr lang="en-US" altLang="zh-CN" sz="2400" b="0" dirty="0" err="1">
                <a:latin typeface="Arial" panose="020B0604020202020204" pitchFamily="34" charset="0"/>
                <a:ea typeface="楷体_GB2312" pitchFamily="49" charset="-122"/>
              </a:rPr>
              <a:t>FileInputStream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(</a:t>
            </a:r>
            <a:r>
              <a:rPr lang="en-US" altLang="zh-CN" sz="2400" b="0" dirty="0" err="1">
                <a:latin typeface="Arial" panose="020B0604020202020204" pitchFamily="34" charset="0"/>
                <a:ea typeface="楷体_GB2312" pitchFamily="49" charset="-122"/>
              </a:rPr>
              <a:t>srcFile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    	</a:t>
            </a:r>
            <a:r>
              <a:rPr lang="zh-CN" altLang="en-US" sz="2400" b="0" dirty="0"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sz="2400" b="0" dirty="0" err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FileOutputStream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en-US" altLang="zh-CN" sz="2400" b="0" dirty="0" err="1">
                <a:latin typeface="Arial" panose="020B0604020202020204" pitchFamily="34" charset="0"/>
                <a:ea typeface="楷体_GB2312" pitchFamily="49" charset="-122"/>
              </a:rPr>
              <a:t>fos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 = new </a:t>
            </a:r>
            <a:r>
              <a:rPr lang="en-US" altLang="zh-CN" sz="2400" b="0" dirty="0" err="1">
                <a:latin typeface="Arial" panose="020B0604020202020204" pitchFamily="34" charset="0"/>
                <a:ea typeface="楷体_GB2312" pitchFamily="49" charset="-122"/>
              </a:rPr>
              <a:t>FileOutputStream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(</a:t>
            </a:r>
            <a:r>
              <a:rPr lang="en-US" altLang="zh-CN" sz="2400" b="0" dirty="0" err="1">
                <a:latin typeface="Arial" panose="020B0604020202020204" pitchFamily="34" charset="0"/>
                <a:ea typeface="楷体_GB2312" pitchFamily="49" charset="-122"/>
              </a:rPr>
              <a:t>destFile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    		byte[] </a:t>
            </a:r>
            <a:r>
              <a:rPr lang="en-US" altLang="zh-CN" sz="2400" b="0" dirty="0" err="1">
                <a:latin typeface="Arial" panose="020B0604020202020204" pitchFamily="34" charset="0"/>
                <a:ea typeface="楷体_GB2312" pitchFamily="49" charset="-122"/>
              </a:rPr>
              <a:t>buf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 = new byte[1024]; 	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 		</a:t>
            </a:r>
            <a:r>
              <a:rPr lang="en-US" altLang="zh-CN" sz="2400" b="0" dirty="0" err="1">
                <a:latin typeface="Arial" panose="020B0604020202020204" pitchFamily="34" charset="0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en-US" altLang="zh-CN" sz="2400" b="0" dirty="0" err="1"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; </a:t>
            </a:r>
            <a:endParaRPr lang="zh-CN" altLang="en-US" sz="2400" b="0" dirty="0"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400" b="0" dirty="0">
                <a:latin typeface="Arial" panose="020B0604020202020204" pitchFamily="34" charset="0"/>
                <a:ea typeface="楷体_GB2312" pitchFamily="49" charset="-122"/>
              </a:rPr>
              <a:t>    		</a:t>
            </a:r>
            <a:r>
              <a:rPr lang="en-US" altLang="zh-CN" sz="2400" b="0" dirty="0" err="1">
                <a:latin typeface="Arial" panose="020B0604020202020204" pitchFamily="34" charset="0"/>
                <a:ea typeface="楷体_GB2312" pitchFamily="49" charset="-122"/>
              </a:rPr>
              <a:t>System.out.println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("</a:t>
            </a:r>
            <a:r>
              <a:rPr lang="zh-CN" altLang="en-US" sz="2400" b="0" dirty="0">
                <a:latin typeface="Arial" panose="020B0604020202020204" pitchFamily="34" charset="0"/>
                <a:ea typeface="楷体_GB2312" pitchFamily="49" charset="-122"/>
              </a:rPr>
              <a:t>开始复制文件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...");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		while ( </a:t>
            </a:r>
            <a:r>
              <a:rPr lang="en-US" altLang="zh-CN" sz="2400" b="0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( </a:t>
            </a:r>
            <a:r>
              <a:rPr lang="en-US" altLang="zh-CN" sz="2400" b="0" dirty="0" err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400" b="0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=</a:t>
            </a:r>
            <a:r>
              <a:rPr lang="en-US" altLang="zh-CN" sz="2400" b="0" dirty="0" err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fis.read</a:t>
            </a:r>
            <a:r>
              <a:rPr lang="en-US" altLang="zh-CN" sz="2400" b="0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(</a:t>
            </a:r>
            <a:r>
              <a:rPr lang="en-US" altLang="zh-CN" sz="2400" b="0" dirty="0" err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buf</a:t>
            </a:r>
            <a:r>
              <a:rPr lang="en-US" altLang="zh-CN" sz="2400" b="0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) ) != -1 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) {  </a:t>
            </a:r>
            <a:r>
              <a:rPr lang="en-US" altLang="zh-CN" sz="2400" b="0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	</a:t>
            </a:r>
            <a:endParaRPr lang="zh-CN" altLang="en-US" sz="2400" b="0" dirty="0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      		</a:t>
            </a:r>
            <a:r>
              <a:rPr lang="en-US" altLang="zh-CN" sz="2400" b="0" dirty="0" err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fos.write</a:t>
            </a:r>
            <a:r>
              <a:rPr lang="en-US" altLang="zh-CN" sz="2400" b="0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( </a:t>
            </a:r>
            <a:r>
              <a:rPr lang="en-US" altLang="zh-CN" sz="2400" b="0" dirty="0" err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buf</a:t>
            </a:r>
            <a:r>
              <a:rPr lang="en-US" altLang="zh-CN" sz="2400" b="0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, 0, </a:t>
            </a:r>
            <a:r>
              <a:rPr lang="en-US" altLang="zh-CN" sz="2400" b="0" dirty="0" err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400" b="0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 );    	</a:t>
            </a:r>
            <a:endParaRPr lang="zh-CN" altLang="en-US" sz="2400" b="0" dirty="0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      </a:t>
            </a:r>
            <a:r>
              <a:rPr lang="zh-CN" altLang="en-US" sz="2400" b="0" dirty="0"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    		</a:t>
            </a:r>
            <a:r>
              <a:rPr lang="en-US" altLang="zh-CN" sz="2400" b="0" dirty="0" err="1">
                <a:latin typeface="Arial" panose="020B0604020202020204" pitchFamily="34" charset="0"/>
                <a:ea typeface="楷体_GB2312" pitchFamily="49" charset="-122"/>
              </a:rPr>
              <a:t>System.out.println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("</a:t>
            </a:r>
            <a:r>
              <a:rPr lang="zh-CN" altLang="en-US" sz="2400" b="0" dirty="0">
                <a:latin typeface="Arial" panose="020B0604020202020204" pitchFamily="34" charset="0"/>
                <a:ea typeface="楷体_GB2312" pitchFamily="49" charset="-122"/>
              </a:rPr>
              <a:t>文件复制成功！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");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    		</a:t>
            </a:r>
            <a:r>
              <a:rPr lang="en-US" altLang="zh-CN" sz="2400" b="0" dirty="0" err="1">
                <a:latin typeface="Arial" panose="020B0604020202020204" pitchFamily="34" charset="0"/>
                <a:ea typeface="楷体_GB2312" pitchFamily="49" charset="-122"/>
              </a:rPr>
              <a:t>fis.close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();    			</a:t>
            </a:r>
            <a:endParaRPr lang="zh-CN" altLang="en-US" sz="2400" b="0" dirty="0"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400" b="0" dirty="0">
                <a:latin typeface="Arial" panose="020B0604020202020204" pitchFamily="34" charset="0"/>
                <a:ea typeface="楷体_GB2312" pitchFamily="49" charset="-122"/>
              </a:rPr>
              <a:t>    		</a:t>
            </a:r>
            <a:r>
              <a:rPr lang="en-US" altLang="zh-CN" sz="2400" b="0" dirty="0" err="1">
                <a:latin typeface="Arial" panose="020B0604020202020204" pitchFamily="34" charset="0"/>
                <a:ea typeface="楷体_GB2312" pitchFamily="49" charset="-122"/>
              </a:rPr>
              <a:t>fos.close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();</a:t>
            </a:r>
          </a:p>
          <a:p>
            <a:pPr eaLnBrk="1" hangingPunct="1">
              <a:lnSpc>
                <a:spcPts val="16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  	}</a:t>
            </a:r>
          </a:p>
          <a:p>
            <a:pPr eaLnBrk="1" hangingPunct="1">
              <a:lnSpc>
                <a:spcPts val="16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rgbClr val="A50021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</a:p>
        </p:txBody>
      </p:sp>
      <p:pic>
        <p:nvPicPr>
          <p:cNvPr id="45060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38" t="52255" r="10905" b="27411"/>
          <a:stretch>
            <a:fillRect/>
          </a:stretch>
        </p:blipFill>
        <p:spPr bwMode="auto">
          <a:xfrm>
            <a:off x="3117850" y="5600700"/>
            <a:ext cx="5903913" cy="1141413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00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007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2007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07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07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07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1000"/>
                                        <p:tgtEl>
                                          <p:spTgt spid="2007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1000"/>
                                        <p:tgtEl>
                                          <p:spTgt spid="2007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2000"/>
                                        <p:tgtEl>
                                          <p:spTgt spid="2007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9338" y="188913"/>
            <a:ext cx="6691312" cy="9366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文件字节流小结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306513"/>
            <a:ext cx="8207375" cy="3246437"/>
          </a:xfrm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en-US" altLang="zh-CN" sz="2600" b="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FileInputStream</a:t>
            </a:r>
            <a:r>
              <a:rPr lang="zh-CN" altLang="en-US" sz="26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类和</a:t>
            </a:r>
            <a:r>
              <a:rPr lang="en-US" altLang="zh-CN" sz="2600" b="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FileOutputStream</a:t>
            </a:r>
            <a:r>
              <a:rPr lang="zh-CN" altLang="en-US" sz="26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类是成对出现的，一个进行输入（读文件）操作，一个进行输出（写文件）操作；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zh-CN" altLang="en-US" sz="26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由于采用字节方式进行数据传输，不必考虑数据的格式问题，这两个类对文件操作的效率较高；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1726" y="264319"/>
            <a:ext cx="8132762" cy="8604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文件字符流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309688"/>
            <a:ext cx="8207375" cy="4423568"/>
          </a:xfr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q"/>
            </a:pP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FileInputStream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类和</a:t>
            </a: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FileOutputStream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类虽然可以高效率地读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写文件，但对于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Unicode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编码的文件，使用它们有可能出现乱码。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q"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文件字符流的类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u"/>
            </a:pP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FileReader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u"/>
            </a:pP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FileWriter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697042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3608" y="421357"/>
            <a:ext cx="7391400" cy="4873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FileReader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196752"/>
            <a:ext cx="8207375" cy="6924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Char char="q"/>
            </a:pPr>
            <a:r>
              <a:rPr lang="en-US" altLang="zh-CN" sz="2600" b="0" dirty="0" err="1">
                <a:latin typeface="Arial" panose="020B0604020202020204" pitchFamily="34" charset="0"/>
                <a:ea typeface="黑体" panose="02010609060101010101" pitchFamily="49" charset="-122"/>
              </a:rPr>
              <a:t>FileReader</a:t>
            </a:r>
            <a:r>
              <a:rPr lang="zh-CN" altLang="en-US" sz="2600" b="0" dirty="0">
                <a:latin typeface="Arial" panose="020B0604020202020204" pitchFamily="34" charset="0"/>
                <a:ea typeface="黑体" panose="02010609060101010101" pitchFamily="49" charset="-122"/>
              </a:rPr>
              <a:t>类的构造方法</a:t>
            </a:r>
          </a:p>
        </p:txBody>
      </p:sp>
      <p:graphicFrame>
        <p:nvGraphicFramePr>
          <p:cNvPr id="204830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795801"/>
              </p:ext>
            </p:extLst>
          </p:nvPr>
        </p:nvGraphicFramePr>
        <p:xfrm>
          <a:off x="249788" y="1988840"/>
          <a:ext cx="8676258" cy="2791968"/>
        </p:xfrm>
        <a:graphic>
          <a:graphicData uri="http://schemas.openxmlformats.org/drawingml/2006/table">
            <a:tbl>
              <a:tblPr/>
              <a:tblGrid>
                <a:gridCol w="4450516"/>
                <a:gridCol w="4225742"/>
              </a:tblGrid>
              <a:tr h="504056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构 造 方 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说    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93503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FileReader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(File file)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throws </a:t>
                      </a: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FileNotFoundException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使用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File</a:t>
                      </a: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对象创建文件输入流对象。若文件打开失败将抛出异常。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3503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FileReader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(String name)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throws </a:t>
                      </a: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FileNotFoundException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使用文件名或路径名字符串创建文件输入流对象，若文件打开失败将抛出异常。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944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7552" y="260648"/>
            <a:ext cx="7268864" cy="8604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FileReader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284" y="1232169"/>
            <a:ext cx="8568952" cy="5278427"/>
          </a:xfr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q"/>
            </a:pP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FileReader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常用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u"/>
            </a:pPr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boolean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ready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</a:t>
            </a:r>
            <a:r>
              <a:rPr lang="zh-CN" altLang="en-US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字符流是否可读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u"/>
            </a:pPr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read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读取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一个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字符并返回该字符，如已达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流的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末尾则返回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u"/>
            </a:pPr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read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(char[] </a:t>
            </a:r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cbuf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throws </a:t>
            </a:r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IOException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读取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若干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字符存入字符数组，如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已达流的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末尾则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返回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u"/>
            </a:pP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long </a:t>
            </a: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skip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(long n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  <a:r>
              <a:rPr lang="zh-CN" altLang="en-US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跳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过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个字符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u"/>
            </a:pP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mark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readAheadLimit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  <a:r>
              <a:rPr lang="zh-CN" altLang="en-US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当前位置做一标记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u"/>
            </a:pP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reset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</a:t>
            </a:r>
            <a:r>
              <a:rPr lang="zh-CN" altLang="en-US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读取位置恢复到标记处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u"/>
            </a:pP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close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</a:t>
            </a:r>
            <a:r>
              <a:rPr lang="zh-CN" altLang="en-US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关闭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字符流</a:t>
            </a:r>
          </a:p>
        </p:txBody>
      </p:sp>
    </p:spTree>
    <p:extLst>
      <p:ext uri="{BB962C8B-B14F-4D97-AF65-F5344CB8AC3E}">
        <p14:creationId xmlns:p14="http://schemas.microsoft.com/office/powerpoint/2010/main" val="198289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21967"/>
            <a:ext cx="8784976" cy="6863417"/>
          </a:xfrm>
          <a:solidFill>
            <a:srgbClr val="F7FAFF"/>
          </a:solidFill>
          <a:ln w="19050" cap="flat" algn="ctr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java.io.*;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class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TestFileReader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{     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 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static void main(String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args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[]) {</a:t>
            </a:r>
            <a:endParaRPr lang="en-US" altLang="zh-CN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	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c=0;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	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FileReader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		try {  </a:t>
            </a:r>
            <a:endParaRPr lang="en-US" altLang="zh-CN" sz="22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</a:t>
            </a:r>
            <a:r>
              <a:rPr lang="en-US" altLang="zh-CN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new </a:t>
            </a:r>
            <a:r>
              <a:rPr lang="en-US" altLang="zh-CN" sz="22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FileReader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("d://test.java");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		        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while( (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c=</a:t>
            </a:r>
            <a:r>
              <a:rPr lang="en-US" altLang="zh-CN" sz="22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fr.read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)!=-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1 ) {</a:t>
            </a:r>
            <a:endParaRPr lang="en-US" altLang="zh-CN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		 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System.out.print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((char)c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}</a:t>
            </a:r>
            <a:endParaRPr lang="en-US" altLang="zh-CN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        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fr.close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} catch(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FileNotFoundException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{</a:t>
            </a:r>
            <a:endParaRPr lang="en-US" altLang="zh-CN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        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System.out.println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找不到指定文件！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        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System.exit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(0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} catch(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IOException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eio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){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        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System.out.println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文件读取错误！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        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System.exit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(0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);}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}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}</a:t>
            </a:r>
            <a:endParaRPr lang="en-US" altLang="zh-CN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  <a:endParaRPr lang="zh-CN" altLang="en-US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1619" name="Rectangle 4"/>
          <p:cNvSpPr>
            <a:spLocks noGrp="1" noChangeArrowheads="1"/>
          </p:cNvSpPr>
          <p:nvPr>
            <p:ph type="title"/>
          </p:nvPr>
        </p:nvSpPr>
        <p:spPr>
          <a:xfrm>
            <a:off x="4219575" y="0"/>
            <a:ext cx="4924425" cy="54927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800" b="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FileReader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类读文件实例</a:t>
            </a:r>
          </a:p>
        </p:txBody>
      </p:sp>
    </p:spTree>
    <p:extLst>
      <p:ext uri="{BB962C8B-B14F-4D97-AF65-F5344CB8AC3E}">
        <p14:creationId xmlns:p14="http://schemas.microsoft.com/office/powerpoint/2010/main" val="252363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7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7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97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7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97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97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97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97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97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973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973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75742" y="116632"/>
            <a:ext cx="6044530" cy="10795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流的分类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37596" y="1269578"/>
            <a:ext cx="8497068" cy="4895726"/>
          </a:xfr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q"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根据流相对于程序的端点不同，可分为实体流和装饰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流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u"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实体流以特定源为端点构造的输入输出流，是一种最基本的流，如磁盘文件、内存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等； 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u"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装饰流以其他已经存在的流为端点构造的输入输出流。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528045"/>
            <a:ext cx="52292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725119"/>
            <a:ext cx="53054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409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2369" y="245900"/>
            <a:ext cx="6695975" cy="8604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FileWriter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267670"/>
            <a:ext cx="8207375" cy="572244"/>
          </a:xfr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q"/>
            </a:pP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FileWriter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类是文件字符输出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流，构造方法有：</a:t>
            </a:r>
          </a:p>
        </p:txBody>
      </p:sp>
      <p:graphicFrame>
        <p:nvGraphicFramePr>
          <p:cNvPr id="206917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802199"/>
              </p:ext>
            </p:extLst>
          </p:nvPr>
        </p:nvGraphicFramePr>
        <p:xfrm>
          <a:off x="201488" y="1916832"/>
          <a:ext cx="8750300" cy="3611700"/>
        </p:xfrm>
        <a:graphic>
          <a:graphicData uri="http://schemas.openxmlformats.org/drawingml/2006/table">
            <a:tbl>
              <a:tblPr/>
              <a:tblGrid>
                <a:gridCol w="4564063"/>
                <a:gridCol w="4186237"/>
              </a:tblGrid>
              <a:tr h="4933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构 造 方 法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说    明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  <a:tr h="709002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FileWriter(File file)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throws IOException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使用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File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对象创建文件输出流对象，如果文件打开失败，将抛出异常，必须捕捉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9002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FileWriter(File file, boolean append)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throws IOException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使用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File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对象创建文件输出流对象，并由参数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append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指定是否追加，异常情况同上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9002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FileWriter(String name)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throws IOException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直接使用文件名或路径创建文件输出流对象，异常情况同上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72136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FileWriter(String name, boolean append)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throws IOException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直接使用文件名或路径创建文件输出流对象，并由参数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append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指定是否追加，异常情况同上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629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260648"/>
            <a:ext cx="8132762" cy="8604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FileWriter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类的常用方法</a:t>
            </a:r>
            <a:endParaRPr lang="zh-CN" alt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09253"/>
            <a:ext cx="8496622" cy="5184775"/>
          </a:xfr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1" indent="-342900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Font typeface="Wingdings" panose="05000000000000000000" pitchFamily="2" charset="2"/>
              <a:buChar char="q"/>
            </a:pP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write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 c) throws </a:t>
            </a:r>
            <a:r>
              <a:rPr lang="en-US" altLang="zh-CN" sz="2400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IOException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：输出一个字符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1" indent="-342900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Font typeface="Wingdings" panose="05000000000000000000" pitchFamily="2" charset="2"/>
              <a:buChar char="q"/>
            </a:pP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write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(char[] </a:t>
            </a: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cbuf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) throws </a:t>
            </a: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IOException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输出字符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数组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1" indent="-342900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Font typeface="Wingdings" panose="05000000000000000000" pitchFamily="2" charset="2"/>
              <a:buChar char="q"/>
            </a:pP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void </a:t>
            </a: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write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(char[] </a:t>
            </a:r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cbuf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off, </a:t>
            </a:r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len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throws </a:t>
            </a:r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IOException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字符数组</a:t>
            </a: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cbuf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中自位置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off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开始的</a:t>
            </a: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len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个字符</a:t>
            </a:r>
          </a:p>
          <a:p>
            <a:pPr marL="342900" lvl="1" indent="-342900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Font typeface="Wingdings" panose="05000000000000000000" pitchFamily="2" charset="2"/>
              <a:buChar char="q"/>
            </a:pP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void </a:t>
            </a: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write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(String </a:t>
            </a:r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str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throws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IOException</a:t>
            </a:r>
            <a:r>
              <a:rPr lang="zh-CN" altLang="en-US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字符串</a:t>
            </a: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str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1" indent="-342900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Font typeface="Wingdings" panose="05000000000000000000" pitchFamily="2" charset="2"/>
              <a:buChar char="q"/>
            </a:pP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void </a:t>
            </a: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write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(String </a:t>
            </a:r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str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off, </a:t>
            </a:r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len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throws </a:t>
            </a:r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IOException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输出字符串</a:t>
            </a: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str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中自位置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off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开始的</a:t>
            </a: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len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个字符</a:t>
            </a:r>
          </a:p>
          <a:p>
            <a:pPr marL="342900" lvl="1" indent="-342900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Font typeface="Wingdings" panose="05000000000000000000" pitchFamily="2" charset="2"/>
              <a:buChar char="q"/>
            </a:pP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void close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：关闭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流</a:t>
            </a:r>
          </a:p>
          <a:p>
            <a:pPr marL="342900" lvl="1" indent="-342900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Font typeface="Wingdings" panose="05000000000000000000" pitchFamily="2" charset="2"/>
              <a:buChar char="q"/>
            </a:pP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void flush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：强行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写入</a:t>
            </a:r>
          </a:p>
        </p:txBody>
      </p:sp>
    </p:spTree>
    <p:extLst>
      <p:ext uri="{BB962C8B-B14F-4D97-AF65-F5344CB8AC3E}">
        <p14:creationId xmlns:p14="http://schemas.microsoft.com/office/powerpoint/2010/main" val="76896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34925" y="1341439"/>
            <a:ext cx="8964613" cy="44638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Font typeface="Wingdings" panose="05000000000000000000" pitchFamily="2" charset="2"/>
              <a:buChar char="q"/>
            </a:pPr>
            <a:r>
              <a:rPr lang="en-US" altLang="zh-CN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 Writer append(char c) throws </a:t>
            </a:r>
            <a:r>
              <a:rPr lang="en-US" altLang="zh-CN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IOException</a:t>
            </a:r>
            <a:r>
              <a:rPr lang="en-US" altLang="zh-CN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zh-CN" altLang="en-US" dirty="0" smtClean="0">
                <a:latin typeface="黑体" panose="02010609060101010101" pitchFamily="49" charset="-122"/>
              </a:rPr>
              <a:t>将</a:t>
            </a:r>
            <a:r>
              <a:rPr lang="zh-CN" altLang="en-US" dirty="0">
                <a:latin typeface="黑体" panose="02010609060101010101" pitchFamily="49" charset="-122"/>
              </a:rPr>
              <a:t>字符</a:t>
            </a:r>
            <a:r>
              <a:rPr lang="en-US" altLang="zh-CN" dirty="0">
                <a:latin typeface="黑体" panose="02010609060101010101" pitchFamily="49" charset="-122"/>
              </a:rPr>
              <a:t>c</a:t>
            </a:r>
            <a:r>
              <a:rPr lang="zh-CN" altLang="en-US" dirty="0">
                <a:latin typeface="黑体" panose="02010609060101010101" pitchFamily="49" charset="-122"/>
              </a:rPr>
              <a:t>写入流的</a:t>
            </a:r>
            <a:r>
              <a:rPr lang="zh-CN" altLang="en-US" dirty="0" smtClean="0">
                <a:latin typeface="黑体" panose="02010609060101010101" pitchFamily="49" charset="-122"/>
              </a:rPr>
              <a:t>末尾 </a:t>
            </a:r>
            <a:endParaRPr lang="zh-CN" altLang="en-US" dirty="0">
              <a:latin typeface="黑体" panose="02010609060101010101" pitchFamily="49" charset="-12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Font typeface="Wingdings" panose="05000000000000000000" pitchFamily="2" charset="2"/>
              <a:buChar char="q"/>
            </a:pPr>
            <a:r>
              <a:rPr lang="en-US" altLang="zh-CN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 Writer append(</a:t>
            </a:r>
            <a:r>
              <a:rPr lang="en-US" altLang="zh-CN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CharSequence</a:t>
            </a:r>
            <a:r>
              <a:rPr lang="en-US" altLang="zh-CN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csq</a:t>
            </a:r>
            <a:r>
              <a:rPr lang="en-US" altLang="zh-CN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throws </a:t>
            </a:r>
            <a:r>
              <a:rPr lang="en-US" altLang="zh-CN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IOException</a:t>
            </a:r>
            <a:r>
              <a:rPr lang="en-US" altLang="zh-CN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</a:pPr>
            <a:r>
              <a:rPr lang="zh-CN" altLang="en-US" dirty="0">
                <a:latin typeface="黑体" panose="02010609060101010101" pitchFamily="49" charset="-122"/>
              </a:rPr>
              <a:t>  将</a:t>
            </a:r>
            <a:r>
              <a:rPr lang="en-US" altLang="zh-CN" dirty="0" err="1">
                <a:latin typeface="黑体" panose="02010609060101010101" pitchFamily="49" charset="-122"/>
              </a:rPr>
              <a:t>CharSequence</a:t>
            </a:r>
            <a:r>
              <a:rPr lang="zh-CN" altLang="en-US" dirty="0" smtClean="0">
                <a:latin typeface="黑体" panose="02010609060101010101" pitchFamily="49" charset="-122"/>
              </a:rPr>
              <a:t>对象转换</a:t>
            </a:r>
            <a:r>
              <a:rPr lang="zh-CN" altLang="en-US" dirty="0">
                <a:latin typeface="黑体" panose="02010609060101010101" pitchFamily="49" charset="-122"/>
              </a:rPr>
              <a:t>为</a:t>
            </a:r>
            <a:r>
              <a:rPr lang="zh-CN" altLang="en-US" dirty="0" smtClean="0">
                <a:latin typeface="黑体" panose="02010609060101010101" pitchFamily="49" charset="-122"/>
              </a:rPr>
              <a:t>字符串后写</a:t>
            </a:r>
            <a:r>
              <a:rPr lang="zh-CN" altLang="en-US" dirty="0">
                <a:latin typeface="黑体" panose="02010609060101010101" pitchFamily="49" charset="-122"/>
              </a:rPr>
              <a:t>入流的</a:t>
            </a:r>
            <a:r>
              <a:rPr lang="zh-CN" altLang="en-US" dirty="0" smtClean="0">
                <a:latin typeface="黑体" panose="02010609060101010101" pitchFamily="49" charset="-122"/>
              </a:rPr>
              <a:t>末尾</a:t>
            </a:r>
            <a:endParaRPr lang="zh-CN" altLang="en-US" dirty="0">
              <a:latin typeface="黑体" panose="02010609060101010101" pitchFamily="49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ct val="90000"/>
              <a:buFont typeface="Wingdings" panose="05000000000000000000" pitchFamily="2" charset="2"/>
              <a:buChar char="q"/>
            </a:pPr>
            <a:r>
              <a:rPr lang="en-US" altLang="zh-CN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 Writer append</a:t>
            </a:r>
            <a:r>
              <a:rPr lang="en-US" altLang="zh-CN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 </a:t>
            </a:r>
            <a:r>
              <a:rPr lang="en-US" altLang="zh-CN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CharSequence</a:t>
            </a:r>
            <a:r>
              <a:rPr lang="en-US" altLang="zh-CN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csq</a:t>
            </a:r>
            <a:r>
              <a:rPr lang="en-US" altLang="zh-CN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              </a:t>
            </a:r>
            <a:r>
              <a:rPr lang="en-US" altLang="zh-CN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start, </a:t>
            </a:r>
            <a:r>
              <a:rPr lang="en-US" altLang="zh-CN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end ) throws </a:t>
            </a:r>
            <a:r>
              <a:rPr lang="en-US" altLang="zh-CN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IOException</a:t>
            </a:r>
            <a:r>
              <a:rPr lang="en-US" altLang="zh-CN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dirty="0">
                <a:latin typeface="黑体" panose="02010609060101010101" pitchFamily="49" charset="-122"/>
              </a:rPr>
              <a:t/>
            </a:r>
            <a:br>
              <a:rPr lang="en-US" altLang="zh-CN" dirty="0">
                <a:latin typeface="黑体" panose="02010609060101010101" pitchFamily="49" charset="-122"/>
              </a:rPr>
            </a:br>
            <a:r>
              <a:rPr lang="zh-CN" altLang="en-US" dirty="0">
                <a:latin typeface="黑体" panose="02010609060101010101" pitchFamily="49" charset="-122"/>
              </a:rPr>
              <a:t>将转换后字符串从索引值为</a:t>
            </a:r>
            <a:r>
              <a:rPr lang="en-US" altLang="zh-CN" dirty="0">
                <a:latin typeface="黑体" panose="02010609060101010101" pitchFamily="49" charset="-122"/>
              </a:rPr>
              <a:t>start(</a:t>
            </a:r>
            <a:r>
              <a:rPr lang="zh-CN" altLang="en-US" dirty="0">
                <a:latin typeface="黑体" panose="02010609060101010101" pitchFamily="49" charset="-122"/>
              </a:rPr>
              <a:t>包含</a:t>
            </a:r>
            <a:r>
              <a:rPr lang="en-US" altLang="zh-CN" dirty="0">
                <a:latin typeface="黑体" panose="02010609060101010101" pitchFamily="49" charset="-122"/>
              </a:rPr>
              <a:t>)</a:t>
            </a:r>
            <a:r>
              <a:rPr lang="zh-CN" altLang="en-US" dirty="0">
                <a:latin typeface="黑体" panose="02010609060101010101" pitchFamily="49" charset="-122"/>
              </a:rPr>
              <a:t>到索引值为</a:t>
            </a:r>
            <a:r>
              <a:rPr lang="en-US" altLang="zh-CN" dirty="0">
                <a:latin typeface="黑体" panose="02010609060101010101" pitchFamily="49" charset="-122"/>
              </a:rPr>
              <a:t>end(</a:t>
            </a:r>
            <a:r>
              <a:rPr lang="zh-CN" altLang="en-US" dirty="0">
                <a:latin typeface="黑体" panose="02010609060101010101" pitchFamily="49" charset="-122"/>
              </a:rPr>
              <a:t>不包含</a:t>
            </a:r>
            <a:r>
              <a:rPr lang="en-US" altLang="zh-CN" dirty="0">
                <a:latin typeface="黑体" panose="02010609060101010101" pitchFamily="49" charset="-122"/>
              </a:rPr>
              <a:t>)</a:t>
            </a:r>
            <a:r>
              <a:rPr lang="zh-CN" altLang="en-US" dirty="0">
                <a:latin typeface="黑体" panose="02010609060101010101" pitchFamily="49" charset="-122"/>
              </a:rPr>
              <a:t>的部分写入流</a:t>
            </a:r>
            <a:r>
              <a:rPr lang="zh-CN" altLang="en-US" dirty="0" smtClean="0">
                <a:latin typeface="黑体" panose="02010609060101010101" pitchFamily="49" charset="-122"/>
              </a:rPr>
              <a:t>中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260648"/>
            <a:ext cx="8132762" cy="8604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FileWriter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类的常用方法</a:t>
            </a:r>
            <a:endParaRPr lang="zh-CN" alt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6355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457200"/>
            <a:ext cx="7391400" cy="487363"/>
          </a:xfrm>
        </p:spPr>
        <p:txBody>
          <a:bodyPr/>
          <a:lstStyle/>
          <a:p>
            <a:r>
              <a:rPr lang="zh-CN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文件字符输出流应用示例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856" y="1300733"/>
            <a:ext cx="8229600" cy="976139"/>
          </a:xfrm>
          <a:solidFill>
            <a:srgbClr val="EFFFF2"/>
          </a:solidFill>
          <a:ln>
            <a:solidFill>
              <a:schemeClr val="bg1">
                <a:lumMod val="65000"/>
              </a:schemeClr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None/>
            </a:pPr>
            <a:r>
              <a:rPr lang="zh-CN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【例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6-7</a:t>
            </a:r>
            <a:r>
              <a:rPr lang="zh-CN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】输入多个字符串，以“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zh-CN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”结束，将这些字符串写入文件中，要求一个字符串占一行。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1560" y="2573684"/>
            <a:ext cx="7978724" cy="291229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Font typeface="Wingdings" panose="05000000000000000000" pitchFamily="2" charset="2"/>
              <a:buChar char="q"/>
              <a:defRPr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r>
              <a:rPr lang="zh-CN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写入文件时，要求一个字符串占一行，需要在写入字符串后，紧接着写入一个回车换行符</a:t>
            </a:r>
            <a:r>
              <a:rPr lang="zh-CN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不同</a:t>
            </a:r>
            <a:r>
              <a:rPr lang="zh-CN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的操作系统下，回车换行符并不相同，调用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System</a:t>
            </a:r>
            <a:r>
              <a:rPr lang="zh-CN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类的</a:t>
            </a:r>
            <a:r>
              <a:rPr lang="en-US" altLang="zh-CN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getProperty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("</a:t>
            </a:r>
            <a:r>
              <a:rPr lang="en-US" altLang="zh-CN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line.separator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")</a:t>
            </a:r>
            <a:r>
              <a:rPr lang="zh-CN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方法能够获取当前系统的回车换行符</a:t>
            </a:r>
            <a:r>
              <a:rPr lang="zh-CN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Windows</a:t>
            </a:r>
            <a:r>
              <a:rPr lang="zh-CN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系统下，回车换行符是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”\r\n”</a:t>
            </a:r>
            <a:r>
              <a:rPr lang="zh-CN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136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220" y="404664"/>
            <a:ext cx="8556252" cy="5976664"/>
          </a:xfrm>
          <a:gradFill rotWithShape="1">
            <a:gsLst>
              <a:gs pos="0">
                <a:srgbClr val="E7FBFF"/>
              </a:gs>
              <a:gs pos="50000">
                <a:srgbClr val="F7FFF7"/>
              </a:gs>
              <a:gs pos="100000">
                <a:srgbClr val="E7FBFF"/>
              </a:gs>
            </a:gsLst>
            <a:lin ang="5400000" scaled="1"/>
          </a:gradFill>
          <a:ln cap="flat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java.io.*;</a:t>
            </a:r>
          </a:p>
          <a:p>
            <a:pPr eaLnBrk="1" hangingPunct="1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java.util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pPr eaLnBrk="1" hangingPunct="1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 class App6_7 {</a:t>
            </a:r>
          </a:p>
          <a:p>
            <a:pPr eaLnBrk="1" hangingPunct="1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public static void main(String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args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[]) {</a:t>
            </a:r>
          </a:p>
          <a:p>
            <a:pPr eaLnBrk="1" hangingPunct="1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try {</a:t>
            </a:r>
          </a:p>
          <a:p>
            <a:pPr eaLnBrk="1" hangingPunct="1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FileWriter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fileWriter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FileWriter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("Output.txt"); 	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Scanner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sc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 Scanner(System.in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eaLnBrk="1" hangingPunct="1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// </a:t>
            </a:r>
            <a:r>
              <a:rPr lang="zh-CN" altLang="en-US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获取当前系统的换行符</a:t>
            </a:r>
          </a:p>
          <a:p>
            <a:pPr eaLnBrk="1" hangingPunct="1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String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ch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System.getProperty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line.separator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 	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String s;</a:t>
            </a:r>
          </a:p>
          <a:p>
            <a:pPr eaLnBrk="1" hangingPunct="1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System.out.println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请输入多行字符，以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#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结束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 ");</a:t>
            </a:r>
          </a:p>
          <a:p>
            <a:pPr eaLnBrk="1" hangingPunct="1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while (true) {</a:t>
            </a:r>
          </a:p>
          <a:p>
            <a:pPr eaLnBrk="1" hangingPunct="1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	s =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sc.nextLine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 		// 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输入一行字符</a:t>
            </a:r>
          </a:p>
          <a:p>
            <a:pPr eaLnBrk="1" hangingPunct="1">
              <a:lnSpc>
                <a:spcPts val="2300"/>
              </a:lnSpc>
              <a:spcBef>
                <a:spcPts val="0"/>
              </a:spcBef>
              <a:buNone/>
            </a:pP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	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s.equals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("#")) 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break;	// </a:t>
            </a:r>
            <a:r>
              <a:rPr lang="zh-CN" altLang="en-US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判断是否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是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"#"</a:t>
            </a:r>
          </a:p>
          <a:p>
            <a:pPr eaLnBrk="1" hangingPunct="1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	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else 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{</a:t>
            </a:r>
          </a:p>
          <a:p>
            <a:pPr eaLnBrk="1" hangingPunct="1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fileWriter.write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(s);	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 </a:t>
            </a:r>
            <a:r>
              <a:rPr lang="zh-CN" altLang="en-US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输出字符串</a:t>
            </a:r>
            <a:endParaRPr lang="zh-CN" altLang="en-US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ts val="2300"/>
              </a:lnSpc>
              <a:spcBef>
                <a:spcPts val="0"/>
              </a:spcBef>
              <a:buNone/>
            </a:pP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fileWriter.write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ch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// </a:t>
            </a:r>
            <a:r>
              <a:rPr lang="zh-CN" altLang="en-US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输出换行符</a:t>
            </a:r>
            <a:endParaRPr lang="zh-CN" altLang="en-US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ts val="2300"/>
              </a:lnSpc>
              <a:spcBef>
                <a:spcPts val="0"/>
              </a:spcBef>
              <a:buNone/>
            </a:pP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	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  <a:p>
            <a:pPr eaLnBrk="1" hangingPunct="1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}</a:t>
            </a:r>
          </a:p>
          <a:p>
            <a:pPr eaLnBrk="1" hangingPunct="1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fileWriter.close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 					</a:t>
            </a:r>
            <a:endParaRPr lang="zh-CN" altLang="en-US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endParaRPr lang="zh-CN" altLang="en-US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057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55576" y="1700808"/>
            <a:ext cx="7452220" cy="2232248"/>
          </a:xfrm>
          <a:gradFill rotWithShape="1">
            <a:gsLst>
              <a:gs pos="0">
                <a:srgbClr val="E7FBFF"/>
              </a:gs>
              <a:gs pos="50000">
                <a:srgbClr val="F7FFF7"/>
              </a:gs>
              <a:gs pos="100000">
                <a:srgbClr val="E7FBFF"/>
              </a:gs>
            </a:gsLst>
            <a:lin ang="5400000" scaled="1"/>
          </a:gradFill>
          <a:ln cap="flat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} catch 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FileNotFoundException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fnfe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{</a:t>
            </a:r>
          </a:p>
          <a:p>
            <a:pPr eaLnBrk="1" hangingPunct="1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System.out.println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文件打开失败。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eaLnBrk="1" hangingPunct="1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} catch 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IOException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ioe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{</a:t>
            </a:r>
          </a:p>
          <a:p>
            <a:pPr eaLnBrk="1" hangingPunct="1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System.out.println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文件输出异常。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eaLnBrk="1" hangingPunct="1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}</a:t>
            </a:r>
          </a:p>
          <a:p>
            <a:pPr eaLnBrk="1" hangingPunct="1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}</a:t>
            </a:r>
          </a:p>
          <a:p>
            <a:pPr eaLnBrk="1" hangingPunct="1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  <a:p>
            <a:pPr eaLnBrk="1" hangingPunct="1">
              <a:lnSpc>
                <a:spcPts val="2300"/>
              </a:lnSpc>
              <a:spcBef>
                <a:spcPts val="0"/>
              </a:spcBef>
              <a:buNone/>
            </a:pPr>
            <a:endParaRPr lang="zh-CN" altLang="en-US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032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7750" y="207244"/>
            <a:ext cx="8132762" cy="8604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6.3.4 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文件对话框</a:t>
            </a:r>
            <a:endParaRPr lang="zh-CN" alt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828" y="1213645"/>
            <a:ext cx="8509644" cy="3045543"/>
          </a:xfrm>
          <a:solidFill>
            <a:srgbClr val="F7FFF9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ct val="90000"/>
              <a:buChar char="q"/>
            </a:pP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JFileChooser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类：为用户选择文件提供了一种机制。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ct val="90000"/>
              <a:buChar char="q"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构造方法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ct val="90000"/>
              <a:buChar char="u"/>
            </a:pP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JFileChooser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() </a:t>
            </a:r>
            <a:b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构造一个指向用户默认目录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400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JFileChooser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ct val="90000"/>
              <a:buChar char="u"/>
            </a:pP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JFileChooser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 File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  </a:t>
            </a:r>
            <a:r>
              <a:rPr lang="en-US" altLang="zh-CN" sz="2400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currentDirectory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) 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使用给定的 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File 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作为路径来构造一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en-US" altLang="zh-CN" sz="2400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JFileChooser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ct val="90000"/>
              <a:buChar char="u"/>
            </a:pP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JFileChooser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 String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  </a:t>
            </a:r>
            <a:r>
              <a:rPr lang="en-US" altLang="zh-CN" sz="2400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currentDirectoryPath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) 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构造一个使用给定路径的 </a:t>
            </a: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JFileChooser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</a:p>
        </p:txBody>
      </p:sp>
      <p:pic>
        <p:nvPicPr>
          <p:cNvPr id="407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437112"/>
            <a:ext cx="3153078" cy="223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705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056" y="1179513"/>
            <a:ext cx="8244408" cy="2609527"/>
          </a:xfrm>
          <a:solidFill>
            <a:srgbClr val="EFFFF2"/>
          </a:solidFill>
          <a:ln>
            <a:solidFill>
              <a:schemeClr val="bg1">
                <a:lumMod val="65000"/>
              </a:schemeClr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ct val="90000"/>
              <a:buChar char="q"/>
            </a:pP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JFileChooser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类的常用方法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ct val="90000"/>
              <a:buChar char="u"/>
            </a:pP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showOpenDialog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(Component parent) </a:t>
            </a:r>
          </a:p>
          <a:p>
            <a:pPr marL="457200" lvl="1" indent="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ct val="90000"/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弹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出打开文件对话框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ct val="90000"/>
              <a:buChar char="u"/>
            </a:pP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showSaveDialog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(Component parent)</a:t>
            </a:r>
          </a:p>
          <a:p>
            <a:pPr marL="457200" lvl="1" indent="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ct val="90000"/>
              <a:buNone/>
            </a:pP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弹出保存文件对话框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ct val="90000"/>
              <a:buChar char="u"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两个对话框界面稍有不同，使用方式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相同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005263"/>
            <a:ext cx="3349625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4005263"/>
            <a:ext cx="3349625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09" name="Rectangle 2"/>
          <p:cNvSpPr>
            <a:spLocks noGrp="1" noChangeArrowheads="1"/>
          </p:cNvSpPr>
          <p:nvPr>
            <p:ph type="title"/>
          </p:nvPr>
        </p:nvSpPr>
        <p:spPr>
          <a:xfrm>
            <a:off x="1013842" y="247948"/>
            <a:ext cx="6726510" cy="8604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文件对话框</a:t>
            </a:r>
          </a:p>
        </p:txBody>
      </p:sp>
    </p:spTree>
    <p:extLst>
      <p:ext uri="{BB962C8B-B14F-4D97-AF65-F5344CB8AC3E}">
        <p14:creationId xmlns:p14="http://schemas.microsoft.com/office/powerpoint/2010/main" val="238739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2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153096"/>
            <a:ext cx="8964488" cy="5012208"/>
          </a:xfrm>
          <a:solidFill>
            <a:srgbClr val="EFFFF2"/>
          </a:solidFill>
          <a:ln>
            <a:solidFill>
              <a:schemeClr val="bg1">
                <a:lumMod val="65000"/>
              </a:schemeClr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q"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弹出打开文件对话框</a:t>
            </a:r>
          </a:p>
          <a:p>
            <a:pPr marL="457200" lvl="1" indent="0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None/>
            </a:pPr>
            <a:r>
              <a:rPr lang="zh-CN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JFileChooser</a:t>
            </a:r>
            <a:r>
              <a:rPr lang="zh-CN" altLang="en-US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fc = new </a:t>
            </a:r>
            <a:r>
              <a:rPr lang="en-US" altLang="zh-CN" sz="24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JFileChooser</a:t>
            </a: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</a:p>
          <a:p>
            <a:pPr marL="457200" lvl="1" indent="0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None/>
            </a:pPr>
            <a:r>
              <a:rPr lang="en-US" altLang="zh-CN" sz="24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fc.showOpenDialog</a:t>
            </a: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(null);</a:t>
            </a:r>
          </a:p>
          <a:p>
            <a:pPr marL="342900" lvl="1" indent="-342900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Font typeface="Wingdings" panose="05000000000000000000" pitchFamily="2" charset="2"/>
              <a:buChar char="q"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根据方法的返回值判断用户按下了哪个按钮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200" b="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JFileChooser.CANCEL_OPTION</a:t>
            </a: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：当单击“取消”按钮</a:t>
            </a:r>
            <a:r>
              <a:rPr lang="zh-CN" altLang="en-US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时的返回值。 </a:t>
            </a:r>
            <a:endParaRPr lang="en-US" altLang="zh-CN" sz="22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200" b="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JFileChooser.APPROVE_OPTION</a:t>
            </a: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：当单击“保存”或“打开”按钮</a:t>
            </a:r>
            <a:r>
              <a:rPr lang="zh-CN" altLang="en-US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时的返回值。</a:t>
            </a:r>
            <a:endParaRPr lang="zh-CN" altLang="en-US" sz="22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q"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如果单击了打开按钮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，调用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以下方法获取选中的文件及路径。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File </a:t>
            </a:r>
            <a:r>
              <a:rPr lang="en-US" altLang="zh-CN" sz="2400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file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fc.getSelectedFile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();  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// </a:t>
            </a:r>
            <a:r>
              <a:rPr lang="zh-CN" altLang="en-US" sz="2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包含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路径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File </a:t>
            </a:r>
            <a:r>
              <a:rPr lang="en-US" altLang="zh-CN" sz="2400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dir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sz="2400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fc.getCurrentDirectory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();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88950"/>
            <a:ext cx="2843212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>
          <a:xfrm>
            <a:off x="1011238" y="265113"/>
            <a:ext cx="5000922" cy="8604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0">
                <a:latin typeface="黑体" panose="02010609060101010101" pitchFamily="49" charset="-122"/>
                <a:ea typeface="黑体" panose="02010609060101010101" pitchFamily="49" charset="-122"/>
              </a:rPr>
              <a:t>打开文件对话框</a:t>
            </a:r>
          </a:p>
        </p:txBody>
      </p:sp>
    </p:spTree>
    <p:extLst>
      <p:ext uri="{BB962C8B-B14F-4D97-AF65-F5344CB8AC3E}">
        <p14:creationId xmlns:p14="http://schemas.microsoft.com/office/powerpoint/2010/main" val="23941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4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2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24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2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424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75741" y="251619"/>
            <a:ext cx="7124651" cy="8604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使用文件对话框打开和保存文件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3097" y="1262782"/>
            <a:ext cx="7631311" cy="654050"/>
          </a:xfr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ct val="90000"/>
              <a:buNone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例：设计一个如下图所示的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简易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文本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编辑器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pic>
        <p:nvPicPr>
          <p:cNvPr id="129028" name="Picture 4" descr="sn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080497"/>
            <a:ext cx="4105696" cy="3508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160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457200"/>
            <a:ext cx="7391400" cy="4873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6.2 I/O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类体系</a:t>
            </a:r>
            <a:endParaRPr lang="zh-CN" alt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" t="70535" r="2058"/>
          <a:stretch>
            <a:fillRect/>
          </a:stretch>
        </p:blipFill>
        <p:spPr bwMode="auto">
          <a:xfrm>
            <a:off x="832998" y="3861048"/>
            <a:ext cx="7483418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337596" y="1340768"/>
            <a:ext cx="8496622" cy="2160240"/>
          </a:xfrm>
          <a:prstGeom prst="rect">
            <a:avLst/>
          </a:prstGeom>
          <a:solidFill>
            <a:srgbClr val="EFFFF2"/>
          </a:solidFill>
          <a:ln>
            <a:solidFill>
              <a:schemeClr val="bg1">
                <a:lumMod val="65000"/>
              </a:schemeClr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ct val="90000"/>
              <a:buFont typeface="Wingdings" panose="05000000000000000000" pitchFamily="2" charset="2"/>
              <a:buChar char="q"/>
              <a:defRPr b="0">
                <a:solidFill>
                  <a:srgbClr val="0000FF"/>
                </a:solidFill>
                <a:latin typeface="黑体" panose="02010609060101010101" pitchFamily="49" charset="-122"/>
              </a:defRPr>
            </a:lvl1pPr>
            <a:lvl2pPr marL="742950" lvl="1" indent="-28575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ct val="90000"/>
              <a:buFont typeface="Wingdings" panose="05000000000000000000" pitchFamily="2" charset="2"/>
              <a:buChar char="u"/>
              <a:defRPr sz="2200" b="0">
                <a:latin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b="1">
                <a:latin typeface="+mn-lt"/>
                <a:ea typeface="+mn-ea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latin typeface="+mn-lt"/>
                <a:ea typeface="+mn-ea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>
                <a:solidFill>
                  <a:schemeClr val="tx1"/>
                </a:solidFill>
              </a:rPr>
              <a:t>为了实现对各种输入</a:t>
            </a:r>
            <a:r>
              <a:rPr lang="en-US" altLang="zh-CN" sz="2600" dirty="0">
                <a:solidFill>
                  <a:schemeClr val="tx1"/>
                </a:solidFill>
              </a:rPr>
              <a:t>/</a:t>
            </a:r>
            <a:r>
              <a:rPr lang="zh-CN" altLang="en-US" sz="2600" dirty="0">
                <a:solidFill>
                  <a:schemeClr val="tx1"/>
                </a:solidFill>
              </a:rPr>
              <a:t>输出设备的操作，</a:t>
            </a:r>
            <a:r>
              <a:rPr lang="en-US" altLang="zh-CN" sz="2600" dirty="0">
                <a:solidFill>
                  <a:schemeClr val="tx1"/>
                </a:solidFill>
              </a:rPr>
              <a:t>Java</a:t>
            </a:r>
            <a:r>
              <a:rPr lang="zh-CN" altLang="en-US" sz="2600" dirty="0">
                <a:solidFill>
                  <a:schemeClr val="tx1"/>
                </a:solidFill>
              </a:rPr>
              <a:t>提供了丰富的基于流的</a:t>
            </a:r>
            <a:r>
              <a:rPr lang="en-US" altLang="zh-CN" sz="2600" dirty="0">
                <a:solidFill>
                  <a:schemeClr val="tx1"/>
                </a:solidFill>
              </a:rPr>
              <a:t>I/O</a:t>
            </a:r>
            <a:r>
              <a:rPr lang="zh-CN" altLang="en-US" sz="2600" dirty="0">
                <a:solidFill>
                  <a:schemeClr val="tx1"/>
                </a:solidFill>
              </a:rPr>
              <a:t>类，这些类位于</a:t>
            </a:r>
            <a:r>
              <a:rPr lang="en-US" altLang="zh-CN" sz="2600" dirty="0">
                <a:solidFill>
                  <a:schemeClr val="tx1"/>
                </a:solidFill>
              </a:rPr>
              <a:t>java.io</a:t>
            </a:r>
            <a:r>
              <a:rPr lang="zh-CN" altLang="en-US" sz="2600" dirty="0">
                <a:solidFill>
                  <a:schemeClr val="tx1"/>
                </a:solidFill>
              </a:rPr>
              <a:t>包中。</a:t>
            </a:r>
            <a:endParaRPr lang="en-US" altLang="zh-CN" sz="26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600" dirty="0" err="1">
                <a:solidFill>
                  <a:schemeClr val="tx1"/>
                </a:solidFill>
              </a:rPr>
              <a:t>InputStream</a:t>
            </a:r>
            <a:r>
              <a:rPr lang="zh-CN" altLang="en-US" sz="2600" dirty="0">
                <a:solidFill>
                  <a:schemeClr val="tx1"/>
                </a:solidFill>
              </a:rPr>
              <a:t>，</a:t>
            </a:r>
            <a:r>
              <a:rPr lang="en-US" altLang="zh-CN" sz="2600" dirty="0" err="1">
                <a:solidFill>
                  <a:schemeClr val="tx1"/>
                </a:solidFill>
              </a:rPr>
              <a:t>OutputStream</a:t>
            </a:r>
            <a:r>
              <a:rPr lang="zh-CN" altLang="en-US" sz="2600" dirty="0">
                <a:solidFill>
                  <a:schemeClr val="tx1"/>
                </a:solidFill>
              </a:rPr>
              <a:t>，</a:t>
            </a:r>
            <a:r>
              <a:rPr lang="en-US" altLang="zh-CN" sz="2600" dirty="0">
                <a:solidFill>
                  <a:schemeClr val="tx1"/>
                </a:solidFill>
              </a:rPr>
              <a:t>Reader</a:t>
            </a:r>
            <a:r>
              <a:rPr lang="zh-CN" altLang="en-US" sz="2600" dirty="0">
                <a:solidFill>
                  <a:schemeClr val="tx1"/>
                </a:solidFill>
              </a:rPr>
              <a:t>，</a:t>
            </a:r>
            <a:r>
              <a:rPr lang="en-US" altLang="zh-CN" sz="2600" dirty="0">
                <a:solidFill>
                  <a:schemeClr val="tx1"/>
                </a:solidFill>
              </a:rPr>
              <a:t>Writer</a:t>
            </a:r>
            <a:r>
              <a:rPr lang="zh-CN" altLang="en-US" sz="2600" dirty="0">
                <a:solidFill>
                  <a:schemeClr val="tx1"/>
                </a:solidFill>
              </a:rPr>
              <a:t>是四个</a:t>
            </a:r>
            <a:r>
              <a:rPr lang="zh-CN" altLang="en-US" sz="2600" dirty="0">
                <a:solidFill>
                  <a:srgbClr val="FF0000"/>
                </a:solidFill>
              </a:rPr>
              <a:t>抽象类</a:t>
            </a:r>
            <a:r>
              <a:rPr lang="zh-CN" altLang="en-US" sz="2600" dirty="0" smtClean="0">
                <a:solidFill>
                  <a:schemeClr val="tx1"/>
                </a:solidFill>
              </a:rPr>
              <a:t>。其他流对应的类均</a:t>
            </a:r>
            <a:r>
              <a:rPr lang="zh-CN" altLang="en-US" sz="2600" dirty="0">
                <a:solidFill>
                  <a:schemeClr val="tx1"/>
                </a:solidFill>
              </a:rPr>
              <a:t>是由它们派生出来的。</a:t>
            </a:r>
          </a:p>
        </p:txBody>
      </p:sp>
    </p:spTree>
    <p:extLst>
      <p:ext uri="{BB962C8B-B14F-4D97-AF65-F5344CB8AC3E}">
        <p14:creationId xmlns:p14="http://schemas.microsoft.com/office/powerpoint/2010/main" val="4248706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68760"/>
            <a:ext cx="8207375" cy="5066002"/>
          </a:xfrm>
          <a:solidFill>
            <a:srgbClr val="F7FAFF"/>
          </a:solidFill>
          <a:ln w="19050" cap="flat" algn="ctr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eaLnBrk="1" hangingPunct="1">
              <a:lnSpc>
                <a:spcPts val="3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java.io.*;</a:t>
            </a:r>
          </a:p>
          <a:p>
            <a:pPr marL="0" indent="0" eaLnBrk="1" hangingPunct="1">
              <a:lnSpc>
                <a:spcPts val="3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javax.swing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pPr marL="0" indent="0" eaLnBrk="1" hangingPunct="1">
              <a:lnSpc>
                <a:spcPts val="3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java.awt.event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pPr marL="0" indent="0" eaLnBrk="1" hangingPunct="1">
              <a:lnSpc>
                <a:spcPts val="3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class Editor  {	</a:t>
            </a:r>
          </a:p>
          <a:p>
            <a:pPr marL="0" indent="0" eaLnBrk="1" hangingPunct="1">
              <a:lnSpc>
                <a:spcPts val="3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f;</a:t>
            </a:r>
          </a:p>
          <a:p>
            <a:pPr marL="0" indent="0" eaLnBrk="1" hangingPunct="1">
              <a:lnSpc>
                <a:spcPts val="3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JTextArea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ta;</a:t>
            </a:r>
          </a:p>
          <a:p>
            <a:pPr marL="0" indent="0" eaLnBrk="1" hangingPunct="1">
              <a:lnSpc>
                <a:spcPts val="3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JScrollPane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sp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</a:p>
          <a:p>
            <a:pPr marL="0" indent="0" eaLnBrk="1" hangingPunct="1">
              <a:lnSpc>
                <a:spcPts val="3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JMenuBar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menubar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</a:p>
          <a:p>
            <a:pPr marL="0" indent="0" eaLnBrk="1" hangingPunct="1">
              <a:lnSpc>
                <a:spcPts val="3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JMenu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menu;</a:t>
            </a:r>
          </a:p>
          <a:p>
            <a:pPr marL="0" indent="0" eaLnBrk="1" hangingPunct="1">
              <a:lnSpc>
                <a:spcPts val="3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JMenuItem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openItem,saveItem,closeItem,exitItem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</a:p>
          <a:p>
            <a:pPr marL="0" indent="0" eaLnBrk="1" hangingPunct="1">
              <a:lnSpc>
                <a:spcPts val="3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FileReader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</a:p>
          <a:p>
            <a:pPr marL="0" indent="0" eaLnBrk="1" hangingPunct="1">
              <a:lnSpc>
                <a:spcPts val="3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JFileChooser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fc;</a:t>
            </a:r>
          </a:p>
          <a:p>
            <a:pPr marL="0" indent="0" eaLnBrk="1" hangingPunct="1">
              <a:lnSpc>
                <a:spcPts val="3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File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  <a:endParaRPr lang="zh-CN" altLang="en-US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31075" name="Picture 4" descr="sn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196752"/>
            <a:ext cx="3492500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6" name="Text Box 6"/>
          <p:cNvSpPr txBox="1">
            <a:spLocks noChangeArrowheads="1"/>
          </p:cNvSpPr>
          <p:nvPr/>
        </p:nvSpPr>
        <p:spPr bwMode="auto">
          <a:xfrm>
            <a:off x="899592" y="257048"/>
            <a:ext cx="4104456" cy="871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3600" b="0">
                <a:solidFill>
                  <a:schemeClr val="bg1"/>
                </a:solidFill>
                <a:latin typeface="黑体" panose="02010609060101010101" pitchFamily="49" charset="-122"/>
                <a:cs typeface="+mj-cs"/>
              </a:defRPr>
            </a:lvl1pPr>
            <a:lvl2pPr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sz="2800" dirty="0"/>
              <a:t>只实现打开文件功能</a:t>
            </a:r>
          </a:p>
        </p:txBody>
      </p:sp>
    </p:spTree>
    <p:extLst>
      <p:ext uri="{BB962C8B-B14F-4D97-AF65-F5344CB8AC3E}">
        <p14:creationId xmlns:p14="http://schemas.microsoft.com/office/powerpoint/2010/main" val="104115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2036" y="126419"/>
            <a:ext cx="8446020" cy="6555641"/>
          </a:xfrm>
          <a:solidFill>
            <a:srgbClr val="F7FAFF"/>
          </a:solidFill>
          <a:ln w="19050" cap="flat" algn="ctr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eaLnBrk="1" hangingPunct="1">
              <a:lnSpc>
                <a:spcPts val="2400"/>
              </a:lnSpc>
              <a:spcBef>
                <a:spcPct val="0"/>
              </a:spcBef>
              <a:buClr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Editor()  {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		//</a:t>
            </a:r>
            <a:r>
              <a:rPr lang="zh-CN" altLang="en-US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界面代码</a:t>
            </a:r>
          </a:p>
          <a:p>
            <a:pPr marL="0" indent="0" eaLnBrk="1" hangingPunct="1"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f=new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(“</a:t>
            </a:r>
            <a:r>
              <a:rPr lang="zh-CN" altLang="en-US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简易文本编辑器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”);           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endParaRPr lang="en-US" altLang="zh-CN" sz="22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ta=new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JTextArea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		       </a:t>
            </a:r>
            <a:endParaRPr lang="en-US" altLang="zh-CN" sz="22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sp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=new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JScrollPane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(ta);	</a:t>
            </a:r>
          </a:p>
          <a:p>
            <a:pPr marL="0" indent="0" eaLnBrk="1" hangingPunct="1"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f.add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sp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marL="0" indent="0" eaLnBrk="1" hangingPunct="1"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menubar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=new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JMenuBar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   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</a:t>
            </a:r>
          </a:p>
          <a:p>
            <a:pPr marL="0" indent="0" eaLnBrk="1" hangingPunct="1"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menu=new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JMenu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文件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marL="0" indent="0" eaLnBrk="1" hangingPunct="1"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openItem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=new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JMenuItem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打开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   </a:t>
            </a:r>
            <a:endParaRPr lang="en-US" altLang="zh-CN" sz="22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saveItem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=new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JMenuItem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保存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marL="0" indent="0" eaLnBrk="1" hangingPunct="1"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closeItem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=new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JMenuItem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关闭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   </a:t>
            </a:r>
            <a:endParaRPr lang="en-US" altLang="zh-CN" sz="22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exitItem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=new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JMenuItem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退出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");;</a:t>
            </a:r>
          </a:p>
          <a:p>
            <a:pPr marL="0" indent="0" eaLnBrk="1" hangingPunct="1"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menu.add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openItem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		</a:t>
            </a:r>
            <a:endParaRPr lang="en-US" altLang="zh-CN" sz="22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menu.add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closeItem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marL="0" indent="0" eaLnBrk="1" hangingPunct="1"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menu.add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saveItem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		</a:t>
            </a:r>
            <a:endParaRPr lang="en-US" altLang="zh-CN" sz="22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menu.add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exitItem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marL="0" indent="0" eaLnBrk="1" hangingPunct="1"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menubar.add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(menu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		</a:t>
            </a:r>
          </a:p>
          <a:p>
            <a:pPr marL="0" indent="0" eaLnBrk="1" hangingPunct="1"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f.setJMenuBar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menubar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marL="0" indent="0" eaLnBrk="1" hangingPunct="1"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f.setSize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(400,300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marL="0" indent="0" eaLnBrk="1" hangingPunct="1"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f.setVisible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(true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marL="0" indent="0" eaLnBrk="1" hangingPunct="1"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openItem.addActionListener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(new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EventL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());</a:t>
            </a:r>
          </a:p>
          <a:p>
            <a:pPr marL="0" indent="0" eaLnBrk="1" hangingPunct="1"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}</a:t>
            </a:r>
            <a:endParaRPr lang="zh-CN" altLang="en-US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33123" name="Picture 4" descr="sn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913" y="1916832"/>
            <a:ext cx="3240087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536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5" name="Rectangle 3" descr="羊皮纸"/>
          <p:cNvSpPr>
            <a:spLocks noGrp="1" noChangeArrowheads="1"/>
          </p:cNvSpPr>
          <p:nvPr>
            <p:ph type="body" idx="1"/>
          </p:nvPr>
        </p:nvSpPr>
        <p:spPr>
          <a:xfrm>
            <a:off x="-15304" y="184324"/>
            <a:ext cx="9145017" cy="6408564"/>
          </a:xfrm>
          <a:solidFill>
            <a:srgbClr val="F7FFF9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eaLnBrk="1" hangingPunct="1">
              <a:lnSpc>
                <a:spcPts val="25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000" b="0" dirty="0" smtClean="0">
                <a:latin typeface="Arial" panose="020B0604020202020204" pitchFamily="34" charset="0"/>
              </a:rPr>
              <a:t>	</a:t>
            </a:r>
            <a:r>
              <a:rPr lang="en-US" altLang="zh-CN" sz="2000" b="0" dirty="0" smtClean="0">
                <a:solidFill>
                  <a:srgbClr val="0000FF"/>
                </a:solidFill>
                <a:latin typeface="Arial" panose="020B0604020202020204" pitchFamily="34" charset="0"/>
              </a:rPr>
              <a:t>class </a:t>
            </a:r>
            <a:r>
              <a:rPr lang="en-US" altLang="zh-CN" sz="2000" b="0" dirty="0" err="1" smtClean="0">
                <a:solidFill>
                  <a:srgbClr val="0000FF"/>
                </a:solidFill>
                <a:latin typeface="Arial" panose="020B0604020202020204" pitchFamily="34" charset="0"/>
              </a:rPr>
              <a:t>EventL</a:t>
            </a:r>
            <a:r>
              <a:rPr lang="en-US" altLang="zh-CN" sz="2000" b="0" dirty="0" smtClean="0">
                <a:solidFill>
                  <a:srgbClr val="0000FF"/>
                </a:solidFill>
                <a:latin typeface="Arial" panose="020B0604020202020204" pitchFamily="34" charset="0"/>
              </a:rPr>
              <a:t> implements  </a:t>
            </a:r>
            <a:r>
              <a:rPr lang="en-US" altLang="zh-CN" sz="2000" b="0" dirty="0" err="1" smtClean="0">
                <a:solidFill>
                  <a:srgbClr val="0000FF"/>
                </a:solidFill>
                <a:latin typeface="Arial" panose="020B0604020202020204" pitchFamily="34" charset="0"/>
              </a:rPr>
              <a:t>ActionListener</a:t>
            </a:r>
            <a:r>
              <a:rPr lang="en-US" altLang="zh-CN" sz="2000" b="0" dirty="0" smtClean="0">
                <a:solidFill>
                  <a:srgbClr val="0000FF"/>
                </a:solidFill>
                <a:latin typeface="Arial" panose="020B0604020202020204" pitchFamily="34" charset="0"/>
              </a:rPr>
              <a:t> {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buNone/>
            </a:pPr>
            <a:r>
              <a:rPr lang="en-US" altLang="zh-CN" sz="2000" b="0" dirty="0" smtClean="0">
                <a:latin typeface="Arial" panose="020B0604020202020204" pitchFamily="34" charset="0"/>
              </a:rPr>
              <a:t>		public void </a:t>
            </a:r>
            <a:r>
              <a:rPr lang="en-US" altLang="zh-CN" sz="2000" b="0" dirty="0" err="1" smtClean="0">
                <a:latin typeface="Arial" panose="020B0604020202020204" pitchFamily="34" charset="0"/>
              </a:rPr>
              <a:t>actionPerformed</a:t>
            </a:r>
            <a:r>
              <a:rPr lang="en-US" altLang="zh-CN" sz="2000" b="0" dirty="0" smtClean="0">
                <a:latin typeface="Arial" panose="020B0604020202020204" pitchFamily="34" charset="0"/>
              </a:rPr>
              <a:t>(</a:t>
            </a:r>
            <a:r>
              <a:rPr lang="en-US" altLang="zh-CN" sz="2000" b="0" dirty="0" err="1" smtClean="0">
                <a:latin typeface="Arial" panose="020B0604020202020204" pitchFamily="34" charset="0"/>
              </a:rPr>
              <a:t>ActionEvent</a:t>
            </a:r>
            <a:r>
              <a:rPr lang="en-US" altLang="zh-CN" sz="2000" b="0" dirty="0" smtClean="0">
                <a:latin typeface="Arial" panose="020B0604020202020204" pitchFamily="34" charset="0"/>
              </a:rPr>
              <a:t> e)  {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latin typeface="Arial" panose="020B0604020202020204" pitchFamily="34" charset="0"/>
              </a:rPr>
              <a:t>		     try {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buNone/>
            </a:pPr>
            <a:r>
              <a:rPr lang="en-US" altLang="zh-CN" sz="2000" b="0" dirty="0" smtClean="0">
                <a:latin typeface="Arial" panose="020B0604020202020204" pitchFamily="34" charset="0"/>
              </a:rPr>
              <a:t>			 if(</a:t>
            </a:r>
            <a:r>
              <a:rPr lang="en-US" altLang="zh-CN" sz="2000" b="0" dirty="0" err="1" smtClean="0">
                <a:latin typeface="Arial" panose="020B0604020202020204" pitchFamily="34" charset="0"/>
              </a:rPr>
              <a:t>e.getActionCommand</a:t>
            </a:r>
            <a:r>
              <a:rPr lang="en-US" altLang="zh-CN" sz="2000" b="0" dirty="0" smtClean="0">
                <a:latin typeface="Arial" panose="020B0604020202020204" pitchFamily="34" charset="0"/>
              </a:rPr>
              <a:t>()=="</a:t>
            </a:r>
            <a:r>
              <a:rPr lang="zh-CN" altLang="en-US" sz="2000" b="0" dirty="0" smtClean="0">
                <a:latin typeface="Arial" panose="020B0604020202020204" pitchFamily="34" charset="0"/>
              </a:rPr>
              <a:t>打开</a:t>
            </a:r>
            <a:r>
              <a:rPr lang="en-US" altLang="zh-CN" sz="2000" b="0" dirty="0" smtClean="0">
                <a:latin typeface="Arial" panose="020B0604020202020204" pitchFamily="34" charset="0"/>
              </a:rPr>
              <a:t>") {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latin typeface="Arial" panose="020B0604020202020204" pitchFamily="34" charset="0"/>
              </a:rPr>
              <a:t>			         fc=new </a:t>
            </a:r>
            <a:r>
              <a:rPr lang="en-US" altLang="zh-CN" sz="2000" b="0" dirty="0" err="1" smtClean="0">
                <a:latin typeface="Arial" panose="020B0604020202020204" pitchFamily="34" charset="0"/>
              </a:rPr>
              <a:t>JFileChooser</a:t>
            </a:r>
            <a:r>
              <a:rPr lang="en-US" altLang="zh-CN" sz="2000" b="0" dirty="0" smtClean="0">
                <a:latin typeface="Arial" panose="020B0604020202020204" pitchFamily="34" charset="0"/>
              </a:rPr>
              <a:t>(); 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buNone/>
            </a:pPr>
            <a:r>
              <a:rPr lang="en-US" altLang="zh-CN" sz="2000" b="0" dirty="0" smtClean="0">
                <a:latin typeface="Arial" panose="020B0604020202020204" pitchFamily="34" charset="0"/>
              </a:rPr>
              <a:t>			         </a:t>
            </a:r>
            <a:r>
              <a:rPr lang="en-US" altLang="zh-CN" sz="1800" b="0" dirty="0" smtClean="0">
                <a:latin typeface="Arial" panose="020B0604020202020204" pitchFamily="34" charset="0"/>
              </a:rPr>
              <a:t>if ( </a:t>
            </a:r>
            <a:r>
              <a:rPr lang="en-US" altLang="zh-CN" sz="1800" b="0" dirty="0" err="1" smtClean="0">
                <a:latin typeface="Arial" panose="020B0604020202020204" pitchFamily="34" charset="0"/>
              </a:rPr>
              <a:t>fc.showOpenDialog</a:t>
            </a:r>
            <a:r>
              <a:rPr lang="en-US" altLang="zh-CN" sz="1800" b="0" dirty="0" smtClean="0">
                <a:latin typeface="Arial" panose="020B0604020202020204" pitchFamily="34" charset="0"/>
              </a:rPr>
              <a:t>(null)==</a:t>
            </a:r>
            <a:r>
              <a:rPr lang="en-US" altLang="zh-CN" sz="1600" b="0" dirty="0" err="1" smtClean="0">
                <a:latin typeface="Arial" panose="020B0604020202020204" pitchFamily="34" charset="0"/>
              </a:rPr>
              <a:t>JFileChooser.APPROVE_OPTION</a:t>
            </a:r>
            <a:r>
              <a:rPr lang="en-US" altLang="zh-CN" sz="1600" b="0" dirty="0" smtClean="0">
                <a:latin typeface="Arial" panose="020B0604020202020204" pitchFamily="34" charset="0"/>
              </a:rPr>
              <a:t>)</a:t>
            </a:r>
            <a:r>
              <a:rPr lang="en-US" altLang="zh-CN" sz="1600" b="0" dirty="0">
                <a:latin typeface="Arial" panose="020B0604020202020204" pitchFamily="34" charset="0"/>
              </a:rPr>
              <a:t> </a:t>
            </a:r>
            <a:r>
              <a:rPr lang="en-US" altLang="zh-CN" sz="1600" b="0" dirty="0" smtClean="0">
                <a:latin typeface="Arial" panose="020B0604020202020204" pitchFamily="34" charset="0"/>
              </a:rPr>
              <a:t>{</a:t>
            </a:r>
            <a:r>
              <a:rPr lang="en-US" altLang="zh-CN" sz="2000" b="0" dirty="0" smtClean="0">
                <a:latin typeface="Arial" panose="020B0604020202020204" pitchFamily="34" charset="0"/>
              </a:rPr>
              <a:t>	</a:t>
            </a:r>
            <a:r>
              <a:rPr lang="en-US" altLang="zh-CN" sz="2000" b="0" dirty="0">
                <a:latin typeface="Arial" panose="020B0604020202020204" pitchFamily="34" charset="0"/>
              </a:rPr>
              <a:t>	</a:t>
            </a:r>
            <a:r>
              <a:rPr lang="en-US" altLang="zh-CN" sz="2000" b="0" dirty="0" smtClean="0">
                <a:latin typeface="Arial" panose="020B0604020202020204" pitchFamily="34" charset="0"/>
              </a:rPr>
              <a:t>	     </a:t>
            </a:r>
            <a:r>
              <a:rPr lang="en-US" altLang="zh-CN" sz="2000" b="0" dirty="0" smtClean="0">
                <a:solidFill>
                  <a:srgbClr val="C00000"/>
                </a:solidFill>
                <a:latin typeface="Arial" panose="020B0604020202020204" pitchFamily="34" charset="0"/>
              </a:rPr>
              <a:t>file=</a:t>
            </a:r>
            <a:r>
              <a:rPr lang="en-US" altLang="zh-CN" sz="2000" b="0" dirty="0" err="1" smtClean="0">
                <a:solidFill>
                  <a:srgbClr val="C00000"/>
                </a:solidFill>
                <a:latin typeface="Arial" panose="020B0604020202020204" pitchFamily="34" charset="0"/>
              </a:rPr>
              <a:t>fc.getSelectedFile</a:t>
            </a:r>
            <a:r>
              <a:rPr lang="en-US" altLang="zh-CN" sz="2000" b="0" dirty="0" smtClean="0">
                <a:solidFill>
                  <a:srgbClr val="C00000"/>
                </a:solidFill>
                <a:latin typeface="Arial" panose="020B0604020202020204" pitchFamily="34" charset="0"/>
              </a:rPr>
              <a:t>();    </a:t>
            </a:r>
            <a:r>
              <a:rPr lang="en-US" altLang="zh-CN" sz="2000" b="0" dirty="0" smtClean="0">
                <a:latin typeface="Arial" panose="020B0604020202020204" pitchFamily="34" charset="0"/>
              </a:rPr>
              <a:t>// </a:t>
            </a:r>
            <a:r>
              <a:rPr lang="zh-CN" altLang="en-US" sz="2000" b="0" dirty="0" smtClean="0">
                <a:latin typeface="Arial" panose="020B0604020202020204" pitchFamily="34" charset="0"/>
              </a:rPr>
              <a:t>获取所选文件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latin typeface="Arial" panose="020B0604020202020204" pitchFamily="34" charset="0"/>
              </a:rPr>
              <a:t>			       	     </a:t>
            </a:r>
            <a:r>
              <a:rPr lang="en-US" altLang="zh-CN" sz="2000" b="0" dirty="0" err="1" smtClean="0">
                <a:latin typeface="Arial" panose="020B0604020202020204" pitchFamily="34" charset="0"/>
              </a:rPr>
              <a:t>fr</a:t>
            </a:r>
            <a:r>
              <a:rPr lang="en-US" altLang="zh-CN" sz="2000" b="0" dirty="0" smtClean="0">
                <a:latin typeface="Arial" panose="020B0604020202020204" pitchFamily="34" charset="0"/>
              </a:rPr>
              <a:t>=new </a:t>
            </a:r>
            <a:r>
              <a:rPr lang="en-US" altLang="zh-CN" sz="2000" b="0" dirty="0" err="1" smtClean="0">
                <a:latin typeface="Arial" panose="020B0604020202020204" pitchFamily="34" charset="0"/>
              </a:rPr>
              <a:t>FileReader</a:t>
            </a:r>
            <a:r>
              <a:rPr lang="en-US" altLang="zh-CN" sz="2000" b="0" dirty="0" smtClean="0">
                <a:latin typeface="Arial" panose="020B0604020202020204" pitchFamily="34" charset="0"/>
              </a:rPr>
              <a:t>(file);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latin typeface="Arial" panose="020B0604020202020204" pitchFamily="34" charset="0"/>
              </a:rPr>
              <a:t>				     </a:t>
            </a:r>
            <a:r>
              <a:rPr lang="en-US" altLang="zh-CN" sz="2000" b="0" dirty="0" err="1" smtClean="0">
                <a:latin typeface="Arial" panose="020B0604020202020204" pitchFamily="34" charset="0"/>
              </a:rPr>
              <a:t>int</a:t>
            </a:r>
            <a:r>
              <a:rPr lang="en-US" altLang="zh-CN" sz="2000" b="0" dirty="0" smtClean="0">
                <a:latin typeface="Arial" panose="020B0604020202020204" pitchFamily="34" charset="0"/>
              </a:rPr>
              <a:t> c;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latin typeface="Arial" panose="020B0604020202020204" pitchFamily="34" charset="0"/>
              </a:rPr>
              <a:t>				     while ((c = </a:t>
            </a:r>
            <a:r>
              <a:rPr lang="en-US" altLang="zh-CN" sz="2000" b="0" dirty="0" err="1" smtClean="0">
                <a:solidFill>
                  <a:srgbClr val="C00000"/>
                </a:solidFill>
                <a:latin typeface="Arial" panose="020B0604020202020204" pitchFamily="34" charset="0"/>
              </a:rPr>
              <a:t>fr.read</a:t>
            </a:r>
            <a:r>
              <a:rPr lang="en-US" altLang="zh-CN" sz="2000" b="0" dirty="0" smtClean="0">
                <a:solidFill>
                  <a:srgbClr val="C00000"/>
                </a:solidFill>
                <a:latin typeface="Arial" panose="020B0604020202020204" pitchFamily="34" charset="0"/>
              </a:rPr>
              <a:t>()</a:t>
            </a:r>
            <a:r>
              <a:rPr lang="en-US" altLang="zh-CN" sz="2000" b="0" dirty="0" smtClean="0">
                <a:latin typeface="Arial" panose="020B0604020202020204" pitchFamily="34" charset="0"/>
              </a:rPr>
              <a:t>) != -1)     	   // </a:t>
            </a:r>
            <a:r>
              <a:rPr lang="zh-CN" altLang="en-US" sz="2000" b="0" dirty="0" smtClean="0">
                <a:latin typeface="Arial" panose="020B0604020202020204" pitchFamily="34" charset="0"/>
              </a:rPr>
              <a:t>读取文件中的数据</a:t>
            </a:r>
            <a:endParaRPr lang="en-US" altLang="zh-CN" sz="2000" b="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ts val="25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latin typeface="Arial" panose="020B0604020202020204" pitchFamily="34" charset="0"/>
              </a:rPr>
              <a:t>					</a:t>
            </a:r>
            <a:r>
              <a:rPr lang="en-US" altLang="zh-CN" sz="2000" b="0" dirty="0" err="1" smtClean="0">
                <a:latin typeface="Arial" panose="020B0604020202020204" pitchFamily="34" charset="0"/>
              </a:rPr>
              <a:t>ta.append</a:t>
            </a:r>
            <a:r>
              <a:rPr lang="en-US" altLang="zh-CN" sz="2000" b="0" dirty="0" smtClean="0">
                <a:latin typeface="Arial" panose="020B0604020202020204" pitchFamily="34" charset="0"/>
              </a:rPr>
              <a:t>( </a:t>
            </a:r>
            <a:r>
              <a:rPr lang="en-US" altLang="zh-CN" sz="2000" b="0" dirty="0" err="1" smtClean="0">
                <a:latin typeface="Arial" panose="020B0604020202020204" pitchFamily="34" charset="0"/>
              </a:rPr>
              <a:t>String.valueOf</a:t>
            </a:r>
            <a:r>
              <a:rPr lang="en-US" altLang="zh-CN" sz="2000" b="0" dirty="0" smtClean="0">
                <a:latin typeface="Arial" panose="020B0604020202020204" pitchFamily="34" charset="0"/>
              </a:rPr>
              <a:t>((char) c) );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latin typeface="Arial" panose="020B0604020202020204" pitchFamily="34" charset="0"/>
              </a:rPr>
              <a:t>			</a:t>
            </a:r>
            <a:r>
              <a:rPr lang="en-US" altLang="zh-CN" sz="2000" b="0" dirty="0">
                <a:latin typeface="Arial" panose="020B0604020202020204" pitchFamily="34" charset="0"/>
              </a:rPr>
              <a:t> </a:t>
            </a:r>
            <a:r>
              <a:rPr lang="en-US" altLang="zh-CN" sz="2000" b="0" dirty="0" smtClean="0">
                <a:latin typeface="Arial" panose="020B0604020202020204" pitchFamily="34" charset="0"/>
              </a:rPr>
              <a:t>         }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latin typeface="Arial" panose="020B0604020202020204" pitchFamily="34" charset="0"/>
              </a:rPr>
              <a:t>			   }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latin typeface="Arial" panose="020B0604020202020204" pitchFamily="34" charset="0"/>
              </a:rPr>
              <a:t>                     } catch(Exception </a:t>
            </a:r>
            <a:r>
              <a:rPr lang="en-US" altLang="zh-CN" sz="2000" b="0" dirty="0" err="1" smtClean="0">
                <a:latin typeface="Arial" panose="020B0604020202020204" pitchFamily="34" charset="0"/>
              </a:rPr>
              <a:t>exp</a:t>
            </a:r>
            <a:r>
              <a:rPr lang="en-US" altLang="zh-CN" sz="2000" b="0" dirty="0" smtClean="0">
                <a:latin typeface="Arial" panose="020B0604020202020204" pitchFamily="34" charset="0"/>
              </a:rPr>
              <a:t>)   {   </a:t>
            </a:r>
            <a:r>
              <a:rPr lang="zh-CN" altLang="zh-CN" sz="2000" b="0" dirty="0" smtClean="0">
                <a:latin typeface="Arial" panose="020B0604020202020204" pitchFamily="34" charset="0"/>
              </a:rPr>
              <a:t>exp.printStackTrace();</a:t>
            </a:r>
            <a:r>
              <a:rPr lang="zh-CN" altLang="en-US" sz="2000" b="0" dirty="0" smtClean="0">
                <a:latin typeface="Arial" panose="020B0604020202020204" pitchFamily="34" charset="0"/>
              </a:rPr>
              <a:t>   </a:t>
            </a:r>
            <a:r>
              <a:rPr lang="en-US" altLang="zh-CN" sz="2000" b="0" dirty="0" smtClean="0">
                <a:latin typeface="Arial" panose="020B0604020202020204" pitchFamily="34" charset="0"/>
              </a:rPr>
              <a:t>}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latin typeface="Arial" panose="020B0604020202020204" pitchFamily="34" charset="0"/>
              </a:rPr>
              <a:t>		}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latin typeface="Arial" panose="020B0604020202020204" pitchFamily="34" charset="0"/>
              </a:rPr>
              <a:t>	 }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latin typeface="Arial" panose="020B0604020202020204" pitchFamily="34" charset="0"/>
              </a:rPr>
              <a:t>	</a:t>
            </a:r>
            <a:r>
              <a:rPr lang="en-US" altLang="zh-CN" sz="2000" b="0" dirty="0" smtClean="0">
                <a:solidFill>
                  <a:srgbClr val="0000FF"/>
                </a:solidFill>
                <a:latin typeface="Arial" panose="020B0604020202020204" pitchFamily="34" charset="0"/>
              </a:rPr>
              <a:t>public static void main(String[] </a:t>
            </a:r>
            <a:r>
              <a:rPr lang="en-US" altLang="zh-CN" sz="2000" b="0" dirty="0" err="1" smtClean="0">
                <a:solidFill>
                  <a:srgbClr val="0000FF"/>
                </a:solidFill>
                <a:latin typeface="Arial" panose="020B0604020202020204" pitchFamily="34" charset="0"/>
              </a:rPr>
              <a:t>args</a:t>
            </a:r>
            <a:r>
              <a:rPr lang="en-US" altLang="zh-CN" sz="2000" b="0" dirty="0" smtClean="0">
                <a:solidFill>
                  <a:srgbClr val="0000FF"/>
                </a:solidFill>
                <a:latin typeface="Arial" panose="020B0604020202020204" pitchFamily="34" charset="0"/>
              </a:rPr>
              <a:t>){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latin typeface="Arial" panose="020B0604020202020204" pitchFamily="34" charset="0"/>
              </a:rPr>
              <a:t>		Editor e=new Editor();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latin typeface="Arial" panose="020B0604020202020204" pitchFamily="34" charset="0"/>
              </a:rPr>
              <a:t>	 }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latin typeface="Arial" panose="020B0604020202020204" pitchFamily="34" charset="0"/>
              </a:rPr>
              <a:t>}</a:t>
            </a:r>
            <a:endParaRPr lang="zh-CN" altLang="en-US" sz="2000" b="0" dirty="0" smtClean="0">
              <a:latin typeface="Arial" panose="020B0604020202020204" pitchFamily="34" charset="0"/>
            </a:endParaRPr>
          </a:p>
        </p:txBody>
      </p:sp>
      <p:pic>
        <p:nvPicPr>
          <p:cNvPr id="134147" name="Picture 4" descr="sn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642933"/>
            <a:ext cx="2592289" cy="221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481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2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2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22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22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229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422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422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422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422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422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422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422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422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 txBox="1">
            <a:spLocks noChangeArrowheads="1"/>
          </p:cNvSpPr>
          <p:nvPr/>
        </p:nvSpPr>
        <p:spPr bwMode="auto">
          <a:xfrm>
            <a:off x="1047750" y="250825"/>
            <a:ext cx="8132763" cy="86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3600" b="0">
                <a:solidFill>
                  <a:schemeClr val="bg1"/>
                </a:solidFill>
                <a:latin typeface="黑体" panose="02010609060101010101" pitchFamily="49" charset="-122"/>
                <a:cs typeface="+mj-cs"/>
              </a:defRPr>
            </a:lvl1pPr>
            <a:lvl2pPr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/>
              <a:t>装饰流的使用</a:t>
            </a:r>
          </a:p>
        </p:txBody>
      </p:sp>
      <p:sp>
        <p:nvSpPr>
          <p:cNvPr id="59395" name="Rectangle 3"/>
          <p:cNvSpPr txBox="1">
            <a:spLocks noChangeArrowheads="1"/>
          </p:cNvSpPr>
          <p:nvPr/>
        </p:nvSpPr>
        <p:spPr bwMode="auto">
          <a:xfrm>
            <a:off x="323850" y="1196975"/>
            <a:ext cx="8496300" cy="278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35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zh-CN" altLang="en-US" sz="2400" b="0" dirty="0">
                <a:latin typeface="Arial" panose="020B0604020202020204" pitchFamily="34" charset="0"/>
              </a:rPr>
              <a:t>实体流指</a:t>
            </a:r>
            <a:r>
              <a:rPr lang="zh-CN" altLang="en-US" sz="2400" b="0" dirty="0">
                <a:solidFill>
                  <a:srgbClr val="FF0000"/>
                </a:solidFill>
                <a:latin typeface="Arial" panose="020B0604020202020204" pitchFamily="34" charset="0"/>
              </a:rPr>
              <a:t>直接</a:t>
            </a:r>
            <a:r>
              <a:rPr lang="zh-CN" altLang="en-US" sz="2400" b="0" dirty="0">
                <a:latin typeface="Arial" panose="020B0604020202020204" pitchFamily="34" charset="0"/>
              </a:rPr>
              <a:t>连接数据源的流类。</a:t>
            </a:r>
          </a:p>
          <a:p>
            <a:pPr>
              <a:lnSpc>
                <a:spcPts val="35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zh-CN" altLang="en-US" sz="2400" b="0" dirty="0">
                <a:latin typeface="Arial" panose="020B0604020202020204" pitchFamily="34" charset="0"/>
              </a:rPr>
              <a:t>装饰流指不直接连接数据源，而是</a:t>
            </a:r>
            <a:r>
              <a:rPr lang="zh-CN" altLang="en-US" sz="2400" b="0" dirty="0">
                <a:solidFill>
                  <a:srgbClr val="FF0000"/>
                </a:solidFill>
                <a:latin typeface="Arial" panose="020B0604020202020204" pitchFamily="34" charset="0"/>
              </a:rPr>
              <a:t>以其它流对象为基础</a:t>
            </a:r>
            <a:r>
              <a:rPr lang="zh-CN" altLang="en-US" sz="2400" b="0" dirty="0">
                <a:latin typeface="Arial" panose="020B0604020202020204" pitchFamily="34" charset="0"/>
              </a:rPr>
              <a:t>建立的流类。</a:t>
            </a:r>
            <a:endParaRPr lang="en-US" altLang="zh-CN" sz="2400" b="0" dirty="0">
              <a:latin typeface="Arial" panose="020B0604020202020204" pitchFamily="34" charset="0"/>
            </a:endParaRPr>
          </a:p>
          <a:p>
            <a:pPr>
              <a:lnSpc>
                <a:spcPts val="35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zh-CN" altLang="en-US" sz="2400" b="0" dirty="0">
                <a:latin typeface="Arial" panose="020B0604020202020204" pitchFamily="34" charset="0"/>
              </a:rPr>
              <a:t>装饰流类</a:t>
            </a:r>
            <a:r>
              <a:rPr lang="zh-CN" altLang="en-US" sz="2400" b="0" dirty="0">
                <a:solidFill>
                  <a:srgbClr val="FF0000"/>
                </a:solidFill>
                <a:latin typeface="Arial" panose="020B0604020202020204" pitchFamily="34" charset="0"/>
              </a:rPr>
              <a:t>不可以单独</a:t>
            </a:r>
            <a:r>
              <a:rPr lang="zh-CN" altLang="en-US" sz="2400" b="0" dirty="0">
                <a:latin typeface="Arial" panose="020B0604020202020204" pitchFamily="34" charset="0"/>
              </a:rPr>
              <a:t>使用，必须配合实体流或装饰流使用。 </a:t>
            </a:r>
          </a:p>
          <a:p>
            <a:pPr>
              <a:lnSpc>
                <a:spcPts val="35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zh-CN" altLang="en-US" sz="2400" b="0" dirty="0">
                <a:latin typeface="Arial" panose="020B0604020202020204" pitchFamily="34" charset="0"/>
              </a:rPr>
              <a:t>装饰流不改变原来实体流对象中的数据内容，只是有一些功能的</a:t>
            </a:r>
            <a:r>
              <a:rPr lang="zh-CN" altLang="en-US" sz="2400" b="0" dirty="0">
                <a:solidFill>
                  <a:srgbClr val="FF0000"/>
                </a:solidFill>
                <a:latin typeface="Arial" panose="020B0604020202020204" pitchFamily="34" charset="0"/>
              </a:rPr>
              <a:t>增强</a:t>
            </a:r>
            <a:r>
              <a:rPr lang="zh-CN" altLang="en-US" sz="2400" b="0" dirty="0">
                <a:latin typeface="Arial" panose="020B0604020202020204" pitchFamily="34" charset="0"/>
              </a:rPr>
              <a:t>，如</a:t>
            </a:r>
            <a:r>
              <a:rPr lang="zh-CN" altLang="en-US" sz="2400" b="0" dirty="0">
                <a:solidFill>
                  <a:srgbClr val="FF0000"/>
                </a:solidFill>
                <a:latin typeface="Arial" panose="020B0604020202020204" pitchFamily="34" charset="0"/>
              </a:rPr>
              <a:t>提高</a:t>
            </a:r>
            <a:r>
              <a:rPr lang="zh-CN" altLang="en-US" sz="2400" b="0" dirty="0">
                <a:latin typeface="Arial" panose="020B0604020202020204" pitchFamily="34" charset="0"/>
              </a:rPr>
              <a:t>读写速度或者</a:t>
            </a:r>
            <a:r>
              <a:rPr lang="zh-CN" altLang="en-US" sz="2400" b="0" dirty="0">
                <a:solidFill>
                  <a:srgbClr val="FF0000"/>
                </a:solidFill>
                <a:latin typeface="Arial" panose="020B0604020202020204" pitchFamily="34" charset="0"/>
              </a:rPr>
              <a:t>提供</a:t>
            </a:r>
            <a:r>
              <a:rPr lang="zh-CN" altLang="en-US" sz="2400" b="0" dirty="0">
                <a:latin typeface="Arial" panose="020B0604020202020204" pitchFamily="34" charset="0"/>
              </a:rPr>
              <a:t>更多的读写格式。</a:t>
            </a:r>
          </a:p>
        </p:txBody>
      </p:sp>
      <p:pic>
        <p:nvPicPr>
          <p:cNvPr id="49156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01" t="25594" r="19330" b="36015"/>
          <a:stretch>
            <a:fillRect/>
          </a:stretch>
        </p:blipFill>
        <p:spPr bwMode="auto">
          <a:xfrm>
            <a:off x="1979613" y="4076700"/>
            <a:ext cx="4968875" cy="251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17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865" y="3635439"/>
            <a:ext cx="8207375" cy="21698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  <a:buClr>
                <a:srgbClr val="339966"/>
              </a:buClr>
              <a:buSzPct val="85000"/>
              <a:buChar char="q"/>
            </a:pPr>
            <a:r>
              <a:rPr lang="en-US" altLang="zh-CN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Buffered</a:t>
            </a:r>
            <a:r>
              <a:rPr lang="en-US" altLang="zh-CN" b="0" dirty="0" err="1">
                <a:latin typeface="Arial" panose="020B0604020202020204" pitchFamily="34" charset="0"/>
                <a:ea typeface="黑体" panose="02010609060101010101" pitchFamily="49" charset="-122"/>
              </a:rPr>
              <a:t>Reader</a:t>
            </a:r>
            <a:r>
              <a:rPr lang="zh-CN" altLang="en-US" b="0" dirty="0">
                <a:latin typeface="Arial" panose="020B0604020202020204" pitchFamily="34" charset="0"/>
                <a:ea typeface="黑体" panose="02010609060101010101" pitchFamily="49" charset="-122"/>
              </a:rPr>
              <a:t>类</a:t>
            </a:r>
          </a:p>
          <a:p>
            <a:pPr>
              <a:lnSpc>
                <a:spcPts val="3600"/>
              </a:lnSpc>
              <a:spcBef>
                <a:spcPts val="600"/>
              </a:spcBef>
              <a:buClr>
                <a:srgbClr val="339966"/>
              </a:buClr>
              <a:buSzPct val="85000"/>
              <a:buChar char="q"/>
            </a:pPr>
            <a:r>
              <a:rPr lang="en-US" altLang="zh-CN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Buffered</a:t>
            </a:r>
            <a:r>
              <a:rPr lang="en-US" altLang="zh-CN" b="0" dirty="0" err="1">
                <a:latin typeface="Arial" panose="020B0604020202020204" pitchFamily="34" charset="0"/>
                <a:ea typeface="黑体" panose="02010609060101010101" pitchFamily="49" charset="-122"/>
              </a:rPr>
              <a:t>Writer</a:t>
            </a:r>
            <a:r>
              <a:rPr lang="zh-CN" altLang="en-US" b="0" dirty="0">
                <a:latin typeface="Arial" panose="020B0604020202020204" pitchFamily="34" charset="0"/>
                <a:ea typeface="黑体" panose="02010609060101010101" pitchFamily="49" charset="-122"/>
              </a:rPr>
              <a:t>类</a:t>
            </a:r>
          </a:p>
          <a:p>
            <a:pPr>
              <a:lnSpc>
                <a:spcPts val="3600"/>
              </a:lnSpc>
              <a:spcBef>
                <a:spcPts val="600"/>
              </a:spcBef>
              <a:buClr>
                <a:srgbClr val="339966"/>
              </a:buClr>
              <a:buSzPct val="85000"/>
              <a:buChar char="q"/>
            </a:pPr>
            <a:r>
              <a:rPr lang="en-US" altLang="zh-CN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Buffered</a:t>
            </a:r>
            <a:r>
              <a:rPr lang="en-US" altLang="zh-CN" b="0" dirty="0" err="1">
                <a:latin typeface="Arial" panose="020B0604020202020204" pitchFamily="34" charset="0"/>
                <a:ea typeface="黑体" panose="02010609060101010101" pitchFamily="49" charset="-122"/>
              </a:rPr>
              <a:t>InputStream</a:t>
            </a:r>
            <a:r>
              <a:rPr lang="zh-CN" altLang="en-US" b="0" dirty="0">
                <a:latin typeface="Arial" panose="020B0604020202020204" pitchFamily="34" charset="0"/>
                <a:ea typeface="黑体" panose="02010609060101010101" pitchFamily="49" charset="-122"/>
              </a:rPr>
              <a:t>类</a:t>
            </a:r>
          </a:p>
          <a:p>
            <a:pPr>
              <a:lnSpc>
                <a:spcPts val="3600"/>
              </a:lnSpc>
              <a:spcBef>
                <a:spcPts val="600"/>
              </a:spcBef>
              <a:buClr>
                <a:srgbClr val="339966"/>
              </a:buClr>
              <a:buSzPct val="85000"/>
              <a:buChar char="q"/>
            </a:pPr>
            <a:r>
              <a:rPr lang="en-US" altLang="zh-CN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Buffered</a:t>
            </a:r>
            <a:r>
              <a:rPr lang="en-US" altLang="zh-CN" b="0" dirty="0" err="1">
                <a:latin typeface="Arial" panose="020B0604020202020204" pitchFamily="34" charset="0"/>
                <a:ea typeface="黑体" panose="02010609060101010101" pitchFamily="49" charset="-122"/>
              </a:rPr>
              <a:t>OutputStream</a:t>
            </a:r>
            <a:r>
              <a:rPr lang="zh-CN" altLang="en-US" b="0" dirty="0">
                <a:latin typeface="Arial" panose="020B0604020202020204" pitchFamily="34" charset="0"/>
                <a:ea typeface="黑体" panose="02010609060101010101" pitchFamily="49" charset="-122"/>
              </a:rPr>
              <a:t>类</a:t>
            </a:r>
          </a:p>
        </p:txBody>
      </p:sp>
      <p:sp>
        <p:nvSpPr>
          <p:cNvPr id="141315" name="Rectangle 4"/>
          <p:cNvSpPr>
            <a:spLocks noGrp="1" noChangeArrowheads="1"/>
          </p:cNvSpPr>
          <p:nvPr>
            <p:ph type="title"/>
          </p:nvPr>
        </p:nvSpPr>
        <p:spPr>
          <a:xfrm>
            <a:off x="1001242" y="265112"/>
            <a:ext cx="8132762" cy="860425"/>
          </a:xfrm>
          <a:noFill/>
        </p:spPr>
        <p:txBody>
          <a:bodyPr/>
          <a:lstStyle/>
          <a:p>
            <a:pPr eaLnBrk="1" hangingPunct="1"/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6.5 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缓冲流</a:t>
            </a:r>
          </a:p>
        </p:txBody>
      </p:sp>
      <p:sp>
        <p:nvSpPr>
          <p:cNvPr id="141316" name="Text Box 5"/>
          <p:cNvSpPr txBox="1">
            <a:spLocks noChangeArrowheads="1"/>
          </p:cNvSpPr>
          <p:nvPr/>
        </p:nvSpPr>
        <p:spPr bwMode="auto">
          <a:xfrm>
            <a:off x="468634" y="1196752"/>
            <a:ext cx="8351838" cy="151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CC3300"/>
              </a:buClr>
              <a:buChar char="–"/>
              <a:defRPr sz="2400" b="1">
                <a:solidFill>
                  <a:schemeClr val="tx1"/>
                </a:solidFill>
                <a:latin typeface="仿宋_GB2312"/>
                <a:ea typeface="仿宋_GB2312"/>
                <a:cs typeface="仿宋_GB2312"/>
              </a:defRPr>
            </a:lvl2pPr>
            <a:lvl3pPr marL="1143000" indent="-228600">
              <a:lnSpc>
                <a:spcPct val="93000"/>
              </a:lnSpc>
              <a:spcBef>
                <a:spcPct val="20000"/>
              </a:spcBef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仿宋_GB2312"/>
                <a:cs typeface="仿宋_GB2312"/>
              </a:defRPr>
            </a:lvl3pPr>
            <a:lvl4pPr marL="1600200" indent="-228600">
              <a:lnSpc>
                <a:spcPct val="93000"/>
              </a:lnSpc>
              <a:spcBef>
                <a:spcPct val="20000"/>
              </a:spcBef>
              <a:buClr>
                <a:srgbClr val="CC3300"/>
              </a:buClr>
              <a:buChar char="–"/>
              <a:defRPr>
                <a:solidFill>
                  <a:schemeClr val="tx1"/>
                </a:solidFill>
                <a:latin typeface="Garamond" panose="02020404030301010803" pitchFamily="18" charset="0"/>
                <a:ea typeface="仿宋_GB2312"/>
                <a:cs typeface="仿宋_GB2312"/>
              </a:defRPr>
            </a:lvl4pPr>
            <a:lvl5pPr marL="2057400" indent="-228600">
              <a:lnSpc>
                <a:spcPct val="93000"/>
              </a:lnSpc>
              <a:spcBef>
                <a:spcPct val="20000"/>
              </a:spcBef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>
                <a:solidFill>
                  <a:schemeClr val="tx1"/>
                </a:solidFill>
                <a:latin typeface="Garamond" panose="02020404030301010803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>
                <a:solidFill>
                  <a:schemeClr val="tx1"/>
                </a:solidFill>
                <a:latin typeface="Garamond" panose="02020404030301010803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>
                <a:solidFill>
                  <a:schemeClr val="tx1"/>
                </a:solidFill>
                <a:latin typeface="Garamond" panose="02020404030301010803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>
                <a:solidFill>
                  <a:schemeClr val="tx1"/>
                </a:solidFill>
                <a:latin typeface="Garamond" panose="02020404030301010803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>
                <a:solidFill>
                  <a:schemeClr val="tx1"/>
                </a:solidFill>
                <a:latin typeface="Garamond" panose="02020404030301010803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/>
              <a:t>  在进行</a:t>
            </a:r>
            <a:r>
              <a:rPr lang="en-US" altLang="zh-CN" dirty="0"/>
              <a:t>IO</a:t>
            </a:r>
            <a:r>
              <a:rPr lang="zh-CN" altLang="en-US" dirty="0"/>
              <a:t>操作时，除了功能以外，程序的执行效率也是必须要考虑的问题。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/>
              <a:t> 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使用</a:t>
            </a:r>
            <a:r>
              <a:rPr lang="zh-CN" altLang="en-US" dirty="0">
                <a:solidFill>
                  <a:srgbClr val="FF0000"/>
                </a:solidFill>
              </a:rPr>
              <a:t>缓冲</a:t>
            </a:r>
            <a:r>
              <a:rPr lang="zh-CN" altLang="en-US" dirty="0" smtClean="0">
                <a:solidFill>
                  <a:srgbClr val="FF0000"/>
                </a:solidFill>
              </a:rPr>
              <a:t>流技术</a:t>
            </a:r>
            <a:r>
              <a:rPr lang="zh-CN" altLang="en-US" dirty="0" smtClean="0"/>
              <a:t>来解决这一问题。</a:t>
            </a:r>
            <a:endParaRPr lang="zh-CN" altLang="en-US" dirty="0"/>
          </a:p>
        </p:txBody>
      </p:sp>
      <p:pic>
        <p:nvPicPr>
          <p:cNvPr id="14131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263121"/>
            <a:ext cx="3833042" cy="661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3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1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1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1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1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41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1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4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4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457200"/>
            <a:ext cx="7391400" cy="4873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6.5.1 </a:t>
            </a:r>
            <a:r>
              <a:rPr lang="zh-CN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缓冲字节</a:t>
            </a:r>
            <a:r>
              <a:rPr lang="zh-CN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流</a:t>
            </a:r>
            <a:endParaRPr lang="zh-CN" alt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54097"/>
            <a:ext cx="8229600" cy="61478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  <a:buClr>
                <a:srgbClr val="339966"/>
              </a:buClr>
              <a:buSzPct val="85000"/>
              <a:buChar char="q"/>
            </a:pPr>
            <a:r>
              <a:rPr lang="zh-CN" altLang="zh-CN" sz="2600" b="0" dirty="0">
                <a:latin typeface="Arial" panose="020B0604020202020204" pitchFamily="34" charset="0"/>
                <a:ea typeface="黑体" panose="02010609060101010101" pitchFamily="49" charset="-122"/>
              </a:rPr>
              <a:t>缓冲字节输入流</a:t>
            </a:r>
            <a:r>
              <a:rPr lang="en-US" altLang="zh-CN" sz="2600" b="0" dirty="0" err="1">
                <a:latin typeface="Arial" panose="020B0604020202020204" pitchFamily="34" charset="0"/>
                <a:ea typeface="黑体" panose="02010609060101010101" pitchFamily="49" charset="-122"/>
              </a:rPr>
              <a:t>BufferedInputStream</a:t>
            </a:r>
            <a:r>
              <a:rPr lang="zh-CN" altLang="zh-CN" sz="26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类</a:t>
            </a:r>
            <a:endParaRPr lang="en-US" altLang="zh-CN" sz="2600" b="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400776"/>
              </p:ext>
            </p:extLst>
          </p:nvPr>
        </p:nvGraphicFramePr>
        <p:xfrm>
          <a:off x="68852" y="1933848"/>
          <a:ext cx="9014252" cy="1579240"/>
        </p:xfrm>
        <a:graphic>
          <a:graphicData uri="http://schemas.openxmlformats.org/drawingml/2006/table">
            <a:tbl>
              <a:tblPr firstRow="1" firstCol="1" bandRow="1">
                <a:tableStyleId>{D113A9D2-9D6B-4929-AA2D-F23B5EE8CBE7}</a:tableStyleId>
              </a:tblPr>
              <a:tblGrid>
                <a:gridCol w="6012160"/>
                <a:gridCol w="3002092"/>
              </a:tblGrid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0" kern="100" dirty="0" smtClean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构造</a:t>
                      </a:r>
                      <a:r>
                        <a:rPr lang="zh-CN" sz="2000" b="0" kern="100" dirty="0" smtClean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方法</a:t>
                      </a:r>
                      <a:endParaRPr lang="zh-CN" sz="2800" b="0" kern="100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说明</a:t>
                      </a:r>
                      <a:endParaRPr lang="zh-CN" sz="2800" b="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623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BufferedInputStream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InputStream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in)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构造</a:t>
                      </a:r>
                      <a:r>
                        <a:rPr lang="zh-CN" sz="20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方法，创建具有默认大小缓冲区的缓冲流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8623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BufferedInputStream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InputStream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in</a:t>
                      </a: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, </a:t>
                      </a:r>
                      <a:r>
                        <a:rPr lang="en-US" sz="2000" b="0" kern="100" dirty="0" err="1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int</a:t>
                      </a: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size)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构造方法，创建具有指定缓冲区大小的</a:t>
                      </a:r>
                      <a:r>
                        <a:rPr lang="zh-CN" sz="20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缓冲流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13421" y="3683248"/>
            <a:ext cx="8831584" cy="278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342900" indent="-342900">
              <a:lnSpc>
                <a:spcPts val="3500"/>
              </a:lnSpc>
              <a:buClr>
                <a:srgbClr val="339966"/>
              </a:buClr>
              <a:buFont typeface="Wingdings" panose="05000000000000000000" pitchFamily="2" charset="2"/>
              <a:buChar char="q"/>
              <a:defRPr b="0">
                <a:latin typeface="Arial" panose="020B060402020202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b="1"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Tahoma" panose="020B0604030504040204" pitchFamily="34" charset="0"/>
              </a:defRPr>
            </a:lvl9pPr>
          </a:lstStyle>
          <a:p>
            <a:r>
              <a:rPr lang="zh-CN" altLang="en-US" sz="2200" dirty="0"/>
              <a:t>联合使用</a:t>
            </a:r>
            <a:r>
              <a:rPr lang="zh-CN" altLang="zh-CN" sz="2200" dirty="0"/>
              <a:t>文件流</a:t>
            </a:r>
            <a:r>
              <a:rPr lang="zh-CN" altLang="en-US" sz="2200" dirty="0"/>
              <a:t>和</a:t>
            </a:r>
            <a:r>
              <a:rPr lang="zh-CN" altLang="zh-CN" sz="2200" dirty="0"/>
              <a:t>缓冲流进行文件数据的读取</a:t>
            </a:r>
          </a:p>
          <a:p>
            <a:pPr marL="0" indent="0">
              <a:buNone/>
            </a:pPr>
            <a:r>
              <a:rPr lang="en-US" altLang="zh-CN" sz="2200" dirty="0" smtClean="0"/>
              <a:t>     </a:t>
            </a:r>
            <a:r>
              <a:rPr lang="en-US" altLang="zh-CN" sz="2200" dirty="0" err="1" smtClean="0"/>
              <a:t>FileInputStream</a:t>
            </a:r>
            <a:r>
              <a:rPr lang="en-US" altLang="zh-CN" sz="2200" dirty="0" smtClean="0"/>
              <a:t> </a:t>
            </a:r>
            <a:r>
              <a:rPr lang="en-US" altLang="zh-CN" sz="2200" dirty="0" err="1"/>
              <a:t>inOne</a:t>
            </a:r>
            <a:r>
              <a:rPr lang="en-US" altLang="zh-CN" sz="2200" dirty="0"/>
              <a:t> = new </a:t>
            </a:r>
            <a:r>
              <a:rPr lang="en-US" altLang="zh-CN" sz="2200" dirty="0" err="1"/>
              <a:t>FileInputStream</a:t>
            </a:r>
            <a:r>
              <a:rPr lang="en-US" altLang="zh-CN" sz="2200" dirty="0"/>
              <a:t> (“Student.txt”);  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dirty="0" smtClean="0"/>
              <a:t>     </a:t>
            </a:r>
            <a:r>
              <a:rPr lang="en-US" altLang="zh-CN" sz="2200" dirty="0" err="1" smtClean="0"/>
              <a:t>BufferedInputStream</a:t>
            </a:r>
            <a:r>
              <a:rPr lang="en-US" altLang="zh-CN" sz="2200" dirty="0" smtClean="0"/>
              <a:t>  </a:t>
            </a:r>
            <a:r>
              <a:rPr lang="en-US" altLang="zh-CN" sz="2200" dirty="0" err="1"/>
              <a:t>inTwo</a:t>
            </a:r>
            <a:r>
              <a:rPr lang="en-US" altLang="zh-CN" sz="2200" dirty="0"/>
              <a:t> = </a:t>
            </a:r>
            <a:r>
              <a:rPr lang="en-US" altLang="zh-CN" sz="2200" dirty="0" err="1"/>
              <a:t>BufferedInputStream</a:t>
            </a:r>
            <a:r>
              <a:rPr lang="en-US" altLang="zh-CN" sz="2200" dirty="0"/>
              <a:t> (</a:t>
            </a:r>
            <a:r>
              <a:rPr lang="en-US" altLang="zh-CN" sz="2200" dirty="0" err="1"/>
              <a:t>inOne</a:t>
            </a:r>
            <a:r>
              <a:rPr lang="en-US" altLang="zh-CN" sz="2200" dirty="0"/>
              <a:t>);  </a:t>
            </a:r>
            <a:endParaRPr lang="zh-CN" altLang="zh-CN" sz="2200" dirty="0"/>
          </a:p>
          <a:p>
            <a:r>
              <a:rPr lang="zh-CN" altLang="zh-CN" sz="2200" dirty="0" smtClean="0"/>
              <a:t>上面</a:t>
            </a:r>
            <a:r>
              <a:rPr lang="zh-CN" altLang="zh-CN" sz="2200" dirty="0"/>
              <a:t>两条</a:t>
            </a:r>
            <a:r>
              <a:rPr lang="zh-CN" altLang="zh-CN" sz="2200" dirty="0" smtClean="0"/>
              <a:t>语句</a:t>
            </a:r>
            <a:r>
              <a:rPr lang="zh-CN" altLang="en-US" sz="2200" dirty="0" smtClean="0"/>
              <a:t>可以</a:t>
            </a:r>
            <a:r>
              <a:rPr lang="zh-CN" altLang="zh-CN" sz="2200" dirty="0" smtClean="0"/>
              <a:t>合并起来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 </a:t>
            </a:r>
            <a:r>
              <a:rPr lang="en-US" altLang="zh-CN" sz="2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BufferedInputStream</a:t>
            </a:r>
            <a:r>
              <a:rPr lang="en-US" altLang="zh-CN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zh-CN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 = </a:t>
            </a:r>
            <a:r>
              <a:rPr lang="en-US" altLang="zh-CN" sz="2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BufferedInputStream</a:t>
            </a:r>
            <a:r>
              <a:rPr lang="en-US" altLang="zh-CN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br>
              <a:rPr lang="en-US" altLang="zh-CN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altLang="zh-CN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               new </a:t>
            </a:r>
            <a:r>
              <a:rPr lang="en-US" altLang="zh-CN" sz="2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FileInputStream</a:t>
            </a:r>
            <a:r>
              <a:rPr lang="en-US" altLang="zh-CN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(“Student.txt</a:t>
            </a:r>
            <a:r>
              <a:rPr lang="en-US" altLang="zh-CN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”));</a:t>
            </a:r>
            <a:endParaRPr lang="zh-CN" altLang="en-US" sz="2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57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457200"/>
            <a:ext cx="7391400" cy="4873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6.5.1 </a:t>
            </a:r>
            <a:r>
              <a:rPr lang="zh-CN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缓冲字节</a:t>
            </a:r>
            <a:r>
              <a:rPr lang="zh-CN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流</a:t>
            </a:r>
            <a:endParaRPr lang="zh-CN" alt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8824" y="1154097"/>
            <a:ext cx="8229600" cy="57458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buClr>
                <a:srgbClr val="339966"/>
              </a:buClr>
              <a:buSzPct val="85000"/>
              <a:buChar char="q"/>
            </a:pPr>
            <a:r>
              <a:rPr lang="zh-CN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缓冲</a:t>
            </a:r>
            <a:r>
              <a:rPr lang="zh-CN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字节输出流</a:t>
            </a: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BufferedOutputStream</a:t>
            </a:r>
            <a:r>
              <a:rPr lang="zh-CN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  <a:endParaRPr lang="zh-CN" altLang="en-US" sz="2600" b="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232992"/>
              </p:ext>
            </p:extLst>
          </p:nvPr>
        </p:nvGraphicFramePr>
        <p:xfrm>
          <a:off x="60896" y="1849760"/>
          <a:ext cx="9014252" cy="1579240"/>
        </p:xfrm>
        <a:graphic>
          <a:graphicData uri="http://schemas.openxmlformats.org/drawingml/2006/table">
            <a:tbl>
              <a:tblPr firstRow="1" firstCol="1" bandRow="1">
                <a:tableStyleId>{D113A9D2-9D6B-4929-AA2D-F23B5EE8CBE7}</a:tableStyleId>
              </a:tblPr>
              <a:tblGrid>
                <a:gridCol w="6012160"/>
                <a:gridCol w="3002092"/>
              </a:tblGrid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0" kern="100" dirty="0" smtClean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构造</a:t>
                      </a:r>
                      <a:r>
                        <a:rPr lang="zh-CN" sz="2000" b="0" kern="100" dirty="0" smtClean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方法</a:t>
                      </a:r>
                      <a:endParaRPr lang="zh-CN" sz="2800" b="0" kern="100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说明</a:t>
                      </a:r>
                      <a:endParaRPr lang="zh-CN" sz="2800" b="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623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</a:t>
                      </a:r>
                      <a:r>
                        <a:rPr lang="en-US" sz="2000" b="0" kern="100" dirty="0" err="1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BufferedOutputStream</a:t>
                      </a: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</a:t>
                      </a:r>
                      <a:r>
                        <a:rPr lang="en-US" sz="2000" b="0" kern="100" dirty="0" err="1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OutputStream</a:t>
                      </a: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out)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构造方法，创建具有默认大小缓冲区的</a:t>
                      </a:r>
                      <a:r>
                        <a:rPr lang="zh-CN" sz="20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缓冲流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8623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</a:t>
                      </a:r>
                      <a:r>
                        <a:rPr lang="en-US" sz="2000" b="0" kern="100" dirty="0" err="1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BufferedOutputStream</a:t>
                      </a: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</a:t>
                      </a:r>
                      <a:r>
                        <a:rPr lang="en-US" sz="2000" b="0" kern="100" dirty="0" err="1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OutputStream</a:t>
                      </a: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out,</a:t>
                      </a:r>
                      <a:b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</a:b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                                                         </a:t>
                      </a:r>
                      <a:r>
                        <a:rPr lang="en-US" sz="2000" b="0" kern="100" dirty="0" err="1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int</a:t>
                      </a: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size)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构造方法，创建具有指定缓冲区大小的</a:t>
                      </a:r>
                      <a:r>
                        <a:rPr lang="zh-CN" sz="20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缓冲流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13421" y="3683248"/>
            <a:ext cx="8831584" cy="278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342900" indent="-342900">
              <a:lnSpc>
                <a:spcPts val="3500"/>
              </a:lnSpc>
              <a:buClr>
                <a:srgbClr val="339966"/>
              </a:buClr>
              <a:buFont typeface="Wingdings" panose="05000000000000000000" pitchFamily="2" charset="2"/>
              <a:buChar char="q"/>
              <a:defRPr b="0">
                <a:latin typeface="Arial" panose="020B060402020202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b="1"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Tahoma" panose="020B0604030504040204" pitchFamily="34" charset="0"/>
              </a:defRPr>
            </a:lvl9pPr>
          </a:lstStyle>
          <a:p>
            <a:r>
              <a:rPr lang="zh-CN" altLang="en-US" sz="2200" dirty="0"/>
              <a:t>联合使用</a:t>
            </a:r>
            <a:r>
              <a:rPr lang="zh-CN" altLang="zh-CN" sz="2200" dirty="0"/>
              <a:t>文件流</a:t>
            </a:r>
            <a:r>
              <a:rPr lang="zh-CN" altLang="en-US" sz="2200" dirty="0"/>
              <a:t>和</a:t>
            </a:r>
            <a:r>
              <a:rPr lang="zh-CN" altLang="zh-CN" sz="2200" dirty="0"/>
              <a:t>缓冲流进行文件数据</a:t>
            </a:r>
            <a:r>
              <a:rPr lang="zh-CN" altLang="zh-CN" sz="2200" dirty="0" smtClean="0"/>
              <a:t>的</a:t>
            </a:r>
            <a:r>
              <a:rPr lang="zh-CN" altLang="en-US" sz="2200" dirty="0" smtClean="0"/>
              <a:t>输出</a:t>
            </a:r>
            <a:endParaRPr lang="zh-CN" altLang="zh-CN" sz="2200" dirty="0" smtClean="0"/>
          </a:p>
          <a:p>
            <a:pPr marL="0" indent="0">
              <a:buNone/>
            </a:pPr>
            <a:r>
              <a:rPr lang="en-US" altLang="zh-CN" sz="2200" dirty="0" smtClean="0"/>
              <a:t>     </a:t>
            </a:r>
            <a:r>
              <a:rPr lang="en-US" altLang="zh-CN" sz="2200" dirty="0" err="1" smtClean="0"/>
              <a:t>FileOutputStream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outOne</a:t>
            </a:r>
            <a:r>
              <a:rPr lang="en-US" altLang="zh-CN" sz="2200" dirty="0" smtClean="0"/>
              <a:t> = new </a:t>
            </a:r>
            <a:r>
              <a:rPr lang="en-US" altLang="zh-CN" sz="2200" dirty="0" err="1" smtClean="0"/>
              <a:t>FileOutputStream</a:t>
            </a:r>
            <a:r>
              <a:rPr lang="en-US" altLang="zh-CN" sz="2200" dirty="0" smtClean="0"/>
              <a:t> (“Student.txt”);  </a:t>
            </a:r>
            <a:endParaRPr lang="zh-CN" altLang="en-US" sz="2200" dirty="0" smtClean="0"/>
          </a:p>
          <a:p>
            <a:pPr marL="0" indent="0">
              <a:buNone/>
            </a:pPr>
            <a:r>
              <a:rPr lang="en-US" altLang="zh-CN" sz="2200" dirty="0" smtClean="0"/>
              <a:t>     </a:t>
            </a:r>
            <a:r>
              <a:rPr lang="en-US" altLang="zh-CN" sz="2200" dirty="0" err="1" smtClean="0"/>
              <a:t>BufferedOutputStream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outTwo</a:t>
            </a:r>
            <a:r>
              <a:rPr lang="en-US" altLang="zh-CN" sz="2200" dirty="0" smtClean="0"/>
              <a:t> = </a:t>
            </a:r>
            <a:r>
              <a:rPr lang="en-US" altLang="zh-CN" sz="2200" dirty="0" err="1" smtClean="0"/>
              <a:t>BufferedOutputStream</a:t>
            </a:r>
            <a:r>
              <a:rPr lang="en-US" altLang="zh-CN" sz="2200" dirty="0" smtClean="0"/>
              <a:t> (</a:t>
            </a:r>
            <a:r>
              <a:rPr lang="en-US" altLang="zh-CN" sz="2200" dirty="0" err="1" smtClean="0"/>
              <a:t>outOne</a:t>
            </a:r>
            <a:r>
              <a:rPr lang="en-US" altLang="zh-CN" sz="2200" dirty="0" smtClean="0"/>
              <a:t>);</a:t>
            </a:r>
          </a:p>
          <a:p>
            <a:r>
              <a:rPr lang="zh-CN" altLang="zh-CN" sz="2200" dirty="0" smtClean="0"/>
              <a:t>上面</a:t>
            </a:r>
            <a:r>
              <a:rPr lang="zh-CN" altLang="zh-CN" sz="2200" dirty="0"/>
              <a:t>两条</a:t>
            </a:r>
            <a:r>
              <a:rPr lang="zh-CN" altLang="zh-CN" sz="2200" dirty="0" smtClean="0"/>
              <a:t>语句</a:t>
            </a:r>
            <a:r>
              <a:rPr lang="zh-CN" altLang="en-US" sz="2200" dirty="0" smtClean="0"/>
              <a:t>可以</a:t>
            </a:r>
            <a:r>
              <a:rPr lang="zh-CN" altLang="zh-CN" sz="2200" dirty="0" smtClean="0"/>
              <a:t>合并起来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 </a:t>
            </a:r>
            <a:r>
              <a:rPr lang="en-US" altLang="zh-CN" sz="2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BufferedOutputStream</a:t>
            </a:r>
            <a:r>
              <a:rPr lang="en-US" altLang="zh-CN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in = </a:t>
            </a:r>
            <a:r>
              <a:rPr lang="en-US" altLang="zh-CN" sz="2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BufferedOutputStream</a:t>
            </a:r>
            <a:r>
              <a:rPr lang="en-US" altLang="zh-CN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br>
              <a:rPr lang="en-US" altLang="zh-CN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altLang="zh-CN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            new </a:t>
            </a:r>
            <a:r>
              <a:rPr lang="en-US" altLang="zh-CN" sz="2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FileOutputStream</a:t>
            </a:r>
            <a:r>
              <a:rPr lang="en-US" altLang="zh-CN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(“Student.txt”));</a:t>
            </a:r>
            <a:endParaRPr lang="zh-CN" altLang="en-US" sz="2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4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332656"/>
            <a:ext cx="8686800" cy="6453336"/>
          </a:xfrm>
          <a:solidFill>
            <a:srgbClr val="F7FFF9"/>
          </a:solidFill>
          <a:ln>
            <a:solidFill>
              <a:schemeClr val="bg1">
                <a:lumMod val="50000"/>
              </a:schemeClr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25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Arial" panose="020B0604020202020204" pitchFamily="34" charset="0"/>
              </a:rPr>
              <a:t>import java.io.*;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Arial" panose="020B0604020202020204" pitchFamily="34" charset="0"/>
              </a:rPr>
              <a:t>public class App6_10 {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Arial" panose="020B0604020202020204" pitchFamily="34" charset="0"/>
              </a:rPr>
              <a:t>	public static void main(String[] </a:t>
            </a:r>
            <a:r>
              <a:rPr lang="en-US" altLang="zh-CN" sz="2000" b="0" dirty="0" err="1">
                <a:latin typeface="Arial" panose="020B0604020202020204" pitchFamily="34" charset="0"/>
              </a:rPr>
              <a:t>args</a:t>
            </a:r>
            <a:r>
              <a:rPr lang="en-US" altLang="zh-CN" sz="2000" b="0" dirty="0">
                <a:latin typeface="Arial" panose="020B0604020202020204" pitchFamily="34" charset="0"/>
              </a:rPr>
              <a:t>) throws </a:t>
            </a:r>
            <a:r>
              <a:rPr lang="en-US" altLang="zh-CN" sz="2000" b="0" dirty="0" err="1">
                <a:latin typeface="Arial" panose="020B0604020202020204" pitchFamily="34" charset="0"/>
              </a:rPr>
              <a:t>IOException</a:t>
            </a:r>
            <a:r>
              <a:rPr lang="en-US" altLang="zh-CN" sz="2000" b="0" dirty="0">
                <a:latin typeface="Arial" panose="020B0604020202020204" pitchFamily="34" charset="0"/>
              </a:rPr>
              <a:t> {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Arial" panose="020B0604020202020204" pitchFamily="34" charset="0"/>
              </a:rPr>
              <a:t>	   </a:t>
            </a:r>
            <a:r>
              <a:rPr lang="en-US" altLang="zh-CN" sz="2000" b="0" dirty="0" smtClean="0">
                <a:latin typeface="Arial" panose="020B0604020202020204" pitchFamily="34" charset="0"/>
              </a:rPr>
              <a:t>  File </a:t>
            </a:r>
            <a:r>
              <a:rPr lang="en-US" altLang="zh-CN" sz="2000" b="0" dirty="0" err="1">
                <a:latin typeface="Arial" panose="020B0604020202020204" pitchFamily="34" charset="0"/>
              </a:rPr>
              <a:t>sourceFile</a:t>
            </a:r>
            <a:r>
              <a:rPr lang="en-US" altLang="zh-CN" sz="2000" b="0" dirty="0">
                <a:latin typeface="Arial" panose="020B0604020202020204" pitchFamily="34" charset="0"/>
              </a:rPr>
              <a:t> = new File("src.txt"); 	</a:t>
            </a:r>
            <a:r>
              <a:rPr lang="en-US" altLang="zh-CN" sz="2000" b="0" dirty="0" smtClean="0">
                <a:latin typeface="Arial" panose="020B0604020202020204" pitchFamily="34" charset="0"/>
              </a:rPr>
              <a:t>// </a:t>
            </a:r>
            <a:r>
              <a:rPr lang="zh-CN" altLang="en-US" sz="2000" b="0" dirty="0">
                <a:latin typeface="Arial" panose="020B0604020202020204" pitchFamily="34" charset="0"/>
              </a:rPr>
              <a:t>源文件对象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	   </a:t>
            </a:r>
            <a:r>
              <a:rPr lang="zh-CN" altLang="en-US" sz="2000" b="0" dirty="0" smtClean="0">
                <a:latin typeface="Arial" panose="020B0604020202020204" pitchFamily="34" charset="0"/>
              </a:rPr>
              <a:t>  </a:t>
            </a:r>
            <a:r>
              <a:rPr lang="en-US" altLang="zh-CN" sz="2000" b="0" dirty="0" smtClean="0">
                <a:latin typeface="Arial" panose="020B0604020202020204" pitchFamily="34" charset="0"/>
              </a:rPr>
              <a:t>File </a:t>
            </a:r>
            <a:r>
              <a:rPr lang="en-US" altLang="zh-CN" sz="2000" b="0" dirty="0" err="1">
                <a:latin typeface="Arial" panose="020B0604020202020204" pitchFamily="34" charset="0"/>
              </a:rPr>
              <a:t>destFile</a:t>
            </a:r>
            <a:r>
              <a:rPr lang="en-US" altLang="zh-CN" sz="2000" b="0" dirty="0">
                <a:latin typeface="Arial" panose="020B0604020202020204" pitchFamily="34" charset="0"/>
              </a:rPr>
              <a:t> = new File("dest.txt"); 		</a:t>
            </a:r>
            <a:r>
              <a:rPr lang="en-US" altLang="zh-CN" sz="2000" b="0" dirty="0" smtClean="0">
                <a:latin typeface="Arial" panose="020B0604020202020204" pitchFamily="34" charset="0"/>
              </a:rPr>
              <a:t>// </a:t>
            </a:r>
            <a:r>
              <a:rPr lang="zh-CN" altLang="en-US" sz="2000" b="0" dirty="0">
                <a:latin typeface="Arial" panose="020B0604020202020204" pitchFamily="34" charset="0"/>
              </a:rPr>
              <a:t>目的文件</a:t>
            </a:r>
            <a:r>
              <a:rPr lang="zh-CN" altLang="en-US" sz="2000" b="0" dirty="0" smtClean="0">
                <a:latin typeface="Arial" panose="020B0604020202020204" pitchFamily="34" charset="0"/>
              </a:rPr>
              <a:t>对象</a:t>
            </a:r>
            <a:endParaRPr lang="en-US" altLang="zh-CN" sz="2000" b="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ts val="2500"/>
              </a:lnSpc>
              <a:spcBef>
                <a:spcPts val="0"/>
              </a:spcBef>
              <a:buNone/>
            </a:pPr>
            <a:r>
              <a:rPr lang="en-US" altLang="zh-CN" sz="2000" b="0" dirty="0" smtClean="0">
                <a:latin typeface="Arial" panose="020B0604020202020204" pitchFamily="34" charset="0"/>
              </a:rPr>
              <a:t>	     // </a:t>
            </a:r>
            <a:r>
              <a:rPr lang="zh-CN" altLang="en-US" sz="2000" b="0" dirty="0" smtClean="0">
                <a:latin typeface="Arial" panose="020B0604020202020204" pitchFamily="34" charset="0"/>
              </a:rPr>
              <a:t>创建流</a:t>
            </a:r>
            <a:endParaRPr lang="zh-CN" altLang="en-US" sz="2000" b="0" dirty="0">
              <a:latin typeface="Arial" panose="020B0604020202020204" pitchFamily="34" charset="0"/>
            </a:endParaRPr>
          </a:p>
          <a:p>
            <a:pPr eaLnBrk="1" hangingPunct="1">
              <a:lnSpc>
                <a:spcPts val="2500"/>
              </a:lnSpc>
              <a:spcBef>
                <a:spcPts val="0"/>
              </a:spcBef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	   </a:t>
            </a:r>
            <a:r>
              <a:rPr lang="zh-CN" altLang="en-US" sz="2000" b="0" dirty="0" smtClean="0">
                <a:latin typeface="Arial" panose="020B0604020202020204" pitchFamily="34" charset="0"/>
              </a:rPr>
              <a:t>  </a:t>
            </a:r>
            <a:r>
              <a:rPr lang="en-US" altLang="zh-CN" sz="2000" b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BufferedInputStream</a:t>
            </a:r>
            <a:r>
              <a:rPr lang="en-US" altLang="zh-CN" sz="20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b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bis</a:t>
            </a:r>
            <a:r>
              <a:rPr lang="en-US" altLang="zh-CN" sz="20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 = new </a:t>
            </a:r>
            <a:r>
              <a:rPr lang="en-US" altLang="zh-CN" sz="2000" b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BufferedInputStream</a:t>
            </a:r>
            <a:r>
              <a:rPr lang="en-US" altLang="zh-CN" sz="20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(</a:t>
            </a:r>
            <a:br>
              <a:rPr lang="en-US" altLang="zh-CN" sz="20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</a:br>
            <a:r>
              <a:rPr lang="en-US" altLang="zh-CN" sz="20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                                      new </a:t>
            </a:r>
            <a:r>
              <a:rPr lang="en-US" altLang="zh-CN" sz="2000" b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FileInputStream</a:t>
            </a:r>
            <a:r>
              <a:rPr lang="en-US" altLang="zh-CN" sz="20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en-US" altLang="zh-CN" sz="2000" b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sourceFile</a:t>
            </a:r>
            <a:r>
              <a:rPr lang="en-US" altLang="zh-CN" sz="20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)); 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	     </a:t>
            </a:r>
            <a:r>
              <a:rPr lang="en-US" altLang="zh-CN" sz="2000" b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BufferedOutputStream</a:t>
            </a:r>
            <a:r>
              <a:rPr lang="en-US" altLang="zh-CN" sz="20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b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bos</a:t>
            </a:r>
            <a:r>
              <a:rPr lang="en-US" altLang="zh-CN" sz="20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 = new </a:t>
            </a:r>
            <a:r>
              <a:rPr lang="en-US" altLang="zh-CN" sz="2000" b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BufferedOutputStream</a:t>
            </a:r>
            <a:r>
              <a:rPr lang="en-US" altLang="zh-CN" sz="20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(</a:t>
            </a:r>
            <a:br>
              <a:rPr lang="en-US" altLang="zh-CN" sz="20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</a:br>
            <a:r>
              <a:rPr lang="en-US" altLang="zh-CN" sz="20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                                      new </a:t>
            </a:r>
            <a:r>
              <a:rPr lang="en-US" altLang="zh-CN" sz="2000" b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FileOutputStream</a:t>
            </a:r>
            <a:r>
              <a:rPr lang="en-US" altLang="zh-CN" sz="20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en-US" altLang="zh-CN" sz="2000" b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destFile</a:t>
            </a:r>
            <a:r>
              <a:rPr lang="en-US" altLang="zh-CN" sz="20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)); 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Arial" panose="020B0604020202020204" pitchFamily="34" charset="0"/>
              </a:rPr>
              <a:t>	</a:t>
            </a:r>
            <a:r>
              <a:rPr lang="en-US" altLang="zh-CN" sz="2000" b="0" dirty="0" smtClean="0">
                <a:latin typeface="Arial" panose="020B0604020202020204" pitchFamily="34" charset="0"/>
              </a:rPr>
              <a:t>     byte</a:t>
            </a:r>
            <a:r>
              <a:rPr lang="en-US" altLang="zh-CN" sz="2000" b="0" dirty="0">
                <a:latin typeface="Arial" panose="020B0604020202020204" pitchFamily="34" charset="0"/>
              </a:rPr>
              <a:t>[] </a:t>
            </a:r>
            <a:r>
              <a:rPr lang="en-US" altLang="zh-CN" sz="2000" b="0" dirty="0" err="1">
                <a:latin typeface="Arial" panose="020B0604020202020204" pitchFamily="34" charset="0"/>
              </a:rPr>
              <a:t>buf</a:t>
            </a:r>
            <a:r>
              <a:rPr lang="en-US" altLang="zh-CN" sz="2000" b="0" dirty="0">
                <a:latin typeface="Arial" panose="020B0604020202020204" pitchFamily="34" charset="0"/>
              </a:rPr>
              <a:t> = new byte[1024]; 		// </a:t>
            </a:r>
            <a:r>
              <a:rPr lang="zh-CN" altLang="en-US" sz="2000" b="0" dirty="0">
                <a:latin typeface="Arial" panose="020B0604020202020204" pitchFamily="34" charset="0"/>
              </a:rPr>
              <a:t>创建字节数组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	   </a:t>
            </a:r>
            <a:r>
              <a:rPr lang="zh-CN" altLang="en-US" sz="2000" b="0" dirty="0" smtClean="0">
                <a:latin typeface="Arial" panose="020B0604020202020204" pitchFamily="34" charset="0"/>
              </a:rPr>
              <a:t>  </a:t>
            </a:r>
            <a:r>
              <a:rPr lang="en-US" altLang="zh-CN" sz="2000" b="0" dirty="0" err="1" smtClean="0">
                <a:latin typeface="Arial" panose="020B0604020202020204" pitchFamily="34" charset="0"/>
              </a:rPr>
              <a:t>int</a:t>
            </a:r>
            <a:r>
              <a:rPr lang="en-US" altLang="zh-CN" sz="2000" b="0" dirty="0" smtClean="0">
                <a:latin typeface="Arial" panose="020B0604020202020204" pitchFamily="34" charset="0"/>
              </a:rPr>
              <a:t> </a:t>
            </a:r>
            <a:r>
              <a:rPr lang="en-US" altLang="zh-CN" sz="2000" b="0" dirty="0" err="1">
                <a:latin typeface="Arial" panose="020B0604020202020204" pitchFamily="34" charset="0"/>
              </a:rPr>
              <a:t>i</a:t>
            </a:r>
            <a:r>
              <a:rPr lang="en-US" altLang="zh-CN" sz="2000" b="0" dirty="0">
                <a:latin typeface="Arial" panose="020B0604020202020204" pitchFamily="34" charset="0"/>
              </a:rPr>
              <a:t>;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Arial" panose="020B0604020202020204" pitchFamily="34" charset="0"/>
              </a:rPr>
              <a:t>	   </a:t>
            </a:r>
            <a:r>
              <a:rPr lang="en-US" altLang="zh-CN" sz="2000" b="0" dirty="0" smtClean="0">
                <a:latin typeface="Arial" panose="020B0604020202020204" pitchFamily="34" charset="0"/>
              </a:rPr>
              <a:t>  while </a:t>
            </a:r>
            <a:r>
              <a:rPr lang="en-US" altLang="zh-CN" sz="2000" b="0" dirty="0">
                <a:latin typeface="Arial" panose="020B0604020202020204" pitchFamily="34" charset="0"/>
              </a:rPr>
              <a:t>((</a:t>
            </a:r>
            <a:r>
              <a:rPr lang="en-US" altLang="zh-CN" sz="2000" b="0" dirty="0" err="1">
                <a:latin typeface="Arial" panose="020B0604020202020204" pitchFamily="34" charset="0"/>
              </a:rPr>
              <a:t>i</a:t>
            </a:r>
            <a:r>
              <a:rPr lang="en-US" altLang="zh-CN" sz="2000" b="0" dirty="0">
                <a:latin typeface="Arial" panose="020B0604020202020204" pitchFamily="34" charset="0"/>
              </a:rPr>
              <a:t> = </a:t>
            </a:r>
            <a:r>
              <a:rPr lang="en-US" altLang="zh-CN" sz="2000" b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bis.read</a:t>
            </a:r>
            <a:r>
              <a:rPr lang="en-US" altLang="zh-CN" sz="20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en-US" altLang="zh-CN" sz="2000" b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buf</a:t>
            </a:r>
            <a:r>
              <a:rPr lang="en-US" altLang="zh-CN" sz="20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)) </a:t>
            </a:r>
            <a:r>
              <a:rPr lang="en-US" altLang="zh-CN" sz="2000" b="0" dirty="0">
                <a:latin typeface="Arial" panose="020B0604020202020204" pitchFamily="34" charset="0"/>
              </a:rPr>
              <a:t>!= -1) { 	</a:t>
            </a:r>
            <a:r>
              <a:rPr lang="en-US" altLang="zh-CN" sz="2000" b="0" dirty="0" smtClean="0">
                <a:latin typeface="Arial" panose="020B0604020202020204" pitchFamily="34" charset="0"/>
              </a:rPr>
              <a:t>  	// </a:t>
            </a:r>
            <a:r>
              <a:rPr lang="zh-CN" altLang="en-US" sz="2000" b="0" dirty="0">
                <a:latin typeface="Arial" panose="020B0604020202020204" pitchFamily="34" charset="0"/>
              </a:rPr>
              <a:t>从输入流中读取数据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		</a:t>
            </a:r>
            <a:r>
              <a:rPr lang="en-US" altLang="zh-CN" sz="2000" b="0" dirty="0">
                <a:latin typeface="Arial" panose="020B0604020202020204" pitchFamily="34" charset="0"/>
              </a:rPr>
              <a:t> </a:t>
            </a:r>
            <a:r>
              <a:rPr lang="en-US" altLang="zh-CN" sz="2000" b="0" dirty="0" smtClean="0">
                <a:latin typeface="Arial" panose="020B0604020202020204" pitchFamily="34" charset="0"/>
              </a:rPr>
              <a:t>  </a:t>
            </a:r>
            <a:r>
              <a:rPr lang="en-US" altLang="zh-CN" sz="2000" b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bos.write</a:t>
            </a:r>
            <a:r>
              <a:rPr lang="en-US" altLang="zh-CN" sz="20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en-US" altLang="zh-CN" sz="2000" b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buf</a:t>
            </a:r>
            <a:r>
              <a:rPr lang="en-US" altLang="zh-CN" sz="20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, 0, </a:t>
            </a:r>
            <a:r>
              <a:rPr lang="en-US" altLang="zh-CN" sz="2000" b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i</a:t>
            </a:r>
            <a:r>
              <a:rPr lang="en-US" altLang="zh-CN" sz="20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); </a:t>
            </a:r>
            <a:r>
              <a:rPr lang="en-US" altLang="zh-CN" sz="2000" b="0" dirty="0">
                <a:latin typeface="Arial" panose="020B0604020202020204" pitchFamily="34" charset="0"/>
              </a:rPr>
              <a:t>		</a:t>
            </a:r>
            <a:r>
              <a:rPr lang="en-US" altLang="zh-CN" sz="2000" b="0" dirty="0" smtClean="0">
                <a:latin typeface="Arial" panose="020B0604020202020204" pitchFamily="34" charset="0"/>
              </a:rPr>
              <a:t>// </a:t>
            </a:r>
            <a:r>
              <a:rPr lang="zh-CN" altLang="en-US" sz="2000" b="0" dirty="0">
                <a:latin typeface="Arial" panose="020B0604020202020204" pitchFamily="34" charset="0"/>
              </a:rPr>
              <a:t>写入到输出流中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	   </a:t>
            </a:r>
            <a:r>
              <a:rPr lang="zh-CN" altLang="en-US" sz="2000" b="0" dirty="0" smtClean="0">
                <a:latin typeface="Arial" panose="020B0604020202020204" pitchFamily="34" charset="0"/>
              </a:rPr>
              <a:t>  </a:t>
            </a:r>
            <a:r>
              <a:rPr lang="en-US" altLang="zh-CN" sz="2000" b="0" dirty="0" smtClean="0">
                <a:latin typeface="Arial" panose="020B0604020202020204" pitchFamily="34" charset="0"/>
              </a:rPr>
              <a:t>}</a:t>
            </a:r>
            <a:endParaRPr lang="en-US" altLang="zh-CN" sz="2000" b="0" dirty="0">
              <a:latin typeface="Arial" panose="020B0604020202020204" pitchFamily="34" charset="0"/>
            </a:endParaRPr>
          </a:p>
          <a:p>
            <a:pPr eaLnBrk="1" hangingPunct="1">
              <a:lnSpc>
                <a:spcPts val="25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Arial" panose="020B0604020202020204" pitchFamily="34" charset="0"/>
              </a:rPr>
              <a:t>	   </a:t>
            </a:r>
            <a:r>
              <a:rPr lang="en-US" altLang="zh-CN" sz="2000" b="0" dirty="0" smtClean="0">
                <a:latin typeface="Arial" panose="020B0604020202020204" pitchFamily="34" charset="0"/>
              </a:rPr>
              <a:t>  </a:t>
            </a:r>
            <a:r>
              <a:rPr lang="en-US" altLang="zh-CN" sz="2000" b="0" dirty="0" err="1" smtClean="0">
                <a:latin typeface="Arial" panose="020B0604020202020204" pitchFamily="34" charset="0"/>
              </a:rPr>
              <a:t>System.out.println</a:t>
            </a:r>
            <a:r>
              <a:rPr lang="en-US" altLang="zh-CN" sz="2000" b="0" dirty="0">
                <a:latin typeface="Arial" panose="020B0604020202020204" pitchFamily="34" charset="0"/>
              </a:rPr>
              <a:t>("</a:t>
            </a:r>
            <a:r>
              <a:rPr lang="zh-CN" altLang="en-US" sz="2000" b="0" dirty="0">
                <a:latin typeface="Arial" panose="020B0604020202020204" pitchFamily="34" charset="0"/>
              </a:rPr>
              <a:t>文件复制成功！</a:t>
            </a:r>
            <a:r>
              <a:rPr lang="en-US" altLang="zh-CN" sz="2000" b="0" dirty="0">
                <a:latin typeface="Arial" panose="020B0604020202020204" pitchFamily="34" charset="0"/>
              </a:rPr>
              <a:t>");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Arial" panose="020B0604020202020204" pitchFamily="34" charset="0"/>
              </a:rPr>
              <a:t>	  </a:t>
            </a:r>
            <a:r>
              <a:rPr lang="en-US" altLang="zh-CN" sz="2000" b="0" dirty="0" smtClean="0">
                <a:latin typeface="Arial" panose="020B0604020202020204" pitchFamily="34" charset="0"/>
              </a:rPr>
              <a:t>   </a:t>
            </a:r>
            <a:r>
              <a:rPr lang="en-US" altLang="zh-CN" sz="2000" b="0" dirty="0" err="1">
                <a:latin typeface="Arial" panose="020B0604020202020204" pitchFamily="34" charset="0"/>
              </a:rPr>
              <a:t>bis.close</a:t>
            </a:r>
            <a:r>
              <a:rPr lang="en-US" altLang="zh-CN" sz="2000" b="0" dirty="0">
                <a:latin typeface="Arial" panose="020B0604020202020204" pitchFamily="34" charset="0"/>
              </a:rPr>
              <a:t>(); 				</a:t>
            </a:r>
            <a:endParaRPr lang="zh-CN" altLang="en-US" sz="2000" b="0" dirty="0">
              <a:latin typeface="Arial" panose="020B0604020202020204" pitchFamily="34" charset="0"/>
            </a:endParaRPr>
          </a:p>
          <a:p>
            <a:pPr eaLnBrk="1" hangingPunct="1">
              <a:lnSpc>
                <a:spcPts val="2500"/>
              </a:lnSpc>
              <a:spcBef>
                <a:spcPts val="0"/>
              </a:spcBef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	   </a:t>
            </a:r>
            <a:r>
              <a:rPr lang="zh-CN" altLang="en-US" sz="2000" b="0" dirty="0" smtClean="0">
                <a:latin typeface="Arial" panose="020B0604020202020204" pitchFamily="34" charset="0"/>
              </a:rPr>
              <a:t>  </a:t>
            </a:r>
            <a:r>
              <a:rPr lang="en-US" altLang="zh-CN" sz="2000" b="0" dirty="0" err="1" smtClean="0">
                <a:latin typeface="Arial" panose="020B0604020202020204" pitchFamily="34" charset="0"/>
              </a:rPr>
              <a:t>bos.close</a:t>
            </a:r>
            <a:r>
              <a:rPr lang="en-US" altLang="zh-CN" sz="2000" b="0" dirty="0">
                <a:latin typeface="Arial" panose="020B0604020202020204" pitchFamily="34" charset="0"/>
              </a:rPr>
              <a:t>(); 							</a:t>
            </a:r>
            <a:r>
              <a:rPr lang="en-US" altLang="zh-CN" sz="2000" b="0" dirty="0" smtClean="0">
                <a:latin typeface="Arial" panose="020B0604020202020204" pitchFamily="34" charset="0"/>
              </a:rPr>
              <a:t> 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Arial" panose="020B0604020202020204" pitchFamily="34" charset="0"/>
              </a:rPr>
              <a:t> </a:t>
            </a:r>
            <a:r>
              <a:rPr lang="en-US" altLang="zh-CN" sz="2000" b="0" dirty="0" smtClean="0">
                <a:latin typeface="Arial" panose="020B0604020202020204" pitchFamily="34" charset="0"/>
              </a:rPr>
              <a:t>   }</a:t>
            </a:r>
            <a:endParaRPr lang="en-US" altLang="zh-CN" sz="2000" b="0" dirty="0">
              <a:latin typeface="Arial" panose="020B0604020202020204" pitchFamily="34" charset="0"/>
            </a:endParaRPr>
          </a:p>
          <a:p>
            <a:pPr eaLnBrk="1" hangingPunct="1">
              <a:lnSpc>
                <a:spcPts val="2500"/>
              </a:lnSpc>
              <a:spcBef>
                <a:spcPts val="0"/>
              </a:spcBef>
              <a:buNone/>
            </a:pPr>
            <a:r>
              <a:rPr lang="en-US" altLang="zh-CN" sz="2000" b="0" dirty="0" smtClean="0">
                <a:latin typeface="Arial" panose="020B0604020202020204" pitchFamily="34" charset="0"/>
              </a:rPr>
              <a:t>}</a:t>
            </a:r>
            <a:endParaRPr lang="zh-CN" altLang="en-US" sz="2000" b="0" dirty="0"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55368" y="160982"/>
            <a:ext cx="5688632" cy="487363"/>
          </a:xfrm>
          <a:solidFill>
            <a:schemeClr val="bg1"/>
          </a:solidFill>
          <a:ln>
            <a:solidFill>
              <a:srgbClr val="0000FF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</a:pPr>
            <a:r>
              <a:rPr lang="zh-CN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【例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6-10</a:t>
            </a:r>
            <a:r>
              <a:rPr lang="zh-CN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】采用缓冲流实现文件的复制。</a:t>
            </a:r>
            <a:br>
              <a:rPr lang="zh-CN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947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029" y="285750"/>
            <a:ext cx="8132763" cy="860425"/>
          </a:xfrm>
        </p:spPr>
        <p:txBody>
          <a:bodyPr lIns="91440" tIns="45720" rIns="91440" bIns="45720"/>
          <a:lstStyle/>
          <a:p>
            <a:pPr eaLnBrk="1" hangingPunct="1"/>
            <a:r>
              <a:rPr lang="en-US" altLang="zh-CN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BufferedReader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268413"/>
            <a:ext cx="8207375" cy="241348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500"/>
              </a:lnSpc>
              <a:spcBef>
                <a:spcPct val="0"/>
              </a:spcBef>
              <a:buClr>
                <a:srgbClr val="339966"/>
              </a:buClr>
              <a:buChar char="q"/>
            </a:pPr>
            <a:r>
              <a:rPr lang="en-US" altLang="zh-CN" sz="2400" b="0" dirty="0" err="1">
                <a:latin typeface="Arial" panose="020B0604020202020204" pitchFamily="34" charset="0"/>
                <a:ea typeface="黑体" panose="02010609060101010101" pitchFamily="49" charset="-122"/>
              </a:rPr>
              <a:t>BufferedReader</a:t>
            </a:r>
            <a:r>
              <a:rPr lang="zh-CN" altLang="en-US" sz="2400" b="0" dirty="0">
                <a:latin typeface="Arial" panose="020B0604020202020204" pitchFamily="34" charset="0"/>
                <a:ea typeface="黑体" panose="02010609060101010101" pitchFamily="49" charset="-122"/>
              </a:rPr>
              <a:t>类是</a:t>
            </a:r>
            <a:r>
              <a:rPr lang="en-US" altLang="zh-CN" sz="2400" b="0" dirty="0">
                <a:latin typeface="Arial" panose="020B0604020202020204" pitchFamily="34" charset="0"/>
                <a:ea typeface="黑体" panose="02010609060101010101" pitchFamily="49" charset="-122"/>
              </a:rPr>
              <a:t>Reader</a:t>
            </a:r>
            <a:r>
              <a:rPr lang="zh-CN" altLang="en-US" sz="2400" b="0" dirty="0">
                <a:latin typeface="Arial" panose="020B0604020202020204" pitchFamily="34" charset="0"/>
                <a:ea typeface="黑体" panose="02010609060101010101" pitchFamily="49" charset="-122"/>
              </a:rPr>
              <a:t>类的子类</a:t>
            </a:r>
            <a:r>
              <a:rPr lang="zh-CN" altLang="en-US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。</a:t>
            </a:r>
            <a:endParaRPr lang="en-US" altLang="zh-CN" sz="2400" b="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ts val="3500"/>
              </a:lnSpc>
              <a:spcBef>
                <a:spcPct val="0"/>
              </a:spcBef>
              <a:buClr>
                <a:srgbClr val="339966"/>
              </a:buClr>
              <a:buChar char="q"/>
            </a:pPr>
            <a:endParaRPr lang="zh-CN" altLang="en-US" sz="2400" b="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ts val="3500"/>
              </a:lnSpc>
              <a:spcBef>
                <a:spcPct val="0"/>
              </a:spcBef>
              <a:buClr>
                <a:srgbClr val="339966"/>
              </a:buClr>
              <a:buChar char="q"/>
            </a:pPr>
            <a:endParaRPr lang="zh-CN" altLang="en-US" sz="2400" b="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ts val="3500"/>
              </a:lnSpc>
              <a:spcBef>
                <a:spcPct val="0"/>
              </a:spcBef>
              <a:buClr>
                <a:srgbClr val="339966"/>
              </a:buClr>
              <a:buChar char="q"/>
            </a:pPr>
            <a:endParaRPr lang="zh-CN" altLang="en-US" sz="2400" b="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ts val="3500"/>
              </a:lnSpc>
              <a:spcBef>
                <a:spcPts val="600"/>
              </a:spcBef>
              <a:buClr>
                <a:srgbClr val="339966"/>
              </a:buClr>
              <a:buChar char="q"/>
            </a:pPr>
            <a:r>
              <a:rPr lang="zh-CN" altLang="en-US" sz="2400" b="0" dirty="0">
                <a:latin typeface="Arial" panose="020B0604020202020204" pitchFamily="34" charset="0"/>
                <a:ea typeface="黑体" panose="02010609060101010101" pitchFamily="49" charset="-122"/>
              </a:rPr>
              <a:t>以下是</a:t>
            </a:r>
            <a:r>
              <a:rPr lang="en-US" altLang="zh-CN" sz="2400" b="0" dirty="0" err="1">
                <a:latin typeface="Arial" panose="020B0604020202020204" pitchFamily="34" charset="0"/>
                <a:ea typeface="黑体" panose="02010609060101010101" pitchFamily="49" charset="-122"/>
              </a:rPr>
              <a:t>BufferedReader</a:t>
            </a:r>
            <a:r>
              <a:rPr lang="zh-CN" altLang="en-US" sz="2400" b="0" dirty="0">
                <a:latin typeface="Arial" panose="020B0604020202020204" pitchFamily="34" charset="0"/>
                <a:ea typeface="黑体" panose="02010609060101010101" pitchFamily="49" charset="-122"/>
              </a:rPr>
              <a:t>类的常用方法</a:t>
            </a:r>
          </a:p>
        </p:txBody>
      </p:sp>
      <p:graphicFrame>
        <p:nvGraphicFramePr>
          <p:cNvPr id="213033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1692"/>
              </p:ext>
            </p:extLst>
          </p:nvPr>
        </p:nvGraphicFramePr>
        <p:xfrm>
          <a:off x="611189" y="1916832"/>
          <a:ext cx="8064500" cy="1106489"/>
        </p:xfrm>
        <a:graphic>
          <a:graphicData uri="http://schemas.openxmlformats.org/drawingml/2006/table">
            <a:tbl>
              <a:tblPr/>
              <a:tblGrid>
                <a:gridCol w="3744787"/>
                <a:gridCol w="4319713"/>
              </a:tblGrid>
              <a:tr h="36004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构 造 方 法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说    明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  <a:tr h="576153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BufferedReader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(Reader in)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将字符输入流包装成缓冲输入流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3059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696473"/>
              </p:ext>
            </p:extLst>
          </p:nvPr>
        </p:nvGraphicFramePr>
        <p:xfrm>
          <a:off x="611188" y="3781425"/>
          <a:ext cx="8281987" cy="2682574"/>
        </p:xfrm>
        <a:graphic>
          <a:graphicData uri="http://schemas.openxmlformats.org/drawingml/2006/table">
            <a:tbl>
              <a:tblPr/>
              <a:tblGrid>
                <a:gridCol w="2665412"/>
                <a:gridCol w="5616575"/>
              </a:tblGrid>
              <a:tr h="439663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方 法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说    明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  <a:tr h="118901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String </a:t>
                      </a: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readLine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throws </a:t>
                      </a: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IOException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从缓冲输入流中读取一行字符，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以字符串的形式返回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不包括回车符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，如果已到达流末尾，则返回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null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。有可能抛异常，必须捕捉。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84135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close()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throws </a:t>
                      </a: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IOException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关闭流对象，有可能抛异常，必须捕捉。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236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3362" y="1124744"/>
            <a:ext cx="8515101" cy="5257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tx2"/>
              </a:buClr>
              <a:buSzPct val="82000"/>
              <a:buFont typeface="Wingdings" panose="05000000000000000000" pitchFamily="2" charset="2"/>
              <a:buChar char="p"/>
            </a:pP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以</a:t>
            </a:r>
            <a:r>
              <a:rPr lang="en-US" altLang="zh-CN" sz="2400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FileReader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流为参数创建</a:t>
            </a:r>
            <a:r>
              <a:rPr lang="en-US" altLang="zh-CN" sz="2400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BufferedReader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流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FileReader</a:t>
            </a:r>
            <a:r>
              <a:rPr lang="en-US" altLang="zh-CN" sz="24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inOne</a:t>
            </a:r>
            <a:r>
              <a:rPr lang="en-US" altLang="zh-CN" sz="24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new 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FileReader</a:t>
            </a:r>
            <a:r>
              <a:rPr lang="en-US" altLang="zh-CN" sz="24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(“Student.txt”);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BufferedReader</a:t>
            </a:r>
            <a:r>
              <a:rPr lang="en-US" altLang="zh-CN" sz="24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inTwo</a:t>
            </a:r>
            <a:r>
              <a:rPr lang="en-US" altLang="zh-CN" sz="24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BufferedReader</a:t>
            </a:r>
            <a:r>
              <a:rPr lang="en-US" altLang="zh-CN" sz="24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inOne</a:t>
            </a:r>
            <a:r>
              <a:rPr lang="en-US" altLang="zh-CN" sz="24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或者，合二为一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</a:t>
            </a:r>
            <a:r>
              <a:rPr lang="en-US" altLang="zh-CN" sz="2200" b="0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BufferedReader</a:t>
            </a:r>
            <a:r>
              <a:rPr lang="en-US" altLang="zh-CN" sz="22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in = </a:t>
            </a:r>
            <a:r>
              <a:rPr lang="en-US" altLang="zh-CN" sz="2200" b="0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BufferedReader</a:t>
            </a:r>
            <a:r>
              <a:rPr lang="en-US" altLang="zh-CN" sz="22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 new   </a:t>
            </a:r>
            <a:br>
              <a:rPr lang="en-US" altLang="zh-CN" sz="22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2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</a:t>
            </a:r>
            <a:r>
              <a:rPr lang="en-US" altLang="zh-CN" sz="2200" b="0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FileReader</a:t>
            </a:r>
            <a:r>
              <a:rPr lang="en-US" altLang="zh-CN" sz="22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(“Student.txt”));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400" b="0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45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3" y="5000419"/>
            <a:ext cx="4248471" cy="73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063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09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409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409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409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814" y="116632"/>
            <a:ext cx="6913562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字节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流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67296" y="1268413"/>
            <a:ext cx="8353176" cy="3456731"/>
          </a:xfr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1" indent="-342900" eaLnBrk="1" hangingPunct="1">
              <a:spcBef>
                <a:spcPts val="600"/>
              </a:spcBef>
              <a:spcAft>
                <a:spcPts val="0"/>
              </a:spcAft>
              <a:buClr>
                <a:srgbClr val="339966"/>
              </a:buClr>
              <a:buSzPct val="90000"/>
              <a:buFont typeface="Wingdings" panose="05000000000000000000" pitchFamily="2" charset="2"/>
              <a:buChar char="q"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字节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流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以字节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(byte)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为基本处理单位</a:t>
            </a:r>
          </a:p>
          <a:p>
            <a:pPr marL="342900" lvl="1" indent="-342900" eaLnBrk="1" hangingPunct="1">
              <a:spcBef>
                <a:spcPts val="600"/>
              </a:spcBef>
              <a:spcAft>
                <a:spcPts val="0"/>
              </a:spcAft>
              <a:buClr>
                <a:srgbClr val="339966"/>
              </a:buClr>
              <a:buSzPct val="90000"/>
              <a:buFont typeface="Wingdings" panose="05000000000000000000" pitchFamily="2" charset="2"/>
              <a:buChar char="q"/>
            </a:pP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能够实现最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基本的从输入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输出流读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写数据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的功能</a:t>
            </a:r>
            <a:endParaRPr lang="zh-CN" alt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ts val="600"/>
              </a:spcBef>
              <a:spcAft>
                <a:spcPts val="0"/>
              </a:spcAft>
              <a:buClr>
                <a:srgbClr val="339966"/>
              </a:buClr>
              <a:buSzPct val="90000"/>
              <a:buFont typeface="Wingdings" panose="05000000000000000000" pitchFamily="2" charset="2"/>
              <a:buChar char="q"/>
            </a:pPr>
            <a:r>
              <a:rPr lang="en-US" altLang="zh-CN" b="0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InputStream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b="0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OutputStream</a:t>
            </a:r>
            <a:r>
              <a:rPr lang="zh-CN" altLang="en-US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抽象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类，是所有字节输入</a:t>
            </a: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输出流类的父类。</a:t>
            </a:r>
            <a:endParaRPr lang="zh-CN" alt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7192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576" y="264318"/>
            <a:ext cx="8059812" cy="860426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6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FileReader</a:t>
            </a:r>
            <a:r>
              <a:rPr lang="zh-CN" altLang="en-US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配合</a:t>
            </a:r>
            <a:r>
              <a:rPr lang="en-US" altLang="zh-CN" sz="26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BufferedReader</a:t>
            </a:r>
            <a:r>
              <a:rPr lang="zh-CN" altLang="en-US" sz="2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读取文件</a:t>
            </a:r>
            <a:r>
              <a:rPr lang="zh-CN" altLang="en-US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内容并显示</a:t>
            </a:r>
          </a:p>
        </p:txBody>
      </p:sp>
      <p:sp>
        <p:nvSpPr>
          <p:cNvPr id="405507" name="Text Box 4"/>
          <p:cNvSpPr txBox="1">
            <a:spLocks noChangeArrowheads="1"/>
          </p:cNvSpPr>
          <p:nvPr/>
        </p:nvSpPr>
        <p:spPr bwMode="auto">
          <a:xfrm>
            <a:off x="463550" y="1229816"/>
            <a:ext cx="8208963" cy="4897388"/>
          </a:xfrm>
          <a:prstGeom prst="rect">
            <a:avLst/>
          </a:prstGeom>
          <a:solidFill>
            <a:srgbClr val="FBFFFB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CC3300"/>
              </a:buClr>
              <a:buChar char="–"/>
              <a:defRPr sz="2400" b="1">
                <a:solidFill>
                  <a:schemeClr val="tx1"/>
                </a:solidFill>
                <a:latin typeface="仿宋_GB2312"/>
                <a:ea typeface="仿宋_GB2312"/>
                <a:cs typeface="仿宋_GB2312"/>
              </a:defRPr>
            </a:lvl2pPr>
            <a:lvl3pPr marL="1143000" indent="-228600">
              <a:lnSpc>
                <a:spcPct val="93000"/>
              </a:lnSpc>
              <a:spcBef>
                <a:spcPct val="20000"/>
              </a:spcBef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仿宋_GB2312"/>
                <a:cs typeface="仿宋_GB2312"/>
              </a:defRPr>
            </a:lvl3pPr>
            <a:lvl4pPr marL="1600200" indent="-228600">
              <a:lnSpc>
                <a:spcPct val="93000"/>
              </a:lnSpc>
              <a:spcBef>
                <a:spcPct val="20000"/>
              </a:spcBef>
              <a:buClr>
                <a:srgbClr val="CC3300"/>
              </a:buClr>
              <a:buChar char="–"/>
              <a:defRPr>
                <a:solidFill>
                  <a:schemeClr val="tx1"/>
                </a:solidFill>
                <a:latin typeface="Garamond" panose="02020404030301010803" pitchFamily="18" charset="0"/>
                <a:ea typeface="仿宋_GB2312"/>
                <a:cs typeface="仿宋_GB2312"/>
              </a:defRPr>
            </a:lvl4pPr>
            <a:lvl5pPr marL="2057400" indent="-228600">
              <a:lnSpc>
                <a:spcPct val="93000"/>
              </a:lnSpc>
              <a:spcBef>
                <a:spcPct val="20000"/>
              </a:spcBef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>
                <a:solidFill>
                  <a:schemeClr val="tx1"/>
                </a:solidFill>
                <a:latin typeface="Garamond" panose="02020404030301010803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>
                <a:solidFill>
                  <a:schemeClr val="tx1"/>
                </a:solidFill>
                <a:latin typeface="Garamond" panose="02020404030301010803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>
                <a:solidFill>
                  <a:schemeClr val="tx1"/>
                </a:solidFill>
                <a:latin typeface="Garamond" panose="02020404030301010803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>
                <a:solidFill>
                  <a:schemeClr val="tx1"/>
                </a:solidFill>
                <a:latin typeface="Garamond" panose="02020404030301010803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>
                <a:solidFill>
                  <a:schemeClr val="tx1"/>
                </a:solidFill>
                <a:latin typeface="Garamond" panose="02020404030301010803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339966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class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RraderDemo</a:t>
            </a: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{</a:t>
            </a:r>
            <a:endParaRPr lang="en-US" altLang="zh-CN" sz="2000" dirty="0">
              <a:solidFill>
                <a:srgbClr val="0099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339966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</a:t>
            </a:r>
            <a:r>
              <a:rPr lang="en-US" altLang="zh-CN" sz="200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static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void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main(String[] 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args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</a:t>
            </a:r>
            <a:r>
              <a:rPr lang="en-US" altLang="zh-CN" sz="200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throws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IOException</a:t>
            </a: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339966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    File 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</a:t>
            </a:r>
            <a:r>
              <a:rPr lang="en-US" altLang="zh-CN" sz="200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new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File(</a:t>
            </a:r>
            <a:r>
              <a:rPr lang="en-US" altLang="zh-CN" sz="2000" dirty="0">
                <a:solidFill>
                  <a:srgbClr val="CC0066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"test.txt"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339966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2000" dirty="0" smtClean="0">
                <a:solidFill>
                  <a:srgbClr val="008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 </a:t>
            </a:r>
            <a:r>
              <a:rPr lang="zh-CN" altLang="en-US" sz="2000" dirty="0" smtClean="0">
                <a:solidFill>
                  <a:srgbClr val="008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通过</a:t>
            </a:r>
            <a:r>
              <a:rPr lang="zh-CN" altLang="en-US" sz="2000" dirty="0">
                <a:solidFill>
                  <a:srgbClr val="008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文件对象创建文件输入流对象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339966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    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FileReader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</a:t>
            </a:r>
            <a:r>
              <a:rPr lang="en-US" altLang="zh-CN" sz="200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new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FileReader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(file);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339966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		</a:t>
            </a: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2000" dirty="0" smtClean="0">
                <a:solidFill>
                  <a:srgbClr val="008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 </a:t>
            </a:r>
            <a:r>
              <a:rPr lang="zh-CN" altLang="en-US" sz="2000" dirty="0" smtClean="0">
                <a:solidFill>
                  <a:srgbClr val="008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将</a:t>
            </a:r>
            <a:r>
              <a:rPr lang="zh-CN" altLang="en-US" sz="2000" dirty="0">
                <a:solidFill>
                  <a:srgbClr val="008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文件读取流包装成缓冲输入流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339966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    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BufferedReader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br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</a:t>
            </a:r>
            <a:r>
              <a:rPr lang="en-US" altLang="zh-CN" sz="200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new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BufferedReader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339966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		    String 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str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339966"/>
              </a:buClr>
              <a:buSzTx/>
              <a:buNone/>
            </a:pP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    </a:t>
            </a:r>
            <a:r>
              <a:rPr lang="en-US" altLang="zh-CN" sz="200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while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((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str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br.readLine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()) != </a:t>
            </a:r>
            <a:r>
              <a:rPr lang="en-US" altLang="zh-CN" sz="200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null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</a:t>
            </a: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{      </a:t>
            </a:r>
            <a:r>
              <a:rPr lang="en-US" altLang="zh-CN" sz="2000" dirty="0" smtClean="0">
                <a:solidFill>
                  <a:srgbClr val="008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逐行读取数据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339966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		  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20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System.out.println</a:t>
            </a: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str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339966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		   }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339966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    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br.close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   </a:t>
            </a: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	   </a:t>
            </a:r>
            <a:r>
              <a:rPr lang="en-US" altLang="zh-CN" sz="2000" dirty="0" smtClean="0">
                <a:solidFill>
                  <a:srgbClr val="008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关闭流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339966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    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fr.close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   </a:t>
            </a: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	   </a:t>
            </a:r>
            <a:r>
              <a:rPr lang="en-US" altLang="zh-CN" sz="2000" dirty="0" smtClean="0">
                <a:solidFill>
                  <a:srgbClr val="008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关闭流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339966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339966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</p:txBody>
      </p:sp>
      <p:sp>
        <p:nvSpPr>
          <p:cNvPr id="185349" name="Line 5"/>
          <p:cNvSpPr>
            <a:spLocks noChangeShapeType="1"/>
          </p:cNvSpPr>
          <p:nvPr/>
        </p:nvSpPr>
        <p:spPr bwMode="auto">
          <a:xfrm>
            <a:off x="2407692" y="3996556"/>
            <a:ext cx="3024187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464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661248"/>
            <a:ext cx="40862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26334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0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0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05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05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5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05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05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05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9934" y="239440"/>
            <a:ext cx="7336482" cy="8604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BufferedWriter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164471"/>
            <a:ext cx="8207375" cy="23365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500"/>
              </a:lnSpc>
              <a:spcBef>
                <a:spcPct val="0"/>
              </a:spcBef>
              <a:buClr>
                <a:srgbClr val="339966"/>
              </a:buClr>
              <a:buChar char="q"/>
            </a:pPr>
            <a:r>
              <a:rPr lang="en-US" altLang="zh-CN" sz="2400" b="0" dirty="0" err="1">
                <a:latin typeface="Arial" panose="020B0604020202020204" pitchFamily="34" charset="0"/>
                <a:ea typeface="黑体" panose="02010609060101010101" pitchFamily="49" charset="-122"/>
              </a:rPr>
              <a:t>BufferedWriter</a:t>
            </a:r>
            <a:r>
              <a:rPr lang="zh-CN" altLang="en-US" sz="2400" b="0" dirty="0">
                <a:latin typeface="Arial" panose="020B0604020202020204" pitchFamily="34" charset="0"/>
                <a:ea typeface="黑体" panose="02010609060101010101" pitchFamily="49" charset="-122"/>
              </a:rPr>
              <a:t>类是</a:t>
            </a:r>
            <a:r>
              <a:rPr lang="en-US" altLang="zh-CN" sz="2400" b="0" dirty="0">
                <a:latin typeface="Arial" panose="020B0604020202020204" pitchFamily="34" charset="0"/>
                <a:ea typeface="黑体" panose="02010609060101010101" pitchFamily="49" charset="-122"/>
              </a:rPr>
              <a:t>Writer</a:t>
            </a:r>
            <a:r>
              <a:rPr lang="zh-CN" altLang="en-US" sz="2400" b="0" dirty="0">
                <a:latin typeface="Arial" panose="020B0604020202020204" pitchFamily="34" charset="0"/>
                <a:ea typeface="黑体" panose="02010609060101010101" pitchFamily="49" charset="-122"/>
              </a:rPr>
              <a:t>类的子类</a:t>
            </a:r>
          </a:p>
          <a:p>
            <a:pPr>
              <a:lnSpc>
                <a:spcPts val="3500"/>
              </a:lnSpc>
              <a:spcBef>
                <a:spcPct val="0"/>
              </a:spcBef>
              <a:buClr>
                <a:srgbClr val="339966"/>
              </a:buClr>
              <a:buChar char="q"/>
            </a:pPr>
            <a:endParaRPr lang="zh-CN" altLang="en-US" sz="2400" b="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ts val="3500"/>
              </a:lnSpc>
              <a:spcBef>
                <a:spcPct val="0"/>
              </a:spcBef>
              <a:buClr>
                <a:srgbClr val="339966"/>
              </a:buClr>
              <a:buChar char="q"/>
            </a:pPr>
            <a:endParaRPr lang="zh-CN" altLang="en-US" sz="2400" b="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ts val="3500"/>
              </a:lnSpc>
              <a:spcBef>
                <a:spcPct val="0"/>
              </a:spcBef>
              <a:buClr>
                <a:srgbClr val="339966"/>
              </a:buClr>
              <a:buChar char="q"/>
            </a:pPr>
            <a:endParaRPr lang="zh-CN" altLang="en-US" sz="2400" b="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ts val="3500"/>
              </a:lnSpc>
              <a:spcBef>
                <a:spcPct val="0"/>
              </a:spcBef>
              <a:buClr>
                <a:srgbClr val="339966"/>
              </a:buClr>
              <a:buChar char="q"/>
            </a:pPr>
            <a:r>
              <a:rPr lang="en-US" altLang="zh-CN" sz="2400" b="0" dirty="0" err="1">
                <a:latin typeface="Arial" panose="020B0604020202020204" pitchFamily="34" charset="0"/>
                <a:ea typeface="黑体" panose="02010609060101010101" pitchFamily="49" charset="-122"/>
              </a:rPr>
              <a:t>BufferedWriter</a:t>
            </a:r>
            <a:r>
              <a:rPr lang="zh-CN" altLang="en-US" sz="2400" b="0" dirty="0">
                <a:latin typeface="Arial" panose="020B0604020202020204" pitchFamily="34" charset="0"/>
                <a:ea typeface="黑体" panose="02010609060101010101" pitchFamily="49" charset="-122"/>
              </a:rPr>
              <a:t>类的常用方法</a:t>
            </a:r>
          </a:p>
        </p:txBody>
      </p:sp>
      <p:graphicFrame>
        <p:nvGraphicFramePr>
          <p:cNvPr id="215075" name="Group 35"/>
          <p:cNvGraphicFramePr>
            <a:graphicFrameLocks noGrp="1"/>
          </p:cNvGraphicFramePr>
          <p:nvPr/>
        </p:nvGraphicFramePr>
        <p:xfrm>
          <a:off x="468313" y="1747838"/>
          <a:ext cx="8281987" cy="1106488"/>
        </p:xfrm>
        <a:graphic>
          <a:graphicData uri="http://schemas.openxmlformats.org/drawingml/2006/table">
            <a:tbl>
              <a:tblPr/>
              <a:tblGrid>
                <a:gridCol w="3455987"/>
                <a:gridCol w="4826000"/>
              </a:tblGrid>
              <a:tr h="530335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构 造 方 法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说    明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  <a:tr h="576152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BufferedWriter (Writer out)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将字符输入流对象包装成缓冲输入流对象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5076" name="Group 36"/>
          <p:cNvGraphicFramePr>
            <a:graphicFrameLocks noGrp="1"/>
          </p:cNvGraphicFramePr>
          <p:nvPr/>
        </p:nvGraphicFramePr>
        <p:xfrm>
          <a:off x="468313" y="3730625"/>
          <a:ext cx="8281987" cy="2298699"/>
        </p:xfrm>
        <a:graphic>
          <a:graphicData uri="http://schemas.openxmlformats.org/drawingml/2006/table">
            <a:tbl>
              <a:tblPr/>
              <a:tblGrid>
                <a:gridCol w="3240087"/>
                <a:gridCol w="5041900"/>
              </a:tblGrid>
              <a:tr h="530469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方 法 原 型</a:t>
                      </a: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说    明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  <a:tr h="884115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 write(String str)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throws  IOException</a:t>
                      </a: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将一个字符串写入到缓冲输入流中，有可能抛异常，必须捕捉。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84115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 newLine()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throws IOException</a:t>
                      </a: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marL="25146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marL="29718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marL="34290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marL="3886200" indent="-228600"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将一个回车换行符写入到文件中，从而达到换行的效果，有可能抛异常，必须捕捉。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7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9735" y="192310"/>
            <a:ext cx="7840737" cy="860426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FileWriter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配合</a:t>
            </a: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BufferedWriter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将若干字符串写入文件</a:t>
            </a:r>
          </a:p>
        </p:txBody>
      </p:sp>
      <p:sp>
        <p:nvSpPr>
          <p:cNvPr id="217091" name="Text Box 4"/>
          <p:cNvSpPr txBox="1">
            <a:spLocks noChangeArrowheads="1"/>
          </p:cNvSpPr>
          <p:nvPr/>
        </p:nvSpPr>
        <p:spPr bwMode="auto">
          <a:xfrm>
            <a:off x="466477" y="1268760"/>
            <a:ext cx="8281987" cy="5083820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FF99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CC3300"/>
              </a:buClr>
              <a:buChar char="–"/>
              <a:defRPr sz="2400" b="1">
                <a:solidFill>
                  <a:schemeClr val="tx1"/>
                </a:solidFill>
                <a:latin typeface="仿宋_GB2312"/>
                <a:ea typeface="仿宋_GB2312"/>
                <a:cs typeface="仿宋_GB2312"/>
              </a:defRPr>
            </a:lvl2pPr>
            <a:lvl3pPr marL="1143000" indent="-228600">
              <a:lnSpc>
                <a:spcPct val="93000"/>
              </a:lnSpc>
              <a:spcBef>
                <a:spcPct val="20000"/>
              </a:spcBef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仿宋_GB2312"/>
                <a:cs typeface="仿宋_GB2312"/>
              </a:defRPr>
            </a:lvl3pPr>
            <a:lvl4pPr marL="1600200" indent="-228600">
              <a:lnSpc>
                <a:spcPct val="93000"/>
              </a:lnSpc>
              <a:spcBef>
                <a:spcPct val="20000"/>
              </a:spcBef>
              <a:buClr>
                <a:srgbClr val="CC3300"/>
              </a:buClr>
              <a:buChar char="–"/>
              <a:defRPr>
                <a:solidFill>
                  <a:schemeClr val="tx1"/>
                </a:solidFill>
                <a:latin typeface="Garamond" panose="02020404030301010803" pitchFamily="18" charset="0"/>
                <a:ea typeface="仿宋_GB2312"/>
                <a:cs typeface="仿宋_GB2312"/>
              </a:defRPr>
            </a:lvl4pPr>
            <a:lvl5pPr marL="2057400" indent="-228600">
              <a:lnSpc>
                <a:spcPct val="93000"/>
              </a:lnSpc>
              <a:spcBef>
                <a:spcPct val="20000"/>
              </a:spcBef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>
                <a:solidFill>
                  <a:schemeClr val="tx1"/>
                </a:solidFill>
                <a:latin typeface="Garamond" panose="02020404030301010803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>
                <a:solidFill>
                  <a:schemeClr val="tx1"/>
                </a:solidFill>
                <a:latin typeface="Garamond" panose="02020404030301010803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>
                <a:solidFill>
                  <a:schemeClr val="tx1"/>
                </a:solidFill>
                <a:latin typeface="Garamond" panose="02020404030301010803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>
                <a:solidFill>
                  <a:schemeClr val="tx1"/>
                </a:solidFill>
                <a:latin typeface="Garamond" panose="02020404030301010803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>
                <a:solidFill>
                  <a:schemeClr val="tx1"/>
                </a:solidFill>
                <a:latin typeface="Garamond" panose="02020404030301010803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9966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class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WriterDemo</a:t>
            </a: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{</a:t>
            </a:r>
            <a:endParaRPr lang="en-US" altLang="zh-CN" sz="2000" dirty="0">
              <a:solidFill>
                <a:srgbClr val="0099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9966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static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void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main(String[] 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args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</a:t>
            </a:r>
            <a:r>
              <a:rPr lang="en-US" altLang="zh-CN" sz="200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throws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IOException</a:t>
            </a: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9966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		File 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</a:t>
            </a:r>
            <a:r>
              <a:rPr lang="en-US" altLang="zh-CN" sz="200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new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File(</a:t>
            </a:r>
            <a:r>
              <a:rPr lang="en-US" altLang="zh-CN" sz="2000" dirty="0">
                <a:solidFill>
                  <a:srgbClr val="CC0066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"test.txt"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9966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dirty="0">
                <a:solidFill>
                  <a:srgbClr val="008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通过文件对象创建文件输出字符流对象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9966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FileWriter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fw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</a:t>
            </a:r>
            <a:r>
              <a:rPr lang="en-US" altLang="zh-CN" sz="200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new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FileWriter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(file);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9966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		</a:t>
            </a:r>
            <a:r>
              <a:rPr lang="en-US" altLang="zh-CN" sz="2000" dirty="0">
                <a:solidFill>
                  <a:srgbClr val="008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将文件输出字符流包装成缓冲流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9966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BufferedWriter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bw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</a:t>
            </a:r>
            <a:r>
              <a:rPr lang="en-US" altLang="zh-CN" sz="200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new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BufferedWriter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fw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9966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		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bw.write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dirty="0">
                <a:solidFill>
                  <a:srgbClr val="CC0066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</a:t>
            </a:r>
            <a:r>
              <a:rPr lang="zh-CN" altLang="en-US" sz="2000" dirty="0">
                <a:solidFill>
                  <a:srgbClr val="CC0066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大家好！</a:t>
            </a:r>
            <a:r>
              <a:rPr lang="en-US" altLang="zh-CN" sz="2000" dirty="0">
                <a:solidFill>
                  <a:srgbClr val="CC0066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9966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	</a:t>
            </a: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bw.newLine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    </a:t>
            </a:r>
            <a:r>
              <a:rPr lang="en-US" altLang="zh-CN" sz="2000" dirty="0">
                <a:solidFill>
                  <a:srgbClr val="008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</a:t>
            </a:r>
            <a:r>
              <a:rPr lang="zh-CN" altLang="en-US" sz="2000" dirty="0" smtClean="0">
                <a:solidFill>
                  <a:srgbClr val="008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换行</a:t>
            </a:r>
            <a:endParaRPr lang="zh-CN" altLang="en-US" sz="2000" dirty="0">
              <a:solidFill>
                <a:srgbClr val="008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9966"/>
              </a:buClr>
              <a:buSzTx/>
              <a:buNone/>
            </a:pPr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		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bw.write</a:t>
            </a: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dirty="0" smtClean="0">
                <a:solidFill>
                  <a:srgbClr val="CC0066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zh-CN" altLang="en-US" sz="2000" dirty="0">
                <a:solidFill>
                  <a:srgbClr val="CC0066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我们</a:t>
            </a:r>
            <a:r>
              <a:rPr lang="zh-CN" altLang="en-US" sz="2000" dirty="0" smtClean="0">
                <a:solidFill>
                  <a:srgbClr val="CC0066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正在上课。</a:t>
            </a:r>
            <a:r>
              <a:rPr lang="en-US" altLang="zh-CN" sz="2000" dirty="0">
                <a:solidFill>
                  <a:srgbClr val="CC0066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9966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</a:t>
            </a:r>
            <a:r>
              <a:rPr lang="en-US" altLang="zh-CN" sz="20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bw.newLine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    </a:t>
            </a:r>
            <a:r>
              <a:rPr lang="en-US" altLang="zh-CN" sz="2000" dirty="0">
                <a:solidFill>
                  <a:srgbClr val="008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</a:t>
            </a:r>
            <a:r>
              <a:rPr lang="zh-CN" altLang="en-US" sz="2000" dirty="0" smtClean="0">
                <a:solidFill>
                  <a:srgbClr val="008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换行</a:t>
            </a:r>
            <a:endParaRPr lang="zh-CN" altLang="en-US" sz="2000" dirty="0">
              <a:solidFill>
                <a:srgbClr val="008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9966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		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bw.close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      </a:t>
            </a:r>
            <a:r>
              <a:rPr lang="en-US" altLang="zh-CN" sz="2000" dirty="0">
                <a:solidFill>
                  <a:srgbClr val="008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关闭流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9966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		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fw.close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      </a:t>
            </a:r>
            <a:r>
              <a:rPr lang="en-US" altLang="zh-CN" sz="2000" dirty="0">
                <a:solidFill>
                  <a:srgbClr val="008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关闭流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9966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9966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06556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7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7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7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70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346" y="1340768"/>
            <a:ext cx="8820150" cy="350147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500"/>
              </a:lnSpc>
              <a:spcBef>
                <a:spcPct val="0"/>
              </a:spcBef>
              <a:buClr>
                <a:srgbClr val="339966"/>
              </a:buClr>
              <a:buChar char="q"/>
            </a:pPr>
            <a:r>
              <a:rPr lang="zh-CN" altLang="en-US" sz="2400" b="0" dirty="0">
                <a:latin typeface="Arial" panose="020B0604020202020204" pitchFamily="34" charset="0"/>
                <a:ea typeface="黑体" panose="02010609060101010101" pitchFamily="49" charset="-122"/>
              </a:rPr>
              <a:t>如何将其他类型的数据，</a:t>
            </a:r>
            <a:r>
              <a:rPr lang="zh-CN" altLang="en-US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如浮点数，</a:t>
            </a:r>
            <a:r>
              <a:rPr lang="zh-CN" altLang="en-US" sz="2400" b="0" dirty="0">
                <a:latin typeface="Arial" panose="020B0604020202020204" pitchFamily="34" charset="0"/>
                <a:ea typeface="黑体" panose="02010609060101010101" pitchFamily="49" charset="-122"/>
              </a:rPr>
              <a:t>写入流中？</a:t>
            </a:r>
          </a:p>
          <a:p>
            <a:pPr lvl="1"/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void write(</a:t>
            </a:r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b) throws </a:t>
            </a:r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IOException</a:t>
            </a:r>
            <a:endParaRPr lang="en-US" altLang="zh-CN" sz="24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/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void write(byte[] b) throws </a:t>
            </a:r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IOException</a:t>
            </a:r>
            <a:endParaRPr lang="zh-CN" altLang="en-US" sz="24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lnSpc>
                <a:spcPts val="3500"/>
              </a:lnSpc>
              <a:spcBef>
                <a:spcPct val="0"/>
              </a:spcBef>
              <a:buClr>
                <a:srgbClr val="339966"/>
              </a:buClr>
              <a:buChar char="q"/>
            </a:pPr>
            <a:r>
              <a:rPr lang="zh-CN" altLang="en-US" sz="2400" b="0" dirty="0">
                <a:latin typeface="Arial" panose="020B0604020202020204" pitchFamily="34" charset="0"/>
                <a:ea typeface="黑体" panose="02010609060101010101" pitchFamily="49" charset="-122"/>
              </a:rPr>
              <a:t>如何从流中读取其他类型的数据？</a:t>
            </a:r>
          </a:p>
          <a:p>
            <a:pPr lvl="1"/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read() throws </a:t>
            </a:r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IOException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  <a:p>
            <a:pPr lvl="1"/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read(byte[] b) throws </a:t>
            </a:r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IOException</a:t>
            </a:r>
            <a:endParaRPr lang="zh-CN" altLang="en-US" sz="24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3843" name="Rectangle 4"/>
          <p:cNvSpPr>
            <a:spLocks noChangeArrowheads="1"/>
          </p:cNvSpPr>
          <p:nvPr/>
        </p:nvSpPr>
        <p:spPr bwMode="auto">
          <a:xfrm>
            <a:off x="1007739" y="260648"/>
            <a:ext cx="4716389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cs typeface="+mj-cs"/>
              </a:rPr>
              <a:t>数据流</a:t>
            </a:r>
          </a:p>
        </p:txBody>
      </p:sp>
    </p:spTree>
    <p:extLst>
      <p:ext uri="{BB962C8B-B14F-4D97-AF65-F5344CB8AC3E}">
        <p14:creationId xmlns:p14="http://schemas.microsoft.com/office/powerpoint/2010/main" val="254663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20" y="1340768"/>
            <a:ext cx="8281044" cy="458074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  <a:spcBef>
                <a:spcPct val="0"/>
              </a:spcBef>
              <a:buClr>
                <a:srgbClr val="339966"/>
              </a:buClr>
              <a:buChar char="q"/>
            </a:pPr>
            <a:r>
              <a:rPr lang="zh-CN" altLang="en-US" b="0" dirty="0">
                <a:latin typeface="Arial" panose="020B0604020202020204" pitchFamily="34" charset="0"/>
                <a:ea typeface="黑体" panose="02010609060101010101" pitchFamily="49" charset="-122"/>
              </a:rPr>
              <a:t>为了简化程序员对于流的操作，使得程序员可以从繁杂的数据格式中解脱出来，在</a:t>
            </a:r>
            <a:r>
              <a:rPr lang="en-US" altLang="zh-CN" b="0" dirty="0">
                <a:latin typeface="Arial" panose="020B0604020202020204" pitchFamily="34" charset="0"/>
                <a:ea typeface="黑体" panose="02010609060101010101" pitchFamily="49" charset="-122"/>
              </a:rPr>
              <a:t>IO</a:t>
            </a:r>
            <a:r>
              <a:rPr lang="zh-CN" altLang="en-US" b="0" dirty="0">
                <a:latin typeface="Arial" panose="020B0604020202020204" pitchFamily="34" charset="0"/>
                <a:ea typeface="黑体" panose="02010609060101010101" pitchFamily="49" charset="-122"/>
              </a:rPr>
              <a:t>类中专门设计了两个类</a:t>
            </a:r>
            <a:r>
              <a:rPr lang="en-US" altLang="zh-CN" b="0" dirty="0">
                <a:latin typeface="Arial" panose="020B0604020202020204" pitchFamily="34" charset="0"/>
                <a:ea typeface="黑体" panose="02010609060101010101" pitchFamily="49" charset="-122"/>
              </a:rPr>
              <a:t>——</a:t>
            </a:r>
            <a:r>
              <a:rPr lang="en-US" altLang="zh-CN" b="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Data</a:t>
            </a:r>
            <a:r>
              <a:rPr lang="en-US" altLang="zh-CN" b="0" dirty="0" err="1">
                <a:latin typeface="Arial" panose="020B0604020202020204" pitchFamily="34" charset="0"/>
                <a:ea typeface="黑体" panose="02010609060101010101" pitchFamily="49" charset="-122"/>
              </a:rPr>
              <a:t>InputStream</a:t>
            </a:r>
            <a:r>
              <a:rPr lang="en-US" altLang="zh-CN" b="0" dirty="0">
                <a:latin typeface="Arial" panose="020B0604020202020204" pitchFamily="34" charset="0"/>
                <a:ea typeface="黑体" panose="02010609060101010101" pitchFamily="49" charset="-122"/>
              </a:rPr>
              <a:t>/</a:t>
            </a:r>
            <a:r>
              <a:rPr lang="en-US" altLang="zh-CN" b="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Data</a:t>
            </a:r>
            <a:r>
              <a:rPr lang="en-US" altLang="zh-CN" b="0" dirty="0" err="1">
                <a:latin typeface="Arial" panose="020B0604020202020204" pitchFamily="34" charset="0"/>
                <a:ea typeface="黑体" panose="02010609060101010101" pitchFamily="49" charset="-122"/>
              </a:rPr>
              <a:t>OutputStream</a:t>
            </a:r>
            <a:r>
              <a:rPr lang="zh-CN" altLang="en-US" b="0" dirty="0">
                <a:latin typeface="Arial" panose="020B0604020202020204" pitchFamily="34" charset="0"/>
                <a:ea typeface="黑体" panose="02010609060101010101" pitchFamily="49" charset="-122"/>
              </a:rPr>
              <a:t>类简化流数据的读写。</a:t>
            </a:r>
          </a:p>
          <a:p>
            <a:pPr>
              <a:lnSpc>
                <a:spcPts val="3500"/>
              </a:lnSpc>
              <a:spcBef>
                <a:spcPct val="0"/>
              </a:spcBef>
              <a:buClr>
                <a:srgbClr val="339966"/>
              </a:buClr>
              <a:buChar char="q"/>
            </a:pPr>
            <a:r>
              <a:rPr lang="zh-CN" altLang="en-US" b="0" dirty="0">
                <a:latin typeface="Arial" panose="020B0604020202020204" pitchFamily="34" charset="0"/>
                <a:ea typeface="黑体" panose="02010609060101010101" pitchFamily="49" charset="-122"/>
              </a:rPr>
              <a:t>这两个类提供了读写</a:t>
            </a:r>
            <a:r>
              <a:rPr lang="en-US" altLang="zh-CN" b="0" dirty="0">
                <a:latin typeface="Arial" panose="020B0604020202020204" pitchFamily="34" charset="0"/>
                <a:ea typeface="黑体" panose="02010609060101010101" pitchFamily="49" charset="-122"/>
              </a:rPr>
              <a:t>Java</a:t>
            </a:r>
            <a:r>
              <a:rPr lang="zh-CN" altLang="en-US" b="0" dirty="0">
                <a:latin typeface="Arial" panose="020B0604020202020204" pitchFamily="34" charset="0"/>
                <a:ea typeface="黑体" panose="02010609060101010101" pitchFamily="49" charset="-122"/>
              </a:rPr>
              <a:t>中的基本数据类型的功能。</a:t>
            </a:r>
          </a:p>
          <a:p>
            <a:pPr>
              <a:lnSpc>
                <a:spcPts val="3500"/>
              </a:lnSpc>
              <a:spcBef>
                <a:spcPct val="0"/>
              </a:spcBef>
              <a:buClr>
                <a:srgbClr val="339966"/>
              </a:buClr>
              <a:buChar char="q"/>
            </a:pPr>
            <a:r>
              <a:rPr lang="zh-CN" altLang="en-US" b="0" dirty="0">
                <a:latin typeface="Arial" panose="020B0604020202020204" pitchFamily="34" charset="0"/>
                <a:ea typeface="黑体" panose="02010609060101010101" pitchFamily="49" charset="-122"/>
              </a:rPr>
              <a:t>这两个类必须匹配起来使用</a:t>
            </a:r>
            <a:r>
              <a:rPr lang="zh-CN" altLang="en-US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。只有</a:t>
            </a:r>
            <a:r>
              <a:rPr lang="zh-CN" altLang="en-US" b="0" dirty="0">
                <a:latin typeface="Arial" panose="020B0604020202020204" pitchFamily="34" charset="0"/>
                <a:ea typeface="黑体" panose="02010609060101010101" pitchFamily="49" charset="-122"/>
              </a:rPr>
              <a:t>使用</a:t>
            </a:r>
            <a:r>
              <a:rPr lang="en-US" altLang="zh-CN" b="0" dirty="0" err="1">
                <a:latin typeface="Arial" panose="020B0604020202020204" pitchFamily="34" charset="0"/>
                <a:ea typeface="黑体" panose="02010609060101010101" pitchFamily="49" charset="-122"/>
              </a:rPr>
              <a:t>DataOutputStream</a:t>
            </a:r>
            <a:r>
              <a:rPr lang="zh-CN" altLang="en-US" b="0" dirty="0">
                <a:latin typeface="Arial" panose="020B0604020202020204" pitchFamily="34" charset="0"/>
                <a:ea typeface="黑体" panose="02010609060101010101" pitchFamily="49" charset="-122"/>
              </a:rPr>
              <a:t>流格式写入的数据，在实际读取时才可以使用</a:t>
            </a:r>
            <a:r>
              <a:rPr lang="en-US" altLang="zh-CN" b="0" dirty="0" err="1">
                <a:latin typeface="Arial" panose="020B0604020202020204" pitchFamily="34" charset="0"/>
                <a:ea typeface="黑体" panose="02010609060101010101" pitchFamily="49" charset="-122"/>
              </a:rPr>
              <a:t>DataInputStream</a:t>
            </a:r>
            <a:r>
              <a:rPr lang="zh-CN" altLang="en-US" b="0" dirty="0">
                <a:latin typeface="Arial" panose="020B0604020202020204" pitchFamily="34" charset="0"/>
                <a:ea typeface="黑体" panose="02010609060101010101" pitchFamily="49" charset="-122"/>
              </a:rPr>
              <a:t>进行读取。</a:t>
            </a:r>
          </a:p>
        </p:txBody>
      </p:sp>
      <p:sp>
        <p:nvSpPr>
          <p:cNvPr id="165891" name="Rectangle 3"/>
          <p:cNvSpPr>
            <a:spLocks noChangeArrowheads="1"/>
          </p:cNvSpPr>
          <p:nvPr/>
        </p:nvSpPr>
        <p:spPr bwMode="auto">
          <a:xfrm>
            <a:off x="1043609" y="260648"/>
            <a:ext cx="6984776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cs typeface="+mj-cs"/>
              </a:rPr>
              <a:t>数据流</a:t>
            </a:r>
          </a:p>
        </p:txBody>
      </p:sp>
    </p:spTree>
    <p:extLst>
      <p:ext uri="{BB962C8B-B14F-4D97-AF65-F5344CB8AC3E}">
        <p14:creationId xmlns:p14="http://schemas.microsoft.com/office/powerpoint/2010/main" val="136200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5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数据流输入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输出图解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340768"/>
            <a:ext cx="8424862" cy="4567237"/>
          </a:xfrm>
        </p:spPr>
        <p:txBody>
          <a:bodyPr/>
          <a:lstStyle/>
          <a:p>
            <a:pPr eaLnBrk="1" hangingPunct="1"/>
            <a:r>
              <a:rPr lang="en-US" altLang="zh-CN" dirty="0" err="1" smtClean="0">
                <a:latin typeface="宋体" panose="02010600030101010101" pitchFamily="2" charset="-122"/>
              </a:rPr>
              <a:t>OutputStream</a:t>
            </a:r>
            <a:r>
              <a:rPr lang="zh-CN" altLang="en-US" dirty="0" smtClean="0">
                <a:latin typeface="宋体" panose="02010600030101010101" pitchFamily="2" charset="-122"/>
              </a:rPr>
              <a:t>流程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dirty="0" smtClean="0"/>
              <a:t>                                   写入基本数据类型      </a:t>
            </a:r>
            <a:r>
              <a:rPr lang="en-US" altLang="zh-CN" sz="1600" dirty="0" smtClean="0"/>
              <a:t>    </a:t>
            </a:r>
            <a:r>
              <a:rPr lang="zh-CN" altLang="en-US" sz="1600" dirty="0" smtClean="0"/>
              <a:t>将数据写入文件</a:t>
            </a:r>
          </a:p>
          <a:p>
            <a:pPr eaLnBrk="1" hangingPunct="1"/>
            <a:endParaRPr lang="zh-CN" altLang="en-US" sz="1000" dirty="0" smtClean="0"/>
          </a:p>
          <a:p>
            <a:pPr eaLnBrk="1" hangingPunct="1"/>
            <a:endParaRPr lang="zh-CN" altLang="en-US" sz="1000" dirty="0" smtClean="0"/>
          </a:p>
          <a:p>
            <a:pPr eaLnBrk="1" hangingPunct="1"/>
            <a:endParaRPr lang="zh-CN" altLang="en-US" sz="1000" dirty="0" smtClean="0"/>
          </a:p>
          <a:p>
            <a:pPr eaLnBrk="1" hangingPunct="1"/>
            <a:endParaRPr lang="zh-CN" altLang="en-US" sz="1000" dirty="0" smtClean="0"/>
          </a:p>
          <a:p>
            <a:pPr eaLnBrk="1" hangingPunct="1"/>
            <a:endParaRPr lang="zh-CN" altLang="en-US" sz="1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dirty="0" err="1" smtClean="0">
                <a:latin typeface="宋体" panose="02010600030101010101" pitchFamily="2" charset="-122"/>
              </a:rPr>
              <a:t>InputStream</a:t>
            </a:r>
            <a:r>
              <a:rPr lang="en-US" altLang="zh-CN" dirty="0" smtClean="0">
                <a:latin typeface="宋体" panose="02010600030101010101" pitchFamily="2" charset="-122"/>
              </a:rPr>
              <a:t> </a:t>
            </a:r>
            <a:r>
              <a:rPr lang="zh-CN" altLang="en-US" dirty="0" smtClean="0">
                <a:latin typeface="宋体" panose="02010600030101010101" pitchFamily="2" charset="-122"/>
              </a:rPr>
              <a:t>流程</a:t>
            </a:r>
          </a:p>
          <a:p>
            <a:pPr eaLnBrk="1" hangingPunct="1">
              <a:lnSpc>
                <a:spcPct val="210000"/>
              </a:lnSpc>
              <a:buFont typeface="Wingdings" panose="05000000000000000000" pitchFamily="2" charset="2"/>
              <a:buNone/>
            </a:pPr>
            <a:r>
              <a:rPr lang="zh-CN" altLang="en-US" sz="1000" dirty="0" smtClean="0"/>
              <a:t>                                                   </a:t>
            </a:r>
            <a:r>
              <a:rPr lang="zh-CN" altLang="en-US" sz="1600" dirty="0" smtClean="0"/>
              <a:t>从文件中获取输入字节  </a:t>
            </a:r>
            <a:r>
              <a:rPr lang="zh-CN" altLang="en-US" sz="1600" dirty="0"/>
              <a:t> </a:t>
            </a:r>
            <a:r>
              <a:rPr lang="zh-CN" altLang="en-US" sz="1600" dirty="0" smtClean="0"/>
              <a:t>    读取基本</a:t>
            </a:r>
            <a:r>
              <a:rPr lang="zh-CN" altLang="en-US" sz="1600" dirty="0"/>
              <a:t>类型</a:t>
            </a:r>
            <a:r>
              <a:rPr lang="zh-CN" altLang="en-US" sz="1600" dirty="0" smtClean="0"/>
              <a:t>数据</a:t>
            </a:r>
            <a:endParaRPr lang="zh-CN" altLang="en-US" sz="1000" dirty="0" smtClean="0"/>
          </a:p>
        </p:txBody>
      </p:sp>
      <p:grpSp>
        <p:nvGrpSpPr>
          <p:cNvPr id="446492" name="Group 28"/>
          <p:cNvGrpSpPr>
            <a:grpSpLocks/>
          </p:cNvGrpSpPr>
          <p:nvPr/>
        </p:nvGrpSpPr>
        <p:grpSpPr bwMode="auto">
          <a:xfrm>
            <a:off x="1331913" y="4724400"/>
            <a:ext cx="6408737" cy="601663"/>
            <a:chOff x="340" y="3107"/>
            <a:chExt cx="3781" cy="379"/>
          </a:xfrm>
        </p:grpSpPr>
        <p:sp>
          <p:nvSpPr>
            <p:cNvPr id="167950" name="AutoShape 6"/>
            <p:cNvSpPr>
              <a:spLocks noChangeArrowheads="1"/>
            </p:cNvSpPr>
            <p:nvPr/>
          </p:nvSpPr>
          <p:spPr bwMode="auto">
            <a:xfrm>
              <a:off x="340" y="3107"/>
              <a:ext cx="429" cy="379"/>
            </a:xfrm>
            <a:prstGeom prst="flowChartDocumen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CC3300"/>
                </a:buClr>
                <a:buChar char="–"/>
                <a:defRPr sz="2400" b="1">
                  <a:solidFill>
                    <a:schemeClr val="tx1"/>
                  </a:solidFill>
                  <a:latin typeface="仿宋_GB2312"/>
                  <a:ea typeface="仿宋_GB2312"/>
                  <a:cs typeface="仿宋_GB2312"/>
                </a:defRPr>
              </a:lvl2pPr>
              <a:lvl3pPr marL="11430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3pPr>
              <a:lvl4pPr marL="16002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Char char="–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4pPr>
              <a:lvl5pPr marL="20574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400" b="1">
                  <a:latin typeface="Times New Roman" panose="02020603050405020304" pitchFamily="18" charset="0"/>
                  <a:ea typeface="宋体" panose="02010600030101010101" pitchFamily="2" charset="-122"/>
                </a:rPr>
                <a:t>文件</a:t>
              </a:r>
              <a:endParaRPr lang="zh-CN" altLang="en-US" sz="14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7951" name="Line 7"/>
            <p:cNvSpPr>
              <a:spLocks noChangeShapeType="1"/>
            </p:cNvSpPr>
            <p:nvPr/>
          </p:nvSpPr>
          <p:spPr bwMode="auto">
            <a:xfrm>
              <a:off x="769" y="3279"/>
              <a:ext cx="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52" name="AutoShape 8"/>
            <p:cNvSpPr>
              <a:spLocks noChangeArrowheads="1"/>
            </p:cNvSpPr>
            <p:nvPr/>
          </p:nvSpPr>
          <p:spPr bwMode="auto">
            <a:xfrm>
              <a:off x="1091" y="3160"/>
              <a:ext cx="965" cy="243"/>
            </a:xfrm>
            <a:prstGeom prst="flowChartAlternateProcess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CC3300"/>
                </a:buClr>
                <a:buChar char="–"/>
                <a:defRPr sz="2400" b="1">
                  <a:solidFill>
                    <a:schemeClr val="tx1"/>
                  </a:solidFill>
                  <a:latin typeface="仿宋_GB2312"/>
                  <a:ea typeface="仿宋_GB2312"/>
                  <a:cs typeface="仿宋_GB2312"/>
                </a:defRPr>
              </a:lvl2pPr>
              <a:lvl3pPr marL="11430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3pPr>
              <a:lvl4pPr marL="16002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Char char="–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4pPr>
              <a:lvl5pPr marL="20574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b="1">
                  <a:latin typeface="Times New Roman" panose="02020603050405020304" pitchFamily="18" charset="0"/>
                  <a:ea typeface="宋体" panose="02010600030101010101" pitchFamily="2" charset="-122"/>
                </a:rPr>
                <a:t>FileInputStream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7953" name="Line 9"/>
            <p:cNvSpPr>
              <a:spLocks noChangeShapeType="1"/>
            </p:cNvSpPr>
            <p:nvPr/>
          </p:nvSpPr>
          <p:spPr bwMode="auto">
            <a:xfrm>
              <a:off x="2056" y="3279"/>
              <a:ext cx="3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54" name="AutoShape 11"/>
            <p:cNvSpPr>
              <a:spLocks noChangeArrowheads="1"/>
            </p:cNvSpPr>
            <p:nvPr/>
          </p:nvSpPr>
          <p:spPr bwMode="auto">
            <a:xfrm>
              <a:off x="2381" y="3145"/>
              <a:ext cx="986" cy="272"/>
            </a:xfrm>
            <a:prstGeom prst="flowChartAlternateProcess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CC3300"/>
                </a:buClr>
                <a:buChar char="–"/>
                <a:defRPr sz="2400" b="1">
                  <a:solidFill>
                    <a:schemeClr val="tx1"/>
                  </a:solidFill>
                  <a:latin typeface="仿宋_GB2312"/>
                  <a:ea typeface="仿宋_GB2312"/>
                  <a:cs typeface="仿宋_GB2312"/>
                </a:defRPr>
              </a:lvl2pPr>
              <a:lvl3pPr marL="11430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3pPr>
              <a:lvl4pPr marL="16002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Char char="–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4pPr>
              <a:lvl5pPr marL="20574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</a:rPr>
                <a:t>DataInputStream</a:t>
              </a:r>
            </a:p>
          </p:txBody>
        </p:sp>
        <p:sp>
          <p:nvSpPr>
            <p:cNvPr id="167955" name="Line 12"/>
            <p:cNvSpPr>
              <a:spLocks noChangeShapeType="1"/>
            </p:cNvSpPr>
            <p:nvPr/>
          </p:nvSpPr>
          <p:spPr bwMode="auto">
            <a:xfrm>
              <a:off x="3370" y="3271"/>
              <a:ext cx="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56" name="Rectangle 13"/>
            <p:cNvSpPr>
              <a:spLocks noChangeArrowheads="1"/>
            </p:cNvSpPr>
            <p:nvPr/>
          </p:nvSpPr>
          <p:spPr bwMode="auto">
            <a:xfrm>
              <a:off x="3692" y="3150"/>
              <a:ext cx="429" cy="24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CC3300"/>
                </a:buClr>
                <a:buChar char="–"/>
                <a:defRPr sz="2400" b="1">
                  <a:solidFill>
                    <a:schemeClr val="tx1"/>
                  </a:solidFill>
                  <a:latin typeface="仿宋_GB2312"/>
                  <a:ea typeface="仿宋_GB2312"/>
                  <a:cs typeface="仿宋_GB2312"/>
                </a:defRPr>
              </a:lvl2pPr>
              <a:lvl3pPr marL="11430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3pPr>
              <a:lvl4pPr marL="16002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Char char="–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4pPr>
              <a:lvl5pPr marL="20574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400" b="1">
                  <a:latin typeface="Times New Roman" panose="02020603050405020304" pitchFamily="18" charset="0"/>
                  <a:ea typeface="宋体" panose="02010600030101010101" pitchFamily="2" charset="-122"/>
                </a:rPr>
                <a:t>程序</a:t>
              </a:r>
              <a:endParaRPr lang="zh-CN" altLang="en-US" sz="14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7941" name="Line 15"/>
          <p:cNvSpPr>
            <a:spLocks noChangeShapeType="1"/>
          </p:cNvSpPr>
          <p:nvPr/>
        </p:nvSpPr>
        <p:spPr bwMode="auto">
          <a:xfrm>
            <a:off x="3348038" y="3862388"/>
            <a:ext cx="36036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7942" name="Group 30"/>
          <p:cNvGrpSpPr>
            <a:grpSpLocks/>
          </p:cNvGrpSpPr>
          <p:nvPr/>
        </p:nvGrpSpPr>
        <p:grpSpPr bwMode="auto">
          <a:xfrm>
            <a:off x="1331913" y="2636838"/>
            <a:ext cx="6192837" cy="601662"/>
            <a:chOff x="839" y="1661"/>
            <a:chExt cx="3901" cy="379"/>
          </a:xfrm>
        </p:grpSpPr>
        <p:sp>
          <p:nvSpPr>
            <p:cNvPr id="167943" name="Line 21"/>
            <p:cNvSpPr>
              <a:spLocks noChangeShapeType="1"/>
            </p:cNvSpPr>
            <p:nvPr/>
          </p:nvSpPr>
          <p:spPr bwMode="auto">
            <a:xfrm>
              <a:off x="3969" y="1845"/>
              <a:ext cx="3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44" name="Line 17"/>
            <p:cNvSpPr>
              <a:spLocks noChangeShapeType="1"/>
            </p:cNvSpPr>
            <p:nvPr/>
          </p:nvSpPr>
          <p:spPr bwMode="auto">
            <a:xfrm>
              <a:off x="1275" y="1842"/>
              <a:ext cx="3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45" name="AutoShape 18"/>
            <p:cNvSpPr>
              <a:spLocks noChangeArrowheads="1"/>
            </p:cNvSpPr>
            <p:nvPr/>
          </p:nvSpPr>
          <p:spPr bwMode="auto">
            <a:xfrm>
              <a:off x="1602" y="1722"/>
              <a:ext cx="1080" cy="243"/>
            </a:xfrm>
            <a:prstGeom prst="flowChartAlternateProcess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CC3300"/>
                </a:buClr>
                <a:buChar char="–"/>
                <a:defRPr sz="2400" b="1">
                  <a:solidFill>
                    <a:schemeClr val="tx1"/>
                  </a:solidFill>
                  <a:latin typeface="仿宋_GB2312"/>
                  <a:ea typeface="仿宋_GB2312"/>
                  <a:cs typeface="仿宋_GB2312"/>
                </a:defRPr>
              </a:lvl2pPr>
              <a:lvl3pPr marL="11430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3pPr>
              <a:lvl4pPr marL="16002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Char char="–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4pPr>
              <a:lvl5pPr marL="20574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b="1">
                  <a:latin typeface="Times New Roman" panose="02020603050405020304" pitchFamily="18" charset="0"/>
                  <a:ea typeface="宋体" panose="02010600030101010101" pitchFamily="2" charset="-122"/>
                </a:rPr>
                <a:t>DataOutputStream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7946" name="AutoShape 20"/>
            <p:cNvSpPr>
              <a:spLocks noChangeArrowheads="1"/>
            </p:cNvSpPr>
            <p:nvPr/>
          </p:nvSpPr>
          <p:spPr bwMode="auto">
            <a:xfrm>
              <a:off x="2968" y="1704"/>
              <a:ext cx="1091" cy="272"/>
            </a:xfrm>
            <a:prstGeom prst="flowChartAlternateProcess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CC3300"/>
                </a:buClr>
                <a:buChar char="–"/>
                <a:defRPr sz="2400" b="1">
                  <a:solidFill>
                    <a:schemeClr val="tx1"/>
                  </a:solidFill>
                  <a:latin typeface="仿宋_GB2312"/>
                  <a:ea typeface="仿宋_GB2312"/>
                  <a:cs typeface="仿宋_GB2312"/>
                </a:defRPr>
              </a:lvl2pPr>
              <a:lvl3pPr marL="11430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3pPr>
              <a:lvl4pPr marL="16002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Char char="–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4pPr>
              <a:lvl5pPr marL="20574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</a:rPr>
                <a:t>FileOutputStream</a:t>
              </a:r>
            </a:p>
          </p:txBody>
        </p:sp>
        <p:sp>
          <p:nvSpPr>
            <p:cNvPr id="167947" name="Rectangle 22"/>
            <p:cNvSpPr>
              <a:spLocks noChangeArrowheads="1"/>
            </p:cNvSpPr>
            <p:nvPr/>
          </p:nvSpPr>
          <p:spPr bwMode="auto">
            <a:xfrm>
              <a:off x="839" y="1723"/>
              <a:ext cx="436" cy="24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CC3300"/>
                </a:buClr>
                <a:buChar char="–"/>
                <a:defRPr sz="2400" b="1">
                  <a:solidFill>
                    <a:schemeClr val="tx1"/>
                  </a:solidFill>
                  <a:latin typeface="仿宋_GB2312"/>
                  <a:ea typeface="仿宋_GB2312"/>
                  <a:cs typeface="仿宋_GB2312"/>
                </a:defRPr>
              </a:lvl2pPr>
              <a:lvl3pPr marL="11430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3pPr>
              <a:lvl4pPr marL="16002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Char char="–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4pPr>
              <a:lvl5pPr marL="20574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400" b="1">
                  <a:latin typeface="Times New Roman" panose="02020603050405020304" pitchFamily="18" charset="0"/>
                  <a:ea typeface="宋体" panose="02010600030101010101" pitchFamily="2" charset="-122"/>
                </a:rPr>
                <a:t>程序</a:t>
              </a:r>
              <a:endParaRPr lang="zh-CN" altLang="en-US" sz="14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7948" name="AutoShape 23"/>
            <p:cNvSpPr>
              <a:spLocks noChangeArrowheads="1"/>
            </p:cNvSpPr>
            <p:nvPr/>
          </p:nvSpPr>
          <p:spPr bwMode="auto">
            <a:xfrm>
              <a:off x="4304" y="1661"/>
              <a:ext cx="436" cy="379"/>
            </a:xfrm>
            <a:prstGeom prst="flowChartDocumen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CC3300"/>
                </a:buClr>
                <a:buChar char="–"/>
                <a:defRPr sz="2400" b="1">
                  <a:solidFill>
                    <a:schemeClr val="tx1"/>
                  </a:solidFill>
                  <a:latin typeface="仿宋_GB2312"/>
                  <a:ea typeface="仿宋_GB2312"/>
                  <a:cs typeface="仿宋_GB2312"/>
                </a:defRPr>
              </a:lvl2pPr>
              <a:lvl3pPr marL="11430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3pPr>
              <a:lvl4pPr marL="16002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Char char="–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4pPr>
              <a:lvl5pPr marL="20574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400" b="1">
                  <a:latin typeface="Times New Roman" panose="02020603050405020304" pitchFamily="18" charset="0"/>
                  <a:ea typeface="宋体" panose="02010600030101010101" pitchFamily="2" charset="-122"/>
                </a:rPr>
                <a:t>文件</a:t>
              </a:r>
              <a:endParaRPr lang="zh-CN" altLang="en-US" sz="14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7949" name="Line 25"/>
            <p:cNvSpPr>
              <a:spLocks noChangeShapeType="1"/>
            </p:cNvSpPr>
            <p:nvPr/>
          </p:nvSpPr>
          <p:spPr bwMode="auto">
            <a:xfrm>
              <a:off x="2682" y="1845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83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4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446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446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75742" y="260648"/>
            <a:ext cx="8132762" cy="8604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32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DataOutputStream</a:t>
            </a:r>
            <a:r>
              <a:rPr lang="zh-CN" altLang="en-US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类输出数据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6760" y="1052736"/>
            <a:ext cx="9361288" cy="4608513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zh-CN" sz="2400" b="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DataOutputStream</a:t>
            </a:r>
            <a:r>
              <a:rPr lang="zh-CN" altLang="en-US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流将原始数据值转换为字节序列，再通过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FileOutputStream</a:t>
            </a:r>
            <a:r>
              <a:rPr lang="zh-CN" altLang="en-US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将字节序列写到文件中。</a:t>
            </a:r>
          </a:p>
          <a:p>
            <a:pPr eaLnBrk="1" hangingPunct="1">
              <a:spcBef>
                <a:spcPts val="0"/>
              </a:spcBef>
            </a:pPr>
            <a:r>
              <a:rPr lang="zh-CN" altLang="en-US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创建</a:t>
            </a:r>
            <a:r>
              <a:rPr lang="en-US" altLang="zh-CN" sz="2400" b="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DataOutputStream</a:t>
            </a:r>
            <a:r>
              <a:rPr lang="zh-CN" altLang="en-US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流</a:t>
            </a:r>
          </a:p>
          <a:p>
            <a:pPr lvl="1" eaLnBrk="1" hangingPunct="1">
              <a:spcBef>
                <a:spcPts val="0"/>
              </a:spcBef>
              <a:buFontTx/>
              <a:buNone/>
            </a:pPr>
            <a:r>
              <a:rPr lang="en-US" altLang="zh-CN" sz="2000" b="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File   </a:t>
            </a:r>
            <a:r>
              <a:rPr lang="en-US" altLang="zh-CN" sz="2000" b="0" dirty="0" err="1" smtClean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outFile</a:t>
            </a:r>
            <a:r>
              <a:rPr lang="en-US" altLang="zh-CN" sz="2000" b="0" dirty="0" smtClean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=new File(“</a:t>
            </a:r>
            <a:r>
              <a:rPr lang="en-US" altLang="zh-CN" sz="2000" b="0" dirty="0" err="1" smtClean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test.data</a:t>
            </a:r>
            <a:r>
              <a:rPr lang="en-US" altLang="zh-CN" sz="2000" b="0" dirty="0" smtClean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”);</a:t>
            </a:r>
          </a:p>
          <a:p>
            <a:pPr lvl="1" eaLnBrk="1" hangingPunct="1">
              <a:spcBef>
                <a:spcPts val="0"/>
              </a:spcBef>
              <a:buFontTx/>
              <a:buNone/>
            </a:pPr>
            <a:r>
              <a:rPr lang="en-US" altLang="zh-CN" sz="2000" b="0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FileOutputStream</a:t>
            </a:r>
            <a:r>
              <a:rPr lang="en-US" altLang="zh-CN" sz="2000" b="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</a:t>
            </a:r>
            <a:r>
              <a:rPr lang="en-US" altLang="zh-CN" sz="2000" b="0" dirty="0" err="1" smtClean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outFileStream</a:t>
            </a:r>
            <a:r>
              <a:rPr lang="en-US" altLang="zh-CN" sz="2000" b="0" dirty="0" smtClean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=new </a:t>
            </a:r>
            <a:r>
              <a:rPr lang="en-US" altLang="zh-CN" sz="2000" b="0" dirty="0" err="1" smtClean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FileOutputStream</a:t>
            </a:r>
            <a:r>
              <a:rPr lang="en-US" altLang="zh-CN" sz="2000" b="0" dirty="0" smtClean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2000" b="0" dirty="0" err="1" smtClean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outFile</a:t>
            </a:r>
            <a:r>
              <a:rPr lang="en-US" altLang="zh-CN" sz="2000" b="0" dirty="0" smtClean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);</a:t>
            </a:r>
          </a:p>
          <a:p>
            <a:pPr lvl="1" eaLnBrk="1" hangingPunct="1">
              <a:spcBef>
                <a:spcPts val="0"/>
              </a:spcBef>
              <a:buFontTx/>
              <a:buNone/>
            </a:pPr>
            <a:r>
              <a:rPr lang="en-US" altLang="zh-CN" sz="2000" b="0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DataOutputStream</a:t>
            </a:r>
            <a:r>
              <a:rPr lang="en-US" altLang="zh-CN" sz="2000" b="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en-US" altLang="zh-CN" sz="2000" b="0" dirty="0" err="1" smtClean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outDataStream</a:t>
            </a:r>
            <a:r>
              <a:rPr lang="en-US" altLang="zh-CN" sz="2000" b="0" dirty="0" smtClean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=</a:t>
            </a:r>
            <a:r>
              <a:rPr lang="en-US" altLang="zh-CN" sz="2000" b="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new </a:t>
            </a:r>
            <a:r>
              <a:rPr lang="en-US" altLang="zh-CN" sz="2000" b="0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DataOutputStream</a:t>
            </a:r>
            <a:r>
              <a:rPr lang="en-US" altLang="zh-CN" sz="2000" b="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2000" b="0" dirty="0" err="1" smtClean="0">
                <a:solidFill>
                  <a:srgbClr val="990033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outFileStream</a:t>
            </a:r>
            <a:r>
              <a:rPr lang="en-US" altLang="zh-CN" sz="2000" b="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zh-CN" altLang="en-US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关闭</a:t>
            </a:r>
            <a:r>
              <a:rPr lang="en-US" altLang="zh-CN" sz="2400" b="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DataOutputStream</a:t>
            </a:r>
            <a:r>
              <a:rPr lang="zh-CN" altLang="en-US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流</a:t>
            </a:r>
          </a:p>
          <a:p>
            <a:pPr lvl="1" eaLnBrk="1" hangingPunct="1">
              <a:spcBef>
                <a:spcPts val="0"/>
              </a:spcBef>
              <a:buFontTx/>
              <a:buNone/>
            </a:pPr>
            <a:r>
              <a:rPr lang="en-US" altLang="zh-CN" sz="2000" b="0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outDataStream.close</a:t>
            </a:r>
            <a:r>
              <a:rPr lang="zh-CN" altLang="en-US" sz="2000" b="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（）</a:t>
            </a:r>
          </a:p>
        </p:txBody>
      </p:sp>
      <p:grpSp>
        <p:nvGrpSpPr>
          <p:cNvPr id="168964" name="Group 14"/>
          <p:cNvGrpSpPr>
            <a:grpSpLocks/>
          </p:cNvGrpSpPr>
          <p:nvPr/>
        </p:nvGrpSpPr>
        <p:grpSpPr bwMode="auto">
          <a:xfrm>
            <a:off x="1331913" y="5445224"/>
            <a:ext cx="6192837" cy="601662"/>
            <a:chOff x="839" y="1736"/>
            <a:chExt cx="3839" cy="379"/>
          </a:xfrm>
        </p:grpSpPr>
        <p:sp>
          <p:nvSpPr>
            <p:cNvPr id="168965" name="Line 15"/>
            <p:cNvSpPr>
              <a:spLocks noChangeShapeType="1"/>
            </p:cNvSpPr>
            <p:nvPr/>
          </p:nvSpPr>
          <p:spPr bwMode="auto">
            <a:xfrm>
              <a:off x="1268" y="1917"/>
              <a:ext cx="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66" name="AutoShape 16"/>
            <p:cNvSpPr>
              <a:spLocks noChangeArrowheads="1"/>
            </p:cNvSpPr>
            <p:nvPr/>
          </p:nvSpPr>
          <p:spPr bwMode="auto">
            <a:xfrm>
              <a:off x="1590" y="1797"/>
              <a:ext cx="1063" cy="243"/>
            </a:xfrm>
            <a:prstGeom prst="flowChartAlternateProcess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CC3300"/>
                </a:buClr>
                <a:buChar char="–"/>
                <a:defRPr sz="2400" b="1">
                  <a:solidFill>
                    <a:schemeClr val="tx1"/>
                  </a:solidFill>
                  <a:latin typeface="仿宋_GB2312"/>
                  <a:ea typeface="仿宋_GB2312"/>
                  <a:cs typeface="仿宋_GB2312"/>
                </a:defRPr>
              </a:lvl2pPr>
              <a:lvl3pPr marL="11430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3pPr>
              <a:lvl4pPr marL="16002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Char char="–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4pPr>
              <a:lvl5pPr marL="20574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b="1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DataOutputStream</a:t>
              </a:r>
              <a:endPara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8967" name="AutoShape 17"/>
            <p:cNvSpPr>
              <a:spLocks noChangeArrowheads="1"/>
            </p:cNvSpPr>
            <p:nvPr/>
          </p:nvSpPr>
          <p:spPr bwMode="auto">
            <a:xfrm>
              <a:off x="2934" y="1779"/>
              <a:ext cx="986" cy="272"/>
            </a:xfrm>
            <a:prstGeom prst="flowChartAlternateProcess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CC3300"/>
                </a:buClr>
                <a:buChar char="–"/>
                <a:defRPr sz="2400" b="1">
                  <a:solidFill>
                    <a:schemeClr val="tx1"/>
                  </a:solidFill>
                  <a:latin typeface="仿宋_GB2312"/>
                  <a:ea typeface="仿宋_GB2312"/>
                  <a:cs typeface="仿宋_GB2312"/>
                </a:defRPr>
              </a:lvl2pPr>
              <a:lvl3pPr marL="11430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3pPr>
              <a:lvl4pPr marL="16002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Char char="–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4pPr>
              <a:lvl5pPr marL="20574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</a:rPr>
                <a:t>FileInputStream</a:t>
              </a:r>
            </a:p>
          </p:txBody>
        </p:sp>
        <p:sp>
          <p:nvSpPr>
            <p:cNvPr id="168968" name="Line 18"/>
            <p:cNvSpPr>
              <a:spLocks noChangeShapeType="1"/>
            </p:cNvSpPr>
            <p:nvPr/>
          </p:nvSpPr>
          <p:spPr bwMode="auto">
            <a:xfrm>
              <a:off x="3919" y="1920"/>
              <a:ext cx="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69" name="Rectangle 19"/>
            <p:cNvSpPr>
              <a:spLocks noChangeArrowheads="1"/>
            </p:cNvSpPr>
            <p:nvPr/>
          </p:nvSpPr>
          <p:spPr bwMode="auto">
            <a:xfrm>
              <a:off x="839" y="1798"/>
              <a:ext cx="429" cy="24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CC3300"/>
                </a:buClr>
                <a:buChar char="–"/>
                <a:defRPr sz="2400" b="1">
                  <a:solidFill>
                    <a:schemeClr val="tx1"/>
                  </a:solidFill>
                  <a:latin typeface="仿宋_GB2312"/>
                  <a:ea typeface="仿宋_GB2312"/>
                  <a:cs typeface="仿宋_GB2312"/>
                </a:defRPr>
              </a:lvl2pPr>
              <a:lvl3pPr marL="11430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3pPr>
              <a:lvl4pPr marL="16002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Char char="–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4pPr>
              <a:lvl5pPr marL="20574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400" b="1">
                  <a:latin typeface="Times New Roman" panose="02020603050405020304" pitchFamily="18" charset="0"/>
                  <a:ea typeface="宋体" panose="02010600030101010101" pitchFamily="2" charset="-122"/>
                </a:rPr>
                <a:t>程序</a:t>
              </a:r>
              <a:endParaRPr lang="zh-CN" altLang="en-US" sz="14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8970" name="AutoShape 20"/>
            <p:cNvSpPr>
              <a:spLocks noChangeArrowheads="1"/>
            </p:cNvSpPr>
            <p:nvPr/>
          </p:nvSpPr>
          <p:spPr bwMode="auto">
            <a:xfrm>
              <a:off x="4249" y="1736"/>
              <a:ext cx="429" cy="379"/>
            </a:xfrm>
            <a:prstGeom prst="flowChartDocumen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CC3300"/>
                </a:buClr>
                <a:buChar char="–"/>
                <a:defRPr sz="2400" b="1">
                  <a:solidFill>
                    <a:schemeClr val="tx1"/>
                  </a:solidFill>
                  <a:latin typeface="仿宋_GB2312"/>
                  <a:ea typeface="仿宋_GB2312"/>
                  <a:cs typeface="仿宋_GB2312"/>
                </a:defRPr>
              </a:lvl2pPr>
              <a:lvl3pPr marL="11430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3pPr>
              <a:lvl4pPr marL="16002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Char char="–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4pPr>
              <a:lvl5pPr marL="20574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400" b="1">
                  <a:latin typeface="Times New Roman" panose="02020603050405020304" pitchFamily="18" charset="0"/>
                  <a:ea typeface="宋体" panose="02010600030101010101" pitchFamily="2" charset="-122"/>
                </a:rPr>
                <a:t>文件</a:t>
              </a:r>
              <a:endParaRPr lang="zh-CN" altLang="en-US" sz="14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8971" name="Line 21"/>
            <p:cNvSpPr>
              <a:spLocks noChangeShapeType="1"/>
            </p:cNvSpPr>
            <p:nvPr/>
          </p:nvSpPr>
          <p:spPr bwMode="auto">
            <a:xfrm>
              <a:off x="2653" y="192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3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40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5742" y="264319"/>
            <a:ext cx="8132762" cy="8604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DataOutputStream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7073" y="1124074"/>
            <a:ext cx="8207375" cy="5185246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 b="0" dirty="0" smtClean="0">
                <a:latin typeface="Arial" panose="020B0604020202020204" pitchFamily="34" charset="0"/>
              </a:rPr>
              <a:t>主要方法</a:t>
            </a:r>
            <a:endParaRPr lang="en-US" altLang="zh-CN" sz="2400" b="0" dirty="0" smtClean="0">
              <a:latin typeface="Arial" panose="020B0604020202020204" pitchFamily="34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sz="2100" b="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void </a:t>
            </a:r>
            <a:r>
              <a:rPr lang="en-US" altLang="zh-CN" sz="2100" b="0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writeByte</a:t>
            </a:r>
            <a:r>
              <a:rPr lang="en-US" altLang="zh-CN" sz="2100" b="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()</a:t>
            </a:r>
            <a:r>
              <a:rPr lang="en-US" altLang="zh-CN" sz="21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		</a:t>
            </a:r>
            <a:r>
              <a:rPr lang="zh-CN" altLang="en-US" sz="21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写入</a:t>
            </a:r>
            <a:r>
              <a:rPr lang="en-US" altLang="zh-CN" sz="21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byte</a:t>
            </a:r>
            <a:r>
              <a:rPr lang="zh-CN" altLang="en-US" sz="21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型数据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100" b="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void </a:t>
            </a:r>
            <a:r>
              <a:rPr lang="en-US" altLang="zh-CN" sz="2100" b="0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writeBoolean</a:t>
            </a:r>
            <a:r>
              <a:rPr lang="en-US" altLang="zh-CN" sz="2100" b="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()</a:t>
            </a:r>
            <a:r>
              <a:rPr lang="en-US" altLang="zh-CN" sz="21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	</a:t>
            </a:r>
            <a:r>
              <a:rPr lang="zh-CN" altLang="en-US" sz="21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写入</a:t>
            </a:r>
            <a:r>
              <a:rPr lang="en-US" altLang="zh-CN" sz="2100" b="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boolean</a:t>
            </a:r>
            <a:r>
              <a:rPr lang="zh-CN" altLang="en-US" sz="21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型数据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100" b="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void </a:t>
            </a:r>
            <a:r>
              <a:rPr lang="en-US" altLang="zh-CN" sz="2100" b="0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writeShort</a:t>
            </a:r>
            <a:r>
              <a:rPr lang="en-US" altLang="zh-CN" sz="2100" b="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()</a:t>
            </a:r>
            <a:r>
              <a:rPr lang="en-US" altLang="zh-CN" sz="21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		</a:t>
            </a:r>
            <a:r>
              <a:rPr lang="zh-CN" altLang="en-US" sz="21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写入</a:t>
            </a:r>
            <a:r>
              <a:rPr lang="en-US" altLang="zh-CN" sz="21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short</a:t>
            </a:r>
            <a:r>
              <a:rPr lang="zh-CN" altLang="en-US" sz="21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型数据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100" b="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void </a:t>
            </a:r>
            <a:r>
              <a:rPr lang="en-US" altLang="zh-CN" sz="2100" b="0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writeChar</a:t>
            </a:r>
            <a:r>
              <a:rPr lang="en-US" altLang="zh-CN" sz="2100" b="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()</a:t>
            </a:r>
            <a:r>
              <a:rPr lang="en-US" altLang="zh-CN" sz="21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		</a:t>
            </a:r>
            <a:r>
              <a:rPr lang="zh-CN" altLang="en-US" sz="21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写入</a:t>
            </a:r>
            <a:r>
              <a:rPr lang="en-US" altLang="zh-CN" sz="21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char</a:t>
            </a:r>
            <a:r>
              <a:rPr lang="zh-CN" altLang="en-US" sz="21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型数据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100" b="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void </a:t>
            </a:r>
            <a:r>
              <a:rPr lang="en-US" altLang="zh-CN" sz="2100" b="0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writeInt</a:t>
            </a:r>
            <a:r>
              <a:rPr lang="en-US" altLang="zh-CN" sz="2100" b="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()</a:t>
            </a:r>
            <a:r>
              <a:rPr lang="en-US" altLang="zh-CN" sz="21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		</a:t>
            </a:r>
            <a:r>
              <a:rPr lang="zh-CN" altLang="en-US" sz="21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写入</a:t>
            </a:r>
            <a:r>
              <a:rPr lang="en-US" altLang="zh-CN" sz="2100" b="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zh-CN" altLang="en-US" sz="21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型数据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100" b="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void </a:t>
            </a:r>
            <a:r>
              <a:rPr lang="en-US" altLang="zh-CN" sz="2100" b="0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writeLong</a:t>
            </a:r>
            <a:r>
              <a:rPr lang="en-US" altLang="zh-CN" sz="2100" b="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()</a:t>
            </a:r>
            <a:r>
              <a:rPr lang="en-US" altLang="zh-CN" sz="21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		</a:t>
            </a:r>
            <a:r>
              <a:rPr lang="zh-CN" altLang="en-US" sz="21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写入</a:t>
            </a:r>
            <a:r>
              <a:rPr lang="en-US" altLang="zh-CN" sz="21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long</a:t>
            </a:r>
            <a:r>
              <a:rPr lang="zh-CN" altLang="en-US" sz="21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型数据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100" b="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void </a:t>
            </a:r>
            <a:r>
              <a:rPr lang="en-US" altLang="zh-CN" sz="2100" b="0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writeFloat</a:t>
            </a:r>
            <a:r>
              <a:rPr lang="en-US" altLang="zh-CN" sz="2100" b="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()</a:t>
            </a:r>
            <a:r>
              <a:rPr lang="en-US" altLang="zh-CN" sz="21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		</a:t>
            </a:r>
            <a:r>
              <a:rPr lang="zh-CN" altLang="en-US" sz="21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写入</a:t>
            </a:r>
            <a:r>
              <a:rPr lang="en-US" altLang="zh-CN" sz="21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float</a:t>
            </a:r>
            <a:r>
              <a:rPr lang="zh-CN" altLang="en-US" sz="21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型数据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100" b="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void </a:t>
            </a:r>
            <a:r>
              <a:rPr lang="en-US" altLang="zh-CN" sz="2100" b="0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writeDouble</a:t>
            </a:r>
            <a:r>
              <a:rPr lang="en-US" altLang="zh-CN" sz="2100" b="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()	</a:t>
            </a:r>
            <a:r>
              <a:rPr lang="zh-CN" altLang="en-US" sz="21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写入</a:t>
            </a:r>
            <a:r>
              <a:rPr lang="en-US" altLang="zh-CN" sz="21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double</a:t>
            </a:r>
            <a:r>
              <a:rPr lang="zh-CN" altLang="en-US" sz="21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型数据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100" b="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void </a:t>
            </a:r>
            <a:r>
              <a:rPr lang="en-US" altLang="zh-CN" sz="2100" b="0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writeUTF</a:t>
            </a:r>
            <a:r>
              <a:rPr lang="en-US" altLang="zh-CN" sz="2100" b="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()</a:t>
            </a:r>
            <a:r>
              <a:rPr lang="en-US" altLang="zh-CN" sz="21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		</a:t>
            </a:r>
            <a:r>
              <a:rPr lang="zh-CN" altLang="en-US" sz="21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写入字符串数据</a:t>
            </a:r>
          </a:p>
        </p:txBody>
      </p:sp>
      <p:sp>
        <p:nvSpPr>
          <p:cNvPr id="441348" name="Rectangle 4"/>
          <p:cNvSpPr>
            <a:spLocks noChangeArrowheads="1"/>
          </p:cNvSpPr>
          <p:nvPr/>
        </p:nvSpPr>
        <p:spPr bwMode="auto">
          <a:xfrm>
            <a:off x="3635896" y="2976563"/>
            <a:ext cx="5292725" cy="1421928"/>
          </a:xfrm>
          <a:prstGeom prst="rect">
            <a:avLst/>
          </a:prstGeom>
          <a:solidFill>
            <a:srgbClr val="F3FFF3"/>
          </a:solidFill>
          <a:ln w="57150" cmpd="thinThick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>
            <a:spAutoFit/>
          </a:bodyPr>
          <a:lstStyle>
            <a:lvl1pPr marL="342900" indent="-3429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CC3300"/>
              </a:buClr>
              <a:buChar char="–"/>
              <a:defRPr sz="2400" b="1">
                <a:solidFill>
                  <a:schemeClr val="tx1"/>
                </a:solidFill>
                <a:latin typeface="仿宋_GB2312"/>
                <a:ea typeface="仿宋_GB2312"/>
                <a:cs typeface="仿宋_GB2312"/>
              </a:defRPr>
            </a:lvl2pPr>
            <a:lvl3pPr marL="1143000" indent="-228600">
              <a:lnSpc>
                <a:spcPct val="93000"/>
              </a:lnSpc>
              <a:spcBef>
                <a:spcPct val="20000"/>
              </a:spcBef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仿宋_GB2312"/>
                <a:cs typeface="仿宋_GB2312"/>
              </a:defRPr>
            </a:lvl3pPr>
            <a:lvl4pPr marL="1600200" indent="-228600">
              <a:lnSpc>
                <a:spcPct val="93000"/>
              </a:lnSpc>
              <a:spcBef>
                <a:spcPct val="20000"/>
              </a:spcBef>
              <a:buClr>
                <a:srgbClr val="CC3300"/>
              </a:buClr>
              <a:buChar char="–"/>
              <a:defRPr>
                <a:solidFill>
                  <a:schemeClr val="tx1"/>
                </a:solidFill>
                <a:latin typeface="Garamond" panose="02020404030301010803" pitchFamily="18" charset="0"/>
                <a:ea typeface="仿宋_GB2312"/>
                <a:cs typeface="仿宋_GB2312"/>
              </a:defRPr>
            </a:lvl4pPr>
            <a:lvl5pPr marL="2057400" indent="-228600">
              <a:lnSpc>
                <a:spcPct val="93000"/>
              </a:lnSpc>
              <a:spcBef>
                <a:spcPct val="20000"/>
              </a:spcBef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>
                <a:solidFill>
                  <a:schemeClr val="tx1"/>
                </a:solidFill>
                <a:latin typeface="Garamond" panose="02020404030301010803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>
                <a:solidFill>
                  <a:schemeClr val="tx1"/>
                </a:solidFill>
                <a:latin typeface="Garamond" panose="02020404030301010803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>
                <a:solidFill>
                  <a:schemeClr val="tx1"/>
                </a:solidFill>
                <a:latin typeface="Garamond" panose="02020404030301010803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>
                <a:solidFill>
                  <a:schemeClr val="tx1"/>
                </a:solidFill>
                <a:latin typeface="Garamond" panose="02020404030301010803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>
                <a:solidFill>
                  <a:schemeClr val="tx1"/>
                </a:solidFill>
                <a:latin typeface="Garamond" panose="02020404030301010803" pitchFamily="18" charset="0"/>
                <a:ea typeface="仿宋_GB2312"/>
                <a:cs typeface="仿宋_GB2312"/>
              </a:defRPr>
            </a:lvl9pPr>
          </a:lstStyle>
          <a:p>
            <a:pPr lvl="1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outDataStream</a:t>
            </a:r>
            <a:r>
              <a:rPr lang="en-US" altLang="zh-CN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.writeChar</a:t>
            </a:r>
            <a:r>
              <a:rPr lang="en-US" altLang="zh-CN" b="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(‘A</a:t>
            </a:r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’)</a:t>
            </a:r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lvl="1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outDataStream</a:t>
            </a:r>
            <a:r>
              <a:rPr lang="en-US" altLang="zh-CN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.writeInt</a:t>
            </a:r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(1234)</a:t>
            </a:r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lvl="1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outDataStream</a:t>
            </a:r>
            <a:r>
              <a:rPr lang="en-US" altLang="zh-CN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.writeUTF</a:t>
            </a:r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(“ABC”); </a:t>
            </a:r>
          </a:p>
        </p:txBody>
      </p:sp>
    </p:spTree>
    <p:extLst>
      <p:ext uri="{BB962C8B-B14F-4D97-AF65-F5344CB8AC3E}">
        <p14:creationId xmlns:p14="http://schemas.microsoft.com/office/powerpoint/2010/main" val="9869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925016" y="430064"/>
            <a:ext cx="7391400" cy="4873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32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DataInputStream</a:t>
            </a:r>
            <a:r>
              <a:rPr lang="zh-CN" altLang="en-US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类读取数据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6513" y="1268413"/>
            <a:ext cx="9217026" cy="416011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500"/>
              </a:lnSpc>
              <a:spcBef>
                <a:spcPct val="0"/>
              </a:spcBef>
              <a:buClr>
                <a:srgbClr val="339966"/>
              </a:buClr>
              <a:buChar char="q"/>
            </a:pPr>
            <a:r>
              <a:rPr lang="zh-CN" altLang="en-US" sz="2400" b="0" dirty="0">
                <a:latin typeface="Arial" panose="020B0604020202020204" pitchFamily="34" charset="0"/>
                <a:ea typeface="黑体" panose="02010609060101010101" pitchFamily="49" charset="-122"/>
              </a:rPr>
              <a:t>创建</a:t>
            </a:r>
            <a:r>
              <a:rPr lang="en-US" altLang="zh-CN" sz="2400" b="0" dirty="0" err="1">
                <a:latin typeface="Arial" panose="020B0604020202020204" pitchFamily="34" charset="0"/>
                <a:ea typeface="黑体" panose="02010609060101010101" pitchFamily="49" charset="-122"/>
              </a:rPr>
              <a:t>DataInputStream</a:t>
            </a:r>
            <a:r>
              <a:rPr lang="zh-CN" altLang="en-US" sz="2400" b="0" dirty="0">
                <a:latin typeface="Arial" panose="020B0604020202020204" pitchFamily="34" charset="0"/>
                <a:ea typeface="黑体" panose="02010609060101010101" pitchFamily="49" charset="-122"/>
              </a:rPr>
              <a:t>流</a:t>
            </a:r>
          </a:p>
          <a:p>
            <a:pPr lvl="1"/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  </a:t>
            </a:r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inFile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=new File("</a:t>
            </a:r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test.data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lvl="1"/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FileInputStream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inFileStream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FileInputStream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inFile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  <a:endParaRPr lang="en-US" altLang="zh-CN" sz="24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/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DataInputStream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myDataStream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</a:t>
            </a:r>
            <a:b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               new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DataInputStream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inFileStream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>
              <a:lnSpc>
                <a:spcPts val="3500"/>
              </a:lnSpc>
              <a:spcBef>
                <a:spcPct val="0"/>
              </a:spcBef>
              <a:buClr>
                <a:srgbClr val="339966"/>
              </a:buClr>
              <a:buChar char="q"/>
            </a:pPr>
            <a:r>
              <a:rPr lang="zh-CN" altLang="en-US" sz="2400" b="0" dirty="0">
                <a:latin typeface="Arial" panose="020B0604020202020204" pitchFamily="34" charset="0"/>
                <a:ea typeface="黑体" panose="02010609060101010101" pitchFamily="49" charset="-122"/>
              </a:rPr>
              <a:t>关闭</a:t>
            </a:r>
            <a:r>
              <a:rPr lang="en-US" altLang="zh-CN" sz="2400" b="0" dirty="0" err="1">
                <a:latin typeface="Arial" panose="020B0604020202020204" pitchFamily="34" charset="0"/>
                <a:ea typeface="黑体" panose="02010609060101010101" pitchFamily="49" charset="-122"/>
              </a:rPr>
              <a:t>DataInputStream</a:t>
            </a:r>
            <a:r>
              <a:rPr lang="zh-CN" altLang="en-US" sz="2400" b="0" dirty="0">
                <a:latin typeface="Arial" panose="020B0604020202020204" pitchFamily="34" charset="0"/>
                <a:ea typeface="黑体" panose="02010609060101010101" pitchFamily="49" charset="-122"/>
              </a:rPr>
              <a:t>流</a:t>
            </a:r>
          </a:p>
          <a:p>
            <a:pPr lvl="1"/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myDataStream.close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  <a:endParaRPr lang="zh-CN" altLang="en-US" sz="24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72036" name="Group 16"/>
          <p:cNvGrpSpPr>
            <a:grpSpLocks/>
          </p:cNvGrpSpPr>
          <p:nvPr/>
        </p:nvGrpSpPr>
        <p:grpSpPr bwMode="auto">
          <a:xfrm>
            <a:off x="1331913" y="5635625"/>
            <a:ext cx="6408737" cy="601663"/>
            <a:chOff x="340" y="3107"/>
            <a:chExt cx="3781" cy="379"/>
          </a:xfrm>
        </p:grpSpPr>
        <p:sp>
          <p:nvSpPr>
            <p:cNvPr id="172037" name="AutoShape 17"/>
            <p:cNvSpPr>
              <a:spLocks noChangeArrowheads="1"/>
            </p:cNvSpPr>
            <p:nvPr/>
          </p:nvSpPr>
          <p:spPr bwMode="auto">
            <a:xfrm>
              <a:off x="340" y="3107"/>
              <a:ext cx="429" cy="379"/>
            </a:xfrm>
            <a:prstGeom prst="flowChartDocumen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CC3300"/>
                </a:buClr>
                <a:buChar char="–"/>
                <a:defRPr sz="2400" b="1">
                  <a:solidFill>
                    <a:schemeClr val="tx1"/>
                  </a:solidFill>
                  <a:latin typeface="仿宋_GB2312"/>
                  <a:ea typeface="仿宋_GB2312"/>
                  <a:cs typeface="仿宋_GB2312"/>
                </a:defRPr>
              </a:lvl2pPr>
              <a:lvl3pPr marL="11430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3pPr>
              <a:lvl4pPr marL="16002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Char char="–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4pPr>
              <a:lvl5pPr marL="20574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400" b="1">
                  <a:latin typeface="Times New Roman" panose="02020603050405020304" pitchFamily="18" charset="0"/>
                  <a:ea typeface="宋体" panose="02010600030101010101" pitchFamily="2" charset="-122"/>
                </a:rPr>
                <a:t>文件</a:t>
              </a:r>
              <a:endParaRPr lang="zh-CN" altLang="en-US" sz="14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2038" name="Line 18"/>
            <p:cNvSpPr>
              <a:spLocks noChangeShapeType="1"/>
            </p:cNvSpPr>
            <p:nvPr/>
          </p:nvSpPr>
          <p:spPr bwMode="auto">
            <a:xfrm>
              <a:off x="769" y="3279"/>
              <a:ext cx="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039" name="AutoShape 19"/>
            <p:cNvSpPr>
              <a:spLocks noChangeArrowheads="1"/>
            </p:cNvSpPr>
            <p:nvPr/>
          </p:nvSpPr>
          <p:spPr bwMode="auto">
            <a:xfrm>
              <a:off x="1091" y="3160"/>
              <a:ext cx="965" cy="243"/>
            </a:xfrm>
            <a:prstGeom prst="flowChartAlternateProcess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CC3300"/>
                </a:buClr>
                <a:buChar char="–"/>
                <a:defRPr sz="2400" b="1">
                  <a:solidFill>
                    <a:schemeClr val="tx1"/>
                  </a:solidFill>
                  <a:latin typeface="仿宋_GB2312"/>
                  <a:ea typeface="仿宋_GB2312"/>
                  <a:cs typeface="仿宋_GB2312"/>
                </a:defRPr>
              </a:lvl2pPr>
              <a:lvl3pPr marL="11430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3pPr>
              <a:lvl4pPr marL="16002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Char char="–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4pPr>
              <a:lvl5pPr marL="20574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b="1">
                  <a:latin typeface="Times New Roman" panose="02020603050405020304" pitchFamily="18" charset="0"/>
                  <a:ea typeface="宋体" panose="02010600030101010101" pitchFamily="2" charset="-122"/>
                </a:rPr>
                <a:t>FileInputStream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2040" name="Line 20"/>
            <p:cNvSpPr>
              <a:spLocks noChangeShapeType="1"/>
            </p:cNvSpPr>
            <p:nvPr/>
          </p:nvSpPr>
          <p:spPr bwMode="auto">
            <a:xfrm>
              <a:off x="2056" y="3279"/>
              <a:ext cx="3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041" name="AutoShape 21"/>
            <p:cNvSpPr>
              <a:spLocks noChangeArrowheads="1"/>
            </p:cNvSpPr>
            <p:nvPr/>
          </p:nvSpPr>
          <p:spPr bwMode="auto">
            <a:xfrm>
              <a:off x="2381" y="3145"/>
              <a:ext cx="986" cy="272"/>
            </a:xfrm>
            <a:prstGeom prst="flowChartAlternateProcess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CC3300"/>
                </a:buClr>
                <a:buChar char="–"/>
                <a:defRPr sz="2400" b="1">
                  <a:solidFill>
                    <a:schemeClr val="tx1"/>
                  </a:solidFill>
                  <a:latin typeface="仿宋_GB2312"/>
                  <a:ea typeface="仿宋_GB2312"/>
                  <a:cs typeface="仿宋_GB2312"/>
                </a:defRPr>
              </a:lvl2pPr>
              <a:lvl3pPr marL="11430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3pPr>
              <a:lvl4pPr marL="16002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Char char="–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4pPr>
              <a:lvl5pPr marL="20574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</a:rPr>
                <a:t>DataInputStream</a:t>
              </a:r>
            </a:p>
          </p:txBody>
        </p:sp>
        <p:sp>
          <p:nvSpPr>
            <p:cNvPr id="172042" name="Line 22"/>
            <p:cNvSpPr>
              <a:spLocks noChangeShapeType="1"/>
            </p:cNvSpPr>
            <p:nvPr/>
          </p:nvSpPr>
          <p:spPr bwMode="auto">
            <a:xfrm>
              <a:off x="3370" y="3271"/>
              <a:ext cx="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043" name="Rectangle 23"/>
            <p:cNvSpPr>
              <a:spLocks noChangeArrowheads="1"/>
            </p:cNvSpPr>
            <p:nvPr/>
          </p:nvSpPr>
          <p:spPr bwMode="auto">
            <a:xfrm>
              <a:off x="3692" y="3150"/>
              <a:ext cx="429" cy="24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CC3300"/>
                </a:buClr>
                <a:buChar char="–"/>
                <a:defRPr sz="2400" b="1">
                  <a:solidFill>
                    <a:schemeClr val="tx1"/>
                  </a:solidFill>
                  <a:latin typeface="仿宋_GB2312"/>
                  <a:ea typeface="仿宋_GB2312"/>
                  <a:cs typeface="仿宋_GB2312"/>
                </a:defRPr>
              </a:lvl2pPr>
              <a:lvl3pPr marL="11430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3pPr>
              <a:lvl4pPr marL="16002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Char char="–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4pPr>
              <a:lvl5pPr marL="2057400" indent="-228600">
                <a:lnSpc>
                  <a:spcPct val="93000"/>
                </a:lnSpc>
                <a:spcBef>
                  <a:spcPct val="20000"/>
                </a:spcBef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lnSpc>
                  <a:spcPct val="93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75000"/>
                <a:buFont typeface="Wingdings" panose="05000000000000000000" pitchFamily="2" charset="2"/>
                <a:buChar char="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400" b="1">
                  <a:latin typeface="Times New Roman" panose="02020603050405020304" pitchFamily="18" charset="0"/>
                  <a:ea typeface="宋体" panose="02010600030101010101" pitchFamily="2" charset="-122"/>
                </a:rPr>
                <a:t>程序</a:t>
              </a:r>
              <a:endParaRPr lang="zh-CN" altLang="en-US" sz="14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895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7848600" cy="504031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 b="0" dirty="0" smtClean="0">
                <a:latin typeface="Arial" panose="020B0604020202020204" pitchFamily="34" charset="0"/>
              </a:rPr>
              <a:t>主要方法</a:t>
            </a:r>
            <a:endParaRPr lang="en-US" altLang="zh-CN" sz="2400" b="0" dirty="0" smtClean="0">
              <a:latin typeface="Arial" panose="020B0604020202020204" pitchFamily="34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sz="2200" b="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byte </a:t>
            </a:r>
            <a:r>
              <a:rPr lang="en-US" altLang="zh-CN" sz="2200" b="0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readByte</a:t>
            </a:r>
            <a:r>
              <a:rPr lang="en-US" altLang="zh-CN" sz="2200" b="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()</a:t>
            </a:r>
            <a:r>
              <a:rPr lang="en-US" altLang="zh-CN" sz="22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		  </a:t>
            </a:r>
            <a:r>
              <a:rPr lang="zh-CN" altLang="en-US" sz="22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读取</a:t>
            </a:r>
            <a:r>
              <a:rPr lang="en-US" altLang="zh-CN" sz="22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byte</a:t>
            </a:r>
            <a:r>
              <a:rPr lang="zh-CN" altLang="en-US" sz="22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型数据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200" b="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short </a:t>
            </a:r>
            <a:r>
              <a:rPr lang="en-US" altLang="zh-CN" sz="2200" b="0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readShort</a:t>
            </a:r>
            <a:r>
              <a:rPr lang="en-US" altLang="zh-CN" sz="2200" b="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()</a:t>
            </a:r>
            <a:r>
              <a:rPr lang="en-US" altLang="zh-CN" sz="22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	  </a:t>
            </a:r>
            <a:r>
              <a:rPr lang="zh-CN" altLang="en-US" sz="22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读取</a:t>
            </a:r>
            <a:r>
              <a:rPr lang="en-US" altLang="zh-CN" sz="22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short</a:t>
            </a:r>
            <a:r>
              <a:rPr lang="zh-CN" altLang="en-US" sz="22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型数据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200" b="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char </a:t>
            </a:r>
            <a:r>
              <a:rPr lang="en-US" altLang="zh-CN" sz="2200" b="0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readChar</a:t>
            </a:r>
            <a:r>
              <a:rPr lang="en-US" altLang="zh-CN" sz="2200" b="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()	</a:t>
            </a:r>
            <a:r>
              <a:rPr lang="en-US" altLang="zh-CN" sz="22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	  </a:t>
            </a:r>
            <a:r>
              <a:rPr lang="zh-CN" altLang="en-US" sz="22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读取</a:t>
            </a:r>
            <a:r>
              <a:rPr lang="en-US" altLang="zh-CN" sz="22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char</a:t>
            </a:r>
            <a:r>
              <a:rPr lang="zh-CN" altLang="en-US" sz="22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型数据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200" b="0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200" b="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200" b="0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readInt</a:t>
            </a:r>
            <a:r>
              <a:rPr lang="en-US" altLang="zh-CN" sz="2200" b="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()	</a:t>
            </a:r>
            <a:r>
              <a:rPr lang="en-US" altLang="zh-CN" sz="22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	  </a:t>
            </a:r>
            <a:r>
              <a:rPr lang="zh-CN" altLang="en-US" sz="22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读取</a:t>
            </a:r>
            <a:r>
              <a:rPr lang="en-US" altLang="zh-CN" sz="2200" b="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zh-CN" altLang="en-US" sz="22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型数据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200" b="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long </a:t>
            </a:r>
            <a:r>
              <a:rPr lang="en-US" altLang="zh-CN" sz="2200" b="0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readLong</a:t>
            </a:r>
            <a:r>
              <a:rPr lang="en-US" altLang="zh-CN" sz="2200" b="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()	</a:t>
            </a:r>
            <a:r>
              <a:rPr lang="en-US" altLang="zh-CN" sz="22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	  </a:t>
            </a:r>
            <a:r>
              <a:rPr lang="zh-CN" altLang="en-US" sz="22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读取</a:t>
            </a:r>
            <a:r>
              <a:rPr lang="en-US" altLang="zh-CN" sz="22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long</a:t>
            </a:r>
            <a:r>
              <a:rPr lang="zh-CN" altLang="en-US" sz="22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型数据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200" b="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float </a:t>
            </a:r>
            <a:r>
              <a:rPr lang="en-US" altLang="zh-CN" sz="2200" b="0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readFloat</a:t>
            </a:r>
            <a:r>
              <a:rPr lang="en-US" altLang="zh-CN" sz="2200" b="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()	</a:t>
            </a:r>
            <a:r>
              <a:rPr lang="en-US" altLang="zh-CN" sz="22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	  </a:t>
            </a:r>
            <a:r>
              <a:rPr lang="zh-CN" altLang="en-US" sz="22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读取</a:t>
            </a:r>
            <a:r>
              <a:rPr lang="en-US" altLang="zh-CN" sz="22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float</a:t>
            </a:r>
            <a:r>
              <a:rPr lang="zh-CN" altLang="en-US" sz="22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型数据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200" b="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double </a:t>
            </a:r>
            <a:r>
              <a:rPr lang="en-US" altLang="zh-CN" sz="2200" b="0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readDouble</a:t>
            </a:r>
            <a:r>
              <a:rPr lang="en-US" altLang="zh-CN" sz="2200" b="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()</a:t>
            </a:r>
            <a:r>
              <a:rPr lang="en-US" altLang="zh-CN" sz="22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	  </a:t>
            </a:r>
            <a:r>
              <a:rPr lang="zh-CN" altLang="en-US" sz="22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读取</a:t>
            </a:r>
            <a:r>
              <a:rPr lang="en-US" altLang="zh-CN" sz="22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double</a:t>
            </a:r>
            <a:r>
              <a:rPr lang="zh-CN" altLang="en-US" sz="22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型数据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200" b="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double </a:t>
            </a:r>
            <a:r>
              <a:rPr lang="en-US" altLang="zh-CN" sz="2200" b="0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readUTF</a:t>
            </a:r>
            <a:r>
              <a:rPr lang="en-US" altLang="zh-CN" sz="2200" b="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()</a:t>
            </a:r>
            <a:r>
              <a:rPr lang="en-US" altLang="zh-CN" sz="22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	  </a:t>
            </a:r>
            <a:r>
              <a:rPr lang="zh-CN" altLang="en-US" sz="22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读取</a:t>
            </a:r>
            <a:r>
              <a:rPr lang="en-US" altLang="zh-CN" sz="22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UTF</a:t>
            </a:r>
            <a:r>
              <a:rPr lang="zh-CN" altLang="en-US" sz="22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型数据</a:t>
            </a:r>
          </a:p>
        </p:txBody>
      </p:sp>
      <p:sp>
        <p:nvSpPr>
          <p:cNvPr id="173059" name="Rectangle 5"/>
          <p:cNvSpPr>
            <a:spLocks noGrp="1" noChangeArrowheads="1"/>
          </p:cNvSpPr>
          <p:nvPr>
            <p:ph type="title"/>
          </p:nvPr>
        </p:nvSpPr>
        <p:spPr>
          <a:xfrm>
            <a:off x="1047750" y="264319"/>
            <a:ext cx="8132762" cy="8604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DataInputStream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392327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058475" y="404664"/>
            <a:ext cx="6221693" cy="51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10800" rIns="36000" bIns="10800">
            <a:spAutoFit/>
          </a:bodyPr>
          <a:lstStyle>
            <a:lvl1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CC3300"/>
              </a:buClr>
              <a:buChar char="–"/>
              <a:defRPr sz="2400" b="1">
                <a:solidFill>
                  <a:schemeClr val="tx1"/>
                </a:solidFill>
                <a:latin typeface="仿宋_GB2312"/>
                <a:ea typeface="仿宋_GB2312"/>
                <a:cs typeface="仿宋_GB2312"/>
              </a:defRPr>
            </a:lvl2pPr>
            <a:lvl3pPr marL="1143000" indent="-228600">
              <a:lnSpc>
                <a:spcPct val="93000"/>
              </a:lnSpc>
              <a:spcBef>
                <a:spcPct val="20000"/>
              </a:spcBef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仿宋_GB2312"/>
                <a:cs typeface="仿宋_GB2312"/>
              </a:defRPr>
            </a:lvl3pPr>
            <a:lvl4pPr marL="1600200" indent="-228600">
              <a:lnSpc>
                <a:spcPct val="93000"/>
              </a:lnSpc>
              <a:spcBef>
                <a:spcPct val="20000"/>
              </a:spcBef>
              <a:buClr>
                <a:srgbClr val="CC3300"/>
              </a:buClr>
              <a:buChar char="–"/>
              <a:defRPr>
                <a:solidFill>
                  <a:schemeClr val="tx1"/>
                </a:solidFill>
                <a:latin typeface="Garamond" panose="02020404030301010803" pitchFamily="18" charset="0"/>
                <a:ea typeface="仿宋_GB2312"/>
                <a:cs typeface="仿宋_GB2312"/>
              </a:defRPr>
            </a:lvl4pPr>
            <a:lvl5pPr marL="2057400" indent="-228600">
              <a:lnSpc>
                <a:spcPct val="93000"/>
              </a:lnSpc>
              <a:spcBef>
                <a:spcPct val="20000"/>
              </a:spcBef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>
                <a:solidFill>
                  <a:schemeClr val="tx1"/>
                </a:solidFill>
                <a:latin typeface="Garamond" panose="02020404030301010803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>
                <a:solidFill>
                  <a:schemeClr val="tx1"/>
                </a:solidFill>
                <a:latin typeface="Garamond" panose="02020404030301010803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>
                <a:solidFill>
                  <a:schemeClr val="tx1"/>
                </a:solidFill>
                <a:latin typeface="Garamond" panose="02020404030301010803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>
                <a:solidFill>
                  <a:schemeClr val="tx1"/>
                </a:solidFill>
                <a:latin typeface="Garamond" panose="02020404030301010803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>
                <a:solidFill>
                  <a:schemeClr val="tx1"/>
                </a:solidFill>
                <a:latin typeface="Garamond" panose="02020404030301010803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cs typeface="Arial Unicode MS" panose="020B0604020202020204" pitchFamily="34" charset="-122"/>
              </a:rPr>
              <a:t>字节输入流类的层次结构</a:t>
            </a:r>
            <a:endParaRPr lang="zh-CN" altLang="en-US" sz="3200" dirty="0">
              <a:solidFill>
                <a:schemeClr val="bg1"/>
              </a:solidFill>
              <a:cs typeface="Arial Unicode MS" panose="020B0604020202020204" pitchFamily="34" charset="-122"/>
            </a:endParaRPr>
          </a:p>
        </p:txBody>
      </p:sp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107504" y="1196752"/>
            <a:ext cx="8964613" cy="5446712"/>
            <a:chOff x="159" y="0"/>
            <a:chExt cx="5034" cy="3431"/>
          </a:xfrm>
        </p:grpSpPr>
        <p:grpSp>
          <p:nvGrpSpPr>
            <p:cNvPr id="22532" name="Group 4"/>
            <p:cNvGrpSpPr>
              <a:grpSpLocks/>
            </p:cNvGrpSpPr>
            <p:nvPr/>
          </p:nvGrpSpPr>
          <p:grpSpPr bwMode="auto">
            <a:xfrm>
              <a:off x="1202" y="0"/>
              <a:ext cx="1815" cy="435"/>
              <a:chOff x="3061" y="364"/>
              <a:chExt cx="1815" cy="435"/>
            </a:xfrm>
          </p:grpSpPr>
          <p:grpSp>
            <p:nvGrpSpPr>
              <p:cNvPr id="22591" name="Group 5"/>
              <p:cNvGrpSpPr>
                <a:grpSpLocks/>
              </p:cNvGrpSpPr>
              <p:nvPr/>
            </p:nvGrpSpPr>
            <p:grpSpPr bwMode="auto">
              <a:xfrm>
                <a:off x="3288" y="364"/>
                <a:ext cx="1588" cy="435"/>
                <a:chOff x="3288" y="364"/>
                <a:chExt cx="1588" cy="435"/>
              </a:xfrm>
            </p:grpSpPr>
            <p:sp>
              <p:nvSpPr>
                <p:cNvPr id="22593" name="AutoShape 6"/>
                <p:cNvSpPr>
                  <a:spLocks noChangeArrowheads="1"/>
                </p:cNvSpPr>
                <p:nvPr/>
              </p:nvSpPr>
              <p:spPr bwMode="auto">
                <a:xfrm>
                  <a:off x="3288" y="391"/>
                  <a:ext cx="1588" cy="408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 sz="28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CC3300"/>
                    </a:buClr>
                    <a:buChar char="–"/>
                    <a:defRPr sz="2400" b="1">
                      <a:solidFill>
                        <a:schemeClr val="tx1"/>
                      </a:solidFill>
                      <a:latin typeface="仿宋_GB2312"/>
                      <a:ea typeface="仿宋_GB2312"/>
                      <a:cs typeface="仿宋_GB2312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Char char="–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5pPr>
                  <a:lvl6pPr marL="25146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6pPr>
                  <a:lvl7pPr marL="29718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7pPr>
                  <a:lvl8pPr marL="34290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8pPr>
                  <a:lvl9pPr marL="38862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594" name="Rectangle 7"/>
                <p:cNvSpPr>
                  <a:spLocks noChangeArrowheads="1"/>
                </p:cNvSpPr>
                <p:nvPr/>
              </p:nvSpPr>
              <p:spPr bwMode="auto">
                <a:xfrm>
                  <a:off x="3379" y="364"/>
                  <a:ext cx="1496" cy="4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 sz="28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CC3300"/>
                    </a:buClr>
                    <a:buChar char="–"/>
                    <a:defRPr sz="2400" b="1">
                      <a:solidFill>
                        <a:schemeClr val="tx1"/>
                      </a:solidFill>
                      <a:latin typeface="仿宋_GB2312"/>
                      <a:ea typeface="仿宋_GB2312"/>
                      <a:cs typeface="仿宋_GB2312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Char char="–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5pPr>
                  <a:lvl6pPr marL="25146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6pPr>
                  <a:lvl7pPr marL="29718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7pPr>
                  <a:lvl8pPr marL="34290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8pPr>
                  <a:lvl9pPr marL="38862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zh-CN" sz="16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StringBufferInputStream</a:t>
                  </a:r>
                </a:p>
                <a:p>
                  <a:pPr algn="ctr" eaLnBrk="1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zh-CN" altLang="en-US" sz="16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字符串缓冲区输入流</a:t>
                  </a:r>
                </a:p>
              </p:txBody>
            </p:sp>
          </p:grpSp>
          <p:sp>
            <p:nvSpPr>
              <p:cNvPr id="22592" name="Line 8"/>
              <p:cNvSpPr>
                <a:spLocks noChangeShapeType="1"/>
              </p:cNvSpPr>
              <p:nvPr/>
            </p:nvSpPr>
            <p:spPr bwMode="auto">
              <a:xfrm>
                <a:off x="3061" y="572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533" name="Group 9"/>
            <p:cNvGrpSpPr>
              <a:grpSpLocks/>
            </p:cNvGrpSpPr>
            <p:nvPr/>
          </p:nvGrpSpPr>
          <p:grpSpPr bwMode="auto">
            <a:xfrm>
              <a:off x="1202" y="482"/>
              <a:ext cx="1815" cy="435"/>
              <a:chOff x="3061" y="364"/>
              <a:chExt cx="1815" cy="435"/>
            </a:xfrm>
          </p:grpSpPr>
          <p:grpSp>
            <p:nvGrpSpPr>
              <p:cNvPr id="22587" name="Group 10"/>
              <p:cNvGrpSpPr>
                <a:grpSpLocks/>
              </p:cNvGrpSpPr>
              <p:nvPr/>
            </p:nvGrpSpPr>
            <p:grpSpPr bwMode="auto">
              <a:xfrm>
                <a:off x="3288" y="364"/>
                <a:ext cx="1588" cy="435"/>
                <a:chOff x="3288" y="364"/>
                <a:chExt cx="1588" cy="435"/>
              </a:xfrm>
            </p:grpSpPr>
            <p:sp>
              <p:nvSpPr>
                <p:cNvPr id="22589" name="AutoShape 11"/>
                <p:cNvSpPr>
                  <a:spLocks noChangeArrowheads="1"/>
                </p:cNvSpPr>
                <p:nvPr/>
              </p:nvSpPr>
              <p:spPr bwMode="auto">
                <a:xfrm>
                  <a:off x="3288" y="391"/>
                  <a:ext cx="1588" cy="408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 sz="28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CC3300"/>
                    </a:buClr>
                    <a:buChar char="–"/>
                    <a:defRPr sz="2400" b="1">
                      <a:solidFill>
                        <a:schemeClr val="tx1"/>
                      </a:solidFill>
                      <a:latin typeface="仿宋_GB2312"/>
                      <a:ea typeface="仿宋_GB2312"/>
                      <a:cs typeface="仿宋_GB2312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Char char="–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5pPr>
                  <a:lvl6pPr marL="25146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6pPr>
                  <a:lvl7pPr marL="29718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7pPr>
                  <a:lvl8pPr marL="34290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8pPr>
                  <a:lvl9pPr marL="38862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590" name="Rectangle 12"/>
                <p:cNvSpPr>
                  <a:spLocks noChangeArrowheads="1"/>
                </p:cNvSpPr>
                <p:nvPr/>
              </p:nvSpPr>
              <p:spPr bwMode="auto">
                <a:xfrm>
                  <a:off x="3379" y="364"/>
                  <a:ext cx="1496" cy="4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 sz="28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CC3300"/>
                    </a:buClr>
                    <a:buChar char="–"/>
                    <a:defRPr sz="2400" b="1">
                      <a:solidFill>
                        <a:schemeClr val="tx1"/>
                      </a:solidFill>
                      <a:latin typeface="仿宋_GB2312"/>
                      <a:ea typeface="仿宋_GB2312"/>
                      <a:cs typeface="仿宋_GB2312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Char char="–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5pPr>
                  <a:lvl6pPr marL="25146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6pPr>
                  <a:lvl7pPr marL="29718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7pPr>
                  <a:lvl8pPr marL="34290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8pPr>
                  <a:lvl9pPr marL="38862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zh-CN" sz="16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ByteArrayInputStream</a:t>
                  </a:r>
                </a:p>
                <a:p>
                  <a:pPr algn="ctr" eaLnBrk="1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zh-CN" altLang="en-US" sz="16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字节数组输入流</a:t>
                  </a:r>
                </a:p>
              </p:txBody>
            </p:sp>
          </p:grpSp>
          <p:sp>
            <p:nvSpPr>
              <p:cNvPr id="22588" name="Line 13"/>
              <p:cNvSpPr>
                <a:spLocks noChangeShapeType="1"/>
              </p:cNvSpPr>
              <p:nvPr/>
            </p:nvSpPr>
            <p:spPr bwMode="auto">
              <a:xfrm>
                <a:off x="3061" y="572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534" name="Group 14"/>
            <p:cNvGrpSpPr>
              <a:grpSpLocks/>
            </p:cNvGrpSpPr>
            <p:nvPr/>
          </p:nvGrpSpPr>
          <p:grpSpPr bwMode="auto">
            <a:xfrm>
              <a:off x="1203" y="981"/>
              <a:ext cx="1815" cy="435"/>
              <a:chOff x="3061" y="364"/>
              <a:chExt cx="1815" cy="435"/>
            </a:xfrm>
          </p:grpSpPr>
          <p:grpSp>
            <p:nvGrpSpPr>
              <p:cNvPr id="22583" name="Group 15"/>
              <p:cNvGrpSpPr>
                <a:grpSpLocks/>
              </p:cNvGrpSpPr>
              <p:nvPr/>
            </p:nvGrpSpPr>
            <p:grpSpPr bwMode="auto">
              <a:xfrm>
                <a:off x="3288" y="364"/>
                <a:ext cx="1588" cy="435"/>
                <a:chOff x="3288" y="364"/>
                <a:chExt cx="1588" cy="435"/>
              </a:xfrm>
            </p:grpSpPr>
            <p:sp>
              <p:nvSpPr>
                <p:cNvPr id="22585" name="AutoShape 16"/>
                <p:cNvSpPr>
                  <a:spLocks noChangeArrowheads="1"/>
                </p:cNvSpPr>
                <p:nvPr/>
              </p:nvSpPr>
              <p:spPr bwMode="auto">
                <a:xfrm>
                  <a:off x="3288" y="391"/>
                  <a:ext cx="1588" cy="408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 sz="28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CC3300"/>
                    </a:buClr>
                    <a:buChar char="–"/>
                    <a:defRPr sz="2400" b="1">
                      <a:solidFill>
                        <a:schemeClr val="tx1"/>
                      </a:solidFill>
                      <a:latin typeface="仿宋_GB2312"/>
                      <a:ea typeface="仿宋_GB2312"/>
                      <a:cs typeface="仿宋_GB2312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Char char="–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5pPr>
                  <a:lvl6pPr marL="25146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6pPr>
                  <a:lvl7pPr marL="29718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7pPr>
                  <a:lvl8pPr marL="34290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8pPr>
                  <a:lvl9pPr marL="38862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586" name="Rectangle 17"/>
                <p:cNvSpPr>
                  <a:spLocks noChangeArrowheads="1"/>
                </p:cNvSpPr>
                <p:nvPr/>
              </p:nvSpPr>
              <p:spPr bwMode="auto">
                <a:xfrm>
                  <a:off x="3379" y="364"/>
                  <a:ext cx="1496" cy="4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 sz="28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CC3300"/>
                    </a:buClr>
                    <a:buChar char="–"/>
                    <a:defRPr sz="2400" b="1">
                      <a:solidFill>
                        <a:schemeClr val="tx1"/>
                      </a:solidFill>
                      <a:latin typeface="仿宋_GB2312"/>
                      <a:ea typeface="仿宋_GB2312"/>
                      <a:cs typeface="仿宋_GB2312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Char char="–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5pPr>
                  <a:lvl6pPr marL="25146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6pPr>
                  <a:lvl7pPr marL="29718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7pPr>
                  <a:lvl8pPr marL="34290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8pPr>
                  <a:lvl9pPr marL="38862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zh-CN" sz="1600" b="1" dirty="0" err="1">
                      <a:solidFill>
                        <a:srgbClr val="FF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FileInputStream</a:t>
                  </a:r>
                  <a:endParaRPr lang="en-US" altLang="zh-CN" sz="16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  <a:p>
                  <a:pPr algn="ctr" eaLnBrk="1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zh-CN" altLang="en-US" sz="16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文件输入流</a:t>
                  </a:r>
                </a:p>
              </p:txBody>
            </p:sp>
          </p:grpSp>
          <p:sp>
            <p:nvSpPr>
              <p:cNvPr id="22584" name="Line 18"/>
              <p:cNvSpPr>
                <a:spLocks noChangeShapeType="1"/>
              </p:cNvSpPr>
              <p:nvPr/>
            </p:nvSpPr>
            <p:spPr bwMode="auto">
              <a:xfrm>
                <a:off x="3061" y="572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535" name="Group 19"/>
            <p:cNvGrpSpPr>
              <a:grpSpLocks/>
            </p:cNvGrpSpPr>
            <p:nvPr/>
          </p:nvGrpSpPr>
          <p:grpSpPr bwMode="auto">
            <a:xfrm>
              <a:off x="1202" y="1480"/>
              <a:ext cx="1815" cy="435"/>
              <a:chOff x="3061" y="364"/>
              <a:chExt cx="1815" cy="435"/>
            </a:xfrm>
          </p:grpSpPr>
          <p:grpSp>
            <p:nvGrpSpPr>
              <p:cNvPr id="22579" name="Group 20"/>
              <p:cNvGrpSpPr>
                <a:grpSpLocks/>
              </p:cNvGrpSpPr>
              <p:nvPr/>
            </p:nvGrpSpPr>
            <p:grpSpPr bwMode="auto">
              <a:xfrm>
                <a:off x="3288" y="364"/>
                <a:ext cx="1588" cy="435"/>
                <a:chOff x="3288" y="364"/>
                <a:chExt cx="1588" cy="435"/>
              </a:xfrm>
            </p:grpSpPr>
            <p:sp>
              <p:nvSpPr>
                <p:cNvPr id="22581" name="AutoShape 21"/>
                <p:cNvSpPr>
                  <a:spLocks noChangeArrowheads="1"/>
                </p:cNvSpPr>
                <p:nvPr/>
              </p:nvSpPr>
              <p:spPr bwMode="auto">
                <a:xfrm>
                  <a:off x="3288" y="391"/>
                  <a:ext cx="1588" cy="408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 sz="28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CC3300"/>
                    </a:buClr>
                    <a:buChar char="–"/>
                    <a:defRPr sz="2400" b="1">
                      <a:solidFill>
                        <a:schemeClr val="tx1"/>
                      </a:solidFill>
                      <a:latin typeface="仿宋_GB2312"/>
                      <a:ea typeface="仿宋_GB2312"/>
                      <a:cs typeface="仿宋_GB2312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Char char="–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5pPr>
                  <a:lvl6pPr marL="25146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6pPr>
                  <a:lvl7pPr marL="29718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7pPr>
                  <a:lvl8pPr marL="34290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8pPr>
                  <a:lvl9pPr marL="38862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582" name="Rectangle 22"/>
                <p:cNvSpPr>
                  <a:spLocks noChangeArrowheads="1"/>
                </p:cNvSpPr>
                <p:nvPr/>
              </p:nvSpPr>
              <p:spPr bwMode="auto">
                <a:xfrm>
                  <a:off x="3379" y="364"/>
                  <a:ext cx="1496" cy="4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 sz="28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CC3300"/>
                    </a:buClr>
                    <a:buChar char="–"/>
                    <a:defRPr sz="2400" b="1">
                      <a:solidFill>
                        <a:schemeClr val="tx1"/>
                      </a:solidFill>
                      <a:latin typeface="仿宋_GB2312"/>
                      <a:ea typeface="仿宋_GB2312"/>
                      <a:cs typeface="仿宋_GB2312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Char char="–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5pPr>
                  <a:lvl6pPr marL="25146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6pPr>
                  <a:lvl7pPr marL="29718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7pPr>
                  <a:lvl8pPr marL="34290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8pPr>
                  <a:lvl9pPr marL="38862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zh-CN" sz="16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FilterInputStream</a:t>
                  </a:r>
                </a:p>
                <a:p>
                  <a:pPr algn="ctr" eaLnBrk="1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zh-CN" altLang="en-US" sz="16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过滤器输入流</a:t>
                  </a:r>
                </a:p>
              </p:txBody>
            </p:sp>
          </p:grpSp>
          <p:sp>
            <p:nvSpPr>
              <p:cNvPr id="22580" name="Line 23"/>
              <p:cNvSpPr>
                <a:spLocks noChangeShapeType="1"/>
              </p:cNvSpPr>
              <p:nvPr/>
            </p:nvSpPr>
            <p:spPr bwMode="auto">
              <a:xfrm>
                <a:off x="3061" y="572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536" name="Group 24"/>
            <p:cNvGrpSpPr>
              <a:grpSpLocks/>
            </p:cNvGrpSpPr>
            <p:nvPr/>
          </p:nvGrpSpPr>
          <p:grpSpPr bwMode="auto">
            <a:xfrm>
              <a:off x="1202" y="1998"/>
              <a:ext cx="1815" cy="435"/>
              <a:chOff x="3061" y="364"/>
              <a:chExt cx="1815" cy="435"/>
            </a:xfrm>
          </p:grpSpPr>
          <p:grpSp>
            <p:nvGrpSpPr>
              <p:cNvPr id="22575" name="Group 25"/>
              <p:cNvGrpSpPr>
                <a:grpSpLocks/>
              </p:cNvGrpSpPr>
              <p:nvPr/>
            </p:nvGrpSpPr>
            <p:grpSpPr bwMode="auto">
              <a:xfrm>
                <a:off x="3288" y="364"/>
                <a:ext cx="1588" cy="435"/>
                <a:chOff x="3288" y="364"/>
                <a:chExt cx="1588" cy="435"/>
              </a:xfrm>
            </p:grpSpPr>
            <p:sp>
              <p:nvSpPr>
                <p:cNvPr id="22577" name="AutoShape 26"/>
                <p:cNvSpPr>
                  <a:spLocks noChangeArrowheads="1"/>
                </p:cNvSpPr>
                <p:nvPr/>
              </p:nvSpPr>
              <p:spPr bwMode="auto">
                <a:xfrm>
                  <a:off x="3288" y="391"/>
                  <a:ext cx="1588" cy="408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 sz="28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CC3300"/>
                    </a:buClr>
                    <a:buChar char="–"/>
                    <a:defRPr sz="2400" b="1">
                      <a:solidFill>
                        <a:schemeClr val="tx1"/>
                      </a:solidFill>
                      <a:latin typeface="仿宋_GB2312"/>
                      <a:ea typeface="仿宋_GB2312"/>
                      <a:cs typeface="仿宋_GB2312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Char char="–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5pPr>
                  <a:lvl6pPr marL="25146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6pPr>
                  <a:lvl7pPr marL="29718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7pPr>
                  <a:lvl8pPr marL="34290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8pPr>
                  <a:lvl9pPr marL="38862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578" name="Rectangle 27"/>
                <p:cNvSpPr>
                  <a:spLocks noChangeArrowheads="1"/>
                </p:cNvSpPr>
                <p:nvPr/>
              </p:nvSpPr>
              <p:spPr bwMode="auto">
                <a:xfrm>
                  <a:off x="3379" y="364"/>
                  <a:ext cx="1496" cy="4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 sz="28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CC3300"/>
                    </a:buClr>
                    <a:buChar char="–"/>
                    <a:defRPr sz="2400" b="1">
                      <a:solidFill>
                        <a:schemeClr val="tx1"/>
                      </a:solidFill>
                      <a:latin typeface="仿宋_GB2312"/>
                      <a:ea typeface="仿宋_GB2312"/>
                      <a:cs typeface="仿宋_GB2312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Char char="–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5pPr>
                  <a:lvl6pPr marL="25146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6pPr>
                  <a:lvl7pPr marL="29718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7pPr>
                  <a:lvl8pPr marL="34290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8pPr>
                  <a:lvl9pPr marL="38862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zh-CN" sz="16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PipedInputStream</a:t>
                  </a:r>
                </a:p>
                <a:p>
                  <a:pPr algn="ctr" eaLnBrk="1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zh-CN" altLang="en-US" sz="16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管道输入流</a:t>
                  </a:r>
                </a:p>
              </p:txBody>
            </p:sp>
          </p:grpSp>
          <p:sp>
            <p:nvSpPr>
              <p:cNvPr id="22576" name="Line 28"/>
              <p:cNvSpPr>
                <a:spLocks noChangeShapeType="1"/>
              </p:cNvSpPr>
              <p:nvPr/>
            </p:nvSpPr>
            <p:spPr bwMode="auto">
              <a:xfrm>
                <a:off x="3061" y="572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537" name="Group 29"/>
            <p:cNvGrpSpPr>
              <a:grpSpLocks/>
            </p:cNvGrpSpPr>
            <p:nvPr/>
          </p:nvGrpSpPr>
          <p:grpSpPr bwMode="auto">
            <a:xfrm>
              <a:off x="1202" y="2497"/>
              <a:ext cx="1815" cy="435"/>
              <a:chOff x="3061" y="364"/>
              <a:chExt cx="1815" cy="435"/>
            </a:xfrm>
          </p:grpSpPr>
          <p:grpSp>
            <p:nvGrpSpPr>
              <p:cNvPr id="22571" name="Group 30"/>
              <p:cNvGrpSpPr>
                <a:grpSpLocks/>
              </p:cNvGrpSpPr>
              <p:nvPr/>
            </p:nvGrpSpPr>
            <p:grpSpPr bwMode="auto">
              <a:xfrm>
                <a:off x="3288" y="364"/>
                <a:ext cx="1588" cy="435"/>
                <a:chOff x="3288" y="364"/>
                <a:chExt cx="1588" cy="435"/>
              </a:xfrm>
            </p:grpSpPr>
            <p:sp>
              <p:nvSpPr>
                <p:cNvPr id="22573" name="AutoShape 31"/>
                <p:cNvSpPr>
                  <a:spLocks noChangeArrowheads="1"/>
                </p:cNvSpPr>
                <p:nvPr/>
              </p:nvSpPr>
              <p:spPr bwMode="auto">
                <a:xfrm>
                  <a:off x="3288" y="391"/>
                  <a:ext cx="1588" cy="408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 sz="28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CC3300"/>
                    </a:buClr>
                    <a:buChar char="–"/>
                    <a:defRPr sz="2400" b="1">
                      <a:solidFill>
                        <a:schemeClr val="tx1"/>
                      </a:solidFill>
                      <a:latin typeface="仿宋_GB2312"/>
                      <a:ea typeface="仿宋_GB2312"/>
                      <a:cs typeface="仿宋_GB2312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Char char="–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5pPr>
                  <a:lvl6pPr marL="25146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6pPr>
                  <a:lvl7pPr marL="29718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7pPr>
                  <a:lvl8pPr marL="34290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8pPr>
                  <a:lvl9pPr marL="38862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574" name="Rectangle 32"/>
                <p:cNvSpPr>
                  <a:spLocks noChangeArrowheads="1"/>
                </p:cNvSpPr>
                <p:nvPr/>
              </p:nvSpPr>
              <p:spPr bwMode="auto">
                <a:xfrm>
                  <a:off x="3379" y="364"/>
                  <a:ext cx="1496" cy="4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 sz="28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CC3300"/>
                    </a:buClr>
                    <a:buChar char="–"/>
                    <a:defRPr sz="2400" b="1">
                      <a:solidFill>
                        <a:schemeClr val="tx1"/>
                      </a:solidFill>
                      <a:latin typeface="仿宋_GB2312"/>
                      <a:ea typeface="仿宋_GB2312"/>
                      <a:cs typeface="仿宋_GB2312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Char char="–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5pPr>
                  <a:lvl6pPr marL="25146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6pPr>
                  <a:lvl7pPr marL="29718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7pPr>
                  <a:lvl8pPr marL="34290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8pPr>
                  <a:lvl9pPr marL="38862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zh-CN" sz="16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SequenceInputStream</a:t>
                  </a:r>
                </a:p>
                <a:p>
                  <a:pPr algn="ctr" eaLnBrk="1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zh-CN" altLang="en-US" sz="16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顺序输入流</a:t>
                  </a:r>
                </a:p>
              </p:txBody>
            </p:sp>
          </p:grpSp>
          <p:sp>
            <p:nvSpPr>
              <p:cNvPr id="22572" name="Line 33"/>
              <p:cNvSpPr>
                <a:spLocks noChangeShapeType="1"/>
              </p:cNvSpPr>
              <p:nvPr/>
            </p:nvSpPr>
            <p:spPr bwMode="auto">
              <a:xfrm>
                <a:off x="3061" y="572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538" name="Group 34"/>
            <p:cNvGrpSpPr>
              <a:grpSpLocks/>
            </p:cNvGrpSpPr>
            <p:nvPr/>
          </p:nvGrpSpPr>
          <p:grpSpPr bwMode="auto">
            <a:xfrm>
              <a:off x="1202" y="2996"/>
              <a:ext cx="1815" cy="435"/>
              <a:chOff x="3061" y="364"/>
              <a:chExt cx="1815" cy="435"/>
            </a:xfrm>
          </p:grpSpPr>
          <p:grpSp>
            <p:nvGrpSpPr>
              <p:cNvPr id="22567" name="Group 35"/>
              <p:cNvGrpSpPr>
                <a:grpSpLocks/>
              </p:cNvGrpSpPr>
              <p:nvPr/>
            </p:nvGrpSpPr>
            <p:grpSpPr bwMode="auto">
              <a:xfrm>
                <a:off x="3288" y="364"/>
                <a:ext cx="1588" cy="435"/>
                <a:chOff x="3288" y="364"/>
                <a:chExt cx="1588" cy="435"/>
              </a:xfrm>
            </p:grpSpPr>
            <p:sp>
              <p:nvSpPr>
                <p:cNvPr id="22569" name="AutoShape 36"/>
                <p:cNvSpPr>
                  <a:spLocks noChangeArrowheads="1"/>
                </p:cNvSpPr>
                <p:nvPr/>
              </p:nvSpPr>
              <p:spPr bwMode="auto">
                <a:xfrm>
                  <a:off x="3288" y="391"/>
                  <a:ext cx="1588" cy="408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 sz="28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CC3300"/>
                    </a:buClr>
                    <a:buChar char="–"/>
                    <a:defRPr sz="2400" b="1">
                      <a:solidFill>
                        <a:schemeClr val="tx1"/>
                      </a:solidFill>
                      <a:latin typeface="仿宋_GB2312"/>
                      <a:ea typeface="仿宋_GB2312"/>
                      <a:cs typeface="仿宋_GB2312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Char char="–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5pPr>
                  <a:lvl6pPr marL="25146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6pPr>
                  <a:lvl7pPr marL="29718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7pPr>
                  <a:lvl8pPr marL="34290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8pPr>
                  <a:lvl9pPr marL="38862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570" name="Rectangle 37"/>
                <p:cNvSpPr>
                  <a:spLocks noChangeArrowheads="1"/>
                </p:cNvSpPr>
                <p:nvPr/>
              </p:nvSpPr>
              <p:spPr bwMode="auto">
                <a:xfrm>
                  <a:off x="3379" y="364"/>
                  <a:ext cx="1496" cy="4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 sz="28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CC3300"/>
                    </a:buClr>
                    <a:buChar char="–"/>
                    <a:defRPr sz="2400" b="1">
                      <a:solidFill>
                        <a:schemeClr val="tx1"/>
                      </a:solidFill>
                      <a:latin typeface="仿宋_GB2312"/>
                      <a:ea typeface="仿宋_GB2312"/>
                      <a:cs typeface="仿宋_GB2312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Char char="–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5pPr>
                  <a:lvl6pPr marL="25146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6pPr>
                  <a:lvl7pPr marL="29718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7pPr>
                  <a:lvl8pPr marL="34290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8pPr>
                  <a:lvl9pPr marL="38862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zh-CN" sz="1600" b="1" dirty="0" err="1">
                      <a:solidFill>
                        <a:srgbClr val="FF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ObjectInputStream</a:t>
                  </a:r>
                  <a:endParaRPr lang="en-US" altLang="zh-CN" sz="16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  <a:p>
                  <a:pPr algn="ctr" eaLnBrk="1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zh-CN" altLang="en-US" sz="16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对象输入流</a:t>
                  </a:r>
                </a:p>
              </p:txBody>
            </p:sp>
          </p:grpSp>
          <p:sp>
            <p:nvSpPr>
              <p:cNvPr id="22568" name="Line 38"/>
              <p:cNvSpPr>
                <a:spLocks noChangeShapeType="1"/>
              </p:cNvSpPr>
              <p:nvPr/>
            </p:nvSpPr>
            <p:spPr bwMode="auto">
              <a:xfrm>
                <a:off x="3061" y="572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539" name="Group 39"/>
            <p:cNvGrpSpPr>
              <a:grpSpLocks/>
            </p:cNvGrpSpPr>
            <p:nvPr/>
          </p:nvGrpSpPr>
          <p:grpSpPr bwMode="auto">
            <a:xfrm>
              <a:off x="3378" y="799"/>
              <a:ext cx="1815" cy="1860"/>
              <a:chOff x="3378" y="799"/>
              <a:chExt cx="1815" cy="1860"/>
            </a:xfrm>
          </p:grpSpPr>
          <p:grpSp>
            <p:nvGrpSpPr>
              <p:cNvPr id="22546" name="Group 40"/>
              <p:cNvGrpSpPr>
                <a:grpSpLocks/>
              </p:cNvGrpSpPr>
              <p:nvPr/>
            </p:nvGrpSpPr>
            <p:grpSpPr bwMode="auto">
              <a:xfrm>
                <a:off x="3378" y="799"/>
                <a:ext cx="1815" cy="435"/>
                <a:chOff x="3061" y="364"/>
                <a:chExt cx="1815" cy="435"/>
              </a:xfrm>
            </p:grpSpPr>
            <p:grpSp>
              <p:nvGrpSpPr>
                <p:cNvPr id="22563" name="Group 41"/>
                <p:cNvGrpSpPr>
                  <a:grpSpLocks/>
                </p:cNvGrpSpPr>
                <p:nvPr/>
              </p:nvGrpSpPr>
              <p:grpSpPr bwMode="auto">
                <a:xfrm>
                  <a:off x="3288" y="364"/>
                  <a:ext cx="1588" cy="435"/>
                  <a:chOff x="3288" y="364"/>
                  <a:chExt cx="1588" cy="435"/>
                </a:xfrm>
              </p:grpSpPr>
              <p:sp>
                <p:nvSpPr>
                  <p:cNvPr id="22565" name="AutoShape 42"/>
                  <p:cNvSpPr>
                    <a:spLocks noChangeArrowheads="1"/>
                  </p:cNvSpPr>
                  <p:nvPr/>
                </p:nvSpPr>
                <p:spPr bwMode="auto">
                  <a:xfrm>
                    <a:off x="3288" y="391"/>
                    <a:ext cx="1588" cy="408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120000"/>
                      </a:lnSpc>
                      <a:spcBef>
                        <a:spcPct val="10000"/>
                      </a:spcBef>
                      <a:spcAft>
                        <a:spcPct val="10000"/>
                      </a:spcAft>
                      <a:buClr>
                        <a:srgbClr val="CC3300"/>
                      </a:buClr>
                      <a:buSzPct val="75000"/>
                      <a:buFont typeface="Wingdings" panose="05000000000000000000" pitchFamily="2" charset="2"/>
                      <a:buChar char=""/>
                      <a:defRPr sz="280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defRPr>
                    </a:lvl1pPr>
                    <a:lvl2pPr marL="742950" indent="-285750">
                      <a:lnSpc>
                        <a:spcPct val="120000"/>
                      </a:lnSpc>
                      <a:spcBef>
                        <a:spcPct val="10000"/>
                      </a:spcBef>
                      <a:spcAft>
                        <a:spcPct val="10000"/>
                      </a:spcAft>
                      <a:buClr>
                        <a:srgbClr val="CC3300"/>
                      </a:buClr>
                      <a:buChar char="–"/>
                      <a:defRPr sz="2400" b="1">
                        <a:solidFill>
                          <a:schemeClr val="tx1"/>
                        </a:solidFill>
                        <a:latin typeface="仿宋_GB2312"/>
                        <a:ea typeface="仿宋_GB2312"/>
                        <a:cs typeface="仿宋_GB2312"/>
                      </a:defRPr>
                    </a:lvl2pPr>
                    <a:lvl3pPr marL="1143000" indent="-228600">
                      <a:lnSpc>
                        <a:spcPct val="93000"/>
                      </a:lnSpc>
                      <a:spcBef>
                        <a:spcPct val="20000"/>
                      </a:spcBef>
                      <a:buClr>
                        <a:srgbClr val="CC3300"/>
                      </a:buClr>
                      <a:buSzPct val="75000"/>
                      <a:buFont typeface="Wingdings" panose="05000000000000000000" pitchFamily="2" charset="2"/>
                      <a:buChar char=""/>
                      <a:defRPr sz="20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仿宋_GB2312"/>
                        <a:cs typeface="仿宋_GB2312"/>
                      </a:defRPr>
                    </a:lvl3pPr>
                    <a:lvl4pPr marL="1600200" indent="-228600">
                      <a:lnSpc>
                        <a:spcPct val="93000"/>
                      </a:lnSpc>
                      <a:spcBef>
                        <a:spcPct val="20000"/>
                      </a:spcBef>
                      <a:buClr>
                        <a:srgbClr val="CC3300"/>
                      </a:buClr>
                      <a:buChar char="–"/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仿宋_GB2312"/>
                        <a:cs typeface="仿宋_GB2312"/>
                      </a:defRPr>
                    </a:lvl4pPr>
                    <a:lvl5pPr marL="2057400" indent="-228600">
                      <a:lnSpc>
                        <a:spcPct val="93000"/>
                      </a:lnSpc>
                      <a:spcBef>
                        <a:spcPct val="20000"/>
                      </a:spcBef>
                      <a:buClr>
                        <a:srgbClr val="CC3300"/>
                      </a:buClr>
                      <a:buSzPct val="75000"/>
                      <a:buFont typeface="Wingdings" panose="05000000000000000000" pitchFamily="2" charset="2"/>
                      <a:buChar char=""/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仿宋_GB2312"/>
                        <a:cs typeface="仿宋_GB2312"/>
                      </a:defRPr>
                    </a:lvl5pPr>
                    <a:lvl6pPr marL="2514600" indent="-228600" eaLnBrk="0" fontAlgn="base" hangingPunct="0">
                      <a:lnSpc>
                        <a:spcPct val="93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C3300"/>
                      </a:buClr>
                      <a:buSzPct val="75000"/>
                      <a:buFont typeface="Wingdings" panose="05000000000000000000" pitchFamily="2" charset="2"/>
                      <a:buChar char=""/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仿宋_GB2312"/>
                        <a:cs typeface="仿宋_GB2312"/>
                      </a:defRPr>
                    </a:lvl6pPr>
                    <a:lvl7pPr marL="2971800" indent="-228600" eaLnBrk="0" fontAlgn="base" hangingPunct="0">
                      <a:lnSpc>
                        <a:spcPct val="93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C3300"/>
                      </a:buClr>
                      <a:buSzPct val="75000"/>
                      <a:buFont typeface="Wingdings" panose="05000000000000000000" pitchFamily="2" charset="2"/>
                      <a:buChar char=""/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仿宋_GB2312"/>
                        <a:cs typeface="仿宋_GB2312"/>
                      </a:defRPr>
                    </a:lvl7pPr>
                    <a:lvl8pPr marL="3429000" indent="-228600" eaLnBrk="0" fontAlgn="base" hangingPunct="0">
                      <a:lnSpc>
                        <a:spcPct val="93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C3300"/>
                      </a:buClr>
                      <a:buSzPct val="75000"/>
                      <a:buFont typeface="Wingdings" panose="05000000000000000000" pitchFamily="2" charset="2"/>
                      <a:buChar char=""/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仿宋_GB2312"/>
                        <a:cs typeface="仿宋_GB2312"/>
                      </a:defRPr>
                    </a:lvl8pPr>
                    <a:lvl9pPr marL="3886200" indent="-228600" eaLnBrk="0" fontAlgn="base" hangingPunct="0">
                      <a:lnSpc>
                        <a:spcPct val="93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C3300"/>
                      </a:buClr>
                      <a:buSzPct val="75000"/>
                      <a:buFont typeface="Wingdings" panose="05000000000000000000" pitchFamily="2" charset="2"/>
                      <a:buChar char=""/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仿宋_GB2312"/>
                        <a:cs typeface="仿宋_GB2312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zh-CN" altLang="en-US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566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3379" y="364"/>
                    <a:ext cx="1496" cy="4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lnSpc>
                        <a:spcPct val="120000"/>
                      </a:lnSpc>
                      <a:spcBef>
                        <a:spcPct val="10000"/>
                      </a:spcBef>
                      <a:spcAft>
                        <a:spcPct val="10000"/>
                      </a:spcAft>
                      <a:buClr>
                        <a:srgbClr val="CC3300"/>
                      </a:buClr>
                      <a:buSzPct val="75000"/>
                      <a:buFont typeface="Wingdings" panose="05000000000000000000" pitchFamily="2" charset="2"/>
                      <a:buChar char=""/>
                      <a:defRPr sz="280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defRPr>
                    </a:lvl1pPr>
                    <a:lvl2pPr marL="742950" indent="-285750">
                      <a:lnSpc>
                        <a:spcPct val="120000"/>
                      </a:lnSpc>
                      <a:spcBef>
                        <a:spcPct val="10000"/>
                      </a:spcBef>
                      <a:spcAft>
                        <a:spcPct val="10000"/>
                      </a:spcAft>
                      <a:buClr>
                        <a:srgbClr val="CC3300"/>
                      </a:buClr>
                      <a:buChar char="–"/>
                      <a:defRPr sz="2400" b="1">
                        <a:solidFill>
                          <a:schemeClr val="tx1"/>
                        </a:solidFill>
                        <a:latin typeface="仿宋_GB2312"/>
                        <a:ea typeface="仿宋_GB2312"/>
                        <a:cs typeface="仿宋_GB2312"/>
                      </a:defRPr>
                    </a:lvl2pPr>
                    <a:lvl3pPr marL="1143000" indent="-228600">
                      <a:lnSpc>
                        <a:spcPct val="93000"/>
                      </a:lnSpc>
                      <a:spcBef>
                        <a:spcPct val="20000"/>
                      </a:spcBef>
                      <a:buClr>
                        <a:srgbClr val="CC3300"/>
                      </a:buClr>
                      <a:buSzPct val="75000"/>
                      <a:buFont typeface="Wingdings" panose="05000000000000000000" pitchFamily="2" charset="2"/>
                      <a:buChar char=""/>
                      <a:defRPr sz="20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仿宋_GB2312"/>
                        <a:cs typeface="仿宋_GB2312"/>
                      </a:defRPr>
                    </a:lvl3pPr>
                    <a:lvl4pPr marL="1600200" indent="-228600">
                      <a:lnSpc>
                        <a:spcPct val="93000"/>
                      </a:lnSpc>
                      <a:spcBef>
                        <a:spcPct val="20000"/>
                      </a:spcBef>
                      <a:buClr>
                        <a:srgbClr val="CC3300"/>
                      </a:buClr>
                      <a:buChar char="–"/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仿宋_GB2312"/>
                        <a:cs typeface="仿宋_GB2312"/>
                      </a:defRPr>
                    </a:lvl4pPr>
                    <a:lvl5pPr marL="2057400" indent="-228600">
                      <a:lnSpc>
                        <a:spcPct val="93000"/>
                      </a:lnSpc>
                      <a:spcBef>
                        <a:spcPct val="20000"/>
                      </a:spcBef>
                      <a:buClr>
                        <a:srgbClr val="CC3300"/>
                      </a:buClr>
                      <a:buSzPct val="75000"/>
                      <a:buFont typeface="Wingdings" panose="05000000000000000000" pitchFamily="2" charset="2"/>
                      <a:buChar char=""/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仿宋_GB2312"/>
                        <a:cs typeface="仿宋_GB2312"/>
                      </a:defRPr>
                    </a:lvl5pPr>
                    <a:lvl6pPr marL="2514600" indent="-228600" eaLnBrk="0" fontAlgn="base" hangingPunct="0">
                      <a:lnSpc>
                        <a:spcPct val="93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C3300"/>
                      </a:buClr>
                      <a:buSzPct val="75000"/>
                      <a:buFont typeface="Wingdings" panose="05000000000000000000" pitchFamily="2" charset="2"/>
                      <a:buChar char=""/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仿宋_GB2312"/>
                        <a:cs typeface="仿宋_GB2312"/>
                      </a:defRPr>
                    </a:lvl6pPr>
                    <a:lvl7pPr marL="2971800" indent="-228600" eaLnBrk="0" fontAlgn="base" hangingPunct="0">
                      <a:lnSpc>
                        <a:spcPct val="93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C3300"/>
                      </a:buClr>
                      <a:buSzPct val="75000"/>
                      <a:buFont typeface="Wingdings" panose="05000000000000000000" pitchFamily="2" charset="2"/>
                      <a:buChar char=""/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仿宋_GB2312"/>
                        <a:cs typeface="仿宋_GB2312"/>
                      </a:defRPr>
                    </a:lvl7pPr>
                    <a:lvl8pPr marL="3429000" indent="-228600" eaLnBrk="0" fontAlgn="base" hangingPunct="0">
                      <a:lnSpc>
                        <a:spcPct val="93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C3300"/>
                      </a:buClr>
                      <a:buSzPct val="75000"/>
                      <a:buFont typeface="Wingdings" panose="05000000000000000000" pitchFamily="2" charset="2"/>
                      <a:buChar char=""/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仿宋_GB2312"/>
                        <a:cs typeface="仿宋_GB2312"/>
                      </a:defRPr>
                    </a:lvl8pPr>
                    <a:lvl9pPr marL="3886200" indent="-228600" eaLnBrk="0" fontAlgn="base" hangingPunct="0">
                      <a:lnSpc>
                        <a:spcPct val="93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C3300"/>
                      </a:buClr>
                      <a:buSzPct val="75000"/>
                      <a:buFont typeface="Wingdings" panose="05000000000000000000" pitchFamily="2" charset="2"/>
                      <a:buChar char=""/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仿宋_GB2312"/>
                        <a:cs typeface="仿宋_GB231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en-US" altLang="zh-CN" sz="1600" b="1" dirty="0" err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BufferInputStream</a:t>
                    </a:r>
                    <a:endParaRPr lang="en-US" altLang="zh-CN" sz="1600" b="1" dirty="0">
                      <a:solidFill>
                        <a:srgbClr val="FF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ctr" eaLnBrk="1" hangingPunct="1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zh-CN" altLang="en-US" sz="1600" b="1" dirty="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带缓冲区输入流</a:t>
                    </a:r>
                  </a:p>
                </p:txBody>
              </p:sp>
            </p:grpSp>
            <p:sp>
              <p:nvSpPr>
                <p:cNvPr id="22564" name="Line 44"/>
                <p:cNvSpPr>
                  <a:spLocks noChangeShapeType="1"/>
                </p:cNvSpPr>
                <p:nvPr/>
              </p:nvSpPr>
              <p:spPr bwMode="auto">
                <a:xfrm>
                  <a:off x="3061" y="572"/>
                  <a:ext cx="2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47" name="Group 45"/>
              <p:cNvGrpSpPr>
                <a:grpSpLocks/>
              </p:cNvGrpSpPr>
              <p:nvPr/>
            </p:nvGrpSpPr>
            <p:grpSpPr bwMode="auto">
              <a:xfrm>
                <a:off x="3378" y="1271"/>
                <a:ext cx="1815" cy="435"/>
                <a:chOff x="3061" y="364"/>
                <a:chExt cx="1815" cy="435"/>
              </a:xfrm>
            </p:grpSpPr>
            <p:grpSp>
              <p:nvGrpSpPr>
                <p:cNvPr id="22559" name="Group 46"/>
                <p:cNvGrpSpPr>
                  <a:grpSpLocks/>
                </p:cNvGrpSpPr>
                <p:nvPr/>
              </p:nvGrpSpPr>
              <p:grpSpPr bwMode="auto">
                <a:xfrm>
                  <a:off x="3288" y="364"/>
                  <a:ext cx="1588" cy="435"/>
                  <a:chOff x="3288" y="364"/>
                  <a:chExt cx="1588" cy="435"/>
                </a:xfrm>
              </p:grpSpPr>
              <p:sp>
                <p:nvSpPr>
                  <p:cNvPr id="22561" name="AutoShape 47"/>
                  <p:cNvSpPr>
                    <a:spLocks noChangeArrowheads="1"/>
                  </p:cNvSpPr>
                  <p:nvPr/>
                </p:nvSpPr>
                <p:spPr bwMode="auto">
                  <a:xfrm>
                    <a:off x="3288" y="391"/>
                    <a:ext cx="1588" cy="408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120000"/>
                      </a:lnSpc>
                      <a:spcBef>
                        <a:spcPct val="10000"/>
                      </a:spcBef>
                      <a:spcAft>
                        <a:spcPct val="10000"/>
                      </a:spcAft>
                      <a:buClr>
                        <a:srgbClr val="CC3300"/>
                      </a:buClr>
                      <a:buSzPct val="75000"/>
                      <a:buFont typeface="Wingdings" panose="05000000000000000000" pitchFamily="2" charset="2"/>
                      <a:buChar char=""/>
                      <a:defRPr sz="280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defRPr>
                    </a:lvl1pPr>
                    <a:lvl2pPr marL="742950" indent="-285750">
                      <a:lnSpc>
                        <a:spcPct val="120000"/>
                      </a:lnSpc>
                      <a:spcBef>
                        <a:spcPct val="10000"/>
                      </a:spcBef>
                      <a:spcAft>
                        <a:spcPct val="10000"/>
                      </a:spcAft>
                      <a:buClr>
                        <a:srgbClr val="CC3300"/>
                      </a:buClr>
                      <a:buChar char="–"/>
                      <a:defRPr sz="2400" b="1">
                        <a:solidFill>
                          <a:schemeClr val="tx1"/>
                        </a:solidFill>
                        <a:latin typeface="仿宋_GB2312"/>
                        <a:ea typeface="仿宋_GB2312"/>
                        <a:cs typeface="仿宋_GB2312"/>
                      </a:defRPr>
                    </a:lvl2pPr>
                    <a:lvl3pPr marL="1143000" indent="-228600">
                      <a:lnSpc>
                        <a:spcPct val="93000"/>
                      </a:lnSpc>
                      <a:spcBef>
                        <a:spcPct val="20000"/>
                      </a:spcBef>
                      <a:buClr>
                        <a:srgbClr val="CC3300"/>
                      </a:buClr>
                      <a:buSzPct val="75000"/>
                      <a:buFont typeface="Wingdings" panose="05000000000000000000" pitchFamily="2" charset="2"/>
                      <a:buChar char=""/>
                      <a:defRPr sz="20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仿宋_GB2312"/>
                        <a:cs typeface="仿宋_GB2312"/>
                      </a:defRPr>
                    </a:lvl3pPr>
                    <a:lvl4pPr marL="1600200" indent="-228600">
                      <a:lnSpc>
                        <a:spcPct val="93000"/>
                      </a:lnSpc>
                      <a:spcBef>
                        <a:spcPct val="20000"/>
                      </a:spcBef>
                      <a:buClr>
                        <a:srgbClr val="CC3300"/>
                      </a:buClr>
                      <a:buChar char="–"/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仿宋_GB2312"/>
                        <a:cs typeface="仿宋_GB2312"/>
                      </a:defRPr>
                    </a:lvl4pPr>
                    <a:lvl5pPr marL="2057400" indent="-228600">
                      <a:lnSpc>
                        <a:spcPct val="93000"/>
                      </a:lnSpc>
                      <a:spcBef>
                        <a:spcPct val="20000"/>
                      </a:spcBef>
                      <a:buClr>
                        <a:srgbClr val="CC3300"/>
                      </a:buClr>
                      <a:buSzPct val="75000"/>
                      <a:buFont typeface="Wingdings" panose="05000000000000000000" pitchFamily="2" charset="2"/>
                      <a:buChar char=""/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仿宋_GB2312"/>
                        <a:cs typeface="仿宋_GB2312"/>
                      </a:defRPr>
                    </a:lvl5pPr>
                    <a:lvl6pPr marL="2514600" indent="-228600" eaLnBrk="0" fontAlgn="base" hangingPunct="0">
                      <a:lnSpc>
                        <a:spcPct val="93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C3300"/>
                      </a:buClr>
                      <a:buSzPct val="75000"/>
                      <a:buFont typeface="Wingdings" panose="05000000000000000000" pitchFamily="2" charset="2"/>
                      <a:buChar char=""/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仿宋_GB2312"/>
                        <a:cs typeface="仿宋_GB2312"/>
                      </a:defRPr>
                    </a:lvl6pPr>
                    <a:lvl7pPr marL="2971800" indent="-228600" eaLnBrk="0" fontAlgn="base" hangingPunct="0">
                      <a:lnSpc>
                        <a:spcPct val="93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C3300"/>
                      </a:buClr>
                      <a:buSzPct val="75000"/>
                      <a:buFont typeface="Wingdings" panose="05000000000000000000" pitchFamily="2" charset="2"/>
                      <a:buChar char=""/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仿宋_GB2312"/>
                        <a:cs typeface="仿宋_GB2312"/>
                      </a:defRPr>
                    </a:lvl7pPr>
                    <a:lvl8pPr marL="3429000" indent="-228600" eaLnBrk="0" fontAlgn="base" hangingPunct="0">
                      <a:lnSpc>
                        <a:spcPct val="93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C3300"/>
                      </a:buClr>
                      <a:buSzPct val="75000"/>
                      <a:buFont typeface="Wingdings" panose="05000000000000000000" pitchFamily="2" charset="2"/>
                      <a:buChar char=""/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仿宋_GB2312"/>
                        <a:cs typeface="仿宋_GB2312"/>
                      </a:defRPr>
                    </a:lvl8pPr>
                    <a:lvl9pPr marL="3886200" indent="-228600" eaLnBrk="0" fontAlgn="base" hangingPunct="0">
                      <a:lnSpc>
                        <a:spcPct val="93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C3300"/>
                      </a:buClr>
                      <a:buSzPct val="75000"/>
                      <a:buFont typeface="Wingdings" panose="05000000000000000000" pitchFamily="2" charset="2"/>
                      <a:buChar char=""/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仿宋_GB2312"/>
                        <a:cs typeface="仿宋_GB2312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zh-CN" altLang="en-US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562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3379" y="364"/>
                    <a:ext cx="1496" cy="4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lnSpc>
                        <a:spcPct val="120000"/>
                      </a:lnSpc>
                      <a:spcBef>
                        <a:spcPct val="10000"/>
                      </a:spcBef>
                      <a:spcAft>
                        <a:spcPct val="10000"/>
                      </a:spcAft>
                      <a:buClr>
                        <a:srgbClr val="CC3300"/>
                      </a:buClr>
                      <a:buSzPct val="75000"/>
                      <a:buFont typeface="Wingdings" panose="05000000000000000000" pitchFamily="2" charset="2"/>
                      <a:buChar char=""/>
                      <a:defRPr sz="280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defRPr>
                    </a:lvl1pPr>
                    <a:lvl2pPr marL="742950" indent="-285750">
                      <a:lnSpc>
                        <a:spcPct val="120000"/>
                      </a:lnSpc>
                      <a:spcBef>
                        <a:spcPct val="10000"/>
                      </a:spcBef>
                      <a:spcAft>
                        <a:spcPct val="10000"/>
                      </a:spcAft>
                      <a:buClr>
                        <a:srgbClr val="CC3300"/>
                      </a:buClr>
                      <a:buChar char="–"/>
                      <a:defRPr sz="2400" b="1">
                        <a:solidFill>
                          <a:schemeClr val="tx1"/>
                        </a:solidFill>
                        <a:latin typeface="仿宋_GB2312"/>
                        <a:ea typeface="仿宋_GB2312"/>
                        <a:cs typeface="仿宋_GB2312"/>
                      </a:defRPr>
                    </a:lvl2pPr>
                    <a:lvl3pPr marL="1143000" indent="-228600">
                      <a:lnSpc>
                        <a:spcPct val="93000"/>
                      </a:lnSpc>
                      <a:spcBef>
                        <a:spcPct val="20000"/>
                      </a:spcBef>
                      <a:buClr>
                        <a:srgbClr val="CC3300"/>
                      </a:buClr>
                      <a:buSzPct val="75000"/>
                      <a:buFont typeface="Wingdings" panose="05000000000000000000" pitchFamily="2" charset="2"/>
                      <a:buChar char=""/>
                      <a:defRPr sz="20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仿宋_GB2312"/>
                        <a:cs typeface="仿宋_GB2312"/>
                      </a:defRPr>
                    </a:lvl3pPr>
                    <a:lvl4pPr marL="1600200" indent="-228600">
                      <a:lnSpc>
                        <a:spcPct val="93000"/>
                      </a:lnSpc>
                      <a:spcBef>
                        <a:spcPct val="20000"/>
                      </a:spcBef>
                      <a:buClr>
                        <a:srgbClr val="CC3300"/>
                      </a:buClr>
                      <a:buChar char="–"/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仿宋_GB2312"/>
                        <a:cs typeface="仿宋_GB2312"/>
                      </a:defRPr>
                    </a:lvl4pPr>
                    <a:lvl5pPr marL="2057400" indent="-228600">
                      <a:lnSpc>
                        <a:spcPct val="93000"/>
                      </a:lnSpc>
                      <a:spcBef>
                        <a:spcPct val="20000"/>
                      </a:spcBef>
                      <a:buClr>
                        <a:srgbClr val="CC3300"/>
                      </a:buClr>
                      <a:buSzPct val="75000"/>
                      <a:buFont typeface="Wingdings" panose="05000000000000000000" pitchFamily="2" charset="2"/>
                      <a:buChar char=""/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仿宋_GB2312"/>
                        <a:cs typeface="仿宋_GB2312"/>
                      </a:defRPr>
                    </a:lvl5pPr>
                    <a:lvl6pPr marL="2514600" indent="-228600" eaLnBrk="0" fontAlgn="base" hangingPunct="0">
                      <a:lnSpc>
                        <a:spcPct val="93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C3300"/>
                      </a:buClr>
                      <a:buSzPct val="75000"/>
                      <a:buFont typeface="Wingdings" panose="05000000000000000000" pitchFamily="2" charset="2"/>
                      <a:buChar char=""/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仿宋_GB2312"/>
                        <a:cs typeface="仿宋_GB2312"/>
                      </a:defRPr>
                    </a:lvl6pPr>
                    <a:lvl7pPr marL="2971800" indent="-228600" eaLnBrk="0" fontAlgn="base" hangingPunct="0">
                      <a:lnSpc>
                        <a:spcPct val="93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C3300"/>
                      </a:buClr>
                      <a:buSzPct val="75000"/>
                      <a:buFont typeface="Wingdings" panose="05000000000000000000" pitchFamily="2" charset="2"/>
                      <a:buChar char=""/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仿宋_GB2312"/>
                        <a:cs typeface="仿宋_GB2312"/>
                      </a:defRPr>
                    </a:lvl7pPr>
                    <a:lvl8pPr marL="3429000" indent="-228600" eaLnBrk="0" fontAlgn="base" hangingPunct="0">
                      <a:lnSpc>
                        <a:spcPct val="93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C3300"/>
                      </a:buClr>
                      <a:buSzPct val="75000"/>
                      <a:buFont typeface="Wingdings" panose="05000000000000000000" pitchFamily="2" charset="2"/>
                      <a:buChar char=""/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仿宋_GB2312"/>
                        <a:cs typeface="仿宋_GB2312"/>
                      </a:defRPr>
                    </a:lvl8pPr>
                    <a:lvl9pPr marL="3886200" indent="-228600" eaLnBrk="0" fontAlgn="base" hangingPunct="0">
                      <a:lnSpc>
                        <a:spcPct val="93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C3300"/>
                      </a:buClr>
                      <a:buSzPct val="75000"/>
                      <a:buFont typeface="Wingdings" panose="05000000000000000000" pitchFamily="2" charset="2"/>
                      <a:buChar char=""/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仿宋_GB2312"/>
                        <a:cs typeface="仿宋_GB231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en-US" altLang="zh-CN" sz="1600" b="1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PushbackInputStream</a:t>
                    </a:r>
                  </a:p>
                  <a:p>
                    <a:pPr algn="ctr" eaLnBrk="1" hangingPunct="1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zh-CN" altLang="en-US" sz="1600" b="1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回退输入流</a:t>
                    </a:r>
                  </a:p>
                </p:txBody>
              </p:sp>
            </p:grpSp>
            <p:sp>
              <p:nvSpPr>
                <p:cNvPr id="22560" name="Line 49"/>
                <p:cNvSpPr>
                  <a:spLocks noChangeShapeType="1"/>
                </p:cNvSpPr>
                <p:nvPr/>
              </p:nvSpPr>
              <p:spPr bwMode="auto">
                <a:xfrm>
                  <a:off x="3061" y="572"/>
                  <a:ext cx="2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48" name="Group 50"/>
              <p:cNvGrpSpPr>
                <a:grpSpLocks/>
              </p:cNvGrpSpPr>
              <p:nvPr/>
            </p:nvGrpSpPr>
            <p:grpSpPr bwMode="auto">
              <a:xfrm>
                <a:off x="3378" y="1751"/>
                <a:ext cx="1815" cy="435"/>
                <a:chOff x="3061" y="364"/>
                <a:chExt cx="1815" cy="435"/>
              </a:xfrm>
            </p:grpSpPr>
            <p:grpSp>
              <p:nvGrpSpPr>
                <p:cNvPr id="22555" name="Group 51"/>
                <p:cNvGrpSpPr>
                  <a:grpSpLocks/>
                </p:cNvGrpSpPr>
                <p:nvPr/>
              </p:nvGrpSpPr>
              <p:grpSpPr bwMode="auto">
                <a:xfrm>
                  <a:off x="3288" y="364"/>
                  <a:ext cx="1588" cy="435"/>
                  <a:chOff x="3288" y="364"/>
                  <a:chExt cx="1588" cy="435"/>
                </a:xfrm>
              </p:grpSpPr>
              <p:sp>
                <p:nvSpPr>
                  <p:cNvPr id="22557" name="AutoShape 52"/>
                  <p:cNvSpPr>
                    <a:spLocks noChangeArrowheads="1"/>
                  </p:cNvSpPr>
                  <p:nvPr/>
                </p:nvSpPr>
                <p:spPr bwMode="auto">
                  <a:xfrm>
                    <a:off x="3288" y="391"/>
                    <a:ext cx="1588" cy="408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120000"/>
                      </a:lnSpc>
                      <a:spcBef>
                        <a:spcPct val="10000"/>
                      </a:spcBef>
                      <a:spcAft>
                        <a:spcPct val="10000"/>
                      </a:spcAft>
                      <a:buClr>
                        <a:srgbClr val="CC3300"/>
                      </a:buClr>
                      <a:buSzPct val="75000"/>
                      <a:buFont typeface="Wingdings" panose="05000000000000000000" pitchFamily="2" charset="2"/>
                      <a:buChar char=""/>
                      <a:defRPr sz="280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defRPr>
                    </a:lvl1pPr>
                    <a:lvl2pPr marL="742950" indent="-285750">
                      <a:lnSpc>
                        <a:spcPct val="120000"/>
                      </a:lnSpc>
                      <a:spcBef>
                        <a:spcPct val="10000"/>
                      </a:spcBef>
                      <a:spcAft>
                        <a:spcPct val="10000"/>
                      </a:spcAft>
                      <a:buClr>
                        <a:srgbClr val="CC3300"/>
                      </a:buClr>
                      <a:buChar char="–"/>
                      <a:defRPr sz="2400" b="1">
                        <a:solidFill>
                          <a:schemeClr val="tx1"/>
                        </a:solidFill>
                        <a:latin typeface="仿宋_GB2312"/>
                        <a:ea typeface="仿宋_GB2312"/>
                        <a:cs typeface="仿宋_GB2312"/>
                      </a:defRPr>
                    </a:lvl2pPr>
                    <a:lvl3pPr marL="1143000" indent="-228600">
                      <a:lnSpc>
                        <a:spcPct val="93000"/>
                      </a:lnSpc>
                      <a:spcBef>
                        <a:spcPct val="20000"/>
                      </a:spcBef>
                      <a:buClr>
                        <a:srgbClr val="CC3300"/>
                      </a:buClr>
                      <a:buSzPct val="75000"/>
                      <a:buFont typeface="Wingdings" panose="05000000000000000000" pitchFamily="2" charset="2"/>
                      <a:buChar char=""/>
                      <a:defRPr sz="20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仿宋_GB2312"/>
                        <a:cs typeface="仿宋_GB2312"/>
                      </a:defRPr>
                    </a:lvl3pPr>
                    <a:lvl4pPr marL="1600200" indent="-228600">
                      <a:lnSpc>
                        <a:spcPct val="93000"/>
                      </a:lnSpc>
                      <a:spcBef>
                        <a:spcPct val="20000"/>
                      </a:spcBef>
                      <a:buClr>
                        <a:srgbClr val="CC3300"/>
                      </a:buClr>
                      <a:buChar char="–"/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仿宋_GB2312"/>
                        <a:cs typeface="仿宋_GB2312"/>
                      </a:defRPr>
                    </a:lvl4pPr>
                    <a:lvl5pPr marL="2057400" indent="-228600">
                      <a:lnSpc>
                        <a:spcPct val="93000"/>
                      </a:lnSpc>
                      <a:spcBef>
                        <a:spcPct val="20000"/>
                      </a:spcBef>
                      <a:buClr>
                        <a:srgbClr val="CC3300"/>
                      </a:buClr>
                      <a:buSzPct val="75000"/>
                      <a:buFont typeface="Wingdings" panose="05000000000000000000" pitchFamily="2" charset="2"/>
                      <a:buChar char=""/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仿宋_GB2312"/>
                        <a:cs typeface="仿宋_GB2312"/>
                      </a:defRPr>
                    </a:lvl5pPr>
                    <a:lvl6pPr marL="2514600" indent="-228600" eaLnBrk="0" fontAlgn="base" hangingPunct="0">
                      <a:lnSpc>
                        <a:spcPct val="93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C3300"/>
                      </a:buClr>
                      <a:buSzPct val="75000"/>
                      <a:buFont typeface="Wingdings" panose="05000000000000000000" pitchFamily="2" charset="2"/>
                      <a:buChar char=""/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仿宋_GB2312"/>
                        <a:cs typeface="仿宋_GB2312"/>
                      </a:defRPr>
                    </a:lvl6pPr>
                    <a:lvl7pPr marL="2971800" indent="-228600" eaLnBrk="0" fontAlgn="base" hangingPunct="0">
                      <a:lnSpc>
                        <a:spcPct val="93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C3300"/>
                      </a:buClr>
                      <a:buSzPct val="75000"/>
                      <a:buFont typeface="Wingdings" panose="05000000000000000000" pitchFamily="2" charset="2"/>
                      <a:buChar char=""/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仿宋_GB2312"/>
                        <a:cs typeface="仿宋_GB2312"/>
                      </a:defRPr>
                    </a:lvl7pPr>
                    <a:lvl8pPr marL="3429000" indent="-228600" eaLnBrk="0" fontAlgn="base" hangingPunct="0">
                      <a:lnSpc>
                        <a:spcPct val="93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C3300"/>
                      </a:buClr>
                      <a:buSzPct val="75000"/>
                      <a:buFont typeface="Wingdings" panose="05000000000000000000" pitchFamily="2" charset="2"/>
                      <a:buChar char=""/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仿宋_GB2312"/>
                        <a:cs typeface="仿宋_GB2312"/>
                      </a:defRPr>
                    </a:lvl8pPr>
                    <a:lvl9pPr marL="3886200" indent="-228600" eaLnBrk="0" fontAlgn="base" hangingPunct="0">
                      <a:lnSpc>
                        <a:spcPct val="93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C3300"/>
                      </a:buClr>
                      <a:buSzPct val="75000"/>
                      <a:buFont typeface="Wingdings" panose="05000000000000000000" pitchFamily="2" charset="2"/>
                      <a:buChar char=""/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仿宋_GB2312"/>
                        <a:cs typeface="仿宋_GB2312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zh-CN" altLang="en-US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558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3379" y="364"/>
                    <a:ext cx="1496" cy="4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18000" rIns="18000">
                    <a:spAutoFit/>
                  </a:bodyPr>
                  <a:lstStyle>
                    <a:lvl1pPr>
                      <a:lnSpc>
                        <a:spcPct val="120000"/>
                      </a:lnSpc>
                      <a:spcBef>
                        <a:spcPct val="10000"/>
                      </a:spcBef>
                      <a:spcAft>
                        <a:spcPct val="10000"/>
                      </a:spcAft>
                      <a:buClr>
                        <a:srgbClr val="CC3300"/>
                      </a:buClr>
                      <a:buSzPct val="75000"/>
                      <a:buFont typeface="Wingdings" panose="05000000000000000000" pitchFamily="2" charset="2"/>
                      <a:buChar char=""/>
                      <a:defRPr sz="280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defRPr>
                    </a:lvl1pPr>
                    <a:lvl2pPr marL="742950" indent="-285750">
                      <a:lnSpc>
                        <a:spcPct val="120000"/>
                      </a:lnSpc>
                      <a:spcBef>
                        <a:spcPct val="10000"/>
                      </a:spcBef>
                      <a:spcAft>
                        <a:spcPct val="10000"/>
                      </a:spcAft>
                      <a:buClr>
                        <a:srgbClr val="CC3300"/>
                      </a:buClr>
                      <a:buChar char="–"/>
                      <a:defRPr sz="2400" b="1">
                        <a:solidFill>
                          <a:schemeClr val="tx1"/>
                        </a:solidFill>
                        <a:latin typeface="仿宋_GB2312"/>
                        <a:ea typeface="仿宋_GB2312"/>
                        <a:cs typeface="仿宋_GB2312"/>
                      </a:defRPr>
                    </a:lvl2pPr>
                    <a:lvl3pPr marL="1143000" indent="-228600">
                      <a:lnSpc>
                        <a:spcPct val="93000"/>
                      </a:lnSpc>
                      <a:spcBef>
                        <a:spcPct val="20000"/>
                      </a:spcBef>
                      <a:buClr>
                        <a:srgbClr val="CC3300"/>
                      </a:buClr>
                      <a:buSzPct val="75000"/>
                      <a:buFont typeface="Wingdings" panose="05000000000000000000" pitchFamily="2" charset="2"/>
                      <a:buChar char=""/>
                      <a:defRPr sz="20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仿宋_GB2312"/>
                        <a:cs typeface="仿宋_GB2312"/>
                      </a:defRPr>
                    </a:lvl3pPr>
                    <a:lvl4pPr marL="1600200" indent="-228600">
                      <a:lnSpc>
                        <a:spcPct val="93000"/>
                      </a:lnSpc>
                      <a:spcBef>
                        <a:spcPct val="20000"/>
                      </a:spcBef>
                      <a:buClr>
                        <a:srgbClr val="CC3300"/>
                      </a:buClr>
                      <a:buChar char="–"/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仿宋_GB2312"/>
                        <a:cs typeface="仿宋_GB2312"/>
                      </a:defRPr>
                    </a:lvl4pPr>
                    <a:lvl5pPr marL="2057400" indent="-228600">
                      <a:lnSpc>
                        <a:spcPct val="93000"/>
                      </a:lnSpc>
                      <a:spcBef>
                        <a:spcPct val="20000"/>
                      </a:spcBef>
                      <a:buClr>
                        <a:srgbClr val="CC3300"/>
                      </a:buClr>
                      <a:buSzPct val="75000"/>
                      <a:buFont typeface="Wingdings" panose="05000000000000000000" pitchFamily="2" charset="2"/>
                      <a:buChar char=""/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仿宋_GB2312"/>
                        <a:cs typeface="仿宋_GB2312"/>
                      </a:defRPr>
                    </a:lvl5pPr>
                    <a:lvl6pPr marL="2514600" indent="-228600" eaLnBrk="0" fontAlgn="base" hangingPunct="0">
                      <a:lnSpc>
                        <a:spcPct val="93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C3300"/>
                      </a:buClr>
                      <a:buSzPct val="75000"/>
                      <a:buFont typeface="Wingdings" panose="05000000000000000000" pitchFamily="2" charset="2"/>
                      <a:buChar char=""/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仿宋_GB2312"/>
                        <a:cs typeface="仿宋_GB2312"/>
                      </a:defRPr>
                    </a:lvl6pPr>
                    <a:lvl7pPr marL="2971800" indent="-228600" eaLnBrk="0" fontAlgn="base" hangingPunct="0">
                      <a:lnSpc>
                        <a:spcPct val="93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C3300"/>
                      </a:buClr>
                      <a:buSzPct val="75000"/>
                      <a:buFont typeface="Wingdings" panose="05000000000000000000" pitchFamily="2" charset="2"/>
                      <a:buChar char=""/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仿宋_GB2312"/>
                        <a:cs typeface="仿宋_GB2312"/>
                      </a:defRPr>
                    </a:lvl7pPr>
                    <a:lvl8pPr marL="3429000" indent="-228600" eaLnBrk="0" fontAlgn="base" hangingPunct="0">
                      <a:lnSpc>
                        <a:spcPct val="93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C3300"/>
                      </a:buClr>
                      <a:buSzPct val="75000"/>
                      <a:buFont typeface="Wingdings" panose="05000000000000000000" pitchFamily="2" charset="2"/>
                      <a:buChar char=""/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仿宋_GB2312"/>
                        <a:cs typeface="仿宋_GB2312"/>
                      </a:defRPr>
                    </a:lvl8pPr>
                    <a:lvl9pPr marL="3886200" indent="-228600" eaLnBrk="0" fontAlgn="base" hangingPunct="0">
                      <a:lnSpc>
                        <a:spcPct val="93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C3300"/>
                      </a:buClr>
                      <a:buSzPct val="75000"/>
                      <a:buFont typeface="Wingdings" panose="05000000000000000000" pitchFamily="2" charset="2"/>
                      <a:buChar char=""/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仿宋_GB2312"/>
                        <a:cs typeface="仿宋_GB231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en-US" altLang="zh-CN" sz="1600" b="1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LineNumberInputStream</a:t>
                    </a:r>
                  </a:p>
                  <a:p>
                    <a:pPr algn="ctr" eaLnBrk="1" hangingPunct="1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zh-CN" altLang="en-US" sz="1600" b="1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行号输入流</a:t>
                    </a:r>
                  </a:p>
                </p:txBody>
              </p:sp>
            </p:grpSp>
            <p:sp>
              <p:nvSpPr>
                <p:cNvPr id="22556" name="Line 54"/>
                <p:cNvSpPr>
                  <a:spLocks noChangeShapeType="1"/>
                </p:cNvSpPr>
                <p:nvPr/>
              </p:nvSpPr>
              <p:spPr bwMode="auto">
                <a:xfrm>
                  <a:off x="3061" y="572"/>
                  <a:ext cx="2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49" name="Group 55"/>
              <p:cNvGrpSpPr>
                <a:grpSpLocks/>
              </p:cNvGrpSpPr>
              <p:nvPr/>
            </p:nvGrpSpPr>
            <p:grpSpPr bwMode="auto">
              <a:xfrm>
                <a:off x="3378" y="2224"/>
                <a:ext cx="1815" cy="435"/>
                <a:chOff x="3061" y="364"/>
                <a:chExt cx="1815" cy="435"/>
              </a:xfrm>
            </p:grpSpPr>
            <p:grpSp>
              <p:nvGrpSpPr>
                <p:cNvPr id="22551" name="Group 56"/>
                <p:cNvGrpSpPr>
                  <a:grpSpLocks/>
                </p:cNvGrpSpPr>
                <p:nvPr/>
              </p:nvGrpSpPr>
              <p:grpSpPr bwMode="auto">
                <a:xfrm>
                  <a:off x="3288" y="364"/>
                  <a:ext cx="1588" cy="435"/>
                  <a:chOff x="3288" y="364"/>
                  <a:chExt cx="1588" cy="435"/>
                </a:xfrm>
              </p:grpSpPr>
              <p:sp>
                <p:nvSpPr>
                  <p:cNvPr id="22553" name="AutoShape 57"/>
                  <p:cNvSpPr>
                    <a:spLocks noChangeArrowheads="1"/>
                  </p:cNvSpPr>
                  <p:nvPr/>
                </p:nvSpPr>
                <p:spPr bwMode="auto">
                  <a:xfrm>
                    <a:off x="3288" y="391"/>
                    <a:ext cx="1588" cy="408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120000"/>
                      </a:lnSpc>
                      <a:spcBef>
                        <a:spcPct val="10000"/>
                      </a:spcBef>
                      <a:spcAft>
                        <a:spcPct val="10000"/>
                      </a:spcAft>
                      <a:buClr>
                        <a:srgbClr val="CC3300"/>
                      </a:buClr>
                      <a:buSzPct val="75000"/>
                      <a:buFont typeface="Wingdings" panose="05000000000000000000" pitchFamily="2" charset="2"/>
                      <a:buChar char=""/>
                      <a:defRPr sz="280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defRPr>
                    </a:lvl1pPr>
                    <a:lvl2pPr marL="742950" indent="-285750">
                      <a:lnSpc>
                        <a:spcPct val="120000"/>
                      </a:lnSpc>
                      <a:spcBef>
                        <a:spcPct val="10000"/>
                      </a:spcBef>
                      <a:spcAft>
                        <a:spcPct val="10000"/>
                      </a:spcAft>
                      <a:buClr>
                        <a:srgbClr val="CC3300"/>
                      </a:buClr>
                      <a:buChar char="–"/>
                      <a:defRPr sz="2400" b="1">
                        <a:solidFill>
                          <a:schemeClr val="tx1"/>
                        </a:solidFill>
                        <a:latin typeface="仿宋_GB2312"/>
                        <a:ea typeface="仿宋_GB2312"/>
                        <a:cs typeface="仿宋_GB2312"/>
                      </a:defRPr>
                    </a:lvl2pPr>
                    <a:lvl3pPr marL="1143000" indent="-228600">
                      <a:lnSpc>
                        <a:spcPct val="93000"/>
                      </a:lnSpc>
                      <a:spcBef>
                        <a:spcPct val="20000"/>
                      </a:spcBef>
                      <a:buClr>
                        <a:srgbClr val="CC3300"/>
                      </a:buClr>
                      <a:buSzPct val="75000"/>
                      <a:buFont typeface="Wingdings" panose="05000000000000000000" pitchFamily="2" charset="2"/>
                      <a:buChar char=""/>
                      <a:defRPr sz="20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仿宋_GB2312"/>
                        <a:cs typeface="仿宋_GB2312"/>
                      </a:defRPr>
                    </a:lvl3pPr>
                    <a:lvl4pPr marL="1600200" indent="-228600">
                      <a:lnSpc>
                        <a:spcPct val="93000"/>
                      </a:lnSpc>
                      <a:spcBef>
                        <a:spcPct val="20000"/>
                      </a:spcBef>
                      <a:buClr>
                        <a:srgbClr val="CC3300"/>
                      </a:buClr>
                      <a:buChar char="–"/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仿宋_GB2312"/>
                        <a:cs typeface="仿宋_GB2312"/>
                      </a:defRPr>
                    </a:lvl4pPr>
                    <a:lvl5pPr marL="2057400" indent="-228600">
                      <a:lnSpc>
                        <a:spcPct val="93000"/>
                      </a:lnSpc>
                      <a:spcBef>
                        <a:spcPct val="20000"/>
                      </a:spcBef>
                      <a:buClr>
                        <a:srgbClr val="CC3300"/>
                      </a:buClr>
                      <a:buSzPct val="75000"/>
                      <a:buFont typeface="Wingdings" panose="05000000000000000000" pitchFamily="2" charset="2"/>
                      <a:buChar char=""/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仿宋_GB2312"/>
                        <a:cs typeface="仿宋_GB2312"/>
                      </a:defRPr>
                    </a:lvl5pPr>
                    <a:lvl6pPr marL="2514600" indent="-228600" eaLnBrk="0" fontAlgn="base" hangingPunct="0">
                      <a:lnSpc>
                        <a:spcPct val="93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C3300"/>
                      </a:buClr>
                      <a:buSzPct val="75000"/>
                      <a:buFont typeface="Wingdings" panose="05000000000000000000" pitchFamily="2" charset="2"/>
                      <a:buChar char=""/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仿宋_GB2312"/>
                        <a:cs typeface="仿宋_GB2312"/>
                      </a:defRPr>
                    </a:lvl6pPr>
                    <a:lvl7pPr marL="2971800" indent="-228600" eaLnBrk="0" fontAlgn="base" hangingPunct="0">
                      <a:lnSpc>
                        <a:spcPct val="93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C3300"/>
                      </a:buClr>
                      <a:buSzPct val="75000"/>
                      <a:buFont typeface="Wingdings" panose="05000000000000000000" pitchFamily="2" charset="2"/>
                      <a:buChar char=""/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仿宋_GB2312"/>
                        <a:cs typeface="仿宋_GB2312"/>
                      </a:defRPr>
                    </a:lvl7pPr>
                    <a:lvl8pPr marL="3429000" indent="-228600" eaLnBrk="0" fontAlgn="base" hangingPunct="0">
                      <a:lnSpc>
                        <a:spcPct val="93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C3300"/>
                      </a:buClr>
                      <a:buSzPct val="75000"/>
                      <a:buFont typeface="Wingdings" panose="05000000000000000000" pitchFamily="2" charset="2"/>
                      <a:buChar char=""/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仿宋_GB2312"/>
                        <a:cs typeface="仿宋_GB2312"/>
                      </a:defRPr>
                    </a:lvl8pPr>
                    <a:lvl9pPr marL="3886200" indent="-228600" eaLnBrk="0" fontAlgn="base" hangingPunct="0">
                      <a:lnSpc>
                        <a:spcPct val="93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C3300"/>
                      </a:buClr>
                      <a:buSzPct val="75000"/>
                      <a:buFont typeface="Wingdings" panose="05000000000000000000" pitchFamily="2" charset="2"/>
                      <a:buChar char=""/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仿宋_GB2312"/>
                        <a:cs typeface="仿宋_GB2312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zh-CN" altLang="en-US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554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3379" y="364"/>
                    <a:ext cx="1496" cy="4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18000" rIns="18000">
                    <a:spAutoFit/>
                  </a:bodyPr>
                  <a:lstStyle>
                    <a:lvl1pPr>
                      <a:lnSpc>
                        <a:spcPct val="120000"/>
                      </a:lnSpc>
                      <a:spcBef>
                        <a:spcPct val="10000"/>
                      </a:spcBef>
                      <a:spcAft>
                        <a:spcPct val="10000"/>
                      </a:spcAft>
                      <a:buClr>
                        <a:srgbClr val="CC3300"/>
                      </a:buClr>
                      <a:buSzPct val="75000"/>
                      <a:buFont typeface="Wingdings" panose="05000000000000000000" pitchFamily="2" charset="2"/>
                      <a:buChar char=""/>
                      <a:defRPr sz="280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defRPr>
                    </a:lvl1pPr>
                    <a:lvl2pPr marL="742950" indent="-285750">
                      <a:lnSpc>
                        <a:spcPct val="120000"/>
                      </a:lnSpc>
                      <a:spcBef>
                        <a:spcPct val="10000"/>
                      </a:spcBef>
                      <a:spcAft>
                        <a:spcPct val="10000"/>
                      </a:spcAft>
                      <a:buClr>
                        <a:srgbClr val="CC3300"/>
                      </a:buClr>
                      <a:buChar char="–"/>
                      <a:defRPr sz="2400" b="1">
                        <a:solidFill>
                          <a:schemeClr val="tx1"/>
                        </a:solidFill>
                        <a:latin typeface="仿宋_GB2312"/>
                        <a:ea typeface="仿宋_GB2312"/>
                        <a:cs typeface="仿宋_GB2312"/>
                      </a:defRPr>
                    </a:lvl2pPr>
                    <a:lvl3pPr marL="1143000" indent="-228600">
                      <a:lnSpc>
                        <a:spcPct val="93000"/>
                      </a:lnSpc>
                      <a:spcBef>
                        <a:spcPct val="20000"/>
                      </a:spcBef>
                      <a:buClr>
                        <a:srgbClr val="CC3300"/>
                      </a:buClr>
                      <a:buSzPct val="75000"/>
                      <a:buFont typeface="Wingdings" panose="05000000000000000000" pitchFamily="2" charset="2"/>
                      <a:buChar char=""/>
                      <a:defRPr sz="20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仿宋_GB2312"/>
                        <a:cs typeface="仿宋_GB2312"/>
                      </a:defRPr>
                    </a:lvl3pPr>
                    <a:lvl4pPr marL="1600200" indent="-228600">
                      <a:lnSpc>
                        <a:spcPct val="93000"/>
                      </a:lnSpc>
                      <a:spcBef>
                        <a:spcPct val="20000"/>
                      </a:spcBef>
                      <a:buClr>
                        <a:srgbClr val="CC3300"/>
                      </a:buClr>
                      <a:buChar char="–"/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仿宋_GB2312"/>
                        <a:cs typeface="仿宋_GB2312"/>
                      </a:defRPr>
                    </a:lvl4pPr>
                    <a:lvl5pPr marL="2057400" indent="-228600">
                      <a:lnSpc>
                        <a:spcPct val="93000"/>
                      </a:lnSpc>
                      <a:spcBef>
                        <a:spcPct val="20000"/>
                      </a:spcBef>
                      <a:buClr>
                        <a:srgbClr val="CC3300"/>
                      </a:buClr>
                      <a:buSzPct val="75000"/>
                      <a:buFont typeface="Wingdings" panose="05000000000000000000" pitchFamily="2" charset="2"/>
                      <a:buChar char=""/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仿宋_GB2312"/>
                        <a:cs typeface="仿宋_GB2312"/>
                      </a:defRPr>
                    </a:lvl5pPr>
                    <a:lvl6pPr marL="2514600" indent="-228600" eaLnBrk="0" fontAlgn="base" hangingPunct="0">
                      <a:lnSpc>
                        <a:spcPct val="93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C3300"/>
                      </a:buClr>
                      <a:buSzPct val="75000"/>
                      <a:buFont typeface="Wingdings" panose="05000000000000000000" pitchFamily="2" charset="2"/>
                      <a:buChar char=""/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仿宋_GB2312"/>
                        <a:cs typeface="仿宋_GB2312"/>
                      </a:defRPr>
                    </a:lvl6pPr>
                    <a:lvl7pPr marL="2971800" indent="-228600" eaLnBrk="0" fontAlgn="base" hangingPunct="0">
                      <a:lnSpc>
                        <a:spcPct val="93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C3300"/>
                      </a:buClr>
                      <a:buSzPct val="75000"/>
                      <a:buFont typeface="Wingdings" panose="05000000000000000000" pitchFamily="2" charset="2"/>
                      <a:buChar char=""/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仿宋_GB2312"/>
                        <a:cs typeface="仿宋_GB2312"/>
                      </a:defRPr>
                    </a:lvl7pPr>
                    <a:lvl8pPr marL="3429000" indent="-228600" eaLnBrk="0" fontAlgn="base" hangingPunct="0">
                      <a:lnSpc>
                        <a:spcPct val="93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C3300"/>
                      </a:buClr>
                      <a:buSzPct val="75000"/>
                      <a:buFont typeface="Wingdings" panose="05000000000000000000" pitchFamily="2" charset="2"/>
                      <a:buChar char=""/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仿宋_GB2312"/>
                        <a:cs typeface="仿宋_GB2312"/>
                      </a:defRPr>
                    </a:lvl8pPr>
                    <a:lvl9pPr marL="3886200" indent="-228600" eaLnBrk="0" fontAlgn="base" hangingPunct="0">
                      <a:lnSpc>
                        <a:spcPct val="93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C3300"/>
                      </a:buClr>
                      <a:buSzPct val="75000"/>
                      <a:buFont typeface="Wingdings" panose="05000000000000000000" pitchFamily="2" charset="2"/>
                      <a:buChar char=""/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仿宋_GB2312"/>
                        <a:cs typeface="仿宋_GB231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en-US" altLang="zh-CN" sz="1600" b="1" dirty="0" err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DataInputStream</a:t>
                    </a:r>
                    <a:endParaRPr lang="en-US" altLang="zh-CN" sz="1600" b="1" dirty="0">
                      <a:solidFill>
                        <a:srgbClr val="FF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ctr" eaLnBrk="1" hangingPunct="1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zh-CN" altLang="en-US" sz="1600" b="1" dirty="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数据输入流</a:t>
                    </a:r>
                  </a:p>
                </p:txBody>
              </p:sp>
            </p:grpSp>
            <p:sp>
              <p:nvSpPr>
                <p:cNvPr id="22552" name="Line 59"/>
                <p:cNvSpPr>
                  <a:spLocks noChangeShapeType="1"/>
                </p:cNvSpPr>
                <p:nvPr/>
              </p:nvSpPr>
              <p:spPr bwMode="auto">
                <a:xfrm>
                  <a:off x="3061" y="572"/>
                  <a:ext cx="2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cxnSp>
            <p:nvCxnSpPr>
              <p:cNvPr id="22550" name="AutoShape 60"/>
              <p:cNvCxnSpPr>
                <a:cxnSpLocks noChangeShapeType="1"/>
                <a:stCxn id="22564" idx="0"/>
              </p:cNvCxnSpPr>
              <p:nvPr/>
            </p:nvCxnSpPr>
            <p:spPr bwMode="auto">
              <a:xfrm>
                <a:off x="3378" y="1007"/>
                <a:ext cx="1" cy="14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22540" name="AutoShape 61"/>
            <p:cNvCxnSpPr>
              <a:cxnSpLocks noChangeShapeType="1"/>
              <a:stCxn id="22592" idx="0"/>
            </p:cNvCxnSpPr>
            <p:nvPr/>
          </p:nvCxnSpPr>
          <p:spPr bwMode="auto">
            <a:xfrm>
              <a:off x="1202" y="208"/>
              <a:ext cx="0" cy="29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41" name="Line 62"/>
            <p:cNvSpPr>
              <a:spLocks noChangeShapeType="1"/>
            </p:cNvSpPr>
            <p:nvPr/>
          </p:nvSpPr>
          <p:spPr bwMode="auto">
            <a:xfrm>
              <a:off x="3016" y="1706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542" name="Group 63"/>
            <p:cNvGrpSpPr>
              <a:grpSpLocks/>
            </p:cNvGrpSpPr>
            <p:nvPr/>
          </p:nvGrpSpPr>
          <p:grpSpPr bwMode="auto">
            <a:xfrm>
              <a:off x="159" y="1453"/>
              <a:ext cx="816" cy="435"/>
              <a:chOff x="3288" y="364"/>
              <a:chExt cx="1588" cy="435"/>
            </a:xfrm>
          </p:grpSpPr>
          <p:sp>
            <p:nvSpPr>
              <p:cNvPr id="22544" name="AutoShape 64"/>
              <p:cNvSpPr>
                <a:spLocks noChangeArrowheads="1"/>
              </p:cNvSpPr>
              <p:nvPr/>
            </p:nvSpPr>
            <p:spPr bwMode="auto">
              <a:xfrm>
                <a:off x="3288" y="391"/>
                <a:ext cx="1588" cy="40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Char char="–"/>
                  <a:defRPr sz="2400" b="1">
                    <a:solidFill>
                      <a:schemeClr val="tx1"/>
                    </a:solidFill>
                    <a:latin typeface="仿宋_GB2312"/>
                    <a:ea typeface="仿宋_GB2312"/>
                    <a:cs typeface="仿宋_GB2312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Char char="–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5" name="Rectangle 65"/>
              <p:cNvSpPr>
                <a:spLocks noChangeArrowheads="1"/>
              </p:cNvSpPr>
              <p:nvPr/>
            </p:nvSpPr>
            <p:spPr bwMode="auto">
              <a:xfrm>
                <a:off x="3378" y="364"/>
                <a:ext cx="1496" cy="4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rIns="18000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Char char="–"/>
                  <a:defRPr sz="2400" b="1">
                    <a:solidFill>
                      <a:schemeClr val="tx1"/>
                    </a:solidFill>
                    <a:latin typeface="仿宋_GB2312"/>
                    <a:ea typeface="仿宋_GB2312"/>
                    <a:cs typeface="仿宋_GB2312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Char char="–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6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InputStream</a:t>
                </a:r>
              </a:p>
              <a:p>
                <a:pPr algn="ctr"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zh-CN" altLang="en-US" sz="16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输入流</a:t>
                </a:r>
              </a:p>
            </p:txBody>
          </p:sp>
        </p:grpSp>
        <p:sp>
          <p:nvSpPr>
            <p:cNvPr id="22543" name="Line 66"/>
            <p:cNvSpPr>
              <a:spLocks noChangeShapeType="1"/>
            </p:cNvSpPr>
            <p:nvPr/>
          </p:nvSpPr>
          <p:spPr bwMode="auto">
            <a:xfrm flipH="1">
              <a:off x="976" y="1688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134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333375"/>
            <a:ext cx="8423597" cy="6119813"/>
          </a:xfrm>
          <a:solidFill>
            <a:srgbClr val="F3FFF3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solidFill>
                  <a:srgbClr val="990033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class </a:t>
            </a:r>
            <a:r>
              <a:rPr lang="en-US" altLang="zh-CN" sz="2200" b="0" dirty="0" err="1" smtClean="0">
                <a:solidFill>
                  <a:srgbClr val="990033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DataInputOutput</a:t>
            </a:r>
            <a:endParaRPr lang="en-US" altLang="zh-CN" sz="2200" b="0" dirty="0" smtClean="0">
              <a:solidFill>
                <a:srgbClr val="990033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{     </a:t>
            </a:r>
            <a:r>
              <a:rPr lang="en-US" altLang="zh-CN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 static void main(String </a:t>
            </a:r>
            <a:r>
              <a:rPr lang="en-US" altLang="zh-CN" sz="22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args</a:t>
            </a:r>
            <a:r>
              <a:rPr lang="en-US" altLang="zh-CN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[])  throws  </a:t>
            </a:r>
            <a:r>
              <a:rPr lang="en-US" altLang="zh-CN" sz="22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IOException</a:t>
            </a:r>
            <a:endParaRPr lang="en-US" altLang="zh-CN" sz="2200" b="0" dirty="0" smtClean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{     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FileOutputStream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fos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=new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FileOutputStream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(“a.txt”);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DataOutputStream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dos=new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DataOutputStream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(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fos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try{    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dos.writeBoolean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(true);          </a:t>
            </a:r>
            <a:r>
              <a:rPr lang="en-US" altLang="zh-CN" sz="2200" b="0" dirty="0" smtClean="0">
                <a:solidFill>
                  <a:srgbClr val="0099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</a:t>
            </a:r>
            <a:r>
              <a:rPr lang="zh-CN" altLang="en-US" sz="2200" b="0" dirty="0" smtClean="0">
                <a:solidFill>
                  <a:srgbClr val="0099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输出到文件</a:t>
            </a:r>
            <a:endParaRPr lang="en-US" altLang="zh-CN" sz="20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 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dos.writeByte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((byte)123);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  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dos.writeChar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('J');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  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dos.writeDouble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(3.141592654);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  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dos.writeFloat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(2.7182f);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  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dos.writeInt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(1234567890);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  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dos.writeLong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(998877665544332211L);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  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dos.writeUTF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(“</a:t>
            </a:r>
            <a:r>
              <a:rPr lang="zh-CN" altLang="en-US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您好！”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	 }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catch(Exception e) { 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System.out.println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(“error”); }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finally{ 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dos.close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 }</a:t>
            </a:r>
          </a:p>
        </p:txBody>
      </p:sp>
      <p:sp>
        <p:nvSpPr>
          <p:cNvPr id="181251" name="Rectangle 5"/>
          <p:cNvSpPr>
            <a:spLocks noGrp="1" noChangeArrowheads="1"/>
          </p:cNvSpPr>
          <p:nvPr>
            <p:ph type="title"/>
          </p:nvPr>
        </p:nvSpPr>
        <p:spPr>
          <a:xfrm>
            <a:off x="5724525" y="0"/>
            <a:ext cx="3419475" cy="661988"/>
          </a:xfr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32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数据流类实例</a:t>
            </a:r>
          </a:p>
        </p:txBody>
      </p:sp>
    </p:spTree>
    <p:extLst>
      <p:ext uri="{BB962C8B-B14F-4D97-AF65-F5344CB8AC3E}">
        <p14:creationId xmlns:p14="http://schemas.microsoft.com/office/powerpoint/2010/main" val="419783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1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51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51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51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51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1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51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51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51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51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515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533400" y="6151563"/>
            <a:ext cx="18415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CC3300"/>
              </a:buClr>
              <a:buChar char="–"/>
              <a:defRPr sz="2400" b="1">
                <a:solidFill>
                  <a:schemeClr val="tx1"/>
                </a:solidFill>
                <a:latin typeface="仿宋_GB2312"/>
                <a:ea typeface="仿宋_GB2312"/>
                <a:cs typeface="仿宋_GB2312"/>
              </a:defRPr>
            </a:lvl2pPr>
            <a:lvl3pPr marL="1143000" indent="-228600">
              <a:lnSpc>
                <a:spcPct val="93000"/>
              </a:lnSpc>
              <a:spcBef>
                <a:spcPct val="20000"/>
              </a:spcBef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仿宋_GB2312"/>
                <a:cs typeface="仿宋_GB2312"/>
              </a:defRPr>
            </a:lvl3pPr>
            <a:lvl4pPr marL="1600200" indent="-228600">
              <a:lnSpc>
                <a:spcPct val="93000"/>
              </a:lnSpc>
              <a:spcBef>
                <a:spcPct val="20000"/>
              </a:spcBef>
              <a:buClr>
                <a:srgbClr val="CC3300"/>
              </a:buClr>
              <a:buChar char="–"/>
              <a:defRPr>
                <a:solidFill>
                  <a:schemeClr val="tx1"/>
                </a:solidFill>
                <a:latin typeface="Garamond" panose="02020404030301010803" pitchFamily="18" charset="0"/>
                <a:ea typeface="仿宋_GB2312"/>
                <a:cs typeface="仿宋_GB2312"/>
              </a:defRPr>
            </a:lvl4pPr>
            <a:lvl5pPr marL="2057400" indent="-228600">
              <a:lnSpc>
                <a:spcPct val="93000"/>
              </a:lnSpc>
              <a:spcBef>
                <a:spcPct val="20000"/>
              </a:spcBef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>
                <a:solidFill>
                  <a:schemeClr val="tx1"/>
                </a:solidFill>
                <a:latin typeface="Garamond" panose="02020404030301010803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>
                <a:solidFill>
                  <a:schemeClr val="tx1"/>
                </a:solidFill>
                <a:latin typeface="Garamond" panose="02020404030301010803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>
                <a:solidFill>
                  <a:schemeClr val="tx1"/>
                </a:solidFill>
                <a:latin typeface="Garamond" panose="02020404030301010803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>
                <a:solidFill>
                  <a:schemeClr val="tx1"/>
                </a:solidFill>
                <a:latin typeface="Garamond" panose="02020404030301010803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>
                <a:solidFill>
                  <a:schemeClr val="tx1"/>
                </a:solidFill>
                <a:latin typeface="Garamond" panose="02020404030301010803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26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5496" y="188913"/>
            <a:ext cx="9037638" cy="6524625"/>
          </a:xfrm>
          <a:solidFill>
            <a:srgbClr val="F3FFF3"/>
          </a:solidFill>
          <a:ln>
            <a:solidFill>
              <a:schemeClr val="tx1"/>
            </a:solidFill>
          </a:ln>
          <a:extLst/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DataInputStream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dis=new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DataInputStream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       </a:t>
            </a:r>
            <a:r>
              <a:rPr lang="en-US" altLang="zh-CN" sz="2200" b="0" dirty="0" smtClean="0">
                <a:solidFill>
                  <a:srgbClr val="0099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</a:t>
            </a:r>
            <a:r>
              <a:rPr lang="zh-CN" altLang="en-US" sz="2200" b="0" dirty="0" smtClean="0">
                <a:solidFill>
                  <a:srgbClr val="0099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从文件中读入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  	                             new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FileInputStream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(”a.txt"));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try{ 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System.out.println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("\t "+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dis.readBoolean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());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System.out.println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("\t "+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dis.readByte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());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 	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System.out.println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("\t "+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dis.readChar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());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 	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System.out.println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("\t "+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dis.readDouble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());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 	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System.out.println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("\t "+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dis.readFloat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());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 	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System.out.println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("\t "+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dis.readInt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());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 	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System.out.println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("\t "+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dis.readLong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());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 	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System.out.println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("\t "+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dis.readUTF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());		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} 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    catch(Exception e){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System.out.println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(“error”);}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finally { 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dis.close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();}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}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</p:txBody>
      </p:sp>
      <p:sp>
        <p:nvSpPr>
          <p:cNvPr id="183300" name="Text Box 6"/>
          <p:cNvSpPr txBox="1">
            <a:spLocks noChangeArrowheads="1"/>
          </p:cNvSpPr>
          <p:nvPr/>
        </p:nvSpPr>
        <p:spPr bwMode="auto">
          <a:xfrm>
            <a:off x="0" y="3175"/>
            <a:ext cx="441146" cy="1015663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CC3300"/>
              </a:buClr>
              <a:buChar char="–"/>
              <a:defRPr sz="2400" b="1">
                <a:solidFill>
                  <a:schemeClr val="tx1"/>
                </a:solidFill>
                <a:latin typeface="仿宋_GB2312"/>
                <a:ea typeface="仿宋_GB2312"/>
                <a:cs typeface="仿宋_GB2312"/>
              </a:defRPr>
            </a:lvl2pPr>
            <a:lvl3pPr marL="1143000" indent="-228600">
              <a:lnSpc>
                <a:spcPct val="93000"/>
              </a:lnSpc>
              <a:spcBef>
                <a:spcPct val="20000"/>
              </a:spcBef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仿宋_GB2312"/>
                <a:cs typeface="仿宋_GB2312"/>
              </a:defRPr>
            </a:lvl3pPr>
            <a:lvl4pPr marL="1600200" indent="-228600">
              <a:lnSpc>
                <a:spcPct val="93000"/>
              </a:lnSpc>
              <a:spcBef>
                <a:spcPct val="20000"/>
              </a:spcBef>
              <a:buClr>
                <a:srgbClr val="CC3300"/>
              </a:buClr>
              <a:buChar char="–"/>
              <a:defRPr>
                <a:solidFill>
                  <a:schemeClr val="tx1"/>
                </a:solidFill>
                <a:latin typeface="Garamond" panose="02020404030301010803" pitchFamily="18" charset="0"/>
                <a:ea typeface="仿宋_GB2312"/>
                <a:cs typeface="仿宋_GB2312"/>
              </a:defRPr>
            </a:lvl4pPr>
            <a:lvl5pPr marL="2057400" indent="-228600">
              <a:lnSpc>
                <a:spcPct val="93000"/>
              </a:lnSpc>
              <a:spcBef>
                <a:spcPct val="20000"/>
              </a:spcBef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>
                <a:solidFill>
                  <a:schemeClr val="tx1"/>
                </a:solidFill>
                <a:latin typeface="Garamond" panose="02020404030301010803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>
                <a:solidFill>
                  <a:schemeClr val="tx1"/>
                </a:solidFill>
                <a:latin typeface="Garamond" panose="02020404030301010803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>
                <a:solidFill>
                  <a:schemeClr val="tx1"/>
                </a:solidFill>
                <a:latin typeface="Garamond" panose="02020404030301010803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>
                <a:solidFill>
                  <a:schemeClr val="tx1"/>
                </a:solidFill>
                <a:latin typeface="Garamond" panose="02020404030301010803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>
                <a:solidFill>
                  <a:schemeClr val="tx1"/>
                </a:solidFill>
                <a:latin typeface="Garamond" panose="02020404030301010803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续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上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页</a:t>
            </a:r>
          </a:p>
        </p:txBody>
      </p:sp>
      <p:sp>
        <p:nvSpPr>
          <p:cNvPr id="452615" name="AutoShape 7"/>
          <p:cNvSpPr>
            <a:spLocks noChangeArrowheads="1"/>
          </p:cNvSpPr>
          <p:nvPr/>
        </p:nvSpPr>
        <p:spPr bwMode="auto">
          <a:xfrm rot="-787807">
            <a:off x="5353655" y="4957298"/>
            <a:ext cx="3485272" cy="1506569"/>
          </a:xfrm>
          <a:prstGeom prst="irregularSeal1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CC3300"/>
              </a:buClr>
              <a:buChar char="–"/>
              <a:defRPr sz="2400" b="1">
                <a:solidFill>
                  <a:schemeClr val="tx1"/>
                </a:solidFill>
                <a:latin typeface="仿宋_GB2312"/>
                <a:ea typeface="仿宋_GB2312"/>
                <a:cs typeface="仿宋_GB2312"/>
              </a:defRPr>
            </a:lvl2pPr>
            <a:lvl3pPr marL="1143000" indent="-228600">
              <a:lnSpc>
                <a:spcPct val="93000"/>
              </a:lnSpc>
              <a:spcBef>
                <a:spcPct val="20000"/>
              </a:spcBef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仿宋_GB2312"/>
                <a:cs typeface="仿宋_GB2312"/>
              </a:defRPr>
            </a:lvl3pPr>
            <a:lvl4pPr marL="1600200" indent="-228600">
              <a:lnSpc>
                <a:spcPct val="93000"/>
              </a:lnSpc>
              <a:spcBef>
                <a:spcPct val="20000"/>
              </a:spcBef>
              <a:buClr>
                <a:srgbClr val="CC3300"/>
              </a:buClr>
              <a:buChar char="–"/>
              <a:defRPr>
                <a:solidFill>
                  <a:schemeClr val="tx1"/>
                </a:solidFill>
                <a:latin typeface="Garamond" panose="02020404030301010803" pitchFamily="18" charset="0"/>
                <a:ea typeface="仿宋_GB2312"/>
                <a:cs typeface="仿宋_GB2312"/>
              </a:defRPr>
            </a:lvl4pPr>
            <a:lvl5pPr marL="2057400" indent="-228600">
              <a:lnSpc>
                <a:spcPct val="93000"/>
              </a:lnSpc>
              <a:spcBef>
                <a:spcPct val="20000"/>
              </a:spcBef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>
                <a:solidFill>
                  <a:schemeClr val="tx1"/>
                </a:solidFill>
                <a:latin typeface="Garamond" panose="02020404030301010803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>
                <a:solidFill>
                  <a:schemeClr val="tx1"/>
                </a:solidFill>
                <a:latin typeface="Garamond" panose="02020404030301010803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>
                <a:solidFill>
                  <a:schemeClr val="tx1"/>
                </a:solidFill>
                <a:latin typeface="Garamond" panose="02020404030301010803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>
                <a:solidFill>
                  <a:schemeClr val="tx1"/>
                </a:solidFill>
                <a:latin typeface="Garamond" panose="02020404030301010803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>
                <a:solidFill>
                  <a:schemeClr val="tx1"/>
                </a:solidFill>
                <a:latin typeface="Garamond" panose="02020404030301010803" pitchFamily="18" charset="0"/>
                <a:ea typeface="仿宋_GB2312"/>
                <a:cs typeface="仿宋_GB231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读和写的顺序要一致</a:t>
            </a:r>
          </a:p>
        </p:txBody>
      </p:sp>
    </p:spTree>
    <p:extLst>
      <p:ext uri="{BB962C8B-B14F-4D97-AF65-F5344CB8AC3E}">
        <p14:creationId xmlns:p14="http://schemas.microsoft.com/office/powerpoint/2010/main" val="90365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2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52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52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52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52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26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526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526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526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526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526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2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2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20688"/>
            <a:ext cx="7391400" cy="48736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4000" b="0" dirty="0">
                <a:latin typeface="黑体" panose="02010609060101010101" pitchFamily="49" charset="-122"/>
                <a:ea typeface="黑体" panose="02010609060101010101" pitchFamily="49" charset="-122"/>
              </a:rPr>
              <a:t>6.7.2 </a:t>
            </a:r>
            <a:r>
              <a:rPr lang="zh-CN" altLang="en-US" sz="4000" b="0" dirty="0">
                <a:latin typeface="黑体" panose="02010609060101010101" pitchFamily="49" charset="-122"/>
                <a:ea typeface="黑体" panose="02010609060101010101" pitchFamily="49" charset="-122"/>
              </a:rPr>
              <a:t>对象流</a:t>
            </a:r>
            <a:endParaRPr lang="en-US" altLang="zh-CN" sz="4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363663"/>
            <a:ext cx="8280400" cy="5109091"/>
          </a:xfrm>
        </p:spPr>
        <p:txBody>
          <a:bodyPr>
            <a:spAutoFit/>
          </a:bodyPr>
          <a:lstStyle/>
          <a:p>
            <a:pPr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94000"/>
              <a:buFont typeface="Wingdings" panose="05000000000000000000" pitchFamily="2" charset="2"/>
              <a:buChar char="q"/>
              <a:defRPr/>
            </a:pPr>
            <a:r>
              <a:rPr lang="zh-CN" altLang="en-US" sz="2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对象</a:t>
            </a:r>
            <a:r>
              <a:rPr lang="zh-CN" altLang="en-US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序列化是指将一个对象的属性和方法转化</a:t>
            </a:r>
            <a:r>
              <a:rPr lang="zh-CN" altLang="en-US" sz="2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  </a:t>
            </a:r>
            <a:r>
              <a:rPr lang="en-US" altLang="zh-CN" sz="2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种序列化的格式用于存储和传输</a:t>
            </a:r>
            <a:r>
              <a:rPr lang="zh-CN" altLang="en-US" sz="2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6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94000"/>
              <a:buFont typeface="Wingdings" panose="05000000000000000000" pitchFamily="2" charset="2"/>
              <a:buChar char="q"/>
              <a:defRPr/>
            </a:pPr>
            <a:r>
              <a:rPr lang="zh-CN" altLang="en-US" sz="2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en-US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需要的时候，再将对象重构出来，这个过程</a:t>
            </a:r>
            <a:r>
              <a:rPr lang="zh-CN" altLang="en-US" sz="2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称</a:t>
            </a:r>
            <a:r>
              <a:rPr lang="en-US" altLang="zh-CN" sz="2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zh-CN" altLang="en-US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反序列化。</a:t>
            </a:r>
            <a:endParaRPr lang="zh-CN" altLang="en-US" sz="26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94000"/>
              <a:buFont typeface="Wingdings" panose="05000000000000000000" pitchFamily="2" charset="2"/>
              <a:buChar char="q"/>
              <a:defRPr/>
            </a:pPr>
            <a:r>
              <a:rPr lang="zh-CN" altLang="en-US" sz="26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对象的序列化和反序列化使用对象流来实现</a:t>
            </a:r>
          </a:p>
          <a:p>
            <a:pPr marL="576000"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94000"/>
              <a:buFont typeface="Wingdings" panose="05000000000000000000" pitchFamily="2" charset="2"/>
              <a:buChar char="q"/>
              <a:defRPr/>
            </a:pPr>
            <a:r>
              <a:rPr lang="en-US" altLang="zh-CN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b="0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ObjectInputStream</a:t>
            </a:r>
            <a:r>
              <a:rPr lang="zh-CN" altLang="en-US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：输入对象信息</a:t>
            </a:r>
            <a:endParaRPr lang="en-US" altLang="zh-CN" b="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576000"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94000"/>
              <a:buFont typeface="Wingdings" panose="05000000000000000000" pitchFamily="2" charset="2"/>
              <a:buChar char="q"/>
              <a:defRPr/>
            </a:pPr>
            <a:r>
              <a:rPr lang="en-US" altLang="zh-CN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b="0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ObjectOutputStream</a:t>
            </a:r>
            <a:r>
              <a:rPr lang="zh-CN" altLang="en-US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：输出对象信息</a:t>
            </a:r>
          </a:p>
          <a:p>
            <a:pPr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94000"/>
              <a:buFont typeface="Wingdings" panose="05000000000000000000" pitchFamily="2" charset="2"/>
              <a:buChar char="q"/>
              <a:defRPr/>
            </a:pPr>
            <a:r>
              <a:rPr lang="zh-CN" altLang="en-US" sz="26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对象流属于装饰流，需要依赖</a:t>
            </a:r>
            <a:r>
              <a:rPr lang="zh-CN" altLang="en-US" sz="2600" b="0" dirty="0">
                <a:latin typeface="Arial" panose="020B0604020202020204" pitchFamily="34" charset="0"/>
                <a:ea typeface="黑体" panose="02010609060101010101" pitchFamily="49" charset="-122"/>
              </a:rPr>
              <a:t>其他</a:t>
            </a:r>
            <a:r>
              <a:rPr lang="zh-CN" altLang="en-US" sz="26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流。</a:t>
            </a:r>
            <a:endParaRPr lang="en-US" altLang="zh-CN" sz="2600" b="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94000"/>
              <a:buFont typeface="Wingdings" panose="05000000000000000000" pitchFamily="2" charset="2"/>
              <a:buChar char="q"/>
              <a:defRPr/>
            </a:pPr>
            <a:r>
              <a:rPr lang="zh-CN" altLang="en-US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对象要想实现序列化，其所属的类必须实现</a:t>
            </a:r>
            <a:endParaRPr lang="en-US" altLang="zh-CN" sz="2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94000"/>
              <a:buFont typeface="Wingdings" panose="05000000000000000000" pitchFamily="2" charset="2"/>
              <a:buNone/>
              <a:defRPr/>
            </a:pPr>
            <a:r>
              <a:rPr lang="en-US" altLang="zh-CN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6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Serializable</a:t>
            </a:r>
            <a:r>
              <a:rPr lang="zh-CN" altLang="en-US" sz="26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接口</a:t>
            </a:r>
            <a:r>
              <a:rPr lang="zh-CN" altLang="en-US" sz="2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600" b="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09383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7543800" y="5029200"/>
            <a:ext cx="7620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53251" name="Rectangle 4"/>
          <p:cNvSpPr>
            <a:spLocks noGrp="1" noChangeArrowheads="1"/>
          </p:cNvSpPr>
          <p:nvPr>
            <p:ph type="title"/>
          </p:nvPr>
        </p:nvSpPr>
        <p:spPr>
          <a:xfrm>
            <a:off x="976313" y="260350"/>
            <a:ext cx="8132762" cy="8604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0">
                <a:latin typeface="黑体" panose="02010609060101010101" pitchFamily="49" charset="-122"/>
                <a:ea typeface="黑体" panose="02010609060101010101" pitchFamily="49" charset="-122"/>
              </a:rPr>
              <a:t>Seriealizable</a:t>
            </a:r>
            <a:r>
              <a:rPr lang="zh-CN" altLang="en-US" b="0">
                <a:latin typeface="黑体" panose="02010609060101010101" pitchFamily="49" charset="-122"/>
                <a:ea typeface="黑体" panose="02010609060101010101" pitchFamily="49" charset="-122"/>
              </a:rPr>
              <a:t>接口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>
          <a:xfrm>
            <a:off x="550863" y="1260475"/>
            <a:ext cx="8197850" cy="4540250"/>
          </a:xfrm>
        </p:spPr>
        <p:txBody>
          <a:bodyPr>
            <a:spAutoFit/>
          </a:bodyPr>
          <a:lstStyle/>
          <a:p>
            <a:pPr>
              <a:lnSpc>
                <a:spcPts val="3500"/>
              </a:lnSpc>
              <a:spcBef>
                <a:spcPct val="0"/>
              </a:spcBef>
              <a:buClr>
                <a:schemeClr val="tx2">
                  <a:lumMod val="75000"/>
                </a:schemeClr>
              </a:buClr>
              <a:buSzPct val="85000"/>
              <a:buFont typeface="Wingdings" panose="05000000000000000000" pitchFamily="2" charset="2"/>
              <a:buChar char="q"/>
              <a:defRPr/>
            </a:pPr>
            <a:r>
              <a:rPr lang="zh-CN" altLang="en-US" sz="26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空接口，使类的对象可实现序列化。</a:t>
            </a:r>
          </a:p>
          <a:p>
            <a:pPr>
              <a:lnSpc>
                <a:spcPts val="3500"/>
              </a:lnSpc>
              <a:spcBef>
                <a:spcPct val="0"/>
              </a:spcBef>
              <a:buClr>
                <a:schemeClr val="tx2">
                  <a:lumMod val="75000"/>
                </a:schemeClr>
              </a:buClr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altLang="zh-CN" sz="26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Serializable </a:t>
            </a:r>
            <a:r>
              <a:rPr lang="zh-CN" altLang="en-US" sz="26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接口的定义</a:t>
            </a:r>
          </a:p>
          <a:p>
            <a:pPr marL="457200" lvl="1" indent="0">
              <a:lnSpc>
                <a:spcPts val="3500"/>
              </a:lnSpc>
              <a:spcBef>
                <a:spcPct val="0"/>
              </a:spcBef>
              <a:buClr>
                <a:schemeClr val="tx2">
                  <a:lumMod val="75000"/>
                </a:schemeClr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zh-CN" sz="2600" b="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public interface Serializable {</a:t>
            </a:r>
          </a:p>
          <a:p>
            <a:pPr marL="457200" lvl="1" indent="0">
              <a:lnSpc>
                <a:spcPts val="3500"/>
              </a:lnSpc>
              <a:spcBef>
                <a:spcPct val="0"/>
              </a:spcBef>
              <a:buClr>
                <a:schemeClr val="tx2">
                  <a:lumMod val="75000"/>
                </a:schemeClr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zh-CN" sz="2600" b="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</a:t>
            </a:r>
            <a:r>
              <a:rPr lang="en-US" altLang="zh-CN" sz="26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//  there's nothing in here!</a:t>
            </a:r>
          </a:p>
          <a:p>
            <a:pPr marL="457200" lvl="1" indent="0">
              <a:lnSpc>
                <a:spcPts val="3500"/>
              </a:lnSpc>
              <a:spcBef>
                <a:spcPct val="0"/>
              </a:spcBef>
              <a:buClr>
                <a:schemeClr val="tx2">
                  <a:lumMod val="75000"/>
                </a:schemeClr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zh-CN" sz="2600" b="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  <a:p>
            <a:pPr>
              <a:lnSpc>
                <a:spcPts val="3500"/>
              </a:lnSpc>
              <a:spcBef>
                <a:spcPct val="0"/>
              </a:spcBef>
              <a:buClr>
                <a:schemeClr val="tx2">
                  <a:lumMod val="75000"/>
                </a:schemeClr>
              </a:buClr>
              <a:buSzPct val="85000"/>
              <a:buFont typeface="Wingdings" panose="05000000000000000000" pitchFamily="2" charset="2"/>
              <a:buChar char="q"/>
              <a:defRPr/>
            </a:pPr>
            <a:r>
              <a:rPr lang="zh-CN" altLang="en-US" sz="26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实现</a:t>
            </a:r>
            <a:r>
              <a:rPr lang="en-US" altLang="zh-CN" sz="26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Serializable</a:t>
            </a:r>
            <a:r>
              <a:rPr lang="zh-CN" altLang="en-US" sz="26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接口的语句</a:t>
            </a:r>
          </a:p>
          <a:p>
            <a:pPr marL="457200" lvl="1" indent="0">
              <a:lnSpc>
                <a:spcPts val="3500"/>
              </a:lnSpc>
              <a:spcBef>
                <a:spcPct val="0"/>
              </a:spcBef>
              <a:buClr>
                <a:schemeClr val="tx2">
                  <a:lumMod val="75000"/>
                </a:schemeClr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zh-CN" sz="26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public class </a:t>
            </a:r>
            <a:r>
              <a:rPr lang="en-US" altLang="zh-CN" sz="2600" b="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MyClass</a:t>
            </a:r>
            <a:r>
              <a:rPr lang="en-US" altLang="zh-CN" sz="26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600" b="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implements Serializable </a:t>
            </a:r>
            <a:r>
              <a:rPr lang="en-US" altLang="zh-CN" sz="26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{</a:t>
            </a:r>
          </a:p>
          <a:p>
            <a:pPr marL="457200" lvl="1" indent="0">
              <a:lnSpc>
                <a:spcPts val="3500"/>
              </a:lnSpc>
              <a:spcBef>
                <a:spcPct val="0"/>
              </a:spcBef>
              <a:buClr>
                <a:schemeClr val="tx2">
                  <a:lumMod val="75000"/>
                </a:schemeClr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zh-CN" sz="26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   	    ……</a:t>
            </a:r>
          </a:p>
          <a:p>
            <a:pPr marL="457200" lvl="1" indent="0">
              <a:lnSpc>
                <a:spcPts val="3500"/>
              </a:lnSpc>
              <a:spcBef>
                <a:spcPct val="0"/>
              </a:spcBef>
              <a:buClr>
                <a:schemeClr val="tx2">
                  <a:lumMod val="75000"/>
                </a:schemeClr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zh-CN" sz="26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  <a:p>
            <a:pPr>
              <a:lnSpc>
                <a:spcPts val="3500"/>
              </a:lnSpc>
              <a:spcBef>
                <a:spcPct val="0"/>
              </a:spcBef>
              <a:buClr>
                <a:schemeClr val="tx2">
                  <a:lumMod val="75000"/>
                </a:schemeClr>
              </a:buClr>
              <a:buSzPct val="85000"/>
              <a:buFont typeface="Wingdings" panose="05000000000000000000" pitchFamily="2" charset="2"/>
              <a:buChar char="q"/>
              <a:defRPr/>
            </a:pPr>
            <a:r>
              <a:rPr lang="zh-CN" altLang="en-US" sz="26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对象序列化时，不保存</a:t>
            </a:r>
            <a:r>
              <a:rPr lang="en-US" altLang="zh-CN" sz="2600" b="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transient</a:t>
            </a:r>
            <a:r>
              <a:rPr lang="zh-CN" altLang="en-US" sz="26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和</a:t>
            </a:r>
            <a:r>
              <a:rPr lang="en-US" altLang="zh-CN" sz="2600" b="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static</a:t>
            </a:r>
            <a:r>
              <a:rPr lang="zh-CN" altLang="en-US" sz="26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类型的变量。</a:t>
            </a:r>
            <a:endParaRPr lang="en-US" altLang="zh-CN" sz="2600" b="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77713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16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16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716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976313" y="333375"/>
            <a:ext cx="7196137" cy="6572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0">
                <a:latin typeface="黑体" panose="02010609060101010101" pitchFamily="49" charset="-122"/>
                <a:ea typeface="黑体" panose="02010609060101010101" pitchFamily="49" charset="-122"/>
              </a:rPr>
              <a:t>ObjectOutputStream</a:t>
            </a:r>
            <a:r>
              <a:rPr lang="zh-CN" altLang="en-US" b="0"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</a:p>
        </p:txBody>
      </p:sp>
      <p:graphicFrame>
        <p:nvGraphicFramePr>
          <p:cNvPr id="515101" name="Group 29"/>
          <p:cNvGraphicFramePr>
            <a:graphicFrameLocks noGrp="1"/>
          </p:cNvGraphicFramePr>
          <p:nvPr>
            <p:ph type="tbl" idx="1"/>
          </p:nvPr>
        </p:nvGraphicFramePr>
        <p:xfrm>
          <a:off x="611188" y="3257550"/>
          <a:ext cx="7991475" cy="3267075"/>
        </p:xfrm>
        <a:graphic>
          <a:graphicData uri="http://schemas.openxmlformats.org/drawingml/2006/table">
            <a:tbl>
              <a:tblPr/>
              <a:tblGrid>
                <a:gridCol w="4499001"/>
                <a:gridCol w="3492474"/>
              </a:tblGrid>
              <a:tr h="530427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方法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41" marR="91441"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说明</a:t>
                      </a:r>
                    </a:p>
                  </a:txBody>
                  <a:tcPr marL="91441" marR="91441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53046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write(byte[] 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buf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) 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1" marR="91441"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输出一个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byte 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数组</a:t>
                      </a:r>
                    </a:p>
                  </a:txBody>
                  <a:tcPr marL="91441" marR="91441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46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write(int val)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1" marR="91441"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输出一个字节</a:t>
                      </a:r>
                    </a:p>
                  </a:txBody>
                  <a:tcPr marL="91441" marR="91441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626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writeChar(int val)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1" marR="91441"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输出一个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char 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值</a:t>
                      </a:r>
                    </a:p>
                  </a:txBody>
                  <a:tcPr marL="91441" marR="91441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626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writeDouble(double val)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1" marR="91441"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输出一个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double 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值</a:t>
                      </a:r>
                    </a:p>
                  </a:txBody>
                  <a:tcPr marL="91441" marR="91441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246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Object writeObject(Object obj)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1" marR="91441"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输出一个对象</a:t>
                      </a:r>
                    </a:p>
                  </a:txBody>
                  <a:tcPr marL="91441" marR="91441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562" name="Text Box 26"/>
          <p:cNvSpPr txBox="1">
            <a:spLocks noChangeArrowheads="1"/>
          </p:cNvSpPr>
          <p:nvPr/>
        </p:nvSpPr>
        <p:spPr bwMode="auto">
          <a:xfrm>
            <a:off x="360363" y="1201738"/>
            <a:ext cx="8459787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342900" indent="-34290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en-US" altLang="zh-CN" sz="2600" b="0" dirty="0" err="1" smtClean="0">
                <a:latin typeface="黑体" panose="02010609060101010101" pitchFamily="49" charset="-122"/>
                <a:cs typeface="Arial Unicode MS" panose="020B0604020202020204" pitchFamily="34" charset="-122"/>
              </a:rPr>
              <a:t>ObjectOutputStream</a:t>
            </a:r>
            <a:r>
              <a:rPr lang="zh-CN" altLang="en-US" sz="2600" b="0" dirty="0" smtClean="0">
                <a:latin typeface="黑体" panose="02010609060101010101" pitchFamily="49" charset="-122"/>
                <a:cs typeface="Arial Unicode MS" panose="020B0604020202020204" pitchFamily="34" charset="-122"/>
              </a:rPr>
              <a:t>是</a:t>
            </a:r>
            <a:r>
              <a:rPr lang="en-US" altLang="zh-CN" sz="2600" b="0" dirty="0" err="1" smtClean="0">
                <a:latin typeface="黑体" panose="02010609060101010101" pitchFamily="49" charset="-122"/>
                <a:cs typeface="Arial Unicode MS" panose="020B0604020202020204" pitchFamily="34" charset="-122"/>
              </a:rPr>
              <a:t>OutputStream</a:t>
            </a:r>
            <a:r>
              <a:rPr lang="zh-CN" altLang="en-US" sz="2600" b="0" dirty="0" smtClean="0">
                <a:latin typeface="黑体" panose="02010609060101010101" pitchFamily="49" charset="-122"/>
                <a:cs typeface="Arial Unicode MS" panose="020B0604020202020204" pitchFamily="34" charset="-122"/>
              </a:rPr>
              <a:t>的子类，实现了</a:t>
            </a:r>
            <a:endParaRPr lang="en-US" altLang="zh-CN" sz="2600" b="0" dirty="0" smtClean="0">
              <a:latin typeface="黑体" panose="02010609060101010101" pitchFamily="49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600" b="0" dirty="0" smtClean="0">
                <a:latin typeface="黑体" panose="02010609060101010101" pitchFamily="49" charset="-122"/>
                <a:cs typeface="Arial Unicode MS" panose="020B0604020202020204" pitchFamily="34" charset="-122"/>
              </a:rPr>
              <a:t>  </a:t>
            </a:r>
            <a:r>
              <a:rPr lang="en-US" altLang="zh-CN" sz="2600" b="0" dirty="0" err="1" smtClean="0">
                <a:latin typeface="黑体" panose="02010609060101010101" pitchFamily="49" charset="-122"/>
                <a:cs typeface="Arial Unicode MS" panose="020B0604020202020204" pitchFamily="34" charset="-122"/>
              </a:rPr>
              <a:t>DataOutput</a:t>
            </a:r>
            <a:r>
              <a:rPr lang="zh-CN" altLang="en-US" sz="2600" b="0" dirty="0" smtClean="0">
                <a:latin typeface="黑体" panose="02010609060101010101" pitchFamily="49" charset="-122"/>
                <a:cs typeface="Arial Unicode MS" panose="020B0604020202020204" pitchFamily="34" charset="-122"/>
              </a:rPr>
              <a:t>和</a:t>
            </a:r>
            <a:r>
              <a:rPr lang="en-US" altLang="zh-CN" sz="2600" b="0" dirty="0" err="1" smtClean="0">
                <a:latin typeface="黑体" panose="02010609060101010101" pitchFamily="49" charset="-122"/>
                <a:cs typeface="Arial Unicode MS" panose="020B0604020202020204" pitchFamily="34" charset="-122"/>
              </a:rPr>
              <a:t>ObjectOutput</a:t>
            </a:r>
            <a:r>
              <a:rPr lang="zh-CN" altLang="en-US" sz="2600" b="0" dirty="0" smtClean="0">
                <a:latin typeface="黑体" panose="02010609060101010101" pitchFamily="49" charset="-122"/>
                <a:cs typeface="Arial Unicode MS" panose="020B0604020202020204" pitchFamily="34" charset="-122"/>
              </a:rPr>
              <a:t>接口。</a:t>
            </a:r>
          </a:p>
          <a:p>
            <a:pPr marL="342900" indent="-34290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en-US" altLang="zh-CN" sz="2600" b="0" dirty="0" err="1" smtClean="0">
                <a:latin typeface="黑体" panose="02010609060101010101" pitchFamily="49" charset="-122"/>
                <a:cs typeface="Arial Unicode MS" panose="020B0604020202020204" pitchFamily="34" charset="-122"/>
              </a:rPr>
              <a:t>ObjectOutputStream</a:t>
            </a:r>
            <a:r>
              <a:rPr lang="zh-CN" altLang="en-US" sz="2600" b="0" dirty="0" smtClean="0">
                <a:latin typeface="黑体" panose="02010609060101010101" pitchFamily="49" charset="-122"/>
                <a:cs typeface="Arial Unicode MS" panose="020B0604020202020204" pitchFamily="34" charset="-122"/>
              </a:rPr>
              <a:t>既可以输出对象，又可以输出基本类型的数据。 </a:t>
            </a:r>
          </a:p>
        </p:txBody>
      </p:sp>
    </p:spTree>
    <p:extLst>
      <p:ext uri="{BB962C8B-B14F-4D97-AF65-F5344CB8AC3E}">
        <p14:creationId xmlns:p14="http://schemas.microsoft.com/office/powerpoint/2010/main" val="47636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idx="1"/>
          </p:nvPr>
        </p:nvSpPr>
        <p:spPr>
          <a:xfrm>
            <a:off x="142875" y="1158875"/>
            <a:ext cx="8821738" cy="4524375"/>
          </a:xfr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Pct val="94000"/>
              <a:buFont typeface="Wingdings" panose="05000000000000000000" pitchFamily="2" charset="2"/>
              <a:buChar char="q"/>
              <a:defRPr/>
            </a:pPr>
            <a:r>
              <a:rPr lang="en-US" altLang="zh-CN" sz="2400" b="0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FileOutputStream</a:t>
            </a:r>
            <a:r>
              <a:rPr lang="en-US" altLang="zh-CN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en-US" altLang="zh-CN" sz="2400" b="0" dirty="0">
                <a:latin typeface="Arial" panose="020B0604020202020204" pitchFamily="34" charset="0"/>
                <a:ea typeface="黑体" panose="02010609060101010101" pitchFamily="49" charset="-122"/>
              </a:rPr>
              <a:t>out = new </a:t>
            </a:r>
            <a:r>
              <a:rPr lang="en-US" altLang="zh-CN" sz="2400" b="0" dirty="0" err="1">
                <a:latin typeface="Arial" panose="020B0604020202020204" pitchFamily="34" charset="0"/>
                <a:ea typeface="黑体" panose="02010609060101010101" pitchFamily="49" charset="-122"/>
              </a:rPr>
              <a:t>FileOutputStream</a:t>
            </a:r>
            <a:r>
              <a:rPr lang="en-US" altLang="zh-CN" sz="2400" b="0" dirty="0">
                <a:latin typeface="Arial" panose="020B0604020202020204" pitchFamily="34" charset="0"/>
                <a:ea typeface="黑体" panose="02010609060101010101" pitchFamily="49" charset="-122"/>
              </a:rPr>
              <a:t>(“</a:t>
            </a:r>
            <a:r>
              <a:rPr lang="en-US" altLang="zh-CN" sz="2400" b="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out.data</a:t>
            </a:r>
            <a:r>
              <a:rPr lang="en-US" altLang="zh-CN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”);   </a:t>
            </a:r>
            <a:r>
              <a:rPr lang="en-US" altLang="zh-CN" sz="2400" b="0" dirty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sz="2400" b="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b="0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ObjectOutputStream</a:t>
            </a:r>
            <a:r>
              <a:rPr lang="en-US" altLang="zh-CN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en-US" altLang="zh-CN" sz="2400" b="0" dirty="0" err="1">
                <a:latin typeface="Arial" panose="020B0604020202020204" pitchFamily="34" charset="0"/>
                <a:ea typeface="黑体" panose="02010609060101010101" pitchFamily="49" charset="-122"/>
              </a:rPr>
              <a:t>oos</a:t>
            </a:r>
            <a:r>
              <a:rPr lang="en-US" altLang="zh-CN" sz="2400" b="0" dirty="0">
                <a:latin typeface="Arial" panose="020B0604020202020204" pitchFamily="34" charset="0"/>
                <a:ea typeface="黑体" panose="02010609060101010101" pitchFamily="49" charset="-122"/>
              </a:rPr>
              <a:t> =  new </a:t>
            </a:r>
            <a:r>
              <a:rPr lang="en-US" altLang="zh-CN" sz="2400" b="0" dirty="0" err="1">
                <a:latin typeface="Arial" panose="020B0604020202020204" pitchFamily="34" charset="0"/>
                <a:ea typeface="黑体" panose="02010609060101010101" pitchFamily="49" charset="-122"/>
              </a:rPr>
              <a:t>ObjectOutputStream</a:t>
            </a:r>
            <a:r>
              <a:rPr lang="en-US" altLang="zh-CN" sz="2400" b="0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24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out</a:t>
            </a:r>
            <a:r>
              <a:rPr lang="en-US" altLang="zh-CN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Pct val="94000"/>
              <a:buFont typeface="Wingdings" panose="05000000000000000000" pitchFamily="2" charset="2"/>
              <a:buNone/>
              <a:defRPr/>
            </a:pPr>
            <a:r>
              <a:rPr lang="en-US" altLang="zh-CN" sz="2400" b="0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   </a:t>
            </a:r>
            <a:r>
              <a:rPr lang="zh-CN" altLang="en-US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或者</a:t>
            </a:r>
            <a:endParaRPr lang="en-US" altLang="zh-CN" sz="2400" b="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Pct val="94000"/>
              <a:buFont typeface="Wingdings" panose="05000000000000000000" pitchFamily="2" charset="2"/>
              <a:buNone/>
              <a:defRPr/>
            </a:pPr>
            <a:r>
              <a:rPr lang="en-US" altLang="zh-CN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sz="2400" b="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ObjectOutputStream</a:t>
            </a:r>
            <a:r>
              <a:rPr lang="en-US" altLang="zh-CN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en-US" altLang="zh-CN" sz="2400" b="0" dirty="0" err="1">
                <a:latin typeface="Arial" panose="020B0604020202020204" pitchFamily="34" charset="0"/>
                <a:ea typeface="黑体" panose="02010609060101010101" pitchFamily="49" charset="-122"/>
              </a:rPr>
              <a:t>oos</a:t>
            </a:r>
            <a:r>
              <a:rPr lang="en-US" altLang="zh-CN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 =  </a:t>
            </a:r>
            <a:r>
              <a:rPr lang="en-US" altLang="zh-CN" sz="2400" b="0" dirty="0">
                <a:latin typeface="Arial" panose="020B0604020202020204" pitchFamily="34" charset="0"/>
                <a:ea typeface="黑体" panose="02010609060101010101" pitchFamily="49" charset="-122"/>
              </a:rPr>
              <a:t>new </a:t>
            </a:r>
            <a:endParaRPr lang="en-US" altLang="zh-CN" sz="2400" b="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Pct val="94000"/>
              <a:buFont typeface="Wingdings" panose="05000000000000000000" pitchFamily="2" charset="2"/>
              <a:buNone/>
              <a:defRPr/>
            </a:pPr>
            <a:r>
              <a:rPr lang="en-US" altLang="zh-CN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  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ObjectOutputStream</a:t>
            </a:r>
            <a:r>
              <a:rPr lang="en-US" altLang="zh-CN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( new </a:t>
            </a:r>
            <a:r>
              <a:rPr lang="en-US" altLang="zh-CN" sz="2400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FileOutputStream</a:t>
            </a:r>
            <a:r>
              <a:rPr lang="en-US" altLang="zh-CN" sz="2400" b="0" dirty="0">
                <a:latin typeface="Arial" panose="020B0604020202020204" pitchFamily="34" charset="0"/>
                <a:ea typeface="黑体" panose="02010609060101010101" pitchFamily="49" charset="-122"/>
              </a:rPr>
              <a:t>(“</a:t>
            </a:r>
            <a:r>
              <a:rPr lang="en-US" altLang="zh-CN" sz="2400" b="0" dirty="0" err="1">
                <a:latin typeface="Arial" panose="020B0604020202020204" pitchFamily="34" charset="0"/>
                <a:ea typeface="黑体" panose="02010609060101010101" pitchFamily="49" charset="-122"/>
              </a:rPr>
              <a:t>out.data</a:t>
            </a:r>
            <a:r>
              <a:rPr lang="en-US" altLang="zh-CN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") );</a:t>
            </a:r>
            <a:endParaRPr lang="en-US" altLang="zh-CN" sz="2400" b="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Pct val="94000"/>
              <a:buFont typeface="Wingdings" panose="05000000000000000000" pitchFamily="2" charset="2"/>
              <a:buChar char="q"/>
              <a:defRPr/>
            </a:pPr>
            <a:r>
              <a:rPr lang="en-US" altLang="zh-CN" sz="2400" b="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oos.writeObject</a:t>
            </a:r>
            <a:r>
              <a:rPr lang="en-US" altLang="zh-CN" sz="2400" b="0" dirty="0">
                <a:latin typeface="Arial" panose="020B0604020202020204" pitchFamily="34" charset="0"/>
                <a:ea typeface="黑体" panose="02010609060101010101" pitchFamily="49" charset="-122"/>
              </a:rPr>
              <a:t>(“Teacher");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0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   </a:t>
            </a:r>
            <a:r>
              <a:rPr lang="en-US" altLang="zh-CN" sz="2400" b="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oos.writeObject</a:t>
            </a:r>
            <a:r>
              <a:rPr lang="en-US" altLang="zh-CN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(new </a:t>
            </a:r>
            <a:r>
              <a:rPr lang="en-US" altLang="zh-CN" sz="2400" b="0" dirty="0">
                <a:latin typeface="Arial" panose="020B0604020202020204" pitchFamily="34" charset="0"/>
                <a:ea typeface="黑体" panose="02010609060101010101" pitchFamily="49" charset="-122"/>
              </a:rPr>
              <a:t>Date());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sz="2400" b="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oos.writeInt</a:t>
            </a:r>
            <a:r>
              <a:rPr lang="en-US" altLang="zh-CN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(123)</a:t>
            </a:r>
            <a:r>
              <a:rPr lang="en-US" altLang="zh-CN" sz="2400" b="0" dirty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976313" y="333375"/>
            <a:ext cx="7196137" cy="6572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0">
                <a:latin typeface="黑体" panose="02010609060101010101" pitchFamily="49" charset="-122"/>
                <a:ea typeface="黑体" panose="02010609060101010101" pitchFamily="49" charset="-122"/>
              </a:rPr>
              <a:t>ObjectOutputStream</a:t>
            </a:r>
            <a:r>
              <a:rPr lang="zh-CN" altLang="en-US" b="0"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478421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6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6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6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6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16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16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16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260350"/>
            <a:ext cx="8132762" cy="8604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0">
                <a:latin typeface="黑体" panose="02010609060101010101" pitchFamily="49" charset="-122"/>
                <a:ea typeface="黑体" panose="02010609060101010101" pitchFamily="49" charset="-122"/>
              </a:rPr>
              <a:t>ObjectInputStream</a:t>
            </a:r>
            <a:r>
              <a:rPr lang="zh-CN" altLang="en-US" b="0"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</a:p>
        </p:txBody>
      </p:sp>
      <p:graphicFrame>
        <p:nvGraphicFramePr>
          <p:cNvPr id="518172" name="Group 28"/>
          <p:cNvGraphicFramePr>
            <a:graphicFrameLocks noGrp="1"/>
          </p:cNvGraphicFramePr>
          <p:nvPr>
            <p:ph type="tbl" idx="1"/>
          </p:nvPr>
        </p:nvGraphicFramePr>
        <p:xfrm>
          <a:off x="703263" y="3284538"/>
          <a:ext cx="7756525" cy="2598737"/>
        </p:xfrm>
        <a:graphic>
          <a:graphicData uri="http://schemas.openxmlformats.org/drawingml/2006/table">
            <a:tbl>
              <a:tblPr/>
              <a:tblGrid>
                <a:gridCol w="3652044"/>
                <a:gridCol w="4104481"/>
              </a:tblGrid>
              <a:tr h="518346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方法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41" marR="91441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说明</a:t>
                      </a: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502561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byte readByte()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1" marR="91441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读取一个 字节</a:t>
                      </a: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883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char readChar()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1" marR="91441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读取一个 字符</a:t>
                      </a: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386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double readDouble()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1" marR="91441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读取一个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double 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值</a:t>
                      </a: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2561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Object readObject()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1" marR="91441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CC3300"/>
                        </a:buClr>
                        <a:defRPr sz="2000" b="1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2pPr>
                      <a:lvl3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3pPr>
                      <a:lvl4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4pPr>
                      <a:lvl5pPr>
                        <a:lnSpc>
                          <a:spcPct val="93000"/>
                        </a:lnSpc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5pPr>
                      <a:lvl6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6pPr>
                      <a:lvl7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7pPr>
                      <a:lvl8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8pPr>
                      <a:lvl9pPr fontAlgn="base">
                        <a:lnSpc>
                          <a:spcPct val="9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读取一个对象</a:t>
                      </a: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631" name="Text Box 26"/>
          <p:cNvSpPr txBox="1">
            <a:spLocks noChangeArrowheads="1"/>
          </p:cNvSpPr>
          <p:nvPr/>
        </p:nvSpPr>
        <p:spPr bwMode="auto">
          <a:xfrm>
            <a:off x="620713" y="1263650"/>
            <a:ext cx="7767637" cy="184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342900" indent="-34290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85000"/>
              <a:buFont typeface="Wingdings" panose="05000000000000000000" pitchFamily="2" charset="2"/>
              <a:buChar char="p"/>
              <a:defRPr/>
            </a:pPr>
            <a:r>
              <a:rPr lang="en-US" altLang="zh-CN" sz="2600" b="0" dirty="0" err="1" smtClean="0">
                <a:latin typeface="黑体" panose="02010609060101010101" pitchFamily="49" charset="-122"/>
                <a:cs typeface="Arial Unicode MS" panose="020B0604020202020204" pitchFamily="34" charset="-122"/>
              </a:rPr>
              <a:t>ObjectInputStream</a:t>
            </a:r>
            <a:r>
              <a:rPr lang="zh-CN" altLang="en-US" sz="2600" b="0" dirty="0" smtClean="0">
                <a:latin typeface="黑体" panose="02010609060101010101" pitchFamily="49" charset="-122"/>
                <a:cs typeface="Arial Unicode MS" panose="020B0604020202020204" pitchFamily="34" charset="-122"/>
              </a:rPr>
              <a:t>是</a:t>
            </a:r>
            <a:r>
              <a:rPr lang="en-US" altLang="zh-CN" sz="2600" b="0" dirty="0" err="1" smtClean="0">
                <a:latin typeface="黑体" panose="02010609060101010101" pitchFamily="49" charset="-122"/>
                <a:cs typeface="Arial Unicode MS" panose="020B0604020202020204" pitchFamily="34" charset="-122"/>
              </a:rPr>
              <a:t>InputStream</a:t>
            </a:r>
            <a:r>
              <a:rPr lang="zh-CN" altLang="en-US" sz="2600" b="0" dirty="0" smtClean="0">
                <a:latin typeface="黑体" panose="02010609060101010101" pitchFamily="49" charset="-122"/>
                <a:cs typeface="Arial Unicode MS" panose="020B0604020202020204" pitchFamily="34" charset="-122"/>
              </a:rPr>
              <a:t>的子类，实现了</a:t>
            </a:r>
            <a:r>
              <a:rPr lang="en-US" altLang="zh-CN" sz="2600" b="0" dirty="0" err="1" smtClean="0">
                <a:latin typeface="黑体" panose="02010609060101010101" pitchFamily="49" charset="-122"/>
                <a:cs typeface="Arial Unicode MS" panose="020B0604020202020204" pitchFamily="34" charset="-122"/>
              </a:rPr>
              <a:t>DataInput</a:t>
            </a:r>
            <a:r>
              <a:rPr lang="zh-CN" altLang="en-US" sz="2600" b="0" dirty="0" smtClean="0">
                <a:latin typeface="黑体" panose="02010609060101010101" pitchFamily="49" charset="-122"/>
                <a:cs typeface="Arial Unicode MS" panose="020B0604020202020204" pitchFamily="34" charset="-122"/>
              </a:rPr>
              <a:t>和 </a:t>
            </a:r>
            <a:r>
              <a:rPr lang="en-US" altLang="zh-CN" sz="2600" b="0" dirty="0" err="1" smtClean="0">
                <a:latin typeface="黑体" panose="02010609060101010101" pitchFamily="49" charset="-122"/>
                <a:cs typeface="Arial Unicode MS" panose="020B0604020202020204" pitchFamily="34" charset="-122"/>
              </a:rPr>
              <a:t>ObjectInput</a:t>
            </a:r>
            <a:r>
              <a:rPr lang="zh-CN" altLang="en-US" sz="2600" b="0" dirty="0" smtClean="0">
                <a:latin typeface="黑体" panose="02010609060101010101" pitchFamily="49" charset="-122"/>
                <a:cs typeface="Arial Unicode MS" panose="020B0604020202020204" pitchFamily="34" charset="-122"/>
              </a:rPr>
              <a:t>接口。</a:t>
            </a:r>
          </a:p>
          <a:p>
            <a:pPr marL="342900" indent="-34290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85000"/>
              <a:buFont typeface="Wingdings" panose="05000000000000000000" pitchFamily="2" charset="2"/>
              <a:buChar char="p"/>
              <a:defRPr/>
            </a:pPr>
            <a:r>
              <a:rPr lang="en-US" altLang="zh-CN" sz="2600" b="0" dirty="0" err="1" smtClean="0">
                <a:latin typeface="黑体" panose="02010609060101010101" pitchFamily="49" charset="-122"/>
                <a:cs typeface="Arial Unicode MS" panose="020B0604020202020204" pitchFamily="34" charset="-122"/>
              </a:rPr>
              <a:t>ObjectInputStream</a:t>
            </a:r>
            <a:r>
              <a:rPr lang="zh-CN" altLang="en-US" sz="2600" b="0" dirty="0" smtClean="0">
                <a:latin typeface="黑体" panose="02010609060101010101" pitchFamily="49" charset="-122"/>
                <a:cs typeface="Arial Unicode MS" panose="020B0604020202020204" pitchFamily="34" charset="-122"/>
              </a:rPr>
              <a:t>即可以读入对象，又可以读入基本类型的数据。 </a:t>
            </a:r>
          </a:p>
        </p:txBody>
      </p:sp>
    </p:spTree>
    <p:extLst>
      <p:ext uri="{BB962C8B-B14F-4D97-AF65-F5344CB8AC3E}">
        <p14:creationId xmlns:p14="http://schemas.microsoft.com/office/powerpoint/2010/main" val="107546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8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 noChangeArrowheads="1"/>
          </p:cNvSpPr>
          <p:nvPr>
            <p:ph type="title"/>
          </p:nvPr>
        </p:nvSpPr>
        <p:spPr>
          <a:xfrm>
            <a:off x="1081088" y="265113"/>
            <a:ext cx="7162800" cy="8604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0">
                <a:latin typeface="黑体" panose="02010609060101010101" pitchFamily="49" charset="-122"/>
                <a:ea typeface="黑体" panose="02010609060101010101" pitchFamily="49" charset="-122"/>
              </a:rPr>
              <a:t>ObjectInputStream</a:t>
            </a:r>
            <a:r>
              <a:rPr lang="zh-CN" altLang="en-US" b="0"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96975"/>
            <a:ext cx="8893175" cy="44196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eaLnBrk="1" hangingPunct="1">
              <a:spcBef>
                <a:spcPts val="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en-US" altLang="zh-CN" sz="2600" b="0" dirty="0" err="1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FileInputStream</a:t>
            </a:r>
            <a:r>
              <a:rPr lang="en-US" altLang="zh-CN" sz="2600" b="0" dirty="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6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in = new </a:t>
            </a:r>
            <a:r>
              <a:rPr lang="en-US" altLang="zh-CN" sz="2600" b="0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FileInputStream</a:t>
            </a:r>
            <a:r>
              <a:rPr lang="en-US" altLang="zh-CN" sz="26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2600" b="0" dirty="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en-US" altLang="zh-CN" sz="2600" b="0" dirty="0" err="1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out.data</a:t>
            </a:r>
            <a:r>
              <a:rPr lang="en-US" altLang="zh-CN" sz="2600" b="0" dirty="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"</a:t>
            </a:r>
            <a:r>
              <a:rPr lang="en-US" altLang="zh-CN" sz="26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</a:p>
          <a:p>
            <a:pPr marL="0" lvl="1" indent="0" eaLnBrk="1" hangingPunct="1">
              <a:spcBef>
                <a:spcPts val="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600" b="0" dirty="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600" b="0" dirty="0" err="1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ObjectInputStream</a:t>
            </a:r>
            <a:r>
              <a:rPr lang="en-US" altLang="zh-CN" sz="26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600" b="0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ois</a:t>
            </a:r>
            <a:r>
              <a:rPr lang="en-US" altLang="zh-CN" sz="26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 =</a:t>
            </a:r>
            <a:r>
              <a:rPr lang="en-US" altLang="zh-CN" sz="2600" b="0" dirty="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6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new </a:t>
            </a:r>
            <a:r>
              <a:rPr lang="en-US" altLang="zh-CN" sz="2600" b="0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ObjectInputStream</a:t>
            </a:r>
            <a:r>
              <a:rPr lang="en-US" altLang="zh-CN" sz="26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( </a:t>
            </a:r>
            <a:r>
              <a:rPr lang="en-US" altLang="zh-CN" sz="2600" b="0" dirty="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 </a:t>
            </a:r>
            <a:r>
              <a:rPr lang="en-US" altLang="zh-CN" sz="26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</a:p>
          <a:p>
            <a:pPr marL="0" lvl="1" indent="0" eaLnBrk="1" hangingPunct="1">
              <a:spcBef>
                <a:spcPts val="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或者</a:t>
            </a:r>
            <a:endParaRPr lang="en-US" altLang="zh-CN" sz="26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1" eaLnBrk="1" hangingPunct="1">
              <a:spcBef>
                <a:spcPts val="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en-US" altLang="zh-CN" sz="2600" b="0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ObjectInputStream</a:t>
            </a:r>
            <a:r>
              <a:rPr lang="en-US" altLang="zh-CN" sz="26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600" b="0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ois</a:t>
            </a:r>
            <a:r>
              <a:rPr lang="en-US" altLang="zh-CN" sz="26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 = new </a:t>
            </a:r>
          </a:p>
          <a:p>
            <a:pPr marL="0" lvl="1" indent="0" eaLnBrk="1" hangingPunct="1">
              <a:spcBef>
                <a:spcPts val="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600" b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600" b="0" dirty="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en-US" altLang="zh-CN" sz="2600" b="0" dirty="0" err="1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ObjectInputStream</a:t>
            </a:r>
            <a:r>
              <a:rPr lang="en-US" altLang="zh-CN" sz="26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2600" b="0" dirty="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new </a:t>
            </a:r>
            <a:r>
              <a:rPr lang="en-US" altLang="zh-CN" sz="2600" b="0" dirty="0" err="1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FileInputStream</a:t>
            </a:r>
            <a:r>
              <a:rPr lang="en-US" altLang="zh-CN" sz="26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(“</a:t>
            </a:r>
            <a:r>
              <a:rPr lang="en-US" altLang="zh-CN" sz="2600" b="0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out.data</a:t>
            </a:r>
            <a:r>
              <a:rPr lang="en-US" altLang="zh-CN" sz="26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"););</a:t>
            </a:r>
          </a:p>
          <a:p>
            <a:pPr marL="0" lvl="1" eaLnBrk="1" hangingPunct="1">
              <a:spcBef>
                <a:spcPts val="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en-US" altLang="zh-CN" sz="26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String s= </a:t>
            </a:r>
            <a:r>
              <a:rPr lang="en-US" altLang="zh-CN" sz="2600" b="0" dirty="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(String)</a:t>
            </a:r>
            <a:r>
              <a:rPr lang="en-US" altLang="zh-CN" sz="2600" b="0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ois.readObject</a:t>
            </a:r>
            <a:r>
              <a:rPr lang="en-US" altLang="zh-CN" sz="26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();</a:t>
            </a:r>
          </a:p>
          <a:p>
            <a:pPr marL="0" lvl="1" eaLnBrk="1" hangingPunct="1">
              <a:spcBef>
                <a:spcPts val="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en-US" altLang="zh-CN" sz="26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Date </a:t>
            </a:r>
            <a:r>
              <a:rPr lang="en-US" altLang="zh-CN" sz="2600" b="0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date</a:t>
            </a:r>
            <a:r>
              <a:rPr lang="en-US" altLang="zh-CN" sz="26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 = </a:t>
            </a:r>
            <a:r>
              <a:rPr lang="en-US" altLang="zh-CN" sz="2600" b="0" dirty="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(Date)</a:t>
            </a:r>
            <a:r>
              <a:rPr lang="en-US" altLang="zh-CN" sz="2600" b="0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ois.readObject</a:t>
            </a:r>
            <a:r>
              <a:rPr lang="en-US" altLang="zh-CN" sz="26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();</a:t>
            </a:r>
            <a:endParaRPr lang="zh-CN" altLang="en-US" sz="2600" b="0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9172" name="AutoShape 4"/>
          <p:cNvSpPr>
            <a:spLocks noChangeArrowheads="1"/>
          </p:cNvSpPr>
          <p:nvPr/>
        </p:nvSpPr>
        <p:spPr bwMode="auto">
          <a:xfrm>
            <a:off x="2124075" y="5732463"/>
            <a:ext cx="2087563" cy="863600"/>
          </a:xfrm>
          <a:prstGeom prst="wedgeRectCallout">
            <a:avLst>
              <a:gd name="adj1" fmla="val -10532"/>
              <a:gd name="adj2" fmla="val -95954"/>
            </a:avLst>
          </a:prstGeom>
          <a:solidFill>
            <a:srgbClr val="ECF0FE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rPr>
              <a:t>读入时，需要进行类型转换</a:t>
            </a:r>
          </a:p>
        </p:txBody>
      </p:sp>
    </p:spTree>
    <p:extLst>
      <p:ext uri="{BB962C8B-B14F-4D97-AF65-F5344CB8AC3E}">
        <p14:creationId xmlns:p14="http://schemas.microsoft.com/office/powerpoint/2010/main" val="17144695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9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19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9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19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19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19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19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51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2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132762" cy="860425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对象序列化实例</a:t>
            </a:r>
          </a:p>
        </p:txBody>
      </p:sp>
      <p:sp>
        <p:nvSpPr>
          <p:cNvPr id="521218" name="Rectangle 2"/>
          <p:cNvSpPr>
            <a:spLocks noGrp="1" noChangeArrowheads="1"/>
          </p:cNvSpPr>
          <p:nvPr>
            <p:ph idx="1"/>
          </p:nvPr>
        </p:nvSpPr>
        <p:spPr>
          <a:xfrm>
            <a:off x="539750" y="1268413"/>
            <a:ext cx="8459788" cy="54737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import java.io.*;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class Student   implements </a:t>
            </a:r>
            <a:r>
              <a:rPr lang="en-US" altLang="zh-CN" sz="2400" b="0" dirty="0" err="1" smtClean="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Serializable</a:t>
            </a:r>
            <a:r>
              <a:rPr lang="en-US" altLang="zh-CN" sz="2400" b="0" dirty="0" smtClean="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zh-CN" altLang="en-US" sz="2400" b="0" dirty="0" smtClean="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4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String name;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	String 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department; </a:t>
            </a:r>
            <a:endParaRPr lang="en-US" altLang="zh-CN" sz="2400" b="0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400" b="0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age;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	double    score;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	public </a:t>
            </a:r>
            <a:r>
              <a:rPr lang="en-US" altLang="zh-CN" sz="2400" b="0" dirty="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Student(String 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name,String</a:t>
            </a:r>
            <a:r>
              <a:rPr lang="en-US" altLang="zh-CN" sz="2400" b="0" dirty="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dep,int</a:t>
            </a:r>
            <a:r>
              <a:rPr lang="en-US" altLang="zh-CN" sz="2400" b="0" dirty="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age,double</a:t>
            </a:r>
            <a:r>
              <a:rPr lang="en-US" altLang="zh-CN" sz="2400" b="0" dirty="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s</a:t>
            </a:r>
            <a:r>
              <a:rPr lang="en-US" altLang="zh-CN" sz="24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r>
              <a:rPr lang="en-US" altLang="zh-CN" sz="2400" b="0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this.age</a:t>
            </a:r>
            <a:r>
              <a:rPr lang="en-US" altLang="zh-CN" sz="24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=age;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		this.name=name;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r>
              <a:rPr lang="en-US" altLang="zh-CN" sz="2400" b="0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this.department</a:t>
            </a:r>
            <a:r>
              <a:rPr lang="en-US" altLang="zh-CN" sz="24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en-US" altLang="zh-CN" sz="2400" b="0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dep</a:t>
            </a:r>
            <a:r>
              <a:rPr lang="en-US" altLang="zh-CN" sz="24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r>
              <a:rPr lang="en-US" altLang="zh-CN" sz="2400" b="0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this.score</a:t>
            </a:r>
            <a:r>
              <a:rPr lang="en-US" altLang="zh-CN" sz="24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=s;</a:t>
            </a:r>
          </a:p>
          <a:p>
            <a:pPr eaLnBrk="1" hangingPunct="1">
              <a:lnSpc>
                <a:spcPts val="19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	}</a:t>
            </a:r>
          </a:p>
          <a:p>
            <a:pPr eaLnBrk="1" hangingPunct="1">
              <a:lnSpc>
                <a:spcPts val="19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530225" y="260350"/>
            <a:ext cx="8137525" cy="898525"/>
          </a:xfrm>
          <a:prstGeom prst="rect">
            <a:avLst/>
          </a:prstGeom>
          <a:solidFill>
            <a:srgbClr val="ECF0FE"/>
          </a:solidFill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600" b="0" dirty="0">
                <a:latin typeface="黑体" panose="02010609060101010101" pitchFamily="49" charset="-122"/>
              </a:rPr>
              <a:t>创建一</a:t>
            </a:r>
            <a:r>
              <a:rPr lang="zh-CN" altLang="en-US" sz="2600" b="0" dirty="0" smtClean="0">
                <a:latin typeface="黑体" panose="02010609060101010101" pitchFamily="49" charset="-122"/>
              </a:rPr>
              <a:t>个学生对象</a:t>
            </a:r>
            <a:r>
              <a:rPr lang="zh-CN" altLang="en-US" sz="2600" b="0" dirty="0">
                <a:latin typeface="黑体" panose="02010609060101010101" pitchFamily="49" charset="-122"/>
              </a:rPr>
              <a:t>，并把它输出到一个</a:t>
            </a:r>
            <a:r>
              <a:rPr lang="zh-CN" altLang="en-US" sz="2600" b="0" dirty="0" smtClean="0">
                <a:latin typeface="黑体" panose="02010609060101010101" pitchFamily="49" charset="-122"/>
              </a:rPr>
              <a:t>文件</a:t>
            </a:r>
            <a:r>
              <a:rPr lang="en-US" altLang="zh-CN" sz="2600" b="0" dirty="0" smtClean="0">
                <a:latin typeface="黑体" panose="02010609060101010101" pitchFamily="49" charset="-122"/>
              </a:rPr>
              <a:t>stu.dat</a:t>
            </a:r>
            <a:r>
              <a:rPr lang="zh-CN" altLang="en-US" sz="2600" b="0" dirty="0">
                <a:latin typeface="黑体" panose="02010609060101010101" pitchFamily="49" charset="-122"/>
              </a:rPr>
              <a:t>中，然后再把该对象读出来，在屏幕上显示对象信息。</a:t>
            </a:r>
          </a:p>
        </p:txBody>
      </p:sp>
      <p:sp>
        <p:nvSpPr>
          <p:cNvPr id="521221" name="Rectangle 5"/>
          <p:cNvSpPr>
            <a:spLocks noChangeArrowheads="1"/>
          </p:cNvSpPr>
          <p:nvPr/>
        </p:nvSpPr>
        <p:spPr bwMode="auto">
          <a:xfrm>
            <a:off x="2627784" y="1628800"/>
            <a:ext cx="3455987" cy="4714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72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1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21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212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1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21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21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21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21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21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21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21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21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21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212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212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21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idx="1"/>
          </p:nvPr>
        </p:nvSpPr>
        <p:spPr>
          <a:xfrm>
            <a:off x="-36513" y="1008508"/>
            <a:ext cx="9144001" cy="6884988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class App6_13 {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	public static void main(String </a:t>
            </a:r>
            <a:r>
              <a:rPr lang="en-US" altLang="zh-CN" sz="2200" b="0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args</a:t>
            </a:r>
            <a:r>
              <a:rPr lang="en-US" altLang="zh-CN" sz="22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[]) </a:t>
            </a:r>
            <a:r>
              <a:rPr lang="en-US" altLang="zh-CN" sz="2200" b="0" dirty="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throws  Exception</a:t>
            </a:r>
            <a:r>
              <a:rPr lang="en-US" altLang="zh-CN" sz="22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 {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	    Student s1 = new Student(“Tom”,“Software”,18,78.0);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	    </a:t>
            </a:r>
            <a:r>
              <a:rPr lang="en-US" altLang="zh-CN" sz="2200" b="0" dirty="0" err="1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ObjectOutputStream</a:t>
            </a:r>
            <a:r>
              <a:rPr lang="en-US" altLang="zh-CN" sz="22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200" b="0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oos</a:t>
            </a:r>
            <a:r>
              <a:rPr lang="en-US" altLang="zh-CN" sz="22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 = new 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                       </a:t>
            </a:r>
            <a:r>
              <a:rPr lang="en-US" altLang="zh-CN" sz="2200" b="0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ObjectOutputStream</a:t>
            </a:r>
            <a:r>
              <a:rPr lang="en-US" altLang="zh-CN" sz="22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(new</a:t>
            </a:r>
            <a:r>
              <a:rPr lang="en-US" altLang="zh-CN" sz="2200" b="0" dirty="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 b="0" dirty="0" err="1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FileOutputStream</a:t>
            </a:r>
            <a:r>
              <a:rPr lang="en-US" altLang="zh-CN" sz="22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(“stu.dat"));       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sz="2200" b="0" dirty="0" err="1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oos.writeObject</a:t>
            </a:r>
            <a:r>
              <a:rPr lang="en-US" altLang="zh-CN" sz="2200" b="0" dirty="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(s1)</a:t>
            </a:r>
            <a:r>
              <a:rPr lang="en-US" altLang="zh-CN" sz="22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	    </a:t>
            </a:r>
            <a:r>
              <a:rPr lang="en-US" altLang="zh-CN" sz="2200" b="0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oos.close</a:t>
            </a:r>
            <a:r>
              <a:rPr lang="en-US" altLang="zh-CN" sz="22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(); 	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 </a:t>
            </a:r>
            <a:r>
              <a:rPr lang="en-US" altLang="zh-CN" sz="2200" b="0" dirty="0" err="1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ObjectInputStream</a:t>
            </a:r>
            <a:r>
              <a:rPr lang="en-US" altLang="zh-CN" sz="2200" b="0" dirty="0" smtClean="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200" b="0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ois</a:t>
            </a:r>
            <a:r>
              <a:rPr lang="en-US" altLang="zh-CN" sz="22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 = new 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                        </a:t>
            </a:r>
            <a:r>
              <a:rPr lang="en-US" altLang="zh-CN" sz="2200" b="0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ObjectInputStream</a:t>
            </a:r>
            <a:r>
              <a:rPr lang="en-US" altLang="zh-CN" sz="22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(new </a:t>
            </a:r>
            <a:r>
              <a:rPr lang="en-US" altLang="zh-CN" sz="2200" b="0" dirty="0" err="1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FileInputStream</a:t>
            </a:r>
            <a:r>
              <a:rPr lang="en-US" altLang="zh-CN" sz="22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(“stu.dat"));  </a:t>
            </a:r>
            <a:r>
              <a:rPr lang="en-US" altLang="zh-CN" sz="2200" b="0" dirty="0" smtClean="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sz="22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Student s2 = </a:t>
            </a:r>
            <a:r>
              <a:rPr lang="en-US" altLang="zh-CN" sz="2200" b="0" dirty="0" smtClean="0">
                <a:solidFill>
                  <a:srgbClr val="2832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(Student)</a:t>
            </a:r>
            <a:r>
              <a:rPr lang="en-US" altLang="zh-CN" sz="2200" b="0" dirty="0" err="1" smtClean="0">
                <a:solidFill>
                  <a:srgbClr val="2832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ois.readObject</a:t>
            </a:r>
            <a:r>
              <a:rPr lang="en-US" altLang="zh-CN" sz="2200" b="0" dirty="0" smtClean="0">
                <a:solidFill>
                  <a:srgbClr val="2832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(); 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 </a:t>
            </a:r>
            <a:r>
              <a:rPr lang="en-US" altLang="zh-CN" sz="2200" b="0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ois.close</a:t>
            </a:r>
            <a:r>
              <a:rPr lang="en-US" altLang="zh-CN" sz="22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(); 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	    </a:t>
            </a:r>
            <a:r>
              <a:rPr lang="en-US" altLang="zh-CN" sz="2200" b="0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System.out.println</a:t>
            </a:r>
            <a:r>
              <a:rPr lang="en-US" altLang="zh-CN" sz="22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("name is:"+</a:t>
            </a:r>
            <a:r>
              <a:rPr lang="en-US" altLang="zh-CN" sz="2200" b="0" dirty="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en-US" altLang="zh-CN" sz="22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2.name);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	    </a:t>
            </a:r>
            <a:r>
              <a:rPr lang="en-US" altLang="zh-CN" sz="2200" b="0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System.out.println</a:t>
            </a:r>
            <a:r>
              <a:rPr lang="en-US" altLang="zh-CN" sz="22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(“department is:"+s2.department);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	    </a:t>
            </a:r>
            <a:r>
              <a:rPr lang="en-US" altLang="zh-CN" sz="2200" b="0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System.out.println</a:t>
            </a:r>
            <a:r>
              <a:rPr lang="en-US" altLang="zh-CN" sz="22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(“age is:"+s2.age);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None/>
            </a:pPr>
            <a:r>
              <a:rPr lang="en-US" altLang="zh-CN" sz="2200" b="0" dirty="0">
                <a:latin typeface="Arial" panose="020B0604020202020204" pitchFamily="34" charset="0"/>
                <a:ea typeface="宋体" panose="02010600030101010101" pitchFamily="2" charset="-122"/>
              </a:rPr>
              <a:t> 	    </a:t>
            </a:r>
            <a:r>
              <a:rPr lang="en-US" altLang="zh-CN" sz="2200" b="0" dirty="0" err="1">
                <a:latin typeface="Arial" panose="020B0604020202020204" pitchFamily="34" charset="0"/>
                <a:ea typeface="宋体" panose="02010600030101010101" pitchFamily="2" charset="-122"/>
              </a:rPr>
              <a:t>System.out.println</a:t>
            </a:r>
            <a:r>
              <a:rPr lang="en-US" altLang="zh-CN" sz="22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(“score </a:t>
            </a:r>
            <a:r>
              <a:rPr lang="en-US" altLang="zh-CN" sz="2200" b="0" dirty="0">
                <a:latin typeface="Arial" panose="020B0604020202020204" pitchFamily="34" charset="0"/>
                <a:ea typeface="宋体" panose="02010600030101010101" pitchFamily="2" charset="-122"/>
              </a:rPr>
              <a:t>is:"+</a:t>
            </a:r>
            <a:r>
              <a:rPr lang="en-US" altLang="zh-CN" sz="22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s2.score);  </a:t>
            </a:r>
            <a:endParaRPr lang="en-US" altLang="zh-CN" sz="22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}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 sz="2200" b="0" dirty="0" smtClean="0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96136" y="4076700"/>
            <a:ext cx="331135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/>
              <a:t>name </a:t>
            </a:r>
            <a:r>
              <a:rPr lang="en-US" altLang="zh-CN" dirty="0"/>
              <a:t>is: </a:t>
            </a:r>
            <a:r>
              <a:rPr lang="en-US" altLang="zh-CN" dirty="0" smtClean="0"/>
              <a:t>Tom</a:t>
            </a: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/>
              <a:t>department </a:t>
            </a:r>
            <a:r>
              <a:rPr lang="en-US" altLang="zh-CN" dirty="0"/>
              <a:t>is: </a:t>
            </a:r>
            <a:r>
              <a:rPr lang="en-US" altLang="zh-CN" dirty="0" smtClean="0"/>
              <a:t>Software</a:t>
            </a: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/>
              <a:t>age </a:t>
            </a:r>
            <a:r>
              <a:rPr lang="en-US" altLang="zh-CN" dirty="0"/>
              <a:t>is: </a:t>
            </a:r>
            <a:r>
              <a:rPr lang="en-US" altLang="zh-CN" dirty="0" smtClean="0"/>
              <a:t>18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/>
              <a:t>s</a:t>
            </a:r>
            <a:r>
              <a:rPr lang="en-US" altLang="zh-CN" dirty="0" smtClean="0"/>
              <a:t>core is:78.0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012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3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3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23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23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23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23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23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23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23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23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232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232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232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054530" y="438339"/>
            <a:ext cx="6757830" cy="51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10800" rIns="36000" bIns="10800">
            <a:spAutoFit/>
          </a:bodyPr>
          <a:lstStyle>
            <a:defPPr>
              <a:defRPr lang="en-US"/>
            </a:defPPr>
            <a:lvl1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 sz="3200">
                <a:solidFill>
                  <a:schemeClr val="bg1"/>
                </a:solidFill>
                <a:latin typeface="黑体" panose="02010609060101010101" pitchFamily="49" charset="-122"/>
                <a:cs typeface="Arial Unicode MS" panose="020B0604020202020204" pitchFamily="34" charset="-122"/>
              </a:defRPr>
            </a:lvl1pPr>
            <a:lvl2pPr marL="742950" indent="-28575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CC3300"/>
              </a:buClr>
              <a:buChar char="–"/>
              <a:defRPr b="1">
                <a:latin typeface="仿宋_GB2312"/>
                <a:ea typeface="仿宋_GB2312"/>
                <a:cs typeface="仿宋_GB2312"/>
              </a:defRPr>
            </a:lvl2pPr>
            <a:lvl3pPr marL="1143000" indent="-228600">
              <a:lnSpc>
                <a:spcPct val="93000"/>
              </a:lnSpc>
              <a:spcBef>
                <a:spcPct val="20000"/>
              </a:spcBef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 sz="2000">
                <a:latin typeface="Garamond" panose="02020404030301010803" pitchFamily="18" charset="0"/>
                <a:ea typeface="仿宋_GB2312"/>
                <a:cs typeface="仿宋_GB2312"/>
              </a:defRPr>
            </a:lvl3pPr>
            <a:lvl4pPr marL="1600200" indent="-228600">
              <a:lnSpc>
                <a:spcPct val="93000"/>
              </a:lnSpc>
              <a:spcBef>
                <a:spcPct val="20000"/>
              </a:spcBef>
              <a:buClr>
                <a:srgbClr val="CC3300"/>
              </a:buClr>
              <a:buChar char="–"/>
              <a:defRPr>
                <a:latin typeface="Garamond" panose="02020404030301010803" pitchFamily="18" charset="0"/>
                <a:ea typeface="仿宋_GB2312"/>
                <a:cs typeface="仿宋_GB2312"/>
              </a:defRPr>
            </a:lvl4pPr>
            <a:lvl5pPr marL="2057400" indent="-228600">
              <a:lnSpc>
                <a:spcPct val="93000"/>
              </a:lnSpc>
              <a:spcBef>
                <a:spcPct val="20000"/>
              </a:spcBef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>
                <a:latin typeface="Garamond" panose="02020404030301010803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>
                <a:latin typeface="Garamond" panose="02020404030301010803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>
                <a:latin typeface="Garamond" panose="02020404030301010803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>
                <a:latin typeface="Garamond" panose="02020404030301010803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>
                <a:latin typeface="Garamond" panose="02020404030301010803" pitchFamily="18" charset="0"/>
                <a:ea typeface="仿宋_GB2312"/>
                <a:cs typeface="仿宋_GB2312"/>
              </a:defRPr>
            </a:lvl9pPr>
          </a:lstStyle>
          <a:p>
            <a:r>
              <a:rPr lang="zh-CN" altLang="en-US" dirty="0" smtClean="0"/>
              <a:t>字节输出流类的层次结构</a:t>
            </a:r>
            <a:endParaRPr lang="zh-CN" altLang="en-US" dirty="0"/>
          </a:p>
        </p:txBody>
      </p:sp>
      <p:grpSp>
        <p:nvGrpSpPr>
          <p:cNvPr id="24579" name="Group 50"/>
          <p:cNvGrpSpPr>
            <a:grpSpLocks/>
          </p:cNvGrpSpPr>
          <p:nvPr/>
        </p:nvGrpSpPr>
        <p:grpSpPr bwMode="auto">
          <a:xfrm>
            <a:off x="250130" y="1339825"/>
            <a:ext cx="8642350" cy="3889375"/>
            <a:chOff x="295" y="555"/>
            <a:chExt cx="5125" cy="2450"/>
          </a:xfrm>
        </p:grpSpPr>
        <p:grpSp>
          <p:nvGrpSpPr>
            <p:cNvPr id="24580" name="Group 3"/>
            <p:cNvGrpSpPr>
              <a:grpSpLocks/>
            </p:cNvGrpSpPr>
            <p:nvPr/>
          </p:nvGrpSpPr>
          <p:grpSpPr bwMode="auto">
            <a:xfrm>
              <a:off x="1429" y="555"/>
              <a:ext cx="1815" cy="435"/>
              <a:chOff x="3061" y="364"/>
              <a:chExt cx="1815" cy="435"/>
            </a:xfrm>
          </p:grpSpPr>
          <p:grpSp>
            <p:nvGrpSpPr>
              <p:cNvPr id="24623" name="Group 4"/>
              <p:cNvGrpSpPr>
                <a:grpSpLocks/>
              </p:cNvGrpSpPr>
              <p:nvPr/>
            </p:nvGrpSpPr>
            <p:grpSpPr bwMode="auto">
              <a:xfrm>
                <a:off x="3288" y="364"/>
                <a:ext cx="1588" cy="435"/>
                <a:chOff x="3288" y="364"/>
                <a:chExt cx="1588" cy="435"/>
              </a:xfrm>
            </p:grpSpPr>
            <p:sp>
              <p:nvSpPr>
                <p:cNvPr id="24625" name="AutoShape 5"/>
                <p:cNvSpPr>
                  <a:spLocks noChangeArrowheads="1"/>
                </p:cNvSpPr>
                <p:nvPr/>
              </p:nvSpPr>
              <p:spPr bwMode="auto">
                <a:xfrm>
                  <a:off x="3288" y="391"/>
                  <a:ext cx="1588" cy="408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 sz="28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CC3300"/>
                    </a:buClr>
                    <a:buChar char="–"/>
                    <a:defRPr sz="2400" b="1">
                      <a:solidFill>
                        <a:schemeClr val="tx1"/>
                      </a:solidFill>
                      <a:latin typeface="仿宋_GB2312"/>
                      <a:ea typeface="仿宋_GB2312"/>
                      <a:cs typeface="仿宋_GB2312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Char char="–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5pPr>
                  <a:lvl6pPr marL="25146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6pPr>
                  <a:lvl7pPr marL="29718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7pPr>
                  <a:lvl8pPr marL="34290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8pPr>
                  <a:lvl9pPr marL="38862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626" name="Rectangle 6"/>
                <p:cNvSpPr>
                  <a:spLocks noChangeArrowheads="1"/>
                </p:cNvSpPr>
                <p:nvPr/>
              </p:nvSpPr>
              <p:spPr bwMode="auto">
                <a:xfrm>
                  <a:off x="3379" y="364"/>
                  <a:ext cx="1496" cy="4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 sz="28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CC3300"/>
                    </a:buClr>
                    <a:buChar char="–"/>
                    <a:defRPr sz="2400" b="1">
                      <a:solidFill>
                        <a:schemeClr val="tx1"/>
                      </a:solidFill>
                      <a:latin typeface="仿宋_GB2312"/>
                      <a:ea typeface="仿宋_GB2312"/>
                      <a:cs typeface="仿宋_GB2312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Char char="–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5pPr>
                  <a:lvl6pPr marL="25146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6pPr>
                  <a:lvl7pPr marL="29718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7pPr>
                  <a:lvl8pPr marL="34290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8pPr>
                  <a:lvl9pPr marL="38862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zh-CN" sz="16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ByteArrayOutputStream</a:t>
                  </a:r>
                </a:p>
                <a:p>
                  <a:pPr algn="ctr" eaLnBrk="1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zh-CN" altLang="en-US" sz="16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字节数组输出流</a:t>
                  </a:r>
                </a:p>
              </p:txBody>
            </p:sp>
          </p:grpSp>
          <p:sp>
            <p:nvSpPr>
              <p:cNvPr id="24624" name="Line 7"/>
              <p:cNvSpPr>
                <a:spLocks noChangeShapeType="1"/>
              </p:cNvSpPr>
              <p:nvPr/>
            </p:nvSpPr>
            <p:spPr bwMode="auto">
              <a:xfrm>
                <a:off x="3061" y="572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581" name="Group 8"/>
            <p:cNvGrpSpPr>
              <a:grpSpLocks/>
            </p:cNvGrpSpPr>
            <p:nvPr/>
          </p:nvGrpSpPr>
          <p:grpSpPr bwMode="auto">
            <a:xfrm>
              <a:off x="1430" y="1054"/>
              <a:ext cx="1815" cy="435"/>
              <a:chOff x="3061" y="364"/>
              <a:chExt cx="1815" cy="435"/>
            </a:xfrm>
          </p:grpSpPr>
          <p:grpSp>
            <p:nvGrpSpPr>
              <p:cNvPr id="24619" name="Group 9"/>
              <p:cNvGrpSpPr>
                <a:grpSpLocks/>
              </p:cNvGrpSpPr>
              <p:nvPr/>
            </p:nvGrpSpPr>
            <p:grpSpPr bwMode="auto">
              <a:xfrm>
                <a:off x="3288" y="364"/>
                <a:ext cx="1588" cy="435"/>
                <a:chOff x="3288" y="364"/>
                <a:chExt cx="1588" cy="435"/>
              </a:xfrm>
            </p:grpSpPr>
            <p:sp>
              <p:nvSpPr>
                <p:cNvPr id="24621" name="AutoShape 10"/>
                <p:cNvSpPr>
                  <a:spLocks noChangeArrowheads="1"/>
                </p:cNvSpPr>
                <p:nvPr/>
              </p:nvSpPr>
              <p:spPr bwMode="auto">
                <a:xfrm>
                  <a:off x="3288" y="391"/>
                  <a:ext cx="1588" cy="408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 sz="28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CC3300"/>
                    </a:buClr>
                    <a:buChar char="–"/>
                    <a:defRPr sz="2400" b="1">
                      <a:solidFill>
                        <a:schemeClr val="tx1"/>
                      </a:solidFill>
                      <a:latin typeface="仿宋_GB2312"/>
                      <a:ea typeface="仿宋_GB2312"/>
                      <a:cs typeface="仿宋_GB2312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Char char="–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5pPr>
                  <a:lvl6pPr marL="25146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6pPr>
                  <a:lvl7pPr marL="29718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7pPr>
                  <a:lvl8pPr marL="34290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8pPr>
                  <a:lvl9pPr marL="38862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622" name="Rectangle 11"/>
                <p:cNvSpPr>
                  <a:spLocks noChangeArrowheads="1"/>
                </p:cNvSpPr>
                <p:nvPr/>
              </p:nvSpPr>
              <p:spPr bwMode="auto">
                <a:xfrm>
                  <a:off x="3379" y="364"/>
                  <a:ext cx="1496" cy="4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 sz="28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CC3300"/>
                    </a:buClr>
                    <a:buChar char="–"/>
                    <a:defRPr sz="2400" b="1">
                      <a:solidFill>
                        <a:schemeClr val="tx1"/>
                      </a:solidFill>
                      <a:latin typeface="仿宋_GB2312"/>
                      <a:ea typeface="仿宋_GB2312"/>
                      <a:cs typeface="仿宋_GB2312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Char char="–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5pPr>
                  <a:lvl6pPr marL="25146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6pPr>
                  <a:lvl7pPr marL="29718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7pPr>
                  <a:lvl8pPr marL="34290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8pPr>
                  <a:lvl9pPr marL="38862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zh-CN" sz="1600" b="1" dirty="0" err="1">
                      <a:solidFill>
                        <a:srgbClr val="FF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FileOutputStream</a:t>
                  </a:r>
                  <a:endParaRPr lang="en-US" altLang="zh-CN" sz="16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  <a:p>
                  <a:pPr algn="ctr" eaLnBrk="1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zh-CN" altLang="en-US" sz="16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文件输出流</a:t>
                  </a:r>
                </a:p>
              </p:txBody>
            </p:sp>
          </p:grpSp>
          <p:sp>
            <p:nvSpPr>
              <p:cNvPr id="24620" name="Line 12"/>
              <p:cNvSpPr>
                <a:spLocks noChangeShapeType="1"/>
              </p:cNvSpPr>
              <p:nvPr/>
            </p:nvSpPr>
            <p:spPr bwMode="auto">
              <a:xfrm>
                <a:off x="3061" y="572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582" name="Group 13"/>
            <p:cNvGrpSpPr>
              <a:grpSpLocks/>
            </p:cNvGrpSpPr>
            <p:nvPr/>
          </p:nvGrpSpPr>
          <p:grpSpPr bwMode="auto">
            <a:xfrm>
              <a:off x="1429" y="1553"/>
              <a:ext cx="1815" cy="435"/>
              <a:chOff x="3061" y="364"/>
              <a:chExt cx="1815" cy="435"/>
            </a:xfrm>
          </p:grpSpPr>
          <p:grpSp>
            <p:nvGrpSpPr>
              <p:cNvPr id="24615" name="Group 14"/>
              <p:cNvGrpSpPr>
                <a:grpSpLocks/>
              </p:cNvGrpSpPr>
              <p:nvPr/>
            </p:nvGrpSpPr>
            <p:grpSpPr bwMode="auto">
              <a:xfrm>
                <a:off x="3288" y="364"/>
                <a:ext cx="1588" cy="435"/>
                <a:chOff x="3288" y="364"/>
                <a:chExt cx="1588" cy="435"/>
              </a:xfrm>
            </p:grpSpPr>
            <p:sp>
              <p:nvSpPr>
                <p:cNvPr id="24617" name="AutoShape 15"/>
                <p:cNvSpPr>
                  <a:spLocks noChangeArrowheads="1"/>
                </p:cNvSpPr>
                <p:nvPr/>
              </p:nvSpPr>
              <p:spPr bwMode="auto">
                <a:xfrm>
                  <a:off x="3288" y="391"/>
                  <a:ext cx="1588" cy="408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 sz="28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CC3300"/>
                    </a:buClr>
                    <a:buChar char="–"/>
                    <a:defRPr sz="2400" b="1">
                      <a:solidFill>
                        <a:schemeClr val="tx1"/>
                      </a:solidFill>
                      <a:latin typeface="仿宋_GB2312"/>
                      <a:ea typeface="仿宋_GB2312"/>
                      <a:cs typeface="仿宋_GB2312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Char char="–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5pPr>
                  <a:lvl6pPr marL="25146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6pPr>
                  <a:lvl7pPr marL="29718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7pPr>
                  <a:lvl8pPr marL="34290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8pPr>
                  <a:lvl9pPr marL="38862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618" name="Rectangle 16"/>
                <p:cNvSpPr>
                  <a:spLocks noChangeArrowheads="1"/>
                </p:cNvSpPr>
                <p:nvPr/>
              </p:nvSpPr>
              <p:spPr bwMode="auto">
                <a:xfrm>
                  <a:off x="3379" y="364"/>
                  <a:ext cx="1496" cy="4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 sz="28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CC3300"/>
                    </a:buClr>
                    <a:buChar char="–"/>
                    <a:defRPr sz="2400" b="1">
                      <a:solidFill>
                        <a:schemeClr val="tx1"/>
                      </a:solidFill>
                      <a:latin typeface="仿宋_GB2312"/>
                      <a:ea typeface="仿宋_GB2312"/>
                      <a:cs typeface="仿宋_GB2312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Char char="–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5pPr>
                  <a:lvl6pPr marL="25146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6pPr>
                  <a:lvl7pPr marL="29718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7pPr>
                  <a:lvl8pPr marL="34290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8pPr>
                  <a:lvl9pPr marL="38862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zh-CN" sz="16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FilterOutputStream</a:t>
                  </a:r>
                </a:p>
                <a:p>
                  <a:pPr algn="ctr" eaLnBrk="1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zh-CN" altLang="en-US" sz="16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过滤器输出流</a:t>
                  </a:r>
                </a:p>
              </p:txBody>
            </p:sp>
          </p:grpSp>
          <p:sp>
            <p:nvSpPr>
              <p:cNvPr id="24616" name="Line 17"/>
              <p:cNvSpPr>
                <a:spLocks noChangeShapeType="1"/>
              </p:cNvSpPr>
              <p:nvPr/>
            </p:nvSpPr>
            <p:spPr bwMode="auto">
              <a:xfrm>
                <a:off x="3061" y="572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583" name="Group 18"/>
            <p:cNvGrpSpPr>
              <a:grpSpLocks/>
            </p:cNvGrpSpPr>
            <p:nvPr/>
          </p:nvGrpSpPr>
          <p:grpSpPr bwMode="auto">
            <a:xfrm>
              <a:off x="1429" y="2071"/>
              <a:ext cx="1815" cy="435"/>
              <a:chOff x="3061" y="364"/>
              <a:chExt cx="1815" cy="435"/>
            </a:xfrm>
          </p:grpSpPr>
          <p:grpSp>
            <p:nvGrpSpPr>
              <p:cNvPr id="24611" name="Group 19"/>
              <p:cNvGrpSpPr>
                <a:grpSpLocks/>
              </p:cNvGrpSpPr>
              <p:nvPr/>
            </p:nvGrpSpPr>
            <p:grpSpPr bwMode="auto">
              <a:xfrm>
                <a:off x="3288" y="364"/>
                <a:ext cx="1588" cy="435"/>
                <a:chOff x="3288" y="364"/>
                <a:chExt cx="1588" cy="435"/>
              </a:xfrm>
            </p:grpSpPr>
            <p:sp>
              <p:nvSpPr>
                <p:cNvPr id="24613" name="AutoShape 20"/>
                <p:cNvSpPr>
                  <a:spLocks noChangeArrowheads="1"/>
                </p:cNvSpPr>
                <p:nvPr/>
              </p:nvSpPr>
              <p:spPr bwMode="auto">
                <a:xfrm>
                  <a:off x="3288" y="391"/>
                  <a:ext cx="1588" cy="408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 sz="28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CC3300"/>
                    </a:buClr>
                    <a:buChar char="–"/>
                    <a:defRPr sz="2400" b="1">
                      <a:solidFill>
                        <a:schemeClr val="tx1"/>
                      </a:solidFill>
                      <a:latin typeface="仿宋_GB2312"/>
                      <a:ea typeface="仿宋_GB2312"/>
                      <a:cs typeface="仿宋_GB2312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Char char="–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5pPr>
                  <a:lvl6pPr marL="25146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6pPr>
                  <a:lvl7pPr marL="29718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7pPr>
                  <a:lvl8pPr marL="34290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8pPr>
                  <a:lvl9pPr marL="38862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614" name="Rectangle 21"/>
                <p:cNvSpPr>
                  <a:spLocks noChangeArrowheads="1"/>
                </p:cNvSpPr>
                <p:nvPr/>
              </p:nvSpPr>
              <p:spPr bwMode="auto">
                <a:xfrm>
                  <a:off x="3379" y="364"/>
                  <a:ext cx="1496" cy="4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 sz="28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CC3300"/>
                    </a:buClr>
                    <a:buChar char="–"/>
                    <a:defRPr sz="2400" b="1">
                      <a:solidFill>
                        <a:schemeClr val="tx1"/>
                      </a:solidFill>
                      <a:latin typeface="仿宋_GB2312"/>
                      <a:ea typeface="仿宋_GB2312"/>
                      <a:cs typeface="仿宋_GB2312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Char char="–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5pPr>
                  <a:lvl6pPr marL="25146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6pPr>
                  <a:lvl7pPr marL="29718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7pPr>
                  <a:lvl8pPr marL="34290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8pPr>
                  <a:lvl9pPr marL="38862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zh-CN" sz="16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PipedOutputStream</a:t>
                  </a:r>
                </a:p>
                <a:p>
                  <a:pPr algn="ctr" eaLnBrk="1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zh-CN" altLang="en-US" sz="16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管道输出流</a:t>
                  </a:r>
                </a:p>
              </p:txBody>
            </p:sp>
          </p:grpSp>
          <p:sp>
            <p:nvSpPr>
              <p:cNvPr id="24612" name="Line 22"/>
              <p:cNvSpPr>
                <a:spLocks noChangeShapeType="1"/>
              </p:cNvSpPr>
              <p:nvPr/>
            </p:nvSpPr>
            <p:spPr bwMode="auto">
              <a:xfrm>
                <a:off x="3061" y="572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584" name="Group 23"/>
            <p:cNvGrpSpPr>
              <a:grpSpLocks/>
            </p:cNvGrpSpPr>
            <p:nvPr/>
          </p:nvGrpSpPr>
          <p:grpSpPr bwMode="auto">
            <a:xfrm>
              <a:off x="1429" y="2570"/>
              <a:ext cx="1815" cy="435"/>
              <a:chOff x="3061" y="364"/>
              <a:chExt cx="1815" cy="435"/>
            </a:xfrm>
          </p:grpSpPr>
          <p:grpSp>
            <p:nvGrpSpPr>
              <p:cNvPr id="24607" name="Group 24"/>
              <p:cNvGrpSpPr>
                <a:grpSpLocks/>
              </p:cNvGrpSpPr>
              <p:nvPr/>
            </p:nvGrpSpPr>
            <p:grpSpPr bwMode="auto">
              <a:xfrm>
                <a:off x="3288" y="364"/>
                <a:ext cx="1588" cy="435"/>
                <a:chOff x="3288" y="364"/>
                <a:chExt cx="1588" cy="435"/>
              </a:xfrm>
            </p:grpSpPr>
            <p:sp>
              <p:nvSpPr>
                <p:cNvPr id="24609" name="AutoShape 25"/>
                <p:cNvSpPr>
                  <a:spLocks noChangeArrowheads="1"/>
                </p:cNvSpPr>
                <p:nvPr/>
              </p:nvSpPr>
              <p:spPr bwMode="auto">
                <a:xfrm>
                  <a:off x="3288" y="391"/>
                  <a:ext cx="1588" cy="408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 sz="28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CC3300"/>
                    </a:buClr>
                    <a:buChar char="–"/>
                    <a:defRPr sz="2400" b="1">
                      <a:solidFill>
                        <a:schemeClr val="tx1"/>
                      </a:solidFill>
                      <a:latin typeface="仿宋_GB2312"/>
                      <a:ea typeface="仿宋_GB2312"/>
                      <a:cs typeface="仿宋_GB2312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Char char="–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5pPr>
                  <a:lvl6pPr marL="25146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6pPr>
                  <a:lvl7pPr marL="29718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7pPr>
                  <a:lvl8pPr marL="34290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8pPr>
                  <a:lvl9pPr marL="38862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610" name="Rectangle 26"/>
                <p:cNvSpPr>
                  <a:spLocks noChangeArrowheads="1"/>
                </p:cNvSpPr>
                <p:nvPr/>
              </p:nvSpPr>
              <p:spPr bwMode="auto">
                <a:xfrm>
                  <a:off x="3379" y="364"/>
                  <a:ext cx="1496" cy="4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 sz="28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CC3300"/>
                    </a:buClr>
                    <a:buChar char="–"/>
                    <a:defRPr sz="2400" b="1">
                      <a:solidFill>
                        <a:schemeClr val="tx1"/>
                      </a:solidFill>
                      <a:latin typeface="仿宋_GB2312"/>
                      <a:ea typeface="仿宋_GB2312"/>
                      <a:cs typeface="仿宋_GB2312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Char char="–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5pPr>
                  <a:lvl6pPr marL="25146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6pPr>
                  <a:lvl7pPr marL="29718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7pPr>
                  <a:lvl8pPr marL="34290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8pPr>
                  <a:lvl9pPr marL="38862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zh-CN" sz="1600" b="1" dirty="0" err="1">
                      <a:solidFill>
                        <a:srgbClr val="FF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ObjectOutputStream</a:t>
                  </a:r>
                  <a:endParaRPr lang="en-US" altLang="zh-CN" sz="16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  <a:p>
                  <a:pPr algn="ctr" eaLnBrk="1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zh-CN" altLang="en-US" sz="16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对象输出流</a:t>
                  </a:r>
                </a:p>
              </p:txBody>
            </p:sp>
          </p:grpSp>
          <p:sp>
            <p:nvSpPr>
              <p:cNvPr id="24608" name="Line 27"/>
              <p:cNvSpPr>
                <a:spLocks noChangeShapeType="1"/>
              </p:cNvSpPr>
              <p:nvPr/>
            </p:nvSpPr>
            <p:spPr bwMode="auto">
              <a:xfrm>
                <a:off x="3061" y="572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585" name="Group 28"/>
            <p:cNvGrpSpPr>
              <a:grpSpLocks/>
            </p:cNvGrpSpPr>
            <p:nvPr/>
          </p:nvGrpSpPr>
          <p:grpSpPr bwMode="auto">
            <a:xfrm>
              <a:off x="3605" y="1098"/>
              <a:ext cx="1815" cy="435"/>
              <a:chOff x="3061" y="364"/>
              <a:chExt cx="1815" cy="435"/>
            </a:xfrm>
          </p:grpSpPr>
          <p:grpSp>
            <p:nvGrpSpPr>
              <p:cNvPr id="24603" name="Group 29"/>
              <p:cNvGrpSpPr>
                <a:grpSpLocks/>
              </p:cNvGrpSpPr>
              <p:nvPr/>
            </p:nvGrpSpPr>
            <p:grpSpPr bwMode="auto">
              <a:xfrm>
                <a:off x="3288" y="364"/>
                <a:ext cx="1588" cy="435"/>
                <a:chOff x="3288" y="364"/>
                <a:chExt cx="1588" cy="435"/>
              </a:xfrm>
            </p:grpSpPr>
            <p:sp>
              <p:nvSpPr>
                <p:cNvPr id="24605" name="AutoShape 30"/>
                <p:cNvSpPr>
                  <a:spLocks noChangeArrowheads="1"/>
                </p:cNvSpPr>
                <p:nvPr/>
              </p:nvSpPr>
              <p:spPr bwMode="auto">
                <a:xfrm>
                  <a:off x="3288" y="391"/>
                  <a:ext cx="1588" cy="408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 sz="28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CC3300"/>
                    </a:buClr>
                    <a:buChar char="–"/>
                    <a:defRPr sz="2400" b="1">
                      <a:solidFill>
                        <a:schemeClr val="tx1"/>
                      </a:solidFill>
                      <a:latin typeface="仿宋_GB2312"/>
                      <a:ea typeface="仿宋_GB2312"/>
                      <a:cs typeface="仿宋_GB2312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Char char="–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5pPr>
                  <a:lvl6pPr marL="25146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6pPr>
                  <a:lvl7pPr marL="29718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7pPr>
                  <a:lvl8pPr marL="34290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8pPr>
                  <a:lvl9pPr marL="38862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606" name="Rectangle 31"/>
                <p:cNvSpPr>
                  <a:spLocks noChangeArrowheads="1"/>
                </p:cNvSpPr>
                <p:nvPr/>
              </p:nvSpPr>
              <p:spPr bwMode="auto">
                <a:xfrm>
                  <a:off x="3379" y="364"/>
                  <a:ext cx="1496" cy="4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 sz="28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CC3300"/>
                    </a:buClr>
                    <a:buChar char="–"/>
                    <a:defRPr sz="2400" b="1">
                      <a:solidFill>
                        <a:schemeClr val="tx1"/>
                      </a:solidFill>
                      <a:latin typeface="仿宋_GB2312"/>
                      <a:ea typeface="仿宋_GB2312"/>
                      <a:cs typeface="仿宋_GB2312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Char char="–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5pPr>
                  <a:lvl6pPr marL="25146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6pPr>
                  <a:lvl7pPr marL="29718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7pPr>
                  <a:lvl8pPr marL="34290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8pPr>
                  <a:lvl9pPr marL="38862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zh-CN" sz="1600" b="1" dirty="0" err="1">
                      <a:solidFill>
                        <a:srgbClr val="FF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BufferOutputStream</a:t>
                  </a:r>
                  <a:endParaRPr lang="en-US" altLang="zh-CN" sz="16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  <a:p>
                  <a:pPr algn="ctr" eaLnBrk="1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zh-CN" altLang="en-US" sz="16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带缓冲区输出流</a:t>
                  </a:r>
                </a:p>
              </p:txBody>
            </p:sp>
          </p:grpSp>
          <p:sp>
            <p:nvSpPr>
              <p:cNvPr id="24604" name="Line 32"/>
              <p:cNvSpPr>
                <a:spLocks noChangeShapeType="1"/>
              </p:cNvSpPr>
              <p:nvPr/>
            </p:nvSpPr>
            <p:spPr bwMode="auto">
              <a:xfrm>
                <a:off x="3061" y="572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586" name="Group 33"/>
            <p:cNvGrpSpPr>
              <a:grpSpLocks/>
            </p:cNvGrpSpPr>
            <p:nvPr/>
          </p:nvGrpSpPr>
          <p:grpSpPr bwMode="auto">
            <a:xfrm>
              <a:off x="3605" y="1570"/>
              <a:ext cx="1815" cy="435"/>
              <a:chOff x="3061" y="364"/>
              <a:chExt cx="1815" cy="435"/>
            </a:xfrm>
          </p:grpSpPr>
          <p:grpSp>
            <p:nvGrpSpPr>
              <p:cNvPr id="24599" name="Group 34"/>
              <p:cNvGrpSpPr>
                <a:grpSpLocks/>
              </p:cNvGrpSpPr>
              <p:nvPr/>
            </p:nvGrpSpPr>
            <p:grpSpPr bwMode="auto">
              <a:xfrm>
                <a:off x="3288" y="364"/>
                <a:ext cx="1588" cy="435"/>
                <a:chOff x="3288" y="364"/>
                <a:chExt cx="1588" cy="435"/>
              </a:xfrm>
            </p:grpSpPr>
            <p:sp>
              <p:nvSpPr>
                <p:cNvPr id="24601" name="AutoShape 35"/>
                <p:cNvSpPr>
                  <a:spLocks noChangeArrowheads="1"/>
                </p:cNvSpPr>
                <p:nvPr/>
              </p:nvSpPr>
              <p:spPr bwMode="auto">
                <a:xfrm>
                  <a:off x="3288" y="391"/>
                  <a:ext cx="1588" cy="408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 sz="28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CC3300"/>
                    </a:buClr>
                    <a:buChar char="–"/>
                    <a:defRPr sz="2400" b="1">
                      <a:solidFill>
                        <a:schemeClr val="tx1"/>
                      </a:solidFill>
                      <a:latin typeface="仿宋_GB2312"/>
                      <a:ea typeface="仿宋_GB2312"/>
                      <a:cs typeface="仿宋_GB2312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Char char="–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5pPr>
                  <a:lvl6pPr marL="25146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6pPr>
                  <a:lvl7pPr marL="29718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7pPr>
                  <a:lvl8pPr marL="34290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8pPr>
                  <a:lvl9pPr marL="38862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602" name="Rectangle 36"/>
                <p:cNvSpPr>
                  <a:spLocks noChangeArrowheads="1"/>
                </p:cNvSpPr>
                <p:nvPr/>
              </p:nvSpPr>
              <p:spPr bwMode="auto">
                <a:xfrm>
                  <a:off x="3379" y="364"/>
                  <a:ext cx="1496" cy="4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 sz="28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CC3300"/>
                    </a:buClr>
                    <a:buChar char="–"/>
                    <a:defRPr sz="2400" b="1">
                      <a:solidFill>
                        <a:schemeClr val="tx1"/>
                      </a:solidFill>
                      <a:latin typeface="仿宋_GB2312"/>
                      <a:ea typeface="仿宋_GB2312"/>
                      <a:cs typeface="仿宋_GB2312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Char char="–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5pPr>
                  <a:lvl6pPr marL="25146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6pPr>
                  <a:lvl7pPr marL="29718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7pPr>
                  <a:lvl8pPr marL="34290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8pPr>
                  <a:lvl9pPr marL="38862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zh-CN" sz="16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PrintStream</a:t>
                  </a:r>
                </a:p>
                <a:p>
                  <a:pPr algn="ctr" eaLnBrk="1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zh-CN" altLang="en-US" sz="16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回退输出流</a:t>
                  </a:r>
                </a:p>
              </p:txBody>
            </p:sp>
          </p:grpSp>
          <p:sp>
            <p:nvSpPr>
              <p:cNvPr id="24600" name="Line 37"/>
              <p:cNvSpPr>
                <a:spLocks noChangeShapeType="1"/>
              </p:cNvSpPr>
              <p:nvPr/>
            </p:nvSpPr>
            <p:spPr bwMode="auto">
              <a:xfrm>
                <a:off x="3061" y="572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587" name="Group 38"/>
            <p:cNvGrpSpPr>
              <a:grpSpLocks/>
            </p:cNvGrpSpPr>
            <p:nvPr/>
          </p:nvGrpSpPr>
          <p:grpSpPr bwMode="auto">
            <a:xfrm>
              <a:off x="3605" y="2068"/>
              <a:ext cx="1815" cy="435"/>
              <a:chOff x="3061" y="364"/>
              <a:chExt cx="1815" cy="435"/>
            </a:xfrm>
          </p:grpSpPr>
          <p:grpSp>
            <p:nvGrpSpPr>
              <p:cNvPr id="24595" name="Group 39"/>
              <p:cNvGrpSpPr>
                <a:grpSpLocks/>
              </p:cNvGrpSpPr>
              <p:nvPr/>
            </p:nvGrpSpPr>
            <p:grpSpPr bwMode="auto">
              <a:xfrm>
                <a:off x="3288" y="364"/>
                <a:ext cx="1588" cy="435"/>
                <a:chOff x="3288" y="364"/>
                <a:chExt cx="1588" cy="435"/>
              </a:xfrm>
            </p:grpSpPr>
            <p:sp>
              <p:nvSpPr>
                <p:cNvPr id="24597" name="AutoShape 40"/>
                <p:cNvSpPr>
                  <a:spLocks noChangeArrowheads="1"/>
                </p:cNvSpPr>
                <p:nvPr/>
              </p:nvSpPr>
              <p:spPr bwMode="auto">
                <a:xfrm>
                  <a:off x="3288" y="391"/>
                  <a:ext cx="1588" cy="408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 sz="28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CC3300"/>
                    </a:buClr>
                    <a:buChar char="–"/>
                    <a:defRPr sz="2400" b="1">
                      <a:solidFill>
                        <a:schemeClr val="tx1"/>
                      </a:solidFill>
                      <a:latin typeface="仿宋_GB2312"/>
                      <a:ea typeface="仿宋_GB2312"/>
                      <a:cs typeface="仿宋_GB2312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Char char="–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5pPr>
                  <a:lvl6pPr marL="25146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6pPr>
                  <a:lvl7pPr marL="29718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7pPr>
                  <a:lvl8pPr marL="34290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8pPr>
                  <a:lvl9pPr marL="38862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598" name="Rectangle 41"/>
                <p:cNvSpPr>
                  <a:spLocks noChangeArrowheads="1"/>
                </p:cNvSpPr>
                <p:nvPr/>
              </p:nvSpPr>
              <p:spPr bwMode="auto">
                <a:xfrm>
                  <a:off x="3379" y="364"/>
                  <a:ext cx="1496" cy="4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8000" rIns="18000">
                  <a:spAutoFit/>
                </a:bodyPr>
                <a:lstStyle>
                  <a:lvl1pPr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 sz="28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CC3300"/>
                    </a:buClr>
                    <a:buChar char="–"/>
                    <a:defRPr sz="2400" b="1">
                      <a:solidFill>
                        <a:schemeClr val="tx1"/>
                      </a:solidFill>
                      <a:latin typeface="仿宋_GB2312"/>
                      <a:ea typeface="仿宋_GB2312"/>
                      <a:cs typeface="仿宋_GB2312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Char char="–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ct val="20000"/>
                    </a:spcBef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5pPr>
                  <a:lvl6pPr marL="25146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6pPr>
                  <a:lvl7pPr marL="29718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7pPr>
                  <a:lvl8pPr marL="34290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8pPr>
                  <a:lvl9pPr marL="3886200" indent="-228600" eaLnBrk="0" fontAlgn="base" hangingPunct="0">
                    <a:lnSpc>
                      <a:spcPct val="93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3300"/>
                    </a:buClr>
                    <a:buSzPct val="75000"/>
                    <a:buFont typeface="Wingdings" panose="05000000000000000000" pitchFamily="2" charset="2"/>
                    <a:buChar char="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仿宋_GB2312"/>
                      <a:cs typeface="仿宋_GB231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zh-CN" sz="1600" b="1" dirty="0" err="1">
                      <a:solidFill>
                        <a:srgbClr val="FF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DataOutputStream</a:t>
                  </a:r>
                  <a:endParaRPr lang="en-US" altLang="zh-CN" sz="16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  <a:p>
                  <a:pPr algn="ctr" eaLnBrk="1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zh-CN" altLang="en-US" sz="16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数据输出流</a:t>
                  </a:r>
                </a:p>
              </p:txBody>
            </p:sp>
          </p:grpSp>
          <p:sp>
            <p:nvSpPr>
              <p:cNvPr id="24596" name="Line 42"/>
              <p:cNvSpPr>
                <a:spLocks noChangeShapeType="1"/>
              </p:cNvSpPr>
              <p:nvPr/>
            </p:nvSpPr>
            <p:spPr bwMode="auto">
              <a:xfrm>
                <a:off x="3061" y="572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24588" name="AutoShape 43"/>
            <p:cNvCxnSpPr>
              <a:cxnSpLocks noChangeShapeType="1"/>
              <a:stCxn id="24604" idx="0"/>
              <a:endCxn id="24596" idx="0"/>
            </p:cNvCxnSpPr>
            <p:nvPr/>
          </p:nvCxnSpPr>
          <p:spPr bwMode="auto">
            <a:xfrm>
              <a:off x="3605" y="1306"/>
              <a:ext cx="0" cy="97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589" name="Line 44"/>
            <p:cNvSpPr>
              <a:spLocks noChangeShapeType="1"/>
            </p:cNvSpPr>
            <p:nvPr/>
          </p:nvSpPr>
          <p:spPr bwMode="auto">
            <a:xfrm>
              <a:off x="3243" y="1779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590" name="Group 45"/>
            <p:cNvGrpSpPr>
              <a:grpSpLocks/>
            </p:cNvGrpSpPr>
            <p:nvPr/>
          </p:nvGrpSpPr>
          <p:grpSpPr bwMode="auto">
            <a:xfrm>
              <a:off x="295" y="1526"/>
              <a:ext cx="907" cy="435"/>
              <a:chOff x="3288" y="364"/>
              <a:chExt cx="1588" cy="435"/>
            </a:xfrm>
          </p:grpSpPr>
          <p:sp>
            <p:nvSpPr>
              <p:cNvPr id="24593" name="AutoShape 46"/>
              <p:cNvSpPr>
                <a:spLocks noChangeArrowheads="1"/>
              </p:cNvSpPr>
              <p:nvPr/>
            </p:nvSpPr>
            <p:spPr bwMode="auto">
              <a:xfrm>
                <a:off x="3288" y="391"/>
                <a:ext cx="1588" cy="40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Char char="–"/>
                  <a:defRPr sz="2400" b="1">
                    <a:solidFill>
                      <a:schemeClr val="tx1"/>
                    </a:solidFill>
                    <a:latin typeface="仿宋_GB2312"/>
                    <a:ea typeface="仿宋_GB2312"/>
                    <a:cs typeface="仿宋_GB2312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Char char="–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594" name="Rectangle 47"/>
              <p:cNvSpPr>
                <a:spLocks noChangeArrowheads="1"/>
              </p:cNvSpPr>
              <p:nvPr/>
            </p:nvSpPr>
            <p:spPr bwMode="auto">
              <a:xfrm>
                <a:off x="3379" y="364"/>
                <a:ext cx="1495" cy="4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rIns="18000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CC3300"/>
                  </a:buClr>
                  <a:buChar char="–"/>
                  <a:defRPr sz="2400" b="1">
                    <a:solidFill>
                      <a:schemeClr val="tx1"/>
                    </a:solidFill>
                    <a:latin typeface="仿宋_GB2312"/>
                    <a:ea typeface="仿宋_GB2312"/>
                    <a:cs typeface="仿宋_GB2312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Char char="–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ct val="20000"/>
                  </a:spcBef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lnSpc>
                    <a:spcPct val="9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75000"/>
                  <a:buFont typeface="Wingdings" panose="05000000000000000000" pitchFamily="2" charset="2"/>
                  <a:buChar char=""/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仿宋_GB2312"/>
                    <a:cs typeface="仿宋_GB231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600" b="1">
                    <a:latin typeface="Arial" panose="020B0604020202020204" pitchFamily="34" charset="0"/>
                    <a:ea typeface="宋体" panose="02010600030101010101" pitchFamily="2" charset="-122"/>
                  </a:rPr>
                  <a:t>OutputStream</a:t>
                </a:r>
              </a:p>
              <a:p>
                <a:pPr algn="ctr"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zh-CN" altLang="en-US" sz="1600" b="1">
                    <a:latin typeface="Arial" panose="020B0604020202020204" pitchFamily="34" charset="0"/>
                    <a:ea typeface="宋体" panose="02010600030101010101" pitchFamily="2" charset="-122"/>
                  </a:rPr>
                  <a:t>输出流</a:t>
                </a:r>
              </a:p>
            </p:txBody>
          </p:sp>
        </p:grpSp>
        <p:sp>
          <p:nvSpPr>
            <p:cNvPr id="24591" name="Line 48"/>
            <p:cNvSpPr>
              <a:spLocks noChangeShapeType="1"/>
            </p:cNvSpPr>
            <p:nvPr/>
          </p:nvSpPr>
          <p:spPr bwMode="auto">
            <a:xfrm flipH="1">
              <a:off x="1203" y="1761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4592" name="AutoShape 49"/>
            <p:cNvCxnSpPr>
              <a:cxnSpLocks noChangeShapeType="1"/>
              <a:stCxn id="24624" idx="0"/>
              <a:endCxn id="24608" idx="0"/>
            </p:cNvCxnSpPr>
            <p:nvPr/>
          </p:nvCxnSpPr>
          <p:spPr bwMode="auto">
            <a:xfrm>
              <a:off x="1429" y="763"/>
              <a:ext cx="0" cy="20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691467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9750" y="1268413"/>
            <a:ext cx="8280400" cy="527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Arial" panose="020B0604020202020204" pitchFamily="34" charset="0"/>
              </a:rPr>
              <a:t>import java.io.*;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0" dirty="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class Student   implements </a:t>
            </a:r>
            <a:r>
              <a:rPr lang="en-US" altLang="zh-CN" sz="2400" b="0" dirty="0" err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Serializable</a:t>
            </a:r>
            <a:r>
              <a:rPr lang="en-US" altLang="zh-CN" sz="2400" b="0" dirty="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zh-CN" altLang="en-US" sz="2400" b="0" dirty="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String name;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	String department;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400" b="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transient</a:t>
            </a:r>
            <a:r>
              <a:rPr lang="en-US" altLang="zh-CN" sz="24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0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age;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	double    score;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	public </a:t>
            </a:r>
            <a:r>
              <a:rPr lang="en-US" altLang="zh-CN" sz="2400" b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Student(String </a:t>
            </a:r>
            <a:r>
              <a:rPr lang="en-US" altLang="zh-CN" sz="2400" b="0" dirty="0" err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name,String</a:t>
            </a:r>
            <a:r>
              <a:rPr lang="en-US" altLang="zh-CN" sz="2400" b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0" dirty="0" err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dep,int</a:t>
            </a:r>
            <a:r>
              <a:rPr lang="en-US" altLang="zh-CN" sz="2400" b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0" dirty="0" err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age,double</a:t>
            </a:r>
            <a:r>
              <a:rPr lang="en-US" altLang="zh-CN" sz="2400" b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s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r>
              <a:rPr lang="en-US" altLang="zh-CN" sz="2400" b="0" dirty="0" err="1">
                <a:latin typeface="Arial" panose="020B0604020202020204" pitchFamily="34" charset="0"/>
                <a:ea typeface="宋体" panose="02010600030101010101" pitchFamily="2" charset="-122"/>
              </a:rPr>
              <a:t>this.age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=age;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		this.name=name;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r>
              <a:rPr lang="en-US" altLang="zh-CN" sz="2400" b="0" dirty="0" err="1">
                <a:latin typeface="Arial" panose="020B0604020202020204" pitchFamily="34" charset="0"/>
                <a:ea typeface="宋体" panose="02010600030101010101" pitchFamily="2" charset="-122"/>
              </a:rPr>
              <a:t>this.department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en-US" altLang="zh-CN" sz="2400" b="0" dirty="0" err="1">
                <a:latin typeface="Arial" panose="020B0604020202020204" pitchFamily="34" charset="0"/>
                <a:ea typeface="宋体" panose="02010600030101010101" pitchFamily="2" charset="-122"/>
              </a:rPr>
              <a:t>dep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r>
              <a:rPr lang="en-US" altLang="zh-CN" sz="2400" b="0" dirty="0" err="1">
                <a:latin typeface="Arial" panose="020B0604020202020204" pitchFamily="34" charset="0"/>
                <a:ea typeface="宋体" panose="02010600030101010101" pitchFamily="2" charset="-122"/>
              </a:rPr>
              <a:t>this.score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=s;</a:t>
            </a:r>
          </a:p>
          <a:p>
            <a:pPr eaLnBrk="1" hangingPunct="1">
              <a:lnSpc>
                <a:spcPts val="1900"/>
              </a:lnSpc>
              <a:spcBef>
                <a:spcPct val="0"/>
              </a:spcBef>
              <a:buNone/>
            </a:pP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	}</a:t>
            </a:r>
          </a:p>
          <a:p>
            <a:pPr eaLnBrk="1" hangingPunct="1">
              <a:lnSpc>
                <a:spcPts val="1900"/>
              </a:lnSpc>
              <a:spcBef>
                <a:spcPct val="0"/>
              </a:spcBef>
              <a:buNone/>
            </a:pP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114131" y="4149080"/>
            <a:ext cx="3528193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dirty="0"/>
              <a:t>name is: Tom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/>
              <a:t>department is: Software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/>
              <a:t>age is: </a:t>
            </a:r>
            <a:r>
              <a:rPr lang="en-US" altLang="zh-CN" dirty="0" smtClean="0"/>
              <a:t>0</a:t>
            </a: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en-US" altLang="zh-CN" dirty="0"/>
              <a:t>score is:78.0</a:t>
            </a:r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 bwMode="auto">
          <a:xfrm>
            <a:off x="4679950" y="2133600"/>
            <a:ext cx="1944688" cy="1008063"/>
          </a:xfrm>
          <a:prstGeom prst="wedgeRoundRectCallout">
            <a:avLst>
              <a:gd name="adj1" fmla="val -112002"/>
              <a:gd name="adj2" fmla="val 49940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dirty="0">
                <a:latin typeface="Arial" panose="020B0604020202020204" pitchFamily="34" charset="0"/>
              </a:rPr>
              <a:t>Transient</a:t>
            </a:r>
          </a:p>
          <a:p>
            <a:pPr marL="342900" indent="-342900" algn="ctr"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lang="zh-CN" altLang="en-US" dirty="0">
                <a:latin typeface="Arial" panose="020B0604020202020204" pitchFamily="34" charset="0"/>
              </a:rPr>
              <a:t>变量不保存</a:t>
            </a:r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67589" name="Rectangle 4"/>
          <p:cNvSpPr>
            <a:spLocks noGrp="1" noChangeArrowheads="1"/>
          </p:cNvSpPr>
          <p:nvPr>
            <p:ph type="title"/>
          </p:nvPr>
        </p:nvSpPr>
        <p:spPr>
          <a:xfrm>
            <a:off x="976313" y="260350"/>
            <a:ext cx="8132762" cy="8604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0">
                <a:latin typeface="黑体" panose="02010609060101010101" pitchFamily="49" charset="-122"/>
                <a:ea typeface="黑体" panose="02010609060101010101" pitchFamily="49" charset="-122"/>
              </a:rPr>
              <a:t>对象流示例</a:t>
            </a:r>
          </a:p>
        </p:txBody>
      </p:sp>
    </p:spTree>
    <p:extLst>
      <p:ext uri="{BB962C8B-B14F-4D97-AF65-F5344CB8AC3E}">
        <p14:creationId xmlns:p14="http://schemas.microsoft.com/office/powerpoint/2010/main" val="96471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</p:bldLst>
  </p:timing>
</p:sld>
</file>

<file path=ppt/theme/theme1.xml><?xml version="1.0" encoding="utf-8"?>
<a:theme xmlns:a="http://schemas.openxmlformats.org/drawingml/2006/main" name="sample">
  <a:themeElements>
    <a:clrScheme name="sample 1">
      <a:dk1>
        <a:srgbClr val="000000"/>
      </a:dk1>
      <a:lt1>
        <a:srgbClr val="FFFFFF"/>
      </a:lt1>
      <a:dk2>
        <a:srgbClr val="000798"/>
      </a:dk2>
      <a:lt2>
        <a:srgbClr val="B2B2B2"/>
      </a:lt2>
      <a:accent1>
        <a:srgbClr val="1B33E7"/>
      </a:accent1>
      <a:accent2>
        <a:srgbClr val="6699FF"/>
      </a:accent2>
      <a:accent3>
        <a:srgbClr val="FFFFFF"/>
      </a:accent3>
      <a:accent4>
        <a:srgbClr val="000000"/>
      </a:accent4>
      <a:accent5>
        <a:srgbClr val="ABADF1"/>
      </a:accent5>
      <a:accent6>
        <a:srgbClr val="5C8AE7"/>
      </a:accent6>
      <a:hlink>
        <a:srgbClr val="99CCFF"/>
      </a:hlink>
      <a:folHlink>
        <a:srgbClr val="3366CC"/>
      </a:folHlink>
    </a:clrScheme>
    <a:fontScheme name="sampl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 typeface="Wingdings" panose="05000000000000000000" pitchFamily="2" charset="2"/>
          <a:buNone/>
          <a:tabLst/>
          <a:defRPr kumimoji="0" lang="en-US" altLang="zh-CN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 typeface="Wingdings" panose="05000000000000000000" pitchFamily="2" charset="2"/>
          <a:buNone/>
          <a:tabLst/>
          <a:defRPr kumimoji="0" lang="en-US" altLang="zh-CN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sample 1">
        <a:dk1>
          <a:srgbClr val="000000"/>
        </a:dk1>
        <a:lt1>
          <a:srgbClr val="FFFFFF"/>
        </a:lt1>
        <a:dk2>
          <a:srgbClr val="000798"/>
        </a:dk2>
        <a:lt2>
          <a:srgbClr val="B2B2B2"/>
        </a:lt2>
        <a:accent1>
          <a:srgbClr val="1B33E7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ABADF1"/>
        </a:accent5>
        <a:accent6>
          <a:srgbClr val="5C8AE7"/>
        </a:accent6>
        <a:hlink>
          <a:srgbClr val="99CC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94332"/>
        </a:dk2>
        <a:lt2>
          <a:srgbClr val="B2B2B2"/>
        </a:lt2>
        <a:accent1>
          <a:srgbClr val="0D6531"/>
        </a:accent1>
        <a:accent2>
          <a:srgbClr val="39AF6E"/>
        </a:accent2>
        <a:accent3>
          <a:srgbClr val="FFFFFF"/>
        </a:accent3>
        <a:accent4>
          <a:srgbClr val="000000"/>
        </a:accent4>
        <a:accent5>
          <a:srgbClr val="AAB8AD"/>
        </a:accent5>
        <a:accent6>
          <a:srgbClr val="339E63"/>
        </a:accent6>
        <a:hlink>
          <a:srgbClr val="93E1A0"/>
        </a:hlink>
        <a:folHlink>
          <a:srgbClr val="1D8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275CA3"/>
        </a:dk2>
        <a:lt2>
          <a:srgbClr val="C0C0C0"/>
        </a:lt2>
        <a:accent1>
          <a:srgbClr val="529EBC"/>
        </a:accent1>
        <a:accent2>
          <a:srgbClr val="55BEE3"/>
        </a:accent2>
        <a:accent3>
          <a:srgbClr val="FFFFFF"/>
        </a:accent3>
        <a:accent4>
          <a:srgbClr val="000000"/>
        </a:accent4>
        <a:accent5>
          <a:srgbClr val="B3CCDA"/>
        </a:accent5>
        <a:accent6>
          <a:srgbClr val="4CACCE"/>
        </a:accent6>
        <a:hlink>
          <a:srgbClr val="9FD4F1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ample">
  <a:themeElements>
    <a:clrScheme name="sample 1">
      <a:dk1>
        <a:srgbClr val="000000"/>
      </a:dk1>
      <a:lt1>
        <a:srgbClr val="FFFFFF"/>
      </a:lt1>
      <a:dk2>
        <a:srgbClr val="000798"/>
      </a:dk2>
      <a:lt2>
        <a:srgbClr val="B2B2B2"/>
      </a:lt2>
      <a:accent1>
        <a:srgbClr val="1B33E7"/>
      </a:accent1>
      <a:accent2>
        <a:srgbClr val="6699FF"/>
      </a:accent2>
      <a:accent3>
        <a:srgbClr val="FFFFFF"/>
      </a:accent3>
      <a:accent4>
        <a:srgbClr val="000000"/>
      </a:accent4>
      <a:accent5>
        <a:srgbClr val="ABADF1"/>
      </a:accent5>
      <a:accent6>
        <a:srgbClr val="5C8AE7"/>
      </a:accent6>
      <a:hlink>
        <a:srgbClr val="99CCFF"/>
      </a:hlink>
      <a:folHlink>
        <a:srgbClr val="3366CC"/>
      </a:folHlink>
    </a:clrScheme>
    <a:fontScheme name="sampl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 typeface="Wingdings" panose="05000000000000000000" pitchFamily="2" charset="2"/>
          <a:buNone/>
          <a:tabLst/>
          <a:defRPr kumimoji="0" lang="en-US" altLang="zh-CN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 typeface="Wingdings" panose="05000000000000000000" pitchFamily="2" charset="2"/>
          <a:buNone/>
          <a:tabLst/>
          <a:defRPr kumimoji="0" lang="en-US" altLang="zh-CN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sample 1">
        <a:dk1>
          <a:srgbClr val="000000"/>
        </a:dk1>
        <a:lt1>
          <a:srgbClr val="FFFFFF"/>
        </a:lt1>
        <a:dk2>
          <a:srgbClr val="000798"/>
        </a:dk2>
        <a:lt2>
          <a:srgbClr val="B2B2B2"/>
        </a:lt2>
        <a:accent1>
          <a:srgbClr val="1B33E7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ABADF1"/>
        </a:accent5>
        <a:accent6>
          <a:srgbClr val="5C8AE7"/>
        </a:accent6>
        <a:hlink>
          <a:srgbClr val="99CC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94332"/>
        </a:dk2>
        <a:lt2>
          <a:srgbClr val="B2B2B2"/>
        </a:lt2>
        <a:accent1>
          <a:srgbClr val="0D6531"/>
        </a:accent1>
        <a:accent2>
          <a:srgbClr val="39AF6E"/>
        </a:accent2>
        <a:accent3>
          <a:srgbClr val="FFFFFF"/>
        </a:accent3>
        <a:accent4>
          <a:srgbClr val="000000"/>
        </a:accent4>
        <a:accent5>
          <a:srgbClr val="AAB8AD"/>
        </a:accent5>
        <a:accent6>
          <a:srgbClr val="339E63"/>
        </a:accent6>
        <a:hlink>
          <a:srgbClr val="93E1A0"/>
        </a:hlink>
        <a:folHlink>
          <a:srgbClr val="1D8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275CA3"/>
        </a:dk2>
        <a:lt2>
          <a:srgbClr val="C0C0C0"/>
        </a:lt2>
        <a:accent1>
          <a:srgbClr val="529EBC"/>
        </a:accent1>
        <a:accent2>
          <a:srgbClr val="55BEE3"/>
        </a:accent2>
        <a:accent3>
          <a:srgbClr val="FFFFFF"/>
        </a:accent3>
        <a:accent4>
          <a:srgbClr val="000000"/>
        </a:accent4>
        <a:accent5>
          <a:srgbClr val="B3CCDA"/>
        </a:accent5>
        <a:accent6>
          <a:srgbClr val="4CACCE"/>
        </a:accent6>
        <a:hlink>
          <a:srgbClr val="9FD4F1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10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11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12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13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14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15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16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17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18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19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2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20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21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22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23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24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25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26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27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28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29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3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30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31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32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33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34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35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36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37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38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4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5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6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7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8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9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ppt01</Template>
  <TotalTime>13690</TotalTime>
  <Words>7751</Words>
  <Application>Microsoft Office PowerPoint</Application>
  <PresentationFormat>全屏显示(4:3)</PresentationFormat>
  <Paragraphs>1512</Paragraphs>
  <Slides>90</Slides>
  <Notes>79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90</vt:i4>
      </vt:variant>
    </vt:vector>
  </HeadingPairs>
  <TitlesOfParts>
    <vt:vector size="92" baseType="lpstr">
      <vt:lpstr>sample</vt:lpstr>
      <vt:lpstr>1_sample</vt:lpstr>
      <vt:lpstr>第6章 输入/输出流</vt:lpstr>
      <vt:lpstr>6.1 流的概念</vt:lpstr>
      <vt:lpstr>PowerPoint 演示文稿</vt:lpstr>
      <vt:lpstr>流的分类</vt:lpstr>
      <vt:lpstr>流的分类</vt:lpstr>
      <vt:lpstr>6.2 I/O类体系</vt:lpstr>
      <vt:lpstr>字节流</vt:lpstr>
      <vt:lpstr>PowerPoint 演示文稿</vt:lpstr>
      <vt:lpstr>PowerPoint 演示文稿</vt:lpstr>
      <vt:lpstr>InputStream类的read方法</vt:lpstr>
      <vt:lpstr>InputStream类其他方法</vt:lpstr>
      <vt:lpstr>OutputStream类的write方法</vt:lpstr>
      <vt:lpstr>OutputStream类的其他方法</vt:lpstr>
      <vt:lpstr>PowerPoint 演示文稿</vt:lpstr>
      <vt:lpstr>字符输入流类的层次结构</vt:lpstr>
      <vt:lpstr>字符输出流类的层次结构</vt:lpstr>
      <vt:lpstr>Reader类和Writer类</vt:lpstr>
      <vt:lpstr>Reader类的read方法</vt:lpstr>
      <vt:lpstr>Reader类的常用方法</vt:lpstr>
      <vt:lpstr>Writer类的write方法和常用方法</vt:lpstr>
      <vt:lpstr>小 结</vt:lpstr>
      <vt:lpstr>6.3 文件流</vt:lpstr>
      <vt:lpstr>6.3 文件流</vt:lpstr>
      <vt:lpstr>6.3.1 File类</vt:lpstr>
      <vt:lpstr>File类的构造方法</vt:lpstr>
      <vt:lpstr>File类的常用方法</vt:lpstr>
      <vt:lpstr>File类示例</vt:lpstr>
      <vt:lpstr>文件流</vt:lpstr>
      <vt:lpstr>PowerPoint 演示文稿</vt:lpstr>
      <vt:lpstr>PowerPoint 演示文稿</vt:lpstr>
      <vt:lpstr>FileInputStream类的常用方法</vt:lpstr>
      <vt:lpstr>使用FileInputStream类读文件</vt:lpstr>
      <vt:lpstr>使用FileInputStream类读文件</vt:lpstr>
      <vt:lpstr>PowerPoint 演示文稿</vt:lpstr>
      <vt:lpstr>PowerPoint 演示文稿</vt:lpstr>
      <vt:lpstr>PowerPoint 演示文稿</vt:lpstr>
      <vt:lpstr>FileOutputStream类</vt:lpstr>
      <vt:lpstr>FileOutputStream类的构造方法</vt:lpstr>
      <vt:lpstr>PowerPoint 演示文稿</vt:lpstr>
      <vt:lpstr>PowerPoint 演示文稿</vt:lpstr>
      <vt:lpstr>PowerPoint 演示文稿</vt:lpstr>
      <vt:lpstr>  FileOutputStream示例，将字符串写入文件</vt:lpstr>
      <vt:lpstr>  FileOutputStream示例，将字符串写入文件</vt:lpstr>
      <vt:lpstr>复制文件示例</vt:lpstr>
      <vt:lpstr>文件字节流小结</vt:lpstr>
      <vt:lpstr> 文件字符流</vt:lpstr>
      <vt:lpstr>FileReader类</vt:lpstr>
      <vt:lpstr>FileReader类</vt:lpstr>
      <vt:lpstr>使用FileReader类读文件实例</vt:lpstr>
      <vt:lpstr>FileWriter类</vt:lpstr>
      <vt:lpstr>FileWriter类的常用方法</vt:lpstr>
      <vt:lpstr>FileWriter类的常用方法</vt:lpstr>
      <vt:lpstr>文件字符输出流应用示例</vt:lpstr>
      <vt:lpstr>PowerPoint 演示文稿</vt:lpstr>
      <vt:lpstr>PowerPoint 演示文稿</vt:lpstr>
      <vt:lpstr>6.3.4 文件对话框</vt:lpstr>
      <vt:lpstr>文件对话框</vt:lpstr>
      <vt:lpstr>打开文件对话框</vt:lpstr>
      <vt:lpstr>使用文件对话框打开和保存文件</vt:lpstr>
      <vt:lpstr>PowerPoint 演示文稿</vt:lpstr>
      <vt:lpstr>PowerPoint 演示文稿</vt:lpstr>
      <vt:lpstr>PowerPoint 演示文稿</vt:lpstr>
      <vt:lpstr>PowerPoint 演示文稿</vt:lpstr>
      <vt:lpstr>6.5 缓冲流</vt:lpstr>
      <vt:lpstr>6.5.1 缓冲字节流</vt:lpstr>
      <vt:lpstr>6.5.1 缓冲字节流</vt:lpstr>
      <vt:lpstr>【例6-10】采用缓冲流实现文件的复制。 </vt:lpstr>
      <vt:lpstr>BufferedReader类</vt:lpstr>
      <vt:lpstr>PowerPoint 演示文稿</vt:lpstr>
      <vt:lpstr>FileReader配合BufferedReader读取文件内容并显示</vt:lpstr>
      <vt:lpstr>BufferedWriter类</vt:lpstr>
      <vt:lpstr>FileWriter配合BufferedWriter将若干字符串写入文件</vt:lpstr>
      <vt:lpstr>PowerPoint 演示文稿</vt:lpstr>
      <vt:lpstr>PowerPoint 演示文稿</vt:lpstr>
      <vt:lpstr>数据流输入/输出图解</vt:lpstr>
      <vt:lpstr>使用DataOutputStream类输出数据</vt:lpstr>
      <vt:lpstr>DataOutputStream类</vt:lpstr>
      <vt:lpstr>使用DataInputStream类读取数据</vt:lpstr>
      <vt:lpstr>DataInputStream类</vt:lpstr>
      <vt:lpstr>数据流类实例</vt:lpstr>
      <vt:lpstr>PowerPoint 演示文稿</vt:lpstr>
      <vt:lpstr>6.7.2 对象流</vt:lpstr>
      <vt:lpstr>Seriealizable接口</vt:lpstr>
      <vt:lpstr>ObjectOutputStream类</vt:lpstr>
      <vt:lpstr>ObjectOutputStream类</vt:lpstr>
      <vt:lpstr>ObjectInputStream类</vt:lpstr>
      <vt:lpstr>ObjectInputStream类</vt:lpstr>
      <vt:lpstr>对象序列化实例</vt:lpstr>
      <vt:lpstr>PowerPoint 演示文稿</vt:lpstr>
      <vt:lpstr>对象流示例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ibm</dc:creator>
  <cp:lastModifiedBy>Peng Wen</cp:lastModifiedBy>
  <cp:revision>676</cp:revision>
  <cp:lastPrinted>1997-03-02T15:35:10Z</cp:lastPrinted>
  <dcterms:created xsi:type="dcterms:W3CDTF">2009-02-15T03:28:43Z</dcterms:created>
  <dcterms:modified xsi:type="dcterms:W3CDTF">2018-05-18T00:48:33Z</dcterms:modified>
</cp:coreProperties>
</file>