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1" r:id="rId5"/>
    <p:sldId id="258" r:id="rId6"/>
    <p:sldId id="259" r:id="rId7"/>
    <p:sldId id="260" r:id="rId8"/>
  </p:sldIdLst>
  <p:sldSz cx="5715000" cy="9144000" type="screen16x10"/>
  <p:notesSz cx="6858000" cy="9144000"/>
  <p:defaultTextStyle>
    <a:defPPr>
      <a:defRPr lang="zh-CN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24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雨课堂试题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AF725-F04A-4AC0-AF9C-62A6A9A5E1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5750" y="3810000"/>
            <a:ext cx="5143500" cy="1524000"/>
          </a:xfrm>
          <a:prstGeom prst="rect">
            <a:avLst/>
          </a:prstGeom>
        </p:spPr>
        <p:txBody>
          <a:bodyPr anchor="ctr" anchorCtr="1"/>
          <a:lstStyle>
            <a:lvl1pPr>
              <a:defRPr sz="2600"/>
            </a:lvl1pPr>
          </a:lstStyle>
          <a:p>
            <a:r>
              <a:rPr lang="zh-CN" altLang="en-US"/>
              <a:t>请填写试题标题</a:t>
            </a:r>
          </a:p>
        </p:txBody>
      </p:sp>
    </p:spTree>
    <p:extLst>
      <p:ext uri="{BB962C8B-B14F-4D97-AF65-F5344CB8AC3E}">
        <p14:creationId xmlns:p14="http://schemas.microsoft.com/office/powerpoint/2010/main" val="305961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937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1730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41" indent="-96441" algn="l" defTabSz="385763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289322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482204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75085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7966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B7743-A8E6-4658-9238-64E03E8CD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749550"/>
            <a:ext cx="5143500" cy="1619250"/>
          </a:xfrm>
        </p:spPr>
        <p:txBody>
          <a:bodyPr/>
          <a:lstStyle/>
          <a:p>
            <a:r>
              <a:rPr lang="zh-CN" altLang="en-US" b="1" dirty="0"/>
              <a:t>
</a:t>
            </a:r>
            <a:r>
              <a:rPr lang="en-US" altLang="zh-CN" b="1" dirty="0"/>
              <a:t>20170929 2017-2018</a:t>
            </a: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）电路理论</a:t>
            </a:r>
            <a:r>
              <a:rPr lang="en-US" altLang="zh-CN" b="1" dirty="0"/>
              <a:t>B(1) </a:t>
            </a:r>
            <a:r>
              <a:rPr lang="zh-CN" altLang="en-US" b="1" dirty="0"/>
              <a:t>电阻电路阶段测试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C9E1CF1-3FA7-4453-8539-2B06B146217D}"/>
              </a:ext>
            </a:extLst>
          </p:cNvPr>
          <p:cNvSpPr/>
          <p:nvPr/>
        </p:nvSpPr>
        <p:spPr>
          <a:xfrm>
            <a:off x="127000" y="7874000"/>
            <a:ext cx="5461000" cy="1016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zh-CN" altLang="en-US" sz="2200">
                <a:solidFill>
                  <a:srgbClr val="FF0000"/>
                </a:solidFill>
              </a:rPr>
              <a:t>*此封面页请勿删除，删除后将无法上传至试题库，直接添加选择题即可制作试卷。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1152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CA535-78DD-4B24-959C-E473F817AC1D}"/>
              </a:ext>
            </a:extLst>
          </p:cNvPr>
          <p:cNvSpPr txBox="1">
            <a:spLocks/>
          </p:cNvSpPr>
          <p:nvPr/>
        </p:nvSpPr>
        <p:spPr>
          <a:xfrm>
            <a:off x="660400" y="958850"/>
            <a:ext cx="4581525" cy="6457950"/>
          </a:xfrm>
          <a:prstGeom prst="rect">
            <a:avLst/>
          </a:prstGeom>
        </p:spPr>
        <p:txBody>
          <a:bodyPr anchor="ctr" anchorCtr="1">
            <a:normAutofit fontScale="45000" lnSpcReduction="20000"/>
          </a:bodyPr>
          <a:lstStyle>
            <a:lvl1pPr algn="l" defTabSz="3857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zh-CN" altLang="en-US" sz="53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电阻电路内容自测通告</a:t>
            </a:r>
            <a:br>
              <a:rPr lang="en-US" altLang="zh-CN" sz="27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br>
              <a:rPr lang="en-US" altLang="zh-CN" sz="27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27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sz="53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本周三（</a:t>
            </a:r>
            <a:r>
              <a:rPr lang="en-US" altLang="zh-CN" sz="5300" dirty="0"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r>
              <a:rPr lang="zh-CN" altLang="en-US" sz="53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sz="5300" dirty="0">
                <a:latin typeface="华文楷体" panose="02010600040101010101" pitchFamily="2" charset="-122"/>
                <a:ea typeface="华文楷体" panose="02010600040101010101" pitchFamily="2" charset="-122"/>
              </a:rPr>
              <a:t>27</a:t>
            </a:r>
            <a:r>
              <a:rPr lang="zh-CN" altLang="en-US" sz="53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日）讲第五章内容，并完成了电阻电路内容讲授。本周五（</a:t>
            </a:r>
            <a:r>
              <a:rPr lang="en-US" altLang="zh-CN" sz="5300" dirty="0"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r>
              <a:rPr lang="zh-CN" altLang="en-US" sz="53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sz="5300" dirty="0">
                <a:latin typeface="华文楷体" panose="02010600040101010101" pitchFamily="2" charset="-122"/>
                <a:ea typeface="华文楷体" panose="02010600040101010101" pitchFamily="2" charset="-122"/>
              </a:rPr>
              <a:t>29</a:t>
            </a:r>
            <a:r>
              <a:rPr lang="zh-CN" altLang="en-US" sz="53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日）上习题讨论课（</a:t>
            </a:r>
            <a:r>
              <a:rPr lang="en-US" altLang="zh-CN" sz="53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53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小时）和</a:t>
            </a:r>
            <a:r>
              <a:rPr lang="en-US" altLang="zh-CN" sz="53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53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小时的阶段测试（</a:t>
            </a:r>
            <a:r>
              <a:rPr lang="zh-CN" altLang="en-US" sz="53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作为阶段成绩，占期末成绩百分比</a:t>
            </a:r>
            <a:r>
              <a:rPr lang="zh-CN" altLang="en-US" sz="53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）。先发给大家自测题，请在课下</a:t>
            </a:r>
            <a:r>
              <a:rPr lang="en-US" altLang="zh-CN" sz="5300" dirty="0">
                <a:latin typeface="华文楷体" panose="02010600040101010101" pitchFamily="2" charset="-122"/>
                <a:ea typeface="华文楷体" panose="02010600040101010101" pitchFamily="2" charset="-122"/>
              </a:rPr>
              <a:t>120</a:t>
            </a:r>
            <a:r>
              <a:rPr lang="zh-CN" altLang="en-US" sz="53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分钟内完成</a:t>
            </a:r>
            <a:r>
              <a:rPr lang="zh-CN" altLang="en-US" sz="5300" dirty="0"/>
              <a:t>。</a:t>
            </a:r>
            <a:r>
              <a:rPr lang="zh-CN" altLang="en-US" sz="5300" dirty="0">
                <a:latin typeface="华文楷体" panose="02010600040101010101" pitchFamily="2" charset="-122"/>
                <a:ea typeface="华文楷体" panose="02010600040101010101" pitchFamily="2" charset="-122"/>
              </a:rPr>
              <a:t>自测题涵盖了本章要掌握的主要内容。</a:t>
            </a:r>
          </a:p>
        </p:txBody>
      </p:sp>
    </p:spTree>
    <p:extLst>
      <p:ext uri="{BB962C8B-B14F-4D97-AF65-F5344CB8AC3E}">
        <p14:creationId xmlns:p14="http://schemas.microsoft.com/office/powerpoint/2010/main" val="2859638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CC5CBA7-18EF-44EC-88E8-717540632AE4}"/>
              </a:ext>
            </a:extLst>
          </p:cNvPr>
          <p:cNvSpPr/>
          <p:nvPr/>
        </p:nvSpPr>
        <p:spPr>
          <a:xfrm>
            <a:off x="190500" y="524962"/>
            <a:ext cx="5605780" cy="89255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</a:rPr>
              <a:t>1.(8</a:t>
            </a:r>
            <a:r>
              <a:rPr lang="zh-CN" altLang="en-US" sz="2600" dirty="0">
                <a:solidFill>
                  <a:srgbClr val="000000"/>
                </a:solidFill>
              </a:rPr>
              <a:t>分</a:t>
            </a:r>
            <a:r>
              <a:rPr lang="en-US" altLang="zh-CN" sz="2600" dirty="0">
                <a:solidFill>
                  <a:srgbClr val="000000"/>
                </a:solidFill>
              </a:rPr>
              <a:t>)</a:t>
            </a:r>
            <a:r>
              <a:rPr lang="zh-CN" altLang="en-US" sz="2600" dirty="0">
                <a:solidFill>
                  <a:srgbClr val="000000"/>
                </a:solidFill>
              </a:rPr>
              <a:t>如图</a:t>
            </a:r>
            <a:r>
              <a:rPr lang="en-US" altLang="zh-CN" sz="2600" dirty="0">
                <a:solidFill>
                  <a:srgbClr val="000000"/>
                </a:solidFill>
              </a:rPr>
              <a:t>1</a:t>
            </a:r>
            <a:r>
              <a:rPr lang="zh-CN" altLang="en-US" sz="2600" dirty="0">
                <a:solidFill>
                  <a:srgbClr val="000000"/>
                </a:solidFill>
              </a:rPr>
              <a:t>所示电路中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600" dirty="0">
                <a:solidFill>
                  <a:srgbClr val="000000"/>
                </a:solidFill>
              </a:rPr>
              <a:t>=1.5A,</a:t>
            </a:r>
            <a:r>
              <a:rPr lang="zh-CN" altLang="en-US" sz="2600" dirty="0">
                <a:solidFill>
                  <a:srgbClr val="000000"/>
                </a:solidFill>
              </a:rPr>
              <a:t>求受控源吸收的功率。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53AB31-A132-4141-8431-C02F53571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563846"/>
            <a:ext cx="4552380" cy="196190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6316DC0-40FC-42AD-9C00-076540515D10}"/>
              </a:ext>
            </a:extLst>
          </p:cNvPr>
          <p:cNvSpPr/>
          <p:nvPr/>
        </p:nvSpPr>
        <p:spPr>
          <a:xfrm>
            <a:off x="27781" y="3802788"/>
            <a:ext cx="5550218" cy="169277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</a:rPr>
              <a:t>                     图</a:t>
            </a:r>
            <a:r>
              <a:rPr lang="en-US" altLang="zh-CN" sz="2600" dirty="0">
                <a:solidFill>
                  <a:srgbClr val="000000"/>
                </a:solidFill>
              </a:rPr>
              <a:t>1
</a:t>
            </a:r>
          </a:p>
          <a:p>
            <a:r>
              <a:rPr lang="en-US" altLang="zh-CN" sz="2600" dirty="0">
                <a:solidFill>
                  <a:srgbClr val="000000"/>
                </a:solidFill>
              </a:rPr>
              <a:t>2. (10</a:t>
            </a:r>
            <a:r>
              <a:rPr lang="zh-CN" altLang="en-US" sz="2600" dirty="0">
                <a:solidFill>
                  <a:srgbClr val="000000"/>
                </a:solidFill>
              </a:rPr>
              <a:t>分</a:t>
            </a:r>
            <a:r>
              <a:rPr lang="en-US" altLang="zh-CN" sz="2600" dirty="0">
                <a:solidFill>
                  <a:srgbClr val="000000"/>
                </a:solidFill>
              </a:rPr>
              <a:t>)</a:t>
            </a:r>
            <a:r>
              <a:rPr lang="zh-CN" altLang="en-US" sz="2600" dirty="0">
                <a:solidFill>
                  <a:srgbClr val="000000"/>
                </a:solidFill>
              </a:rPr>
              <a:t>用等效化简法</a:t>
            </a:r>
            <a:r>
              <a:rPr lang="en-US" altLang="zh-CN" sz="2600" dirty="0">
                <a:solidFill>
                  <a:srgbClr val="000000"/>
                </a:solidFill>
              </a:rPr>
              <a:t>(</a:t>
            </a:r>
            <a:r>
              <a:rPr lang="zh-CN" altLang="en-US" sz="2600" dirty="0">
                <a:solidFill>
                  <a:srgbClr val="000000"/>
                </a:solidFill>
              </a:rPr>
              <a:t>即等效变换法</a:t>
            </a:r>
            <a:r>
              <a:rPr lang="en-US" altLang="zh-CN" sz="2600" dirty="0">
                <a:solidFill>
                  <a:srgbClr val="000000"/>
                </a:solidFill>
              </a:rPr>
              <a:t>)</a:t>
            </a:r>
            <a:r>
              <a:rPr lang="zh-CN" altLang="en-US" sz="2600" dirty="0">
                <a:solidFill>
                  <a:srgbClr val="000000"/>
                </a:solidFill>
              </a:rPr>
              <a:t>求如图</a:t>
            </a:r>
            <a:r>
              <a:rPr lang="en-US" altLang="zh-CN" sz="2600" dirty="0">
                <a:solidFill>
                  <a:srgbClr val="000000"/>
                </a:solidFill>
              </a:rPr>
              <a:t>2</a:t>
            </a:r>
            <a:r>
              <a:rPr lang="zh-CN" altLang="en-US" sz="2600" dirty="0">
                <a:solidFill>
                  <a:srgbClr val="000000"/>
                </a:solidFill>
              </a:rPr>
              <a:t>所示电路中的电压</a:t>
            </a:r>
            <a:r>
              <a:rPr lang="en-US" altLang="zh-CN" sz="2600" dirty="0">
                <a:solidFill>
                  <a:srgbClr val="000000"/>
                </a:solidFill>
              </a:rPr>
              <a:t>U</a:t>
            </a:r>
            <a:r>
              <a:rPr lang="zh-CN" altLang="en-US" sz="2600" dirty="0">
                <a:solidFill>
                  <a:srgbClr val="000000"/>
                </a:solidFill>
              </a:rPr>
              <a:t>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2A3FE2D-4E50-42B8-9460-771B789B2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01" y="5441836"/>
            <a:ext cx="3839999" cy="2100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F3BE2BB-097B-4AF4-BBED-5E680C9CCE6B}"/>
              </a:ext>
            </a:extLst>
          </p:cNvPr>
          <p:cNvSpPr/>
          <p:nvPr/>
        </p:nvSpPr>
        <p:spPr>
          <a:xfrm>
            <a:off x="4445" y="7734500"/>
            <a:ext cx="5710555" cy="89255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</a:rPr>
              <a:t>                           图</a:t>
            </a:r>
            <a:r>
              <a:rPr lang="en-US" altLang="zh-CN" sz="2600" dirty="0">
                <a:solidFill>
                  <a:srgbClr val="000000"/>
                </a:solidFill>
              </a:rPr>
              <a:t>2
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655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72AC817-BC50-42A5-A505-DD9EC0EF792D}"/>
              </a:ext>
            </a:extLst>
          </p:cNvPr>
          <p:cNvSpPr/>
          <p:nvPr/>
        </p:nvSpPr>
        <p:spPr>
          <a:xfrm>
            <a:off x="575945" y="409745"/>
            <a:ext cx="4338955" cy="129266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</a:rPr>
              <a:t>
3. (8</a:t>
            </a:r>
            <a:r>
              <a:rPr lang="zh-CN" altLang="en-US" sz="2600" dirty="0">
                <a:solidFill>
                  <a:srgbClr val="000000"/>
                </a:solidFill>
              </a:rPr>
              <a:t>分</a:t>
            </a:r>
            <a:r>
              <a:rPr lang="en-US" altLang="zh-CN" sz="2600" dirty="0">
                <a:solidFill>
                  <a:srgbClr val="000000"/>
                </a:solidFill>
              </a:rPr>
              <a:t>)</a:t>
            </a:r>
            <a:r>
              <a:rPr lang="zh-CN" altLang="en-US" sz="2600" dirty="0">
                <a:solidFill>
                  <a:srgbClr val="000000"/>
                </a:solidFill>
              </a:rPr>
              <a:t>求图</a:t>
            </a:r>
            <a:r>
              <a:rPr lang="en-US" altLang="zh-CN" sz="2600" dirty="0">
                <a:solidFill>
                  <a:srgbClr val="000000"/>
                </a:solidFill>
              </a:rPr>
              <a:t>3</a:t>
            </a:r>
            <a:r>
              <a:rPr lang="zh-CN" altLang="en-US" sz="2600" dirty="0">
                <a:solidFill>
                  <a:srgbClr val="000000"/>
                </a:solidFill>
              </a:rPr>
              <a:t>所示电路</a:t>
            </a:r>
            <a:r>
              <a:rPr lang="en-US" altLang="zh-CN" sz="2600" dirty="0">
                <a:solidFill>
                  <a:srgbClr val="000000"/>
                </a:solidFill>
              </a:rPr>
              <a:t>ab</a:t>
            </a:r>
            <a:r>
              <a:rPr lang="zh-CN" altLang="en-US" sz="2600" dirty="0">
                <a:solidFill>
                  <a:srgbClr val="000000"/>
                </a:solidFill>
              </a:rPr>
              <a:t>端的输入电阻</a:t>
            </a:r>
            <a:r>
              <a:rPr lang="en-US" altLang="zh-CN" sz="2600" dirty="0" err="1">
                <a:solidFill>
                  <a:srgbClr val="000000"/>
                </a:solidFill>
              </a:rPr>
              <a:t>Rab</a:t>
            </a:r>
            <a:r>
              <a:rPr lang="zh-CN" altLang="en-US" sz="2600" dirty="0">
                <a:solidFill>
                  <a:srgbClr val="000000"/>
                </a:solidFill>
              </a:rPr>
              <a:t>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6933E0-42D4-4EDB-9E68-CB85B0265CC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49" y="1975137"/>
            <a:ext cx="4817745" cy="209107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15251E4-8969-40AF-A838-E0776D98DD07}"/>
              </a:ext>
            </a:extLst>
          </p:cNvPr>
          <p:cNvSpPr/>
          <p:nvPr/>
        </p:nvSpPr>
        <p:spPr>
          <a:xfrm>
            <a:off x="2166064" y="4338943"/>
            <a:ext cx="1158716" cy="89255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</a:rPr>
              <a:t>图</a:t>
            </a:r>
            <a:r>
              <a:rPr lang="en-US" altLang="zh-CN" sz="2600" dirty="0">
                <a:solidFill>
                  <a:srgbClr val="000000"/>
                </a:solidFill>
              </a:rPr>
              <a:t>3
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1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6137715-58B8-449B-8E9C-4C5A89D2E6B8}"/>
              </a:ext>
            </a:extLst>
          </p:cNvPr>
          <p:cNvSpPr/>
          <p:nvPr/>
        </p:nvSpPr>
        <p:spPr>
          <a:xfrm>
            <a:off x="183832" y="-171450"/>
            <a:ext cx="5531168" cy="129266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</a:rPr>
              <a:t>
4. (15</a:t>
            </a:r>
            <a:r>
              <a:rPr lang="zh-CN" altLang="en-US" sz="2600" dirty="0">
                <a:solidFill>
                  <a:srgbClr val="000000"/>
                </a:solidFill>
              </a:rPr>
              <a:t>分</a:t>
            </a:r>
            <a:r>
              <a:rPr lang="en-US" altLang="zh-CN" sz="2600" dirty="0">
                <a:solidFill>
                  <a:srgbClr val="000000"/>
                </a:solidFill>
              </a:rPr>
              <a:t>)</a:t>
            </a:r>
            <a:r>
              <a:rPr lang="zh-CN" altLang="en-US" sz="2600" dirty="0">
                <a:solidFill>
                  <a:srgbClr val="000000"/>
                </a:solidFill>
              </a:rPr>
              <a:t>列写如图</a:t>
            </a:r>
            <a:r>
              <a:rPr lang="en-US" altLang="zh-CN" sz="2600" dirty="0">
                <a:solidFill>
                  <a:srgbClr val="000000"/>
                </a:solidFill>
              </a:rPr>
              <a:t>4</a:t>
            </a:r>
            <a:r>
              <a:rPr lang="zh-CN" altLang="en-US" sz="2600" dirty="0">
                <a:solidFill>
                  <a:srgbClr val="000000"/>
                </a:solidFill>
              </a:rPr>
              <a:t>所示电路的节点电压方程</a:t>
            </a:r>
            <a:r>
              <a:rPr lang="en-US" altLang="zh-CN" sz="2600" dirty="0">
                <a:solidFill>
                  <a:srgbClr val="000000"/>
                </a:solidFill>
              </a:rPr>
              <a:t>(</a:t>
            </a:r>
            <a:r>
              <a:rPr lang="zh-CN" altLang="en-US" sz="2600" dirty="0">
                <a:solidFill>
                  <a:srgbClr val="000000"/>
                </a:solidFill>
              </a:rPr>
              <a:t>仅以节点电压为未知变量</a:t>
            </a:r>
            <a:r>
              <a:rPr lang="en-US" altLang="zh-CN" sz="2600" dirty="0">
                <a:solidFill>
                  <a:srgbClr val="000000"/>
                </a:solidFill>
              </a:rPr>
              <a:t>)</a:t>
            </a:r>
            <a:r>
              <a:rPr lang="zh-CN" altLang="en-US" sz="2600" dirty="0">
                <a:solidFill>
                  <a:srgbClr val="000000"/>
                </a:solidFill>
              </a:rPr>
              <a:t>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FA623D-6178-40CB-A5CB-23C7C1E64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19" y="1179264"/>
            <a:ext cx="4171428" cy="2800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A317324-FACB-4138-8390-24A5D9E34A24}"/>
              </a:ext>
            </a:extLst>
          </p:cNvPr>
          <p:cNvSpPr/>
          <p:nvPr/>
        </p:nvSpPr>
        <p:spPr>
          <a:xfrm>
            <a:off x="183832" y="4179318"/>
            <a:ext cx="5531168" cy="129266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</a:rPr>
              <a:t>                      图</a:t>
            </a:r>
            <a:r>
              <a:rPr lang="en-US" altLang="zh-CN" sz="2600" dirty="0">
                <a:solidFill>
                  <a:srgbClr val="000000"/>
                </a:solidFill>
              </a:rPr>
              <a:t>4</a:t>
            </a:r>
          </a:p>
          <a:p>
            <a:r>
              <a:rPr lang="en-US" altLang="zh-CN" sz="2600" dirty="0">
                <a:solidFill>
                  <a:srgbClr val="000000"/>
                </a:solidFill>
              </a:rPr>
              <a:t>5. (15</a:t>
            </a:r>
            <a:r>
              <a:rPr lang="zh-CN" altLang="en-US" sz="2600" dirty="0">
                <a:solidFill>
                  <a:srgbClr val="000000"/>
                </a:solidFill>
              </a:rPr>
              <a:t>分</a:t>
            </a:r>
            <a:r>
              <a:rPr lang="en-US" altLang="zh-CN" sz="2600" dirty="0">
                <a:solidFill>
                  <a:srgbClr val="000000"/>
                </a:solidFill>
              </a:rPr>
              <a:t>)</a:t>
            </a:r>
            <a:r>
              <a:rPr lang="zh-CN" altLang="en-US" sz="2600" dirty="0">
                <a:solidFill>
                  <a:srgbClr val="000000"/>
                </a:solidFill>
              </a:rPr>
              <a:t>试列写图</a:t>
            </a:r>
            <a:r>
              <a:rPr lang="en-US" altLang="zh-CN" sz="2600" dirty="0">
                <a:solidFill>
                  <a:srgbClr val="000000"/>
                </a:solidFill>
              </a:rPr>
              <a:t>5</a:t>
            </a:r>
            <a:r>
              <a:rPr lang="zh-CN" altLang="en-US" sz="2600" dirty="0">
                <a:solidFill>
                  <a:srgbClr val="000000"/>
                </a:solidFill>
              </a:rPr>
              <a:t>所示电路中的网孔电流方程</a:t>
            </a:r>
            <a:r>
              <a:rPr lang="en-US" altLang="zh-CN" sz="2600" dirty="0">
                <a:solidFill>
                  <a:srgbClr val="000000"/>
                </a:solidFill>
              </a:rPr>
              <a:t>(</a:t>
            </a:r>
            <a:r>
              <a:rPr lang="zh-CN" altLang="en-US" sz="2600" dirty="0">
                <a:solidFill>
                  <a:srgbClr val="000000"/>
                </a:solidFill>
              </a:rPr>
              <a:t>各电阻均为</a:t>
            </a:r>
            <a:r>
              <a:rPr lang="en-US" altLang="zh-CN" sz="2600" dirty="0">
                <a:solidFill>
                  <a:srgbClr val="000000"/>
                </a:solidFill>
              </a:rPr>
              <a:t>2Ω)</a:t>
            </a:r>
            <a:r>
              <a:rPr lang="zh-CN" altLang="en-US" sz="2600" dirty="0">
                <a:solidFill>
                  <a:srgbClr val="000000"/>
                </a:solidFill>
              </a:rPr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1DCF5A-68C0-4C31-9536-36E71DD04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5412762"/>
            <a:ext cx="4354286" cy="366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7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A41581-F706-4377-8BDC-1DC58CB2E81F}"/>
              </a:ext>
            </a:extLst>
          </p:cNvPr>
          <p:cNvSpPr/>
          <p:nvPr/>
        </p:nvSpPr>
        <p:spPr>
          <a:xfrm>
            <a:off x="0" y="195799"/>
            <a:ext cx="5531168" cy="89255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</a:rPr>
              <a:t>6.  (10</a:t>
            </a:r>
            <a:r>
              <a:rPr lang="zh-CN" altLang="en-US" sz="2600" dirty="0">
                <a:solidFill>
                  <a:srgbClr val="000000"/>
                </a:solidFill>
              </a:rPr>
              <a:t>分</a:t>
            </a:r>
            <a:r>
              <a:rPr lang="en-US" altLang="zh-CN" sz="2600" dirty="0">
                <a:solidFill>
                  <a:srgbClr val="000000"/>
                </a:solidFill>
              </a:rPr>
              <a:t>)</a:t>
            </a:r>
            <a:r>
              <a:rPr lang="zh-CN" altLang="en-US" sz="2600" dirty="0">
                <a:solidFill>
                  <a:srgbClr val="000000"/>
                </a:solidFill>
              </a:rPr>
              <a:t>求用叠加定理图示</a:t>
            </a:r>
            <a:r>
              <a:rPr lang="en-US" altLang="zh-CN" sz="2600" dirty="0">
                <a:solidFill>
                  <a:srgbClr val="000000"/>
                </a:solidFill>
              </a:rPr>
              <a:t>6</a:t>
            </a:r>
            <a:r>
              <a:rPr lang="zh-CN" altLang="en-US" sz="2600" dirty="0">
                <a:solidFill>
                  <a:srgbClr val="000000"/>
                </a:solidFill>
              </a:rPr>
              <a:t>电路中的电压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003A20-1F6B-41CB-B99F-B93CAAD4B4C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18" y="745449"/>
            <a:ext cx="304800" cy="3048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565F4D8-2B4E-4B2C-A780-34EE5BBD2A8D}"/>
              </a:ext>
            </a:extLst>
          </p:cNvPr>
          <p:cNvSpPr/>
          <p:nvPr/>
        </p:nvSpPr>
        <p:spPr>
          <a:xfrm>
            <a:off x="1098868" y="557806"/>
            <a:ext cx="603568" cy="49244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</a:rPr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72F61A-1584-47BE-AEED-E7BCAA258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68" y="1031201"/>
            <a:ext cx="3321904" cy="333714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3ABF0BA-3636-49F4-A67F-891BF0C42941}"/>
              </a:ext>
            </a:extLst>
          </p:cNvPr>
          <p:cNvSpPr/>
          <p:nvPr/>
        </p:nvSpPr>
        <p:spPr>
          <a:xfrm>
            <a:off x="0" y="3869651"/>
            <a:ext cx="5677218" cy="209288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</a:rPr>
              <a:t>                        图</a:t>
            </a:r>
            <a:r>
              <a:rPr lang="en-US" altLang="zh-CN" sz="2600" dirty="0">
                <a:solidFill>
                  <a:srgbClr val="000000"/>
                </a:solidFill>
              </a:rPr>
              <a:t>6
7. (12</a:t>
            </a:r>
            <a:r>
              <a:rPr lang="zh-CN" altLang="en-US" sz="2600" dirty="0">
                <a:solidFill>
                  <a:srgbClr val="000000"/>
                </a:solidFill>
              </a:rPr>
              <a:t>分</a:t>
            </a:r>
            <a:r>
              <a:rPr lang="en-US" altLang="zh-CN" sz="2600" dirty="0">
                <a:solidFill>
                  <a:srgbClr val="000000"/>
                </a:solidFill>
              </a:rPr>
              <a:t>) </a:t>
            </a:r>
            <a:r>
              <a:rPr lang="zh-CN" altLang="en-US" sz="2600" dirty="0">
                <a:solidFill>
                  <a:srgbClr val="000000"/>
                </a:solidFill>
              </a:rPr>
              <a:t>图</a:t>
            </a:r>
            <a:r>
              <a:rPr lang="en-US" altLang="zh-CN" sz="2600" dirty="0">
                <a:solidFill>
                  <a:srgbClr val="000000"/>
                </a:solidFill>
              </a:rPr>
              <a:t>7</a:t>
            </a:r>
            <a:r>
              <a:rPr lang="zh-CN" altLang="en-US" sz="2600" dirty="0">
                <a:solidFill>
                  <a:srgbClr val="000000"/>
                </a:solidFill>
              </a:rPr>
              <a:t>所示电阻电路中</a:t>
            </a:r>
            <a:r>
              <a:rPr lang="en-US" altLang="zh-CN" sz="2600" dirty="0">
                <a:solidFill>
                  <a:srgbClr val="000000"/>
                </a:solidFill>
              </a:rPr>
              <a:t>,</a:t>
            </a:r>
            <a:r>
              <a:rPr lang="zh-CN" altLang="en-US" sz="2600" dirty="0">
                <a:solidFill>
                  <a:srgbClr val="000000"/>
                </a:solidFill>
              </a:rPr>
              <a:t>求</a:t>
            </a:r>
            <a:r>
              <a:rPr lang="en-US" altLang="zh-CN" sz="2600" dirty="0">
                <a:solidFill>
                  <a:srgbClr val="000000"/>
                </a:solidFill>
              </a:rPr>
              <a:t>:</a:t>
            </a:r>
            <a:r>
              <a:rPr lang="zh-CN" altLang="en-US" sz="2600" dirty="0">
                <a:solidFill>
                  <a:srgbClr val="000000"/>
                </a:solidFill>
              </a:rPr>
              <a:t>当负载电阻</a:t>
            </a:r>
            <a:r>
              <a:rPr lang="en-US" altLang="zh-CN" sz="2600" dirty="0">
                <a:solidFill>
                  <a:srgbClr val="000000"/>
                </a:solidFill>
              </a:rPr>
              <a:t>RL</a:t>
            </a:r>
            <a:r>
              <a:rPr lang="zh-CN" altLang="en-US" sz="2600" dirty="0">
                <a:solidFill>
                  <a:srgbClr val="000000"/>
                </a:solidFill>
              </a:rPr>
              <a:t>为何值时</a:t>
            </a:r>
            <a:r>
              <a:rPr lang="en-US" altLang="zh-CN" sz="2600" dirty="0">
                <a:solidFill>
                  <a:srgbClr val="000000"/>
                </a:solidFill>
              </a:rPr>
              <a:t>,</a:t>
            </a:r>
            <a:r>
              <a:rPr lang="zh-CN" altLang="en-US" sz="2600" dirty="0">
                <a:solidFill>
                  <a:srgbClr val="000000"/>
                </a:solidFill>
              </a:rPr>
              <a:t>它可取得最大功率</a:t>
            </a:r>
            <a:r>
              <a:rPr lang="en-US" altLang="zh-CN" sz="2600" dirty="0">
                <a:solidFill>
                  <a:srgbClr val="000000"/>
                </a:solidFill>
              </a:rPr>
              <a:t>,</a:t>
            </a:r>
            <a:r>
              <a:rPr lang="zh-CN" altLang="en-US" sz="2600" dirty="0">
                <a:solidFill>
                  <a:srgbClr val="000000"/>
                </a:solidFill>
              </a:rPr>
              <a:t>并求此最大功率</a:t>
            </a:r>
            <a:r>
              <a:rPr lang="en-US" altLang="zh-CN" sz="2600" dirty="0" err="1">
                <a:solidFill>
                  <a:srgbClr val="000000"/>
                </a:solidFill>
              </a:rPr>
              <a:t>Pmax</a:t>
            </a:r>
            <a:r>
              <a:rPr lang="zh-CN" altLang="en-US" sz="2600" dirty="0">
                <a:solidFill>
                  <a:srgbClr val="000000"/>
                </a:solidFill>
              </a:rPr>
              <a:t>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6D27BD-3645-4CF2-A9AD-B3389C8557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18" y="6031392"/>
            <a:ext cx="4251429" cy="211809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B19B066-B8ED-4049-946F-829A649FF1A9}"/>
              </a:ext>
            </a:extLst>
          </p:cNvPr>
          <p:cNvSpPr/>
          <p:nvPr/>
        </p:nvSpPr>
        <p:spPr>
          <a:xfrm>
            <a:off x="2186226" y="8132252"/>
            <a:ext cx="1158716" cy="89255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</a:rPr>
              <a:t>图</a:t>
            </a:r>
            <a:r>
              <a:rPr lang="en-US" altLang="zh-CN" sz="2600" dirty="0">
                <a:solidFill>
                  <a:srgbClr val="000000"/>
                </a:solidFill>
              </a:rPr>
              <a:t>7
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24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7A84C0F-83EA-4433-9289-AA59316E6296}"/>
              </a:ext>
            </a:extLst>
          </p:cNvPr>
          <p:cNvSpPr/>
          <p:nvPr/>
        </p:nvSpPr>
        <p:spPr>
          <a:xfrm>
            <a:off x="0" y="279343"/>
            <a:ext cx="5639118" cy="209288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</a:rPr>
              <a:t>8.  (14)</a:t>
            </a:r>
            <a:r>
              <a:rPr lang="zh-CN" altLang="en-US" sz="2600" dirty="0">
                <a:solidFill>
                  <a:srgbClr val="000000"/>
                </a:solidFill>
              </a:rPr>
              <a:t>对图</a:t>
            </a:r>
            <a:r>
              <a:rPr lang="en-US" altLang="zh-CN" sz="2600" dirty="0">
                <a:solidFill>
                  <a:srgbClr val="000000"/>
                </a:solidFill>
              </a:rPr>
              <a:t>8</a:t>
            </a:r>
            <a:r>
              <a:rPr lang="zh-CN" altLang="en-US" sz="2600" dirty="0">
                <a:solidFill>
                  <a:srgbClr val="000000"/>
                </a:solidFill>
              </a:rPr>
              <a:t>所示电路的拓扑图</a:t>
            </a:r>
            <a:r>
              <a:rPr lang="en-US" altLang="zh-CN" sz="2600" dirty="0">
                <a:solidFill>
                  <a:srgbClr val="000000"/>
                </a:solidFill>
              </a:rPr>
              <a:t>,</a:t>
            </a:r>
            <a:r>
              <a:rPr lang="zh-CN" altLang="en-US" sz="2600" dirty="0">
                <a:solidFill>
                  <a:srgbClr val="000000"/>
                </a:solidFill>
              </a:rPr>
              <a:t>请回答</a:t>
            </a:r>
            <a:r>
              <a:rPr lang="en-US" altLang="zh-CN" sz="2600" dirty="0">
                <a:solidFill>
                  <a:srgbClr val="000000"/>
                </a:solidFill>
              </a:rPr>
              <a:t>:(1)(2</a:t>
            </a:r>
            <a:r>
              <a:rPr lang="zh-CN" altLang="en-US" sz="2600" dirty="0">
                <a:solidFill>
                  <a:srgbClr val="000000"/>
                </a:solidFill>
              </a:rPr>
              <a:t>分</a:t>
            </a:r>
            <a:r>
              <a:rPr lang="en-US" altLang="zh-CN" sz="2600" dirty="0">
                <a:solidFill>
                  <a:srgbClr val="000000"/>
                </a:solidFill>
              </a:rPr>
              <a:t>)</a:t>
            </a:r>
            <a:r>
              <a:rPr lang="zh-CN" altLang="en-US" sz="2600" dirty="0">
                <a:solidFill>
                  <a:srgbClr val="000000"/>
                </a:solidFill>
              </a:rPr>
              <a:t>树枝数和连枝数各等于多少</a:t>
            </a:r>
            <a:r>
              <a:rPr lang="en-US" altLang="zh-CN" sz="2600" dirty="0">
                <a:solidFill>
                  <a:srgbClr val="000000"/>
                </a:solidFill>
              </a:rPr>
              <a:t>?(2)</a:t>
            </a:r>
            <a:r>
              <a:rPr lang="zh-CN" altLang="en-US" sz="2600" dirty="0">
                <a:solidFill>
                  <a:srgbClr val="000000"/>
                </a:solidFill>
              </a:rPr>
              <a:t>画出</a:t>
            </a:r>
            <a:r>
              <a:rPr lang="en-US" altLang="zh-CN" sz="2600" dirty="0">
                <a:solidFill>
                  <a:srgbClr val="000000"/>
                </a:solidFill>
              </a:rPr>
              <a:t>2</a:t>
            </a:r>
            <a:r>
              <a:rPr lang="zh-CN" altLang="en-US" sz="2600" dirty="0">
                <a:solidFill>
                  <a:srgbClr val="000000"/>
                </a:solidFill>
              </a:rPr>
              <a:t>个不同的树</a:t>
            </a:r>
            <a:r>
              <a:rPr lang="en-US" altLang="zh-CN" sz="2600" dirty="0">
                <a:solidFill>
                  <a:srgbClr val="000000"/>
                </a:solidFill>
              </a:rPr>
              <a:t>,</a:t>
            </a:r>
            <a:r>
              <a:rPr lang="zh-CN" altLang="en-US" sz="2600" dirty="0">
                <a:solidFill>
                  <a:srgbClr val="000000"/>
                </a:solidFill>
              </a:rPr>
              <a:t>并基于每个树</a:t>
            </a:r>
            <a:r>
              <a:rPr lang="en-US" altLang="zh-CN" sz="2600" dirty="0">
                <a:solidFill>
                  <a:srgbClr val="000000"/>
                </a:solidFill>
              </a:rPr>
              <a:t>,</a:t>
            </a:r>
            <a:r>
              <a:rPr lang="zh-CN" altLang="en-US" sz="2600" dirty="0">
                <a:solidFill>
                  <a:srgbClr val="000000"/>
                </a:solidFill>
              </a:rPr>
              <a:t>写出基本回路组</a:t>
            </a:r>
            <a:r>
              <a:rPr lang="en-US" altLang="zh-CN" sz="2600" dirty="0">
                <a:solidFill>
                  <a:srgbClr val="000000"/>
                </a:solidFill>
              </a:rPr>
              <a:t>(</a:t>
            </a:r>
            <a:r>
              <a:rPr lang="zh-CN" altLang="en-US" sz="2600" dirty="0">
                <a:solidFill>
                  <a:srgbClr val="000000"/>
                </a:solidFill>
              </a:rPr>
              <a:t>每个树及其对应的基本回路组给</a:t>
            </a:r>
            <a:r>
              <a:rPr lang="en-US" altLang="zh-CN" sz="2600" dirty="0">
                <a:solidFill>
                  <a:srgbClr val="000000"/>
                </a:solidFill>
              </a:rPr>
              <a:t>6</a:t>
            </a:r>
            <a:r>
              <a:rPr lang="zh-CN" altLang="en-US" sz="2600" dirty="0">
                <a:solidFill>
                  <a:srgbClr val="000000"/>
                </a:solidFill>
              </a:rPr>
              <a:t>分</a:t>
            </a:r>
            <a:r>
              <a:rPr lang="en-US" altLang="zh-CN" sz="2600" dirty="0">
                <a:solidFill>
                  <a:srgbClr val="000000"/>
                </a:solidFill>
              </a:rPr>
              <a:t>)</a:t>
            </a:r>
            <a:r>
              <a:rPr lang="zh-CN" altLang="en-US" sz="2600" dirty="0">
                <a:solidFill>
                  <a:srgbClr val="000000"/>
                </a:solidFill>
              </a:rPr>
              <a:t>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964E52-917C-4FE5-8724-0D997AD50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27774"/>
            <a:ext cx="3565714" cy="270857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C77CA2C-528A-406A-AC54-B1A7C875047F}"/>
              </a:ext>
            </a:extLst>
          </p:cNvPr>
          <p:cNvSpPr/>
          <p:nvPr/>
        </p:nvSpPr>
        <p:spPr>
          <a:xfrm>
            <a:off x="304800" y="4661927"/>
            <a:ext cx="5429568" cy="129266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</a:rPr>
              <a:t>                    图</a:t>
            </a:r>
            <a:r>
              <a:rPr lang="en-US" altLang="zh-CN" sz="2600" dirty="0">
                <a:solidFill>
                  <a:srgbClr val="000000"/>
                </a:solidFill>
              </a:rPr>
              <a:t>8</a:t>
            </a:r>
          </a:p>
          <a:p>
            <a:r>
              <a:rPr lang="en-US" altLang="zh-CN" sz="2600" dirty="0">
                <a:solidFill>
                  <a:srgbClr val="000000"/>
                </a:solidFill>
              </a:rPr>
              <a:t>9. (8</a:t>
            </a:r>
            <a:r>
              <a:rPr lang="zh-CN" altLang="en-US" sz="2600" dirty="0">
                <a:solidFill>
                  <a:srgbClr val="000000"/>
                </a:solidFill>
              </a:rPr>
              <a:t>分</a:t>
            </a:r>
            <a:r>
              <a:rPr lang="en-US" altLang="zh-CN" sz="2600" dirty="0">
                <a:solidFill>
                  <a:srgbClr val="000000"/>
                </a:solidFill>
              </a:rPr>
              <a:t>)</a:t>
            </a:r>
            <a:r>
              <a:rPr lang="zh-CN" altLang="en-US" sz="2600" dirty="0">
                <a:solidFill>
                  <a:srgbClr val="000000"/>
                </a:solidFill>
              </a:rPr>
              <a:t>求图</a:t>
            </a:r>
            <a:r>
              <a:rPr lang="en-US" altLang="zh-CN" sz="2600" dirty="0">
                <a:solidFill>
                  <a:srgbClr val="000000"/>
                </a:solidFill>
              </a:rPr>
              <a:t>9</a:t>
            </a:r>
            <a:r>
              <a:rPr lang="zh-CN" altLang="en-US" sz="2600" dirty="0">
                <a:solidFill>
                  <a:srgbClr val="000000"/>
                </a:solidFill>
              </a:rPr>
              <a:t>示含理想运算放大器电路的输出电压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9F7C84-CCE0-497B-85A7-BDA1F891934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5555892"/>
            <a:ext cx="304800" cy="3048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5BF85BF-7E00-4290-AD02-234E45475CC4}"/>
              </a:ext>
            </a:extLst>
          </p:cNvPr>
          <p:cNvSpPr/>
          <p:nvPr/>
        </p:nvSpPr>
        <p:spPr>
          <a:xfrm>
            <a:off x="2692400" y="5404454"/>
            <a:ext cx="603568" cy="49244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</a:rPr>
              <a:t>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30FD6AE-CED9-443C-A0A2-8D10B9D983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84" y="5404454"/>
            <a:ext cx="4480000" cy="294095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50E811E-98B1-4F92-831F-5D313B8C61CE}"/>
              </a:ext>
            </a:extLst>
          </p:cNvPr>
          <p:cNvSpPr/>
          <p:nvPr/>
        </p:nvSpPr>
        <p:spPr>
          <a:xfrm>
            <a:off x="2337118" y="8205195"/>
            <a:ext cx="778193" cy="49244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</a:rPr>
              <a:t>图</a:t>
            </a:r>
            <a:r>
              <a:rPr lang="en-US" altLang="zh-CN" sz="2600" dirty="0">
                <a:solidFill>
                  <a:srgbClr val="000000"/>
                </a:solidFill>
              </a:rPr>
              <a:t>9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0468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Titl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199</Words>
  <Application>Microsoft Office PowerPoint</Application>
  <PresentationFormat>全屏显示(16:10)</PresentationFormat>
  <Paragraphs>21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华文楷体</vt:lpstr>
      <vt:lpstr>Arial</vt:lpstr>
      <vt:lpstr>Times New Roman</vt:lpstr>
      <vt:lpstr>Office 主题​​</vt:lpstr>
      <vt:lpstr>Microsoft Visio 绘图</vt:lpstr>
      <vt:lpstr>
20170929 2017-2018（1）电路理论B(1) 电阻电路阶段测试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电阻电路自测试题
说明:请在120分完成下列试题</dc:title>
  <dc:creator>xiufang jia</dc:creator>
  <cp:lastModifiedBy>xiufang jia</cp:lastModifiedBy>
  <cp:revision>7</cp:revision>
  <dcterms:created xsi:type="dcterms:W3CDTF">2017-09-25T03:16:11Z</dcterms:created>
  <dcterms:modified xsi:type="dcterms:W3CDTF">2017-09-29T00:35:53Z</dcterms:modified>
</cp:coreProperties>
</file>