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79" r:id="rId2"/>
    <p:sldId id="280" r:id="rId3"/>
    <p:sldId id="320" r:id="rId4"/>
    <p:sldId id="413" r:id="rId5"/>
    <p:sldId id="485" r:id="rId6"/>
    <p:sldId id="455" r:id="rId7"/>
    <p:sldId id="414" r:id="rId8"/>
    <p:sldId id="415" r:id="rId9"/>
    <p:sldId id="416" r:id="rId10"/>
    <p:sldId id="420" r:id="rId11"/>
    <p:sldId id="430" r:id="rId12"/>
    <p:sldId id="458" r:id="rId13"/>
    <p:sldId id="459" r:id="rId14"/>
    <p:sldId id="421" r:id="rId15"/>
    <p:sldId id="463" r:id="rId16"/>
    <p:sldId id="464" r:id="rId17"/>
    <p:sldId id="465" r:id="rId18"/>
    <p:sldId id="466" r:id="rId19"/>
    <p:sldId id="427" r:id="rId20"/>
    <p:sldId id="317" r:id="rId21"/>
    <p:sldId id="487" r:id="rId22"/>
    <p:sldId id="326" r:id="rId23"/>
    <p:sldId id="327" r:id="rId24"/>
    <p:sldId id="328" r:id="rId25"/>
    <p:sldId id="387" r:id="rId26"/>
    <p:sldId id="470" r:id="rId27"/>
    <p:sldId id="471" r:id="rId28"/>
    <p:sldId id="472" r:id="rId29"/>
    <p:sldId id="402" r:id="rId30"/>
    <p:sldId id="403" r:id="rId31"/>
    <p:sldId id="432" r:id="rId32"/>
    <p:sldId id="486" r:id="rId33"/>
    <p:sldId id="484" r:id="rId34"/>
    <p:sldId id="478" r:id="rId35"/>
    <p:sldId id="479" r:id="rId36"/>
    <p:sldId id="480" r:id="rId37"/>
    <p:sldId id="481" r:id="rId38"/>
    <p:sldId id="482" r:id="rId39"/>
    <p:sldId id="477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0000"/>
    <a:srgbClr val="99FF99"/>
    <a:srgbClr val="DDDDDD"/>
    <a:srgbClr val="CCCCFF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6596" autoAdjust="0"/>
  </p:normalViewPr>
  <p:slideViewPr>
    <p:cSldViewPr>
      <p:cViewPr varScale="1">
        <p:scale>
          <a:sx n="67" d="100"/>
          <a:sy n="67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3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wmf"/><Relationship Id="rId4" Type="http://schemas.openxmlformats.org/officeDocument/2006/relationships/image" Target="../media/image8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w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emf"/><Relationship Id="rId7" Type="http://schemas.openxmlformats.org/officeDocument/2006/relationships/image" Target="../media/image105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emf"/><Relationship Id="rId9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4" Type="http://schemas.openxmlformats.org/officeDocument/2006/relationships/image" Target="../media/image11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image" Target="../media/image14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e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emf"/><Relationship Id="rId7" Type="http://schemas.openxmlformats.org/officeDocument/2006/relationships/image" Target="../media/image44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w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8245546-5F32-4EB2-96B2-CEF9F3F35C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0AEDD2-D77B-4E5C-81FD-615C92D97C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7B979AE-4F5A-4C0A-99DC-CD72A22DE96D}" type="datetime1">
              <a:rPr lang="zh-CN" altLang="en-US"/>
              <a:pPr>
                <a:defRPr/>
              </a:pPr>
              <a:t>2018/3/10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73EFA4C-EF51-418C-8D2A-C0A4A3A0C4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C8F1141-BA7F-4A1F-869A-221CE2182A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D63CC1A-6CBA-4FAB-A272-2D275C2A3E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09817DF-2AAF-42CB-8860-11026C8A6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8A4002B-36B0-4CD3-B40E-811DBD5EDA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113B3B1-F546-4A24-B26A-C2F069C4291A}" type="datetime1">
              <a:rPr lang="zh-CN" altLang="en-US"/>
              <a:pPr>
                <a:defRPr/>
              </a:pPr>
              <a:t>2018/3/10</a:t>
            </a:fld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9E515EE-9965-4EC8-81C2-B2B05819CC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7CFA6A14-FC6D-4F20-9B8B-05A2349E0C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66AFE34A-DECA-4DC0-B231-8007F584AE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28C4649-0E23-4F95-9FA6-5211B4744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B258BD-B91B-41B2-A845-8354F9A60F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999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75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78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608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801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55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12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7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4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164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65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ncepu_r2_c1">
            <a:extLst>
              <a:ext uri="{FF2B5EF4-FFF2-40B4-BE49-F238E27FC236}">
                <a16:creationId xmlns:a16="http://schemas.microsoft.com/office/drawing/2014/main" id="{7DCDA381-F37B-4ABF-8848-CF12E9251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>
            <a:extLst>
              <a:ext uri="{FF2B5EF4-FFF2-40B4-BE49-F238E27FC236}">
                <a16:creationId xmlns:a16="http://schemas.microsoft.com/office/drawing/2014/main" id="{912E3229-E650-4F41-A661-BC5306F9D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 u="sng">
                <a:solidFill>
                  <a:srgbClr val="003366"/>
                </a:solidFill>
                <a:latin typeface="华文行楷" pitchFamily="2" charset="-122"/>
                <a:ea typeface="华文行楷" pitchFamily="2" charset="-122"/>
              </a:rPr>
              <a:t>电路理论教学研究组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  <a:latin typeface="Impact" pitchFamily="34" charset="0"/>
                <a:ea typeface="Gungsuh" pitchFamily="18" charset="-127"/>
              </a:rPr>
              <a:t>Circuit Theory Teaching and Research Group</a:t>
            </a: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3F435696-E5F8-4E69-B3C3-EFE672519C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28663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19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png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1.jpeg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2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4.emf"/><Relationship Id="rId10" Type="http://schemas.openxmlformats.org/officeDocument/2006/relationships/image" Target="../media/image65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5.tmp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4.w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01.bin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107.wmf"/><Relationship Id="rId7" Type="http://schemas.openxmlformats.org/officeDocument/2006/relationships/image" Target="../media/image109.jpeg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emf"/><Relationship Id="rId11" Type="http://schemas.openxmlformats.org/officeDocument/2006/relationships/image" Target="../media/image102.emf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04.wmf"/><Relationship Id="rId23" Type="http://schemas.openxmlformats.org/officeDocument/2006/relationships/image" Target="../media/image108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6.wmf"/><Relationship Id="rId4" Type="http://schemas.openxmlformats.org/officeDocument/2006/relationships/image" Target="../media/image99.emf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0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8.wmf"/><Relationship Id="rId3" Type="http://schemas.openxmlformats.org/officeDocument/2006/relationships/audio" Target="../media/audio1.wav"/><Relationship Id="rId7" Type="http://schemas.openxmlformats.org/officeDocument/2006/relationships/image" Target="../media/image115.emf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7.wmf"/><Relationship Id="rId5" Type="http://schemas.openxmlformats.org/officeDocument/2006/relationships/image" Target="../media/image114.emf"/><Relationship Id="rId15" Type="http://schemas.openxmlformats.org/officeDocument/2006/relationships/image" Target="../media/image119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1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audio" Target="../media/audio1.wav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85.tmp"/><Relationship Id="rId26" Type="http://schemas.openxmlformats.org/officeDocument/2006/relationships/image" Target="../media/image133.wmf"/><Relationship Id="rId3" Type="http://schemas.openxmlformats.org/officeDocument/2006/relationships/tags" Target="../tags/tag17.xml"/><Relationship Id="rId21" Type="http://schemas.openxmlformats.org/officeDocument/2006/relationships/oleObject" Target="../embeddings/oleObject97.bin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7.xml"/><Relationship Id="rId25" Type="http://schemas.openxmlformats.org/officeDocument/2006/relationships/oleObject" Target="../embeddings/oleObject128.bin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image" Target="../media/image101.e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25.v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99.emf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134.wmf"/><Relationship Id="rId10" Type="http://schemas.openxmlformats.org/officeDocument/2006/relationships/tags" Target="../tags/tag24.xml"/><Relationship Id="rId19" Type="http://schemas.openxmlformats.org/officeDocument/2006/relationships/oleObject" Target="../embeddings/oleObject96.bin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102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5.tmp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wmf"/><Relationship Id="rId20" Type="http://schemas.openxmlformats.org/officeDocument/2006/relationships/image" Target="../media/image144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50.w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60.w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5.e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77AB038F-63E2-4F0B-9F1A-166B14BE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2641600"/>
            <a:ext cx="438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网络函数</a:t>
            </a:r>
          </a:p>
        </p:txBody>
      </p:sp>
      <p:sp>
        <p:nvSpPr>
          <p:cNvPr id="3114" name="Text Box 42">
            <a:hlinkClick r:id="rId3" action="ppaction://hlinksldjump"/>
            <a:extLst>
              <a:ext uri="{FF2B5EF4-FFF2-40B4-BE49-F238E27FC236}">
                <a16:creationId xmlns:a16="http://schemas.microsoft.com/office/drawing/2014/main" id="{572567FE-F2ED-4922-B4C5-374FC3278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660650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11-1</a:t>
            </a:r>
          </a:p>
        </p:txBody>
      </p:sp>
      <p:sp>
        <p:nvSpPr>
          <p:cNvPr id="3117" name="Text Box 45">
            <a:hlinkClick r:id="rId4" action="ppaction://hlinksldjump"/>
            <a:extLst>
              <a:ext uri="{FF2B5EF4-FFF2-40B4-BE49-F238E27FC236}">
                <a16:creationId xmlns:a16="http://schemas.microsoft.com/office/drawing/2014/main" id="{F618D7C8-0C9B-4AAC-8657-7407E969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3217863"/>
            <a:ext cx="438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RLC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串联电路的谐振</a:t>
            </a:r>
          </a:p>
        </p:txBody>
      </p:sp>
      <p:sp>
        <p:nvSpPr>
          <p:cNvPr id="3119" name="Text Box 47">
            <a:hlinkClick r:id="rId4" action="ppaction://hlinksldjump"/>
            <a:extLst>
              <a:ext uri="{FF2B5EF4-FFF2-40B4-BE49-F238E27FC236}">
                <a16:creationId xmlns:a16="http://schemas.microsoft.com/office/drawing/2014/main" id="{F202D109-B4DE-4A2D-A3CA-876E2098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236913"/>
            <a:ext cx="99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11-2</a:t>
            </a:r>
          </a:p>
        </p:txBody>
      </p:sp>
      <p:sp>
        <p:nvSpPr>
          <p:cNvPr id="3122" name="Text Box 50">
            <a:hlinkClick r:id="rId5" action="ppaction://hlinksldjump"/>
            <a:extLst>
              <a:ext uri="{FF2B5EF4-FFF2-40B4-BE49-F238E27FC236}">
                <a16:creationId xmlns:a16="http://schemas.microsoft.com/office/drawing/2014/main" id="{E369D7BB-26C0-4836-BBF5-B94755F9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3790950"/>
            <a:ext cx="438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RLC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串联电路的频率响应</a:t>
            </a:r>
          </a:p>
        </p:txBody>
      </p:sp>
      <p:sp>
        <p:nvSpPr>
          <p:cNvPr id="3124" name="Text Box 52">
            <a:hlinkClick r:id="rId5" action="ppaction://hlinksldjump"/>
            <a:extLst>
              <a:ext uri="{FF2B5EF4-FFF2-40B4-BE49-F238E27FC236}">
                <a16:creationId xmlns:a16="http://schemas.microsoft.com/office/drawing/2014/main" id="{54ACC72F-8BB0-48A3-9F9E-CBB6CFBE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810000"/>
            <a:ext cx="99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11-3</a:t>
            </a:r>
          </a:p>
        </p:txBody>
      </p:sp>
      <p:sp>
        <p:nvSpPr>
          <p:cNvPr id="3127" name="Text Box 55">
            <a:hlinkClick r:id="rId6" action="ppaction://hlinksldjump"/>
            <a:extLst>
              <a:ext uri="{FF2B5EF4-FFF2-40B4-BE49-F238E27FC236}">
                <a16:creationId xmlns:a16="http://schemas.microsoft.com/office/drawing/2014/main" id="{8C974782-B306-4033-A9E7-29CD4E574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4367213"/>
            <a:ext cx="438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隶书" panose="02010509060101010101" pitchFamily="49" charset="-122"/>
              </a:rPr>
              <a:t>RLC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并联谐振电路</a:t>
            </a:r>
          </a:p>
        </p:txBody>
      </p:sp>
      <p:sp>
        <p:nvSpPr>
          <p:cNvPr id="3129" name="Text Box 57">
            <a:hlinkClick r:id="rId6" action="ppaction://hlinksldjump"/>
            <a:extLst>
              <a:ext uri="{FF2B5EF4-FFF2-40B4-BE49-F238E27FC236}">
                <a16:creationId xmlns:a16="http://schemas.microsoft.com/office/drawing/2014/main" id="{E7C90523-413B-458F-B606-6B319FC2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386263"/>
            <a:ext cx="99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11-4</a:t>
            </a:r>
          </a:p>
        </p:txBody>
      </p:sp>
      <p:sp>
        <p:nvSpPr>
          <p:cNvPr id="3147" name="Text Box 75">
            <a:extLst>
              <a:ext uri="{FF2B5EF4-FFF2-40B4-BE49-F238E27FC236}">
                <a16:creationId xmlns:a16="http://schemas.microsoft.com/office/drawing/2014/main" id="{B18F5C7F-9F36-4202-B05B-58D52AE8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44563"/>
            <a:ext cx="71993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4800" b="1" dirty="0">
                <a:latin typeface="隶书" panose="02010509060101010101" pitchFamily="49" charset="-122"/>
                <a:ea typeface="隶书" panose="02010509060101010101" pitchFamily="49" charset="-122"/>
              </a:rPr>
              <a:t>第十一章 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2" name="Text Box 22">
            <a:extLst>
              <a:ext uri="{FF2B5EF4-FFF2-40B4-BE49-F238E27FC236}">
                <a16:creationId xmlns:a16="http://schemas.microsoft.com/office/drawing/2014/main" id="{5BB039F0-E5DB-4E07-B2FB-B5DE944F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33488"/>
            <a:ext cx="72977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以网络函数中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l-GR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的最高次方的次数定义网络函数的阶数。 </a:t>
            </a:r>
          </a:p>
        </p:txBody>
      </p:sp>
      <p:graphicFrame>
        <p:nvGraphicFramePr>
          <p:cNvPr id="184343" name="Object 23">
            <a:extLst>
              <a:ext uri="{FF2B5EF4-FFF2-40B4-BE49-F238E27FC236}">
                <a16:creationId xmlns:a16="http://schemas.microsoft.com/office/drawing/2014/main" id="{8F3865D9-0F49-4CE5-A87C-E552F1D19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59127"/>
              </p:ext>
            </p:extLst>
          </p:nvPr>
        </p:nvGraphicFramePr>
        <p:xfrm>
          <a:off x="5364163" y="3859213"/>
          <a:ext cx="3057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1" name="公式" r:id="rId3" imgW="1600200" imgH="228600" progId="Equation.3">
                  <p:embed/>
                </p:oleObj>
              </mc:Choice>
              <mc:Fallback>
                <p:oleObj name="公式" r:id="rId3" imgW="1600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59213"/>
                        <a:ext cx="30575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4" name="Line 24">
            <a:extLst>
              <a:ext uri="{FF2B5EF4-FFF2-40B4-BE49-F238E27FC236}">
                <a16:creationId xmlns:a16="http://schemas.microsoft.com/office/drawing/2014/main" id="{1460F4C6-C039-45B9-A602-E5ECA2955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040188"/>
            <a:ext cx="720725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4345" name="Group 25">
            <a:extLst>
              <a:ext uri="{FF2B5EF4-FFF2-40B4-BE49-F238E27FC236}">
                <a16:creationId xmlns:a16="http://schemas.microsoft.com/office/drawing/2014/main" id="{A844D506-AD79-4CD3-8B81-BA776F3BF2C7}"/>
              </a:ext>
            </a:extLst>
          </p:cNvPr>
          <p:cNvGrpSpPr>
            <a:grpSpLocks/>
          </p:cNvGrpSpPr>
          <p:nvPr/>
        </p:nvGrpSpPr>
        <p:grpSpPr bwMode="auto">
          <a:xfrm>
            <a:off x="0" y="1089025"/>
            <a:ext cx="1847850" cy="850900"/>
            <a:chOff x="385" y="3022"/>
            <a:chExt cx="1164" cy="536"/>
          </a:xfrm>
        </p:grpSpPr>
        <p:pic>
          <p:nvPicPr>
            <p:cNvPr id="184346" name="Picture 26" descr="123">
              <a:extLst>
                <a:ext uri="{FF2B5EF4-FFF2-40B4-BE49-F238E27FC236}">
                  <a16:creationId xmlns:a16="http://schemas.microsoft.com/office/drawing/2014/main" id="{CCECDEA5-B7CA-4C61-9495-0280D1798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47" name="Text Box 27">
              <a:extLst>
                <a:ext uri="{FF2B5EF4-FFF2-40B4-BE49-F238E27FC236}">
                  <a16:creationId xmlns:a16="http://schemas.microsoft.com/office/drawing/2014/main" id="{C1F498CB-4BAE-453E-A45E-F4FF5E510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3200">
                  <a:solidFill>
                    <a:srgbClr val="CC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  </a:t>
              </a:r>
            </a:p>
          </p:txBody>
        </p:sp>
      </p:grpSp>
      <p:sp>
        <p:nvSpPr>
          <p:cNvPr id="184348" name="Text Box 28">
            <a:extLst>
              <a:ext uri="{FF2B5EF4-FFF2-40B4-BE49-F238E27FC236}">
                <a16:creationId xmlns:a16="http://schemas.microsoft.com/office/drawing/2014/main" id="{C82DA14E-D356-4C03-B509-34C06E36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41550"/>
            <a:ext cx="71993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网络函数能求得网络在任意正弦输入时的端口正弦响应，即有</a:t>
            </a:r>
          </a:p>
        </p:txBody>
      </p:sp>
      <p:graphicFrame>
        <p:nvGraphicFramePr>
          <p:cNvPr id="184349" name="Object 29">
            <a:extLst>
              <a:ext uri="{FF2B5EF4-FFF2-40B4-BE49-F238E27FC236}">
                <a16:creationId xmlns:a16="http://schemas.microsoft.com/office/drawing/2014/main" id="{7D72827F-C196-436F-98C1-CEAF9FA64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468189"/>
              </p:ext>
            </p:extLst>
          </p:nvPr>
        </p:nvGraphicFramePr>
        <p:xfrm>
          <a:off x="1692275" y="3549650"/>
          <a:ext cx="2390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2" name="公式" r:id="rId6" imgW="1180800" imgH="482400" progId="Equation.3">
                  <p:embed/>
                </p:oleObj>
              </mc:Choice>
              <mc:Fallback>
                <p:oleObj name="公式" r:id="rId6" imgW="1180800" imgH="482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49650"/>
                        <a:ext cx="23907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33CC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33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2" grpId="0" build="p" autoUpdateAnimBg="0"/>
      <p:bldP spid="18434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4" name="Text Box 44">
            <a:extLst>
              <a:ext uri="{FF2B5EF4-FFF2-40B4-BE49-F238E27FC236}">
                <a16:creationId xmlns:a16="http://schemas.microsoft.com/office/drawing/2014/main" id="{B04B1A84-69B9-4B2C-BB56-93E2D98E2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0"/>
            <a:ext cx="7056438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44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§11-2</a:t>
            </a:r>
            <a:r>
              <a:rPr kumimoji="1" lang="en-US" altLang="zh-CN" sz="44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400" i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串联电路的谐振</a:t>
            </a:r>
          </a:p>
        </p:txBody>
      </p:sp>
      <p:sp>
        <p:nvSpPr>
          <p:cNvPr id="194605" name="Text Box 45">
            <a:extLst>
              <a:ext uri="{FF2B5EF4-FFF2-40B4-BE49-F238E27FC236}">
                <a16:creationId xmlns:a16="http://schemas.microsoft.com/office/drawing/2014/main" id="{AFCF793A-C031-4082-A341-465ACE4F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060575"/>
            <a:ext cx="727233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谐振是正弦电路在特定条件下产生的一种特殊物理现象。谐振现象在无线电和电工技术中得到广泛应用，研究电路中的谐振现象有重要实际意义。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1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4" grpId="0"/>
      <p:bldP spid="19460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>
            <a:extLst>
              <a:ext uri="{FF2B5EF4-FFF2-40B4-BE49-F238E27FC236}">
                <a16:creationId xmlns:a16="http://schemas.microsoft.com/office/drawing/2014/main" id="{6D09C8AD-0357-4AFC-9461-5B3AFABB4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0"/>
            <a:ext cx="7056438" cy="762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44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§11-2</a:t>
            </a:r>
            <a:r>
              <a:rPr kumimoji="1" lang="en-US" altLang="zh-CN" sz="44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400" i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4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串联电路的谐振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7D664AF3-ECFA-4DA0-BF7C-DD413825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520825"/>
            <a:ext cx="84248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含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的一端口电路，在正弦激励下，在特定条件下出现端口电压、电流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同相位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的现象时，称电路发生了谐振。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76ED62D1-A018-4CDB-AD70-44BBF9BF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3529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谐振的定义</a:t>
            </a:r>
          </a:p>
        </p:txBody>
      </p:sp>
      <p:graphicFrame>
        <p:nvGraphicFramePr>
          <p:cNvPr id="225286" name="Object 6">
            <a:extLst>
              <a:ext uri="{FF2B5EF4-FFF2-40B4-BE49-F238E27FC236}">
                <a16:creationId xmlns:a16="http://schemas.microsoft.com/office/drawing/2014/main" id="{43DF0993-4C58-492D-A456-807A4ED34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824288"/>
          <a:ext cx="16938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5" name="公式" r:id="rId3" imgW="799920" imgH="457200" progId="Equation.3">
                  <p:embed/>
                </p:oleObj>
              </mc:Choice>
              <mc:Fallback>
                <p:oleObj name="公式" r:id="rId3" imgW="7999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24288"/>
                        <a:ext cx="16938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288" name="Group 8">
            <a:extLst>
              <a:ext uri="{FF2B5EF4-FFF2-40B4-BE49-F238E27FC236}">
                <a16:creationId xmlns:a16="http://schemas.microsoft.com/office/drawing/2014/main" id="{690B9DA3-87ED-4FAD-B870-6ADF625A1B35}"/>
              </a:ext>
            </a:extLst>
          </p:cNvPr>
          <p:cNvGrpSpPr>
            <a:grpSpLocks/>
          </p:cNvGrpSpPr>
          <p:nvPr/>
        </p:nvGrpSpPr>
        <p:grpSpPr bwMode="auto">
          <a:xfrm>
            <a:off x="5832140" y="2690812"/>
            <a:ext cx="2233613" cy="1943100"/>
            <a:chOff x="793" y="2750"/>
            <a:chExt cx="1407" cy="1224"/>
          </a:xfrm>
        </p:grpSpPr>
        <p:sp>
          <p:nvSpPr>
            <p:cNvPr id="225289" name="Rectangle 9">
              <a:extLst>
                <a:ext uri="{FF2B5EF4-FFF2-40B4-BE49-F238E27FC236}">
                  <a16:creationId xmlns:a16="http://schemas.microsoft.com/office/drawing/2014/main" id="{2DA35009-3639-4AFD-A5DD-B1D09283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946"/>
              <a:ext cx="748" cy="10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0" name="Line 10">
              <a:extLst>
                <a:ext uri="{FF2B5EF4-FFF2-40B4-BE49-F238E27FC236}">
                  <a16:creationId xmlns:a16="http://schemas.microsoft.com/office/drawing/2014/main" id="{BE02A5D6-3955-456E-B27F-2139F630E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059"/>
              <a:ext cx="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1" name="Line 11">
              <a:extLst>
                <a:ext uri="{FF2B5EF4-FFF2-40B4-BE49-F238E27FC236}">
                  <a16:creationId xmlns:a16="http://schemas.microsoft.com/office/drawing/2014/main" id="{4388383E-CC37-4D0A-BDF7-5320B85E7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861"/>
              <a:ext cx="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292" name="Text Box 12">
              <a:extLst>
                <a:ext uri="{FF2B5EF4-FFF2-40B4-BE49-F238E27FC236}">
                  <a16:creationId xmlns:a16="http://schemas.microsoft.com/office/drawing/2014/main" id="{D8CAC7EA-EB01-43C1-AF7C-B83F502B2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3182"/>
              <a:ext cx="56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kumimoji="1" lang="en-US" altLang="zh-CN" sz="28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RLC</a:t>
              </a:r>
            </a:p>
            <a:p>
              <a:pPr algn="ctr" eaLnBrk="1" hangingPunct="1"/>
              <a:r>
                <a:rPr kumimoji="1"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电路</a:t>
              </a:r>
              <a:endParaRPr kumimoji="1" lang="zh-CN" altLang="en-US" sz="2800" b="1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25293" name="Object 13">
              <a:extLst>
                <a:ext uri="{FF2B5EF4-FFF2-40B4-BE49-F238E27FC236}">
                  <a16:creationId xmlns:a16="http://schemas.microsoft.com/office/drawing/2014/main" id="{B584398F-A226-4206-B5FE-9705E1A53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249"/>
            <a:ext cx="25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6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249"/>
                          <a:ext cx="25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294" name="Line 14">
              <a:extLst>
                <a:ext uri="{FF2B5EF4-FFF2-40B4-BE49-F238E27FC236}">
                  <a16:creationId xmlns:a16="http://schemas.microsoft.com/office/drawing/2014/main" id="{0E95B8F5-4A42-45EF-83AA-3C9DD7B9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3063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295" name="Object 15">
              <a:extLst>
                <a:ext uri="{FF2B5EF4-FFF2-40B4-BE49-F238E27FC236}">
                  <a16:creationId xmlns:a16="http://schemas.microsoft.com/office/drawing/2014/main" id="{A7E85F1B-EFDC-4A90-B30F-1FC07354C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2750"/>
            <a:ext cx="19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7" name="公式" r:id="rId7" imgW="126720" imgH="215640" progId="Equation.3">
                    <p:embed/>
                  </p:oleObj>
                </mc:Choice>
                <mc:Fallback>
                  <p:oleObj name="公式" r:id="rId7" imgW="12672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50"/>
                          <a:ext cx="19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296" name="Oval 16">
              <a:extLst>
                <a:ext uri="{FF2B5EF4-FFF2-40B4-BE49-F238E27FC236}">
                  <a16:creationId xmlns:a16="http://schemas.microsoft.com/office/drawing/2014/main" id="{E847AE6D-612C-49DE-90DC-308E89FD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3022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7" name="Oval 17">
              <a:extLst>
                <a:ext uri="{FF2B5EF4-FFF2-40B4-BE49-F238E27FC236}">
                  <a16:creationId xmlns:a16="http://schemas.microsoft.com/office/drawing/2014/main" id="{50328C08-7D11-49B5-8405-EC995671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3820"/>
              <a:ext cx="68" cy="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98" name="Text Box 18">
              <a:extLst>
                <a:ext uri="{FF2B5EF4-FFF2-40B4-BE49-F238E27FC236}">
                  <a16:creationId xmlns:a16="http://schemas.microsoft.com/office/drawing/2014/main" id="{3E6F3A31-5A8F-4BFC-BDDC-254FF618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976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299" name="Text Box 19">
              <a:extLst>
                <a:ext uri="{FF2B5EF4-FFF2-40B4-BE49-F238E27FC236}">
                  <a16:creationId xmlns:a16="http://schemas.microsoft.com/office/drawing/2014/main" id="{AD859515-E029-4B86-978F-A453D4BC1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521"/>
              <a:ext cx="3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latin typeface="宋体" panose="02010600030101010101" pitchFamily="2" charset="-122"/>
                </a:rPr>
                <a:t>-</a:t>
              </a:r>
            </a:p>
          </p:txBody>
        </p:sp>
      </p:grpSp>
      <p:grpSp>
        <p:nvGrpSpPr>
          <p:cNvPr id="225300" name="Group 20">
            <a:extLst>
              <a:ext uri="{FF2B5EF4-FFF2-40B4-BE49-F238E27FC236}">
                <a16:creationId xmlns:a16="http://schemas.microsoft.com/office/drawing/2014/main" id="{9B05E50F-3745-4A18-97F9-A9905F136AB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176588"/>
            <a:ext cx="3079750" cy="623887"/>
            <a:chOff x="408" y="1797"/>
            <a:chExt cx="1940" cy="393"/>
          </a:xfrm>
        </p:grpSpPr>
        <p:graphicFrame>
          <p:nvGraphicFramePr>
            <p:cNvPr id="225301" name="Object 21">
              <a:extLst>
                <a:ext uri="{FF2B5EF4-FFF2-40B4-BE49-F238E27FC236}">
                  <a16:creationId xmlns:a16="http://schemas.microsoft.com/office/drawing/2014/main" id="{83220CA0-4799-4530-8953-6CAE14526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1797"/>
            <a:ext cx="126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8" name="公式" r:id="rId9" imgW="977760" imgH="279360" progId="Equation.3">
                    <p:embed/>
                  </p:oleObj>
                </mc:Choice>
                <mc:Fallback>
                  <p:oleObj name="公式" r:id="rId9" imgW="97776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797"/>
                          <a:ext cx="1260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02" name="Text Box 22">
              <a:extLst>
                <a:ext uri="{FF2B5EF4-FFF2-40B4-BE49-F238E27FC236}">
                  <a16:creationId xmlns:a16="http://schemas.microsoft.com/office/drawing/2014/main" id="{EF179668-654B-4EB7-BBD6-87EE33952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1842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即：</a:t>
              </a:r>
            </a:p>
          </p:txBody>
        </p:sp>
      </p:grpSp>
      <p:grpSp>
        <p:nvGrpSpPr>
          <p:cNvPr id="225303" name="Group 23">
            <a:extLst>
              <a:ext uri="{FF2B5EF4-FFF2-40B4-BE49-F238E27FC236}">
                <a16:creationId xmlns:a16="http://schemas.microsoft.com/office/drawing/2014/main" id="{035EE2F3-E2F5-4A06-8FB7-A6255119819D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4833938"/>
            <a:ext cx="5184775" cy="592137"/>
            <a:chOff x="667" y="2308"/>
            <a:chExt cx="2912" cy="308"/>
          </a:xfrm>
        </p:grpSpPr>
        <p:graphicFrame>
          <p:nvGraphicFramePr>
            <p:cNvPr id="225304" name="Object 24">
              <a:extLst>
                <a:ext uri="{FF2B5EF4-FFF2-40B4-BE49-F238E27FC236}">
                  <a16:creationId xmlns:a16="http://schemas.microsoft.com/office/drawing/2014/main" id="{95CE1EEC-0FDD-441B-B33B-3E3D5EAD01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" y="2319"/>
            <a:ext cx="85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9" name="Equation" r:id="rId11" imgW="622080" imgH="215640" progId="Equation.3">
                    <p:embed/>
                  </p:oleObj>
                </mc:Choice>
                <mc:Fallback>
                  <p:oleObj name="Equation" r:id="rId11" imgW="6220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319"/>
                          <a:ext cx="85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05" name="Object 25">
              <a:extLst>
                <a:ext uri="{FF2B5EF4-FFF2-40B4-BE49-F238E27FC236}">
                  <a16:creationId xmlns:a16="http://schemas.microsoft.com/office/drawing/2014/main" id="{0F9371F8-2D60-429B-AD44-04EAE6A0D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0" y="2345"/>
            <a:ext cx="4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0" name="Equation" r:id="rId13" imgW="406080" imgH="228600" progId="Equation.DSMT4">
                    <p:embed/>
                  </p:oleObj>
                </mc:Choice>
                <mc:Fallback>
                  <p:oleObj name="Equation" r:id="rId13" imgW="40608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" y="2345"/>
                          <a:ext cx="48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06" name="Rectangle 26">
              <a:extLst>
                <a:ext uri="{FF2B5EF4-FFF2-40B4-BE49-F238E27FC236}">
                  <a16:creationId xmlns:a16="http://schemas.microsoft.com/office/drawing/2014/main" id="{53AB4C40-8589-4D72-B74D-62E48361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308"/>
              <a:ext cx="117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（阻抗角）</a:t>
              </a:r>
            </a:p>
          </p:txBody>
        </p:sp>
      </p:grpSp>
      <p:grpSp>
        <p:nvGrpSpPr>
          <p:cNvPr id="225307" name="Group 27">
            <a:extLst>
              <a:ext uri="{FF2B5EF4-FFF2-40B4-BE49-F238E27FC236}">
                <a16:creationId xmlns:a16="http://schemas.microsoft.com/office/drawing/2014/main" id="{BE58818E-1532-4F4A-8DE1-C40514787DF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602288"/>
            <a:ext cx="4883150" cy="613299"/>
            <a:chOff x="684" y="2676"/>
            <a:chExt cx="2936" cy="348"/>
          </a:xfrm>
        </p:grpSpPr>
        <p:graphicFrame>
          <p:nvGraphicFramePr>
            <p:cNvPr id="225308" name="Object 28">
              <a:extLst>
                <a:ext uri="{FF2B5EF4-FFF2-40B4-BE49-F238E27FC236}">
                  <a16:creationId xmlns:a16="http://schemas.microsoft.com/office/drawing/2014/main" id="{1B9DCC4A-2FEF-41B3-A893-9908A4C39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5" y="2676"/>
            <a:ext cx="60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1" name="Equation" r:id="rId15" imgW="406080" imgH="228600" progId="Equation.DSMT4">
                    <p:embed/>
                  </p:oleObj>
                </mc:Choice>
                <mc:Fallback>
                  <p:oleObj name="Equation" r:id="rId15" imgW="40608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2676"/>
                          <a:ext cx="607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09" name="Object 29">
              <a:extLst>
                <a:ext uri="{FF2B5EF4-FFF2-40B4-BE49-F238E27FC236}">
                  <a16:creationId xmlns:a16="http://schemas.microsoft.com/office/drawing/2014/main" id="{0D5334C6-C079-408F-A6BC-1ED3DF94C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4" y="2689"/>
            <a:ext cx="83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22" name="Equation" r:id="rId17" imgW="609480" imgH="215640" progId="Equation.3">
                    <p:embed/>
                  </p:oleObj>
                </mc:Choice>
                <mc:Fallback>
                  <p:oleObj name="Equation" r:id="rId17" imgW="60948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2689"/>
                          <a:ext cx="832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10" name="Rectangle 30">
              <a:extLst>
                <a:ext uri="{FF2B5EF4-FFF2-40B4-BE49-F238E27FC236}">
                  <a16:creationId xmlns:a16="http://schemas.microsoft.com/office/drawing/2014/main" id="{2B126855-5DA2-4EB7-BD3B-785657B62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727"/>
              <a:ext cx="121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（导纳角）</a:t>
              </a:r>
            </a:p>
          </p:txBody>
        </p:sp>
      </p:grpSp>
      <p:grpSp>
        <p:nvGrpSpPr>
          <p:cNvPr id="225311" name="Group 31">
            <a:extLst>
              <a:ext uri="{FF2B5EF4-FFF2-40B4-BE49-F238E27FC236}">
                <a16:creationId xmlns:a16="http://schemas.microsoft.com/office/drawing/2014/main" id="{EC82848B-067E-4DB8-8BBB-A1A8653BE2F0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5013325"/>
            <a:ext cx="3443287" cy="1152525"/>
            <a:chOff x="589" y="3226"/>
            <a:chExt cx="2101" cy="726"/>
          </a:xfrm>
        </p:grpSpPr>
        <p:sp>
          <p:nvSpPr>
            <p:cNvPr id="225312" name="Rectangle 32">
              <a:extLst>
                <a:ext uri="{FF2B5EF4-FFF2-40B4-BE49-F238E27FC236}">
                  <a16:creationId xmlns:a16="http://schemas.microsoft.com/office/drawing/2014/main" id="{3EA8851C-3CF3-4454-8539-111927DE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252"/>
              <a:ext cx="1466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改变元件参数</a:t>
              </a:r>
            </a:p>
            <a:p>
              <a:pPr>
                <a:lnSpc>
                  <a:spcPct val="105000"/>
                </a:lnSpc>
                <a:spcBef>
                  <a:spcPct val="1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调节频率</a:t>
              </a:r>
            </a:p>
          </p:txBody>
        </p:sp>
        <p:sp>
          <p:nvSpPr>
            <p:cNvPr id="225313" name="Text Box 33">
              <a:extLst>
                <a:ext uri="{FF2B5EF4-FFF2-40B4-BE49-F238E27FC236}">
                  <a16:creationId xmlns:a16="http://schemas.microsoft.com/office/drawing/2014/main" id="{429931A5-0974-49E2-8AB9-496FD7729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3339"/>
              <a:ext cx="56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实现方法</a:t>
              </a:r>
            </a:p>
          </p:txBody>
        </p:sp>
        <p:sp>
          <p:nvSpPr>
            <p:cNvPr id="225314" name="AutoShape 34">
              <a:extLst>
                <a:ext uri="{FF2B5EF4-FFF2-40B4-BE49-F238E27FC236}">
                  <a16:creationId xmlns:a16="http://schemas.microsoft.com/office/drawing/2014/main" id="{D42ACD03-6DB4-442B-99DB-D18C0D36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3226"/>
              <a:ext cx="68" cy="726"/>
            </a:xfrm>
            <a:prstGeom prst="leftBrace">
              <a:avLst>
                <a:gd name="adj1" fmla="val 889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2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4" grpId="0" autoUpdateAnimBg="0"/>
      <p:bldP spid="2252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2">
            <a:extLst>
              <a:ext uri="{FF2B5EF4-FFF2-40B4-BE49-F238E27FC236}">
                <a16:creationId xmlns:a16="http://schemas.microsoft.com/office/drawing/2014/main" id="{6B928F6F-13F4-4AD5-966C-D1290B56F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4595813"/>
          <a:ext cx="24590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1" name="Equation" r:id="rId3" imgW="927000" imgH="380880" progId="Equation.DSMT4">
                  <p:embed/>
                </p:oleObj>
              </mc:Choice>
              <mc:Fallback>
                <p:oleObj name="Equation" r:id="rId3" imgW="92700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595813"/>
                        <a:ext cx="2459037" cy="10096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50000">
                            <a:srgbClr val="FFFFFF"/>
                          </a:gs>
                          <a:gs pos="100000">
                            <a:srgbClr val="33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33CC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>
            <a:extLst>
              <a:ext uri="{FF2B5EF4-FFF2-40B4-BE49-F238E27FC236}">
                <a16:creationId xmlns:a16="http://schemas.microsoft.com/office/drawing/2014/main" id="{ACF06468-198F-4EDE-BC39-BEC748C08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1449388"/>
          <a:ext cx="349250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2" name="Equation" r:id="rId5" imgW="1866600" imgH="1155600" progId="Equation.DSMT4">
                  <p:embed/>
                </p:oleObj>
              </mc:Choice>
              <mc:Fallback>
                <p:oleObj name="Equation" r:id="rId5" imgW="1866600" imgH="11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449388"/>
                        <a:ext cx="349250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Text Box 4">
            <a:extLst>
              <a:ext uri="{FF2B5EF4-FFF2-40B4-BE49-F238E27FC236}">
                <a16:creationId xmlns:a16="http://schemas.microsoft.com/office/drawing/2014/main" id="{4A5B0398-7919-40BB-AE05-66D031E6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713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320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串联谐振</a:t>
            </a:r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C8A10F2D-0328-4A8E-B27A-0A6413892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688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称谐振角频率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0B3591FB-5085-40AB-B39C-EDDEFD1B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60213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称谐振频率</a:t>
            </a:r>
          </a:p>
        </p:txBody>
      </p:sp>
      <p:graphicFrame>
        <p:nvGraphicFramePr>
          <p:cNvPr id="226311" name="Object 7">
            <a:extLst>
              <a:ext uri="{FF2B5EF4-FFF2-40B4-BE49-F238E27FC236}">
                <a16:creationId xmlns:a16="http://schemas.microsoft.com/office/drawing/2014/main" id="{394AA599-B566-44CC-AC7F-71EC0196C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856288"/>
          <a:ext cx="22875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3" name="公式" r:id="rId7" imgW="952200" imgH="419040" progId="Equation.3">
                  <p:embed/>
                </p:oleObj>
              </mc:Choice>
              <mc:Fallback>
                <p:oleObj name="公式" r:id="rId7" imgW="9522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56288"/>
                        <a:ext cx="2287587" cy="10017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rgbClr val="FFFFFF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FFCC99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4" name="AutoShape 10">
            <a:extLst>
              <a:ext uri="{FF2B5EF4-FFF2-40B4-BE49-F238E27FC236}">
                <a16:creationId xmlns:a16="http://schemas.microsoft.com/office/drawing/2014/main" id="{0F91908D-139A-4643-8B42-B2FEA8E5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616450"/>
            <a:ext cx="1800225" cy="504825"/>
          </a:xfrm>
          <a:prstGeom prst="wedgeRoundRectCallout">
            <a:avLst>
              <a:gd name="adj1" fmla="val -138625"/>
              <a:gd name="adj2" fmla="val -113523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谐振条件</a:t>
            </a:r>
          </a:p>
        </p:txBody>
      </p:sp>
      <p:sp>
        <p:nvSpPr>
          <p:cNvPr id="226315" name="AutoShape 11">
            <a:extLst>
              <a:ext uri="{FF2B5EF4-FFF2-40B4-BE49-F238E27FC236}">
                <a16:creationId xmlns:a16="http://schemas.microsoft.com/office/drawing/2014/main" id="{153EA2DB-7DBB-49CB-BB30-D6A93E6E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5337175"/>
            <a:ext cx="3384550" cy="576263"/>
          </a:xfrm>
          <a:prstGeom prst="wedgeRoundRectCallout">
            <a:avLst>
              <a:gd name="adj1" fmla="val -116792"/>
              <a:gd name="adj2" fmla="val -54407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仅与电路参数有关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8D2843FA-50D8-4B38-ABE6-BB03470B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011238"/>
            <a:ext cx="475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串联谐振条件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6317" name="Group 13">
            <a:extLst>
              <a:ext uri="{FF2B5EF4-FFF2-40B4-BE49-F238E27FC236}">
                <a16:creationId xmlns:a16="http://schemas.microsoft.com/office/drawing/2014/main" id="{A3AA1305-FFD1-45A3-922C-F59CA6827FA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8600"/>
            <a:ext cx="4495800" cy="3308350"/>
            <a:chOff x="2832" y="144"/>
            <a:chExt cx="2832" cy="2160"/>
          </a:xfrm>
        </p:grpSpPr>
        <p:sp>
          <p:nvSpPr>
            <p:cNvPr id="226318" name="Rectangle 14">
              <a:extLst>
                <a:ext uri="{FF2B5EF4-FFF2-40B4-BE49-F238E27FC236}">
                  <a16:creationId xmlns:a16="http://schemas.microsoft.com/office/drawing/2014/main" id="{55B9C45A-E052-4444-A32D-7A2A6DE7E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72"/>
              <a:ext cx="1381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RLC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串联电路</a:t>
              </a:r>
            </a:p>
          </p:txBody>
        </p:sp>
        <p:graphicFrame>
          <p:nvGraphicFramePr>
            <p:cNvPr id="226319" name="Object 15">
              <a:extLst>
                <a:ext uri="{FF2B5EF4-FFF2-40B4-BE49-F238E27FC236}">
                  <a16:creationId xmlns:a16="http://schemas.microsoft.com/office/drawing/2014/main" id="{F5E42D31-CBD8-4D77-8A8D-93FF72A69D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2687826"/>
                </p:ext>
              </p:extLst>
            </p:nvPr>
          </p:nvGraphicFramePr>
          <p:xfrm>
            <a:off x="2928" y="288"/>
            <a:ext cx="2706" cy="1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4" name="Visio" r:id="rId9" imgW="1691450" imgH="972546" progId="Visio.Drawing.11">
                    <p:embed/>
                  </p:oleObj>
                </mc:Choice>
                <mc:Fallback>
                  <p:oleObj name="Visio" r:id="rId9" imgW="1691450" imgH="972546" progId="Visio.Drawing.11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8"/>
                          <a:ext cx="2706" cy="1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20" name="Rectangle 16">
              <a:extLst>
                <a:ext uri="{FF2B5EF4-FFF2-40B4-BE49-F238E27FC236}">
                  <a16:creationId xmlns:a16="http://schemas.microsoft.com/office/drawing/2014/main" id="{88F22A97-39AC-45D6-87FE-899B0CF2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"/>
              <a:ext cx="2832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324" name="Group 20">
            <a:extLst>
              <a:ext uri="{FF2B5EF4-FFF2-40B4-BE49-F238E27FC236}">
                <a16:creationId xmlns:a16="http://schemas.microsoft.com/office/drawing/2014/main" id="{2C5035B5-D898-48A1-800E-1D584DBD3FE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608388"/>
            <a:ext cx="8316912" cy="825500"/>
            <a:chOff x="521" y="2273"/>
            <a:chExt cx="5239" cy="520"/>
          </a:xfrm>
        </p:grpSpPr>
        <p:graphicFrame>
          <p:nvGraphicFramePr>
            <p:cNvPr id="226312" name="Object 8">
              <a:extLst>
                <a:ext uri="{FF2B5EF4-FFF2-40B4-BE49-F238E27FC236}">
                  <a16:creationId xmlns:a16="http://schemas.microsoft.com/office/drawing/2014/main" id="{B3CD4B72-E0AC-4929-9415-ACF3CF42D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2432"/>
            <a:ext cx="63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5" name="Equation" r:id="rId11" imgW="406080" imgH="177480" progId="Equation.DSMT4">
                    <p:embed/>
                  </p:oleObj>
                </mc:Choice>
                <mc:Fallback>
                  <p:oleObj name="Equation" r:id="rId11" imgW="40608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432"/>
                          <a:ext cx="63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FFFF00">
                                    <a:gamma/>
                                    <a:shade val="60000"/>
                                    <a:invGamma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1" name="Object 17">
              <a:extLst>
                <a:ext uri="{FF2B5EF4-FFF2-40B4-BE49-F238E27FC236}">
                  <a16:creationId xmlns:a16="http://schemas.microsoft.com/office/drawing/2014/main" id="{2057C99C-2CE0-4A47-B8CB-77688AE26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1" y="2273"/>
            <a:ext cx="979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6" name="Equation" r:id="rId13" imgW="622080" imgH="342720" progId="Equation.DSMT4">
                    <p:embed/>
                  </p:oleObj>
                </mc:Choice>
                <mc:Fallback>
                  <p:oleObj name="Equation" r:id="rId13" imgW="622080" imgH="3427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273"/>
                          <a:ext cx="979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FFFF00">
                                    <a:gamma/>
                                    <a:shade val="60000"/>
                                    <a:invGamma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22" name="Text Box 18">
              <a:extLst>
                <a:ext uri="{FF2B5EF4-FFF2-40B4-BE49-F238E27FC236}">
                  <a16:creationId xmlns:a16="http://schemas.microsoft.com/office/drawing/2014/main" id="{6C484C10-C1A7-4A63-A2F6-EA2C8C9C4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364"/>
              <a:ext cx="3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当</a:t>
              </a:r>
            </a:p>
          </p:txBody>
        </p:sp>
        <p:sp>
          <p:nvSpPr>
            <p:cNvPr id="226323" name="Text Box 19">
              <a:extLst>
                <a:ext uri="{FF2B5EF4-FFF2-40B4-BE49-F238E27FC236}">
                  <a16:creationId xmlns:a16="http://schemas.microsoft.com/office/drawing/2014/main" id="{C2E2B7A4-DDAE-435F-858A-AC51A1D44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2364"/>
              <a:ext cx="41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即                       时 ，电路发生串联谐振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/>
      <p:bldP spid="226310" grpId="0"/>
      <p:bldP spid="226314" grpId="0" animBg="1"/>
      <p:bldP spid="226315" grpId="0" animBg="1"/>
      <p:bldP spid="2263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08" name="Text Box 64">
            <a:extLst>
              <a:ext uri="{FF2B5EF4-FFF2-40B4-BE49-F238E27FC236}">
                <a16:creationId xmlns:a16="http://schemas.microsoft.com/office/drawing/2014/main" id="{D76F7269-1206-4015-9301-C1A1674C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串联电路谐振的特点</a:t>
            </a:r>
          </a:p>
        </p:txBody>
      </p:sp>
      <p:graphicFrame>
        <p:nvGraphicFramePr>
          <p:cNvPr id="185420" name="Object 76">
            <a:extLst>
              <a:ext uri="{FF2B5EF4-FFF2-40B4-BE49-F238E27FC236}">
                <a16:creationId xmlns:a16="http://schemas.microsoft.com/office/drawing/2014/main" id="{D134E2F6-A227-40B9-891D-056CCC5C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665288"/>
          <a:ext cx="4205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5" name="Equation" r:id="rId3" imgW="1828800" imgH="330120" progId="Equation.DSMT4">
                  <p:embed/>
                </p:oleObj>
              </mc:Choice>
              <mc:Fallback>
                <p:oleObj name="Equation" r:id="rId3" imgW="1828800" imgH="33012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65288"/>
                        <a:ext cx="42052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24" name="Object 80">
            <a:extLst>
              <a:ext uri="{FF2B5EF4-FFF2-40B4-BE49-F238E27FC236}">
                <a16:creationId xmlns:a16="http://schemas.microsoft.com/office/drawing/2014/main" id="{757308DA-895A-47FA-8D7A-FD5955569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565400"/>
          <a:ext cx="35702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6" name="Equation" r:id="rId5" imgW="2666880" imgH="698400" progId="Equation.DSMT4">
                  <p:embed/>
                </p:oleObj>
              </mc:Choice>
              <mc:Fallback>
                <p:oleObj name="Equation" r:id="rId5" imgW="2666880" imgH="6984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3570287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25" name="Rectangle 81">
            <a:extLst>
              <a:ext uri="{FF2B5EF4-FFF2-40B4-BE49-F238E27FC236}">
                <a16:creationId xmlns:a16="http://schemas.microsoft.com/office/drawing/2014/main" id="{453C1E04-9470-425B-B54A-F05130D0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7346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阻抗达到最小，电路呈阻性</a:t>
            </a:r>
          </a:p>
        </p:txBody>
      </p:sp>
      <p:sp>
        <p:nvSpPr>
          <p:cNvPr id="185428" name="Text Box 84">
            <a:extLst>
              <a:ext uri="{FF2B5EF4-FFF2-40B4-BE49-F238E27FC236}">
                <a16:creationId xmlns:a16="http://schemas.microsoft.com/office/drawing/2014/main" id="{EA91CE06-741B-432A-8E98-D5A18739D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00550"/>
            <a:ext cx="828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）激励为电压源时，电流有效值达到最大值。</a:t>
            </a:r>
          </a:p>
        </p:txBody>
      </p:sp>
      <p:graphicFrame>
        <p:nvGraphicFramePr>
          <p:cNvPr id="185429" name="Object 85">
            <a:extLst>
              <a:ext uri="{FF2B5EF4-FFF2-40B4-BE49-F238E27FC236}">
                <a16:creationId xmlns:a16="http://schemas.microsoft.com/office/drawing/2014/main" id="{BDB26A2A-BF4B-4258-B4EC-A6DD53C0D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5157788"/>
          <a:ext cx="21161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7" name="Equation" r:id="rId7" imgW="2273040" imgH="952200" progId="Equation.DSMT4">
                  <p:embed/>
                </p:oleObj>
              </mc:Choice>
              <mc:Fallback>
                <p:oleObj name="Equation" r:id="rId7" imgW="2273040" imgH="9522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157788"/>
                        <a:ext cx="211613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8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8" grpId="0"/>
      <p:bldP spid="185425" grpId="0" autoUpdateAnimBg="0"/>
      <p:bldP spid="1854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>
            <a:extLst>
              <a:ext uri="{FF2B5EF4-FFF2-40B4-BE49-F238E27FC236}">
                <a16:creationId xmlns:a16="http://schemas.microsoft.com/office/drawing/2014/main" id="{DD70FA17-5189-442A-8861-3ABC0A03B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916113"/>
          <a:ext cx="370681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91" name="Equation" r:id="rId3" imgW="2323800" imgH="1180800" progId="Equation.DSMT4">
                  <p:embed/>
                </p:oleObj>
              </mc:Choice>
              <mc:Fallback>
                <p:oleObj name="Equation" r:id="rId3" imgW="2323800" imgH="1180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916113"/>
                        <a:ext cx="3706813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Object 3">
            <a:extLst>
              <a:ext uri="{FF2B5EF4-FFF2-40B4-BE49-F238E27FC236}">
                <a16:creationId xmlns:a16="http://schemas.microsoft.com/office/drawing/2014/main" id="{58F0B012-81F9-4822-BFBE-4D77C3C1E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465513"/>
          <a:ext cx="5070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92" name="Equation" r:id="rId5" imgW="3238200" imgH="711000" progId="Equation.DSMT4">
                  <p:embed/>
                </p:oleObj>
              </mc:Choice>
              <mc:Fallback>
                <p:oleObj name="Equation" r:id="rId5" imgW="32382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65513"/>
                        <a:ext cx="50704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>
            <a:extLst>
              <a:ext uri="{FF2B5EF4-FFF2-40B4-BE49-F238E27FC236}">
                <a16:creationId xmlns:a16="http://schemas.microsoft.com/office/drawing/2014/main" id="{91353D65-8465-4977-83EB-766F5B1FC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689475"/>
          <a:ext cx="28797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93" name="Equation" r:id="rId7" imgW="1257120" imgH="317160" progId="Equation.DSMT4">
                  <p:embed/>
                </p:oleObj>
              </mc:Choice>
              <mc:Fallback>
                <p:oleObj name="Equation" r:id="rId7" imgW="1257120" imgH="317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89475"/>
                        <a:ext cx="28797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>
            <a:extLst>
              <a:ext uri="{FF2B5EF4-FFF2-40B4-BE49-F238E27FC236}">
                <a16:creationId xmlns:a16="http://schemas.microsoft.com/office/drawing/2014/main" id="{45F35091-BCC6-49B5-BB09-DAAFA18A0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981075"/>
          <a:ext cx="37369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94" name="公式" r:id="rId9" imgW="1726920" imgH="495000" progId="Equation.3">
                  <p:embed/>
                </p:oleObj>
              </mc:Choice>
              <mc:Fallback>
                <p:oleObj name="公式" r:id="rId9" imgW="172692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81075"/>
                        <a:ext cx="37369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32" name="Group 8">
            <a:extLst>
              <a:ext uri="{FF2B5EF4-FFF2-40B4-BE49-F238E27FC236}">
                <a16:creationId xmlns:a16="http://schemas.microsoft.com/office/drawing/2014/main" id="{4F0415D4-4B1C-4E64-9942-3530FDFD1E6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49275"/>
            <a:ext cx="4495800" cy="3308350"/>
            <a:chOff x="2832" y="144"/>
            <a:chExt cx="2832" cy="2160"/>
          </a:xfrm>
        </p:grpSpPr>
        <p:sp>
          <p:nvSpPr>
            <p:cNvPr id="231433" name="Rectangle 9">
              <a:extLst>
                <a:ext uri="{FF2B5EF4-FFF2-40B4-BE49-F238E27FC236}">
                  <a16:creationId xmlns:a16="http://schemas.microsoft.com/office/drawing/2014/main" id="{CAF66468-09EB-4F23-9559-B47116128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872"/>
              <a:ext cx="1381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RLC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串联电路</a:t>
              </a:r>
            </a:p>
          </p:txBody>
        </p:sp>
        <p:graphicFrame>
          <p:nvGraphicFramePr>
            <p:cNvPr id="231434" name="Object 10">
              <a:extLst>
                <a:ext uri="{FF2B5EF4-FFF2-40B4-BE49-F238E27FC236}">
                  <a16:creationId xmlns:a16="http://schemas.microsoft.com/office/drawing/2014/main" id="{667D4395-81B1-4DAE-B62D-7B314D91D0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549443"/>
                </p:ext>
              </p:extLst>
            </p:nvPr>
          </p:nvGraphicFramePr>
          <p:xfrm>
            <a:off x="2928" y="288"/>
            <a:ext cx="2706" cy="1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95" name="Visio" r:id="rId11" imgW="1691450" imgH="972546" progId="Visio.Drawing.11">
                    <p:embed/>
                  </p:oleObj>
                </mc:Choice>
                <mc:Fallback>
                  <p:oleObj name="Visio" r:id="rId11" imgW="1691450" imgH="972546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88"/>
                          <a:ext cx="2706" cy="1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35" name="Rectangle 11">
              <a:extLst>
                <a:ext uri="{FF2B5EF4-FFF2-40B4-BE49-F238E27FC236}">
                  <a16:creationId xmlns:a16="http://schemas.microsoft.com/office/drawing/2014/main" id="{85F1B6B2-29B5-448B-8D5A-10F9C04FB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"/>
              <a:ext cx="2832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1436" name="Object 12">
            <a:extLst>
              <a:ext uri="{FF2B5EF4-FFF2-40B4-BE49-F238E27FC236}">
                <a16:creationId xmlns:a16="http://schemas.microsoft.com/office/drawing/2014/main" id="{A2812D38-BD69-4E7C-8AAC-918697057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553075"/>
          <a:ext cx="104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96" name="Equation" r:id="rId13" imgW="583920" imgH="241200" progId="Equation.3">
                  <p:embed/>
                </p:oleObj>
              </mc:Choice>
              <mc:Fallback>
                <p:oleObj name="Equation" r:id="rId13" imgW="58392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553075"/>
                        <a:ext cx="104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7" name="Rectangle 13">
            <a:extLst>
              <a:ext uri="{FF2B5EF4-FFF2-40B4-BE49-F238E27FC236}">
                <a16:creationId xmlns:a16="http://schemas.microsoft.com/office/drawing/2014/main" id="{5E73D72E-3264-4BBD-8457-A1B348E3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516563"/>
            <a:ext cx="3960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完全补偿，所以串联谐振又称为电压谐振。</a:t>
            </a:r>
          </a:p>
        </p:txBody>
      </p:sp>
      <p:sp>
        <p:nvSpPr>
          <p:cNvPr id="231438" name="Rectangle 14">
            <a:extLst>
              <a:ext uri="{FF2B5EF4-FFF2-40B4-BE49-F238E27FC236}">
                <a16:creationId xmlns:a16="http://schemas.microsoft.com/office/drawing/2014/main" id="{8865502D-D6C4-438C-B023-CDAAAA67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80988"/>
            <a:ext cx="3478212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定义：品质因数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231439" name="AutoShape 15" descr="信纸">
            <a:extLst>
              <a:ext uri="{FF2B5EF4-FFF2-40B4-BE49-F238E27FC236}">
                <a16:creationId xmlns:a16="http://schemas.microsoft.com/office/drawing/2014/main" id="{5AAACE4D-2309-489A-97E9-BCF67188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88913"/>
            <a:ext cx="1800225" cy="504825"/>
          </a:xfrm>
          <a:prstGeom prst="wedgeRoundRectCallout">
            <a:avLst>
              <a:gd name="adj1" fmla="val -50440"/>
              <a:gd name="adj2" fmla="val 131759"/>
              <a:gd name="adj3" fmla="val 16667"/>
            </a:avLst>
          </a:prstGeom>
          <a:blipFill dpi="0" rotWithShape="1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特性阻抗</a:t>
            </a:r>
          </a:p>
        </p:txBody>
      </p:sp>
      <p:sp>
        <p:nvSpPr>
          <p:cNvPr id="231440" name="Rectangle 16">
            <a:extLst>
              <a:ext uri="{FF2B5EF4-FFF2-40B4-BE49-F238E27FC236}">
                <a16:creationId xmlns:a16="http://schemas.microsoft.com/office/drawing/2014/main" id="{A99395C5-41CC-4BFE-8004-F945B567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797425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Q&gt;&gt;1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时，出现过电压现象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7" grpId="0" autoUpdateAnimBg="0"/>
      <p:bldP spid="231438" grpId="0" animBg="1" autoUpdateAnimBg="0"/>
      <p:bldP spid="231439" grpId="0" animBg="1"/>
      <p:bldP spid="2314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50" name="Group 2">
            <a:extLst>
              <a:ext uri="{FF2B5EF4-FFF2-40B4-BE49-F238E27FC236}">
                <a16:creationId xmlns:a16="http://schemas.microsoft.com/office/drawing/2014/main" id="{5209E526-9544-43AC-B731-7F9DAAE1C64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973138"/>
            <a:ext cx="3181350" cy="2476500"/>
            <a:chOff x="567" y="273"/>
            <a:chExt cx="2004" cy="1560"/>
          </a:xfrm>
        </p:grpSpPr>
        <p:sp>
          <p:nvSpPr>
            <p:cNvPr id="232451" name="Text Box 3">
              <a:extLst>
                <a:ext uri="{FF2B5EF4-FFF2-40B4-BE49-F238E27FC236}">
                  <a16:creationId xmlns:a16="http://schemas.microsoft.com/office/drawing/2014/main" id="{754B4CAB-2281-4877-8FEF-151C8A4D8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54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2452" name="Text Box 4">
              <a:extLst>
                <a:ext uri="{FF2B5EF4-FFF2-40B4-BE49-F238E27FC236}">
                  <a16:creationId xmlns:a16="http://schemas.microsoft.com/office/drawing/2014/main" id="{ADC21654-E27B-4EB9-A73F-2A1D84A92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545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2453" name="Text Box 5">
              <a:extLst>
                <a:ext uri="{FF2B5EF4-FFF2-40B4-BE49-F238E27FC236}">
                  <a16:creationId xmlns:a16="http://schemas.microsoft.com/office/drawing/2014/main" id="{040D8406-35FB-417E-9595-D427F8947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13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2454" name="Text Box 6">
              <a:extLst>
                <a:ext uri="{FF2B5EF4-FFF2-40B4-BE49-F238E27FC236}">
                  <a16:creationId xmlns:a16="http://schemas.microsoft.com/office/drawing/2014/main" id="{D5581198-19E8-47E1-BC9F-192E3AB4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4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32455" name="Text Box 7">
              <a:extLst>
                <a:ext uri="{FF2B5EF4-FFF2-40B4-BE49-F238E27FC236}">
                  <a16:creationId xmlns:a16="http://schemas.microsoft.com/office/drawing/2014/main" id="{9C5A0C82-EE55-4A74-B6F2-62A0B5C92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9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32456" name="Text Box 8">
              <a:extLst>
                <a:ext uri="{FF2B5EF4-FFF2-40B4-BE49-F238E27FC236}">
                  <a16:creationId xmlns:a16="http://schemas.microsoft.com/office/drawing/2014/main" id="{2FB8A97B-AEEC-40BD-99C5-F4213593C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48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graphicFrame>
          <p:nvGraphicFramePr>
            <p:cNvPr id="232457" name="Object 9">
              <a:extLst>
                <a:ext uri="{FF2B5EF4-FFF2-40B4-BE49-F238E27FC236}">
                  <a16:creationId xmlns:a16="http://schemas.microsoft.com/office/drawing/2014/main" id="{68885F73-B5E6-4147-9EF1-0BEB3FEB88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545"/>
            <a:ext cx="271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26" name="公式" r:id="rId3" imgW="215640" imgH="380880" progId="Equation.3">
                    <p:embed/>
                  </p:oleObj>
                </mc:Choice>
                <mc:Fallback>
                  <p:oleObj name="公式" r:id="rId3" imgW="215640" imgH="380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545"/>
                          <a:ext cx="271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58" name="Object 10">
              <a:extLst>
                <a:ext uri="{FF2B5EF4-FFF2-40B4-BE49-F238E27FC236}">
                  <a16:creationId xmlns:a16="http://schemas.microsoft.com/office/drawing/2014/main" id="{02F5566F-1166-4A13-8B93-86C765D0F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1" y="636"/>
            <a:ext cx="255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27" name="公式" r:id="rId5" imgW="203040" imgH="380880" progId="Equation.3">
                    <p:embed/>
                  </p:oleObj>
                </mc:Choice>
                <mc:Fallback>
                  <p:oleObj name="公式" r:id="rId5" imgW="203040" imgH="380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636"/>
                          <a:ext cx="255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59" name="Object 11">
              <a:extLst>
                <a:ext uri="{FF2B5EF4-FFF2-40B4-BE49-F238E27FC236}">
                  <a16:creationId xmlns:a16="http://schemas.microsoft.com/office/drawing/2014/main" id="{57091499-77AD-4649-8349-FBE0A085E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6" y="1180"/>
            <a:ext cx="27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28" name="公式" r:id="rId7" imgW="215640" imgH="380880" progId="Equation.3">
                    <p:embed/>
                  </p:oleObj>
                </mc:Choice>
                <mc:Fallback>
                  <p:oleObj name="公式" r:id="rId7" imgW="215640" imgH="380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1180"/>
                          <a:ext cx="27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460" name="Line 12">
              <a:extLst>
                <a:ext uri="{FF2B5EF4-FFF2-40B4-BE49-F238E27FC236}">
                  <a16:creationId xmlns:a16="http://schemas.microsoft.com/office/drawing/2014/main" id="{0602D80A-0488-4263-92A5-2E1AA5DCE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4" y="1180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61" name="Line 13">
              <a:extLst>
                <a:ext uri="{FF2B5EF4-FFF2-40B4-BE49-F238E27FC236}">
                  <a16:creationId xmlns:a16="http://schemas.microsoft.com/office/drawing/2014/main" id="{643500C1-1F41-4046-9CC1-0DB05A3BD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590"/>
              <a:ext cx="12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62" name="Line 14">
              <a:extLst>
                <a:ext uri="{FF2B5EF4-FFF2-40B4-BE49-F238E27FC236}">
                  <a16:creationId xmlns:a16="http://schemas.microsoft.com/office/drawing/2014/main" id="{5D4E9B35-57C0-456E-83BB-DA2456B5C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9" y="58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63" name="Text Box 15">
              <a:extLst>
                <a:ext uri="{FF2B5EF4-FFF2-40B4-BE49-F238E27FC236}">
                  <a16:creationId xmlns:a16="http://schemas.microsoft.com/office/drawing/2014/main" id="{FC207083-F59C-4CB1-9489-E628984DD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7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32464" name="Text Box 16">
              <a:extLst>
                <a:ext uri="{FF2B5EF4-FFF2-40B4-BE49-F238E27FC236}">
                  <a16:creationId xmlns:a16="http://schemas.microsoft.com/office/drawing/2014/main" id="{DAE796F8-3E0F-4236-B06C-B53D82BF6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772"/>
              <a:ext cx="4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32465" name="Line 17">
              <a:extLst>
                <a:ext uri="{FF2B5EF4-FFF2-40B4-BE49-F238E27FC236}">
                  <a16:creationId xmlns:a16="http://schemas.microsoft.com/office/drawing/2014/main" id="{03C1D312-EA81-43D8-8F6D-3F2ABE17B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59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66" name="Text Box 18">
              <a:extLst>
                <a:ext uri="{FF2B5EF4-FFF2-40B4-BE49-F238E27FC236}">
                  <a16:creationId xmlns:a16="http://schemas.microsoft.com/office/drawing/2014/main" id="{70A5E3C2-2D46-4F39-9745-45E8826DE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636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2467" name="Text Box 19">
              <a:extLst>
                <a:ext uri="{FF2B5EF4-FFF2-40B4-BE49-F238E27FC236}">
                  <a16:creationId xmlns:a16="http://schemas.microsoft.com/office/drawing/2014/main" id="{D414F1D6-38B7-4F6C-A24F-B9E42ABF7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36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32468" name="Oval 20">
              <a:extLst>
                <a:ext uri="{FF2B5EF4-FFF2-40B4-BE49-F238E27FC236}">
                  <a16:creationId xmlns:a16="http://schemas.microsoft.com/office/drawing/2014/main" id="{C01BBA76-D525-4CE6-9F86-C3D2639A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1785"/>
              <a:ext cx="48" cy="4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800">
                <a:ea typeface="仿宋_GB2312" pitchFamily="49" charset="-122"/>
              </a:endParaRPr>
            </a:p>
          </p:txBody>
        </p:sp>
        <p:sp>
          <p:nvSpPr>
            <p:cNvPr id="232469" name="Oval 21">
              <a:extLst>
                <a:ext uri="{FF2B5EF4-FFF2-40B4-BE49-F238E27FC236}">
                  <a16:creationId xmlns:a16="http://schemas.microsoft.com/office/drawing/2014/main" id="{4BA3D5AD-9093-49D0-B4A2-BBD2E9348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561"/>
              <a:ext cx="48" cy="4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2470" name="Object 22">
              <a:extLst>
                <a:ext uri="{FF2B5EF4-FFF2-40B4-BE49-F238E27FC236}">
                  <a16:creationId xmlns:a16="http://schemas.microsoft.com/office/drawing/2014/main" id="{8DC149B3-7398-4C70-8CD5-B8C0C22704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3" y="1134"/>
            <a:ext cx="508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29" name="公式" r:id="rId9" imgW="393480" imgH="482400" progId="Equation.3">
                    <p:embed/>
                  </p:oleObj>
                </mc:Choice>
                <mc:Fallback>
                  <p:oleObj name="公式" r:id="rId9" imgW="393480" imgH="482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134"/>
                          <a:ext cx="508" cy="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71" name="Object 23">
              <a:extLst>
                <a:ext uri="{FF2B5EF4-FFF2-40B4-BE49-F238E27FC236}">
                  <a16:creationId xmlns:a16="http://schemas.microsoft.com/office/drawing/2014/main" id="{C2827254-7534-4EC1-B053-B1D1C3E933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890"/>
            <a:ext cx="24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30" name="公式" r:id="rId11" imgW="177480" imgH="355320" progId="Equation.3">
                    <p:embed/>
                  </p:oleObj>
                </mc:Choice>
                <mc:Fallback>
                  <p:oleObj name="公式" r:id="rId11" imgW="177480" imgH="3553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890"/>
                          <a:ext cx="248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472" name="Rectangle 24">
              <a:extLst>
                <a:ext uri="{FF2B5EF4-FFF2-40B4-BE49-F238E27FC236}">
                  <a16:creationId xmlns:a16="http://schemas.microsoft.com/office/drawing/2014/main" id="{FD83DDD6-E1BE-4ABD-B798-25783E968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546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2473" name="Group 25">
              <a:extLst>
                <a:ext uri="{FF2B5EF4-FFF2-40B4-BE49-F238E27FC236}">
                  <a16:creationId xmlns:a16="http://schemas.microsoft.com/office/drawing/2014/main" id="{9BBBBAAC-12EA-425A-8D92-475D60C92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" y="1521"/>
              <a:ext cx="258" cy="91"/>
              <a:chOff x="1351" y="3976"/>
              <a:chExt cx="174" cy="93"/>
            </a:xfrm>
          </p:grpSpPr>
          <p:sp>
            <p:nvSpPr>
              <p:cNvPr id="232474" name="Line 26">
                <a:extLst>
                  <a:ext uri="{FF2B5EF4-FFF2-40B4-BE49-F238E27FC236}">
                    <a16:creationId xmlns:a16="http://schemas.microsoft.com/office/drawing/2014/main" id="{19A031C4-31E8-411D-92E8-F6750AD71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475" name="Line 27">
                <a:extLst>
                  <a:ext uri="{FF2B5EF4-FFF2-40B4-BE49-F238E27FC236}">
                    <a16:creationId xmlns:a16="http://schemas.microsoft.com/office/drawing/2014/main" id="{60D5E7B7-055A-415B-9F5B-BE914AC78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2476" name="Line 28">
              <a:extLst>
                <a:ext uri="{FF2B5EF4-FFF2-40B4-BE49-F238E27FC236}">
                  <a16:creationId xmlns:a16="http://schemas.microsoft.com/office/drawing/2014/main" id="{2CDCE9E7-4F68-4AE6-AC29-CBE379156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815"/>
              <a:ext cx="1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77" name="Line 29">
              <a:extLst>
                <a:ext uri="{FF2B5EF4-FFF2-40B4-BE49-F238E27FC236}">
                  <a16:creationId xmlns:a16="http://schemas.microsoft.com/office/drawing/2014/main" id="{31C8728E-BC4F-4A05-A6BE-56468AB7C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633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2478" name="Group 30">
              <a:extLst>
                <a:ext uri="{FF2B5EF4-FFF2-40B4-BE49-F238E27FC236}">
                  <a16:creationId xmlns:a16="http://schemas.microsoft.com/office/drawing/2014/main" id="{3DB0A839-637F-4073-B2C8-3E8E77DBE77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991" y="808"/>
              <a:ext cx="90" cy="363"/>
              <a:chOff x="1565" y="2614"/>
              <a:chExt cx="90" cy="486"/>
            </a:xfrm>
          </p:grpSpPr>
          <p:sp>
            <p:nvSpPr>
              <p:cNvPr id="232479" name="Arc 31">
                <a:extLst>
                  <a:ext uri="{FF2B5EF4-FFF2-40B4-BE49-F238E27FC236}">
                    <a16:creationId xmlns:a16="http://schemas.microsoft.com/office/drawing/2014/main" id="{B1CCF597-B3C8-4808-8607-6AFDABF2C83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80" name="Arc 32">
                <a:extLst>
                  <a:ext uri="{FF2B5EF4-FFF2-40B4-BE49-F238E27FC236}">
                    <a16:creationId xmlns:a16="http://schemas.microsoft.com/office/drawing/2014/main" id="{1C76AB59-3968-4AA0-BAD1-A14ACB90F30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81" name="Arc 33">
                <a:extLst>
                  <a:ext uri="{FF2B5EF4-FFF2-40B4-BE49-F238E27FC236}">
                    <a16:creationId xmlns:a16="http://schemas.microsoft.com/office/drawing/2014/main" id="{92A9DC8A-D220-484D-BB90-D0C35BD0111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482" name="Arc 34">
                <a:extLst>
                  <a:ext uri="{FF2B5EF4-FFF2-40B4-BE49-F238E27FC236}">
                    <a16:creationId xmlns:a16="http://schemas.microsoft.com/office/drawing/2014/main" id="{30619B52-289B-4D1C-8C74-4A05625B5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2483" name="Object 35">
            <a:extLst>
              <a:ext uri="{FF2B5EF4-FFF2-40B4-BE49-F238E27FC236}">
                <a16:creationId xmlns:a16="http://schemas.microsoft.com/office/drawing/2014/main" id="{A6D9BB27-1269-49FB-9D50-FEF15F470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992563"/>
          <a:ext cx="45624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31" name="Equation" r:id="rId13" imgW="2273040" imgH="380880" progId="Equation.DSMT4">
                  <p:embed/>
                </p:oleObj>
              </mc:Choice>
              <mc:Fallback>
                <p:oleObj name="Equation" r:id="rId13" imgW="2273040" imgH="3808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92563"/>
                        <a:ext cx="456247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84" name="Object 36">
            <a:extLst>
              <a:ext uri="{FF2B5EF4-FFF2-40B4-BE49-F238E27FC236}">
                <a16:creationId xmlns:a16="http://schemas.microsoft.com/office/drawing/2014/main" id="{D700E7EC-CB0D-4D0D-9113-DBE108BBE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92022"/>
              </p:ext>
            </p:extLst>
          </p:nvPr>
        </p:nvGraphicFramePr>
        <p:xfrm>
          <a:off x="827088" y="4927600"/>
          <a:ext cx="63007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32" name="Equation" r:id="rId15" imgW="2323800" imgH="228600" progId="Equation.DSMT4">
                  <p:embed/>
                </p:oleObj>
              </mc:Choice>
              <mc:Fallback>
                <p:oleObj name="Equation" r:id="rId15" imgW="23238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27600"/>
                        <a:ext cx="63007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85" name="Group 37">
            <a:extLst>
              <a:ext uri="{FF2B5EF4-FFF2-40B4-BE49-F238E27FC236}">
                <a16:creationId xmlns:a16="http://schemas.microsoft.com/office/drawing/2014/main" id="{AA8CF4D6-93E8-42FD-97D0-07F0CEA5E8D7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989013"/>
            <a:ext cx="1593850" cy="2665412"/>
            <a:chOff x="3618" y="282"/>
            <a:chExt cx="1004" cy="1679"/>
          </a:xfrm>
        </p:grpSpPr>
        <p:sp>
          <p:nvSpPr>
            <p:cNvPr id="232486" name="Line 38">
              <a:extLst>
                <a:ext uri="{FF2B5EF4-FFF2-40B4-BE49-F238E27FC236}">
                  <a16:creationId xmlns:a16="http://schemas.microsoft.com/office/drawing/2014/main" id="{F0FAD2A8-F3E4-4806-8F14-21DE2718F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6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87" name="Line 39">
              <a:extLst>
                <a:ext uri="{FF2B5EF4-FFF2-40B4-BE49-F238E27FC236}">
                  <a16:creationId xmlns:a16="http://schemas.microsoft.com/office/drawing/2014/main" id="{23529DB2-F403-42B0-B87A-F7A80A24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88" name="Line 40">
              <a:extLst>
                <a:ext uri="{FF2B5EF4-FFF2-40B4-BE49-F238E27FC236}">
                  <a16:creationId xmlns:a16="http://schemas.microsoft.com/office/drawing/2014/main" id="{190A50C3-AC0F-4595-9021-15AB6E2E4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420"/>
              <a:ext cx="0" cy="79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89" name="Line 41">
              <a:extLst>
                <a:ext uri="{FF2B5EF4-FFF2-40B4-BE49-F238E27FC236}">
                  <a16:creationId xmlns:a16="http://schemas.microsoft.com/office/drawing/2014/main" id="{72BF3FB8-541F-4B18-B919-022891DA0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140"/>
              <a:ext cx="0" cy="79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2490" name="Object 42">
              <a:extLst>
                <a:ext uri="{FF2B5EF4-FFF2-40B4-BE49-F238E27FC236}">
                  <a16:creationId xmlns:a16="http://schemas.microsoft.com/office/drawing/2014/main" id="{6427DE7D-C57B-45C4-9C0B-5FDFB9A74F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5" y="282"/>
            <a:ext cx="30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33" name="公式" r:id="rId17" imgW="228600" imgH="330120" progId="Equation.3">
                    <p:embed/>
                  </p:oleObj>
                </mc:Choice>
                <mc:Fallback>
                  <p:oleObj name="公式" r:id="rId17" imgW="228600" imgH="3301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82"/>
                          <a:ext cx="30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91" name="Object 43">
              <a:extLst>
                <a:ext uri="{FF2B5EF4-FFF2-40B4-BE49-F238E27FC236}">
                  <a16:creationId xmlns:a16="http://schemas.microsoft.com/office/drawing/2014/main" id="{1C4969BB-6C96-47F4-918B-6E742A78E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8" y="1517"/>
            <a:ext cx="28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34" name="公式" r:id="rId19" imgW="215640" imgH="330120" progId="Equation.3">
                    <p:embed/>
                  </p:oleObj>
                </mc:Choice>
                <mc:Fallback>
                  <p:oleObj name="公式" r:id="rId19" imgW="215640" imgH="3301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1517"/>
                          <a:ext cx="289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92" name="Object 44">
              <a:extLst>
                <a:ext uri="{FF2B5EF4-FFF2-40B4-BE49-F238E27FC236}">
                  <a16:creationId xmlns:a16="http://schemas.microsoft.com/office/drawing/2014/main" id="{BF3C9F07-4EC6-4492-8E7B-4F847C9BD7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077"/>
            <a:ext cx="308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35" name="公式" r:id="rId21" imgW="228600" imgH="330120" progId="Equation.3">
                    <p:embed/>
                  </p:oleObj>
                </mc:Choice>
                <mc:Fallback>
                  <p:oleObj name="公式" r:id="rId21" imgW="228600" imgH="33012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077"/>
                          <a:ext cx="308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93" name="Object 45">
              <a:extLst>
                <a:ext uri="{FF2B5EF4-FFF2-40B4-BE49-F238E27FC236}">
                  <a16:creationId xmlns:a16="http://schemas.microsoft.com/office/drawing/2014/main" id="{9CE3D8A2-0F17-4B42-9BE7-AAD14991F8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3" y="1077"/>
            <a:ext cx="16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36" name="公式" r:id="rId23" imgW="126720" imgH="291960" progId="Equation.3">
                    <p:embed/>
                  </p:oleObj>
                </mc:Choice>
                <mc:Fallback>
                  <p:oleObj name="公式" r:id="rId23" imgW="126720" imgH="2919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1077"/>
                          <a:ext cx="16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2494" name="Object 46">
            <a:extLst>
              <a:ext uri="{FF2B5EF4-FFF2-40B4-BE49-F238E27FC236}">
                <a16:creationId xmlns:a16="http://schemas.microsoft.com/office/drawing/2014/main" id="{69B0568C-21C8-43E1-94E0-4F75C7B7C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771525"/>
          <a:ext cx="2524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37" name="公式" r:id="rId25" imgW="126720" imgH="342720" progId="Equation.3">
                  <p:embed/>
                </p:oleObj>
              </mc:Choice>
              <mc:Fallback>
                <p:oleObj name="公式" r:id="rId25" imgW="126720" imgH="3427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71525"/>
                        <a:ext cx="25241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95" name="Group 47">
            <a:extLst>
              <a:ext uri="{FF2B5EF4-FFF2-40B4-BE49-F238E27FC236}">
                <a16:creationId xmlns:a16="http://schemas.microsoft.com/office/drawing/2014/main" id="{597632D3-2777-4922-AFCA-614F9352D31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520825"/>
            <a:ext cx="1935163" cy="1944688"/>
            <a:chOff x="2597" y="618"/>
            <a:chExt cx="1219" cy="1225"/>
          </a:xfrm>
        </p:grpSpPr>
        <p:sp>
          <p:nvSpPr>
            <p:cNvPr id="232496" name="AutoShape 48">
              <a:extLst>
                <a:ext uri="{FF2B5EF4-FFF2-40B4-BE49-F238E27FC236}">
                  <a16:creationId xmlns:a16="http://schemas.microsoft.com/office/drawing/2014/main" id="{F21E4D26-1B1E-4956-8CFC-8373F47F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618"/>
              <a:ext cx="181" cy="1225"/>
            </a:xfrm>
            <a:prstGeom prst="rightBrace">
              <a:avLst>
                <a:gd name="adj1" fmla="val 564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b="1">
                <a:ea typeface="仿宋_GB2312" pitchFamily="49" charset="-122"/>
              </a:endParaRPr>
            </a:p>
          </p:txBody>
        </p:sp>
        <p:graphicFrame>
          <p:nvGraphicFramePr>
            <p:cNvPr id="232497" name="Object 49">
              <a:extLst>
                <a:ext uri="{FF2B5EF4-FFF2-40B4-BE49-F238E27FC236}">
                  <a16:creationId xmlns:a16="http://schemas.microsoft.com/office/drawing/2014/main" id="{E54A1DC0-4DF5-49B6-8912-07ED8616B2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7" y="805"/>
            <a:ext cx="1219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838" name="公式" r:id="rId27" imgW="965160" imgH="622080" progId="Equation.3">
                    <p:embed/>
                  </p:oleObj>
                </mc:Choice>
                <mc:Fallback>
                  <p:oleObj name="公式" r:id="rId27" imgW="965160" imgH="62208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805"/>
                          <a:ext cx="1219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498" name="Group 50">
            <a:extLst>
              <a:ext uri="{FF2B5EF4-FFF2-40B4-BE49-F238E27FC236}">
                <a16:creationId xmlns:a16="http://schemas.microsoft.com/office/drawing/2014/main" id="{BFA9718A-B7FF-46B6-B0E7-094FC572A1E2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1160463"/>
            <a:ext cx="1512887" cy="2592387"/>
            <a:chOff x="1655" y="482"/>
            <a:chExt cx="953" cy="1451"/>
          </a:xfrm>
        </p:grpSpPr>
        <p:sp>
          <p:nvSpPr>
            <p:cNvPr id="232499" name="Rectangle 51">
              <a:extLst>
                <a:ext uri="{FF2B5EF4-FFF2-40B4-BE49-F238E27FC236}">
                  <a16:creationId xmlns:a16="http://schemas.microsoft.com/office/drawing/2014/main" id="{B5B68714-5379-430D-8313-5CABB067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482"/>
              <a:ext cx="953" cy="1451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500" name="Freeform 52">
              <a:extLst>
                <a:ext uri="{FF2B5EF4-FFF2-40B4-BE49-F238E27FC236}">
                  <a16:creationId xmlns:a16="http://schemas.microsoft.com/office/drawing/2014/main" id="{3AE1779C-8C7A-4D86-9398-E8501F8E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663"/>
              <a:ext cx="590" cy="1089"/>
            </a:xfrm>
            <a:custGeom>
              <a:avLst/>
              <a:gdLst>
                <a:gd name="T0" fmla="*/ 0 w 545"/>
                <a:gd name="T1" fmla="*/ 0 h 1043"/>
                <a:gd name="T2" fmla="*/ 545 w 545"/>
                <a:gd name="T3" fmla="*/ 454 h 1043"/>
                <a:gd name="T4" fmla="*/ 0 w 545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5" h="1043">
                  <a:moveTo>
                    <a:pt x="0" y="0"/>
                  </a:moveTo>
                  <a:cubicBezTo>
                    <a:pt x="272" y="140"/>
                    <a:pt x="545" y="280"/>
                    <a:pt x="545" y="454"/>
                  </a:cubicBezTo>
                  <a:cubicBezTo>
                    <a:pt x="545" y="628"/>
                    <a:pt x="91" y="945"/>
                    <a:pt x="0" y="1043"/>
                  </a:cubicBezTo>
                </a:path>
              </a:pathLst>
            </a:custGeom>
            <a:solidFill>
              <a:srgbClr val="99FF99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3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>
            <a:extLst>
              <a:ext uri="{FF2B5EF4-FFF2-40B4-BE49-F238E27FC236}">
                <a16:creationId xmlns:a16="http://schemas.microsoft.com/office/drawing/2014/main" id="{7DC42082-D840-40F3-BA6E-9F9D6DCD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860800"/>
            <a:ext cx="1871662" cy="576263"/>
          </a:xfrm>
          <a:prstGeom prst="wedgeRoundRectCallout">
            <a:avLst>
              <a:gd name="adj1" fmla="val -188764"/>
              <a:gd name="adj2" fmla="val -137051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无功符号</a:t>
            </a:r>
          </a:p>
        </p:txBody>
      </p:sp>
      <p:sp>
        <p:nvSpPr>
          <p:cNvPr id="233475" name="Text Box 3">
            <a:extLst>
              <a:ext uri="{FF2B5EF4-FFF2-40B4-BE49-F238E27FC236}">
                <a16:creationId xmlns:a16="http://schemas.microsoft.com/office/drawing/2014/main" id="{938264FE-A147-4099-A3FF-0DAD27E44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87312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谐振时的功率</a:t>
            </a:r>
          </a:p>
        </p:txBody>
      </p:sp>
      <p:sp>
        <p:nvSpPr>
          <p:cNvPr id="233476" name="Text Box 4">
            <a:extLst>
              <a:ext uri="{FF2B5EF4-FFF2-40B4-BE49-F238E27FC236}">
                <a16:creationId xmlns:a16="http://schemas.microsoft.com/office/drawing/2014/main" id="{A5967B09-9F35-4E30-80E3-A895CF6F3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449388"/>
            <a:ext cx="8389937" cy="11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RI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endParaRPr kumimoji="1" lang="en-US" altLang="zh-CN" sz="32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电源向电路输送电阻消耗的功率，电阻功率达最大。</a:t>
            </a:r>
          </a:p>
        </p:txBody>
      </p:sp>
      <p:graphicFrame>
        <p:nvGraphicFramePr>
          <p:cNvPr id="233477" name="Object 5">
            <a:extLst>
              <a:ext uri="{FF2B5EF4-FFF2-40B4-BE49-F238E27FC236}">
                <a16:creationId xmlns:a16="http://schemas.microsoft.com/office/drawing/2014/main" id="{59923B75-F791-4066-8CF6-ACD83AA72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24175"/>
          <a:ext cx="51482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9" name="Equation" r:id="rId3" imgW="2425680" imgH="291960" progId="Equation.DSMT4">
                  <p:embed/>
                </p:oleObj>
              </mc:Choice>
              <mc:Fallback>
                <p:oleObj name="Equation" r:id="rId3" imgW="242568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51482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FA7FD51A-864D-4323-994C-56C209735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860800"/>
          <a:ext cx="48196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60" name="Equation" r:id="rId5" imgW="2197080" imgH="1002960" progId="Equation.DSMT4">
                  <p:embed/>
                </p:oleObj>
              </mc:Choice>
              <mc:Fallback>
                <p:oleObj name="Equation" r:id="rId5" imgW="2197080" imgH="1002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481965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3" name="Group 11">
            <a:extLst>
              <a:ext uri="{FF2B5EF4-FFF2-40B4-BE49-F238E27FC236}">
                <a16:creationId xmlns:a16="http://schemas.microsoft.com/office/drawing/2014/main" id="{E92494B4-5F06-4233-895E-EAC09D071F28}"/>
              </a:ext>
            </a:extLst>
          </p:cNvPr>
          <p:cNvGrpSpPr>
            <a:grpSpLocks/>
          </p:cNvGrpSpPr>
          <p:nvPr/>
        </p:nvGrpSpPr>
        <p:grpSpPr bwMode="auto">
          <a:xfrm>
            <a:off x="5862637" y="2960688"/>
            <a:ext cx="3289299" cy="2413000"/>
            <a:chOff x="3379" y="2160"/>
            <a:chExt cx="2072" cy="1520"/>
          </a:xfrm>
        </p:grpSpPr>
        <p:sp>
          <p:nvSpPr>
            <p:cNvPr id="233484" name="Oval 12">
              <a:extLst>
                <a:ext uri="{FF2B5EF4-FFF2-40B4-BE49-F238E27FC236}">
                  <a16:creationId xmlns:a16="http://schemas.microsoft.com/office/drawing/2014/main" id="{1AB5CC85-E3A7-4A1E-95A0-E40328545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918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85" name="Text Box 13">
              <a:extLst>
                <a:ext uri="{FF2B5EF4-FFF2-40B4-BE49-F238E27FC236}">
                  <a16:creationId xmlns:a16="http://schemas.microsoft.com/office/drawing/2014/main" id="{40E42CC1-AFD7-40D5-9804-DA4D9EEB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64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33486" name="Text Box 14">
              <a:extLst>
                <a:ext uri="{FF2B5EF4-FFF2-40B4-BE49-F238E27FC236}">
                  <a16:creationId xmlns:a16="http://schemas.microsoft.com/office/drawing/2014/main" id="{27A4C8DA-8D85-4343-BFE8-F808EF525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14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33487" name="Group 15">
              <a:extLst>
                <a:ext uri="{FF2B5EF4-FFF2-40B4-BE49-F238E27FC236}">
                  <a16:creationId xmlns:a16="http://schemas.microsoft.com/office/drawing/2014/main" id="{FD7C4D70-0657-4D2F-BDF2-260647C88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19"/>
              <a:ext cx="84" cy="270"/>
              <a:chOff x="625" y="3889"/>
              <a:chExt cx="93" cy="174"/>
            </a:xfrm>
          </p:grpSpPr>
          <p:sp>
            <p:nvSpPr>
              <p:cNvPr id="233488" name="Line 16">
                <a:extLst>
                  <a:ext uri="{FF2B5EF4-FFF2-40B4-BE49-F238E27FC236}">
                    <a16:creationId xmlns:a16="http://schemas.microsoft.com/office/drawing/2014/main" id="{C2E5A7DB-7CBC-4FE2-BF41-FB85E177A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39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489" name="Line 17">
                <a:extLst>
                  <a:ext uri="{FF2B5EF4-FFF2-40B4-BE49-F238E27FC236}">
                    <a16:creationId xmlns:a16="http://schemas.microsoft.com/office/drawing/2014/main" id="{9FEEB5B3-C4CB-4976-83BD-33030BE6E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31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3490" name="Line 18">
              <a:extLst>
                <a:ext uri="{FF2B5EF4-FFF2-40B4-BE49-F238E27FC236}">
                  <a16:creationId xmlns:a16="http://schemas.microsoft.com/office/drawing/2014/main" id="{48244553-A2E3-41EE-97DF-33E7271B0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555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1" name="Line 19">
              <a:extLst>
                <a:ext uri="{FF2B5EF4-FFF2-40B4-BE49-F238E27FC236}">
                  <a16:creationId xmlns:a16="http://schemas.microsoft.com/office/drawing/2014/main" id="{956304AD-74C3-41B9-BE6A-C70F0A3BB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" y="2555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2" name="Line 20">
              <a:extLst>
                <a:ext uri="{FF2B5EF4-FFF2-40B4-BE49-F238E27FC236}">
                  <a16:creationId xmlns:a16="http://schemas.microsoft.com/office/drawing/2014/main" id="{FE5323EE-388E-466A-888E-9EC05210D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555"/>
              <a:ext cx="3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3" name="Line 21">
              <a:extLst>
                <a:ext uri="{FF2B5EF4-FFF2-40B4-BE49-F238E27FC236}">
                  <a16:creationId xmlns:a16="http://schemas.microsoft.com/office/drawing/2014/main" id="{6A35124D-57B1-4EA1-87A5-F4EFE1125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3" y="2555"/>
              <a:ext cx="5" cy="1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4" name="Line 22">
              <a:extLst>
                <a:ext uri="{FF2B5EF4-FFF2-40B4-BE49-F238E27FC236}">
                  <a16:creationId xmlns:a16="http://schemas.microsoft.com/office/drawing/2014/main" id="{08AF7005-D161-4C5E-B146-A9C754F04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5" y="3674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5" name="Line 23">
              <a:extLst>
                <a:ext uri="{FF2B5EF4-FFF2-40B4-BE49-F238E27FC236}">
                  <a16:creationId xmlns:a16="http://schemas.microsoft.com/office/drawing/2014/main" id="{A66070B9-CE67-4676-84FA-2F36F87E2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555"/>
              <a:ext cx="4" cy="1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6" name="Line 24">
              <a:extLst>
                <a:ext uri="{FF2B5EF4-FFF2-40B4-BE49-F238E27FC236}">
                  <a16:creationId xmlns:a16="http://schemas.microsoft.com/office/drawing/2014/main" id="{0D27253C-ECD8-4866-91BD-DB07BE860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145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7" name="Text Box 25">
              <a:extLst>
                <a:ext uri="{FF2B5EF4-FFF2-40B4-BE49-F238E27FC236}">
                  <a16:creationId xmlns:a16="http://schemas.microsoft.com/office/drawing/2014/main" id="{2BB07B94-0528-47F4-ADD8-93FDBE34F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315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33498" name="Arc 26">
              <a:extLst>
                <a:ext uri="{FF2B5EF4-FFF2-40B4-BE49-F238E27FC236}">
                  <a16:creationId xmlns:a16="http://schemas.microsoft.com/office/drawing/2014/main" id="{EBC83AAE-3987-40A9-8A88-A657C17AF519}"/>
                </a:ext>
              </a:extLst>
            </p:cNvPr>
            <p:cNvSpPr>
              <a:spLocks/>
            </p:cNvSpPr>
            <p:nvPr/>
          </p:nvSpPr>
          <p:spPr bwMode="auto">
            <a:xfrm rot="-13544099">
              <a:off x="4226" y="2489"/>
              <a:ext cx="376" cy="361"/>
            </a:xfrm>
            <a:custGeom>
              <a:avLst/>
              <a:gdLst>
                <a:gd name="G0" fmla="+- 2597 0 0"/>
                <a:gd name="G1" fmla="+- 21600 0 0"/>
                <a:gd name="G2" fmla="+- 21600 0 0"/>
                <a:gd name="T0" fmla="*/ 0 w 24197"/>
                <a:gd name="T1" fmla="*/ 157 h 23163"/>
                <a:gd name="T2" fmla="*/ 24140 w 24197"/>
                <a:gd name="T3" fmla="*/ 23163 h 23163"/>
                <a:gd name="T4" fmla="*/ 2597 w 24197"/>
                <a:gd name="T5" fmla="*/ 21600 h 2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97" h="23163" fill="none" extrusionOk="0">
                  <a:moveTo>
                    <a:pt x="-1" y="156"/>
                  </a:moveTo>
                  <a:cubicBezTo>
                    <a:pt x="861" y="52"/>
                    <a:pt x="1728" y="0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</a:path>
                <a:path w="24197" h="23163" stroke="0" extrusionOk="0">
                  <a:moveTo>
                    <a:pt x="-1" y="156"/>
                  </a:moveTo>
                  <a:cubicBezTo>
                    <a:pt x="861" y="52"/>
                    <a:pt x="1728" y="0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  <a:lnTo>
                    <a:pt x="2597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499" name="Text Box 27">
              <a:extLst>
                <a:ext uri="{FF2B5EF4-FFF2-40B4-BE49-F238E27FC236}">
                  <a16:creationId xmlns:a16="http://schemas.microsoft.com/office/drawing/2014/main" id="{EF6F5EF9-3B49-4815-B1B4-9D866DCC3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737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33500" name="Text Box 28">
              <a:extLst>
                <a:ext uri="{FF2B5EF4-FFF2-40B4-BE49-F238E27FC236}">
                  <a16:creationId xmlns:a16="http://schemas.microsoft.com/office/drawing/2014/main" id="{B86CE0BD-DAC4-4485-9ED7-199EAC15D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219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33501" name="Text Box 29">
              <a:extLst>
                <a:ext uri="{FF2B5EF4-FFF2-40B4-BE49-F238E27FC236}">
                  <a16:creationId xmlns:a16="http://schemas.microsoft.com/office/drawing/2014/main" id="{407277AD-25A2-4397-80DC-BFF93930A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216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3502" name="Text Box 30">
              <a:extLst>
                <a:ext uri="{FF2B5EF4-FFF2-40B4-BE49-F238E27FC236}">
                  <a16:creationId xmlns:a16="http://schemas.microsoft.com/office/drawing/2014/main" id="{287A918C-4481-4B3A-84F0-8E0AF496E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886"/>
              <a:ext cx="2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33503" name="Rectangle 31">
              <a:extLst>
                <a:ext uri="{FF2B5EF4-FFF2-40B4-BE49-F238E27FC236}">
                  <a16:creationId xmlns:a16="http://schemas.microsoft.com/office/drawing/2014/main" id="{863AA23B-F4BC-4275-9AC8-0070EE564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918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3504" name="Group 32">
              <a:extLst>
                <a:ext uri="{FF2B5EF4-FFF2-40B4-BE49-F238E27FC236}">
                  <a16:creationId xmlns:a16="http://schemas.microsoft.com/office/drawing/2014/main" id="{0611A945-A56C-4E2D-A945-9E71735BB29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63" y="2320"/>
              <a:ext cx="91" cy="408"/>
              <a:chOff x="1565" y="2614"/>
              <a:chExt cx="90" cy="486"/>
            </a:xfrm>
          </p:grpSpPr>
          <p:sp>
            <p:nvSpPr>
              <p:cNvPr id="233505" name="Arc 33">
                <a:extLst>
                  <a:ext uri="{FF2B5EF4-FFF2-40B4-BE49-F238E27FC236}">
                    <a16:creationId xmlns:a16="http://schemas.microsoft.com/office/drawing/2014/main" id="{B787D22C-58F8-47DA-B76B-FCC15DC472B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506" name="Arc 34">
                <a:extLst>
                  <a:ext uri="{FF2B5EF4-FFF2-40B4-BE49-F238E27FC236}">
                    <a16:creationId xmlns:a16="http://schemas.microsoft.com/office/drawing/2014/main" id="{869A241E-5B32-4D43-AC09-5E2453F1E3F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507" name="Arc 35">
                <a:extLst>
                  <a:ext uri="{FF2B5EF4-FFF2-40B4-BE49-F238E27FC236}">
                    <a16:creationId xmlns:a16="http://schemas.microsoft.com/office/drawing/2014/main" id="{29AB94AF-54DE-4CE8-98D4-7E31DB44C20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508" name="Arc 36">
                <a:extLst>
                  <a:ext uri="{FF2B5EF4-FFF2-40B4-BE49-F238E27FC236}">
                    <a16:creationId xmlns:a16="http://schemas.microsoft.com/office/drawing/2014/main" id="{3219B285-5CF8-4BC2-A045-9037776F33B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utoUpdateAnimBg="0"/>
      <p:bldP spid="2334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3" name="Text Box 7">
            <a:extLst>
              <a:ext uri="{FF2B5EF4-FFF2-40B4-BE49-F238E27FC236}">
                <a16:creationId xmlns:a16="http://schemas.microsoft.com/office/drawing/2014/main" id="{DB2EEEC2-6E0E-41F5-8348-CE9FEFB8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32013"/>
            <a:ext cx="4321175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电源不向电路输送无功功率。电感中的无功功率与电容中的无功功率大小相等，互相补偿，彼此进行能量交换。</a:t>
            </a:r>
          </a:p>
        </p:txBody>
      </p:sp>
      <p:grpSp>
        <p:nvGrpSpPr>
          <p:cNvPr id="234504" name="Group 8">
            <a:extLst>
              <a:ext uri="{FF2B5EF4-FFF2-40B4-BE49-F238E27FC236}">
                <a16:creationId xmlns:a16="http://schemas.microsoft.com/office/drawing/2014/main" id="{3DFA0F05-CFB3-4C17-94F6-1B4D41F1CB5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16113"/>
            <a:ext cx="1847850" cy="850900"/>
            <a:chOff x="385" y="3022"/>
            <a:chExt cx="1164" cy="536"/>
          </a:xfrm>
        </p:grpSpPr>
        <p:pic>
          <p:nvPicPr>
            <p:cNvPr id="234505" name="Picture 9" descr="123">
              <a:extLst>
                <a:ext uri="{FF2B5EF4-FFF2-40B4-BE49-F238E27FC236}">
                  <a16:creationId xmlns:a16="http://schemas.microsoft.com/office/drawing/2014/main" id="{C7EC92A4-3D8A-45F2-85DA-6BF46D5AE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506" name="Text Box 10">
              <a:extLst>
                <a:ext uri="{FF2B5EF4-FFF2-40B4-BE49-F238E27FC236}">
                  <a16:creationId xmlns:a16="http://schemas.microsoft.com/office/drawing/2014/main" id="{421524FC-5C5E-41C0-BB1C-06E7682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3200">
                  <a:solidFill>
                    <a:srgbClr val="CC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  <a:r>
                <a:rPr kumimoji="1" lang="zh-CN" altLang="en-US" sz="32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</a:p>
          </p:txBody>
        </p:sp>
      </p:grpSp>
      <p:grpSp>
        <p:nvGrpSpPr>
          <p:cNvPr id="234507" name="Group 11">
            <a:extLst>
              <a:ext uri="{FF2B5EF4-FFF2-40B4-BE49-F238E27FC236}">
                <a16:creationId xmlns:a16="http://schemas.microsoft.com/office/drawing/2014/main" id="{846BE6C7-68EF-472E-8B78-D0FB052B4C61}"/>
              </a:ext>
            </a:extLst>
          </p:cNvPr>
          <p:cNvGrpSpPr>
            <a:grpSpLocks/>
          </p:cNvGrpSpPr>
          <p:nvPr/>
        </p:nvGrpSpPr>
        <p:grpSpPr bwMode="auto">
          <a:xfrm>
            <a:off x="5364162" y="1844675"/>
            <a:ext cx="3289299" cy="2413000"/>
            <a:chOff x="3379" y="2160"/>
            <a:chExt cx="2072" cy="1520"/>
          </a:xfrm>
        </p:grpSpPr>
        <p:sp>
          <p:nvSpPr>
            <p:cNvPr id="234508" name="Oval 12">
              <a:extLst>
                <a:ext uri="{FF2B5EF4-FFF2-40B4-BE49-F238E27FC236}">
                  <a16:creationId xmlns:a16="http://schemas.microsoft.com/office/drawing/2014/main" id="{A6C9156C-0D18-4D66-A178-ACE1B406F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918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09" name="Text Box 13">
              <a:extLst>
                <a:ext uri="{FF2B5EF4-FFF2-40B4-BE49-F238E27FC236}">
                  <a16:creationId xmlns:a16="http://schemas.microsoft.com/office/drawing/2014/main" id="{B555D4A5-BC30-4CC5-BBBA-4D13EB08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64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34510" name="Text Box 14">
              <a:extLst>
                <a:ext uri="{FF2B5EF4-FFF2-40B4-BE49-F238E27FC236}">
                  <a16:creationId xmlns:a16="http://schemas.microsoft.com/office/drawing/2014/main" id="{FFAFDDB4-AE73-491F-BE2E-819DF1BB8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14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34511" name="Group 15">
              <a:extLst>
                <a:ext uri="{FF2B5EF4-FFF2-40B4-BE49-F238E27FC236}">
                  <a16:creationId xmlns:a16="http://schemas.microsoft.com/office/drawing/2014/main" id="{540D2D44-1859-4912-87CD-E3E1F266F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19"/>
              <a:ext cx="84" cy="270"/>
              <a:chOff x="625" y="3889"/>
              <a:chExt cx="93" cy="174"/>
            </a:xfrm>
          </p:grpSpPr>
          <p:sp>
            <p:nvSpPr>
              <p:cNvPr id="234512" name="Line 16">
                <a:extLst>
                  <a:ext uri="{FF2B5EF4-FFF2-40B4-BE49-F238E27FC236}">
                    <a16:creationId xmlns:a16="http://schemas.microsoft.com/office/drawing/2014/main" id="{2916511F-E387-4E9E-9544-B873B34F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39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513" name="Line 17">
                <a:extLst>
                  <a:ext uri="{FF2B5EF4-FFF2-40B4-BE49-F238E27FC236}">
                    <a16:creationId xmlns:a16="http://schemas.microsoft.com/office/drawing/2014/main" id="{62E238ED-A11E-40AA-ADE5-1C31E95A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31" y="3975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4514" name="Line 18">
              <a:extLst>
                <a:ext uri="{FF2B5EF4-FFF2-40B4-BE49-F238E27FC236}">
                  <a16:creationId xmlns:a16="http://schemas.microsoft.com/office/drawing/2014/main" id="{C5185EB1-97AC-4C2D-8F64-B1C19BA65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555"/>
              <a:ext cx="3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15" name="Line 19">
              <a:extLst>
                <a:ext uri="{FF2B5EF4-FFF2-40B4-BE49-F238E27FC236}">
                  <a16:creationId xmlns:a16="http://schemas.microsoft.com/office/drawing/2014/main" id="{640FA512-5382-40DD-8F7D-9161AA059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" y="2555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16" name="Line 20">
              <a:extLst>
                <a:ext uri="{FF2B5EF4-FFF2-40B4-BE49-F238E27FC236}">
                  <a16:creationId xmlns:a16="http://schemas.microsoft.com/office/drawing/2014/main" id="{3FCBACC1-CA44-48EF-9A91-FD8DC5BEE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555"/>
              <a:ext cx="3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17" name="Line 21">
              <a:extLst>
                <a:ext uri="{FF2B5EF4-FFF2-40B4-BE49-F238E27FC236}">
                  <a16:creationId xmlns:a16="http://schemas.microsoft.com/office/drawing/2014/main" id="{3C092F2D-C75F-48EE-BC00-EF7AC7555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3" y="2555"/>
              <a:ext cx="5" cy="1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18" name="Line 22">
              <a:extLst>
                <a:ext uri="{FF2B5EF4-FFF2-40B4-BE49-F238E27FC236}">
                  <a16:creationId xmlns:a16="http://schemas.microsoft.com/office/drawing/2014/main" id="{D0C55BE6-A3A6-4D7B-A89D-E08451461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5" y="3674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19" name="Line 23">
              <a:extLst>
                <a:ext uri="{FF2B5EF4-FFF2-40B4-BE49-F238E27FC236}">
                  <a16:creationId xmlns:a16="http://schemas.microsoft.com/office/drawing/2014/main" id="{49C02409-9944-4219-937B-50DF8EAE6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555"/>
              <a:ext cx="4" cy="1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20" name="Line 24">
              <a:extLst>
                <a:ext uri="{FF2B5EF4-FFF2-40B4-BE49-F238E27FC236}">
                  <a16:creationId xmlns:a16="http://schemas.microsoft.com/office/drawing/2014/main" id="{7DC98E5D-1E9B-4287-87CA-BDE7DA73B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145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21" name="Text Box 25">
              <a:extLst>
                <a:ext uri="{FF2B5EF4-FFF2-40B4-BE49-F238E27FC236}">
                  <a16:creationId xmlns:a16="http://schemas.microsoft.com/office/drawing/2014/main" id="{DD785806-A811-41F8-B5C8-93677C2BD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3156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34522" name="Arc 26">
              <a:extLst>
                <a:ext uri="{FF2B5EF4-FFF2-40B4-BE49-F238E27FC236}">
                  <a16:creationId xmlns:a16="http://schemas.microsoft.com/office/drawing/2014/main" id="{AF4A8451-FB6C-40F7-BFC0-FE7FCF1B9229}"/>
                </a:ext>
              </a:extLst>
            </p:cNvPr>
            <p:cNvSpPr>
              <a:spLocks/>
            </p:cNvSpPr>
            <p:nvPr/>
          </p:nvSpPr>
          <p:spPr bwMode="auto">
            <a:xfrm rot="-13544099">
              <a:off x="4226" y="2489"/>
              <a:ext cx="376" cy="361"/>
            </a:xfrm>
            <a:custGeom>
              <a:avLst/>
              <a:gdLst>
                <a:gd name="G0" fmla="+- 2597 0 0"/>
                <a:gd name="G1" fmla="+- 21600 0 0"/>
                <a:gd name="G2" fmla="+- 21600 0 0"/>
                <a:gd name="T0" fmla="*/ 0 w 24197"/>
                <a:gd name="T1" fmla="*/ 157 h 23163"/>
                <a:gd name="T2" fmla="*/ 24140 w 24197"/>
                <a:gd name="T3" fmla="*/ 23163 h 23163"/>
                <a:gd name="T4" fmla="*/ 2597 w 24197"/>
                <a:gd name="T5" fmla="*/ 21600 h 2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97" h="23163" fill="none" extrusionOk="0">
                  <a:moveTo>
                    <a:pt x="-1" y="156"/>
                  </a:moveTo>
                  <a:cubicBezTo>
                    <a:pt x="861" y="52"/>
                    <a:pt x="1728" y="0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</a:path>
                <a:path w="24197" h="23163" stroke="0" extrusionOk="0">
                  <a:moveTo>
                    <a:pt x="-1" y="156"/>
                  </a:moveTo>
                  <a:cubicBezTo>
                    <a:pt x="861" y="52"/>
                    <a:pt x="1728" y="0"/>
                    <a:pt x="2597" y="0"/>
                  </a:cubicBezTo>
                  <a:cubicBezTo>
                    <a:pt x="14526" y="0"/>
                    <a:pt x="24197" y="9670"/>
                    <a:pt x="24197" y="21600"/>
                  </a:cubicBezTo>
                  <a:cubicBezTo>
                    <a:pt x="24197" y="22121"/>
                    <a:pt x="24178" y="22642"/>
                    <a:pt x="24140" y="23163"/>
                  </a:cubicBezTo>
                  <a:lnTo>
                    <a:pt x="2597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23" name="Text Box 27">
              <a:extLst>
                <a:ext uri="{FF2B5EF4-FFF2-40B4-BE49-F238E27FC236}">
                  <a16:creationId xmlns:a16="http://schemas.microsoft.com/office/drawing/2014/main" id="{4C20CFDB-0AD7-422A-A6C1-572FD52AB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737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34524" name="Text Box 28">
              <a:extLst>
                <a:ext uri="{FF2B5EF4-FFF2-40B4-BE49-F238E27FC236}">
                  <a16:creationId xmlns:a16="http://schemas.microsoft.com/office/drawing/2014/main" id="{43DAC415-FBF6-4335-B42E-970EF829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219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34525" name="Text Box 29">
              <a:extLst>
                <a:ext uri="{FF2B5EF4-FFF2-40B4-BE49-F238E27FC236}">
                  <a16:creationId xmlns:a16="http://schemas.microsoft.com/office/drawing/2014/main" id="{176971F9-A337-4EAD-9F65-1872C90D7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216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4526" name="Text Box 30">
              <a:extLst>
                <a:ext uri="{FF2B5EF4-FFF2-40B4-BE49-F238E27FC236}">
                  <a16:creationId xmlns:a16="http://schemas.microsoft.com/office/drawing/2014/main" id="{CA690FD0-FDFA-4E40-ADD3-36BEBFD52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886"/>
              <a:ext cx="2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34527" name="Rectangle 31">
              <a:extLst>
                <a:ext uri="{FF2B5EF4-FFF2-40B4-BE49-F238E27FC236}">
                  <a16:creationId xmlns:a16="http://schemas.microsoft.com/office/drawing/2014/main" id="{4E14A869-1817-4BA8-A4E4-AD09F39D9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918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4528" name="Group 32">
              <a:extLst>
                <a:ext uri="{FF2B5EF4-FFF2-40B4-BE49-F238E27FC236}">
                  <a16:creationId xmlns:a16="http://schemas.microsoft.com/office/drawing/2014/main" id="{A0193A79-8093-4E93-8C7A-4ED2AF0DD8C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63" y="2320"/>
              <a:ext cx="91" cy="408"/>
              <a:chOff x="1565" y="2614"/>
              <a:chExt cx="90" cy="486"/>
            </a:xfrm>
          </p:grpSpPr>
          <p:sp>
            <p:nvSpPr>
              <p:cNvPr id="234529" name="Arc 33">
                <a:extLst>
                  <a:ext uri="{FF2B5EF4-FFF2-40B4-BE49-F238E27FC236}">
                    <a16:creationId xmlns:a16="http://schemas.microsoft.com/office/drawing/2014/main" id="{B0E86E70-1770-4576-82F6-523E2C3DB63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530" name="Arc 34">
                <a:extLst>
                  <a:ext uri="{FF2B5EF4-FFF2-40B4-BE49-F238E27FC236}">
                    <a16:creationId xmlns:a16="http://schemas.microsoft.com/office/drawing/2014/main" id="{CE381E8F-289C-4D4C-B794-8C33B977CA0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531" name="Arc 35">
                <a:extLst>
                  <a:ext uri="{FF2B5EF4-FFF2-40B4-BE49-F238E27FC236}">
                    <a16:creationId xmlns:a16="http://schemas.microsoft.com/office/drawing/2014/main" id="{F4CBB156-9A46-4CB0-A819-999AA470625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532" name="Arc 36">
                <a:extLst>
                  <a:ext uri="{FF2B5EF4-FFF2-40B4-BE49-F238E27FC236}">
                    <a16:creationId xmlns:a16="http://schemas.microsoft.com/office/drawing/2014/main" id="{05C1D1A3-E783-44A0-8444-88D531D3710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57" name="Text Box 69">
            <a:extLst>
              <a:ext uri="{FF2B5EF4-FFF2-40B4-BE49-F238E27FC236}">
                <a16:creationId xmlns:a16="http://schemas.microsoft.com/office/drawing/2014/main" id="{84363AA0-D6AC-4641-8624-EA61946E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713"/>
            <a:ext cx="1512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2-1</a:t>
            </a:r>
          </a:p>
        </p:txBody>
      </p:sp>
      <p:sp>
        <p:nvSpPr>
          <p:cNvPr id="191558" name="Text Box 70">
            <a:extLst>
              <a:ext uri="{FF2B5EF4-FFF2-40B4-BE49-F238E27FC236}">
                <a16:creationId xmlns:a16="http://schemas.microsoft.com/office/drawing/2014/main" id="{8A1404C7-C26C-43D0-8E06-F5E4BCE58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0350"/>
            <a:ext cx="777716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某收音机输入回路 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=0.3mH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=10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，为收到中央电台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560kHz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信号，求：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调谐电容</a:t>
            </a:r>
            <a:r>
              <a:rPr kumimoji="1"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值；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如输入电压为</a:t>
            </a:r>
            <a:r>
              <a:rPr kumimoji="1"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1.5V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求谐振电流和此时的电容电压。</a:t>
            </a:r>
          </a:p>
        </p:txBody>
      </p:sp>
      <p:graphicFrame>
        <p:nvGraphicFramePr>
          <p:cNvPr id="191559" name="Object 71">
            <a:extLst>
              <a:ext uri="{FF2B5EF4-FFF2-40B4-BE49-F238E27FC236}">
                <a16:creationId xmlns:a16="http://schemas.microsoft.com/office/drawing/2014/main" id="{899C5409-05B7-4004-9A38-394FC4FBE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429000"/>
          <a:ext cx="4537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0" name="Equation" r:id="rId3" imgW="2222280" imgH="457200" progId="Equation.DSMT4">
                  <p:embed/>
                </p:oleObj>
              </mc:Choice>
              <mc:Fallback>
                <p:oleObj name="Equation" r:id="rId3" imgW="2222280" imgH="4572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45370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60" name="Object 72">
            <a:extLst>
              <a:ext uri="{FF2B5EF4-FFF2-40B4-BE49-F238E27FC236}">
                <a16:creationId xmlns:a16="http://schemas.microsoft.com/office/drawing/2014/main" id="{FC25DCB0-B740-40DE-AF5B-229C98BEF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2349500"/>
          <a:ext cx="41608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1" name="公式" r:id="rId5" imgW="2070000" imgH="482400" progId="Equation.3">
                  <p:embed/>
                </p:oleObj>
              </mc:Choice>
              <mc:Fallback>
                <p:oleObj name="公式" r:id="rId5" imgW="2070000" imgH="4824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349500"/>
                        <a:ext cx="41608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61" name="Text Box 73">
            <a:extLst>
              <a:ext uri="{FF2B5EF4-FFF2-40B4-BE49-F238E27FC236}">
                <a16:creationId xmlns:a16="http://schemas.microsoft.com/office/drawing/2014/main" id="{E8B6A7D2-6EF1-4262-BEAF-366FD64F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aphicFrame>
        <p:nvGraphicFramePr>
          <p:cNvPr id="191562" name="Object 74">
            <a:extLst>
              <a:ext uri="{FF2B5EF4-FFF2-40B4-BE49-F238E27FC236}">
                <a16:creationId xmlns:a16="http://schemas.microsoft.com/office/drawing/2014/main" id="{45129F4E-56C8-4B02-9240-61DB66BBF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652963"/>
          <a:ext cx="46450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2" name="公式" r:id="rId7" imgW="2311200" imgH="241200" progId="Equation.3">
                  <p:embed/>
                </p:oleObj>
              </mc:Choice>
              <mc:Fallback>
                <p:oleObj name="公式" r:id="rId7" imgW="2311200" imgH="2412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46450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63" name="Object 75">
            <a:extLst>
              <a:ext uri="{FF2B5EF4-FFF2-40B4-BE49-F238E27FC236}">
                <a16:creationId xmlns:a16="http://schemas.microsoft.com/office/drawing/2014/main" id="{CEE9EC33-39C5-42B5-9F57-EA0F30C59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5229225"/>
          <a:ext cx="30019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3" name="Equation" r:id="rId9" imgW="1460160" imgH="393480" progId="Equation.DSMT4">
                  <p:embed/>
                </p:oleObj>
              </mc:Choice>
              <mc:Fallback>
                <p:oleObj name="Equation" r:id="rId9" imgW="1460160" imgH="39348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72"/>
                      <a:stretch>
                        <a:fillRect/>
                      </a:stretch>
                    </p:blipFill>
                    <p:spPr bwMode="auto">
                      <a:xfrm>
                        <a:off x="1690688" y="5229225"/>
                        <a:ext cx="30019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73" name="Text Box 85">
            <a:extLst>
              <a:ext uri="{FF2B5EF4-FFF2-40B4-BE49-F238E27FC236}">
                <a16:creationId xmlns:a16="http://schemas.microsoft.com/office/drawing/2014/main" id="{531C9112-5099-4815-8131-FCFF715D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688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pSp>
        <p:nvGrpSpPr>
          <p:cNvPr id="191574" name="Group 86">
            <a:extLst>
              <a:ext uri="{FF2B5EF4-FFF2-40B4-BE49-F238E27FC236}">
                <a16:creationId xmlns:a16="http://schemas.microsoft.com/office/drawing/2014/main" id="{EC00A574-9F44-473E-B11A-D2584F3CA10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76463"/>
            <a:ext cx="2447925" cy="2274887"/>
            <a:chOff x="3696" y="1371"/>
            <a:chExt cx="1542" cy="1433"/>
          </a:xfrm>
        </p:grpSpPr>
        <p:sp>
          <p:nvSpPr>
            <p:cNvPr id="191575" name="Oval 87">
              <a:extLst>
                <a:ext uri="{FF2B5EF4-FFF2-40B4-BE49-F238E27FC236}">
                  <a16:creationId xmlns:a16="http://schemas.microsoft.com/office/drawing/2014/main" id="{EE8A3FAA-FE34-4ED9-B1E0-20FF8958F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51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76" name="Text Box 88">
              <a:extLst>
                <a:ext uri="{FF2B5EF4-FFF2-40B4-BE49-F238E27FC236}">
                  <a16:creationId xmlns:a16="http://schemas.microsoft.com/office/drawing/2014/main" id="{6BB61A35-1D3D-4466-9970-3AD43414B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70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91577" name="Text Box 89">
              <a:extLst>
                <a:ext uri="{FF2B5EF4-FFF2-40B4-BE49-F238E27FC236}">
                  <a16:creationId xmlns:a16="http://schemas.microsoft.com/office/drawing/2014/main" id="{8442A9E3-8655-4386-A46B-180923D6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150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191578" name="Group 90">
              <a:extLst>
                <a:ext uri="{FF2B5EF4-FFF2-40B4-BE49-F238E27FC236}">
                  <a16:creationId xmlns:a16="http://schemas.microsoft.com/office/drawing/2014/main" id="{8B8DAEDD-C272-4462-9D24-024C50A42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6" y="2478"/>
              <a:ext cx="262" cy="99"/>
              <a:chOff x="1351" y="3976"/>
              <a:chExt cx="174" cy="93"/>
            </a:xfrm>
          </p:grpSpPr>
          <p:sp>
            <p:nvSpPr>
              <p:cNvPr id="191579" name="Line 91">
                <a:extLst>
                  <a:ext uri="{FF2B5EF4-FFF2-40B4-BE49-F238E27FC236}">
                    <a16:creationId xmlns:a16="http://schemas.microsoft.com/office/drawing/2014/main" id="{329917CB-5FE8-4707-8869-2FD7CCF50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580" name="Line 92">
                <a:extLst>
                  <a:ext uri="{FF2B5EF4-FFF2-40B4-BE49-F238E27FC236}">
                    <a16:creationId xmlns:a16="http://schemas.microsoft.com/office/drawing/2014/main" id="{517866D7-4570-41FE-B129-5E26BB8D6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1581" name="Line 93">
              <a:extLst>
                <a:ext uri="{FF2B5EF4-FFF2-40B4-BE49-F238E27FC236}">
                  <a16:creationId xmlns:a16="http://schemas.microsoft.com/office/drawing/2014/main" id="{8E3DE1C4-0033-41A4-937F-D30ED7644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435"/>
              <a:ext cx="1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82" name="Line 94">
              <a:extLst>
                <a:ext uri="{FF2B5EF4-FFF2-40B4-BE49-F238E27FC236}">
                  <a16:creationId xmlns:a16="http://schemas.microsoft.com/office/drawing/2014/main" id="{90997E64-0176-40FC-A0DD-A02BFB51D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7" y="1449"/>
              <a:ext cx="3" cy="1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83" name="Line 95">
              <a:extLst>
                <a:ext uri="{FF2B5EF4-FFF2-40B4-BE49-F238E27FC236}">
                  <a16:creationId xmlns:a16="http://schemas.microsoft.com/office/drawing/2014/main" id="{0232924D-D6D2-4806-AE1A-B8002C3F8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43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84" name="Line 96">
              <a:extLst>
                <a:ext uri="{FF2B5EF4-FFF2-40B4-BE49-F238E27FC236}">
                  <a16:creationId xmlns:a16="http://schemas.microsoft.com/office/drawing/2014/main" id="{0127C6B6-BBC1-47E8-B746-27AA34DE2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2" y="2160"/>
              <a:ext cx="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85" name="Line 97">
              <a:extLst>
                <a:ext uri="{FF2B5EF4-FFF2-40B4-BE49-F238E27FC236}">
                  <a16:creationId xmlns:a16="http://schemas.microsoft.com/office/drawing/2014/main" id="{C0956BBD-D464-4F98-8995-F0589DCBA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256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86" name="Line 98">
              <a:extLst>
                <a:ext uri="{FF2B5EF4-FFF2-40B4-BE49-F238E27FC236}">
                  <a16:creationId xmlns:a16="http://schemas.microsoft.com/office/drawing/2014/main" id="{71436CB1-B689-4339-B5D3-F4663A497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" y="2297"/>
              <a:ext cx="22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87" name="Text Box 99">
              <a:extLst>
                <a:ext uri="{FF2B5EF4-FFF2-40B4-BE49-F238E27FC236}">
                  <a16:creationId xmlns:a16="http://schemas.microsoft.com/office/drawing/2014/main" id="{0E77A570-0164-46D3-B2F5-46F113B8A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8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91588" name="Text Box 100">
              <a:extLst>
                <a:ext uri="{FF2B5EF4-FFF2-40B4-BE49-F238E27FC236}">
                  <a16:creationId xmlns:a16="http://schemas.microsoft.com/office/drawing/2014/main" id="{CEFFFE05-1066-4970-80E8-5EF41C063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30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1589" name="Text Box 101">
              <a:extLst>
                <a:ext uri="{FF2B5EF4-FFF2-40B4-BE49-F238E27FC236}">
                  <a16:creationId xmlns:a16="http://schemas.microsoft.com/office/drawing/2014/main" id="{2D8F802E-0D7A-4DB7-81B9-7C5A3B87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435"/>
              <a:ext cx="2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91590" name="Text Box 102">
              <a:extLst>
                <a:ext uri="{FF2B5EF4-FFF2-40B4-BE49-F238E27FC236}">
                  <a16:creationId xmlns:a16="http://schemas.microsoft.com/office/drawing/2014/main" id="{DA62C028-2D3C-4E5D-B37B-805681304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93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32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91" name="Line 103">
              <a:extLst>
                <a:ext uri="{FF2B5EF4-FFF2-40B4-BE49-F238E27FC236}">
                  <a16:creationId xmlns:a16="http://schemas.microsoft.com/office/drawing/2014/main" id="{57E2A3CB-0257-47FA-98AE-1D6189EEA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7" y="2804"/>
              <a:ext cx="1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92" name="Rectangle 104">
              <a:extLst>
                <a:ext uri="{FF2B5EF4-FFF2-40B4-BE49-F238E27FC236}">
                  <a16:creationId xmlns:a16="http://schemas.microsoft.com/office/drawing/2014/main" id="{244A7658-6E1F-47CD-89D7-80DA02914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371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1593" name="Group 105">
              <a:extLst>
                <a:ext uri="{FF2B5EF4-FFF2-40B4-BE49-F238E27FC236}">
                  <a16:creationId xmlns:a16="http://schemas.microsoft.com/office/drawing/2014/main" id="{92E59A2C-34ED-4A03-B9CA-73C08723403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03" y="1797"/>
              <a:ext cx="90" cy="363"/>
              <a:chOff x="1565" y="2614"/>
              <a:chExt cx="90" cy="486"/>
            </a:xfrm>
          </p:grpSpPr>
          <p:sp>
            <p:nvSpPr>
              <p:cNvPr id="191594" name="Arc 106">
                <a:extLst>
                  <a:ext uri="{FF2B5EF4-FFF2-40B4-BE49-F238E27FC236}">
                    <a16:creationId xmlns:a16="http://schemas.microsoft.com/office/drawing/2014/main" id="{BF19D323-CB12-4D6C-97D8-D84C3B2D253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595" name="Arc 107">
                <a:extLst>
                  <a:ext uri="{FF2B5EF4-FFF2-40B4-BE49-F238E27FC236}">
                    <a16:creationId xmlns:a16="http://schemas.microsoft.com/office/drawing/2014/main" id="{D61D7496-1103-4B66-B501-E4C7E9C5EF2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596" name="Arc 108">
                <a:extLst>
                  <a:ext uri="{FF2B5EF4-FFF2-40B4-BE49-F238E27FC236}">
                    <a16:creationId xmlns:a16="http://schemas.microsoft.com/office/drawing/2014/main" id="{8C011353-EECF-4B52-94FF-F4897EC4CFF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597" name="Arc 109">
                <a:extLst>
                  <a:ext uri="{FF2B5EF4-FFF2-40B4-BE49-F238E27FC236}">
                    <a16:creationId xmlns:a16="http://schemas.microsoft.com/office/drawing/2014/main" id="{A15876BB-E4F2-42E4-BDD5-A7D5D899EC2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1598" name="Line 110">
              <a:extLst>
                <a:ext uri="{FF2B5EF4-FFF2-40B4-BE49-F238E27FC236}">
                  <a16:creationId xmlns:a16="http://schemas.microsoft.com/office/drawing/2014/main" id="{BD6DA57C-B6C3-4646-9D26-E9C34C7E6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43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599" name="Text Box 111">
              <a:extLst>
                <a:ext uri="{FF2B5EF4-FFF2-40B4-BE49-F238E27FC236}">
                  <a16:creationId xmlns:a16="http://schemas.microsoft.com/office/drawing/2014/main" id="{03E6C3C1-B343-47E5-A8EA-0EB3C4FB2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389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1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1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57" grpId="0"/>
      <p:bldP spid="191558" grpId="0" autoUpdateAnimBg="0"/>
      <p:bldP spid="191561" grpId="0"/>
      <p:bldP spid="1915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>
            <a:extLst>
              <a:ext uri="{FF2B5EF4-FFF2-40B4-BE49-F238E27FC236}">
                <a16:creationId xmlns:a16="http://schemas.microsoft.com/office/drawing/2014/main" id="{2CC1E920-2DBC-4502-95B0-E28AE968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89025"/>
            <a:ext cx="146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E40791B0-49A6-4E8B-8F7E-80A763E3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636838"/>
            <a:ext cx="6459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网络函数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C1A8F05D-5AFC-496D-A788-8CF1773E8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644" y="3284538"/>
            <a:ext cx="6697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  <a:sym typeface="Wingdings 3" panose="05040102010807070707" pitchFamily="18" charset="2"/>
              </a:rPr>
              <a:t>串、并联谐振的概念和特点</a:t>
            </a:r>
            <a:endParaRPr kumimoji="1" lang="en-US" altLang="zh-CN" sz="36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67" grpId="0"/>
      <p:bldP spid="235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56" name="Text Box 68">
            <a:extLst>
              <a:ext uri="{FF2B5EF4-FFF2-40B4-BE49-F238E27FC236}">
                <a16:creationId xmlns:a16="http://schemas.microsoft.com/office/drawing/2014/main" id="{AB978961-9455-4E3D-A4C5-09877D216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325"/>
            <a:ext cx="1223963" cy="579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2-2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557" name="Text Box 69">
            <a:extLst>
              <a:ext uri="{FF2B5EF4-FFF2-40B4-BE49-F238E27FC236}">
                <a16:creationId xmlns:a16="http://schemas.microsoft.com/office/drawing/2014/main" id="{13DDF34B-3178-4BDF-9B1B-5FC0AF31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404813"/>
            <a:ext cx="7958137" cy="16303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一接收器的电路参数为：</a:t>
            </a:r>
            <a:r>
              <a:rPr kumimoji="1"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rad/s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=10V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使电路中的电流最大，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=200mA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，测得电容电压为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600V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，求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3558" name="Text Box 70">
            <a:extLst>
              <a:ext uri="{FF2B5EF4-FFF2-40B4-BE49-F238E27FC236}">
                <a16:creationId xmlns:a16="http://schemas.microsoft.com/office/drawing/2014/main" id="{5772A67A-396F-40F5-9BBC-E895F1AF1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647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 </a:t>
            </a:r>
          </a:p>
        </p:txBody>
      </p:sp>
      <p:graphicFrame>
        <p:nvGraphicFramePr>
          <p:cNvPr id="63559" name="Object 71">
            <a:extLst>
              <a:ext uri="{FF2B5EF4-FFF2-40B4-BE49-F238E27FC236}">
                <a16:creationId xmlns:a16="http://schemas.microsoft.com/office/drawing/2014/main" id="{DAAB2D00-61BF-42BB-BABE-3716147DE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05038"/>
          <a:ext cx="4127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0" name="公式" r:id="rId3" imgW="2019240" imgH="469800" progId="Equation.3">
                  <p:embed/>
                </p:oleObj>
              </mc:Choice>
              <mc:Fallback>
                <p:oleObj name="公式" r:id="rId3" imgW="2019240" imgH="4698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41275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60" name="Object 72">
            <a:extLst>
              <a:ext uri="{FF2B5EF4-FFF2-40B4-BE49-F238E27FC236}">
                <a16:creationId xmlns:a16="http://schemas.microsoft.com/office/drawing/2014/main" id="{4393C9A0-11F8-469D-844B-ED835F33E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13100"/>
          <a:ext cx="48244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" name="公式" r:id="rId5" imgW="2286000" imgH="457200" progId="Equation.3">
                  <p:embed/>
                </p:oleObj>
              </mc:Choice>
              <mc:Fallback>
                <p:oleObj name="公式" r:id="rId5" imgW="2286000" imgH="4572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48244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61" name="Object 73">
            <a:extLst>
              <a:ext uri="{FF2B5EF4-FFF2-40B4-BE49-F238E27FC236}">
                <a16:creationId xmlns:a16="http://schemas.microsoft.com/office/drawing/2014/main" id="{0C645D08-ACC4-4CB9-BD16-FB26A9E0F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49725"/>
          <a:ext cx="44529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2" name="公式" r:id="rId7" imgW="2108160" imgH="495000" progId="Equation.3">
                  <p:embed/>
                </p:oleObj>
              </mc:Choice>
              <mc:Fallback>
                <p:oleObj name="公式" r:id="rId7" imgW="2108160" imgH="4950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44529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62" name="Object 74">
            <a:extLst>
              <a:ext uri="{FF2B5EF4-FFF2-40B4-BE49-F238E27FC236}">
                <a16:creationId xmlns:a16="http://schemas.microsoft.com/office/drawing/2014/main" id="{475B0F90-601A-4D09-A9BD-1CFD2816A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118100"/>
          <a:ext cx="31353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3" name="Equation" r:id="rId9" imgW="1231560" imgH="431640" progId="Equation.DSMT4">
                  <p:embed/>
                </p:oleObj>
              </mc:Choice>
              <mc:Fallback>
                <p:oleObj name="Equation" r:id="rId9" imgW="1231560" imgH="43164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118100"/>
                        <a:ext cx="31353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72" name="Group 84">
            <a:extLst>
              <a:ext uri="{FF2B5EF4-FFF2-40B4-BE49-F238E27FC236}">
                <a16:creationId xmlns:a16="http://schemas.microsoft.com/office/drawing/2014/main" id="{97F35312-1D4C-4FEE-AC23-94A12FDB16C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133600"/>
            <a:ext cx="2432050" cy="2516188"/>
            <a:chOff x="3923" y="1344"/>
            <a:chExt cx="1532" cy="1585"/>
          </a:xfrm>
        </p:grpSpPr>
        <p:sp>
          <p:nvSpPr>
            <p:cNvPr id="63573" name="Oval 85">
              <a:extLst>
                <a:ext uri="{FF2B5EF4-FFF2-40B4-BE49-F238E27FC236}">
                  <a16:creationId xmlns:a16="http://schemas.microsoft.com/office/drawing/2014/main" id="{835CE093-DC3B-4ACF-8A55-AF1C6473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96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74" name="Text Box 86">
              <a:extLst>
                <a:ext uri="{FF2B5EF4-FFF2-40B4-BE49-F238E27FC236}">
                  <a16:creationId xmlns:a16="http://schemas.microsoft.com/office/drawing/2014/main" id="{AA63A545-33C9-4E90-970A-129153BAA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1344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75" name="Text Box 87">
              <a:extLst>
                <a:ext uri="{FF2B5EF4-FFF2-40B4-BE49-F238E27FC236}">
                  <a16:creationId xmlns:a16="http://schemas.microsoft.com/office/drawing/2014/main" id="{E07327C5-DC2F-461A-8FF2-6FEA4D949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558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76" name="Text Box 88">
              <a:extLst>
                <a:ext uri="{FF2B5EF4-FFF2-40B4-BE49-F238E27FC236}">
                  <a16:creationId xmlns:a16="http://schemas.microsoft.com/office/drawing/2014/main" id="{261A7604-DC53-42F8-BD1F-7B6C95034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251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63577" name="Group 89">
              <a:extLst>
                <a:ext uri="{FF2B5EF4-FFF2-40B4-BE49-F238E27FC236}">
                  <a16:creationId xmlns:a16="http://schemas.microsoft.com/office/drawing/2014/main" id="{AC78C849-DC55-4EF1-BEB9-249ACFC0E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3" y="2466"/>
              <a:ext cx="262" cy="99"/>
              <a:chOff x="1351" y="3976"/>
              <a:chExt cx="174" cy="93"/>
            </a:xfrm>
          </p:grpSpPr>
          <p:sp>
            <p:nvSpPr>
              <p:cNvPr id="63578" name="Line 90">
                <a:extLst>
                  <a:ext uri="{FF2B5EF4-FFF2-40B4-BE49-F238E27FC236}">
                    <a16:creationId xmlns:a16="http://schemas.microsoft.com/office/drawing/2014/main" id="{A67BDD51-8C3F-4F62-97B4-C50D10350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9" name="Line 91">
                <a:extLst>
                  <a:ext uri="{FF2B5EF4-FFF2-40B4-BE49-F238E27FC236}">
                    <a16:creationId xmlns:a16="http://schemas.microsoft.com/office/drawing/2014/main" id="{757EEB0A-3E25-4A41-A41E-5CAEAE818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580" name="Line 92">
              <a:extLst>
                <a:ext uri="{FF2B5EF4-FFF2-40B4-BE49-F238E27FC236}">
                  <a16:creationId xmlns:a16="http://schemas.microsoft.com/office/drawing/2014/main" id="{675CA2C3-C04C-4C32-9573-64F648804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1461"/>
              <a:ext cx="12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1" name="Line 93">
              <a:extLst>
                <a:ext uri="{FF2B5EF4-FFF2-40B4-BE49-F238E27FC236}">
                  <a16:creationId xmlns:a16="http://schemas.microsoft.com/office/drawing/2014/main" id="{DAFF90A8-9A2A-41A9-AE7A-85FCB846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68"/>
              <a:ext cx="0" cy="1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2" name="Line 94">
              <a:extLst>
                <a:ext uri="{FF2B5EF4-FFF2-40B4-BE49-F238E27FC236}">
                  <a16:creationId xmlns:a16="http://schemas.microsoft.com/office/drawing/2014/main" id="{04786E9B-160D-4876-BBE4-8B268F4D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1468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3" name="Line 95">
              <a:extLst>
                <a:ext uri="{FF2B5EF4-FFF2-40B4-BE49-F238E27FC236}">
                  <a16:creationId xmlns:a16="http://schemas.microsoft.com/office/drawing/2014/main" id="{DF6DBCE5-6C67-4B30-AE36-9C538A3D6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069"/>
              <a:ext cx="0" cy="3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4" name="Line 96">
              <a:extLst>
                <a:ext uri="{FF2B5EF4-FFF2-40B4-BE49-F238E27FC236}">
                  <a16:creationId xmlns:a16="http://schemas.microsoft.com/office/drawing/2014/main" id="{8F5A63FA-142D-40BB-A776-C71244046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557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5" name="Line 97">
              <a:extLst>
                <a:ext uri="{FF2B5EF4-FFF2-40B4-BE49-F238E27FC236}">
                  <a16:creationId xmlns:a16="http://schemas.microsoft.com/office/drawing/2014/main" id="{5489467A-01CB-47FF-BA11-2B9F4064B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375"/>
              <a:ext cx="257" cy="2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86" name="Text Box 98">
              <a:extLst>
                <a:ext uri="{FF2B5EF4-FFF2-40B4-BE49-F238E27FC236}">
                  <a16:creationId xmlns:a16="http://schemas.microsoft.com/office/drawing/2014/main" id="{EC712272-504C-4A40-B93C-D62AFB4CC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70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3587" name="Text Box 99">
              <a:extLst>
                <a:ext uri="{FF2B5EF4-FFF2-40B4-BE49-F238E27FC236}">
                  <a16:creationId xmlns:a16="http://schemas.microsoft.com/office/drawing/2014/main" id="{F9ACA852-E543-493C-A789-A600D35ED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" y="260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588" name="Text Box 100">
              <a:extLst>
                <a:ext uri="{FF2B5EF4-FFF2-40B4-BE49-F238E27FC236}">
                  <a16:creationId xmlns:a16="http://schemas.microsoft.com/office/drawing/2014/main" id="{4A917108-7244-428F-8AAA-7D57E6DDF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480"/>
              <a:ext cx="2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3589" name="Text Box 101">
              <a:extLst>
                <a:ext uri="{FF2B5EF4-FFF2-40B4-BE49-F238E27FC236}">
                  <a16:creationId xmlns:a16="http://schemas.microsoft.com/office/drawing/2014/main" id="{C711414D-28C5-4C4E-841B-D6F3B6B75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9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90" name="Line 102">
              <a:extLst>
                <a:ext uri="{FF2B5EF4-FFF2-40B4-BE49-F238E27FC236}">
                  <a16:creationId xmlns:a16="http://schemas.microsoft.com/office/drawing/2014/main" id="{6EAC0271-0D1F-4FDA-B33F-B30AD6853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2920"/>
              <a:ext cx="1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91" name="Line 103">
              <a:extLst>
                <a:ext uri="{FF2B5EF4-FFF2-40B4-BE49-F238E27FC236}">
                  <a16:creationId xmlns:a16="http://schemas.microsoft.com/office/drawing/2014/main" id="{7AE7EEF1-C9F9-455E-BE2F-E586B7F06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0" y="2285"/>
              <a:ext cx="4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92" name="Line 104">
              <a:extLst>
                <a:ext uri="{FF2B5EF4-FFF2-40B4-BE49-F238E27FC236}">
                  <a16:creationId xmlns:a16="http://schemas.microsoft.com/office/drawing/2014/main" id="{B9EC1F46-97EA-4A73-8ED5-AFAA4477A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285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93" name="Oval 105">
              <a:extLst>
                <a:ext uri="{FF2B5EF4-FFF2-40B4-BE49-F238E27FC236}">
                  <a16:creationId xmlns:a16="http://schemas.microsoft.com/office/drawing/2014/main" id="{CBF1147A-3448-4AA0-9560-992FB962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421"/>
              <a:ext cx="317" cy="31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63594" name="Rectangle 106">
              <a:extLst>
                <a:ext uri="{FF2B5EF4-FFF2-40B4-BE49-F238E27FC236}">
                  <a16:creationId xmlns:a16="http://schemas.microsoft.com/office/drawing/2014/main" id="{2809A624-F356-4468-8396-538C595E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40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595" name="Group 107">
              <a:extLst>
                <a:ext uri="{FF2B5EF4-FFF2-40B4-BE49-F238E27FC236}">
                  <a16:creationId xmlns:a16="http://schemas.microsoft.com/office/drawing/2014/main" id="{72332F06-E5BF-4F72-9241-F4D78272E53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320" y="1697"/>
              <a:ext cx="90" cy="363"/>
              <a:chOff x="1565" y="2614"/>
              <a:chExt cx="90" cy="486"/>
            </a:xfrm>
          </p:grpSpPr>
          <p:sp>
            <p:nvSpPr>
              <p:cNvPr id="63596" name="Arc 108">
                <a:extLst>
                  <a:ext uri="{FF2B5EF4-FFF2-40B4-BE49-F238E27FC236}">
                    <a16:creationId xmlns:a16="http://schemas.microsoft.com/office/drawing/2014/main" id="{1F8B2FCC-9E50-4553-BC31-A94F525C303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7" name="Arc 109">
                <a:extLst>
                  <a:ext uri="{FF2B5EF4-FFF2-40B4-BE49-F238E27FC236}">
                    <a16:creationId xmlns:a16="http://schemas.microsoft.com/office/drawing/2014/main" id="{E75EAEF0-C4DD-413A-B038-9A9258E025D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8" name="Arc 110">
                <a:extLst>
                  <a:ext uri="{FF2B5EF4-FFF2-40B4-BE49-F238E27FC236}">
                    <a16:creationId xmlns:a16="http://schemas.microsoft.com/office/drawing/2014/main" id="{2F9779D3-2FF0-433C-822E-50BD3453365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9" name="Arc 111">
                <a:extLst>
                  <a:ext uri="{FF2B5EF4-FFF2-40B4-BE49-F238E27FC236}">
                    <a16:creationId xmlns:a16="http://schemas.microsoft.com/office/drawing/2014/main" id="{241310F2-9635-404A-B6B6-9D0422C9947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2000"/>
                                        <p:tgtEl>
                                          <p:spTgt spid="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56" grpId="0" animBg="1"/>
      <p:bldP spid="63557" grpId="0" animBg="1" autoUpdateAnimBg="0"/>
      <p:bldP spid="63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48A17E-A7FB-4B72-ACA2-B35C74E13B2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14BF99-8B3B-4CCF-9709-181B85D1EF4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473075" y="486072"/>
            <a:ext cx="866140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Arial" charset="0"/>
              </a:rPr>
              <a:t>RLC</a:t>
            </a:r>
            <a:r>
              <a:rPr lang="zh-CN" altLang="en-US" sz="2600" b="1" dirty="0">
                <a:solidFill>
                  <a:srgbClr val="000000"/>
                </a:solidFill>
                <a:latin typeface="Arial" charset="0"/>
              </a:rPr>
              <a:t>串联电路发生谐振时，下列描述正确的是（     ）。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</a:rPr>
              <a:t>                      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1C7102-3C65-4586-ACC4-F959B0D4501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312876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Arial" charset="0"/>
              </a:rPr>
              <a:t>电源发出的有功功率最大。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7C606C-E6D9-4060-9F09-7A4B41AD336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170126"/>
            <a:ext cx="6631632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Arial" charset="0"/>
              </a:rPr>
              <a:t>电路中的电流最大。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D40BEF-D953-4663-AA4D-65C4206B0D6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027376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Arial" charset="0"/>
              </a:rPr>
              <a:t>电路中的功率因数为</a:t>
            </a:r>
            <a:r>
              <a:rPr lang="en-US" altLang="zh-CN" sz="2600" b="1" dirty="0">
                <a:solidFill>
                  <a:srgbClr val="000000"/>
                </a:solidFill>
                <a:latin typeface="Arial" charset="0"/>
              </a:rPr>
              <a:t>1</a:t>
            </a:r>
            <a:endParaRPr lang="zh-CN" altLang="en-US" sz="26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ED0AB8-1975-44F3-979F-E1B40B2BB69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4884626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Arial" charset="0"/>
              </a:rPr>
              <a:t>电源输出的无功功率最大。</a:t>
            </a:r>
            <a:endParaRPr kumimoji="0" lang="zh-CN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F091C-AF3C-46F5-8FE5-E4B11FE748C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377169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BE2545-C34A-4775-93A9-75D8F97BF54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234419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DBC4A7-0E65-4803-833F-7DEA15E8297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091669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C7EE21-0C91-45D8-B6CB-85CA694C7B64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948919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9FA858-021A-4825-B4CD-F87FF11DBCEB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172200" y="574187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7F543E-33A8-41D8-BA41-BA46D7CDC57A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F3316007-1809-48A1-9919-9368B771F7F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6A3C8208-443B-4A44-8725-50D7C5A6482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多选题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329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4" name="Text Box 20">
            <a:extLst>
              <a:ext uri="{FF2B5EF4-FFF2-40B4-BE49-F238E27FC236}">
                <a16:creationId xmlns:a16="http://schemas.microsoft.com/office/drawing/2014/main" id="{F667532E-A0A0-4089-AE47-CF456F5C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0"/>
            <a:ext cx="8208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eaLnBrk="1" hangingPunct="1"/>
            <a:r>
              <a:rPr kumimoji="1" lang="en-US" altLang="zh-CN" sz="4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§11-3</a:t>
            </a:r>
            <a:r>
              <a:rPr kumimoji="1" lang="en-US" altLang="zh-CN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4000" i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串联电路的频率响应</a:t>
            </a:r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7D63B0A8-D834-4F90-9893-86B7AAB42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61" y="680422"/>
            <a:ext cx="81359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研究物理量与频率关系的图形（谐振曲线）可以加深对谐振现象的认识。</a:t>
            </a:r>
          </a:p>
        </p:txBody>
      </p:sp>
      <p:grpSp>
        <p:nvGrpSpPr>
          <p:cNvPr id="72726" name="Group 22">
            <a:extLst>
              <a:ext uri="{FF2B5EF4-FFF2-40B4-BE49-F238E27FC236}">
                <a16:creationId xmlns:a16="http://schemas.microsoft.com/office/drawing/2014/main" id="{7FB23D1F-6E01-4AD1-B9A6-846F2BCF0EE1}"/>
              </a:ext>
            </a:extLst>
          </p:cNvPr>
          <p:cNvGrpSpPr>
            <a:grpSpLocks/>
          </p:cNvGrpSpPr>
          <p:nvPr/>
        </p:nvGrpSpPr>
        <p:grpSpPr bwMode="auto">
          <a:xfrm>
            <a:off x="236625" y="1843881"/>
            <a:ext cx="7848600" cy="541339"/>
            <a:chOff x="340" y="1480"/>
            <a:chExt cx="4944" cy="341"/>
          </a:xfrm>
        </p:grpSpPr>
        <p:sp>
          <p:nvSpPr>
            <p:cNvPr id="72727" name="Text Box 23">
              <a:extLst>
                <a:ext uri="{FF2B5EF4-FFF2-40B4-BE49-F238E27FC236}">
                  <a16:creationId xmlns:a16="http://schemas.microsoft.com/office/drawing/2014/main" id="{F6FE4CA5-BE08-48DA-B08A-E97549DED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480"/>
              <a:ext cx="4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1.                                             </a:t>
              </a:r>
              <a:r>
                <a:rPr kumimoji="1"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的频率响应</a:t>
              </a:r>
            </a:p>
          </p:txBody>
        </p:sp>
        <p:graphicFrame>
          <p:nvGraphicFramePr>
            <p:cNvPr id="72728" name="Object 24">
              <a:extLst>
                <a:ext uri="{FF2B5EF4-FFF2-40B4-BE49-F238E27FC236}">
                  <a16:creationId xmlns:a16="http://schemas.microsoft.com/office/drawing/2014/main" id="{DE07F11B-1EB0-4D1F-B601-E792D9EA13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661914"/>
                </p:ext>
              </p:extLst>
            </p:nvPr>
          </p:nvGraphicFramePr>
          <p:xfrm>
            <a:off x="735" y="1490"/>
            <a:ext cx="224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5" name="公式" r:id="rId3" imgW="1815840" imgH="266400" progId="Equation.3">
                    <p:embed/>
                  </p:oleObj>
                </mc:Choice>
                <mc:Fallback>
                  <p:oleObj name="公式" r:id="rId3" imgW="1815840" imgH="266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1490"/>
                          <a:ext cx="224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E08921B3-75F0-4DDB-AEC7-C5F19493B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183030"/>
              </p:ext>
            </p:extLst>
          </p:nvPr>
        </p:nvGraphicFramePr>
        <p:xfrm>
          <a:off x="368699" y="2478076"/>
          <a:ext cx="4722299" cy="126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6" name="Equation" r:id="rId5" imgW="2565360" imgH="685800" progId="Equation.DSMT4">
                  <p:embed/>
                </p:oleObj>
              </mc:Choice>
              <mc:Fallback>
                <p:oleObj name="Equation" r:id="rId5" imgW="2565360" imgH="685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99" y="2478076"/>
                        <a:ext cx="4722299" cy="126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Text Box 26">
            <a:extLst>
              <a:ext uri="{FF2B5EF4-FFF2-40B4-BE49-F238E27FC236}">
                <a16:creationId xmlns:a16="http://schemas.microsoft.com/office/drawing/2014/main" id="{5856B9AA-394C-4229-B12D-44C6D79B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0066" y="3743900"/>
            <a:ext cx="382216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为比较方便，令</a:t>
            </a:r>
          </a:p>
        </p:txBody>
      </p:sp>
      <p:graphicFrame>
        <p:nvGraphicFramePr>
          <p:cNvPr id="72731" name="Object 27">
            <a:extLst>
              <a:ext uri="{FF2B5EF4-FFF2-40B4-BE49-F238E27FC236}">
                <a16:creationId xmlns:a16="http://schemas.microsoft.com/office/drawing/2014/main" id="{96F6A2C1-D195-42EE-9A37-992F0BC91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445112"/>
              </p:ext>
            </p:extLst>
          </p:nvPr>
        </p:nvGraphicFramePr>
        <p:xfrm>
          <a:off x="3152862" y="3618288"/>
          <a:ext cx="20161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7" name="公式" r:id="rId7" imgW="876240" imgH="419040" progId="Equation.3">
                  <p:embed/>
                </p:oleObj>
              </mc:Choice>
              <mc:Fallback>
                <p:oleObj name="公式" r:id="rId7" imgW="87624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862" y="3618288"/>
                        <a:ext cx="20161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87411897-C0F3-4C34-AF82-E490811D4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880055"/>
              </p:ext>
            </p:extLst>
          </p:nvPr>
        </p:nvGraphicFramePr>
        <p:xfrm>
          <a:off x="5749608" y="2287309"/>
          <a:ext cx="3157767" cy="168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8" name="Visio" r:id="rId9" imgW="1691450" imgH="972546" progId="Visio.Drawing.11">
                  <p:embed/>
                </p:oleObj>
              </mc:Choice>
              <mc:Fallback>
                <p:oleObj name="Visio" r:id="rId9" imgW="1691450" imgH="972546" progId="Visio.Drawing.11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651907CD-B418-4425-9EF9-B8499CD06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608" y="2287309"/>
                        <a:ext cx="3157767" cy="1682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9">
            <a:extLst>
              <a:ext uri="{FF2B5EF4-FFF2-40B4-BE49-F238E27FC236}">
                <a16:creationId xmlns:a16="http://schemas.microsoft.com/office/drawing/2014/main" id="{85F02EB9-4816-4884-A794-FB1DF7AE8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87454"/>
              </p:ext>
            </p:extLst>
          </p:nvPr>
        </p:nvGraphicFramePr>
        <p:xfrm>
          <a:off x="395871" y="4609436"/>
          <a:ext cx="629285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9" name="Equation" r:id="rId11" imgW="3200400" imgH="634680" progId="Equation.DSMT4">
                  <p:embed/>
                </p:oleObj>
              </mc:Choice>
              <mc:Fallback>
                <p:oleObj name="Equation" r:id="rId11" imgW="3200400" imgH="634680" progId="Equation.DSMT4">
                  <p:embed/>
                  <p:pic>
                    <p:nvPicPr>
                      <p:cNvPr id="73777" name="Object 49">
                        <a:extLst>
                          <a:ext uri="{FF2B5EF4-FFF2-40B4-BE49-F238E27FC236}">
                            <a16:creationId xmlns:a16="http://schemas.microsoft.com/office/drawing/2014/main" id="{EF5CFFA4-EC6D-4360-84ED-63EE79E87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71" y="4609436"/>
                        <a:ext cx="629285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4" grpId="0"/>
      <p:bldP spid="72725" grpId="0" autoUpdateAnimBg="0"/>
      <p:bldP spid="727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7" name="Rectangle 19">
            <a:extLst>
              <a:ext uri="{FF2B5EF4-FFF2-40B4-BE49-F238E27FC236}">
                <a16:creationId xmlns:a16="http://schemas.microsoft.com/office/drawing/2014/main" id="{8B0C2583-418D-4C74-BD6A-E38928A7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49" name="Rectangle 21">
            <a:extLst>
              <a:ext uri="{FF2B5EF4-FFF2-40B4-BE49-F238E27FC236}">
                <a16:creationId xmlns:a16="http://schemas.microsoft.com/office/drawing/2014/main" id="{51870EAA-7C94-4C5B-AA4D-1E2E9170E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880121"/>
            <a:ext cx="1871663" cy="51911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幅频特性</a:t>
            </a: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51334B9B-9072-4A39-B5A2-CB8F4507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41" y="2008982"/>
            <a:ext cx="1871663" cy="51911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相频特性</a:t>
            </a:r>
          </a:p>
        </p:txBody>
      </p:sp>
      <p:grpSp>
        <p:nvGrpSpPr>
          <p:cNvPr id="73751" name="Group 23">
            <a:extLst>
              <a:ext uri="{FF2B5EF4-FFF2-40B4-BE49-F238E27FC236}">
                <a16:creationId xmlns:a16="http://schemas.microsoft.com/office/drawing/2014/main" id="{176C3667-4BDC-4B9C-9B1C-E1D8AF84D7D3}"/>
              </a:ext>
            </a:extLst>
          </p:cNvPr>
          <p:cNvGrpSpPr>
            <a:grpSpLocks/>
          </p:cNvGrpSpPr>
          <p:nvPr/>
        </p:nvGrpSpPr>
        <p:grpSpPr bwMode="auto">
          <a:xfrm>
            <a:off x="2479676" y="2903538"/>
            <a:ext cx="4530725" cy="3694112"/>
            <a:chOff x="1562" y="1874"/>
            <a:chExt cx="2854" cy="2327"/>
          </a:xfrm>
        </p:grpSpPr>
        <p:sp>
          <p:nvSpPr>
            <p:cNvPr id="73752" name="Text Box 24">
              <a:extLst>
                <a:ext uri="{FF2B5EF4-FFF2-40B4-BE49-F238E27FC236}">
                  <a16:creationId xmlns:a16="http://schemas.microsoft.com/office/drawing/2014/main" id="{4674EA5D-3866-433A-8734-650C9688A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3464"/>
              <a:ext cx="6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Q</a:t>
              </a:r>
              <a:r>
                <a:rPr kumimoji="1"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=10</a:t>
              </a:r>
            </a:p>
          </p:txBody>
        </p:sp>
        <p:sp>
          <p:nvSpPr>
            <p:cNvPr id="73753" name="Text Box 25">
              <a:extLst>
                <a:ext uri="{FF2B5EF4-FFF2-40B4-BE49-F238E27FC236}">
                  <a16:creationId xmlns:a16="http://schemas.microsoft.com/office/drawing/2014/main" id="{4A1317F6-395E-433D-BE8E-B7EDBA5BB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" y="3027"/>
              <a:ext cx="5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Q</a:t>
              </a:r>
              <a:r>
                <a:rPr kumimoji="1"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=1</a:t>
              </a:r>
            </a:p>
          </p:txBody>
        </p:sp>
        <p:sp>
          <p:nvSpPr>
            <p:cNvPr id="73754" name="Text Box 26">
              <a:extLst>
                <a:ext uri="{FF2B5EF4-FFF2-40B4-BE49-F238E27FC236}">
                  <a16:creationId xmlns:a16="http://schemas.microsoft.com/office/drawing/2014/main" id="{8510760C-5737-4567-B781-D8BC9E2A5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2800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Q</a:t>
              </a:r>
              <a:r>
                <a:rPr kumimoji="1"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=0.5</a:t>
              </a:r>
            </a:p>
          </p:txBody>
        </p:sp>
        <p:sp>
          <p:nvSpPr>
            <p:cNvPr id="73758" name="Line 30">
              <a:extLst>
                <a:ext uri="{FF2B5EF4-FFF2-40B4-BE49-F238E27FC236}">
                  <a16:creationId xmlns:a16="http://schemas.microsoft.com/office/drawing/2014/main" id="{B9126B05-7EFD-406A-A78E-A1387BBEC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144"/>
              <a:ext cx="0" cy="17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3759" name="Line 31">
              <a:extLst>
                <a:ext uri="{FF2B5EF4-FFF2-40B4-BE49-F238E27FC236}">
                  <a16:creationId xmlns:a16="http://schemas.microsoft.com/office/drawing/2014/main" id="{A764A144-F0BC-4873-96CA-35C9B3DFE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3848"/>
              <a:ext cx="2677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3760" name="Line 32">
              <a:extLst>
                <a:ext uri="{FF2B5EF4-FFF2-40B4-BE49-F238E27FC236}">
                  <a16:creationId xmlns:a16="http://schemas.microsoft.com/office/drawing/2014/main" id="{58D2CD90-12AF-4448-B682-8035E4A02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2" y="1907"/>
              <a:ext cx="3" cy="2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3761" name="Text Box 33">
              <a:extLst>
                <a:ext uri="{FF2B5EF4-FFF2-40B4-BE49-F238E27FC236}">
                  <a16:creationId xmlns:a16="http://schemas.microsoft.com/office/drawing/2014/main" id="{B8AD7703-A82E-45A9-B767-6D2B1CE5F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38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73763" name="Text Box 35">
              <a:extLst>
                <a:ext uri="{FF2B5EF4-FFF2-40B4-BE49-F238E27FC236}">
                  <a16:creationId xmlns:a16="http://schemas.microsoft.com/office/drawing/2014/main" id="{51AB9EF2-AA4C-4841-8FE9-4C6CF647D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3840"/>
              <a:ext cx="2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O</a:t>
              </a:r>
            </a:p>
          </p:txBody>
        </p:sp>
        <p:sp>
          <p:nvSpPr>
            <p:cNvPr id="73764" name="Text Box 36">
              <a:extLst>
                <a:ext uri="{FF2B5EF4-FFF2-40B4-BE49-F238E27FC236}">
                  <a16:creationId xmlns:a16="http://schemas.microsoft.com/office/drawing/2014/main" id="{7192408B-8514-4855-B062-B8322D55D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377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latin typeface="华文楷体" panose="02010600040101010101" pitchFamily="2" charset="-122"/>
                  <a:ea typeface="华文楷体" panose="02010600040101010101" pitchFamily="2" charset="-122"/>
                  <a:sym typeface="Symbol" panose="05050102010706020507" pitchFamily="18" charset="2"/>
                </a:rPr>
                <a:t></a:t>
              </a:r>
              <a:endParaRPr kumimoji="1" lang="zh-CN" altLang="en-US" sz="2800" i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3765" name="Group 37">
              <a:extLst>
                <a:ext uri="{FF2B5EF4-FFF2-40B4-BE49-F238E27FC236}">
                  <a16:creationId xmlns:a16="http://schemas.microsoft.com/office/drawing/2014/main" id="{6CBB125C-ABCD-40C2-AC29-6460BAC8E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1874"/>
              <a:ext cx="216" cy="2327"/>
              <a:chOff x="3206" y="258"/>
              <a:chExt cx="233" cy="2490"/>
            </a:xfrm>
          </p:grpSpPr>
          <p:sp>
            <p:nvSpPr>
              <p:cNvPr id="73766" name="Line 38">
                <a:extLst>
                  <a:ext uri="{FF2B5EF4-FFF2-40B4-BE49-F238E27FC236}">
                    <a16:creationId xmlns:a16="http://schemas.microsoft.com/office/drawing/2014/main" id="{77F1AA1C-7522-4A95-AE08-6541F6872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6" y="258"/>
                <a:ext cx="0" cy="249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73767" name="Object 39">
                <a:extLst>
                  <a:ext uri="{FF2B5EF4-FFF2-40B4-BE49-F238E27FC236}">
                    <a16:creationId xmlns:a16="http://schemas.microsoft.com/office/drawing/2014/main" id="{1F55D4F6-8254-4761-93FD-88AF10202A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2" y="2332"/>
              <a:ext cx="19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96" name="公式" r:id="rId3" imgW="164880" imgH="241200" progId="Equation.3">
                      <p:embed/>
                    </p:oleObj>
                  </mc:Choice>
                  <mc:Fallback>
                    <p:oleObj name="公式" r:id="rId3" imgW="164880" imgH="2412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2" y="2332"/>
                            <a:ext cx="197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3778" name="Object 50">
            <a:extLst>
              <a:ext uri="{FF2B5EF4-FFF2-40B4-BE49-F238E27FC236}">
                <a16:creationId xmlns:a16="http://schemas.microsoft.com/office/drawing/2014/main" id="{91CF5AAE-2C81-4571-B169-2D916EFC6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849939"/>
              </p:ext>
            </p:extLst>
          </p:nvPr>
        </p:nvGraphicFramePr>
        <p:xfrm>
          <a:off x="3062288" y="1970088"/>
          <a:ext cx="3681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7" name="Equation" r:id="rId5" imgW="1676160" imgH="215640" progId="Equation.DSMT4">
                  <p:embed/>
                </p:oleObj>
              </mc:Choice>
              <mc:Fallback>
                <p:oleObj name="Equation" r:id="rId5" imgW="1676160" imgH="2156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970088"/>
                        <a:ext cx="36814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eform 28">
            <a:extLst>
              <a:ext uri="{FF2B5EF4-FFF2-40B4-BE49-F238E27FC236}">
                <a16:creationId xmlns:a16="http://schemas.microsoft.com/office/drawing/2014/main" id="{F4C009B3-9E7A-4010-B80A-04B0D38A90D1}"/>
              </a:ext>
            </a:extLst>
          </p:cNvPr>
          <p:cNvSpPr>
            <a:spLocks/>
          </p:cNvSpPr>
          <p:nvPr/>
        </p:nvSpPr>
        <p:spPr bwMode="auto">
          <a:xfrm>
            <a:off x="2798765" y="3687762"/>
            <a:ext cx="3617909" cy="2441575"/>
          </a:xfrm>
          <a:custGeom>
            <a:avLst/>
            <a:gdLst>
              <a:gd name="T0" fmla="*/ 0 w 2346"/>
              <a:gd name="T1" fmla="*/ 1855 h 1855"/>
              <a:gd name="T2" fmla="*/ 246 w 2346"/>
              <a:gd name="T3" fmla="*/ 1231 h 1855"/>
              <a:gd name="T4" fmla="*/ 528 w 2346"/>
              <a:gd name="T5" fmla="*/ 385 h 1855"/>
              <a:gd name="T6" fmla="*/ 672 w 2346"/>
              <a:gd name="T7" fmla="*/ 79 h 1855"/>
              <a:gd name="T8" fmla="*/ 798 w 2346"/>
              <a:gd name="T9" fmla="*/ 10 h 1855"/>
              <a:gd name="T10" fmla="*/ 948 w 2346"/>
              <a:gd name="T11" fmla="*/ 142 h 1855"/>
              <a:gd name="T12" fmla="*/ 1188 w 2346"/>
              <a:gd name="T13" fmla="*/ 475 h 1855"/>
              <a:gd name="T14" fmla="*/ 1458 w 2346"/>
              <a:gd name="T15" fmla="*/ 763 h 1855"/>
              <a:gd name="T16" fmla="*/ 1878 w 2346"/>
              <a:gd name="T17" fmla="*/ 1039 h 1855"/>
              <a:gd name="T18" fmla="*/ 2346 w 2346"/>
              <a:gd name="T19" fmla="*/ 1213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6" h="1855">
                <a:moveTo>
                  <a:pt x="0" y="1855"/>
                </a:moveTo>
                <a:cubicBezTo>
                  <a:pt x="41" y="1751"/>
                  <a:pt x="158" y="1476"/>
                  <a:pt x="246" y="1231"/>
                </a:cubicBezTo>
                <a:cubicBezTo>
                  <a:pt x="334" y="986"/>
                  <a:pt x="457" y="577"/>
                  <a:pt x="528" y="385"/>
                </a:cubicBezTo>
                <a:cubicBezTo>
                  <a:pt x="599" y="193"/>
                  <a:pt x="627" y="141"/>
                  <a:pt x="672" y="79"/>
                </a:cubicBezTo>
                <a:cubicBezTo>
                  <a:pt x="717" y="17"/>
                  <a:pt x="752" y="0"/>
                  <a:pt x="798" y="10"/>
                </a:cubicBezTo>
                <a:cubicBezTo>
                  <a:pt x="844" y="20"/>
                  <a:pt x="883" y="65"/>
                  <a:pt x="948" y="142"/>
                </a:cubicBezTo>
                <a:cubicBezTo>
                  <a:pt x="1013" y="219"/>
                  <a:pt x="1103" y="372"/>
                  <a:pt x="1188" y="475"/>
                </a:cubicBezTo>
                <a:cubicBezTo>
                  <a:pt x="1273" y="578"/>
                  <a:pt x="1343" y="669"/>
                  <a:pt x="1458" y="763"/>
                </a:cubicBezTo>
                <a:cubicBezTo>
                  <a:pt x="1573" y="857"/>
                  <a:pt x="1730" y="964"/>
                  <a:pt x="1878" y="1039"/>
                </a:cubicBezTo>
                <a:cubicBezTo>
                  <a:pt x="2026" y="1114"/>
                  <a:pt x="2249" y="1177"/>
                  <a:pt x="2346" y="1213"/>
                </a:cubicBezTo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F1B2861C-8F05-4AAC-ACB9-FB130D729855}"/>
              </a:ext>
            </a:extLst>
          </p:cNvPr>
          <p:cNvSpPr>
            <a:spLocks/>
          </p:cNvSpPr>
          <p:nvPr/>
        </p:nvSpPr>
        <p:spPr bwMode="auto">
          <a:xfrm>
            <a:off x="2816601" y="3724608"/>
            <a:ext cx="3465440" cy="2282492"/>
          </a:xfrm>
          <a:custGeom>
            <a:avLst/>
            <a:gdLst>
              <a:gd name="T0" fmla="*/ 0 w 2334"/>
              <a:gd name="T1" fmla="*/ 1859 h 1859"/>
              <a:gd name="T2" fmla="*/ 462 w 2334"/>
              <a:gd name="T3" fmla="*/ 1682 h 1859"/>
              <a:gd name="T4" fmla="*/ 645 w 2334"/>
              <a:gd name="T5" fmla="*/ 1343 h 1859"/>
              <a:gd name="T6" fmla="*/ 714 w 2334"/>
              <a:gd name="T7" fmla="*/ 851 h 1859"/>
              <a:gd name="T8" fmla="*/ 747 w 2334"/>
              <a:gd name="T9" fmla="*/ 242 h 1859"/>
              <a:gd name="T10" fmla="*/ 771 w 2334"/>
              <a:gd name="T11" fmla="*/ 8 h 1859"/>
              <a:gd name="T12" fmla="*/ 798 w 2334"/>
              <a:gd name="T13" fmla="*/ 293 h 1859"/>
              <a:gd name="T14" fmla="*/ 855 w 2334"/>
              <a:gd name="T15" fmla="*/ 1040 h 1859"/>
              <a:gd name="T16" fmla="*/ 1020 w 2334"/>
              <a:gd name="T17" fmla="*/ 1535 h 1859"/>
              <a:gd name="T18" fmla="*/ 1527 w 2334"/>
              <a:gd name="T19" fmla="*/ 1733 h 1859"/>
              <a:gd name="T20" fmla="*/ 2334 w 2334"/>
              <a:gd name="T21" fmla="*/ 1787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4" h="1859">
                <a:moveTo>
                  <a:pt x="0" y="1859"/>
                </a:moveTo>
                <a:cubicBezTo>
                  <a:pt x="77" y="1830"/>
                  <a:pt x="355" y="1768"/>
                  <a:pt x="462" y="1682"/>
                </a:cubicBezTo>
                <a:cubicBezTo>
                  <a:pt x="569" y="1596"/>
                  <a:pt x="603" y="1481"/>
                  <a:pt x="645" y="1343"/>
                </a:cubicBezTo>
                <a:cubicBezTo>
                  <a:pt x="687" y="1205"/>
                  <a:pt x="697" y="1034"/>
                  <a:pt x="714" y="851"/>
                </a:cubicBezTo>
                <a:cubicBezTo>
                  <a:pt x="731" y="668"/>
                  <a:pt x="738" y="382"/>
                  <a:pt x="747" y="242"/>
                </a:cubicBezTo>
                <a:cubicBezTo>
                  <a:pt x="756" y="102"/>
                  <a:pt x="763" y="0"/>
                  <a:pt x="771" y="8"/>
                </a:cubicBezTo>
                <a:cubicBezTo>
                  <a:pt x="779" y="16"/>
                  <a:pt x="784" y="121"/>
                  <a:pt x="798" y="293"/>
                </a:cubicBezTo>
                <a:cubicBezTo>
                  <a:pt x="812" y="465"/>
                  <a:pt x="818" y="833"/>
                  <a:pt x="855" y="1040"/>
                </a:cubicBezTo>
                <a:cubicBezTo>
                  <a:pt x="892" y="1247"/>
                  <a:pt x="908" y="1419"/>
                  <a:pt x="1020" y="1535"/>
                </a:cubicBezTo>
                <a:cubicBezTo>
                  <a:pt x="1132" y="1651"/>
                  <a:pt x="1308" y="1691"/>
                  <a:pt x="1527" y="1733"/>
                </a:cubicBezTo>
                <a:cubicBezTo>
                  <a:pt x="1746" y="1775"/>
                  <a:pt x="2166" y="1776"/>
                  <a:pt x="2334" y="178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F80E7B22-3D35-4BA1-ABFF-334086959E87}"/>
              </a:ext>
            </a:extLst>
          </p:cNvPr>
          <p:cNvSpPr>
            <a:spLocks/>
          </p:cNvSpPr>
          <p:nvPr/>
        </p:nvSpPr>
        <p:spPr bwMode="auto">
          <a:xfrm rot="577832">
            <a:off x="3218326" y="3707647"/>
            <a:ext cx="1732594" cy="2471171"/>
          </a:xfrm>
          <a:custGeom>
            <a:avLst/>
            <a:gdLst>
              <a:gd name="T0" fmla="*/ 0 w 2337"/>
              <a:gd name="T1" fmla="*/ 1884 h 1884"/>
              <a:gd name="T2" fmla="*/ 420 w 2337"/>
              <a:gd name="T3" fmla="*/ 516 h 1884"/>
              <a:gd name="T4" fmla="*/ 690 w 2337"/>
              <a:gd name="T5" fmla="*/ 63 h 1884"/>
              <a:gd name="T6" fmla="*/ 975 w 2337"/>
              <a:gd name="T7" fmla="*/ 138 h 1884"/>
              <a:gd name="T8" fmla="*/ 1347 w 2337"/>
              <a:gd name="T9" fmla="*/ 462 h 1884"/>
              <a:gd name="T10" fmla="*/ 1608 w 2337"/>
              <a:gd name="T11" fmla="*/ 660 h 1884"/>
              <a:gd name="T12" fmla="*/ 1905 w 2337"/>
              <a:gd name="T13" fmla="*/ 840 h 1884"/>
              <a:gd name="T14" fmla="*/ 2337 w 2337"/>
              <a:gd name="T15" fmla="*/ 1026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7" h="1884">
                <a:moveTo>
                  <a:pt x="0" y="1884"/>
                </a:moveTo>
                <a:cubicBezTo>
                  <a:pt x="70" y="1656"/>
                  <a:pt x="305" y="820"/>
                  <a:pt x="420" y="516"/>
                </a:cubicBezTo>
                <a:cubicBezTo>
                  <a:pt x="535" y="212"/>
                  <a:pt x="597" y="126"/>
                  <a:pt x="690" y="63"/>
                </a:cubicBezTo>
                <a:cubicBezTo>
                  <a:pt x="783" y="0"/>
                  <a:pt x="866" y="72"/>
                  <a:pt x="975" y="138"/>
                </a:cubicBezTo>
                <a:cubicBezTo>
                  <a:pt x="1084" y="204"/>
                  <a:pt x="1242" y="375"/>
                  <a:pt x="1347" y="462"/>
                </a:cubicBezTo>
                <a:cubicBezTo>
                  <a:pt x="1452" y="549"/>
                  <a:pt x="1515" y="597"/>
                  <a:pt x="1608" y="660"/>
                </a:cubicBezTo>
                <a:cubicBezTo>
                  <a:pt x="1701" y="723"/>
                  <a:pt x="1784" y="779"/>
                  <a:pt x="1905" y="840"/>
                </a:cubicBezTo>
                <a:cubicBezTo>
                  <a:pt x="2026" y="901"/>
                  <a:pt x="2247" y="987"/>
                  <a:pt x="2337" y="102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2" name="Object 49">
            <a:extLst>
              <a:ext uri="{FF2B5EF4-FFF2-40B4-BE49-F238E27FC236}">
                <a16:creationId xmlns:a16="http://schemas.microsoft.com/office/drawing/2014/main" id="{31FAF494-0744-4AE3-8D24-E4EEAC7E7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47008"/>
              </p:ext>
            </p:extLst>
          </p:nvPr>
        </p:nvGraphicFramePr>
        <p:xfrm>
          <a:off x="2162175" y="509588"/>
          <a:ext cx="674211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8" name="Equation" r:id="rId7" imgW="3429000" imgH="698400" progId="Equation.DSMT4">
                  <p:embed/>
                </p:oleObj>
              </mc:Choice>
              <mc:Fallback>
                <p:oleObj name="Equation" r:id="rId7" imgW="3429000" imgH="698400" progId="Equation.DSMT4">
                  <p:embed/>
                  <p:pic>
                    <p:nvPicPr>
                      <p:cNvPr id="15" name="Object 49">
                        <a:extLst>
                          <a:ext uri="{FF2B5EF4-FFF2-40B4-BE49-F238E27FC236}">
                            <a16:creationId xmlns:a16="http://schemas.microsoft.com/office/drawing/2014/main" id="{85F02EB9-4816-4884-A794-FB1DF7AE8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509588"/>
                        <a:ext cx="6742113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>
            <a:extLst>
              <a:ext uri="{FF2B5EF4-FFF2-40B4-BE49-F238E27FC236}">
                <a16:creationId xmlns:a16="http://schemas.microsoft.com/office/drawing/2014/main" id="{C13495B8-7896-4EAB-A58E-33E732E4C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07497"/>
              </p:ext>
            </p:extLst>
          </p:nvPr>
        </p:nvGraphicFramePr>
        <p:xfrm>
          <a:off x="1716885" y="2649538"/>
          <a:ext cx="915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9" name="Equation" r:id="rId9" imgW="622080" imgH="622080" progId="Equation.DSMT4">
                  <p:embed/>
                </p:oleObj>
              </mc:Choice>
              <mc:Fallback>
                <p:oleObj name="Equation" r:id="rId9" imgW="622080" imgH="622080" progId="Equation.DSMT4">
                  <p:embed/>
                  <p:pic>
                    <p:nvPicPr>
                      <p:cNvPr id="73762" name="Object 34">
                        <a:extLst>
                          <a:ext uri="{FF2B5EF4-FFF2-40B4-BE49-F238E27FC236}">
                            <a16:creationId xmlns:a16="http://schemas.microsoft.com/office/drawing/2014/main" id="{9413B377-FCC1-4221-8E09-0B596C5ED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885" y="2649538"/>
                        <a:ext cx="915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85A64AE-E313-43E3-B28A-73E0353A736E}"/>
              </a:ext>
            </a:extLst>
          </p:cNvPr>
          <p:cNvSpPr/>
          <p:nvPr/>
        </p:nvSpPr>
        <p:spPr>
          <a:xfrm>
            <a:off x="5466299" y="295592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谐振电路的选择性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nimBg="1"/>
      <p:bldP spid="73750" grpId="0" animBg="1"/>
      <p:bldP spid="25" grpId="0" animBg="1"/>
      <p:bldP spid="26" grpId="0" animBg="1"/>
      <p:bldP spid="27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6" name="Text Box 14">
            <a:extLst>
              <a:ext uri="{FF2B5EF4-FFF2-40B4-BE49-F238E27FC236}">
                <a16:creationId xmlns:a16="http://schemas.microsoft.com/office/drawing/2014/main" id="{70A24F2A-2D4D-43DF-9CA5-8AD9DFF28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12875"/>
            <a:ext cx="79883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在谐振点响应出现峰值，当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偏离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时，输出下降。即串联谐振电路对不同频率信号有不同的响应，对谐振信号最突出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响应最大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，而对远离谐振频率的信号具有抑制能力。这种对不同输入信号的选择能力称为“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选择性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”。</a:t>
            </a:r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1CA7B1D0-56BB-47C1-8FEA-B3B95B86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7153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/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谐振电路具有选择性 </a:t>
            </a:r>
          </a:p>
        </p:txBody>
      </p:sp>
      <p:grpSp>
        <p:nvGrpSpPr>
          <p:cNvPr id="74768" name="Group 16">
            <a:extLst>
              <a:ext uri="{FF2B5EF4-FFF2-40B4-BE49-F238E27FC236}">
                <a16:creationId xmlns:a16="http://schemas.microsoft.com/office/drawing/2014/main" id="{25C2B552-B943-4688-A257-C09BB2E422E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52400"/>
            <a:ext cx="1847850" cy="850900"/>
            <a:chOff x="385" y="3022"/>
            <a:chExt cx="1164" cy="536"/>
          </a:xfrm>
        </p:grpSpPr>
        <p:pic>
          <p:nvPicPr>
            <p:cNvPr id="74769" name="Picture 17" descr="123">
              <a:extLst>
                <a:ext uri="{FF2B5EF4-FFF2-40B4-BE49-F238E27FC236}">
                  <a16:creationId xmlns:a16="http://schemas.microsoft.com/office/drawing/2014/main" id="{D67F4F5B-4808-47F5-A8B7-1CF96049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770" name="Text Box 18">
              <a:extLst>
                <a:ext uri="{FF2B5EF4-FFF2-40B4-BE49-F238E27FC236}">
                  <a16:creationId xmlns:a16="http://schemas.microsoft.com/office/drawing/2014/main" id="{7AEBB9F0-B183-4D0D-AC44-6D8D8E98F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表明</a:t>
              </a:r>
              <a:r>
                <a:rPr kumimoji="1" lang="zh-CN" altLang="en-US" sz="32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</a:p>
          </p:txBody>
        </p:sp>
      </p:grpSp>
      <p:sp>
        <p:nvSpPr>
          <p:cNvPr id="74771" name="Text Box 19">
            <a:extLst>
              <a:ext uri="{FF2B5EF4-FFF2-40B4-BE49-F238E27FC236}">
                <a16:creationId xmlns:a16="http://schemas.microsoft.com/office/drawing/2014/main" id="{1DEE6CB8-F366-49F8-8932-24A40FDE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0188"/>
            <a:ext cx="5173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 startAt="2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谐振电路的选择性与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成正比 </a:t>
            </a: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15215D37-5D3D-4943-BA71-A81F91AF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828675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越大，谐振曲线越陡，电路对非谐振频率的信号具有越强的抑制能力，所以选择性越好。因此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是反映谐振电路性质的一个重要指标。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 autoUpdateAnimBg="0"/>
      <p:bldP spid="74767" grpId="0"/>
      <p:bldP spid="74771" grpId="0"/>
      <p:bldP spid="747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4" name="Text Box 106">
            <a:extLst>
              <a:ext uri="{FF2B5EF4-FFF2-40B4-BE49-F238E27FC236}">
                <a16:creationId xmlns:a16="http://schemas.microsoft.com/office/drawing/2014/main" id="{009CEDDB-D639-4E77-94F7-A298F1578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71" y="146842"/>
            <a:ext cx="455930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AutoNum type="circleNumDbPlain" startAt="3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谐振电路的有效工作频段 </a:t>
            </a:r>
          </a:p>
        </p:txBody>
      </p:sp>
      <p:sp>
        <p:nvSpPr>
          <p:cNvPr id="145515" name="Text Box 107">
            <a:extLst>
              <a:ext uri="{FF2B5EF4-FFF2-40B4-BE49-F238E27FC236}">
                <a16:creationId xmlns:a16="http://schemas.microsoft.com/office/drawing/2014/main" id="{4EABC64F-6B87-4A44-BCCF-2E897F14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1943100" cy="51911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半功率点</a:t>
            </a:r>
          </a:p>
        </p:txBody>
      </p:sp>
      <p:sp>
        <p:nvSpPr>
          <p:cNvPr id="145516" name="Text Box 108">
            <a:extLst>
              <a:ext uri="{FF2B5EF4-FFF2-40B4-BE49-F238E27FC236}">
                <a16:creationId xmlns:a16="http://schemas.microsoft.com/office/drawing/2014/main" id="{429F9161-2789-41DE-B621-635DB6433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170" y="954087"/>
            <a:ext cx="619283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声学研究表明，如信号功率不低于原有最大值一半，人的听觉辨别不出信号失真。</a:t>
            </a:r>
          </a:p>
        </p:txBody>
      </p:sp>
      <p:graphicFrame>
        <p:nvGraphicFramePr>
          <p:cNvPr id="145517" name="Object 109">
            <a:extLst>
              <a:ext uri="{FF2B5EF4-FFF2-40B4-BE49-F238E27FC236}">
                <a16:creationId xmlns:a16="http://schemas.microsoft.com/office/drawing/2014/main" id="{F3BEAAA2-A2F4-496E-A983-0175C925E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23817"/>
              </p:ext>
            </p:extLst>
          </p:nvPr>
        </p:nvGraphicFramePr>
        <p:xfrm>
          <a:off x="5314950" y="2128836"/>
          <a:ext cx="15255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2" name="Equation" r:id="rId3" imgW="749160" imgH="1282680" progId="Equation.DSMT4">
                  <p:embed/>
                </p:oleObj>
              </mc:Choice>
              <mc:Fallback>
                <p:oleObj name="Equation" r:id="rId3" imgW="749160" imgH="128268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2128836"/>
                        <a:ext cx="152558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518" name="Group 110">
            <a:extLst>
              <a:ext uri="{FF2B5EF4-FFF2-40B4-BE49-F238E27FC236}">
                <a16:creationId xmlns:a16="http://schemas.microsoft.com/office/drawing/2014/main" id="{A768D508-F609-4549-AFD4-E20BD6E5F0E3}"/>
              </a:ext>
            </a:extLst>
          </p:cNvPr>
          <p:cNvGrpSpPr>
            <a:grpSpLocks/>
          </p:cNvGrpSpPr>
          <p:nvPr/>
        </p:nvGrpSpPr>
        <p:grpSpPr bwMode="auto">
          <a:xfrm>
            <a:off x="584201" y="3114675"/>
            <a:ext cx="4167190" cy="2809874"/>
            <a:chOff x="790" y="1576"/>
            <a:chExt cx="2625" cy="1770"/>
          </a:xfrm>
        </p:grpSpPr>
        <p:sp>
          <p:nvSpPr>
            <p:cNvPr id="145519" name="Line 111">
              <a:extLst>
                <a:ext uri="{FF2B5EF4-FFF2-40B4-BE49-F238E27FC236}">
                  <a16:creationId xmlns:a16="http://schemas.microsoft.com/office/drawing/2014/main" id="{1D667658-36F1-4697-AC29-30CED177C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34"/>
              <a:ext cx="1822" cy="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20" name="Line 112">
              <a:extLst>
                <a:ext uri="{FF2B5EF4-FFF2-40B4-BE49-F238E27FC236}">
                  <a16:creationId xmlns:a16="http://schemas.microsoft.com/office/drawing/2014/main" id="{881A7D19-E424-494D-8F6A-E9A569D5D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734"/>
              <a:ext cx="0" cy="1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21" name="Line 113">
              <a:extLst>
                <a:ext uri="{FF2B5EF4-FFF2-40B4-BE49-F238E27FC236}">
                  <a16:creationId xmlns:a16="http://schemas.microsoft.com/office/drawing/2014/main" id="{9B9836F8-C5B0-4225-9A82-AF1658B0D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1734"/>
              <a:ext cx="0" cy="13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22" name="Text Box 114">
              <a:extLst>
                <a:ext uri="{FF2B5EF4-FFF2-40B4-BE49-F238E27FC236}">
                  <a16:creationId xmlns:a16="http://schemas.microsoft.com/office/drawing/2014/main" id="{E7C38773-B150-4D46-B67D-96CFA56EF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301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5523" name="Text Box 115">
              <a:extLst>
                <a:ext uri="{FF2B5EF4-FFF2-40B4-BE49-F238E27FC236}">
                  <a16:creationId xmlns:a16="http://schemas.microsoft.com/office/drawing/2014/main" id="{DFC9BE46-FA30-465C-9317-5EAA640B5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3011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24" name="Text Box 116">
              <a:extLst>
                <a:ext uri="{FF2B5EF4-FFF2-40B4-BE49-F238E27FC236}">
                  <a16:creationId xmlns:a16="http://schemas.microsoft.com/office/drawing/2014/main" id="{245CCDA9-16FF-468C-8FC0-93C82AEDA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3011"/>
              <a:ext cx="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25" name="Text Box 117">
              <a:extLst>
                <a:ext uri="{FF2B5EF4-FFF2-40B4-BE49-F238E27FC236}">
                  <a16:creationId xmlns:a16="http://schemas.microsoft.com/office/drawing/2014/main" id="{2638B1BB-4757-4465-9102-BEE6F2ED8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1576"/>
              <a:ext cx="6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0.707</a:t>
              </a:r>
            </a:p>
          </p:txBody>
        </p:sp>
      </p:grpSp>
      <p:grpSp>
        <p:nvGrpSpPr>
          <p:cNvPr id="145526" name="Group 118">
            <a:extLst>
              <a:ext uri="{FF2B5EF4-FFF2-40B4-BE49-F238E27FC236}">
                <a16:creationId xmlns:a16="http://schemas.microsoft.com/office/drawing/2014/main" id="{5B628183-6562-4FE2-8235-92F5FCFE9E76}"/>
              </a:ext>
            </a:extLst>
          </p:cNvPr>
          <p:cNvGrpSpPr>
            <a:grpSpLocks/>
          </p:cNvGrpSpPr>
          <p:nvPr/>
        </p:nvGrpSpPr>
        <p:grpSpPr bwMode="auto">
          <a:xfrm>
            <a:off x="484187" y="2051050"/>
            <a:ext cx="5562600" cy="3829050"/>
            <a:chOff x="283" y="1292"/>
            <a:chExt cx="3504" cy="2412"/>
          </a:xfrm>
        </p:grpSpPr>
        <p:graphicFrame>
          <p:nvGraphicFramePr>
            <p:cNvPr id="145527" name="Object 119">
              <a:extLst>
                <a:ext uri="{FF2B5EF4-FFF2-40B4-BE49-F238E27FC236}">
                  <a16:creationId xmlns:a16="http://schemas.microsoft.com/office/drawing/2014/main" id="{A8B2E732-DB32-48DA-B554-88D55489B8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237939"/>
                </p:ext>
              </p:extLst>
            </p:nvPr>
          </p:nvGraphicFramePr>
          <p:xfrm>
            <a:off x="283" y="1292"/>
            <a:ext cx="53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3" name="Equation" r:id="rId5" imgW="431640" imgH="431640" progId="Equation.DSMT4">
                    <p:embed/>
                  </p:oleObj>
                </mc:Choice>
                <mc:Fallback>
                  <p:oleObj name="Equation" r:id="rId5" imgW="431640" imgH="43164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292"/>
                          <a:ext cx="53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528" name="Text Box 120">
              <a:extLst>
                <a:ext uri="{FF2B5EF4-FFF2-40B4-BE49-F238E27FC236}">
                  <a16:creationId xmlns:a16="http://schemas.microsoft.com/office/drawing/2014/main" id="{F4C078C1-61E2-478F-B82C-B25CA3190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807"/>
              <a:ext cx="6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=10</a:t>
              </a:r>
            </a:p>
          </p:txBody>
        </p:sp>
        <p:sp>
          <p:nvSpPr>
            <p:cNvPr id="145529" name="Text Box 121">
              <a:extLst>
                <a:ext uri="{FF2B5EF4-FFF2-40B4-BE49-F238E27FC236}">
                  <a16:creationId xmlns:a16="http://schemas.microsoft.com/office/drawing/2014/main" id="{6B5A2FCE-BF71-4011-9347-C3FAD4031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904"/>
              <a:ext cx="5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45530" name="Text Box 122">
              <a:extLst>
                <a:ext uri="{FF2B5EF4-FFF2-40B4-BE49-F238E27FC236}">
                  <a16:creationId xmlns:a16="http://schemas.microsoft.com/office/drawing/2014/main" id="{E72FBE16-5C4F-42F6-83F3-0C8EE314D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" y="2225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=0.5</a:t>
              </a:r>
            </a:p>
          </p:txBody>
        </p:sp>
        <p:sp>
          <p:nvSpPr>
            <p:cNvPr id="145534" name="Line 126">
              <a:extLst>
                <a:ext uri="{FF2B5EF4-FFF2-40B4-BE49-F238E27FC236}">
                  <a16:creationId xmlns:a16="http://schemas.microsoft.com/office/drawing/2014/main" id="{397B0CAC-86AC-4416-A072-17B75F7A4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606"/>
              <a:ext cx="0" cy="185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35" name="Line 127">
              <a:extLst>
                <a:ext uri="{FF2B5EF4-FFF2-40B4-BE49-F238E27FC236}">
                  <a16:creationId xmlns:a16="http://schemas.microsoft.com/office/drawing/2014/main" id="{1F4D5AF1-DFCF-4FD7-818C-67DF70F28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" y="3429"/>
              <a:ext cx="2880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36" name="Line 128">
              <a:extLst>
                <a:ext uri="{FF2B5EF4-FFF2-40B4-BE49-F238E27FC236}">
                  <a16:creationId xmlns:a16="http://schemas.microsoft.com/office/drawing/2014/main" id="{E3800F9E-CC7F-4C71-8734-7AD41568B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4" y="1353"/>
              <a:ext cx="3" cy="23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37" name="Text Box 129">
              <a:extLst>
                <a:ext uri="{FF2B5EF4-FFF2-40B4-BE49-F238E27FC236}">
                  <a16:creationId xmlns:a16="http://schemas.microsoft.com/office/drawing/2014/main" id="{BC547E32-0FDD-4D92-9DB9-7D8533645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452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45538" name="Text Box 130">
              <a:extLst>
                <a:ext uri="{FF2B5EF4-FFF2-40B4-BE49-F238E27FC236}">
                  <a16:creationId xmlns:a16="http://schemas.microsoft.com/office/drawing/2014/main" id="{070B3E42-A104-4C3D-9AC4-416B00526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3358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</a:t>
              </a:r>
              <a:endPara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539" name="Group 131">
            <a:extLst>
              <a:ext uri="{FF2B5EF4-FFF2-40B4-BE49-F238E27FC236}">
                <a16:creationId xmlns:a16="http://schemas.microsoft.com/office/drawing/2014/main" id="{591F630D-44D1-4474-81C5-E5DDBCBDE484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5805488"/>
            <a:ext cx="1835150" cy="889000"/>
            <a:chOff x="1338" y="3430"/>
            <a:chExt cx="982" cy="560"/>
          </a:xfrm>
        </p:grpSpPr>
        <p:sp>
          <p:nvSpPr>
            <p:cNvPr id="145540" name="Text Box 132">
              <a:extLst>
                <a:ext uri="{FF2B5EF4-FFF2-40B4-BE49-F238E27FC236}">
                  <a16:creationId xmlns:a16="http://schemas.microsoft.com/office/drawing/2014/main" id="{83A466D2-240F-47BD-B85E-0244C3110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657"/>
              <a:ext cx="982" cy="333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8000" rIns="198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半功率点</a:t>
              </a:r>
            </a:p>
          </p:txBody>
        </p:sp>
        <p:sp>
          <p:nvSpPr>
            <p:cNvPr id="145541" name="Line 133">
              <a:extLst>
                <a:ext uri="{FF2B5EF4-FFF2-40B4-BE49-F238E27FC236}">
                  <a16:creationId xmlns:a16="http://schemas.microsoft.com/office/drawing/2014/main" id="{93ED5291-DDC1-48BF-9667-A7B9052FF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3475"/>
              <a:ext cx="227" cy="18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542" name="Line 134">
              <a:extLst>
                <a:ext uri="{FF2B5EF4-FFF2-40B4-BE49-F238E27FC236}">
                  <a16:creationId xmlns:a16="http://schemas.microsoft.com/office/drawing/2014/main" id="{E5684BD0-4B0B-4568-A91B-E6EF2AD67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3430"/>
              <a:ext cx="272" cy="27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Freeform 124">
            <a:extLst>
              <a:ext uri="{FF2B5EF4-FFF2-40B4-BE49-F238E27FC236}">
                <a16:creationId xmlns:a16="http://schemas.microsoft.com/office/drawing/2014/main" id="{331AE42F-7D88-4471-AAE9-0704EEF90AB4}"/>
              </a:ext>
            </a:extLst>
          </p:cNvPr>
          <p:cNvSpPr>
            <a:spLocks/>
          </p:cNvSpPr>
          <p:nvPr/>
        </p:nvSpPr>
        <p:spPr bwMode="auto">
          <a:xfrm>
            <a:off x="1875240" y="2692398"/>
            <a:ext cx="2746006" cy="1235076"/>
          </a:xfrm>
          <a:custGeom>
            <a:avLst/>
            <a:gdLst>
              <a:gd name="T0" fmla="*/ 0 w 2346"/>
              <a:gd name="T1" fmla="*/ 1855 h 1855"/>
              <a:gd name="T2" fmla="*/ 246 w 2346"/>
              <a:gd name="T3" fmla="*/ 1231 h 1855"/>
              <a:gd name="T4" fmla="*/ 528 w 2346"/>
              <a:gd name="T5" fmla="*/ 385 h 1855"/>
              <a:gd name="T6" fmla="*/ 672 w 2346"/>
              <a:gd name="T7" fmla="*/ 79 h 1855"/>
              <a:gd name="T8" fmla="*/ 798 w 2346"/>
              <a:gd name="T9" fmla="*/ 10 h 1855"/>
              <a:gd name="T10" fmla="*/ 948 w 2346"/>
              <a:gd name="T11" fmla="*/ 142 h 1855"/>
              <a:gd name="T12" fmla="*/ 1188 w 2346"/>
              <a:gd name="T13" fmla="*/ 475 h 1855"/>
              <a:gd name="T14" fmla="*/ 1458 w 2346"/>
              <a:gd name="T15" fmla="*/ 763 h 1855"/>
              <a:gd name="T16" fmla="*/ 1878 w 2346"/>
              <a:gd name="T17" fmla="*/ 1039 h 1855"/>
              <a:gd name="T18" fmla="*/ 2346 w 2346"/>
              <a:gd name="T19" fmla="*/ 1213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6" h="1855">
                <a:moveTo>
                  <a:pt x="0" y="1855"/>
                </a:moveTo>
                <a:cubicBezTo>
                  <a:pt x="41" y="1751"/>
                  <a:pt x="158" y="1476"/>
                  <a:pt x="246" y="1231"/>
                </a:cubicBezTo>
                <a:cubicBezTo>
                  <a:pt x="334" y="986"/>
                  <a:pt x="457" y="577"/>
                  <a:pt x="528" y="385"/>
                </a:cubicBezTo>
                <a:cubicBezTo>
                  <a:pt x="599" y="193"/>
                  <a:pt x="627" y="141"/>
                  <a:pt x="672" y="79"/>
                </a:cubicBezTo>
                <a:cubicBezTo>
                  <a:pt x="717" y="17"/>
                  <a:pt x="752" y="0"/>
                  <a:pt x="798" y="10"/>
                </a:cubicBezTo>
                <a:cubicBezTo>
                  <a:pt x="844" y="20"/>
                  <a:pt x="883" y="65"/>
                  <a:pt x="948" y="142"/>
                </a:cubicBezTo>
                <a:cubicBezTo>
                  <a:pt x="1013" y="219"/>
                  <a:pt x="1103" y="372"/>
                  <a:pt x="1188" y="475"/>
                </a:cubicBezTo>
                <a:cubicBezTo>
                  <a:pt x="1273" y="578"/>
                  <a:pt x="1343" y="669"/>
                  <a:pt x="1458" y="763"/>
                </a:cubicBezTo>
                <a:cubicBezTo>
                  <a:pt x="1573" y="857"/>
                  <a:pt x="1730" y="964"/>
                  <a:pt x="1878" y="1039"/>
                </a:cubicBezTo>
                <a:cubicBezTo>
                  <a:pt x="2026" y="1114"/>
                  <a:pt x="2249" y="1177"/>
                  <a:pt x="2346" y="1213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Freeform 125">
            <a:extLst>
              <a:ext uri="{FF2B5EF4-FFF2-40B4-BE49-F238E27FC236}">
                <a16:creationId xmlns:a16="http://schemas.microsoft.com/office/drawing/2014/main" id="{D8CFA23D-2E94-475A-9B7A-840B38789381}"/>
              </a:ext>
            </a:extLst>
          </p:cNvPr>
          <p:cNvSpPr>
            <a:spLocks/>
          </p:cNvSpPr>
          <p:nvPr/>
        </p:nvSpPr>
        <p:spPr bwMode="auto">
          <a:xfrm>
            <a:off x="1907704" y="2677208"/>
            <a:ext cx="2615053" cy="1939924"/>
          </a:xfrm>
          <a:custGeom>
            <a:avLst/>
            <a:gdLst>
              <a:gd name="T0" fmla="*/ 0 w 2334"/>
              <a:gd name="T1" fmla="*/ 1859 h 1859"/>
              <a:gd name="T2" fmla="*/ 462 w 2334"/>
              <a:gd name="T3" fmla="*/ 1682 h 1859"/>
              <a:gd name="T4" fmla="*/ 645 w 2334"/>
              <a:gd name="T5" fmla="*/ 1343 h 1859"/>
              <a:gd name="T6" fmla="*/ 714 w 2334"/>
              <a:gd name="T7" fmla="*/ 851 h 1859"/>
              <a:gd name="T8" fmla="*/ 747 w 2334"/>
              <a:gd name="T9" fmla="*/ 242 h 1859"/>
              <a:gd name="T10" fmla="*/ 771 w 2334"/>
              <a:gd name="T11" fmla="*/ 8 h 1859"/>
              <a:gd name="T12" fmla="*/ 798 w 2334"/>
              <a:gd name="T13" fmla="*/ 293 h 1859"/>
              <a:gd name="T14" fmla="*/ 855 w 2334"/>
              <a:gd name="T15" fmla="*/ 1040 h 1859"/>
              <a:gd name="T16" fmla="*/ 1020 w 2334"/>
              <a:gd name="T17" fmla="*/ 1535 h 1859"/>
              <a:gd name="T18" fmla="*/ 1527 w 2334"/>
              <a:gd name="T19" fmla="*/ 1733 h 1859"/>
              <a:gd name="T20" fmla="*/ 2334 w 2334"/>
              <a:gd name="T21" fmla="*/ 1787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4" h="1859">
                <a:moveTo>
                  <a:pt x="0" y="1859"/>
                </a:moveTo>
                <a:cubicBezTo>
                  <a:pt x="77" y="1830"/>
                  <a:pt x="355" y="1768"/>
                  <a:pt x="462" y="1682"/>
                </a:cubicBezTo>
                <a:cubicBezTo>
                  <a:pt x="569" y="1596"/>
                  <a:pt x="603" y="1481"/>
                  <a:pt x="645" y="1343"/>
                </a:cubicBezTo>
                <a:cubicBezTo>
                  <a:pt x="687" y="1205"/>
                  <a:pt x="697" y="1034"/>
                  <a:pt x="714" y="851"/>
                </a:cubicBezTo>
                <a:cubicBezTo>
                  <a:pt x="731" y="668"/>
                  <a:pt x="738" y="382"/>
                  <a:pt x="747" y="242"/>
                </a:cubicBezTo>
                <a:cubicBezTo>
                  <a:pt x="756" y="102"/>
                  <a:pt x="763" y="0"/>
                  <a:pt x="771" y="8"/>
                </a:cubicBezTo>
                <a:cubicBezTo>
                  <a:pt x="779" y="16"/>
                  <a:pt x="784" y="121"/>
                  <a:pt x="798" y="293"/>
                </a:cubicBezTo>
                <a:cubicBezTo>
                  <a:pt x="812" y="465"/>
                  <a:pt x="818" y="833"/>
                  <a:pt x="855" y="1040"/>
                </a:cubicBezTo>
                <a:cubicBezTo>
                  <a:pt x="892" y="1247"/>
                  <a:pt x="908" y="1419"/>
                  <a:pt x="1020" y="1535"/>
                </a:cubicBezTo>
                <a:cubicBezTo>
                  <a:pt x="1132" y="1651"/>
                  <a:pt x="1308" y="1691"/>
                  <a:pt x="1527" y="1733"/>
                </a:cubicBezTo>
                <a:cubicBezTo>
                  <a:pt x="1746" y="1775"/>
                  <a:pt x="2166" y="1776"/>
                  <a:pt x="2334" y="178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Freeform 123">
            <a:extLst>
              <a:ext uri="{FF2B5EF4-FFF2-40B4-BE49-F238E27FC236}">
                <a16:creationId xmlns:a16="http://schemas.microsoft.com/office/drawing/2014/main" id="{CEAE18B1-3C18-49CF-8D9F-D49FC81B4D21}"/>
              </a:ext>
            </a:extLst>
          </p:cNvPr>
          <p:cNvSpPr>
            <a:spLocks/>
          </p:cNvSpPr>
          <p:nvPr/>
        </p:nvSpPr>
        <p:spPr bwMode="auto">
          <a:xfrm>
            <a:off x="2087533" y="2672557"/>
            <a:ext cx="2119344" cy="1939924"/>
          </a:xfrm>
          <a:custGeom>
            <a:avLst/>
            <a:gdLst>
              <a:gd name="T0" fmla="*/ 0 w 2337"/>
              <a:gd name="T1" fmla="*/ 1884 h 1884"/>
              <a:gd name="T2" fmla="*/ 420 w 2337"/>
              <a:gd name="T3" fmla="*/ 516 h 1884"/>
              <a:gd name="T4" fmla="*/ 690 w 2337"/>
              <a:gd name="T5" fmla="*/ 63 h 1884"/>
              <a:gd name="T6" fmla="*/ 975 w 2337"/>
              <a:gd name="T7" fmla="*/ 138 h 1884"/>
              <a:gd name="T8" fmla="*/ 1347 w 2337"/>
              <a:gd name="T9" fmla="*/ 462 h 1884"/>
              <a:gd name="T10" fmla="*/ 1608 w 2337"/>
              <a:gd name="T11" fmla="*/ 660 h 1884"/>
              <a:gd name="T12" fmla="*/ 1905 w 2337"/>
              <a:gd name="T13" fmla="*/ 840 h 1884"/>
              <a:gd name="T14" fmla="*/ 2337 w 2337"/>
              <a:gd name="T15" fmla="*/ 1026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7" h="1884">
                <a:moveTo>
                  <a:pt x="0" y="1884"/>
                </a:moveTo>
                <a:cubicBezTo>
                  <a:pt x="70" y="1656"/>
                  <a:pt x="305" y="820"/>
                  <a:pt x="420" y="516"/>
                </a:cubicBezTo>
                <a:cubicBezTo>
                  <a:pt x="535" y="212"/>
                  <a:pt x="597" y="126"/>
                  <a:pt x="690" y="63"/>
                </a:cubicBezTo>
                <a:cubicBezTo>
                  <a:pt x="783" y="0"/>
                  <a:pt x="866" y="72"/>
                  <a:pt x="975" y="138"/>
                </a:cubicBezTo>
                <a:cubicBezTo>
                  <a:pt x="1084" y="204"/>
                  <a:pt x="1242" y="375"/>
                  <a:pt x="1347" y="462"/>
                </a:cubicBezTo>
                <a:cubicBezTo>
                  <a:pt x="1452" y="549"/>
                  <a:pt x="1515" y="597"/>
                  <a:pt x="1608" y="660"/>
                </a:cubicBezTo>
                <a:cubicBezTo>
                  <a:pt x="1701" y="723"/>
                  <a:pt x="1784" y="779"/>
                  <a:pt x="1905" y="840"/>
                </a:cubicBezTo>
                <a:cubicBezTo>
                  <a:pt x="2026" y="901"/>
                  <a:pt x="2247" y="987"/>
                  <a:pt x="2337" y="102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2228D9CC-53C9-40B7-86EA-206F43C2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4" y="5286376"/>
            <a:ext cx="16129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98000" rIns="1980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通频带：</a:t>
            </a:r>
          </a:p>
        </p:txBody>
      </p:sp>
      <p:graphicFrame>
        <p:nvGraphicFramePr>
          <p:cNvPr id="39" name="Object 17">
            <a:extLst>
              <a:ext uri="{FF2B5EF4-FFF2-40B4-BE49-F238E27FC236}">
                <a16:creationId xmlns:a16="http://schemas.microsoft.com/office/drawing/2014/main" id="{874BA807-C679-426F-9864-D6DBB48A3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54801"/>
              </p:ext>
            </p:extLst>
          </p:nvPr>
        </p:nvGraphicFramePr>
        <p:xfrm>
          <a:off x="7537794" y="5251450"/>
          <a:ext cx="13382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4" name="公式" r:id="rId7" imgW="571320" imgH="241200" progId="Equation.3">
                  <p:embed/>
                </p:oleObj>
              </mc:Choice>
              <mc:Fallback>
                <p:oleObj name="公式" r:id="rId7" imgW="571320" imgH="241200" progId="Equation.3">
                  <p:embed/>
                  <p:pic>
                    <p:nvPicPr>
                      <p:cNvPr id="152593" name="Object 17">
                        <a:extLst>
                          <a:ext uri="{FF2B5EF4-FFF2-40B4-BE49-F238E27FC236}">
                            <a16:creationId xmlns:a16="http://schemas.microsoft.com/office/drawing/2014/main" id="{524FE6E5-F379-4BF7-ADC9-BDC4CDB5D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794" y="5251450"/>
                        <a:ext cx="13382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1">
            <a:extLst>
              <a:ext uri="{FF2B5EF4-FFF2-40B4-BE49-F238E27FC236}">
                <a16:creationId xmlns:a16="http://schemas.microsoft.com/office/drawing/2014/main" id="{D958C67F-BF9A-4D49-B5AA-AFE580EA9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29965"/>
              </p:ext>
            </p:extLst>
          </p:nvPr>
        </p:nvGraphicFramePr>
        <p:xfrm>
          <a:off x="4540178" y="5732462"/>
          <a:ext cx="42179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5" name="公式" r:id="rId9" imgW="1993680" imgH="495000" progId="Equation.3">
                  <p:embed/>
                </p:oleObj>
              </mc:Choice>
              <mc:Fallback>
                <p:oleObj name="公式" r:id="rId9" imgW="1993680" imgH="495000" progId="Equation.3">
                  <p:embed/>
                  <p:pic>
                    <p:nvPicPr>
                      <p:cNvPr id="152597" name="Object 21">
                        <a:extLst>
                          <a:ext uri="{FF2B5EF4-FFF2-40B4-BE49-F238E27FC236}">
                            <a16:creationId xmlns:a16="http://schemas.microsoft.com/office/drawing/2014/main" id="{E1268ADA-BD97-4CC1-8E53-5EFC5FB2B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178" y="5732462"/>
                        <a:ext cx="4217988" cy="11064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8">
            <a:extLst>
              <a:ext uri="{FF2B5EF4-FFF2-40B4-BE49-F238E27FC236}">
                <a16:creationId xmlns:a16="http://schemas.microsoft.com/office/drawing/2014/main" id="{92F4DEC9-F929-40DD-871B-4A21712F9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31" y="2191762"/>
            <a:ext cx="1822826" cy="2677656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通频带规定了谐振电路允许通过信号的频率范围。是比较和设计谐振电路的指标。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4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4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4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4" grpId="0" animBg="1"/>
      <p:bldP spid="145515" grpId="0" animBg="1"/>
      <p:bldP spid="145516" grpId="0"/>
      <p:bldP spid="34" grpId="0" animBg="1"/>
      <p:bldP spid="36" grpId="0" animBg="1"/>
      <p:bldP spid="37" grpId="0" animBg="1"/>
      <p:bldP spid="38" grpId="0"/>
      <p:bldP spid="4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>
            <a:extLst>
              <a:ext uri="{FF2B5EF4-FFF2-40B4-BE49-F238E27FC236}">
                <a16:creationId xmlns:a16="http://schemas.microsoft.com/office/drawing/2014/main" id="{4D52933D-8D91-426F-9886-E8A68AEB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GLC 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并联电路谐振条件</a:t>
            </a:r>
          </a:p>
        </p:txBody>
      </p:sp>
      <p:graphicFrame>
        <p:nvGraphicFramePr>
          <p:cNvPr id="239619" name="Object 3">
            <a:extLst>
              <a:ext uri="{FF2B5EF4-FFF2-40B4-BE49-F238E27FC236}">
                <a16:creationId xmlns:a16="http://schemas.microsoft.com/office/drawing/2014/main" id="{E461A0F7-A8E6-43D0-AFA3-5CC95F5C9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724400"/>
          <a:ext cx="16541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26" name="公式" r:id="rId3" imgW="787320" imgH="419040" progId="Equation.3">
                  <p:embed/>
                </p:oleObj>
              </mc:Choice>
              <mc:Fallback>
                <p:oleObj name="公式" r:id="rId3" imgW="7873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4400"/>
                        <a:ext cx="16541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id="{9F98950E-6485-4E68-8111-A70D105D7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1844675"/>
          <a:ext cx="2881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27" name="公式" r:id="rId5" imgW="1460160" imgH="368280" progId="Equation.3">
                  <p:embed/>
                </p:oleObj>
              </mc:Choice>
              <mc:Fallback>
                <p:oleObj name="公式" r:id="rId5" imgW="14601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844675"/>
                        <a:ext cx="2881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 descr="新闻纸">
            <a:extLst>
              <a:ext uri="{FF2B5EF4-FFF2-40B4-BE49-F238E27FC236}">
                <a16:creationId xmlns:a16="http://schemas.microsoft.com/office/drawing/2014/main" id="{6D84BBE3-9A87-45A6-86AB-9FC428E0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0"/>
            <a:ext cx="6840538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8F8F8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11-4 </a:t>
            </a:r>
            <a:r>
              <a:rPr kumimoji="1" lang="en-US" altLang="zh-CN" sz="4000" b="1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RLC</a:t>
            </a:r>
            <a:r>
              <a:rPr kumimoji="1" lang="zh-CN" altLang="en-US" sz="40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并联谐振电路</a:t>
            </a:r>
          </a:p>
        </p:txBody>
      </p:sp>
      <p:sp>
        <p:nvSpPr>
          <p:cNvPr id="239622" name="Text Box 6">
            <a:extLst>
              <a:ext uri="{FF2B5EF4-FFF2-40B4-BE49-F238E27FC236}">
                <a16:creationId xmlns:a16="http://schemas.microsoft.com/office/drawing/2014/main" id="{C56FD93B-52CC-4695-AB15-50DA61C69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谐振角频率</a:t>
            </a:r>
          </a:p>
        </p:txBody>
      </p:sp>
      <p:grpSp>
        <p:nvGrpSpPr>
          <p:cNvPr id="239635" name="Group 19">
            <a:extLst>
              <a:ext uri="{FF2B5EF4-FFF2-40B4-BE49-F238E27FC236}">
                <a16:creationId xmlns:a16="http://schemas.microsoft.com/office/drawing/2014/main" id="{D0C6D1AE-F123-4069-B0AC-DF5A53EBC846}"/>
              </a:ext>
            </a:extLst>
          </p:cNvPr>
          <p:cNvGrpSpPr>
            <a:grpSpLocks/>
          </p:cNvGrpSpPr>
          <p:nvPr/>
        </p:nvGrpSpPr>
        <p:grpSpPr bwMode="auto">
          <a:xfrm>
            <a:off x="5913436" y="657225"/>
            <a:ext cx="3252786" cy="1512888"/>
            <a:chOff x="3463" y="806"/>
            <a:chExt cx="2049" cy="953"/>
          </a:xfrm>
        </p:grpSpPr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7786574-5615-4ABD-B290-E28BF0EDB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34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37" name="Text Box 21">
              <a:extLst>
                <a:ext uri="{FF2B5EF4-FFF2-40B4-BE49-F238E27FC236}">
                  <a16:creationId xmlns:a16="http://schemas.microsoft.com/office/drawing/2014/main" id="{06BC423B-E10B-49BA-9342-92C55E630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814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39638" name="Text Box 22">
              <a:extLst>
                <a:ext uri="{FF2B5EF4-FFF2-40B4-BE49-F238E27FC236}">
                  <a16:creationId xmlns:a16="http://schemas.microsoft.com/office/drawing/2014/main" id="{64ED8CBE-AAB5-49AF-AFAC-7F9FC9DDF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30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39639" name="Group 23">
              <a:extLst>
                <a:ext uri="{FF2B5EF4-FFF2-40B4-BE49-F238E27FC236}">
                  <a16:creationId xmlns:a16="http://schemas.microsoft.com/office/drawing/2014/main" id="{8AFF141F-7573-48EC-BB7D-76E047431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224"/>
              <a:ext cx="258" cy="93"/>
              <a:chOff x="1351" y="3976"/>
              <a:chExt cx="174" cy="93"/>
            </a:xfrm>
          </p:grpSpPr>
          <p:sp>
            <p:nvSpPr>
              <p:cNvPr id="239640" name="Line 24">
                <a:extLst>
                  <a:ext uri="{FF2B5EF4-FFF2-40B4-BE49-F238E27FC236}">
                    <a16:creationId xmlns:a16="http://schemas.microsoft.com/office/drawing/2014/main" id="{2AFB3F99-DFBD-4BCD-ADE6-89499EC6F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641" name="Line 25">
                <a:extLst>
                  <a:ext uri="{FF2B5EF4-FFF2-40B4-BE49-F238E27FC236}">
                    <a16:creationId xmlns:a16="http://schemas.microsoft.com/office/drawing/2014/main" id="{9C571185-80E4-49AE-B779-2FB4330CE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1548531B-7894-48CE-AF83-4477F5C52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34"/>
              <a:ext cx="0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987E8ADF-80B7-430D-BBC5-0F5C0C1B1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452"/>
              <a:ext cx="1" cy="3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E948675B-4AB6-4BB6-B291-5DE700C6A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46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45" name="Line 29">
              <a:extLst>
                <a:ext uri="{FF2B5EF4-FFF2-40B4-BE49-F238E27FC236}">
                  <a16:creationId xmlns:a16="http://schemas.microsoft.com/office/drawing/2014/main" id="{B2A7598D-D802-492A-9397-AF3AC2CC5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34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46" name="Line 30">
              <a:extLst>
                <a:ext uri="{FF2B5EF4-FFF2-40B4-BE49-F238E27FC236}">
                  <a16:creationId xmlns:a16="http://schemas.microsoft.com/office/drawing/2014/main" id="{FAC42BA3-D2A4-4228-916D-C693D3420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316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47" name="Line 31">
              <a:extLst>
                <a:ext uri="{FF2B5EF4-FFF2-40B4-BE49-F238E27FC236}">
                  <a16:creationId xmlns:a16="http://schemas.microsoft.com/office/drawing/2014/main" id="{5D7A2EB3-F657-4A4D-A9CF-1FF1022DD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34"/>
              <a:ext cx="0" cy="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48" name="Line 32">
              <a:extLst>
                <a:ext uri="{FF2B5EF4-FFF2-40B4-BE49-F238E27FC236}">
                  <a16:creationId xmlns:a16="http://schemas.microsoft.com/office/drawing/2014/main" id="{6CBDEB53-200E-4577-B227-655246AC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834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9649" name="Object 33">
              <a:extLst>
                <a:ext uri="{FF2B5EF4-FFF2-40B4-BE49-F238E27FC236}">
                  <a16:creationId xmlns:a16="http://schemas.microsoft.com/office/drawing/2014/main" id="{3D4666EE-CDE9-4432-9A62-DDCE32271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3" y="806"/>
            <a:ext cx="20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28" name="公式" r:id="rId8" imgW="177480" imgH="291960" progId="Equation.3">
                    <p:embed/>
                  </p:oleObj>
                </mc:Choice>
                <mc:Fallback>
                  <p:oleObj name="公式" r:id="rId8" imgW="177480" imgH="2919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806"/>
                          <a:ext cx="20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50" name="Line 34">
              <a:extLst>
                <a:ext uri="{FF2B5EF4-FFF2-40B4-BE49-F238E27FC236}">
                  <a16:creationId xmlns:a16="http://schemas.microsoft.com/office/drawing/2014/main" id="{2F25928F-E5A2-4099-AF03-B0E3B6E2A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79"/>
              <a:ext cx="0" cy="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F8BC3B20-EBDB-454D-ADF6-66CFE69D1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116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BD997CAA-245E-49E4-B57A-8335A6B14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109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6113B268-3889-4209-A403-24BB1502C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" y="1117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graphicFrame>
          <p:nvGraphicFramePr>
            <p:cNvPr id="239654" name="Object 38">
              <a:extLst>
                <a:ext uri="{FF2B5EF4-FFF2-40B4-BE49-F238E27FC236}">
                  <a16:creationId xmlns:a16="http://schemas.microsoft.com/office/drawing/2014/main" id="{AA84F606-BED0-4584-BA6D-92CA92503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5" y="1082"/>
            <a:ext cx="2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29" name="公式" r:id="rId10" imgW="177480" imgH="291960" progId="Equation.3">
                    <p:embed/>
                  </p:oleObj>
                </mc:Choice>
                <mc:Fallback>
                  <p:oleObj name="公式" r:id="rId10" imgW="177480" imgH="2919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082"/>
                          <a:ext cx="2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655" name="Rectangle 39">
              <a:extLst>
                <a:ext uri="{FF2B5EF4-FFF2-40B4-BE49-F238E27FC236}">
                  <a16:creationId xmlns:a16="http://schemas.microsoft.com/office/drawing/2014/main" id="{A7CD83B1-F7DC-4DD3-9E23-0BA41DB15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106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9656" name="Group 40">
              <a:extLst>
                <a:ext uri="{FF2B5EF4-FFF2-40B4-BE49-F238E27FC236}">
                  <a16:creationId xmlns:a16="http://schemas.microsoft.com/office/drawing/2014/main" id="{2BAD5336-F350-4550-B401-D66A0646E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196"/>
              <a:ext cx="363" cy="363"/>
              <a:chOff x="3515" y="1072"/>
              <a:chExt cx="363" cy="363"/>
            </a:xfrm>
          </p:grpSpPr>
          <p:sp>
            <p:nvSpPr>
              <p:cNvPr id="239657" name="Oval 41">
                <a:extLst>
                  <a:ext uri="{FF2B5EF4-FFF2-40B4-BE49-F238E27FC236}">
                    <a16:creationId xmlns:a16="http://schemas.microsoft.com/office/drawing/2014/main" id="{2A954EC8-A07F-455C-B9A4-55863196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072"/>
                <a:ext cx="363" cy="363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658" name="Line 42">
                <a:extLst>
                  <a:ext uri="{FF2B5EF4-FFF2-40B4-BE49-F238E27FC236}">
                    <a16:creationId xmlns:a16="http://schemas.microsoft.com/office/drawing/2014/main" id="{58A7EF2C-8241-4A17-B1D7-C99B69296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25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659" name="Group 43">
              <a:extLst>
                <a:ext uri="{FF2B5EF4-FFF2-40B4-BE49-F238E27FC236}">
                  <a16:creationId xmlns:a16="http://schemas.microsoft.com/office/drawing/2014/main" id="{38A1A562-8E17-4661-BB78-9126C94F930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75" y="1098"/>
              <a:ext cx="90" cy="363"/>
              <a:chOff x="1565" y="2614"/>
              <a:chExt cx="90" cy="486"/>
            </a:xfrm>
          </p:grpSpPr>
          <p:sp>
            <p:nvSpPr>
              <p:cNvPr id="239660" name="Arc 44">
                <a:extLst>
                  <a:ext uri="{FF2B5EF4-FFF2-40B4-BE49-F238E27FC236}">
                    <a16:creationId xmlns:a16="http://schemas.microsoft.com/office/drawing/2014/main" id="{6754E2D8-17AA-4A64-A143-6DDBEB8CA71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661" name="Arc 45">
                <a:extLst>
                  <a:ext uri="{FF2B5EF4-FFF2-40B4-BE49-F238E27FC236}">
                    <a16:creationId xmlns:a16="http://schemas.microsoft.com/office/drawing/2014/main" id="{AB82E4D3-8544-49CD-96FC-6983F483701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662" name="Arc 46">
                <a:extLst>
                  <a:ext uri="{FF2B5EF4-FFF2-40B4-BE49-F238E27FC236}">
                    <a16:creationId xmlns:a16="http://schemas.microsoft.com/office/drawing/2014/main" id="{64276904-F63E-43AD-9B54-D989CFA8578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663" name="Arc 47">
                <a:extLst>
                  <a:ext uri="{FF2B5EF4-FFF2-40B4-BE49-F238E27FC236}">
                    <a16:creationId xmlns:a16="http://schemas.microsoft.com/office/drawing/2014/main" id="{874B0ECF-2B05-4283-9AB7-79FADD1836A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9664" name="Rectangle 48">
            <a:extLst>
              <a:ext uri="{FF2B5EF4-FFF2-40B4-BE49-F238E27FC236}">
                <a16:creationId xmlns:a16="http://schemas.microsoft.com/office/drawing/2014/main" id="{8BC1F28C-7A38-4965-AD93-83C38977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67335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谐振时有</a:t>
            </a:r>
          </a:p>
        </p:txBody>
      </p:sp>
      <p:graphicFrame>
        <p:nvGraphicFramePr>
          <p:cNvPr id="239665" name="Object 49">
            <a:extLst>
              <a:ext uri="{FF2B5EF4-FFF2-40B4-BE49-F238E27FC236}">
                <a16:creationId xmlns:a16="http://schemas.microsoft.com/office/drawing/2014/main" id="{FCFD8931-78E1-4D38-A897-1E986DB0B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744788"/>
          <a:ext cx="13128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0" r:id="rId12" imgW="609600" imgH="228600" progId="Equation.3">
                  <p:embed/>
                </p:oleObj>
              </mc:Choice>
              <mc:Fallback>
                <p:oleObj r:id="rId12" imgW="6096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44788"/>
                        <a:ext cx="131286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66" name="Rectangle 50">
            <a:extLst>
              <a:ext uri="{FF2B5EF4-FFF2-40B4-BE49-F238E27FC236}">
                <a16:creationId xmlns:a16="http://schemas.microsoft.com/office/drawing/2014/main" id="{736FDAAD-290B-45A5-B51B-EFAB773C1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2730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39667" name="Object 51">
            <a:extLst>
              <a:ext uri="{FF2B5EF4-FFF2-40B4-BE49-F238E27FC236}">
                <a16:creationId xmlns:a16="http://schemas.microsoft.com/office/drawing/2014/main" id="{43DA6767-FBD3-4E61-8E0B-403BAE148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205038"/>
          <a:ext cx="3276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1" r:id="rId14" imgW="1371600" imgH="584200" progId="Equation.3">
                  <p:embed/>
                </p:oleObj>
              </mc:Choice>
              <mc:Fallback>
                <p:oleObj r:id="rId14" imgW="1371600" imgH="584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05038"/>
                        <a:ext cx="3276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68" name="Rectangle 52">
            <a:extLst>
              <a:ext uri="{FF2B5EF4-FFF2-40B4-BE49-F238E27FC236}">
                <a16:creationId xmlns:a16="http://schemas.microsoft.com/office/drawing/2014/main" id="{AA6D8C1E-8BA3-4D46-A00E-03D9E83D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81413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谐振条件：</a:t>
            </a:r>
          </a:p>
        </p:txBody>
      </p:sp>
      <p:graphicFrame>
        <p:nvGraphicFramePr>
          <p:cNvPr id="239669" name="Object 53">
            <a:extLst>
              <a:ext uri="{FF2B5EF4-FFF2-40B4-BE49-F238E27FC236}">
                <a16:creationId xmlns:a16="http://schemas.microsoft.com/office/drawing/2014/main" id="{382DB0DC-3A44-4F5B-85AD-857375D07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3573463"/>
          <a:ext cx="14462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2" r:id="rId16" imgW="622030" imgH="393529" progId="Equation.3">
                  <p:embed/>
                </p:oleObj>
              </mc:Choice>
              <mc:Fallback>
                <p:oleObj r:id="rId16" imgW="622030" imgH="39352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573463"/>
                        <a:ext cx="1446212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70" name="Rectangle 54">
            <a:extLst>
              <a:ext uri="{FF2B5EF4-FFF2-40B4-BE49-F238E27FC236}">
                <a16:creationId xmlns:a16="http://schemas.microsoft.com/office/drawing/2014/main" id="{4C977FA2-78F8-425E-B627-F6C74C98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40767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39671" name="Object 55">
            <a:extLst>
              <a:ext uri="{FF2B5EF4-FFF2-40B4-BE49-F238E27FC236}">
                <a16:creationId xmlns:a16="http://schemas.microsoft.com/office/drawing/2014/main" id="{70E0B0B6-EBF9-4D00-A22C-22DB69132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500438"/>
          <a:ext cx="1343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3" r:id="rId18" imgW="622030" imgH="393529" progId="Equation.3">
                  <p:embed/>
                </p:oleObj>
              </mc:Choice>
              <mc:Fallback>
                <p:oleObj r:id="rId18" imgW="622030" imgH="39352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00438"/>
                        <a:ext cx="13430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72" name="Object 56">
            <a:extLst>
              <a:ext uri="{FF2B5EF4-FFF2-40B4-BE49-F238E27FC236}">
                <a16:creationId xmlns:a16="http://schemas.microsoft.com/office/drawing/2014/main" id="{4B551FEC-21C2-432B-9289-BD4450DFC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473575"/>
          <a:ext cx="14906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4" r:id="rId20" imgW="609600" imgH="228600" progId="Equation.3">
                  <p:embed/>
                </p:oleObj>
              </mc:Choice>
              <mc:Fallback>
                <p:oleObj r:id="rId20" imgW="6096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473575"/>
                        <a:ext cx="14906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73" name="Rectangle 57">
            <a:extLst>
              <a:ext uri="{FF2B5EF4-FFF2-40B4-BE49-F238E27FC236}">
                <a16:creationId xmlns:a16="http://schemas.microsoft.com/office/drawing/2014/main" id="{4B1AFC8D-3EF6-40C4-AB5C-CF24E1EB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9753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谐振频率：</a:t>
            </a:r>
          </a:p>
        </p:txBody>
      </p:sp>
      <p:graphicFrame>
        <p:nvGraphicFramePr>
          <p:cNvPr id="239674" name="Object 58">
            <a:extLst>
              <a:ext uri="{FF2B5EF4-FFF2-40B4-BE49-F238E27FC236}">
                <a16:creationId xmlns:a16="http://schemas.microsoft.com/office/drawing/2014/main" id="{D0F6AAB4-8FE8-44B8-B2C8-75674BC3F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5624513"/>
          <a:ext cx="17653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5" r:id="rId22" imgW="876300" imgH="419100" progId="Equation.3">
                  <p:embed/>
                </p:oleObj>
              </mc:Choice>
              <mc:Fallback>
                <p:oleObj r:id="rId22" imgW="876300" imgH="4191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624513"/>
                        <a:ext cx="17653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75" name="AutoShape 59">
            <a:extLst>
              <a:ext uri="{FF2B5EF4-FFF2-40B4-BE49-F238E27FC236}">
                <a16:creationId xmlns:a16="http://schemas.microsoft.com/office/drawing/2014/main" id="{B6B0C258-6041-45BC-90E2-873F27D19729}"/>
              </a:ext>
            </a:extLst>
          </p:cNvPr>
          <p:cNvSpPr>
            <a:spLocks/>
          </p:cNvSpPr>
          <p:nvPr/>
        </p:nvSpPr>
        <p:spPr bwMode="auto">
          <a:xfrm>
            <a:off x="5724525" y="3752850"/>
            <a:ext cx="323850" cy="1225550"/>
          </a:xfrm>
          <a:prstGeom prst="leftBrace">
            <a:avLst>
              <a:gd name="adj1" fmla="val 3153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239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23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/>
      <p:bldP spid="239621" grpId="0"/>
      <p:bldP spid="239622" grpId="0"/>
      <p:bldP spid="239664" grpId="0" build="p" autoUpdateAnimBg="0"/>
      <p:bldP spid="239666" grpId="0" autoUpdateAnimBg="0"/>
      <p:bldP spid="239668" grpId="0" build="p" autoUpdateAnimBg="0"/>
      <p:bldP spid="239670" grpId="0" autoUpdateAnimBg="0"/>
      <p:bldP spid="23967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>
            <a:extLst>
              <a:ext uri="{FF2B5EF4-FFF2-40B4-BE49-F238E27FC236}">
                <a16:creationId xmlns:a16="http://schemas.microsoft.com/office/drawing/2014/main" id="{E5550E5A-4920-4AE1-A143-EE97ACEE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89025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3200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GLC</a:t>
            </a:r>
            <a:r>
              <a:rPr kumimoji="1"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并联谐振特点</a:t>
            </a:r>
          </a:p>
        </p:txBody>
      </p:sp>
      <p:graphicFrame>
        <p:nvGraphicFramePr>
          <p:cNvPr id="240644" name="Object 4">
            <a:extLst>
              <a:ext uri="{FF2B5EF4-FFF2-40B4-BE49-F238E27FC236}">
                <a16:creationId xmlns:a16="http://schemas.microsoft.com/office/drawing/2014/main" id="{05252C6D-EA1C-4888-803F-C12972DCA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1808163"/>
          <a:ext cx="3949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09" name="Equation" r:id="rId3" imgW="2628720" imgH="469800" progId="Equation.DSMT4">
                  <p:embed/>
                </p:oleObj>
              </mc:Choice>
              <mc:Fallback>
                <p:oleObj name="Equation" r:id="rId3" imgW="26287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808163"/>
                        <a:ext cx="39497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47" name="Group 7">
            <a:extLst>
              <a:ext uri="{FF2B5EF4-FFF2-40B4-BE49-F238E27FC236}">
                <a16:creationId xmlns:a16="http://schemas.microsoft.com/office/drawing/2014/main" id="{BBC1523A-5643-423D-9A41-3186F068E8DE}"/>
              </a:ext>
            </a:extLst>
          </p:cNvPr>
          <p:cNvGrpSpPr>
            <a:grpSpLocks/>
          </p:cNvGrpSpPr>
          <p:nvPr/>
        </p:nvGrpSpPr>
        <p:grpSpPr bwMode="auto">
          <a:xfrm>
            <a:off x="6048375" y="2457450"/>
            <a:ext cx="2890838" cy="1909763"/>
            <a:chOff x="3074" y="520"/>
            <a:chExt cx="1591" cy="1001"/>
          </a:xfrm>
        </p:grpSpPr>
        <p:sp>
          <p:nvSpPr>
            <p:cNvPr id="240648" name="Line 8">
              <a:extLst>
                <a:ext uri="{FF2B5EF4-FFF2-40B4-BE49-F238E27FC236}">
                  <a16:creationId xmlns:a16="http://schemas.microsoft.com/office/drawing/2014/main" id="{6C41DA68-2158-40AE-A6BC-C8156B341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1269"/>
              <a:ext cx="15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49" name="Line 9">
              <a:extLst>
                <a:ext uri="{FF2B5EF4-FFF2-40B4-BE49-F238E27FC236}">
                  <a16:creationId xmlns:a16="http://schemas.microsoft.com/office/drawing/2014/main" id="{F11BB3E2-D8E8-4E72-B3DE-707E5A75D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7" y="592"/>
              <a:ext cx="0" cy="8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50" name="Freeform 10">
              <a:extLst>
                <a:ext uri="{FF2B5EF4-FFF2-40B4-BE49-F238E27FC236}">
                  <a16:creationId xmlns:a16="http://schemas.microsoft.com/office/drawing/2014/main" id="{1D3DB772-C1C5-4E75-95E1-0B4CC1A8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600"/>
              <a:ext cx="914" cy="508"/>
            </a:xfrm>
            <a:custGeom>
              <a:avLst/>
              <a:gdLst>
                <a:gd name="T0" fmla="*/ 0 w 914"/>
                <a:gd name="T1" fmla="*/ 95 h 508"/>
                <a:gd name="T2" fmla="*/ 189 w 914"/>
                <a:gd name="T3" fmla="*/ 364 h 508"/>
                <a:gd name="T4" fmla="*/ 378 w 914"/>
                <a:gd name="T5" fmla="*/ 503 h 508"/>
                <a:gd name="T6" fmla="*/ 554 w 914"/>
                <a:gd name="T7" fmla="*/ 336 h 508"/>
                <a:gd name="T8" fmla="*/ 734 w 914"/>
                <a:gd name="T9" fmla="*/ 132 h 508"/>
                <a:gd name="T10" fmla="*/ 914 w 914"/>
                <a:gd name="T1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4" h="508">
                  <a:moveTo>
                    <a:pt x="0" y="95"/>
                  </a:moveTo>
                  <a:cubicBezTo>
                    <a:pt x="31" y="140"/>
                    <a:pt x="126" y="295"/>
                    <a:pt x="189" y="364"/>
                  </a:cubicBezTo>
                  <a:cubicBezTo>
                    <a:pt x="252" y="432"/>
                    <a:pt x="317" y="508"/>
                    <a:pt x="378" y="503"/>
                  </a:cubicBezTo>
                  <a:cubicBezTo>
                    <a:pt x="439" y="498"/>
                    <a:pt x="495" y="398"/>
                    <a:pt x="554" y="336"/>
                  </a:cubicBezTo>
                  <a:cubicBezTo>
                    <a:pt x="613" y="274"/>
                    <a:pt x="674" y="188"/>
                    <a:pt x="734" y="132"/>
                  </a:cubicBezTo>
                  <a:cubicBezTo>
                    <a:pt x="794" y="76"/>
                    <a:pt x="876" y="28"/>
                    <a:pt x="914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51" name="Line 11">
              <a:extLst>
                <a:ext uri="{FF2B5EF4-FFF2-40B4-BE49-F238E27FC236}">
                  <a16:creationId xmlns:a16="http://schemas.microsoft.com/office/drawing/2014/main" id="{0BABB980-D099-4EBE-B13C-67A55C863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9" y="1120"/>
              <a:ext cx="0" cy="15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52" name="Text Box 12">
              <a:extLst>
                <a:ext uri="{FF2B5EF4-FFF2-40B4-BE49-F238E27FC236}">
                  <a16:creationId xmlns:a16="http://schemas.microsoft.com/office/drawing/2014/main" id="{D64BFE59-2939-44FD-B661-9A2F95A1D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520"/>
              <a:ext cx="32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|Y|</a:t>
              </a:r>
            </a:p>
          </p:txBody>
        </p:sp>
        <p:sp>
          <p:nvSpPr>
            <p:cNvPr id="240653" name="Text Box 13">
              <a:extLst>
                <a:ext uri="{FF2B5EF4-FFF2-40B4-BE49-F238E27FC236}">
                  <a16:creationId xmlns:a16="http://schemas.microsoft.com/office/drawing/2014/main" id="{24EDF905-7AB2-4E49-A972-4FDB9672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1197"/>
              <a:ext cx="23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w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54" name="Text Box 14">
              <a:extLst>
                <a:ext uri="{FF2B5EF4-FFF2-40B4-BE49-F238E27FC236}">
                  <a16:creationId xmlns:a16="http://schemas.microsoft.com/office/drawing/2014/main" id="{5181E72C-4BD7-4C48-837C-0BB98CFAA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1197"/>
              <a:ext cx="34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w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0655" name="Text Box 15">
              <a:extLst>
                <a:ext uri="{FF2B5EF4-FFF2-40B4-BE49-F238E27FC236}">
                  <a16:creationId xmlns:a16="http://schemas.microsoft.com/office/drawing/2014/main" id="{17D97C0F-199C-461F-A63C-629AC4A78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9"/>
              <a:ext cx="32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5367555D-0F4C-439A-8523-3C48AD92C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1118"/>
              <a:ext cx="57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57" name="Text Box 17">
              <a:extLst>
                <a:ext uri="{FF2B5EF4-FFF2-40B4-BE49-F238E27FC236}">
                  <a16:creationId xmlns:a16="http://schemas.microsoft.com/office/drawing/2014/main" id="{426D0F88-0E79-485A-A7B6-EF0C0CA25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973"/>
              <a:ext cx="25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659" name="Group 19">
            <a:extLst>
              <a:ext uri="{FF2B5EF4-FFF2-40B4-BE49-F238E27FC236}">
                <a16:creationId xmlns:a16="http://schemas.microsoft.com/office/drawing/2014/main" id="{1A765B25-9108-4280-9582-4916D2EEB631}"/>
              </a:ext>
            </a:extLst>
          </p:cNvPr>
          <p:cNvGrpSpPr>
            <a:grpSpLocks/>
          </p:cNvGrpSpPr>
          <p:nvPr/>
        </p:nvGrpSpPr>
        <p:grpSpPr bwMode="auto">
          <a:xfrm>
            <a:off x="5913437" y="584200"/>
            <a:ext cx="3238499" cy="1512888"/>
            <a:chOff x="3463" y="806"/>
            <a:chExt cx="2040" cy="953"/>
          </a:xfrm>
        </p:grpSpPr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2E1F9401-B15F-46ED-8CA2-35D743A17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34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61" name="Text Box 21">
              <a:extLst>
                <a:ext uri="{FF2B5EF4-FFF2-40B4-BE49-F238E27FC236}">
                  <a16:creationId xmlns:a16="http://schemas.microsoft.com/office/drawing/2014/main" id="{FCFF7660-0011-433B-8F12-85D3DE355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814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40662" name="Text Box 22">
              <a:extLst>
                <a:ext uri="{FF2B5EF4-FFF2-40B4-BE49-F238E27FC236}">
                  <a16:creationId xmlns:a16="http://schemas.microsoft.com/office/drawing/2014/main" id="{D7D0D0E0-05AB-4D6E-98B5-FB3543D4B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30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40663" name="Group 23">
              <a:extLst>
                <a:ext uri="{FF2B5EF4-FFF2-40B4-BE49-F238E27FC236}">
                  <a16:creationId xmlns:a16="http://schemas.microsoft.com/office/drawing/2014/main" id="{007A5D1C-7EEB-46C9-BA76-81652FC1D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224"/>
              <a:ext cx="258" cy="93"/>
              <a:chOff x="1351" y="3976"/>
              <a:chExt cx="174" cy="93"/>
            </a:xfrm>
          </p:grpSpPr>
          <p:sp>
            <p:nvSpPr>
              <p:cNvPr id="240664" name="Line 24">
                <a:extLst>
                  <a:ext uri="{FF2B5EF4-FFF2-40B4-BE49-F238E27FC236}">
                    <a16:creationId xmlns:a16="http://schemas.microsoft.com/office/drawing/2014/main" id="{546680B6-9A04-48E9-889C-E2A5E5BC4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665" name="Line 25">
                <a:extLst>
                  <a:ext uri="{FF2B5EF4-FFF2-40B4-BE49-F238E27FC236}">
                    <a16:creationId xmlns:a16="http://schemas.microsoft.com/office/drawing/2014/main" id="{67AB8109-711E-47B2-B2C7-7F7DF3A05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D652BA2A-ACCC-4F9F-9238-161A13CD1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34"/>
              <a:ext cx="0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6BDC6934-46F8-451B-922B-A18E88B7A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452"/>
              <a:ext cx="1" cy="3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111888E2-0E45-4312-A354-04575DEF6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46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69" name="Line 29">
              <a:extLst>
                <a:ext uri="{FF2B5EF4-FFF2-40B4-BE49-F238E27FC236}">
                  <a16:creationId xmlns:a16="http://schemas.microsoft.com/office/drawing/2014/main" id="{B52C76B7-17C8-4FC3-B601-568C2A9E8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34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70" name="Line 30">
              <a:extLst>
                <a:ext uri="{FF2B5EF4-FFF2-40B4-BE49-F238E27FC236}">
                  <a16:creationId xmlns:a16="http://schemas.microsoft.com/office/drawing/2014/main" id="{26BED52F-23FF-47EC-A348-F7A5CA1A2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316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71" name="Line 31">
              <a:extLst>
                <a:ext uri="{FF2B5EF4-FFF2-40B4-BE49-F238E27FC236}">
                  <a16:creationId xmlns:a16="http://schemas.microsoft.com/office/drawing/2014/main" id="{802D1B66-1011-49C1-95FE-D5731FC41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34"/>
              <a:ext cx="0" cy="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72" name="Line 32">
              <a:extLst>
                <a:ext uri="{FF2B5EF4-FFF2-40B4-BE49-F238E27FC236}">
                  <a16:creationId xmlns:a16="http://schemas.microsoft.com/office/drawing/2014/main" id="{A8C22CA1-4E52-4294-BFE6-3F29A293F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834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0673" name="Object 33">
              <a:extLst>
                <a:ext uri="{FF2B5EF4-FFF2-40B4-BE49-F238E27FC236}">
                  <a16:creationId xmlns:a16="http://schemas.microsoft.com/office/drawing/2014/main" id="{95877EA9-50CB-4957-94A0-1F21BB92A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3" y="806"/>
            <a:ext cx="20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10" name="公式" r:id="rId5" imgW="177480" imgH="291960" progId="Equation.3">
                    <p:embed/>
                  </p:oleObj>
                </mc:Choice>
                <mc:Fallback>
                  <p:oleObj name="公式" r:id="rId5" imgW="177480" imgH="2919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806"/>
                          <a:ext cx="20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674" name="Line 34">
              <a:extLst>
                <a:ext uri="{FF2B5EF4-FFF2-40B4-BE49-F238E27FC236}">
                  <a16:creationId xmlns:a16="http://schemas.microsoft.com/office/drawing/2014/main" id="{00BB4BA2-4A68-4017-B457-8470B9C95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79"/>
              <a:ext cx="0" cy="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25F5A976-A4B7-404C-98F3-0855A8BDD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116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4BBEC6FA-A719-4AE8-8C00-5186C5C8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109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9FC5EDBB-4F43-4338-A198-C1C3C6792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" y="111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graphicFrame>
          <p:nvGraphicFramePr>
            <p:cNvPr id="240678" name="Object 38">
              <a:extLst>
                <a:ext uri="{FF2B5EF4-FFF2-40B4-BE49-F238E27FC236}">
                  <a16:creationId xmlns:a16="http://schemas.microsoft.com/office/drawing/2014/main" id="{218EEE6D-AE6F-4B02-9517-E353107B9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5" y="1082"/>
            <a:ext cx="2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11" name="公式" r:id="rId7" imgW="177480" imgH="291960" progId="Equation.3">
                    <p:embed/>
                  </p:oleObj>
                </mc:Choice>
                <mc:Fallback>
                  <p:oleObj name="公式" r:id="rId7" imgW="177480" imgH="2919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082"/>
                          <a:ext cx="2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679" name="Rectangle 39">
              <a:extLst>
                <a:ext uri="{FF2B5EF4-FFF2-40B4-BE49-F238E27FC236}">
                  <a16:creationId xmlns:a16="http://schemas.microsoft.com/office/drawing/2014/main" id="{F07367E1-7D63-42FB-A5E0-767BD64C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106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0680" name="Group 40">
              <a:extLst>
                <a:ext uri="{FF2B5EF4-FFF2-40B4-BE49-F238E27FC236}">
                  <a16:creationId xmlns:a16="http://schemas.microsoft.com/office/drawing/2014/main" id="{6D4D9E29-BEE8-4786-96BC-0960DD950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196"/>
              <a:ext cx="363" cy="363"/>
              <a:chOff x="3515" y="1072"/>
              <a:chExt cx="363" cy="363"/>
            </a:xfrm>
          </p:grpSpPr>
          <p:sp>
            <p:nvSpPr>
              <p:cNvPr id="240681" name="Oval 41">
                <a:extLst>
                  <a:ext uri="{FF2B5EF4-FFF2-40B4-BE49-F238E27FC236}">
                    <a16:creationId xmlns:a16="http://schemas.microsoft.com/office/drawing/2014/main" id="{CD4E27EA-C14F-417F-B39F-76AD5F041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072"/>
                <a:ext cx="363" cy="363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682" name="Line 42">
                <a:extLst>
                  <a:ext uri="{FF2B5EF4-FFF2-40B4-BE49-F238E27FC236}">
                    <a16:creationId xmlns:a16="http://schemas.microsoft.com/office/drawing/2014/main" id="{F7F32F9F-84D9-4FA6-AF49-72D570E97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25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683" name="Group 43">
              <a:extLst>
                <a:ext uri="{FF2B5EF4-FFF2-40B4-BE49-F238E27FC236}">
                  <a16:creationId xmlns:a16="http://schemas.microsoft.com/office/drawing/2014/main" id="{E5C7E3BE-C852-4A6F-9471-71482C02BED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75" y="1098"/>
              <a:ext cx="90" cy="363"/>
              <a:chOff x="1565" y="2614"/>
              <a:chExt cx="90" cy="486"/>
            </a:xfrm>
          </p:grpSpPr>
          <p:sp>
            <p:nvSpPr>
              <p:cNvPr id="240684" name="Arc 44">
                <a:extLst>
                  <a:ext uri="{FF2B5EF4-FFF2-40B4-BE49-F238E27FC236}">
                    <a16:creationId xmlns:a16="http://schemas.microsoft.com/office/drawing/2014/main" id="{150363BD-400D-4DA8-87C4-395FD38CFB7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685" name="Arc 45">
                <a:extLst>
                  <a:ext uri="{FF2B5EF4-FFF2-40B4-BE49-F238E27FC236}">
                    <a16:creationId xmlns:a16="http://schemas.microsoft.com/office/drawing/2014/main" id="{EAFD1BA2-E6A1-482D-A6A8-A125DDF8467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686" name="Arc 46">
                <a:extLst>
                  <a:ext uri="{FF2B5EF4-FFF2-40B4-BE49-F238E27FC236}">
                    <a16:creationId xmlns:a16="http://schemas.microsoft.com/office/drawing/2014/main" id="{16092E64-6B30-4D3D-8B31-49EFC3408EB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687" name="Arc 47">
                <a:extLst>
                  <a:ext uri="{FF2B5EF4-FFF2-40B4-BE49-F238E27FC236}">
                    <a16:creationId xmlns:a16="http://schemas.microsoft.com/office/drawing/2014/main" id="{333FC88C-7A21-4D2E-8821-77532F5DD2C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0695" name="Rectangle 55">
            <a:extLst>
              <a:ext uri="{FF2B5EF4-FFF2-40B4-BE49-F238E27FC236}">
                <a16:creationId xmlns:a16="http://schemas.microsoft.com/office/drawing/2014/main" id="{9F317C6E-F71B-4E7B-8340-CDFF0EED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44788"/>
            <a:ext cx="5148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导纳达到最小，阻抗达到最大值，电路呈现阻性。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696" name="Text Box 56">
            <a:extLst>
              <a:ext uri="{FF2B5EF4-FFF2-40B4-BE49-F238E27FC236}">
                <a16:creationId xmlns:a16="http://schemas.microsoft.com/office/drawing/2014/main" id="{1D6B330D-92B9-4FA8-B814-F16812F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933825"/>
            <a:ext cx="4500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）激励为电流源时，电压有效值达到最大值。</a:t>
            </a:r>
          </a:p>
        </p:txBody>
      </p:sp>
      <p:graphicFrame>
        <p:nvGraphicFramePr>
          <p:cNvPr id="240697" name="Object 57">
            <a:extLst>
              <a:ext uri="{FF2B5EF4-FFF2-40B4-BE49-F238E27FC236}">
                <a16:creationId xmlns:a16="http://schemas.microsoft.com/office/drawing/2014/main" id="{C95A1682-ABE5-43C7-81EB-BF3AB0A46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157788"/>
          <a:ext cx="17176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12" name="Equation" r:id="rId9" imgW="1143000" imgH="596880" progId="Equation.DSMT4">
                  <p:embed/>
                </p:oleObj>
              </mc:Choice>
              <mc:Fallback>
                <p:oleObj name="Equation" r:id="rId9" imgW="1143000" imgH="59688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157788"/>
                        <a:ext cx="17176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698" name="Group 58">
            <a:extLst>
              <a:ext uri="{FF2B5EF4-FFF2-40B4-BE49-F238E27FC236}">
                <a16:creationId xmlns:a16="http://schemas.microsoft.com/office/drawing/2014/main" id="{F024C07B-E2EF-4B21-ADED-0894F9121866}"/>
              </a:ext>
            </a:extLst>
          </p:cNvPr>
          <p:cNvGrpSpPr>
            <a:grpSpLocks/>
          </p:cNvGrpSpPr>
          <p:nvPr/>
        </p:nvGrpSpPr>
        <p:grpSpPr bwMode="auto">
          <a:xfrm>
            <a:off x="4316218" y="4076700"/>
            <a:ext cx="3184817" cy="2424113"/>
            <a:chOff x="2904" y="2084"/>
            <a:chExt cx="1890" cy="1391"/>
          </a:xfrm>
        </p:grpSpPr>
        <p:sp>
          <p:nvSpPr>
            <p:cNvPr id="240699" name="Freeform 59">
              <a:extLst>
                <a:ext uri="{FF2B5EF4-FFF2-40B4-BE49-F238E27FC236}">
                  <a16:creationId xmlns:a16="http://schemas.microsoft.com/office/drawing/2014/main" id="{41736D41-213C-4E5D-9225-FC0812167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2697"/>
              <a:ext cx="1190" cy="265"/>
            </a:xfrm>
            <a:custGeom>
              <a:avLst/>
              <a:gdLst>
                <a:gd name="T0" fmla="*/ 0 w 2346"/>
                <a:gd name="T1" fmla="*/ 1863 h 1863"/>
                <a:gd name="T2" fmla="*/ 165 w 2346"/>
                <a:gd name="T3" fmla="*/ 1464 h 1863"/>
                <a:gd name="T4" fmla="*/ 327 w 2346"/>
                <a:gd name="T5" fmla="*/ 1035 h 1863"/>
                <a:gd name="T6" fmla="*/ 618 w 2346"/>
                <a:gd name="T7" fmla="*/ 198 h 1863"/>
                <a:gd name="T8" fmla="*/ 780 w 2346"/>
                <a:gd name="T9" fmla="*/ 9 h 1863"/>
                <a:gd name="T10" fmla="*/ 960 w 2346"/>
                <a:gd name="T11" fmla="*/ 147 h 1863"/>
                <a:gd name="T12" fmla="*/ 1281 w 2346"/>
                <a:gd name="T13" fmla="*/ 570 h 1863"/>
                <a:gd name="T14" fmla="*/ 1521 w 2346"/>
                <a:gd name="T15" fmla="*/ 798 h 1863"/>
                <a:gd name="T16" fmla="*/ 1812 w 2346"/>
                <a:gd name="T17" fmla="*/ 990 h 1863"/>
                <a:gd name="T18" fmla="*/ 2085 w 2346"/>
                <a:gd name="T19" fmla="*/ 1116 h 1863"/>
                <a:gd name="T20" fmla="*/ 2346 w 2346"/>
                <a:gd name="T21" fmla="*/ 1206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6" h="1863">
                  <a:moveTo>
                    <a:pt x="0" y="1863"/>
                  </a:moveTo>
                  <a:cubicBezTo>
                    <a:pt x="27" y="1797"/>
                    <a:pt x="111" y="1602"/>
                    <a:pt x="165" y="1464"/>
                  </a:cubicBezTo>
                  <a:cubicBezTo>
                    <a:pt x="219" y="1326"/>
                    <a:pt x="252" y="1246"/>
                    <a:pt x="327" y="1035"/>
                  </a:cubicBezTo>
                  <a:cubicBezTo>
                    <a:pt x="402" y="824"/>
                    <a:pt x="543" y="369"/>
                    <a:pt x="618" y="198"/>
                  </a:cubicBezTo>
                  <a:cubicBezTo>
                    <a:pt x="693" y="27"/>
                    <a:pt x="723" y="18"/>
                    <a:pt x="780" y="9"/>
                  </a:cubicBezTo>
                  <a:cubicBezTo>
                    <a:pt x="837" y="0"/>
                    <a:pt x="877" y="54"/>
                    <a:pt x="960" y="147"/>
                  </a:cubicBezTo>
                  <a:cubicBezTo>
                    <a:pt x="1043" y="240"/>
                    <a:pt x="1188" y="462"/>
                    <a:pt x="1281" y="570"/>
                  </a:cubicBezTo>
                  <a:cubicBezTo>
                    <a:pt x="1374" y="678"/>
                    <a:pt x="1433" y="728"/>
                    <a:pt x="1521" y="798"/>
                  </a:cubicBezTo>
                  <a:cubicBezTo>
                    <a:pt x="1609" y="868"/>
                    <a:pt x="1718" y="937"/>
                    <a:pt x="1812" y="990"/>
                  </a:cubicBezTo>
                  <a:cubicBezTo>
                    <a:pt x="1906" y="1043"/>
                    <a:pt x="1996" y="1080"/>
                    <a:pt x="2085" y="1116"/>
                  </a:cubicBezTo>
                  <a:cubicBezTo>
                    <a:pt x="2174" y="1152"/>
                    <a:pt x="2292" y="1187"/>
                    <a:pt x="2346" y="120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0" name="Line 60">
              <a:extLst>
                <a:ext uri="{FF2B5EF4-FFF2-40B4-BE49-F238E27FC236}">
                  <a16:creationId xmlns:a16="http://schemas.microsoft.com/office/drawing/2014/main" id="{1BCF6F54-3459-41EC-98A9-FE8D1931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191"/>
              <a:ext cx="1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1" name="Line 61">
              <a:extLst>
                <a:ext uri="{FF2B5EF4-FFF2-40B4-BE49-F238E27FC236}">
                  <a16:creationId xmlns:a16="http://schemas.microsoft.com/office/drawing/2014/main" id="{BA2DF316-68E1-4EF7-BE13-2E24C20B7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2278"/>
              <a:ext cx="4" cy="11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2" name="Line 62">
              <a:extLst>
                <a:ext uri="{FF2B5EF4-FFF2-40B4-BE49-F238E27FC236}">
                  <a16:creationId xmlns:a16="http://schemas.microsoft.com/office/drawing/2014/main" id="{CF8E0C56-02EE-474C-BE0D-D89BD71E9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490"/>
              <a:ext cx="0" cy="7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3" name="Text Box 63">
              <a:extLst>
                <a:ext uri="{FF2B5EF4-FFF2-40B4-BE49-F238E27FC236}">
                  <a16:creationId xmlns:a16="http://schemas.microsoft.com/office/drawing/2014/main" id="{D0F46780-DEDA-4F75-BADA-7681D94F8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3"/>
              <a:ext cx="32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4" name="Text Box 64">
              <a:extLst>
                <a:ext uri="{FF2B5EF4-FFF2-40B4-BE49-F238E27FC236}">
                  <a16:creationId xmlns:a16="http://schemas.microsoft.com/office/drawing/2014/main" id="{0FBC7A35-C854-40DA-9C5B-DE5263F26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" y="3110"/>
              <a:ext cx="30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5" name="Text Box 65">
              <a:extLst>
                <a:ext uri="{FF2B5EF4-FFF2-40B4-BE49-F238E27FC236}">
                  <a16:creationId xmlns:a16="http://schemas.microsoft.com/office/drawing/2014/main" id="{0F64036D-CEE1-4730-8CCA-48DF56A3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3169"/>
              <a:ext cx="22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0706" name="Text Box 66">
              <a:extLst>
                <a:ext uri="{FF2B5EF4-FFF2-40B4-BE49-F238E27FC236}">
                  <a16:creationId xmlns:a16="http://schemas.microsoft.com/office/drawing/2014/main" id="{3EC1E153-EAD4-4D7A-BBD5-3FFBF9418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084"/>
              <a:ext cx="81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 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4F9D637B-B6BA-4396-B68F-60F37CD16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2485"/>
              <a:ext cx="38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708" name="Text Box 68">
              <a:extLst>
                <a:ext uri="{FF2B5EF4-FFF2-40B4-BE49-F238E27FC236}">
                  <a16:creationId xmlns:a16="http://schemas.microsoft.com/office/drawing/2014/main" id="{86022ED4-4AD8-41D8-92EF-B11503D3D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2353"/>
              <a:ext cx="44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1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4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2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2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  <p:bldP spid="240695" grpId="0" autoUpdateAnimBg="0"/>
      <p:bldP spid="24069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6" name="Object 2">
            <a:extLst>
              <a:ext uri="{FF2B5EF4-FFF2-40B4-BE49-F238E27FC236}">
                <a16:creationId xmlns:a16="http://schemas.microsoft.com/office/drawing/2014/main" id="{F54CE78A-FB08-49E6-BA36-11E118C21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42163"/>
              </p:ext>
            </p:extLst>
          </p:nvPr>
        </p:nvGraphicFramePr>
        <p:xfrm>
          <a:off x="431800" y="1989138"/>
          <a:ext cx="4192588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1" name="Equation" r:id="rId4" imgW="2628720" imgH="1079280" progId="Equation.DSMT4">
                  <p:embed/>
                </p:oleObj>
              </mc:Choice>
              <mc:Fallback>
                <p:oleObj name="Equation" r:id="rId4" imgW="2628720" imgH="1079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989138"/>
                        <a:ext cx="4192588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7" name="Object 3">
            <a:extLst>
              <a:ext uri="{FF2B5EF4-FFF2-40B4-BE49-F238E27FC236}">
                <a16:creationId xmlns:a16="http://schemas.microsoft.com/office/drawing/2014/main" id="{B76CD5BC-03EC-46BD-B688-E51523321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716338"/>
          <a:ext cx="34194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2" name="Equation" r:id="rId6" imgW="2184120" imgH="1028520" progId="Equation.DSMT4">
                  <p:embed/>
                </p:oleObj>
              </mc:Choice>
              <mc:Fallback>
                <p:oleObj name="Equation" r:id="rId6" imgW="2184120" imgH="1028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34194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6" name="Rectangle 12">
            <a:extLst>
              <a:ext uri="{FF2B5EF4-FFF2-40B4-BE49-F238E27FC236}">
                <a16:creationId xmlns:a16="http://schemas.microsoft.com/office/drawing/2014/main" id="{6654E4C8-E773-422E-83E2-87B0CA11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80988"/>
            <a:ext cx="5241925" cy="5191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定义：并联电路的品质因数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241679" name="Object 15">
            <a:extLst>
              <a:ext uri="{FF2B5EF4-FFF2-40B4-BE49-F238E27FC236}">
                <a16:creationId xmlns:a16="http://schemas.microsoft.com/office/drawing/2014/main" id="{A10ACD45-3969-435A-8F25-056A046AC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5622925"/>
          <a:ext cx="647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3" name="Equation" r:id="rId8" imgW="406080" imgH="330120" progId="Equation.DSMT4">
                  <p:embed/>
                </p:oleObj>
              </mc:Choice>
              <mc:Fallback>
                <p:oleObj name="Equation" r:id="rId8" imgW="406080" imgH="3301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622925"/>
                        <a:ext cx="6477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0" name="Object 16">
            <a:extLst>
              <a:ext uri="{FF2B5EF4-FFF2-40B4-BE49-F238E27FC236}">
                <a16:creationId xmlns:a16="http://schemas.microsoft.com/office/drawing/2014/main" id="{91D0B225-84A2-4441-ABAB-50F149B85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5622925"/>
          <a:ext cx="3762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4" name="Equation" r:id="rId10" imgW="203040" imgH="330120" progId="Equation.DSMT4">
                  <p:embed/>
                </p:oleObj>
              </mc:Choice>
              <mc:Fallback>
                <p:oleObj name="Equation" r:id="rId10" imgW="203040" imgH="3301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622925"/>
                        <a:ext cx="376237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1" name="Object 17">
            <a:extLst>
              <a:ext uri="{FF2B5EF4-FFF2-40B4-BE49-F238E27FC236}">
                <a16:creationId xmlns:a16="http://schemas.microsoft.com/office/drawing/2014/main" id="{D0387810-9451-42A1-8B48-9E158EE7C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5549900"/>
          <a:ext cx="9731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5" name="Equation" r:id="rId12" imgW="571320" imgH="330120" progId="Equation.DSMT4">
                  <p:embed/>
                </p:oleObj>
              </mc:Choice>
              <mc:Fallback>
                <p:oleObj name="Equation" r:id="rId12" imgW="571320" imgH="3301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549900"/>
                        <a:ext cx="973137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2" name="Rectangle 18">
            <a:extLst>
              <a:ext uri="{FF2B5EF4-FFF2-40B4-BE49-F238E27FC236}">
                <a16:creationId xmlns:a16="http://schemas.microsoft.com/office/drawing/2014/main" id="{CBF014F6-4DA0-4AF1-90FF-4D9D508C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5554663"/>
            <a:ext cx="320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又称为电流谐振。</a:t>
            </a:r>
          </a:p>
        </p:txBody>
      </p:sp>
      <p:sp>
        <p:nvSpPr>
          <p:cNvPr id="241684" name="Rectangle 20">
            <a:extLst>
              <a:ext uri="{FF2B5EF4-FFF2-40B4-BE49-F238E27FC236}">
                <a16:creationId xmlns:a16="http://schemas.microsoft.com/office/drawing/2014/main" id="{E2DC8E7B-5500-496E-ABFA-9731B85EC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55197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完全补偿，且</a:t>
            </a:r>
          </a:p>
        </p:txBody>
      </p:sp>
      <p:sp>
        <p:nvSpPr>
          <p:cNvPr id="241685" name="Rectangle 21">
            <a:extLst>
              <a:ext uri="{FF2B5EF4-FFF2-40B4-BE49-F238E27FC236}">
                <a16:creationId xmlns:a16="http://schemas.microsoft.com/office/drawing/2014/main" id="{C060E154-BA47-4C79-B667-B09AB100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5467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</a:p>
        </p:txBody>
      </p:sp>
      <p:sp>
        <p:nvSpPr>
          <p:cNvPr id="241686" name="Line 22">
            <a:extLst>
              <a:ext uri="{FF2B5EF4-FFF2-40B4-BE49-F238E27FC236}">
                <a16:creationId xmlns:a16="http://schemas.microsoft.com/office/drawing/2014/main" id="{0D741B1F-EF5F-4E8B-94D3-CA625562F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3141663"/>
            <a:ext cx="14398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87" name="Freeform 23">
            <a:extLst>
              <a:ext uri="{FF2B5EF4-FFF2-40B4-BE49-F238E27FC236}">
                <a16:creationId xmlns:a16="http://schemas.microsoft.com/office/drawing/2014/main" id="{4A30FA9F-12FE-4EA6-8A7F-EFC7D41FBDF6}"/>
              </a:ext>
            </a:extLst>
          </p:cNvPr>
          <p:cNvSpPr>
            <a:spLocks/>
          </p:cNvSpPr>
          <p:nvPr/>
        </p:nvSpPr>
        <p:spPr bwMode="auto">
          <a:xfrm>
            <a:off x="7616825" y="3071813"/>
            <a:ext cx="114300" cy="115887"/>
          </a:xfrm>
          <a:custGeom>
            <a:avLst/>
            <a:gdLst>
              <a:gd name="T0" fmla="*/ 0 w 72"/>
              <a:gd name="T1" fmla="*/ 0 h 73"/>
              <a:gd name="T2" fmla="*/ 72 w 72"/>
              <a:gd name="T3" fmla="*/ 37 h 73"/>
              <a:gd name="T4" fmla="*/ 0 w 72"/>
              <a:gd name="T5" fmla="*/ 73 h 73"/>
              <a:gd name="T6" fmla="*/ 0 w 72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3">
                <a:moveTo>
                  <a:pt x="0" y="0"/>
                </a:moveTo>
                <a:lnTo>
                  <a:pt x="72" y="37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88" name="Line 24">
            <a:extLst>
              <a:ext uri="{FF2B5EF4-FFF2-40B4-BE49-F238E27FC236}">
                <a16:creationId xmlns:a16="http://schemas.microsoft.com/office/drawing/2014/main" id="{8B0A4479-3E6B-44F4-AD9D-14C16BA0C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2201863"/>
            <a:ext cx="1588" cy="866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89" name="Freeform 25">
            <a:extLst>
              <a:ext uri="{FF2B5EF4-FFF2-40B4-BE49-F238E27FC236}">
                <a16:creationId xmlns:a16="http://schemas.microsoft.com/office/drawing/2014/main" id="{8C90EF68-BBB5-492A-8B3C-AB7032168FFD}"/>
              </a:ext>
            </a:extLst>
          </p:cNvPr>
          <p:cNvSpPr>
            <a:spLocks/>
          </p:cNvSpPr>
          <p:nvPr/>
        </p:nvSpPr>
        <p:spPr bwMode="auto">
          <a:xfrm>
            <a:off x="6119813" y="2100263"/>
            <a:ext cx="114300" cy="115887"/>
          </a:xfrm>
          <a:custGeom>
            <a:avLst/>
            <a:gdLst>
              <a:gd name="T0" fmla="*/ 0 w 72"/>
              <a:gd name="T1" fmla="*/ 73 h 73"/>
              <a:gd name="T2" fmla="*/ 36 w 72"/>
              <a:gd name="T3" fmla="*/ 0 h 73"/>
              <a:gd name="T4" fmla="*/ 72 w 72"/>
              <a:gd name="T5" fmla="*/ 73 h 73"/>
              <a:gd name="T6" fmla="*/ 0 w 72"/>
              <a:gd name="T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3">
                <a:moveTo>
                  <a:pt x="0" y="73"/>
                </a:moveTo>
                <a:lnTo>
                  <a:pt x="36" y="0"/>
                </a:lnTo>
                <a:lnTo>
                  <a:pt x="72" y="73"/>
                </a:lnTo>
                <a:lnTo>
                  <a:pt x="0" y="7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90" name="Freeform 26">
            <a:extLst>
              <a:ext uri="{FF2B5EF4-FFF2-40B4-BE49-F238E27FC236}">
                <a16:creationId xmlns:a16="http://schemas.microsoft.com/office/drawing/2014/main" id="{18522DA6-F5AC-4C7D-BD68-506AF5E82DFD}"/>
              </a:ext>
            </a:extLst>
          </p:cNvPr>
          <p:cNvSpPr>
            <a:spLocks/>
          </p:cNvSpPr>
          <p:nvPr/>
        </p:nvSpPr>
        <p:spPr bwMode="auto">
          <a:xfrm>
            <a:off x="6124575" y="3957638"/>
            <a:ext cx="114300" cy="119062"/>
          </a:xfrm>
          <a:custGeom>
            <a:avLst/>
            <a:gdLst>
              <a:gd name="T0" fmla="*/ 72 w 72"/>
              <a:gd name="T1" fmla="*/ 0 h 75"/>
              <a:gd name="T2" fmla="*/ 36 w 72"/>
              <a:gd name="T3" fmla="*/ 75 h 75"/>
              <a:gd name="T4" fmla="*/ 0 w 72"/>
              <a:gd name="T5" fmla="*/ 0 h 75"/>
              <a:gd name="T6" fmla="*/ 72 w 72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75">
                <a:moveTo>
                  <a:pt x="72" y="0"/>
                </a:moveTo>
                <a:lnTo>
                  <a:pt x="36" y="75"/>
                </a:lnTo>
                <a:lnTo>
                  <a:pt x="0" y="0"/>
                </a:lnTo>
                <a:lnTo>
                  <a:pt x="72" y="0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91" name="Line 27">
            <a:extLst>
              <a:ext uri="{FF2B5EF4-FFF2-40B4-BE49-F238E27FC236}">
                <a16:creationId xmlns:a16="http://schemas.microsoft.com/office/drawing/2014/main" id="{93EAB785-41A1-420C-9D6A-75A99D6C9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3065463"/>
            <a:ext cx="925513" cy="15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692" name="Freeform 28">
            <a:extLst>
              <a:ext uri="{FF2B5EF4-FFF2-40B4-BE49-F238E27FC236}">
                <a16:creationId xmlns:a16="http://schemas.microsoft.com/office/drawing/2014/main" id="{DBBDBBF9-13D0-4EA9-A0DD-77AAAF365673}"/>
              </a:ext>
            </a:extLst>
          </p:cNvPr>
          <p:cNvSpPr>
            <a:spLocks/>
          </p:cNvSpPr>
          <p:nvPr/>
        </p:nvSpPr>
        <p:spPr bwMode="auto">
          <a:xfrm>
            <a:off x="7119938" y="2998788"/>
            <a:ext cx="115887" cy="115887"/>
          </a:xfrm>
          <a:custGeom>
            <a:avLst/>
            <a:gdLst>
              <a:gd name="T0" fmla="*/ 0 w 73"/>
              <a:gd name="T1" fmla="*/ 0 h 73"/>
              <a:gd name="T2" fmla="*/ 73 w 73"/>
              <a:gd name="T3" fmla="*/ 36 h 73"/>
              <a:gd name="T4" fmla="*/ 0 w 73"/>
              <a:gd name="T5" fmla="*/ 73 h 73"/>
              <a:gd name="T6" fmla="*/ 0 w 73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73">
                <a:moveTo>
                  <a:pt x="0" y="0"/>
                </a:moveTo>
                <a:lnTo>
                  <a:pt x="73" y="36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1693" name="Group 29">
            <a:extLst>
              <a:ext uri="{FF2B5EF4-FFF2-40B4-BE49-F238E27FC236}">
                <a16:creationId xmlns:a16="http://schemas.microsoft.com/office/drawing/2014/main" id="{9278054C-03AF-4627-889B-61856F1FE1A8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1743075"/>
            <a:ext cx="233363" cy="644525"/>
            <a:chOff x="4417" y="533"/>
            <a:chExt cx="147" cy="406"/>
          </a:xfrm>
        </p:grpSpPr>
        <p:sp>
          <p:nvSpPr>
            <p:cNvPr id="241694" name="Rectangle 30">
              <a:extLst>
                <a:ext uri="{FF2B5EF4-FFF2-40B4-BE49-F238E27FC236}">
                  <a16:creationId xmlns:a16="http://schemas.microsoft.com/office/drawing/2014/main" id="{03D9FBC8-85AD-4951-A99E-9EEC328F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533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41695" name="Rectangle 31">
              <a:extLst>
                <a:ext uri="{FF2B5EF4-FFF2-40B4-BE49-F238E27FC236}">
                  <a16:creationId xmlns:a16="http://schemas.microsoft.com/office/drawing/2014/main" id="{69870982-BF98-405B-9E0B-D2017598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803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 i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696" name="Rectangle 32">
              <a:extLst>
                <a:ext uri="{FF2B5EF4-FFF2-40B4-BE49-F238E27FC236}">
                  <a16:creationId xmlns:a16="http://schemas.microsoft.com/office/drawing/2014/main" id="{21631E6F-0DAD-4EE1-991A-C3FAC9668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713"/>
              <a:ext cx="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1" i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697" name="Group 33">
            <a:extLst>
              <a:ext uri="{FF2B5EF4-FFF2-40B4-BE49-F238E27FC236}">
                <a16:creationId xmlns:a16="http://schemas.microsoft.com/office/drawing/2014/main" id="{89AF9E52-915D-4B44-9949-F67974B521AF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2433638"/>
            <a:ext cx="233363" cy="609600"/>
            <a:chOff x="4507" y="899"/>
            <a:chExt cx="147" cy="384"/>
          </a:xfrm>
        </p:grpSpPr>
        <p:grpSp>
          <p:nvGrpSpPr>
            <p:cNvPr id="241698" name="Group 34">
              <a:extLst>
                <a:ext uri="{FF2B5EF4-FFF2-40B4-BE49-F238E27FC236}">
                  <a16:creationId xmlns:a16="http://schemas.microsoft.com/office/drawing/2014/main" id="{8C2BEE18-1F14-4CB4-B0A4-EF7BEFFE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" y="1058"/>
              <a:ext cx="143" cy="225"/>
              <a:chOff x="4507" y="1058"/>
              <a:chExt cx="143" cy="225"/>
            </a:xfrm>
          </p:grpSpPr>
          <p:sp>
            <p:nvSpPr>
              <p:cNvPr id="241699" name="Rectangle 35">
                <a:extLst>
                  <a:ext uri="{FF2B5EF4-FFF2-40B4-BE49-F238E27FC236}">
                    <a16:creationId xmlns:a16="http://schemas.microsoft.com/office/drawing/2014/main" id="{9E7C9750-3C6E-4913-BDE3-5F1E57727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1058"/>
                <a:ext cx="6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20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700" name="Rectangle 36">
                <a:extLst>
                  <a:ext uri="{FF2B5EF4-FFF2-40B4-BE49-F238E27FC236}">
                    <a16:creationId xmlns:a16="http://schemas.microsoft.com/office/drawing/2014/main" id="{FB871DCE-C28E-4E16-A797-1C7DFD1F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1147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n-US" altLang="zh-CN" sz="14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1701" name="Rectangle 37">
              <a:extLst>
                <a:ext uri="{FF2B5EF4-FFF2-40B4-BE49-F238E27FC236}">
                  <a16:creationId xmlns:a16="http://schemas.microsoft.com/office/drawing/2014/main" id="{621F6D7A-7CB8-493B-80D2-F8690701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899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41702" name="Group 38">
            <a:extLst>
              <a:ext uri="{FF2B5EF4-FFF2-40B4-BE49-F238E27FC236}">
                <a16:creationId xmlns:a16="http://schemas.microsoft.com/office/drawing/2014/main" id="{FC85D08C-D1F0-429A-B2F6-2A0F41D12DCC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2443163"/>
            <a:ext cx="446088" cy="560387"/>
            <a:chOff x="4973" y="479"/>
            <a:chExt cx="281" cy="353"/>
          </a:xfrm>
        </p:grpSpPr>
        <p:sp>
          <p:nvSpPr>
            <p:cNvPr id="241703" name="Rectangle 39">
              <a:extLst>
                <a:ext uri="{FF2B5EF4-FFF2-40B4-BE49-F238E27FC236}">
                  <a16:creationId xmlns:a16="http://schemas.microsoft.com/office/drawing/2014/main" id="{BD7B3F23-8DAB-494B-9FAC-07B496D7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620"/>
              <a:ext cx="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704" name="Rectangle 40">
              <a:extLst>
                <a:ext uri="{FF2B5EF4-FFF2-40B4-BE49-F238E27FC236}">
                  <a16:creationId xmlns:a16="http://schemas.microsoft.com/office/drawing/2014/main" id="{3FAA7558-7F58-464B-9CA0-D4617F31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638"/>
              <a:ext cx="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705" name="Rectangle 41">
              <a:extLst>
                <a:ext uri="{FF2B5EF4-FFF2-40B4-BE49-F238E27FC236}">
                  <a16:creationId xmlns:a16="http://schemas.microsoft.com/office/drawing/2014/main" id="{26B563C4-68ED-44E8-97DF-DDEE99FD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479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06" name="Group 42">
            <a:extLst>
              <a:ext uri="{FF2B5EF4-FFF2-40B4-BE49-F238E27FC236}">
                <a16:creationId xmlns:a16="http://schemas.microsoft.com/office/drawing/2014/main" id="{5C1B9998-EFC5-4E81-B873-D2D0C36899C1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3033713"/>
            <a:ext cx="284163" cy="546100"/>
            <a:chOff x="5099" y="1613"/>
            <a:chExt cx="179" cy="344"/>
          </a:xfrm>
        </p:grpSpPr>
        <p:sp>
          <p:nvSpPr>
            <p:cNvPr id="241707" name="Rectangle 43">
              <a:extLst>
                <a:ext uri="{FF2B5EF4-FFF2-40B4-BE49-F238E27FC236}">
                  <a16:creationId xmlns:a16="http://schemas.microsoft.com/office/drawing/2014/main" id="{15D083FE-6132-4860-92C8-5584F9E8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176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708" name="Rectangle 44">
              <a:extLst>
                <a:ext uri="{FF2B5EF4-FFF2-40B4-BE49-F238E27FC236}">
                  <a16:creationId xmlns:a16="http://schemas.microsoft.com/office/drawing/2014/main" id="{C7578316-22BB-4D60-BD7B-BD88A9A59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1613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709" name="Group 45">
            <a:extLst>
              <a:ext uri="{FF2B5EF4-FFF2-40B4-BE49-F238E27FC236}">
                <a16:creationId xmlns:a16="http://schemas.microsoft.com/office/drawing/2014/main" id="{47670D25-AD6D-43BD-AC9A-79DF77A23E5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395663"/>
            <a:ext cx="230188" cy="630237"/>
            <a:chOff x="4467" y="1505"/>
            <a:chExt cx="145" cy="397"/>
          </a:xfrm>
        </p:grpSpPr>
        <p:sp>
          <p:nvSpPr>
            <p:cNvPr id="241710" name="Rectangle 46">
              <a:extLst>
                <a:ext uri="{FF2B5EF4-FFF2-40B4-BE49-F238E27FC236}">
                  <a16:creationId xmlns:a16="http://schemas.microsoft.com/office/drawing/2014/main" id="{7777605E-BFB1-4380-B394-1D299ED6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1766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400" b="1" i="1">
                  <a:solidFill>
                    <a:srgbClr val="33CC33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1400" b="1">
                <a:solidFill>
                  <a:srgbClr val="33CC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711" name="Rectangle 47">
              <a:extLst>
                <a:ext uri="{FF2B5EF4-FFF2-40B4-BE49-F238E27FC236}">
                  <a16:creationId xmlns:a16="http://schemas.microsoft.com/office/drawing/2014/main" id="{5F6254D1-720D-488B-AA2F-168C512C7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678"/>
              <a:ext cx="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1" i="1">
                  <a:solidFill>
                    <a:srgbClr val="33CC33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1">
                <a:solidFill>
                  <a:srgbClr val="33CC33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712" name="Rectangle 48">
              <a:extLst>
                <a:ext uri="{FF2B5EF4-FFF2-40B4-BE49-F238E27FC236}">
                  <a16:creationId xmlns:a16="http://schemas.microsoft.com/office/drawing/2014/main" id="{50E24A2F-1DF1-4A0F-A202-FFF28A6A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505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33CC33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41713" name="Line 49">
            <a:extLst>
              <a:ext uri="{FF2B5EF4-FFF2-40B4-BE49-F238E27FC236}">
                <a16:creationId xmlns:a16="http://schemas.microsoft.com/office/drawing/2014/main" id="{5F03AE71-1C49-4E92-855A-3E5BEBA4B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3059113"/>
            <a:ext cx="1588" cy="92392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1714" name="Object 50">
            <a:extLst>
              <a:ext uri="{FF2B5EF4-FFF2-40B4-BE49-F238E27FC236}">
                <a16:creationId xmlns:a16="http://schemas.microsoft.com/office/drawing/2014/main" id="{F5C1CEB1-F57D-48BA-AEFB-AAD64EBAB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089025"/>
          <a:ext cx="38877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76" name="公式" r:id="rId14" imgW="1879560" imgH="469800" progId="Equation.3">
                  <p:embed/>
                </p:oleObj>
              </mc:Choice>
              <mc:Fallback>
                <p:oleObj name="公式" r:id="rId14" imgW="1879560" imgH="4698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89025"/>
                        <a:ext cx="38877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4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1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6" grpId="0" animBg="1" autoUpdateAnimBg="0"/>
      <p:bldP spid="241682" grpId="0" autoUpdateAnimBg="0"/>
      <p:bldP spid="241684" grpId="0" autoUpdateAnimBg="0"/>
      <p:bldP spid="2416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17" name="Text Box 25">
            <a:extLst>
              <a:ext uri="{FF2B5EF4-FFF2-40B4-BE49-F238E27FC236}">
                <a16:creationId xmlns:a16="http://schemas.microsoft.com/office/drawing/2014/main" id="{6231872D-DF3C-4E13-BCBD-8DEF1CB6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981075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3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谐振时的功率</a:t>
            </a:r>
          </a:p>
        </p:txBody>
      </p:sp>
      <p:graphicFrame>
        <p:nvGraphicFramePr>
          <p:cNvPr id="161818" name="Object 26">
            <a:extLst>
              <a:ext uri="{FF2B5EF4-FFF2-40B4-BE49-F238E27FC236}">
                <a16:creationId xmlns:a16="http://schemas.microsoft.com/office/drawing/2014/main" id="{9A824F21-39F8-4BC8-8EEB-3FE03C070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2312988"/>
          <a:ext cx="12954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0" name="Equation" r:id="rId3" imgW="520560" imgH="393480" progId="Equation.DSMT4">
                  <p:embed/>
                </p:oleObj>
              </mc:Choice>
              <mc:Fallback>
                <p:oleObj name="Equation" r:id="rId3" imgW="520560" imgH="393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312988"/>
                        <a:ext cx="12954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>
            <a:extLst>
              <a:ext uri="{FF2B5EF4-FFF2-40B4-BE49-F238E27FC236}">
                <a16:creationId xmlns:a16="http://schemas.microsoft.com/office/drawing/2014/main" id="{92E0023A-D174-4B4C-BD4C-8B2E8A957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1628775"/>
          <a:ext cx="2514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1" name="公式" r:id="rId5" imgW="1130040" imgH="215640" progId="Equation.3">
                  <p:embed/>
                </p:oleObj>
              </mc:Choice>
              <mc:Fallback>
                <p:oleObj name="公式" r:id="rId5" imgW="113004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628775"/>
                        <a:ext cx="2514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0" name="Text Box 28">
            <a:extLst>
              <a:ext uri="{FF2B5EF4-FFF2-40B4-BE49-F238E27FC236}">
                <a16:creationId xmlns:a16="http://schemas.microsoft.com/office/drawing/2014/main" id="{F17EAA11-31D6-47CD-B90D-99AB5FC51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184650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circleNumDbPlain" startAt="4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谐振时的能量</a:t>
            </a:r>
          </a:p>
        </p:txBody>
      </p:sp>
      <p:graphicFrame>
        <p:nvGraphicFramePr>
          <p:cNvPr id="161823" name="Object 31">
            <a:extLst>
              <a:ext uri="{FF2B5EF4-FFF2-40B4-BE49-F238E27FC236}">
                <a16:creationId xmlns:a16="http://schemas.microsoft.com/office/drawing/2014/main" id="{84800936-28EE-48E8-B611-089340317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465513"/>
          <a:ext cx="1895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2" name="公式" r:id="rId7" imgW="850680" imgH="241200" progId="Equation.3">
                  <p:embed/>
                </p:oleObj>
              </mc:Choice>
              <mc:Fallback>
                <p:oleObj name="公式" r:id="rId7" imgW="85068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65513"/>
                        <a:ext cx="1895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3" name="Object 41">
            <a:extLst>
              <a:ext uri="{FF2B5EF4-FFF2-40B4-BE49-F238E27FC236}">
                <a16:creationId xmlns:a16="http://schemas.microsoft.com/office/drawing/2014/main" id="{257606FD-141C-4B5C-A242-855E4B1CD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976813"/>
          <a:ext cx="5461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3" name="公式" r:id="rId9" imgW="2450880" imgH="253800" progId="Equation.3">
                  <p:embed/>
                </p:oleObj>
              </mc:Choice>
              <mc:Fallback>
                <p:oleObj name="公式" r:id="rId9" imgW="2450880" imgH="253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76813"/>
                        <a:ext cx="5461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4" name="Object 42">
            <a:extLst>
              <a:ext uri="{FF2B5EF4-FFF2-40B4-BE49-F238E27FC236}">
                <a16:creationId xmlns:a16="http://schemas.microsoft.com/office/drawing/2014/main" id="{B96DA9D2-4E1D-4728-A6F4-19552FDB1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2457450"/>
          <a:ext cx="23399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4" name="Equation" r:id="rId11" imgW="736560" imgH="203040" progId="Equation.DSMT4">
                  <p:embed/>
                </p:oleObj>
              </mc:Choice>
              <mc:Fallback>
                <p:oleObj name="Equation" r:id="rId11" imgW="736560" imgH="203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457450"/>
                        <a:ext cx="23399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7" grpId="0"/>
      <p:bldP spid="1618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C011043D-FC45-4FE6-A369-9B2C329F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520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 sz="1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512EAD99-6CE9-4F03-85D4-B47A4C055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322388"/>
            <a:ext cx="3385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 </a:t>
            </a:r>
          </a:p>
          <a:p>
            <a:pPr eaLnBrk="1" hangingPunct="1"/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EE4FC714-A0A7-478B-8B61-78DE36C0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0800"/>
            <a:ext cx="5113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§11-1  </a:t>
            </a:r>
            <a:r>
              <a:rPr lang="zh-CN" altLang="en-US" sz="36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6B334412-BDC0-4D26-ADAF-79CF9CF1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69988"/>
            <a:ext cx="82423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当电路中激励源的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频率变化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时，电路中的感抗、容抗将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跟随频率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变化，从而导致电路的工作状态亦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跟随频率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变化。因此，分析研究电路和系统的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频率特性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就显得格外重要。 </a:t>
            </a:r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17C56B2A-636A-41FE-A4D0-16F06098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09988"/>
            <a:ext cx="1620957" cy="523220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频率特性</a:t>
            </a: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E550E112-ABC5-425A-BDF2-9BAECA7FD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070350"/>
            <a:ext cx="719137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80" name="Rectangle 20">
            <a:extLst>
              <a:ext uri="{FF2B5EF4-FFF2-40B4-BE49-F238E27FC236}">
                <a16:creationId xmlns:a16="http://schemas.microsoft.com/office/drawing/2014/main" id="{B034D511-11AC-4B03-A082-B170C015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24400"/>
            <a:ext cx="8208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电路和系统的工作状态跟随频率而变化的现象，称为电路和系统的频率特性，又称频率响应。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6" grpId="0" autoUpdateAnimBg="0"/>
      <p:bldP spid="66578" grpId="0" animBg="1"/>
      <p:bldP spid="665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7" name="Rectangle 11">
            <a:extLst>
              <a:ext uri="{FF2B5EF4-FFF2-40B4-BE49-F238E27FC236}">
                <a16:creationId xmlns:a16="http://schemas.microsoft.com/office/drawing/2014/main" id="{AD0ECBB7-C84A-4C32-B24E-10F2EFAC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95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9E36747E-439B-4352-A091-74BC0BB3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6767512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电感线圈与电容器的并联谐振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19AEF54D-0641-486C-98D1-EC34576B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81200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实际的电感线圈总是存在电阻，因此当电感线圈与电容器并联时，电路如图所示。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840BF977-B92C-4914-B5A9-180B2CCD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）谐振条件</a:t>
            </a:r>
          </a:p>
        </p:txBody>
      </p:sp>
      <p:graphicFrame>
        <p:nvGraphicFramePr>
          <p:cNvPr id="162838" name="Object 22">
            <a:extLst>
              <a:ext uri="{FF2B5EF4-FFF2-40B4-BE49-F238E27FC236}">
                <a16:creationId xmlns:a16="http://schemas.microsoft.com/office/drawing/2014/main" id="{75776F0C-DB3C-497E-9C46-5AE44258A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30876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83" name="公式" r:id="rId3" imgW="1422360" imgH="406080" progId="Equation.3">
                  <p:embed/>
                </p:oleObj>
              </mc:Choice>
              <mc:Fallback>
                <p:oleObj name="公式" r:id="rId3" imgW="142236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30876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9" name="Object 23">
            <a:extLst>
              <a:ext uri="{FF2B5EF4-FFF2-40B4-BE49-F238E27FC236}">
                <a16:creationId xmlns:a16="http://schemas.microsoft.com/office/drawing/2014/main" id="{1740F890-76E3-4AB9-8421-38BE7DEEB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55749"/>
              </p:ext>
            </p:extLst>
          </p:nvPr>
        </p:nvGraphicFramePr>
        <p:xfrm>
          <a:off x="1501755" y="3973514"/>
          <a:ext cx="55911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84" name="公式" r:id="rId5" imgW="2476440" imgH="419040" progId="Equation.3">
                  <p:embed/>
                </p:oleObj>
              </mc:Choice>
              <mc:Fallback>
                <p:oleObj name="公式" r:id="rId5" imgW="247644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55" y="3973514"/>
                        <a:ext cx="55911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0" name="Object 24">
            <a:extLst>
              <a:ext uri="{FF2B5EF4-FFF2-40B4-BE49-F238E27FC236}">
                <a16:creationId xmlns:a16="http://schemas.microsoft.com/office/drawing/2014/main" id="{C4858BC4-8521-4877-A06D-3AA446207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221163"/>
          <a:ext cx="14303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85" name="公式" r:id="rId7" imgW="660240" imgH="228600" progId="Equation.3">
                  <p:embed/>
                </p:oleObj>
              </mc:Choice>
              <mc:Fallback>
                <p:oleObj name="公式" r:id="rId7" imgW="66024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221163"/>
                        <a:ext cx="14303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1" name="Object 25">
            <a:extLst>
              <a:ext uri="{FF2B5EF4-FFF2-40B4-BE49-F238E27FC236}">
                <a16:creationId xmlns:a16="http://schemas.microsoft.com/office/drawing/2014/main" id="{B0980F91-DF80-45F3-AF70-77BF09420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02070"/>
              </p:ext>
            </p:extLst>
          </p:nvPr>
        </p:nvGraphicFramePr>
        <p:xfrm>
          <a:off x="1594624" y="5092701"/>
          <a:ext cx="34417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86" name="公式" r:id="rId9" imgW="1600200" imgH="482400" progId="Equation.3">
                  <p:embed/>
                </p:oleObj>
              </mc:Choice>
              <mc:Fallback>
                <p:oleObj name="公式" r:id="rId9" imgW="160020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624" y="5092701"/>
                        <a:ext cx="34417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53" name="Group 37">
            <a:extLst>
              <a:ext uri="{FF2B5EF4-FFF2-40B4-BE49-F238E27FC236}">
                <a16:creationId xmlns:a16="http://schemas.microsoft.com/office/drawing/2014/main" id="{6C354005-6CA7-4B4D-B91B-CEAF640E32F9}"/>
              </a:ext>
            </a:extLst>
          </p:cNvPr>
          <p:cNvGrpSpPr>
            <a:grpSpLocks/>
          </p:cNvGrpSpPr>
          <p:nvPr/>
        </p:nvGrpSpPr>
        <p:grpSpPr bwMode="auto">
          <a:xfrm>
            <a:off x="6408717" y="1916114"/>
            <a:ext cx="2392363" cy="1944688"/>
            <a:chOff x="4037" y="1216"/>
            <a:chExt cx="1507" cy="1225"/>
          </a:xfrm>
        </p:grpSpPr>
        <p:sp>
          <p:nvSpPr>
            <p:cNvPr id="162854" name="Line 38">
              <a:extLst>
                <a:ext uri="{FF2B5EF4-FFF2-40B4-BE49-F238E27FC236}">
                  <a16:creationId xmlns:a16="http://schemas.microsoft.com/office/drawing/2014/main" id="{FE4116D3-FB64-445C-87BE-E05F7B28A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1245"/>
              <a:ext cx="0" cy="6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55" name="Line 39">
              <a:extLst>
                <a:ext uri="{FF2B5EF4-FFF2-40B4-BE49-F238E27FC236}">
                  <a16:creationId xmlns:a16="http://schemas.microsoft.com/office/drawing/2014/main" id="{2EEE2551-FCC7-48BA-B89A-1AD26A3D3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2235"/>
              <a:ext cx="0" cy="1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56" name="Line 40">
              <a:extLst>
                <a:ext uri="{FF2B5EF4-FFF2-40B4-BE49-F238E27FC236}">
                  <a16:creationId xmlns:a16="http://schemas.microsoft.com/office/drawing/2014/main" id="{B34EFEED-0595-4130-821A-F74001325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1244"/>
              <a:ext cx="9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57" name="Line 41">
              <a:extLst>
                <a:ext uri="{FF2B5EF4-FFF2-40B4-BE49-F238E27FC236}">
                  <a16:creationId xmlns:a16="http://schemas.microsoft.com/office/drawing/2014/main" id="{DB5C8C8A-CD14-455F-AA67-E52A0BFA0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3" y="1245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58" name="Line 42">
              <a:extLst>
                <a:ext uri="{FF2B5EF4-FFF2-40B4-BE49-F238E27FC236}">
                  <a16:creationId xmlns:a16="http://schemas.microsoft.com/office/drawing/2014/main" id="{94BF4956-AF75-4CAA-A39E-62EBEA0D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3" y="1869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59" name="Line 43">
              <a:extLst>
                <a:ext uri="{FF2B5EF4-FFF2-40B4-BE49-F238E27FC236}">
                  <a16:creationId xmlns:a16="http://schemas.microsoft.com/office/drawing/2014/main" id="{2ED3FBD3-0B02-4930-A7BF-E82136681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5" y="2396"/>
              <a:ext cx="104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2860" name="Group 44">
              <a:extLst>
                <a:ext uri="{FF2B5EF4-FFF2-40B4-BE49-F238E27FC236}">
                  <a16:creationId xmlns:a16="http://schemas.microsoft.com/office/drawing/2014/main" id="{DEC48507-B7BB-467F-9D83-15476B54B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1" y="1776"/>
              <a:ext cx="258" cy="93"/>
              <a:chOff x="1351" y="3976"/>
              <a:chExt cx="174" cy="93"/>
            </a:xfrm>
          </p:grpSpPr>
          <p:sp>
            <p:nvSpPr>
              <p:cNvPr id="162861" name="Line 45">
                <a:extLst>
                  <a:ext uri="{FF2B5EF4-FFF2-40B4-BE49-F238E27FC236}">
                    <a16:creationId xmlns:a16="http://schemas.microsoft.com/office/drawing/2014/main" id="{F17D08B9-40EF-4A16-8CCA-2456F80EA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62" name="Line 46">
                <a:extLst>
                  <a:ext uri="{FF2B5EF4-FFF2-40B4-BE49-F238E27FC236}">
                    <a16:creationId xmlns:a16="http://schemas.microsoft.com/office/drawing/2014/main" id="{5BC2CC24-419F-414D-95AB-F28221826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2863" name="Text Box 47">
              <a:extLst>
                <a:ext uri="{FF2B5EF4-FFF2-40B4-BE49-F238E27FC236}">
                  <a16:creationId xmlns:a16="http://schemas.microsoft.com/office/drawing/2014/main" id="{FD63F1C7-A3E1-4D7F-BDC3-B02FD33C4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9" y="164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2864" name="Text Box 48">
              <a:extLst>
                <a:ext uri="{FF2B5EF4-FFF2-40B4-BE49-F238E27FC236}">
                  <a16:creationId xmlns:a16="http://schemas.microsoft.com/office/drawing/2014/main" id="{DA517BB2-5F80-431C-BD2C-22CEE862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888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62865" name="Text Box 49">
              <a:extLst>
                <a:ext uri="{FF2B5EF4-FFF2-40B4-BE49-F238E27FC236}">
                  <a16:creationId xmlns:a16="http://schemas.microsoft.com/office/drawing/2014/main" id="{C27544B3-11B3-40C5-AD39-9C9A22A5F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343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2866" name="Oval 50">
              <a:extLst>
                <a:ext uri="{FF2B5EF4-FFF2-40B4-BE49-F238E27FC236}">
                  <a16:creationId xmlns:a16="http://schemas.microsoft.com/office/drawing/2014/main" id="{5D09542E-7DF5-4A59-B381-3D3A08A955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7" y="2357"/>
              <a:ext cx="68" cy="8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67" name="Oval 51">
              <a:extLst>
                <a:ext uri="{FF2B5EF4-FFF2-40B4-BE49-F238E27FC236}">
                  <a16:creationId xmlns:a16="http://schemas.microsoft.com/office/drawing/2014/main" id="{D0823A9D-7392-4B2E-8DD6-D4C5A506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216"/>
              <a:ext cx="73" cy="7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868" name="Rectangle 52">
              <a:extLst>
                <a:ext uri="{FF2B5EF4-FFF2-40B4-BE49-F238E27FC236}">
                  <a16:creationId xmlns:a16="http://schemas.microsoft.com/office/drawing/2014/main" id="{D80B211C-8F80-420D-A264-991F6228C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379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2869" name="Group 53">
              <a:extLst>
                <a:ext uri="{FF2B5EF4-FFF2-40B4-BE49-F238E27FC236}">
                  <a16:creationId xmlns:a16="http://schemas.microsoft.com/office/drawing/2014/main" id="{79CE9DC4-38C7-490D-B5BF-0E6EF5B3A56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522" y="1861"/>
              <a:ext cx="90" cy="363"/>
              <a:chOff x="1565" y="2614"/>
              <a:chExt cx="90" cy="486"/>
            </a:xfrm>
          </p:grpSpPr>
          <p:sp>
            <p:nvSpPr>
              <p:cNvPr id="162870" name="Arc 54">
                <a:extLst>
                  <a:ext uri="{FF2B5EF4-FFF2-40B4-BE49-F238E27FC236}">
                    <a16:creationId xmlns:a16="http://schemas.microsoft.com/office/drawing/2014/main" id="{0A9FE4A4-1DD4-4DD9-9F1D-ACC45245A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71" name="Arc 55">
                <a:extLst>
                  <a:ext uri="{FF2B5EF4-FFF2-40B4-BE49-F238E27FC236}">
                    <a16:creationId xmlns:a16="http://schemas.microsoft.com/office/drawing/2014/main" id="{56B75312-285B-4C75-A24E-83349BF5B0B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72" name="Arc 56">
                <a:extLst>
                  <a:ext uri="{FF2B5EF4-FFF2-40B4-BE49-F238E27FC236}">
                    <a16:creationId xmlns:a16="http://schemas.microsoft.com/office/drawing/2014/main" id="{E3578D18-BDE1-4C96-938A-0AACAFA53DF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73" name="Arc 57">
                <a:extLst>
                  <a:ext uri="{FF2B5EF4-FFF2-40B4-BE49-F238E27FC236}">
                    <a16:creationId xmlns:a16="http://schemas.microsoft.com/office/drawing/2014/main" id="{0000E853-F09F-4EB6-B21D-D51909F0831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62874" name="Text Box 58">
            <a:extLst>
              <a:ext uri="{FF2B5EF4-FFF2-40B4-BE49-F238E27FC236}">
                <a16:creationId xmlns:a16="http://schemas.microsoft.com/office/drawing/2014/main" id="{BCA74E8E-7A13-48DF-9212-11D20F69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78440"/>
            <a:ext cx="6840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                                             时，发生谐振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20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5" grpId="0" animBg="1"/>
      <p:bldP spid="162836" grpId="0" autoUpdateAnimBg="0"/>
      <p:bldP spid="162837" grpId="0"/>
      <p:bldP spid="162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886" name="Object 254">
            <a:extLst>
              <a:ext uri="{FF2B5EF4-FFF2-40B4-BE49-F238E27FC236}">
                <a16:creationId xmlns:a16="http://schemas.microsoft.com/office/drawing/2014/main" id="{B28ED2B1-B318-41A9-9E08-2025D62BB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79280"/>
              </p:ext>
            </p:extLst>
          </p:nvPr>
        </p:nvGraphicFramePr>
        <p:xfrm>
          <a:off x="576263" y="1500188"/>
          <a:ext cx="51482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7" r:id="rId4" imgW="2311400" imgH="469900" progId="Equation.3">
                  <p:embed/>
                </p:oleObj>
              </mc:Choice>
              <mc:Fallback>
                <p:oleObj r:id="rId4" imgW="2311400" imgH="469900" progId="Equation.3">
                  <p:embed/>
                  <p:pic>
                    <p:nvPicPr>
                      <p:cNvPr id="0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500188"/>
                        <a:ext cx="514826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87" name="Rectangle 255">
            <a:extLst>
              <a:ext uri="{FF2B5EF4-FFF2-40B4-BE49-F238E27FC236}">
                <a16:creationId xmlns:a16="http://schemas.microsoft.com/office/drawing/2014/main" id="{0C51ED33-069E-4CEA-A441-CD3F44CA2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谐振频率：</a:t>
            </a:r>
          </a:p>
        </p:txBody>
      </p:sp>
      <p:graphicFrame>
        <p:nvGraphicFramePr>
          <p:cNvPr id="197904" name="Object 272">
            <a:extLst>
              <a:ext uri="{FF2B5EF4-FFF2-40B4-BE49-F238E27FC236}">
                <a16:creationId xmlns:a16="http://schemas.microsoft.com/office/drawing/2014/main" id="{1015AFFC-321D-4F48-B24F-C6C231D69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12583"/>
              </p:ext>
            </p:extLst>
          </p:nvPr>
        </p:nvGraphicFramePr>
        <p:xfrm>
          <a:off x="1655763" y="2600908"/>
          <a:ext cx="11572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8" r:id="rId6" imgW="558558" imgH="444307" progId="Equation.3">
                  <p:embed/>
                </p:oleObj>
              </mc:Choice>
              <mc:Fallback>
                <p:oleObj r:id="rId6" imgW="558558" imgH="444307" progId="Equation.3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00908"/>
                        <a:ext cx="1157287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905" name="Object 273">
            <a:extLst>
              <a:ext uri="{FF2B5EF4-FFF2-40B4-BE49-F238E27FC236}">
                <a16:creationId xmlns:a16="http://schemas.microsoft.com/office/drawing/2014/main" id="{6D8EC19E-0202-4A48-A094-AAEAA6949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3796"/>
              </p:ext>
            </p:extLst>
          </p:nvPr>
        </p:nvGraphicFramePr>
        <p:xfrm>
          <a:off x="3498564" y="4546190"/>
          <a:ext cx="4714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9" r:id="rId8" imgW="203112" imgH="228501" progId="Equation.3">
                  <p:embed/>
                </p:oleObj>
              </mc:Choice>
              <mc:Fallback>
                <p:oleObj r:id="rId8" imgW="203112" imgH="228501" progId="Equation.3">
                  <p:embed/>
                  <p:pic>
                    <p:nvPicPr>
                      <p:cNvPr id="0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564" y="4546190"/>
                        <a:ext cx="4714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907" name="Object 275">
            <a:extLst>
              <a:ext uri="{FF2B5EF4-FFF2-40B4-BE49-F238E27FC236}">
                <a16:creationId xmlns:a16="http://schemas.microsoft.com/office/drawing/2014/main" id="{D581CF10-8EE9-4A71-A6BD-1C9CE642B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83863"/>
              </p:ext>
            </p:extLst>
          </p:nvPr>
        </p:nvGraphicFramePr>
        <p:xfrm>
          <a:off x="1518951" y="4365215"/>
          <a:ext cx="11096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0" r:id="rId10" imgW="558558" imgH="444307" progId="Equation.3">
                  <p:embed/>
                </p:oleObj>
              </mc:Choice>
              <mc:Fallback>
                <p:oleObj r:id="rId10" imgW="558558" imgH="444307" progId="Equation.3">
                  <p:embed/>
                  <p:pic>
                    <p:nvPicPr>
                      <p:cNvPr id="0" name="Object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951" y="4365215"/>
                        <a:ext cx="110966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908" name="Object 276">
            <a:extLst>
              <a:ext uri="{FF2B5EF4-FFF2-40B4-BE49-F238E27FC236}">
                <a16:creationId xmlns:a16="http://schemas.microsoft.com/office/drawing/2014/main" id="{E2566109-D307-4A14-B8E3-11D2EA0F2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17071"/>
              </p:ext>
            </p:extLst>
          </p:nvPr>
        </p:nvGraphicFramePr>
        <p:xfrm>
          <a:off x="3779838" y="2816808"/>
          <a:ext cx="5667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1" r:id="rId12" imgW="203112" imgH="228501" progId="Equation.3">
                  <p:embed/>
                </p:oleObj>
              </mc:Choice>
              <mc:Fallback>
                <p:oleObj r:id="rId12" imgW="203112" imgH="228501" progId="Equation.3">
                  <p:embed/>
                  <p:pic>
                    <p:nvPicPr>
                      <p:cNvPr id="0" name="Object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16808"/>
                        <a:ext cx="5667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910" name="Rectangle 278">
            <a:extLst>
              <a:ext uri="{FF2B5EF4-FFF2-40B4-BE49-F238E27FC236}">
                <a16:creationId xmlns:a16="http://schemas.microsoft.com/office/drawing/2014/main" id="{ABF51667-1DC7-4216-8E00-57C92A05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96" y="5465826"/>
            <a:ext cx="482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为虚数，此电路无谐振频率。</a:t>
            </a:r>
          </a:p>
        </p:txBody>
      </p:sp>
      <p:sp>
        <p:nvSpPr>
          <p:cNvPr id="197911" name="Rectangle 279">
            <a:extLst>
              <a:ext uri="{FF2B5EF4-FFF2-40B4-BE49-F238E27FC236}">
                <a16:creationId xmlns:a16="http://schemas.microsoft.com/office/drawing/2014/main" id="{9C452574-6FAC-46F0-9712-78DE5BC5F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914" y="4581115"/>
            <a:ext cx="90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197912" name="Rectangle 280">
            <a:extLst>
              <a:ext uri="{FF2B5EF4-FFF2-40B4-BE49-F238E27FC236}">
                <a16:creationId xmlns:a16="http://schemas.microsoft.com/office/drawing/2014/main" id="{5927D487-80CE-44AD-BABC-1E8F4F1E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81" y="4546190"/>
            <a:ext cx="1103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）当</a:t>
            </a:r>
          </a:p>
        </p:txBody>
      </p:sp>
      <p:sp>
        <p:nvSpPr>
          <p:cNvPr id="197913" name="Rectangle 281">
            <a:extLst>
              <a:ext uri="{FF2B5EF4-FFF2-40B4-BE49-F238E27FC236}">
                <a16:creationId xmlns:a16="http://schemas.microsoft.com/office/drawing/2014/main" id="{5066A4CB-A155-44C4-95ED-F63A1873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609020"/>
            <a:ext cx="6019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频率，此时调节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可使电路谐振；</a:t>
            </a:r>
          </a:p>
        </p:txBody>
      </p:sp>
      <p:sp>
        <p:nvSpPr>
          <p:cNvPr id="197914" name="Rectangle 282">
            <a:extLst>
              <a:ext uri="{FF2B5EF4-FFF2-40B4-BE49-F238E27FC236}">
                <a16:creationId xmlns:a16="http://schemas.microsoft.com/office/drawing/2014/main" id="{3C1D794A-821B-4C2E-927D-9339A4AB2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853321"/>
            <a:ext cx="4859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为实数，电路有一个谐振</a:t>
            </a:r>
          </a:p>
        </p:txBody>
      </p:sp>
      <p:sp>
        <p:nvSpPr>
          <p:cNvPr id="197915" name="Rectangle 283">
            <a:extLst>
              <a:ext uri="{FF2B5EF4-FFF2-40B4-BE49-F238E27FC236}">
                <a16:creationId xmlns:a16="http://schemas.microsoft.com/office/drawing/2014/main" id="{A5056A10-FC48-44FB-A941-890354DE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281680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197916" name="Rectangle 284">
            <a:extLst>
              <a:ext uri="{FF2B5EF4-FFF2-40B4-BE49-F238E27FC236}">
                <a16:creationId xmlns:a16="http://schemas.microsoft.com/office/drawing/2014/main" id="{5B7630DC-BF87-449E-8D18-C55FB106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45371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）当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D50CE98C-00DF-4299-985F-AEDDE8B89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4142258"/>
            <a:ext cx="17938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Freeform 86">
            <a:extLst>
              <a:ext uri="{FF2B5EF4-FFF2-40B4-BE49-F238E27FC236}">
                <a16:creationId xmlns:a16="http://schemas.microsoft.com/office/drawing/2014/main" id="{D54BBB3D-9454-4A16-A81C-49124E49A9FE}"/>
              </a:ext>
            </a:extLst>
          </p:cNvPr>
          <p:cNvSpPr>
            <a:spLocks/>
          </p:cNvSpPr>
          <p:nvPr/>
        </p:nvSpPr>
        <p:spPr bwMode="auto">
          <a:xfrm>
            <a:off x="8604250" y="4072408"/>
            <a:ext cx="144463" cy="142875"/>
          </a:xfrm>
          <a:custGeom>
            <a:avLst/>
            <a:gdLst>
              <a:gd name="T0" fmla="*/ 0 w 91"/>
              <a:gd name="T1" fmla="*/ 0 h 90"/>
              <a:gd name="T2" fmla="*/ 91 w 91"/>
              <a:gd name="T3" fmla="*/ 44 h 90"/>
              <a:gd name="T4" fmla="*/ 0 w 91"/>
              <a:gd name="T5" fmla="*/ 90 h 90"/>
              <a:gd name="T6" fmla="*/ 0 w 91"/>
              <a:gd name="T7" fmla="*/ 0 h 90"/>
              <a:gd name="T8" fmla="*/ 0 w 91"/>
              <a:gd name="T9" fmla="*/ 0 h 90"/>
              <a:gd name="T10" fmla="*/ 0 w 91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0">
                <a:moveTo>
                  <a:pt x="0" y="0"/>
                </a:moveTo>
                <a:lnTo>
                  <a:pt x="91" y="44"/>
                </a:lnTo>
                <a:lnTo>
                  <a:pt x="0" y="9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Line 87">
            <a:extLst>
              <a:ext uri="{FF2B5EF4-FFF2-40B4-BE49-F238E27FC236}">
                <a16:creationId xmlns:a16="http://schemas.microsoft.com/office/drawing/2014/main" id="{5A4506DB-3A93-4E57-A9B6-2A99B6915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4142258"/>
            <a:ext cx="601663" cy="1793875"/>
          </a:xfrm>
          <a:prstGeom prst="line">
            <a:avLst/>
          </a:prstGeom>
          <a:noFill/>
          <a:ln w="2381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Freeform 88">
            <a:extLst>
              <a:ext uri="{FF2B5EF4-FFF2-40B4-BE49-F238E27FC236}">
                <a16:creationId xmlns:a16="http://schemas.microsoft.com/office/drawing/2014/main" id="{AF77A923-8E83-4071-87F8-0950AFB537C0}"/>
              </a:ext>
            </a:extLst>
          </p:cNvPr>
          <p:cNvSpPr>
            <a:spLocks/>
          </p:cNvSpPr>
          <p:nvPr/>
        </p:nvSpPr>
        <p:spPr bwMode="auto">
          <a:xfrm>
            <a:off x="7351713" y="5896446"/>
            <a:ext cx="141287" cy="161925"/>
          </a:xfrm>
          <a:custGeom>
            <a:avLst/>
            <a:gdLst>
              <a:gd name="T0" fmla="*/ 89 w 89"/>
              <a:gd name="T1" fmla="*/ 0 h 102"/>
              <a:gd name="T2" fmla="*/ 73 w 89"/>
              <a:gd name="T3" fmla="*/ 102 h 102"/>
              <a:gd name="T4" fmla="*/ 0 w 89"/>
              <a:gd name="T5" fmla="*/ 30 h 102"/>
              <a:gd name="T6" fmla="*/ 89 w 89"/>
              <a:gd name="T7" fmla="*/ 0 h 102"/>
              <a:gd name="T8" fmla="*/ 89 w 89"/>
              <a:gd name="T9" fmla="*/ 0 h 102"/>
              <a:gd name="T10" fmla="*/ 89 w 89"/>
              <a:gd name="T1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102">
                <a:moveTo>
                  <a:pt x="89" y="0"/>
                </a:moveTo>
                <a:lnTo>
                  <a:pt x="73" y="102"/>
                </a:lnTo>
                <a:lnTo>
                  <a:pt x="0" y="30"/>
                </a:lnTo>
                <a:lnTo>
                  <a:pt x="89" y="0"/>
                </a:lnTo>
                <a:lnTo>
                  <a:pt x="89" y="0"/>
                </a:lnTo>
                <a:lnTo>
                  <a:pt x="8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Line 89">
            <a:extLst>
              <a:ext uri="{FF2B5EF4-FFF2-40B4-BE49-F238E27FC236}">
                <a16:creationId xmlns:a16="http://schemas.microsoft.com/office/drawing/2014/main" id="{6A57A3D7-82D5-4631-A078-C16C6C0DC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272433"/>
            <a:ext cx="1588" cy="1785938"/>
          </a:xfrm>
          <a:prstGeom prst="line">
            <a:avLst/>
          </a:prstGeom>
          <a:noFill/>
          <a:ln w="23813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Freeform 90">
            <a:extLst>
              <a:ext uri="{FF2B5EF4-FFF2-40B4-BE49-F238E27FC236}">
                <a16:creationId xmlns:a16="http://schemas.microsoft.com/office/drawing/2014/main" id="{7FDBA8C4-BB02-4CCC-84C6-7CF35EA31267}"/>
              </a:ext>
            </a:extLst>
          </p:cNvPr>
          <p:cNvSpPr>
            <a:spLocks/>
          </p:cNvSpPr>
          <p:nvPr/>
        </p:nvSpPr>
        <p:spPr bwMode="auto">
          <a:xfrm>
            <a:off x="7396163" y="4142258"/>
            <a:ext cx="139700" cy="146050"/>
          </a:xfrm>
          <a:custGeom>
            <a:avLst/>
            <a:gdLst>
              <a:gd name="T0" fmla="*/ 0 w 88"/>
              <a:gd name="T1" fmla="*/ 92 h 92"/>
              <a:gd name="T2" fmla="*/ 45 w 88"/>
              <a:gd name="T3" fmla="*/ 0 h 92"/>
              <a:gd name="T4" fmla="*/ 88 w 88"/>
              <a:gd name="T5" fmla="*/ 92 h 92"/>
              <a:gd name="T6" fmla="*/ 0 w 88"/>
              <a:gd name="T7" fmla="*/ 92 h 92"/>
              <a:gd name="T8" fmla="*/ 0 w 88"/>
              <a:gd name="T9" fmla="*/ 92 h 92"/>
              <a:gd name="T10" fmla="*/ 0 w 88"/>
              <a:gd name="T1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92">
                <a:moveTo>
                  <a:pt x="0" y="92"/>
                </a:moveTo>
                <a:lnTo>
                  <a:pt x="45" y="0"/>
                </a:lnTo>
                <a:lnTo>
                  <a:pt x="88" y="92"/>
                </a:lnTo>
                <a:lnTo>
                  <a:pt x="0" y="92"/>
                </a:lnTo>
                <a:lnTo>
                  <a:pt x="0" y="92"/>
                </a:lnTo>
                <a:lnTo>
                  <a:pt x="0" y="92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Freeform 91">
            <a:extLst>
              <a:ext uri="{FF2B5EF4-FFF2-40B4-BE49-F238E27FC236}">
                <a16:creationId xmlns:a16="http://schemas.microsoft.com/office/drawing/2014/main" id="{C9D1B68E-1307-4888-8888-7397B3DA87F9}"/>
              </a:ext>
            </a:extLst>
          </p:cNvPr>
          <p:cNvSpPr>
            <a:spLocks/>
          </p:cNvSpPr>
          <p:nvPr/>
        </p:nvSpPr>
        <p:spPr bwMode="auto">
          <a:xfrm>
            <a:off x="6946900" y="4166071"/>
            <a:ext cx="220663" cy="292100"/>
          </a:xfrm>
          <a:custGeom>
            <a:avLst/>
            <a:gdLst>
              <a:gd name="T0" fmla="*/ 139 w 139"/>
              <a:gd name="T1" fmla="*/ 0 h 184"/>
              <a:gd name="T2" fmla="*/ 139 w 139"/>
              <a:gd name="T3" fmla="*/ 18 h 184"/>
              <a:gd name="T4" fmla="*/ 134 w 139"/>
              <a:gd name="T5" fmla="*/ 33 h 184"/>
              <a:gd name="T6" fmla="*/ 129 w 139"/>
              <a:gd name="T7" fmla="*/ 51 h 184"/>
              <a:gd name="T8" fmla="*/ 126 w 139"/>
              <a:gd name="T9" fmla="*/ 69 h 184"/>
              <a:gd name="T10" fmla="*/ 119 w 139"/>
              <a:gd name="T11" fmla="*/ 85 h 184"/>
              <a:gd name="T12" fmla="*/ 114 w 139"/>
              <a:gd name="T13" fmla="*/ 100 h 184"/>
              <a:gd name="T14" fmla="*/ 103 w 139"/>
              <a:gd name="T15" fmla="*/ 113 h 184"/>
              <a:gd name="T16" fmla="*/ 93 w 139"/>
              <a:gd name="T17" fmla="*/ 126 h 184"/>
              <a:gd name="T18" fmla="*/ 86 w 139"/>
              <a:gd name="T19" fmla="*/ 136 h 184"/>
              <a:gd name="T20" fmla="*/ 76 w 139"/>
              <a:gd name="T21" fmla="*/ 149 h 184"/>
              <a:gd name="T22" fmla="*/ 63 w 139"/>
              <a:gd name="T23" fmla="*/ 159 h 184"/>
              <a:gd name="T24" fmla="*/ 53 w 139"/>
              <a:gd name="T25" fmla="*/ 164 h 184"/>
              <a:gd name="T26" fmla="*/ 40 w 139"/>
              <a:gd name="T27" fmla="*/ 172 h 184"/>
              <a:gd name="T28" fmla="*/ 28 w 139"/>
              <a:gd name="T29" fmla="*/ 177 h 184"/>
              <a:gd name="T30" fmla="*/ 20 w 139"/>
              <a:gd name="T31" fmla="*/ 179 h 184"/>
              <a:gd name="T32" fmla="*/ 12 w 139"/>
              <a:gd name="T33" fmla="*/ 182 h 184"/>
              <a:gd name="T34" fmla="*/ 5 w 139"/>
              <a:gd name="T35" fmla="*/ 182 h 184"/>
              <a:gd name="T36" fmla="*/ 0 w 139"/>
              <a:gd name="T37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84">
                <a:moveTo>
                  <a:pt x="139" y="0"/>
                </a:moveTo>
                <a:lnTo>
                  <a:pt x="139" y="18"/>
                </a:lnTo>
                <a:lnTo>
                  <a:pt x="134" y="33"/>
                </a:lnTo>
                <a:lnTo>
                  <a:pt x="129" y="51"/>
                </a:lnTo>
                <a:lnTo>
                  <a:pt x="126" y="69"/>
                </a:lnTo>
                <a:lnTo>
                  <a:pt x="119" y="85"/>
                </a:lnTo>
                <a:lnTo>
                  <a:pt x="114" y="100"/>
                </a:lnTo>
                <a:lnTo>
                  <a:pt x="103" y="113"/>
                </a:lnTo>
                <a:lnTo>
                  <a:pt x="93" y="126"/>
                </a:lnTo>
                <a:lnTo>
                  <a:pt x="86" y="136"/>
                </a:lnTo>
                <a:lnTo>
                  <a:pt x="76" y="149"/>
                </a:lnTo>
                <a:lnTo>
                  <a:pt x="63" y="159"/>
                </a:lnTo>
                <a:lnTo>
                  <a:pt x="53" y="164"/>
                </a:lnTo>
                <a:lnTo>
                  <a:pt x="40" y="172"/>
                </a:lnTo>
                <a:lnTo>
                  <a:pt x="28" y="177"/>
                </a:lnTo>
                <a:lnTo>
                  <a:pt x="20" y="179"/>
                </a:lnTo>
                <a:lnTo>
                  <a:pt x="12" y="182"/>
                </a:lnTo>
                <a:lnTo>
                  <a:pt x="5" y="182"/>
                </a:lnTo>
                <a:lnTo>
                  <a:pt x="0" y="184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Line 92">
            <a:extLst>
              <a:ext uri="{FF2B5EF4-FFF2-40B4-BE49-F238E27FC236}">
                <a16:creationId xmlns:a16="http://schemas.microsoft.com/office/drawing/2014/main" id="{C5DA5232-6860-4458-9907-6489F1097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4064471"/>
            <a:ext cx="514350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Freeform 93">
            <a:extLst>
              <a:ext uri="{FF2B5EF4-FFF2-40B4-BE49-F238E27FC236}">
                <a16:creationId xmlns:a16="http://schemas.microsoft.com/office/drawing/2014/main" id="{078CA961-5B49-46CF-860D-AEF56992F4C9}"/>
              </a:ext>
            </a:extLst>
          </p:cNvPr>
          <p:cNvSpPr>
            <a:spLocks/>
          </p:cNvSpPr>
          <p:nvPr/>
        </p:nvSpPr>
        <p:spPr bwMode="auto">
          <a:xfrm>
            <a:off x="7319963" y="3991446"/>
            <a:ext cx="147637" cy="142875"/>
          </a:xfrm>
          <a:custGeom>
            <a:avLst/>
            <a:gdLst>
              <a:gd name="T0" fmla="*/ 0 w 93"/>
              <a:gd name="T1" fmla="*/ 0 h 90"/>
              <a:gd name="T2" fmla="*/ 93 w 93"/>
              <a:gd name="T3" fmla="*/ 46 h 90"/>
              <a:gd name="T4" fmla="*/ 0 w 93"/>
              <a:gd name="T5" fmla="*/ 90 h 90"/>
              <a:gd name="T6" fmla="*/ 0 w 93"/>
              <a:gd name="T7" fmla="*/ 0 h 90"/>
              <a:gd name="T8" fmla="*/ 0 w 93"/>
              <a:gd name="T9" fmla="*/ 0 h 90"/>
              <a:gd name="T10" fmla="*/ 0 w 93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0">
                <a:moveTo>
                  <a:pt x="0" y="0"/>
                </a:moveTo>
                <a:lnTo>
                  <a:pt x="93" y="46"/>
                </a:lnTo>
                <a:lnTo>
                  <a:pt x="0" y="9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94">
            <a:extLst>
              <a:ext uri="{FF2B5EF4-FFF2-40B4-BE49-F238E27FC236}">
                <a16:creationId xmlns:a16="http://schemas.microsoft.com/office/drawing/2014/main" id="{2EA728D6-7697-4064-A0FB-61C53C80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202583"/>
            <a:ext cx="8976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endParaRPr lang="en-US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" name="Group 95">
            <a:extLst>
              <a:ext uri="{FF2B5EF4-FFF2-40B4-BE49-F238E27FC236}">
                <a16:creationId xmlns:a16="http://schemas.microsoft.com/office/drawing/2014/main" id="{184126CD-2F38-4C82-8D76-935645AF7E62}"/>
              </a:ext>
            </a:extLst>
          </p:cNvPr>
          <p:cNvGrpSpPr>
            <a:grpSpLocks/>
          </p:cNvGrpSpPr>
          <p:nvPr/>
        </p:nvGrpSpPr>
        <p:grpSpPr bwMode="auto">
          <a:xfrm>
            <a:off x="7183438" y="3108796"/>
            <a:ext cx="263525" cy="881062"/>
            <a:chOff x="4297" y="292"/>
            <a:chExt cx="166" cy="555"/>
          </a:xfrm>
        </p:grpSpPr>
        <p:sp>
          <p:nvSpPr>
            <p:cNvPr id="49" name="Rectangle 96">
              <a:extLst>
                <a:ext uri="{FF2B5EF4-FFF2-40B4-BE49-F238E27FC236}">
                  <a16:creationId xmlns:a16="http://schemas.microsoft.com/office/drawing/2014/main" id="{99949545-9BD8-4344-8B92-DF262D1B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605"/>
              <a:ext cx="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5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97">
              <a:extLst>
                <a:ext uri="{FF2B5EF4-FFF2-40B4-BE49-F238E27FC236}">
                  <a16:creationId xmlns:a16="http://schemas.microsoft.com/office/drawing/2014/main" id="{1C89BF37-F33A-42A3-B7F2-DBC7CC10D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292"/>
              <a:ext cx="1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51" name="Group 98">
            <a:extLst>
              <a:ext uri="{FF2B5EF4-FFF2-40B4-BE49-F238E27FC236}">
                <a16:creationId xmlns:a16="http://schemas.microsoft.com/office/drawing/2014/main" id="{22023928-BFCF-405F-8BD3-9E171BD08656}"/>
              </a:ext>
            </a:extLst>
          </p:cNvPr>
          <p:cNvGrpSpPr>
            <a:grpSpLocks/>
          </p:cNvGrpSpPr>
          <p:nvPr/>
        </p:nvGrpSpPr>
        <p:grpSpPr bwMode="auto">
          <a:xfrm>
            <a:off x="8439150" y="3870796"/>
            <a:ext cx="263525" cy="942975"/>
            <a:chOff x="5271" y="1403"/>
            <a:chExt cx="166" cy="594"/>
          </a:xfrm>
        </p:grpSpPr>
        <p:sp>
          <p:nvSpPr>
            <p:cNvPr id="52" name="Rectangle 99">
              <a:extLst>
                <a:ext uri="{FF2B5EF4-FFF2-40B4-BE49-F238E27FC236}">
                  <a16:creationId xmlns:a16="http://schemas.microsoft.com/office/drawing/2014/main" id="{17952916-BBCE-46E2-9A75-1B8B3C1C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757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5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100">
              <a:extLst>
                <a:ext uri="{FF2B5EF4-FFF2-40B4-BE49-F238E27FC236}">
                  <a16:creationId xmlns:a16="http://schemas.microsoft.com/office/drawing/2014/main" id="{B9C40BCF-B7DA-4BC2-B7CA-F4219F71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" y="1403"/>
              <a:ext cx="1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54" name="Group 101">
            <a:extLst>
              <a:ext uri="{FF2B5EF4-FFF2-40B4-BE49-F238E27FC236}">
                <a16:creationId xmlns:a16="http://schemas.microsoft.com/office/drawing/2014/main" id="{9EF04DD3-861E-4FAF-87BD-6B5780F9D7F1}"/>
              </a:ext>
            </a:extLst>
          </p:cNvPr>
          <p:cNvGrpSpPr>
            <a:grpSpLocks/>
          </p:cNvGrpSpPr>
          <p:nvPr/>
        </p:nvGrpSpPr>
        <p:grpSpPr bwMode="auto">
          <a:xfrm>
            <a:off x="6689725" y="4504208"/>
            <a:ext cx="263525" cy="898525"/>
            <a:chOff x="3986" y="1171"/>
            <a:chExt cx="166" cy="566"/>
          </a:xfrm>
        </p:grpSpPr>
        <p:sp>
          <p:nvSpPr>
            <p:cNvPr id="55" name="Rectangle 102">
              <a:extLst>
                <a:ext uri="{FF2B5EF4-FFF2-40B4-BE49-F238E27FC236}">
                  <a16:creationId xmlns:a16="http://schemas.microsoft.com/office/drawing/2014/main" id="{23A7D1FC-9DC8-42AE-A2B5-250A0B30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572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B5EB3D6F-9AB9-4AD1-A951-9E33AF9C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1483"/>
              <a:ext cx="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500" b="1" i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104">
              <a:extLst>
                <a:ext uri="{FF2B5EF4-FFF2-40B4-BE49-F238E27FC236}">
                  <a16:creationId xmlns:a16="http://schemas.microsoft.com/office/drawing/2014/main" id="{BA49DEB9-DCF1-4E12-8B6A-1EEEE0EA3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171"/>
              <a:ext cx="1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58" name="Group 105">
            <a:extLst>
              <a:ext uri="{FF2B5EF4-FFF2-40B4-BE49-F238E27FC236}">
                <a16:creationId xmlns:a16="http://schemas.microsoft.com/office/drawing/2014/main" id="{F06A953B-7743-4F1D-8473-1328D115C7D8}"/>
              </a:ext>
            </a:extLst>
          </p:cNvPr>
          <p:cNvGrpSpPr>
            <a:grpSpLocks/>
          </p:cNvGrpSpPr>
          <p:nvPr/>
        </p:nvGrpSpPr>
        <p:grpSpPr bwMode="auto">
          <a:xfrm>
            <a:off x="7494601" y="5178896"/>
            <a:ext cx="284163" cy="914400"/>
            <a:chOff x="4493" y="1596"/>
            <a:chExt cx="179" cy="576"/>
          </a:xfrm>
        </p:grpSpPr>
        <p:sp>
          <p:nvSpPr>
            <p:cNvPr id="59" name="Rectangle 106">
              <a:extLst>
                <a:ext uri="{FF2B5EF4-FFF2-40B4-BE49-F238E27FC236}">
                  <a16:creationId xmlns:a16="http://schemas.microsoft.com/office/drawing/2014/main" id="{26177CCA-3992-44B3-B657-4D04C4EF9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007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700" b="1">
                  <a:solidFill>
                    <a:srgbClr val="008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07">
              <a:extLst>
                <a:ext uri="{FF2B5EF4-FFF2-40B4-BE49-F238E27FC236}">
                  <a16:creationId xmlns:a16="http://schemas.microsoft.com/office/drawing/2014/main" id="{ACC22D33-F664-42FA-B241-2F74C6C7C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899"/>
              <a:ext cx="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500" b="1" i="1">
                  <a:solidFill>
                    <a:srgbClr val="008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108">
              <a:extLst>
                <a:ext uri="{FF2B5EF4-FFF2-40B4-BE49-F238E27FC236}">
                  <a16:creationId xmlns:a16="http://schemas.microsoft.com/office/drawing/2014/main" id="{F7B7F422-A649-4807-8776-239D4B0B8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596"/>
              <a:ext cx="1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0099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9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9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9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9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19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19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19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87" grpId="0" autoUpdateAnimBg="0"/>
      <p:bldP spid="197910" grpId="0" autoUpdateAnimBg="0"/>
      <p:bldP spid="197911" grpId="0" autoUpdateAnimBg="0"/>
      <p:bldP spid="197912" grpId="0" autoUpdateAnimBg="0"/>
      <p:bldP spid="197913" grpId="0" autoUpdateAnimBg="0"/>
      <p:bldP spid="197914" grpId="0" autoUpdateAnimBg="0"/>
      <p:bldP spid="197915" grpId="0" autoUpdateAnimBg="0"/>
      <p:bldP spid="197916" grpId="0" autoUpdateAnimBg="0"/>
      <p:bldP spid="4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EE6AD0-2D8E-4DE3-A1ED-83AD547F157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F628B1-1288-4CE9-9D2E-06AC0FFE7970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Arial" charset="0"/>
              </a:rPr>
              <a:t>如图</a:t>
            </a:r>
            <a:r>
              <a:rPr lang="en-US" altLang="zh-CN" sz="2600" dirty="0">
                <a:solidFill>
                  <a:srgbClr val="000000"/>
                </a:solidFill>
                <a:latin typeface="Arial" charset="0"/>
              </a:rPr>
              <a:t>RLC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</a:rPr>
              <a:t>并联谐振电路的描述正确的是：（     ）</a:t>
            </a:r>
            <a:r>
              <a:rPr lang="zh-CN" altLang="en-US" sz="2600" u="sng" dirty="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</a:rPr>
              <a:t>  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BF990C-C804-4A6D-9028-EB35239F173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2332138"/>
            <a:ext cx="1879102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谐振频率为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19D9EE-7BC0-4A17-9586-CF2A451311B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3189388"/>
            <a:ext cx="3942556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谐振时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,L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C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相当短路；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68FE8A-9C9E-4D77-8ADE-09E51302BA6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4046638"/>
            <a:ext cx="2959224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谐振时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L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和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C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pitchFamily="2" charset="-122"/>
              </a:rPr>
              <a:t>相当开路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A23D2A-4306-42AC-9126-8496B950A178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828800" y="4903888"/>
            <a:ext cx="2959224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Arial" charset="0"/>
              </a:rPr>
              <a:t>谐振时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D03306-6996-46AE-B25F-916563A40CA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2396431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5342DE-8896-4C72-AE2E-BEE77DACB4F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3253681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6CCAFA-EBBB-4457-BFA4-4B4B5E28ACCD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110931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B87B9E-1624-4C2D-A606-0D4F9DCB0C3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114425" y="4968181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3EE24E-D240-4E62-BC54-18C2BA3D8CD9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172200" y="5761138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FE24698-4A48-4EE4-BABC-7726BC5475D2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A2221DED-1138-4E05-9225-0B11989568B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1EAF0B72-29A1-4477-B818-4E2FAB14822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多选题</a:t>
              </a: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64438060-44BD-4C73-816D-3DEBA704A1DC}"/>
              </a:ext>
            </a:extLst>
          </p:cNvPr>
          <p:cNvGrpSpPr>
            <a:grpSpLocks/>
          </p:cNvGrpSpPr>
          <p:nvPr/>
        </p:nvGrpSpPr>
        <p:grpSpPr bwMode="auto">
          <a:xfrm>
            <a:off x="5688807" y="1988840"/>
            <a:ext cx="3252786" cy="1512888"/>
            <a:chOff x="3463" y="806"/>
            <a:chExt cx="2049" cy="953"/>
          </a:xfrm>
        </p:grpSpPr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25D397D-EC53-46C8-999C-E9C35A8BA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834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69E4ED78-3754-4A7C-BDD4-0C4911845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814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AC98D065-EEFD-48D7-B20A-6FDC3556C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130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25520C49-5C0F-4530-9493-718D29655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" y="1224"/>
              <a:ext cx="258" cy="93"/>
              <a:chOff x="1351" y="3976"/>
              <a:chExt cx="174" cy="93"/>
            </a:xfrm>
          </p:grpSpPr>
          <p:sp>
            <p:nvSpPr>
              <p:cNvPr id="44" name="Line 24">
                <a:extLst>
                  <a:ext uri="{FF2B5EF4-FFF2-40B4-BE49-F238E27FC236}">
                    <a16:creationId xmlns:a16="http://schemas.microsoft.com/office/drawing/2014/main" id="{D16A6D9F-31A4-4578-9C8E-293439701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5">
                <a:extLst>
                  <a:ext uri="{FF2B5EF4-FFF2-40B4-BE49-F238E27FC236}">
                    <a16:creationId xmlns:a16="http://schemas.microsoft.com/office/drawing/2014/main" id="{CC3EED97-806A-4F3C-8899-D41D89015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E8FE390D-A1C3-4020-A980-020616810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5" y="834"/>
              <a:ext cx="0" cy="2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76AFD951-7EF3-45AA-B293-DD2D8251F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452"/>
              <a:ext cx="1" cy="3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7D8BD52E-E9B0-4A86-BD46-A57423E0B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746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B8E53A30-AFE4-46AA-9569-4B811DEEB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834"/>
              <a:ext cx="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B5F474C8-8644-4893-85AF-8A4CF5CC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9" y="1316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524873F-1815-4E5C-B31B-D9F0826B9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9" y="834"/>
              <a:ext cx="0" cy="3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A8FE48B6-BE1F-4DB3-9C5B-B26549A0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834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Object 33">
              <a:extLst>
                <a:ext uri="{FF2B5EF4-FFF2-40B4-BE49-F238E27FC236}">
                  <a16:creationId xmlns:a16="http://schemas.microsoft.com/office/drawing/2014/main" id="{4EB3F8D1-AE21-4466-B764-348375163A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604582"/>
                </p:ext>
              </p:extLst>
            </p:nvPr>
          </p:nvGraphicFramePr>
          <p:xfrm>
            <a:off x="3463" y="806"/>
            <a:ext cx="20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05" name="公式" r:id="rId19" imgW="177480" imgH="291960" progId="Equation.3">
                    <p:embed/>
                  </p:oleObj>
                </mc:Choice>
                <mc:Fallback>
                  <p:oleObj name="公式" r:id="rId19" imgW="177480" imgH="291960" progId="Equation.3">
                    <p:embed/>
                    <p:pic>
                      <p:nvPicPr>
                        <p:cNvPr id="239649" name="Object 33">
                          <a:extLst>
                            <a:ext uri="{FF2B5EF4-FFF2-40B4-BE49-F238E27FC236}">
                              <a16:creationId xmlns:a16="http://schemas.microsoft.com/office/drawing/2014/main" id="{3D4666EE-CDE9-4432-9A62-DDCE32271F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806"/>
                          <a:ext cx="20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F8929EC-A7C9-4CFE-BF9F-831F5BBD3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79"/>
              <a:ext cx="0" cy="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4B249D37-DBF7-4402-8D3D-11B433DCC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1116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B3BED79B-7A0B-459B-943C-C3163AABC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109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D697DF67-F429-418C-A891-2C6268180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" y="1117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graphicFrame>
          <p:nvGraphicFramePr>
            <p:cNvPr id="34" name="Object 38">
              <a:extLst>
                <a:ext uri="{FF2B5EF4-FFF2-40B4-BE49-F238E27FC236}">
                  <a16:creationId xmlns:a16="http://schemas.microsoft.com/office/drawing/2014/main" id="{A8CFAEE7-06F5-4C6B-89D2-983BCAC088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5" y="1082"/>
            <a:ext cx="2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06" name="公式" r:id="rId21" imgW="177480" imgH="291960" progId="Equation.3">
                    <p:embed/>
                  </p:oleObj>
                </mc:Choice>
                <mc:Fallback>
                  <p:oleObj name="公式" r:id="rId21" imgW="177480" imgH="291960" progId="Equation.3">
                    <p:embed/>
                    <p:pic>
                      <p:nvPicPr>
                        <p:cNvPr id="239654" name="Object 38">
                          <a:extLst>
                            <a:ext uri="{FF2B5EF4-FFF2-40B4-BE49-F238E27FC236}">
                              <a16:creationId xmlns:a16="http://schemas.microsoft.com/office/drawing/2014/main" id="{AA84F606-BED0-4584-BA6D-92CA92503B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082"/>
                          <a:ext cx="2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06200F4A-A5E7-4273-80A8-B34323BC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106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40">
              <a:extLst>
                <a:ext uri="{FF2B5EF4-FFF2-40B4-BE49-F238E27FC236}">
                  <a16:creationId xmlns:a16="http://schemas.microsoft.com/office/drawing/2014/main" id="{5CC38589-6CB6-4FDE-AD15-DF2F3C100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196"/>
              <a:ext cx="363" cy="363"/>
              <a:chOff x="3515" y="1072"/>
              <a:chExt cx="363" cy="36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7CB60AA-2093-47E1-8838-051FD899A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1072"/>
                <a:ext cx="363" cy="363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2">
                <a:extLst>
                  <a:ext uri="{FF2B5EF4-FFF2-40B4-BE49-F238E27FC236}">
                    <a16:creationId xmlns:a16="http://schemas.microsoft.com/office/drawing/2014/main" id="{03292E0E-4E89-441E-8472-8713295BB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125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43">
              <a:extLst>
                <a:ext uri="{FF2B5EF4-FFF2-40B4-BE49-F238E27FC236}">
                  <a16:creationId xmlns:a16="http://schemas.microsoft.com/office/drawing/2014/main" id="{E4CC78B9-2610-4959-99EE-CF5D211F2F2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175" y="1098"/>
              <a:ext cx="90" cy="363"/>
              <a:chOff x="1565" y="2614"/>
              <a:chExt cx="90" cy="486"/>
            </a:xfrm>
          </p:grpSpPr>
          <p:sp>
            <p:nvSpPr>
              <p:cNvPr id="38" name="Arc 44">
                <a:extLst>
                  <a:ext uri="{FF2B5EF4-FFF2-40B4-BE49-F238E27FC236}">
                    <a16:creationId xmlns:a16="http://schemas.microsoft.com/office/drawing/2014/main" id="{DC1566AA-C37B-4011-89B5-5EF33927856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Arc 45">
                <a:extLst>
                  <a:ext uri="{FF2B5EF4-FFF2-40B4-BE49-F238E27FC236}">
                    <a16:creationId xmlns:a16="http://schemas.microsoft.com/office/drawing/2014/main" id="{F7FD73A3-CAA7-468C-86CA-BEF0AC968B2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Arc 46">
                <a:extLst>
                  <a:ext uri="{FF2B5EF4-FFF2-40B4-BE49-F238E27FC236}">
                    <a16:creationId xmlns:a16="http://schemas.microsoft.com/office/drawing/2014/main" id="{77BADC73-6420-41C2-97E3-1947973FE20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Arc 47">
                <a:extLst>
                  <a:ext uri="{FF2B5EF4-FFF2-40B4-BE49-F238E27FC236}">
                    <a16:creationId xmlns:a16="http://schemas.microsoft.com/office/drawing/2014/main" id="{CFAC6D08-0CB6-4B2C-A760-E82571C6E81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46" name="Object 3">
            <a:extLst>
              <a:ext uri="{FF2B5EF4-FFF2-40B4-BE49-F238E27FC236}">
                <a16:creationId xmlns:a16="http://schemas.microsoft.com/office/drawing/2014/main" id="{EC949F85-F48E-4A57-A107-9787E316E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85144"/>
              </p:ext>
            </p:extLst>
          </p:nvPr>
        </p:nvGraphicFramePr>
        <p:xfrm>
          <a:off x="3713957" y="2245221"/>
          <a:ext cx="16541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7" name="公式" r:id="rId23" imgW="787320" imgH="419040" progId="Equation.3">
                  <p:embed/>
                </p:oleObj>
              </mc:Choice>
              <mc:Fallback>
                <p:oleObj name="公式" r:id="rId23" imgW="787320" imgH="419040" progId="Equation.3">
                  <p:embed/>
                  <p:pic>
                    <p:nvPicPr>
                      <p:cNvPr id="239619" name="Object 3">
                        <a:extLst>
                          <a:ext uri="{FF2B5EF4-FFF2-40B4-BE49-F238E27FC236}">
                            <a16:creationId xmlns:a16="http://schemas.microsoft.com/office/drawing/2014/main" id="{E461A0F7-A8E6-43D0-AFA3-5CC95F5C9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957" y="2245221"/>
                        <a:ext cx="16541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F961AA-114D-4470-A984-BAAE013594F2}"/>
              </a:ext>
            </a:extLst>
          </p:cNvPr>
          <p:cNvCxnSpPr/>
          <p:nvPr/>
        </p:nvCxnSpPr>
        <p:spPr bwMode="auto">
          <a:xfrm>
            <a:off x="7585223" y="2104728"/>
            <a:ext cx="11113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680072F-69A1-4A6E-AF4A-FD78189A0C97}"/>
              </a:ext>
            </a:extLst>
          </p:cNvPr>
          <p:cNvCxnSpPr/>
          <p:nvPr/>
        </p:nvCxnSpPr>
        <p:spPr bwMode="auto">
          <a:xfrm>
            <a:off x="8285162" y="2090441"/>
            <a:ext cx="11113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2" name="Object 3">
            <a:extLst>
              <a:ext uri="{FF2B5EF4-FFF2-40B4-BE49-F238E27FC236}">
                <a16:creationId xmlns:a16="http://schemas.microsoft.com/office/drawing/2014/main" id="{CB73C757-514A-4F25-AF1F-9FE40A0A2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06391"/>
              </p:ext>
            </p:extLst>
          </p:nvPr>
        </p:nvGraphicFramePr>
        <p:xfrm>
          <a:off x="7904957" y="2001540"/>
          <a:ext cx="3476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8" name="Equation" r:id="rId25" imgW="164880" imgH="241200" progId="Equation.DSMT4">
                  <p:embed/>
                </p:oleObj>
              </mc:Choice>
              <mc:Fallback>
                <p:oleObj name="Equation" r:id="rId25" imgW="164880" imgH="241200" progId="Equation.DSMT4">
                  <p:embed/>
                  <p:pic>
                    <p:nvPicPr>
                      <p:cNvPr id="46" name="Object 3">
                        <a:extLst>
                          <a:ext uri="{FF2B5EF4-FFF2-40B4-BE49-F238E27FC236}">
                            <a16:creationId xmlns:a16="http://schemas.microsoft.com/office/drawing/2014/main" id="{EC949F85-F48E-4A57-A107-9787E316E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957" y="2001540"/>
                        <a:ext cx="3476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>
            <a:extLst>
              <a:ext uri="{FF2B5EF4-FFF2-40B4-BE49-F238E27FC236}">
                <a16:creationId xmlns:a16="http://schemas.microsoft.com/office/drawing/2014/main" id="{57248812-1A6F-44F2-968F-C2E952BB2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0286"/>
              </p:ext>
            </p:extLst>
          </p:nvPr>
        </p:nvGraphicFramePr>
        <p:xfrm>
          <a:off x="7219950" y="2032000"/>
          <a:ext cx="3746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9" name="Equation" r:id="rId27" imgW="177480" imgH="241200" progId="Equation.DSMT4">
                  <p:embed/>
                </p:oleObj>
              </mc:Choice>
              <mc:Fallback>
                <p:oleObj name="Equation" r:id="rId27" imgW="177480" imgH="241200" progId="Equation.DSMT4">
                  <p:embed/>
                  <p:pic>
                    <p:nvPicPr>
                      <p:cNvPr id="52" name="Object 3">
                        <a:extLst>
                          <a:ext uri="{FF2B5EF4-FFF2-40B4-BE49-F238E27FC236}">
                            <a16:creationId xmlns:a16="http://schemas.microsoft.com/office/drawing/2014/main" id="{CB73C757-514A-4F25-AF1F-9FE40A0A2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2032000"/>
                        <a:ext cx="3746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">
            <a:extLst>
              <a:ext uri="{FF2B5EF4-FFF2-40B4-BE49-F238E27FC236}">
                <a16:creationId xmlns:a16="http://schemas.microsoft.com/office/drawing/2014/main" id="{906486EF-3CC5-408B-82F1-7CCE7103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875975"/>
              </p:ext>
            </p:extLst>
          </p:nvPr>
        </p:nvGraphicFramePr>
        <p:xfrm>
          <a:off x="2984795" y="4964312"/>
          <a:ext cx="14462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0" name="Equation" r:id="rId29" imgW="685800" imgH="241200" progId="Equation.DSMT4">
                  <p:embed/>
                </p:oleObj>
              </mc:Choice>
              <mc:Fallback>
                <p:oleObj name="Equation" r:id="rId29" imgW="685800" imgH="241200" progId="Equation.DSMT4">
                  <p:embed/>
                  <p:pic>
                    <p:nvPicPr>
                      <p:cNvPr id="53" name="Object 3">
                        <a:extLst>
                          <a:ext uri="{FF2B5EF4-FFF2-40B4-BE49-F238E27FC236}">
                            <a16:creationId xmlns:a16="http://schemas.microsoft.com/office/drawing/2014/main" id="{57248812-1A6F-44F2-968F-C2E952BB2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795" y="4964312"/>
                        <a:ext cx="14462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55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E58678-0E08-400F-B448-1984AA025C3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0"/>
            <a:ext cx="482600" cy="127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552E1B-8056-4313-B989-CB1E35C2312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Arial" charset="0"/>
              </a:rPr>
              <a:t>下列描述正确的是</a:t>
            </a:r>
            <a:r>
              <a:rPr lang="zh-CN" altLang="en-US" sz="2600" b="1" u="sng" dirty="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zh-CN" altLang="en-US" sz="2600" u="sng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  <a:latin typeface="Arial" charset="0"/>
              </a:rPr>
              <a:t>。                  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B5819-B924-4FE6-8D98-778C228F6DC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28800" y="2096852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RLC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联谐振时，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LC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相当短路。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9709-6F12-4D62-BD7E-07AB4F8DA76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828800" y="3026110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在关联参考方向下当电压和电同相位时，电路发生谐振。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163FEE-AC4E-4C8E-98ED-ACF5708DE93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28800" y="4154215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RLC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并联谐振时，电容和电感支路没有电流。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CA1372-749A-488D-BC73-BF8C115C744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828800" y="5162327"/>
            <a:ext cx="6400800" cy="642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当电路的输入阻抗和输入导纳等效为阻性时，此时电路就发生了谐振。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876709-20AE-4F25-86BF-FC1AB6742E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161145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A532DB-B177-4E3F-B256-9DBCB9D8538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09040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2E7203-CDC7-48E6-AC7A-C075057D9A3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057042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791D8C-A824-4B50-A3C9-7D9B6B3FFD98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22662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3278F5A-B6BE-40E8-8E2E-74F02C0CFAB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729412" y="144448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627DAC-F290-48AD-B6AB-AE40E01C113E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6C2054DB-A856-4110-A37E-8AB027A8C38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2F03BCB4-B9E0-4CA4-9394-D26BB4A3A8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304800" y="0"/>
              <a:ext cx="1270000" cy="635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zh-CN" alt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宋体" pitchFamily="2" charset="-122"/>
                </a:rPr>
                <a:t>多选题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8544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>
            <a:extLst>
              <a:ext uri="{FF2B5EF4-FFF2-40B4-BE49-F238E27FC236}">
                <a16:creationId xmlns:a16="http://schemas.microsoft.com/office/drawing/2014/main" id="{A2987D82-5EBB-4A3F-8B17-6A09AE31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798047"/>
            <a:ext cx="5121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4-3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如图所示正弦稳态电路中 </a:t>
            </a:r>
          </a:p>
        </p:txBody>
      </p:sp>
      <p:graphicFrame>
        <p:nvGraphicFramePr>
          <p:cNvPr id="247813" name="Object 5">
            <a:extLst>
              <a:ext uri="{FF2B5EF4-FFF2-40B4-BE49-F238E27FC236}">
                <a16:creationId xmlns:a16="http://schemas.microsoft.com/office/drawing/2014/main" id="{047AAB9A-2483-4C99-B3F4-CF2DC353C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800100"/>
          <a:ext cx="2736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3" name="Equation" r:id="rId3" imgW="1396394" imgH="266584" progId="Equation.DSMT4">
                  <p:embed/>
                </p:oleObj>
              </mc:Choice>
              <mc:Fallback>
                <p:oleObj name="Equation" r:id="rId3" imgW="1396394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800100"/>
                        <a:ext cx="27368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7">
            <a:extLst>
              <a:ext uri="{FF2B5EF4-FFF2-40B4-BE49-F238E27FC236}">
                <a16:creationId xmlns:a16="http://schemas.microsoft.com/office/drawing/2014/main" id="{8AAD2062-1511-4FD2-B9C8-B64FAF424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484313"/>
          <a:ext cx="12604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4" name="Equation" r:id="rId5" imgW="571004" imgH="177646" progId="Equation.DSMT4">
                  <p:embed/>
                </p:oleObj>
              </mc:Choice>
              <mc:Fallback>
                <p:oleObj name="Equation" r:id="rId5" imgW="571004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484313"/>
                        <a:ext cx="126047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7" name="Object 9">
            <a:extLst>
              <a:ext uri="{FF2B5EF4-FFF2-40B4-BE49-F238E27FC236}">
                <a16:creationId xmlns:a16="http://schemas.microsoft.com/office/drawing/2014/main" id="{000BD491-2079-41B1-8789-E0345DCEF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1484313"/>
          <a:ext cx="1404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5" name="Equation" r:id="rId7" imgW="660113" imgH="177723" progId="Equation.DSMT4">
                  <p:embed/>
                </p:oleObj>
              </mc:Choice>
              <mc:Fallback>
                <p:oleObj name="Equation" r:id="rId7" imgW="660113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484313"/>
                        <a:ext cx="14049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>
            <a:extLst>
              <a:ext uri="{FF2B5EF4-FFF2-40B4-BE49-F238E27FC236}">
                <a16:creationId xmlns:a16="http://schemas.microsoft.com/office/drawing/2014/main" id="{1FC9B03C-FF70-47E1-BBAF-5B274A2A2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425" y="1449388"/>
          <a:ext cx="165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6" name="Equation" r:id="rId9" imgW="761669" imgH="228501" progId="Equation.DSMT4">
                  <p:embed/>
                </p:oleObj>
              </mc:Choice>
              <mc:Fallback>
                <p:oleObj name="Equation" r:id="rId9" imgW="761669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449388"/>
                        <a:ext cx="16573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>
            <a:extLst>
              <a:ext uri="{FF2B5EF4-FFF2-40B4-BE49-F238E27FC236}">
                <a16:creationId xmlns:a16="http://schemas.microsoft.com/office/drawing/2014/main" id="{E9E4D9EA-4F44-4931-8150-216BFFEFD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458913"/>
          <a:ext cx="1238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7" name="Equation" r:id="rId11" imgW="622030" imgH="228501" progId="Equation.DSMT4">
                  <p:embed/>
                </p:oleObj>
              </mc:Choice>
              <mc:Fallback>
                <p:oleObj name="Equation" r:id="rId11" imgW="622030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58913"/>
                        <a:ext cx="1238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3" name="Object 15">
            <a:extLst>
              <a:ext uri="{FF2B5EF4-FFF2-40B4-BE49-F238E27FC236}">
                <a16:creationId xmlns:a16="http://schemas.microsoft.com/office/drawing/2014/main" id="{0F7114FD-CD9E-4776-A949-470AE1908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7513" y="1458913"/>
          <a:ext cx="1065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8" name="Equation" r:id="rId13" imgW="533169" imgH="228501" progId="Equation.DSMT4">
                  <p:embed/>
                </p:oleObj>
              </mc:Choice>
              <mc:Fallback>
                <p:oleObj name="Equation" r:id="rId13" imgW="533169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1458913"/>
                        <a:ext cx="10652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5" name="Object 17">
            <a:extLst>
              <a:ext uri="{FF2B5EF4-FFF2-40B4-BE49-F238E27FC236}">
                <a16:creationId xmlns:a16="http://schemas.microsoft.com/office/drawing/2014/main" id="{4330A15F-A64D-4089-9F45-0CB5EF883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2024063"/>
          <a:ext cx="101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9" name="Equation" r:id="rId15" imgW="508000" imgH="228600" progId="Equation.DSMT4">
                  <p:embed/>
                </p:oleObj>
              </mc:Choice>
              <mc:Fallback>
                <p:oleObj name="Equation" r:id="rId15" imgW="5080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024063"/>
                        <a:ext cx="1011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7" name="Object 19">
            <a:extLst>
              <a:ext uri="{FF2B5EF4-FFF2-40B4-BE49-F238E27FC236}">
                <a16:creationId xmlns:a16="http://schemas.microsoft.com/office/drawing/2014/main" id="{3C059D25-EBB8-48FE-B1B0-599CA54EF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1989138"/>
          <a:ext cx="1522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70" name="Equation" r:id="rId17" imgW="761669" imgH="228501" progId="Equation.DSMT4">
                  <p:embed/>
                </p:oleObj>
              </mc:Choice>
              <mc:Fallback>
                <p:oleObj name="Equation" r:id="rId17" imgW="761669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989138"/>
                        <a:ext cx="1522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32" name="Rectangle 24">
            <a:extLst>
              <a:ext uri="{FF2B5EF4-FFF2-40B4-BE49-F238E27FC236}">
                <a16:creationId xmlns:a16="http://schemas.microsoft.com/office/drawing/2014/main" id="{C76AA6E6-8138-482D-9B67-C9931C214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16113"/>
            <a:ext cx="383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的读数为零。 </a:t>
            </a:r>
          </a:p>
        </p:txBody>
      </p:sp>
      <p:sp>
        <p:nvSpPr>
          <p:cNvPr id="247833" name="Rectangle 25">
            <a:extLst>
              <a:ext uri="{FF2B5EF4-FFF2-40B4-BE49-F238E27FC236}">
                <a16:creationId xmlns:a16="http://schemas.microsoft.com/office/drawing/2014/main" id="{0A7FB0FC-5799-42D4-887A-EE9F6D6D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600325"/>
            <a:ext cx="871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）求电源的角频率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）求电流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和电流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   </a:t>
            </a:r>
          </a:p>
        </p:txBody>
      </p:sp>
      <p:sp>
        <p:nvSpPr>
          <p:cNvPr id="247834" name="Rectangle 26">
            <a:extLst>
              <a:ext uri="{FF2B5EF4-FFF2-40B4-BE49-F238E27FC236}">
                <a16:creationId xmlns:a16="http://schemas.microsoft.com/office/drawing/2014/main" id="{2DDEC218-58D7-40D0-9F2B-7A862B39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871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）求电源发出的有功功率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和无功功率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   </a:t>
            </a:r>
          </a:p>
        </p:txBody>
      </p:sp>
      <p:graphicFrame>
        <p:nvGraphicFramePr>
          <p:cNvPr id="247835" name="Object 27">
            <a:extLst>
              <a:ext uri="{FF2B5EF4-FFF2-40B4-BE49-F238E27FC236}">
                <a16:creationId xmlns:a16="http://schemas.microsoft.com/office/drawing/2014/main" id="{81AE5BB1-C212-418F-A7E6-F498416F3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897313"/>
          <a:ext cx="7035800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71" name="Visio" r:id="rId19" imgW="3517798" imgH="1150620" progId="Visio.Drawing.11">
                  <p:embed/>
                </p:oleObj>
              </mc:Choice>
              <mc:Fallback>
                <p:oleObj name="Visio" r:id="rId19" imgW="3517798" imgH="115062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897313"/>
                        <a:ext cx="7035800" cy="230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BC780F13-B329-4E6A-A06E-3EC5B7333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8001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8850" name="Rectangle 18">
            <a:extLst>
              <a:ext uri="{FF2B5EF4-FFF2-40B4-BE49-F238E27FC236}">
                <a16:creationId xmlns:a16="http://schemas.microsoft.com/office/drawing/2014/main" id="{731B1A7D-0C44-424B-B28D-7777D9D88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873125"/>
            <a:ext cx="7327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）因为电流表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的读数为零，所以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对电源频率发生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并联谐振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所以电源的角频率为</a:t>
            </a:r>
          </a:p>
        </p:txBody>
      </p:sp>
      <p:sp>
        <p:nvSpPr>
          <p:cNvPr id="248851" name="Rectangle 19">
            <a:extLst>
              <a:ext uri="{FF2B5EF4-FFF2-40B4-BE49-F238E27FC236}">
                <a16:creationId xmlns:a16="http://schemas.microsoft.com/office/drawing/2014/main" id="{E3897F65-87B4-4171-98FA-58461AE9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814171"/>
            <a:ext cx="8100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）求电流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和电流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，去耦电路如图所示。   </a:t>
            </a:r>
          </a:p>
        </p:txBody>
      </p:sp>
      <p:graphicFrame>
        <p:nvGraphicFramePr>
          <p:cNvPr id="248855" name="Object 23">
            <a:extLst>
              <a:ext uri="{FF2B5EF4-FFF2-40B4-BE49-F238E27FC236}">
                <a16:creationId xmlns:a16="http://schemas.microsoft.com/office/drawing/2014/main" id="{BF9617D2-6A8F-4366-A6CC-265098E76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25" y="1881188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9" name="Equation" r:id="rId3" imgW="2438400" imgH="457200" progId="Equation.DSMT4">
                  <p:embed/>
                </p:oleObj>
              </mc:Choice>
              <mc:Fallback>
                <p:oleObj name="Equation" r:id="rId3" imgW="243840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881188"/>
                        <a:ext cx="487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7" name="Object 25">
            <a:extLst>
              <a:ext uri="{FF2B5EF4-FFF2-40B4-BE49-F238E27FC236}">
                <a16:creationId xmlns:a16="http://schemas.microsoft.com/office/drawing/2014/main" id="{54C46733-986E-4BAF-889C-EA9AC1364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73463"/>
          <a:ext cx="7453312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0" name="Visio" r:id="rId5" imgW="3725875" imgH="1150620" progId="Visio.Drawing.11">
                  <p:embed/>
                </p:oleObj>
              </mc:Choice>
              <mc:Fallback>
                <p:oleObj name="Visio" r:id="rId5" imgW="3725875" imgH="115062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7453312" cy="230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50" grpId="0"/>
      <p:bldP spid="2488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71" name="Object 15">
            <a:extLst>
              <a:ext uri="{FF2B5EF4-FFF2-40B4-BE49-F238E27FC236}">
                <a16:creationId xmlns:a16="http://schemas.microsoft.com/office/drawing/2014/main" id="{7B8B4F50-E222-4D88-A2DE-6DA5B92FA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80864"/>
              </p:ext>
            </p:extLst>
          </p:nvPr>
        </p:nvGraphicFramePr>
        <p:xfrm>
          <a:off x="227807" y="354806"/>
          <a:ext cx="7453312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5" name="Visio" r:id="rId3" imgW="3725792" imgH="1150737" progId="Visio.Drawing.11">
                  <p:embed/>
                </p:oleObj>
              </mc:Choice>
              <mc:Fallback>
                <p:oleObj name="Visio" r:id="rId3" imgW="3725792" imgH="1150737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7" y="354806"/>
                        <a:ext cx="7453312" cy="23066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9" name="Object 43">
            <a:extLst>
              <a:ext uri="{FF2B5EF4-FFF2-40B4-BE49-F238E27FC236}">
                <a16:creationId xmlns:a16="http://schemas.microsoft.com/office/drawing/2014/main" id="{68E8904C-54C1-4655-AA70-71BDBDF86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889250"/>
          <a:ext cx="5053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6" name="Equation" r:id="rId5" imgW="2540000" imgH="254000" progId="Equation.DSMT4">
                  <p:embed/>
                </p:oleObj>
              </mc:Choice>
              <mc:Fallback>
                <p:oleObj name="Equation" r:id="rId5" imgW="2540000" imgH="2540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89250"/>
                        <a:ext cx="50530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8" name="Object 42">
            <a:extLst>
              <a:ext uri="{FF2B5EF4-FFF2-40B4-BE49-F238E27FC236}">
                <a16:creationId xmlns:a16="http://schemas.microsoft.com/office/drawing/2014/main" id="{0B402542-AB22-41C2-9EC2-56852FC27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3429000"/>
          <a:ext cx="50530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7" name="Equation" r:id="rId7" imgW="2540000" imgH="254000" progId="Equation.DSMT4">
                  <p:embed/>
                </p:oleObj>
              </mc:Choice>
              <mc:Fallback>
                <p:oleObj name="Equation" r:id="rId7" imgW="2540000" imgH="2540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429000"/>
                        <a:ext cx="50530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7" name="Object 41">
            <a:extLst>
              <a:ext uri="{FF2B5EF4-FFF2-40B4-BE49-F238E27FC236}">
                <a16:creationId xmlns:a16="http://schemas.microsoft.com/office/drawing/2014/main" id="{1490E24B-0AEC-427E-8129-5AB1DA7D8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3717925"/>
          <a:ext cx="53006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8" name="Equation" r:id="rId9" imgW="2616200" imgH="431800" progId="Equation.DSMT4">
                  <p:embed/>
                </p:oleObj>
              </mc:Choice>
              <mc:Fallback>
                <p:oleObj name="Equation" r:id="rId9" imgW="2616200" imgH="431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717925"/>
                        <a:ext cx="530066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6" name="Object 40">
            <a:extLst>
              <a:ext uri="{FF2B5EF4-FFF2-40B4-BE49-F238E27FC236}">
                <a16:creationId xmlns:a16="http://schemas.microsoft.com/office/drawing/2014/main" id="{075A656C-C1C0-487E-8723-5818783F3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556125"/>
          <a:ext cx="337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9" name="Equation" r:id="rId11" imgW="1689100" imgH="228600" progId="Equation.DSMT4">
                  <p:embed/>
                </p:oleObj>
              </mc:Choice>
              <mc:Fallback>
                <p:oleObj name="Equation" r:id="rId11" imgW="16891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56125"/>
                        <a:ext cx="3371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5" name="Object 39">
            <a:extLst>
              <a:ext uri="{FF2B5EF4-FFF2-40B4-BE49-F238E27FC236}">
                <a16:creationId xmlns:a16="http://schemas.microsoft.com/office/drawing/2014/main" id="{34B0F875-1F41-45E3-B6D6-F2D357B7C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4975225"/>
          <a:ext cx="51069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0" name="Equation" r:id="rId13" imgW="2527300" imgH="431800" progId="Equation.DSMT4">
                  <p:embed/>
                </p:oleObj>
              </mc:Choice>
              <mc:Fallback>
                <p:oleObj name="Equation" r:id="rId13" imgW="2527300" imgH="431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975225"/>
                        <a:ext cx="5106987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4" name="Object 38">
            <a:extLst>
              <a:ext uri="{FF2B5EF4-FFF2-40B4-BE49-F238E27FC236}">
                <a16:creationId xmlns:a16="http://schemas.microsoft.com/office/drawing/2014/main" id="{CE8AD4E7-A24C-4FE5-9ACA-E7C131E49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5924550"/>
          <a:ext cx="3562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1" name="Equation" r:id="rId15" imgW="1778000" imgH="228600" progId="Equation.DSMT4">
                  <p:embed/>
                </p:oleObj>
              </mc:Choice>
              <mc:Fallback>
                <p:oleObj name="Equation" r:id="rId15" imgW="17780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5924550"/>
                        <a:ext cx="3562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FB29CC04-ED4C-4F28-86AB-C34CBA5FE112}"/>
              </a:ext>
            </a:extLst>
          </p:cNvPr>
          <p:cNvSpPr/>
          <p:nvPr/>
        </p:nvSpPr>
        <p:spPr bwMode="auto">
          <a:xfrm rot="16200000">
            <a:off x="3636107" y="-459643"/>
            <a:ext cx="323614" cy="1548172"/>
          </a:xfrm>
          <a:prstGeom prst="rightBrac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61FB812-8DD1-44F3-9B99-16473B662896}"/>
              </a:ext>
            </a:extLst>
          </p:cNvPr>
          <p:cNvSpPr/>
          <p:nvPr/>
        </p:nvSpPr>
        <p:spPr bwMode="auto">
          <a:xfrm rot="5400000">
            <a:off x="6583092" y="2051837"/>
            <a:ext cx="259835" cy="1262595"/>
          </a:xfrm>
          <a:prstGeom prst="rightBrac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0" name="Rectangle 10">
            <a:extLst>
              <a:ext uri="{FF2B5EF4-FFF2-40B4-BE49-F238E27FC236}">
                <a16:creationId xmlns:a16="http://schemas.microsoft.com/office/drawing/2014/main" id="{10D30519-1BC6-4196-9889-967AC980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731838"/>
            <a:ext cx="6991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所以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发生串联谐振。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相当于短路，所以电路可等效为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0896" name="Object 16">
            <a:extLst>
              <a:ext uri="{FF2B5EF4-FFF2-40B4-BE49-F238E27FC236}">
                <a16:creationId xmlns:a16="http://schemas.microsoft.com/office/drawing/2014/main" id="{D2432808-CA05-4282-90E5-67091D79F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72842"/>
              </p:ext>
            </p:extLst>
          </p:nvPr>
        </p:nvGraphicFramePr>
        <p:xfrm>
          <a:off x="900113" y="1736725"/>
          <a:ext cx="6194425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3" name="Visio" r:id="rId3" imgW="3095902" imgH="1119788" progId="Visio.Drawing.11">
                  <p:embed/>
                </p:oleObj>
              </mc:Choice>
              <mc:Fallback>
                <p:oleObj name="Visio" r:id="rId3" imgW="3095902" imgH="111978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36725"/>
                        <a:ext cx="6194425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8" name="Object 18">
            <a:extLst>
              <a:ext uri="{FF2B5EF4-FFF2-40B4-BE49-F238E27FC236}">
                <a16:creationId xmlns:a16="http://schemas.microsoft.com/office/drawing/2014/main" id="{8A55FEE3-2AE8-4265-BF55-CF3DDBDC8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041775"/>
          <a:ext cx="4667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4" name="Equation" r:id="rId5" imgW="2336800" imgH="457200" progId="Equation.DSMT4">
                  <p:embed/>
                </p:oleObj>
              </mc:Choice>
              <mc:Fallback>
                <p:oleObj name="Equation" r:id="rId5" imgW="23368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41775"/>
                        <a:ext cx="46672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0" name="Object 20">
            <a:extLst>
              <a:ext uri="{FF2B5EF4-FFF2-40B4-BE49-F238E27FC236}">
                <a16:creationId xmlns:a16="http://schemas.microsoft.com/office/drawing/2014/main" id="{25BD56AB-4638-4DAF-9229-6D3A3BE1E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049838"/>
          <a:ext cx="36163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5" name="Equation" r:id="rId7" imgW="1790700" imgH="279400" progId="Equation.DSMT4">
                  <p:embed/>
                </p:oleObj>
              </mc:Choice>
              <mc:Fallback>
                <p:oleObj name="Equation" r:id="rId7" imgW="1790700" imgH="279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49838"/>
                        <a:ext cx="361632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306868-6179-4A3B-9FA0-08637743000F}"/>
              </a:ext>
            </a:extLst>
          </p:cNvPr>
          <p:cNvSpPr/>
          <p:nvPr/>
        </p:nvSpPr>
        <p:spPr bwMode="auto">
          <a:xfrm>
            <a:off x="4139952" y="1771651"/>
            <a:ext cx="2954586" cy="2214562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0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3" name="Rectangle 9">
            <a:extLst>
              <a:ext uri="{FF2B5EF4-FFF2-40B4-BE49-F238E27FC236}">
                <a16:creationId xmlns:a16="http://schemas.microsoft.com/office/drawing/2014/main" id="{4378C80B-B3DF-4494-8212-4DC96750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6852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又因为</a:t>
            </a:r>
          </a:p>
        </p:txBody>
      </p:sp>
      <p:graphicFrame>
        <p:nvGraphicFramePr>
          <p:cNvPr id="251917" name="Object 13">
            <a:extLst>
              <a:ext uri="{FF2B5EF4-FFF2-40B4-BE49-F238E27FC236}">
                <a16:creationId xmlns:a16="http://schemas.microsoft.com/office/drawing/2014/main" id="{B3B3A38F-FB14-4BF4-A41A-34EFDFFBB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757880"/>
              </p:ext>
            </p:extLst>
          </p:nvPr>
        </p:nvGraphicFramePr>
        <p:xfrm>
          <a:off x="2949575" y="0"/>
          <a:ext cx="6194425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18" name="Visio" r:id="rId3" imgW="3095902" imgH="1119788" progId="Visio.Drawing.11">
                  <p:embed/>
                </p:oleObj>
              </mc:Choice>
              <mc:Fallback>
                <p:oleObj name="Visio" r:id="rId3" imgW="3095902" imgH="111978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0"/>
                        <a:ext cx="6194425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2" name="Object 18">
            <a:extLst>
              <a:ext uri="{FF2B5EF4-FFF2-40B4-BE49-F238E27FC236}">
                <a16:creationId xmlns:a16="http://schemas.microsoft.com/office/drawing/2014/main" id="{121932DD-E000-4537-B9DF-3D3A4A917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05581"/>
              </p:ext>
            </p:extLst>
          </p:nvPr>
        </p:nvGraphicFramePr>
        <p:xfrm>
          <a:off x="2454275" y="2205038"/>
          <a:ext cx="3005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19" name="Equation" r:id="rId5" imgW="1485720" imgH="241200" progId="Equation.DSMT4">
                  <p:embed/>
                </p:oleObj>
              </mc:Choice>
              <mc:Fallback>
                <p:oleObj name="Equation" r:id="rId5" imgW="14857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205038"/>
                        <a:ext cx="30051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4" name="Rectangle 20">
            <a:extLst>
              <a:ext uri="{FF2B5EF4-FFF2-40B4-BE49-F238E27FC236}">
                <a16:creationId xmlns:a16="http://schemas.microsoft.com/office/drawing/2014/main" id="{06119FAC-534E-4A96-AB2D-34D3D064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7908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251925" name="Object 21">
            <a:extLst>
              <a:ext uri="{FF2B5EF4-FFF2-40B4-BE49-F238E27FC236}">
                <a16:creationId xmlns:a16="http://schemas.microsoft.com/office/drawing/2014/main" id="{9AFE184D-6829-404A-BB50-BBF8089F4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744788"/>
          <a:ext cx="37099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20" name="Equation" r:id="rId7" imgW="1879600" imgH="444500" progId="Equation.DSMT4">
                  <p:embed/>
                </p:oleObj>
              </mc:Choice>
              <mc:Fallback>
                <p:oleObj name="Equation" r:id="rId7" imgW="1879600" imgH="444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44788"/>
                        <a:ext cx="37099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7" name="Object 23">
            <a:extLst>
              <a:ext uri="{FF2B5EF4-FFF2-40B4-BE49-F238E27FC236}">
                <a16:creationId xmlns:a16="http://schemas.microsoft.com/office/drawing/2014/main" id="{A7919320-AECC-4C7C-82F4-FC6D7F5F6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716338"/>
          <a:ext cx="43084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21" name="Equation" r:id="rId9" imgW="2133600" imgH="279400" progId="Equation.DSMT4">
                  <p:embed/>
                </p:oleObj>
              </mc:Choice>
              <mc:Fallback>
                <p:oleObj name="Equation" r:id="rId9" imgW="21336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6338"/>
                        <a:ext cx="43084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9" name="Rectangle 25">
            <a:extLst>
              <a:ext uri="{FF2B5EF4-FFF2-40B4-BE49-F238E27FC236}">
                <a16:creationId xmlns:a16="http://schemas.microsoft.com/office/drawing/2014/main" id="{3F51E08E-41ED-474F-BD57-5DEE1B5E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260850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1930" name="Object 26">
            <a:extLst>
              <a:ext uri="{FF2B5EF4-FFF2-40B4-BE49-F238E27FC236}">
                <a16:creationId xmlns:a16="http://schemas.microsoft.com/office/drawing/2014/main" id="{3A7A09F5-58CB-4004-B10C-385095C7A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4941888"/>
          <a:ext cx="5002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22" name="Equation" r:id="rId11" imgW="2501900" imgH="266700" progId="Equation.DSMT4">
                  <p:embed/>
                </p:oleObj>
              </mc:Choice>
              <mc:Fallback>
                <p:oleObj name="Equation" r:id="rId11" imgW="2501900" imgH="266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941888"/>
                        <a:ext cx="5002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2" name="Object 28">
            <a:extLst>
              <a:ext uri="{FF2B5EF4-FFF2-40B4-BE49-F238E27FC236}">
                <a16:creationId xmlns:a16="http://schemas.microsoft.com/office/drawing/2014/main" id="{3B9B6350-A8EB-45F0-B562-451E642C1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553075"/>
          <a:ext cx="23860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23" name="Equation" r:id="rId13" imgW="1180588" imgH="279279" progId="Equation.DSMT4">
                  <p:embed/>
                </p:oleObj>
              </mc:Choice>
              <mc:Fallback>
                <p:oleObj name="Equation" r:id="rId13" imgW="1180588" imgH="27927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53075"/>
                        <a:ext cx="238601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4" name="Object 30">
            <a:extLst>
              <a:ext uri="{FF2B5EF4-FFF2-40B4-BE49-F238E27FC236}">
                <a16:creationId xmlns:a16="http://schemas.microsoft.com/office/drawing/2014/main" id="{4A023E63-4DEF-4730-B9F6-9C2F62B14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5589588"/>
          <a:ext cx="25193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24" name="Equation" r:id="rId15" imgW="1244600" imgH="279400" progId="Equation.DSMT4">
                  <p:embed/>
                </p:oleObj>
              </mc:Choice>
              <mc:Fallback>
                <p:oleObj name="Equation" r:id="rId15" imgW="1244600" imgH="279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5589588"/>
                        <a:ext cx="251936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3" grpId="0"/>
      <p:bldP spid="251924" grpId="0"/>
      <p:bldP spid="2519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>
            <a:extLst>
              <a:ext uri="{FF2B5EF4-FFF2-40B4-BE49-F238E27FC236}">
                <a16:creationId xmlns:a16="http://schemas.microsoft.com/office/drawing/2014/main" id="{62B159BB-6B36-4A63-95F9-9E951B24D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11-5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11-6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11-10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11-13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Text Box 6">
            <a:extLst>
              <a:ext uri="{FF2B5EF4-FFF2-40B4-BE49-F238E27FC236}">
                <a16:creationId xmlns:a16="http://schemas.microsoft.com/office/drawing/2014/main" id="{1956D783-25AA-49D0-9F80-008E9B59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5327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(j</a:t>
            </a:r>
            <a:r>
              <a:rPr kumimoji="1" lang="el-GR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159" name="Text Box 7">
            <a:extLst>
              <a:ext uri="{FF2B5EF4-FFF2-40B4-BE49-F238E27FC236}">
                <a16:creationId xmlns:a16="http://schemas.microsoft.com/office/drawing/2014/main" id="{493E524A-0B30-4501-8C82-B8CBDFF08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808"/>
            <a:ext cx="84248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在线性正弦稳态网络中，当只有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独立激励源作用时，网络中某一处的响应（电压或电流）相量形式与网络输入激励相量形式之比，称为该响应的网络函数。</a:t>
            </a:r>
          </a:p>
        </p:txBody>
      </p:sp>
      <p:graphicFrame>
        <p:nvGraphicFramePr>
          <p:cNvPr id="177160" name="Object 8">
            <a:extLst>
              <a:ext uri="{FF2B5EF4-FFF2-40B4-BE49-F238E27FC236}">
                <a16:creationId xmlns:a16="http://schemas.microsoft.com/office/drawing/2014/main" id="{BDE5D3F0-778A-467B-887E-59BA6FFCF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65886"/>
              </p:ext>
            </p:extLst>
          </p:nvPr>
        </p:nvGraphicFramePr>
        <p:xfrm>
          <a:off x="2269541" y="3310530"/>
          <a:ext cx="27781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6" name="Equation" r:id="rId3" imgW="1168200" imgH="495000" progId="Equation.DSMT4">
                  <p:embed/>
                </p:oleObj>
              </mc:Choice>
              <mc:Fallback>
                <p:oleObj name="Equation" r:id="rId3" imgW="116820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541" y="3310530"/>
                        <a:ext cx="2778125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4" name="Text Box 22">
            <a:extLst>
              <a:ext uri="{FF2B5EF4-FFF2-40B4-BE49-F238E27FC236}">
                <a16:creationId xmlns:a16="http://schemas.microsoft.com/office/drawing/2014/main" id="{D9CA4EAD-4F76-41AF-B171-9247322FD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(j</a:t>
            </a:r>
            <a:r>
              <a:rPr kumimoji="1" lang="el-GR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177175" name="AutoShape 23">
            <a:extLst>
              <a:ext uri="{FF2B5EF4-FFF2-40B4-BE49-F238E27FC236}">
                <a16:creationId xmlns:a16="http://schemas.microsoft.com/office/drawing/2014/main" id="{85737483-ED85-4806-BDF9-22E3F174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70" y="3593898"/>
            <a:ext cx="1563303" cy="609600"/>
          </a:xfrm>
          <a:prstGeom prst="wedgeRoundRectCallout">
            <a:avLst>
              <a:gd name="adj1" fmla="val 81707"/>
              <a:gd name="adj2" fmla="val 2605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</a:t>
            </a:r>
          </a:p>
        </p:txBody>
      </p:sp>
      <p:sp>
        <p:nvSpPr>
          <p:cNvPr id="177176" name="AutoShape 24">
            <a:extLst>
              <a:ext uri="{FF2B5EF4-FFF2-40B4-BE49-F238E27FC236}">
                <a16:creationId xmlns:a16="http://schemas.microsoft.com/office/drawing/2014/main" id="{F1776D44-55C6-47FA-A97F-5E12B6FE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656" y="3111299"/>
            <a:ext cx="1535571" cy="576263"/>
          </a:xfrm>
          <a:prstGeom prst="wedgeRoundRectCallout">
            <a:avLst>
              <a:gd name="adj1" fmla="val -112239"/>
              <a:gd name="adj2" fmla="val 26861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响应相量</a:t>
            </a:r>
          </a:p>
        </p:txBody>
      </p:sp>
      <p:sp>
        <p:nvSpPr>
          <p:cNvPr id="177177" name="AutoShape 25">
            <a:extLst>
              <a:ext uri="{FF2B5EF4-FFF2-40B4-BE49-F238E27FC236}">
                <a16:creationId xmlns:a16="http://schemas.microsoft.com/office/drawing/2014/main" id="{6DFA9C21-0B7E-4255-B700-2791E6E3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5" y="3839170"/>
            <a:ext cx="1548172" cy="576262"/>
          </a:xfrm>
          <a:prstGeom prst="wedgeRoundRectCallout">
            <a:avLst>
              <a:gd name="adj1" fmla="val -104370"/>
              <a:gd name="adj2" fmla="val -5095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激励相量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B9C0C5-17C2-4427-9541-58E10FF36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68124"/>
              </p:ext>
            </p:extLst>
          </p:nvPr>
        </p:nvGraphicFramePr>
        <p:xfrm>
          <a:off x="3397250" y="4752973"/>
          <a:ext cx="25669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7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177160" name="Object 8">
                        <a:extLst>
                          <a:ext uri="{FF2B5EF4-FFF2-40B4-BE49-F238E27FC236}">
                            <a16:creationId xmlns:a16="http://schemas.microsoft.com/office/drawing/2014/main" id="{BDE5D3F0-778A-467B-887E-59BA6FFCFB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4752973"/>
                        <a:ext cx="25669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4">
            <a:extLst>
              <a:ext uri="{FF2B5EF4-FFF2-40B4-BE49-F238E27FC236}">
                <a16:creationId xmlns:a16="http://schemas.microsoft.com/office/drawing/2014/main" id="{33D1D528-05F9-49F1-940C-88F2DECC6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639" y="5805487"/>
            <a:ext cx="1535571" cy="576263"/>
          </a:xfrm>
          <a:prstGeom prst="wedgeRoundRectCallout">
            <a:avLst>
              <a:gd name="adj1" fmla="val 58961"/>
              <a:gd name="adj2" fmla="val -141734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幅频特性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D0F31ACC-CFE6-4368-9E8E-27C2D288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873" y="5805487"/>
            <a:ext cx="1535571" cy="576263"/>
          </a:xfrm>
          <a:prstGeom prst="wedgeRoundRectCallout">
            <a:avLst>
              <a:gd name="adj1" fmla="val -44317"/>
              <a:gd name="adj2" fmla="val -161569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相频特性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/>
      <p:bldP spid="177159" grpId="0"/>
      <p:bldP spid="177174" grpId="0"/>
      <p:bldP spid="177175" grpId="0" animBg="1"/>
      <p:bldP spid="177176" grpId="0" animBg="1"/>
      <p:bldP spid="17717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77" name="Text Box 81">
            <a:extLst>
              <a:ext uri="{FF2B5EF4-FFF2-40B4-BE49-F238E27FC236}">
                <a16:creationId xmlns:a16="http://schemas.microsoft.com/office/drawing/2014/main" id="{87D5118B-27ED-4E9F-8BED-1BB8ACEAE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6250"/>
            <a:ext cx="1296987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1-1</a:t>
            </a:r>
          </a:p>
        </p:txBody>
      </p:sp>
      <p:sp>
        <p:nvSpPr>
          <p:cNvPr id="183378" name="Text Box 82">
            <a:extLst>
              <a:ext uri="{FF2B5EF4-FFF2-40B4-BE49-F238E27FC236}">
                <a16:creationId xmlns:a16="http://schemas.microsoft.com/office/drawing/2014/main" id="{4B2BF688-17BE-48EB-9005-A9C71CDEF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7563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pSp>
        <p:nvGrpSpPr>
          <p:cNvPr id="183379" name="Group 83">
            <a:extLst>
              <a:ext uri="{FF2B5EF4-FFF2-40B4-BE49-F238E27FC236}">
                <a16:creationId xmlns:a16="http://schemas.microsoft.com/office/drawing/2014/main" id="{6440CF9C-1682-45F1-BDC5-7F72F4B6D47C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3357563"/>
            <a:ext cx="3503612" cy="576262"/>
            <a:chOff x="657" y="2115"/>
            <a:chExt cx="2207" cy="363"/>
          </a:xfrm>
        </p:grpSpPr>
        <p:sp>
          <p:nvSpPr>
            <p:cNvPr id="183380" name="Rectangle 84">
              <a:extLst>
                <a:ext uri="{FF2B5EF4-FFF2-40B4-BE49-F238E27FC236}">
                  <a16:creationId xmlns:a16="http://schemas.microsoft.com/office/drawing/2014/main" id="{5E61920D-40C8-4070-A471-3C12FDF5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15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列网孔方程解电流 </a:t>
              </a:r>
            </a:p>
          </p:txBody>
        </p:sp>
        <p:graphicFrame>
          <p:nvGraphicFramePr>
            <p:cNvPr id="183381" name="Object 85">
              <a:extLst>
                <a:ext uri="{FF2B5EF4-FFF2-40B4-BE49-F238E27FC236}">
                  <a16:creationId xmlns:a16="http://schemas.microsoft.com/office/drawing/2014/main" id="{38BE6F0D-5239-4420-8040-3563AAC7E0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115"/>
            <a:ext cx="25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4" name="公式" r:id="rId3" imgW="165028" imgH="228501" progId="Equation.3">
                    <p:embed/>
                  </p:oleObj>
                </mc:Choice>
                <mc:Fallback>
                  <p:oleObj name="公式" r:id="rId3" imgW="165028" imgH="228501" progId="Equation.3">
                    <p:embed/>
                    <p:pic>
                      <p:nvPicPr>
                        <p:cNvPr id="183381" name="Object 85">
                          <a:extLst>
                            <a:ext uri="{FF2B5EF4-FFF2-40B4-BE49-F238E27FC236}">
                              <a16:creationId xmlns:a16="http://schemas.microsoft.com/office/drawing/2014/main" id="{38BE6F0D-5239-4420-8040-3563AAC7E0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115"/>
                          <a:ext cx="256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82" name="AutoShape 86">
            <a:extLst>
              <a:ext uri="{FF2B5EF4-FFF2-40B4-BE49-F238E27FC236}">
                <a16:creationId xmlns:a16="http://schemas.microsoft.com/office/drawing/2014/main" id="{5C7A0391-E8D2-4069-B591-AB3584E9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636838"/>
            <a:ext cx="1835150" cy="503237"/>
          </a:xfrm>
          <a:prstGeom prst="wedgeRoundRectCallout">
            <a:avLst>
              <a:gd name="adj1" fmla="val -81745"/>
              <a:gd name="adj2" fmla="val 171449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转移导纳 </a:t>
            </a:r>
          </a:p>
        </p:txBody>
      </p:sp>
      <p:sp>
        <p:nvSpPr>
          <p:cNvPr id="183383" name="AutoShape 87">
            <a:extLst>
              <a:ext uri="{FF2B5EF4-FFF2-40B4-BE49-F238E27FC236}">
                <a16:creationId xmlns:a16="http://schemas.microsoft.com/office/drawing/2014/main" id="{5B9E69F2-0EBF-4D6E-9F62-14187DDA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805488"/>
            <a:ext cx="2592388" cy="503237"/>
          </a:xfrm>
          <a:prstGeom prst="wedgeRoundRectCallout">
            <a:avLst>
              <a:gd name="adj1" fmla="val -44000"/>
              <a:gd name="adj2" fmla="val -142745"/>
              <a:gd name="adj3" fmla="val 1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转移电压比 </a:t>
            </a:r>
          </a:p>
        </p:txBody>
      </p:sp>
      <p:grpSp>
        <p:nvGrpSpPr>
          <p:cNvPr id="183393" name="Group 97">
            <a:extLst>
              <a:ext uri="{FF2B5EF4-FFF2-40B4-BE49-F238E27FC236}">
                <a16:creationId xmlns:a16="http://schemas.microsoft.com/office/drawing/2014/main" id="{50B47523-9901-4346-88D3-3C87F9789A78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830263"/>
            <a:ext cx="5141913" cy="2289175"/>
            <a:chOff x="1066" y="523"/>
            <a:chExt cx="3239" cy="1442"/>
          </a:xfrm>
        </p:grpSpPr>
        <p:graphicFrame>
          <p:nvGraphicFramePr>
            <p:cNvPr id="183394" name="Object 98">
              <a:extLst>
                <a:ext uri="{FF2B5EF4-FFF2-40B4-BE49-F238E27FC236}">
                  <a16:creationId xmlns:a16="http://schemas.microsoft.com/office/drawing/2014/main" id="{0AE3757E-05C6-4E05-B076-34EA7D5A2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890"/>
            <a:ext cx="30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5" name="公式" r:id="rId5" imgW="241200" imgH="291960" progId="Equation.3">
                    <p:embed/>
                  </p:oleObj>
                </mc:Choice>
                <mc:Fallback>
                  <p:oleObj name="公式" r:id="rId5" imgW="241200" imgH="291960" progId="Equation.3">
                    <p:embed/>
                    <p:pic>
                      <p:nvPicPr>
                        <p:cNvPr id="183394" name="Object 98">
                          <a:extLst>
                            <a:ext uri="{FF2B5EF4-FFF2-40B4-BE49-F238E27FC236}">
                              <a16:creationId xmlns:a16="http://schemas.microsoft.com/office/drawing/2014/main" id="{0AE3757E-05C6-4E05-B076-34EA7D5A2A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890"/>
                          <a:ext cx="30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95" name="Line 99">
              <a:extLst>
                <a:ext uri="{FF2B5EF4-FFF2-40B4-BE49-F238E27FC236}">
                  <a16:creationId xmlns:a16="http://schemas.microsoft.com/office/drawing/2014/main" id="{7F74A6C7-28E9-4CA1-A753-668291703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936"/>
              <a:ext cx="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396" name="Line 100">
              <a:extLst>
                <a:ext uri="{FF2B5EF4-FFF2-40B4-BE49-F238E27FC236}">
                  <a16:creationId xmlns:a16="http://schemas.microsoft.com/office/drawing/2014/main" id="{E4A0CA03-300C-45CD-86BF-F497E1066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936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397" name="Line 101">
              <a:extLst>
                <a:ext uri="{FF2B5EF4-FFF2-40B4-BE49-F238E27FC236}">
                  <a16:creationId xmlns:a16="http://schemas.microsoft.com/office/drawing/2014/main" id="{5468213D-5F83-40F9-A5FA-6723E0028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936"/>
              <a:ext cx="4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398" name="Line 102">
              <a:extLst>
                <a:ext uri="{FF2B5EF4-FFF2-40B4-BE49-F238E27FC236}">
                  <a16:creationId xmlns:a16="http://schemas.microsoft.com/office/drawing/2014/main" id="{A98BA91C-5326-45DB-86CE-5B784569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1934"/>
              <a:ext cx="2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399" name="Line 103">
              <a:extLst>
                <a:ext uri="{FF2B5EF4-FFF2-40B4-BE49-F238E27FC236}">
                  <a16:creationId xmlns:a16="http://schemas.microsoft.com/office/drawing/2014/main" id="{CF881854-436C-401A-AE18-E918C536D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936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400" name="Line 104">
              <a:extLst>
                <a:ext uri="{FF2B5EF4-FFF2-40B4-BE49-F238E27FC236}">
                  <a16:creationId xmlns:a16="http://schemas.microsoft.com/office/drawing/2014/main" id="{6C99F9D0-6E91-4D3A-8CA2-717ADC6D8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936"/>
              <a:ext cx="0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401" name="Rectangle 105">
              <a:extLst>
                <a:ext uri="{FF2B5EF4-FFF2-40B4-BE49-F238E27FC236}">
                  <a16:creationId xmlns:a16="http://schemas.microsoft.com/office/drawing/2014/main" id="{0B944B5A-29A3-4CE6-BAE8-AC167473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253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402" name="Rectangle 106">
              <a:extLst>
                <a:ext uri="{FF2B5EF4-FFF2-40B4-BE49-F238E27FC236}">
                  <a16:creationId xmlns:a16="http://schemas.microsoft.com/office/drawing/2014/main" id="{4ED286C1-635D-4429-A132-4870E9FA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1253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3403" name="Object 107">
              <a:extLst>
                <a:ext uri="{FF2B5EF4-FFF2-40B4-BE49-F238E27FC236}">
                  <a16:creationId xmlns:a16="http://schemas.microsoft.com/office/drawing/2014/main" id="{4841F31D-7871-4980-9428-1E36DE5276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298"/>
            <a:ext cx="2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6" name="公式" r:id="rId7" imgW="203040" imgH="266400" progId="Equation.3">
                    <p:embed/>
                  </p:oleObj>
                </mc:Choice>
                <mc:Fallback>
                  <p:oleObj name="公式" r:id="rId7" imgW="203040" imgH="266400" progId="Equation.3">
                    <p:embed/>
                    <p:pic>
                      <p:nvPicPr>
                        <p:cNvPr id="183403" name="Object 107">
                          <a:extLst>
                            <a:ext uri="{FF2B5EF4-FFF2-40B4-BE49-F238E27FC236}">
                              <a16:creationId xmlns:a16="http://schemas.microsoft.com/office/drawing/2014/main" id="{4841F31D-7871-4980-9428-1E36DE5276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298"/>
                          <a:ext cx="24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404" name="Text Box 108">
              <a:extLst>
                <a:ext uri="{FF2B5EF4-FFF2-40B4-BE49-F238E27FC236}">
                  <a16:creationId xmlns:a16="http://schemas.microsoft.com/office/drawing/2014/main" id="{6F1B8548-18AC-4FDB-AB78-B4D02FC05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125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405" name="Text Box 109">
              <a:extLst>
                <a:ext uri="{FF2B5EF4-FFF2-40B4-BE49-F238E27FC236}">
                  <a16:creationId xmlns:a16="http://schemas.microsoft.com/office/drawing/2014/main" id="{00AAE7F3-7259-499A-BEEE-6CD38D2ED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523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1" lang="el-GR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183406" name="Text Box 110">
              <a:extLst>
                <a:ext uri="{FF2B5EF4-FFF2-40B4-BE49-F238E27FC236}">
                  <a16:creationId xmlns:a16="http://schemas.microsoft.com/office/drawing/2014/main" id="{72008D81-695C-42F0-8F63-7B393FA4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93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3407" name="Text Box 111">
              <a:extLst>
                <a:ext uri="{FF2B5EF4-FFF2-40B4-BE49-F238E27FC236}">
                  <a16:creationId xmlns:a16="http://schemas.microsoft.com/office/drawing/2014/main" id="{732127B0-7C5C-4DEE-A6FB-A88FC3B02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52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3408" name="Text Box 112">
              <a:extLst>
                <a:ext uri="{FF2B5EF4-FFF2-40B4-BE49-F238E27FC236}">
                  <a16:creationId xmlns:a16="http://schemas.microsoft.com/office/drawing/2014/main" id="{A911C8D2-291F-4009-9BE8-F4C424D6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889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3409" name="Text Box 113">
              <a:extLst>
                <a:ext uri="{FF2B5EF4-FFF2-40B4-BE49-F238E27FC236}">
                  <a16:creationId xmlns:a16="http://schemas.microsoft.com/office/drawing/2014/main" id="{7016C699-2248-4571-88C3-1A0A6420C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75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3410" name="Text Box 114">
              <a:extLst>
                <a:ext uri="{FF2B5EF4-FFF2-40B4-BE49-F238E27FC236}">
                  <a16:creationId xmlns:a16="http://schemas.microsoft.com/office/drawing/2014/main" id="{9D36E63A-6036-4AEC-B168-180418E84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523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1" lang="el-GR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  <p:sp>
          <p:nvSpPr>
            <p:cNvPr id="183411" name="Text Box 115">
              <a:extLst>
                <a:ext uri="{FF2B5EF4-FFF2-40B4-BE49-F238E27FC236}">
                  <a16:creationId xmlns:a16="http://schemas.microsoft.com/office/drawing/2014/main" id="{63469C5D-B3E8-447C-BD40-2FE1BE407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" y="125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412" name="Freeform 116">
              <a:extLst>
                <a:ext uri="{FF2B5EF4-FFF2-40B4-BE49-F238E27FC236}">
                  <a16:creationId xmlns:a16="http://schemas.microsoft.com/office/drawing/2014/main" id="{B6D9E4BE-4003-4F00-B9B1-4A0121CFF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1208"/>
              <a:ext cx="514" cy="590"/>
            </a:xfrm>
            <a:custGeom>
              <a:avLst/>
              <a:gdLst>
                <a:gd name="T0" fmla="*/ 45 w 514"/>
                <a:gd name="T1" fmla="*/ 106 h 590"/>
                <a:gd name="T2" fmla="*/ 136 w 514"/>
                <a:gd name="T3" fmla="*/ 15 h 590"/>
                <a:gd name="T4" fmla="*/ 272 w 514"/>
                <a:gd name="T5" fmla="*/ 15 h 590"/>
                <a:gd name="T6" fmla="*/ 408 w 514"/>
                <a:gd name="T7" fmla="*/ 15 h 590"/>
                <a:gd name="T8" fmla="*/ 499 w 514"/>
                <a:gd name="T9" fmla="*/ 106 h 590"/>
                <a:gd name="T10" fmla="*/ 499 w 514"/>
                <a:gd name="T11" fmla="*/ 242 h 590"/>
                <a:gd name="T12" fmla="*/ 499 w 514"/>
                <a:gd name="T13" fmla="*/ 424 h 590"/>
                <a:gd name="T14" fmla="*/ 454 w 514"/>
                <a:gd name="T15" fmla="*/ 514 h 590"/>
                <a:gd name="T16" fmla="*/ 318 w 514"/>
                <a:gd name="T17" fmla="*/ 560 h 590"/>
                <a:gd name="T18" fmla="*/ 91 w 514"/>
                <a:gd name="T19" fmla="*/ 560 h 590"/>
                <a:gd name="T20" fmla="*/ 0 w 514"/>
                <a:gd name="T21" fmla="*/ 37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90">
                  <a:moveTo>
                    <a:pt x="45" y="106"/>
                  </a:moveTo>
                  <a:cubicBezTo>
                    <a:pt x="71" y="68"/>
                    <a:pt x="98" y="30"/>
                    <a:pt x="136" y="15"/>
                  </a:cubicBezTo>
                  <a:cubicBezTo>
                    <a:pt x="174" y="0"/>
                    <a:pt x="227" y="15"/>
                    <a:pt x="272" y="15"/>
                  </a:cubicBezTo>
                  <a:cubicBezTo>
                    <a:pt x="317" y="15"/>
                    <a:pt x="370" y="0"/>
                    <a:pt x="408" y="15"/>
                  </a:cubicBezTo>
                  <a:cubicBezTo>
                    <a:pt x="446" y="30"/>
                    <a:pt x="484" y="68"/>
                    <a:pt x="499" y="106"/>
                  </a:cubicBezTo>
                  <a:cubicBezTo>
                    <a:pt x="514" y="144"/>
                    <a:pt x="499" y="189"/>
                    <a:pt x="499" y="242"/>
                  </a:cubicBezTo>
                  <a:cubicBezTo>
                    <a:pt x="499" y="295"/>
                    <a:pt x="506" y="379"/>
                    <a:pt x="499" y="424"/>
                  </a:cubicBezTo>
                  <a:cubicBezTo>
                    <a:pt x="492" y="469"/>
                    <a:pt x="484" y="491"/>
                    <a:pt x="454" y="514"/>
                  </a:cubicBezTo>
                  <a:cubicBezTo>
                    <a:pt x="424" y="537"/>
                    <a:pt x="378" y="552"/>
                    <a:pt x="318" y="560"/>
                  </a:cubicBezTo>
                  <a:cubicBezTo>
                    <a:pt x="258" y="568"/>
                    <a:pt x="144" y="590"/>
                    <a:pt x="91" y="560"/>
                  </a:cubicBezTo>
                  <a:cubicBezTo>
                    <a:pt x="38" y="530"/>
                    <a:pt x="15" y="408"/>
                    <a:pt x="0" y="37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413" name="Freeform 117">
              <a:extLst>
                <a:ext uri="{FF2B5EF4-FFF2-40B4-BE49-F238E27FC236}">
                  <a16:creationId xmlns:a16="http://schemas.microsoft.com/office/drawing/2014/main" id="{84177191-9767-4C38-8031-A89E4783A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1253"/>
              <a:ext cx="514" cy="590"/>
            </a:xfrm>
            <a:custGeom>
              <a:avLst/>
              <a:gdLst>
                <a:gd name="T0" fmla="*/ 45 w 514"/>
                <a:gd name="T1" fmla="*/ 106 h 590"/>
                <a:gd name="T2" fmla="*/ 136 w 514"/>
                <a:gd name="T3" fmla="*/ 15 h 590"/>
                <a:gd name="T4" fmla="*/ 272 w 514"/>
                <a:gd name="T5" fmla="*/ 15 h 590"/>
                <a:gd name="T6" fmla="*/ 408 w 514"/>
                <a:gd name="T7" fmla="*/ 15 h 590"/>
                <a:gd name="T8" fmla="*/ 499 w 514"/>
                <a:gd name="T9" fmla="*/ 106 h 590"/>
                <a:gd name="T10" fmla="*/ 499 w 514"/>
                <a:gd name="T11" fmla="*/ 242 h 590"/>
                <a:gd name="T12" fmla="*/ 499 w 514"/>
                <a:gd name="T13" fmla="*/ 424 h 590"/>
                <a:gd name="T14" fmla="*/ 454 w 514"/>
                <a:gd name="T15" fmla="*/ 514 h 590"/>
                <a:gd name="T16" fmla="*/ 318 w 514"/>
                <a:gd name="T17" fmla="*/ 560 h 590"/>
                <a:gd name="T18" fmla="*/ 91 w 514"/>
                <a:gd name="T19" fmla="*/ 560 h 590"/>
                <a:gd name="T20" fmla="*/ 0 w 514"/>
                <a:gd name="T21" fmla="*/ 37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90">
                  <a:moveTo>
                    <a:pt x="45" y="106"/>
                  </a:moveTo>
                  <a:cubicBezTo>
                    <a:pt x="71" y="68"/>
                    <a:pt x="98" y="30"/>
                    <a:pt x="136" y="15"/>
                  </a:cubicBezTo>
                  <a:cubicBezTo>
                    <a:pt x="174" y="0"/>
                    <a:pt x="227" y="15"/>
                    <a:pt x="272" y="15"/>
                  </a:cubicBezTo>
                  <a:cubicBezTo>
                    <a:pt x="317" y="15"/>
                    <a:pt x="370" y="0"/>
                    <a:pt x="408" y="15"/>
                  </a:cubicBezTo>
                  <a:cubicBezTo>
                    <a:pt x="446" y="30"/>
                    <a:pt x="484" y="68"/>
                    <a:pt x="499" y="106"/>
                  </a:cubicBezTo>
                  <a:cubicBezTo>
                    <a:pt x="514" y="144"/>
                    <a:pt x="499" y="189"/>
                    <a:pt x="499" y="242"/>
                  </a:cubicBezTo>
                  <a:cubicBezTo>
                    <a:pt x="499" y="295"/>
                    <a:pt x="506" y="379"/>
                    <a:pt x="499" y="424"/>
                  </a:cubicBezTo>
                  <a:cubicBezTo>
                    <a:pt x="492" y="469"/>
                    <a:pt x="484" y="491"/>
                    <a:pt x="454" y="514"/>
                  </a:cubicBezTo>
                  <a:cubicBezTo>
                    <a:pt x="424" y="537"/>
                    <a:pt x="378" y="552"/>
                    <a:pt x="318" y="560"/>
                  </a:cubicBezTo>
                  <a:cubicBezTo>
                    <a:pt x="258" y="568"/>
                    <a:pt x="144" y="590"/>
                    <a:pt x="91" y="560"/>
                  </a:cubicBezTo>
                  <a:cubicBezTo>
                    <a:pt x="38" y="530"/>
                    <a:pt x="15" y="408"/>
                    <a:pt x="0" y="378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3414" name="Object 118">
              <a:extLst>
                <a:ext uri="{FF2B5EF4-FFF2-40B4-BE49-F238E27FC236}">
                  <a16:creationId xmlns:a16="http://schemas.microsoft.com/office/drawing/2014/main" id="{F3EE6F3F-956F-445F-995B-85F6DF0693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1298"/>
            <a:ext cx="25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7" name="公式" r:id="rId9" imgW="164880" imgH="266400" progId="Equation.3">
                    <p:embed/>
                  </p:oleObj>
                </mc:Choice>
                <mc:Fallback>
                  <p:oleObj name="公式" r:id="rId9" imgW="164880" imgH="266400" progId="Equation.3">
                    <p:embed/>
                    <p:pic>
                      <p:nvPicPr>
                        <p:cNvPr id="183414" name="Object 118">
                          <a:extLst>
                            <a:ext uri="{FF2B5EF4-FFF2-40B4-BE49-F238E27FC236}">
                              <a16:creationId xmlns:a16="http://schemas.microsoft.com/office/drawing/2014/main" id="{F3EE6F3F-956F-445F-995B-85F6DF0693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298"/>
                          <a:ext cx="258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415" name="Object 119">
              <a:extLst>
                <a:ext uri="{FF2B5EF4-FFF2-40B4-BE49-F238E27FC236}">
                  <a16:creationId xmlns:a16="http://schemas.microsoft.com/office/drawing/2014/main" id="{091932F6-9F2A-41A3-8EAA-75846797D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6" y="1257"/>
            <a:ext cx="23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8" name="公式" r:id="rId11" imgW="152280" imgH="266400" progId="Equation.3">
                    <p:embed/>
                  </p:oleObj>
                </mc:Choice>
                <mc:Fallback>
                  <p:oleObj name="公式" r:id="rId11" imgW="152280" imgH="266400" progId="Equation.3">
                    <p:embed/>
                    <p:pic>
                      <p:nvPicPr>
                        <p:cNvPr id="183415" name="Object 119">
                          <a:extLst>
                            <a:ext uri="{FF2B5EF4-FFF2-40B4-BE49-F238E27FC236}">
                              <a16:creationId xmlns:a16="http://schemas.microsoft.com/office/drawing/2014/main" id="{091932F6-9F2A-41A3-8EAA-75846797D0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1257"/>
                          <a:ext cx="238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416" name="Object 120">
              <a:extLst>
                <a:ext uri="{FF2B5EF4-FFF2-40B4-BE49-F238E27FC236}">
                  <a16:creationId xmlns:a16="http://schemas.microsoft.com/office/drawing/2014/main" id="{DC027540-B806-4B45-B0D1-3180B848A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5" y="890"/>
            <a:ext cx="23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19" name="公式" r:id="rId13" imgW="164880" imgH="266400" progId="Equation.3">
                    <p:embed/>
                  </p:oleObj>
                </mc:Choice>
                <mc:Fallback>
                  <p:oleObj name="公式" r:id="rId13" imgW="164880" imgH="266400" progId="Equation.3">
                    <p:embed/>
                    <p:pic>
                      <p:nvPicPr>
                        <p:cNvPr id="183416" name="Object 120">
                          <a:extLst>
                            <a:ext uri="{FF2B5EF4-FFF2-40B4-BE49-F238E27FC236}">
                              <a16:creationId xmlns:a16="http://schemas.microsoft.com/office/drawing/2014/main" id="{DC027540-B806-4B45-B0D1-3180B848A0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890"/>
                          <a:ext cx="23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417" name="Line 121">
              <a:extLst>
                <a:ext uri="{FF2B5EF4-FFF2-40B4-BE49-F238E27FC236}">
                  <a16:creationId xmlns:a16="http://schemas.microsoft.com/office/drawing/2014/main" id="{4BE89768-F2E2-4B78-97B1-FCCDFDDCD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935"/>
              <a:ext cx="0" cy="2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418" name="Group 122">
              <a:extLst>
                <a:ext uri="{FF2B5EF4-FFF2-40B4-BE49-F238E27FC236}">
                  <a16:creationId xmlns:a16="http://schemas.microsoft.com/office/drawing/2014/main" id="{50DCEF5B-D508-411B-A1D9-E67B26B71EF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904" y="687"/>
              <a:ext cx="91" cy="408"/>
              <a:chOff x="1565" y="2614"/>
              <a:chExt cx="90" cy="486"/>
            </a:xfrm>
          </p:grpSpPr>
          <p:sp>
            <p:nvSpPr>
              <p:cNvPr id="183419" name="Arc 123">
                <a:extLst>
                  <a:ext uri="{FF2B5EF4-FFF2-40B4-BE49-F238E27FC236}">
                    <a16:creationId xmlns:a16="http://schemas.microsoft.com/office/drawing/2014/main" id="{6AC98459-DB4B-4637-8E1E-EC124FBEA6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420" name="Arc 124">
                <a:extLst>
                  <a:ext uri="{FF2B5EF4-FFF2-40B4-BE49-F238E27FC236}">
                    <a16:creationId xmlns:a16="http://schemas.microsoft.com/office/drawing/2014/main" id="{E7154091-0444-453B-B18B-D939907B5D84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421" name="Arc 125">
                <a:extLst>
                  <a:ext uri="{FF2B5EF4-FFF2-40B4-BE49-F238E27FC236}">
                    <a16:creationId xmlns:a16="http://schemas.microsoft.com/office/drawing/2014/main" id="{2AFA59AA-512E-421B-BF10-AE5DC91E358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422" name="Arc 126">
                <a:extLst>
                  <a:ext uri="{FF2B5EF4-FFF2-40B4-BE49-F238E27FC236}">
                    <a16:creationId xmlns:a16="http://schemas.microsoft.com/office/drawing/2014/main" id="{C43A579A-7DE0-458D-88E8-9985B84B0E2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423" name="Group 127">
              <a:extLst>
                <a:ext uri="{FF2B5EF4-FFF2-40B4-BE49-F238E27FC236}">
                  <a16:creationId xmlns:a16="http://schemas.microsoft.com/office/drawing/2014/main" id="{9AAE1A85-C815-4E98-ABCA-D8000BF8773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74" y="687"/>
              <a:ext cx="91" cy="408"/>
              <a:chOff x="1565" y="2614"/>
              <a:chExt cx="90" cy="486"/>
            </a:xfrm>
          </p:grpSpPr>
          <p:sp>
            <p:nvSpPr>
              <p:cNvPr id="183424" name="Arc 128">
                <a:extLst>
                  <a:ext uri="{FF2B5EF4-FFF2-40B4-BE49-F238E27FC236}">
                    <a16:creationId xmlns:a16="http://schemas.microsoft.com/office/drawing/2014/main" id="{AD11F588-6604-432D-B73C-CA8F86C1606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425" name="Arc 129">
                <a:extLst>
                  <a:ext uri="{FF2B5EF4-FFF2-40B4-BE49-F238E27FC236}">
                    <a16:creationId xmlns:a16="http://schemas.microsoft.com/office/drawing/2014/main" id="{09DBBCD5-C334-475E-A39C-11F3CB0F74C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426" name="Arc 130">
                <a:extLst>
                  <a:ext uri="{FF2B5EF4-FFF2-40B4-BE49-F238E27FC236}">
                    <a16:creationId xmlns:a16="http://schemas.microsoft.com/office/drawing/2014/main" id="{332A949F-658D-41EF-A68C-BA834109826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427" name="Arc 131">
                <a:extLst>
                  <a:ext uri="{FF2B5EF4-FFF2-40B4-BE49-F238E27FC236}">
                    <a16:creationId xmlns:a16="http://schemas.microsoft.com/office/drawing/2014/main" id="{D93EC222-5A28-487A-BEEC-ECAD5911C98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3428" name="Oval 132">
              <a:extLst>
                <a:ext uri="{FF2B5EF4-FFF2-40B4-BE49-F238E27FC236}">
                  <a16:creationId xmlns:a16="http://schemas.microsoft.com/office/drawing/2014/main" id="{15444B23-4A98-4537-84EE-D3FDA794D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89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429" name="Oval 133">
              <a:extLst>
                <a:ext uri="{FF2B5EF4-FFF2-40B4-BE49-F238E27FC236}">
                  <a16:creationId xmlns:a16="http://schemas.microsoft.com/office/drawing/2014/main" id="{E89717CA-6925-447E-AC63-94CF8A59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899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83430" name="Object 134">
            <a:extLst>
              <a:ext uri="{FF2B5EF4-FFF2-40B4-BE49-F238E27FC236}">
                <a16:creationId xmlns:a16="http://schemas.microsoft.com/office/drawing/2014/main" id="{51C43A62-C078-4D9B-97B2-7A5C6D4DC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360045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0" name="公式" r:id="rId15" imgW="1625400" imgH="571320" progId="Equation.3">
                  <p:embed/>
                </p:oleObj>
              </mc:Choice>
              <mc:Fallback>
                <p:oleObj name="公式" r:id="rId15" imgW="1625400" imgH="571320" progId="Equation.3">
                  <p:embed/>
                  <p:pic>
                    <p:nvPicPr>
                      <p:cNvPr id="183430" name="Object 134">
                        <a:extLst>
                          <a:ext uri="{FF2B5EF4-FFF2-40B4-BE49-F238E27FC236}">
                            <a16:creationId xmlns:a16="http://schemas.microsoft.com/office/drawing/2014/main" id="{51C43A62-C078-4D9B-97B2-7A5C6D4DC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360045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431" name="Object 135">
            <a:extLst>
              <a:ext uri="{FF2B5EF4-FFF2-40B4-BE49-F238E27FC236}">
                <a16:creationId xmlns:a16="http://schemas.microsoft.com/office/drawing/2014/main" id="{F0A2E886-E1C5-4D7B-B6A1-109E8548E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229225"/>
          <a:ext cx="32639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1" name="公式" r:id="rId17" imgW="1473120" imgH="495000" progId="Equation.3">
                  <p:embed/>
                </p:oleObj>
              </mc:Choice>
              <mc:Fallback>
                <p:oleObj name="公式" r:id="rId17" imgW="1473120" imgH="495000" progId="Equation.3">
                  <p:embed/>
                  <p:pic>
                    <p:nvPicPr>
                      <p:cNvPr id="183431" name="Object 135">
                        <a:extLst>
                          <a:ext uri="{FF2B5EF4-FFF2-40B4-BE49-F238E27FC236}">
                            <a16:creationId xmlns:a16="http://schemas.microsoft.com/office/drawing/2014/main" id="{F0A2E886-E1C5-4D7B-B6A1-109E8548E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32639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432" name="Object 136">
            <a:extLst>
              <a:ext uri="{FF2B5EF4-FFF2-40B4-BE49-F238E27FC236}">
                <a16:creationId xmlns:a16="http://schemas.microsoft.com/office/drawing/2014/main" id="{160AD6A6-819F-45A1-B794-51BF41002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75" y="3414713"/>
          <a:ext cx="33734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2" name="公式" r:id="rId19" imgW="1536480" imgH="507960" progId="Equation.3">
                  <p:embed/>
                </p:oleObj>
              </mc:Choice>
              <mc:Fallback>
                <p:oleObj name="公式" r:id="rId19" imgW="1536480" imgH="507960" progId="Equation.3">
                  <p:embed/>
                  <p:pic>
                    <p:nvPicPr>
                      <p:cNvPr id="183432" name="Object 136">
                        <a:extLst>
                          <a:ext uri="{FF2B5EF4-FFF2-40B4-BE49-F238E27FC236}">
                            <a16:creationId xmlns:a16="http://schemas.microsoft.com/office/drawing/2014/main" id="{160AD6A6-819F-45A1-B794-51BF41002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414713"/>
                        <a:ext cx="3373438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433" name="Object 137">
            <a:extLst>
              <a:ext uri="{FF2B5EF4-FFF2-40B4-BE49-F238E27FC236}">
                <a16:creationId xmlns:a16="http://schemas.microsoft.com/office/drawing/2014/main" id="{FB3F5913-13F1-41D9-82AD-C3095B42D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581525"/>
          <a:ext cx="30083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23" name="公式" r:id="rId21" imgW="1358640" imgH="507960" progId="Equation.3">
                  <p:embed/>
                </p:oleObj>
              </mc:Choice>
              <mc:Fallback>
                <p:oleObj name="公式" r:id="rId21" imgW="1358640" imgH="507960" progId="Equation.3">
                  <p:embed/>
                  <p:pic>
                    <p:nvPicPr>
                      <p:cNvPr id="183433" name="Object 137">
                        <a:extLst>
                          <a:ext uri="{FF2B5EF4-FFF2-40B4-BE49-F238E27FC236}">
                            <a16:creationId xmlns:a16="http://schemas.microsoft.com/office/drawing/2014/main" id="{FB3F5913-13F1-41D9-82AD-C3095B42D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581525"/>
                        <a:ext cx="300831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434" name="Group 138">
            <a:extLst>
              <a:ext uri="{FF2B5EF4-FFF2-40B4-BE49-F238E27FC236}">
                <a16:creationId xmlns:a16="http://schemas.microsoft.com/office/drawing/2014/main" id="{FCE01E42-E942-43E6-9F62-C6B7CAEE1B4F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6250"/>
            <a:ext cx="6323012" cy="587375"/>
            <a:chOff x="839" y="300"/>
            <a:chExt cx="3983" cy="370"/>
          </a:xfrm>
        </p:grpSpPr>
        <p:sp>
          <p:nvSpPr>
            <p:cNvPr id="183435" name="Rectangle 139">
              <a:extLst>
                <a:ext uri="{FF2B5EF4-FFF2-40B4-BE49-F238E27FC236}">
                  <a16:creationId xmlns:a16="http://schemas.microsoft.com/office/drawing/2014/main" id="{CE78CFA3-EC0C-43F8-93C9-AB1A8B537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0"/>
              <a:ext cx="2812" cy="3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求图示电路的网络函数</a:t>
              </a:r>
            </a:p>
          </p:txBody>
        </p:sp>
        <p:sp>
          <p:nvSpPr>
            <p:cNvPr id="183436" name="Rectangle 140">
              <a:extLst>
                <a:ext uri="{FF2B5EF4-FFF2-40B4-BE49-F238E27FC236}">
                  <a16:creationId xmlns:a16="http://schemas.microsoft.com/office/drawing/2014/main" id="{0DE542DB-D1C8-4169-B91B-D76C7451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22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和</a:t>
              </a:r>
            </a:p>
          </p:txBody>
        </p:sp>
        <p:graphicFrame>
          <p:nvGraphicFramePr>
            <p:cNvPr id="183437" name="Object 141">
              <a:extLst>
                <a:ext uri="{FF2B5EF4-FFF2-40B4-BE49-F238E27FC236}">
                  <a16:creationId xmlns:a16="http://schemas.microsoft.com/office/drawing/2014/main" id="{D72E1EE9-3925-4EF3-BAC1-581562A7D8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346"/>
            <a:ext cx="54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24" name="公式" r:id="rId23" imgW="406080" imgH="241200" progId="Equation.3">
                    <p:embed/>
                  </p:oleObj>
                </mc:Choice>
                <mc:Fallback>
                  <p:oleObj name="公式" r:id="rId23" imgW="406080" imgH="241200" progId="Equation.3">
                    <p:embed/>
                    <p:pic>
                      <p:nvPicPr>
                        <p:cNvPr id="183437" name="Object 141">
                          <a:extLst>
                            <a:ext uri="{FF2B5EF4-FFF2-40B4-BE49-F238E27FC236}">
                              <a16:creationId xmlns:a16="http://schemas.microsoft.com/office/drawing/2014/main" id="{D72E1EE9-3925-4EF3-BAC1-581562A7D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46"/>
                          <a:ext cx="54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438" name="Object 142">
              <a:extLst>
                <a:ext uri="{FF2B5EF4-FFF2-40B4-BE49-F238E27FC236}">
                  <a16:creationId xmlns:a16="http://schemas.microsoft.com/office/drawing/2014/main" id="{A3D3C1D5-97AE-408B-A0A7-2D27C1655C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8" y="346"/>
            <a:ext cx="71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025" name="公式" r:id="rId25" imgW="533160" imgH="241200" progId="Equation.3">
                    <p:embed/>
                  </p:oleObj>
                </mc:Choice>
                <mc:Fallback>
                  <p:oleObj name="公式" r:id="rId25" imgW="533160" imgH="241200" progId="Equation.3">
                    <p:embed/>
                    <p:pic>
                      <p:nvPicPr>
                        <p:cNvPr id="183438" name="Object 142">
                          <a:extLst>
                            <a:ext uri="{FF2B5EF4-FFF2-40B4-BE49-F238E27FC236}">
                              <a16:creationId xmlns:a16="http://schemas.microsoft.com/office/drawing/2014/main" id="{A3D3C1D5-97AE-408B-A0A7-2D27C1655C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346"/>
                          <a:ext cx="71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39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3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1000"/>
                                        <p:tgtEl>
                                          <p:spTgt spid="1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77" grpId="0" animBg="1"/>
      <p:bldP spid="183378" grpId="0"/>
      <p:bldP spid="183382" grpId="0" animBg="1"/>
      <p:bldP spid="1833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3" name="Text Box 5">
            <a:extLst>
              <a:ext uri="{FF2B5EF4-FFF2-40B4-BE49-F238E27FC236}">
                <a16:creationId xmlns:a16="http://schemas.microsoft.com/office/drawing/2014/main" id="{DCBEDC50-82FD-4B54-A660-3330B2866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6767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 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</a:t>
            </a:r>
            <a:r>
              <a:rPr kumimoji="1"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(j</a:t>
            </a:r>
            <a:r>
              <a:rPr kumimoji="1" lang="el-GR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的分类及物理意义</a:t>
            </a:r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1FB682E7-5F12-41E8-9397-0B36DF33B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4914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）驱动点函数：</a:t>
            </a:r>
          </a:p>
          <a:p>
            <a:pPr eaLnBrk="1" hangingPunct="1">
              <a:buSzPct val="8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响应与激励位于同一个端口</a:t>
            </a:r>
          </a:p>
        </p:txBody>
      </p:sp>
      <p:grpSp>
        <p:nvGrpSpPr>
          <p:cNvPr id="222215" name="Group 7">
            <a:extLst>
              <a:ext uri="{FF2B5EF4-FFF2-40B4-BE49-F238E27FC236}">
                <a16:creationId xmlns:a16="http://schemas.microsoft.com/office/drawing/2014/main" id="{0594E122-EB28-43FF-A873-6882531CF2A4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698625"/>
            <a:ext cx="3187700" cy="1598613"/>
            <a:chOff x="2381" y="2750"/>
            <a:chExt cx="2008" cy="1007"/>
          </a:xfrm>
        </p:grpSpPr>
        <p:sp>
          <p:nvSpPr>
            <p:cNvPr id="222216" name="Line 8">
              <a:extLst>
                <a:ext uri="{FF2B5EF4-FFF2-40B4-BE49-F238E27FC236}">
                  <a16:creationId xmlns:a16="http://schemas.microsoft.com/office/drawing/2014/main" id="{F00DD63F-59A5-4A8C-B0B9-19B29A7B0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2915"/>
              <a:ext cx="7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2217" name="Line 9">
              <a:extLst>
                <a:ext uri="{FF2B5EF4-FFF2-40B4-BE49-F238E27FC236}">
                  <a16:creationId xmlns:a16="http://schemas.microsoft.com/office/drawing/2014/main" id="{EFF0279B-FC09-4E4C-97DF-B22F1AAB9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3599"/>
              <a:ext cx="8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2218" name="Line 10">
              <a:extLst>
                <a:ext uri="{FF2B5EF4-FFF2-40B4-BE49-F238E27FC236}">
                  <a16:creationId xmlns:a16="http://schemas.microsoft.com/office/drawing/2014/main" id="{717FDE06-CDEC-4907-A43A-07EE0E8B1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913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2219" name="Rectangle 11">
              <a:extLst>
                <a:ext uri="{FF2B5EF4-FFF2-40B4-BE49-F238E27FC236}">
                  <a16:creationId xmlns:a16="http://schemas.microsoft.com/office/drawing/2014/main" id="{077C6930-9093-492B-9D6A-C45208361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2795"/>
              <a:ext cx="660" cy="9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网络</a:t>
              </a:r>
            </a:p>
          </p:txBody>
        </p:sp>
        <p:graphicFrame>
          <p:nvGraphicFramePr>
            <p:cNvPr id="222220" name="Object 12">
              <a:extLst>
                <a:ext uri="{FF2B5EF4-FFF2-40B4-BE49-F238E27FC236}">
                  <a16:creationId xmlns:a16="http://schemas.microsoft.com/office/drawing/2014/main" id="{C02AC465-4BA8-4001-A26A-326B76FAE0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931"/>
            <a:ext cx="5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33" name="公式" r:id="rId3" imgW="457200" imgH="266400" progId="Equation.3">
                    <p:embed/>
                  </p:oleObj>
                </mc:Choice>
                <mc:Fallback>
                  <p:oleObj name="公式" r:id="rId3" imgW="457200" imgH="26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931"/>
                          <a:ext cx="5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21" name="Object 13">
              <a:extLst>
                <a:ext uri="{FF2B5EF4-FFF2-40B4-BE49-F238E27FC236}">
                  <a16:creationId xmlns:a16="http://schemas.microsoft.com/office/drawing/2014/main" id="{5D261B4A-A45A-4B17-AC7F-4C6DE2D5D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3067"/>
            <a:ext cx="65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34" name="公式" r:id="rId5" imgW="507960" imgH="266400" progId="Equation.3">
                    <p:embed/>
                  </p:oleObj>
                </mc:Choice>
                <mc:Fallback>
                  <p:oleObj name="公式" r:id="rId5" imgW="507960" imgH="266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067"/>
                          <a:ext cx="65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22" name="Oval 14">
              <a:extLst>
                <a:ext uri="{FF2B5EF4-FFF2-40B4-BE49-F238E27FC236}">
                  <a16:creationId xmlns:a16="http://schemas.microsoft.com/office/drawing/2014/main" id="{FD4DC129-D676-46F8-AD6D-CDC19824D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3566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2223" name="Oval 15">
              <a:extLst>
                <a:ext uri="{FF2B5EF4-FFF2-40B4-BE49-F238E27FC236}">
                  <a16:creationId xmlns:a16="http://schemas.microsoft.com/office/drawing/2014/main" id="{D1D7C484-FADB-4426-9196-41F72BC70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7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2224" name="Text Box 16">
              <a:extLst>
                <a:ext uri="{FF2B5EF4-FFF2-40B4-BE49-F238E27FC236}">
                  <a16:creationId xmlns:a16="http://schemas.microsoft.com/office/drawing/2014/main" id="{B2AF4F98-B806-4FC4-B385-BA091F7E6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750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2225" name="Text Box 17">
              <a:extLst>
                <a:ext uri="{FF2B5EF4-FFF2-40B4-BE49-F238E27FC236}">
                  <a16:creationId xmlns:a16="http://schemas.microsoft.com/office/drawing/2014/main" id="{A67F46B7-87A7-4737-AA11-1F7C28D41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430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222227" name="Text Box 19">
            <a:extLst>
              <a:ext uri="{FF2B5EF4-FFF2-40B4-BE49-F238E27FC236}">
                <a16:creationId xmlns:a16="http://schemas.microsoft.com/office/drawing/2014/main" id="{9E0E37FE-D5F1-473F-B970-0730BE7C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81622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①策动点阻抗</a:t>
            </a:r>
          </a:p>
        </p:txBody>
      </p:sp>
      <p:graphicFrame>
        <p:nvGraphicFramePr>
          <p:cNvPr id="222228" name="Object 20">
            <a:extLst>
              <a:ext uri="{FF2B5EF4-FFF2-40B4-BE49-F238E27FC236}">
                <a16:creationId xmlns:a16="http://schemas.microsoft.com/office/drawing/2014/main" id="{381D49AD-B156-4B78-BBA0-8F159E008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3463925"/>
          <a:ext cx="2333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35" name="公式" r:id="rId7" imgW="1193760" imgH="495000" progId="Equation.3">
                  <p:embed/>
                </p:oleObj>
              </mc:Choice>
              <mc:Fallback>
                <p:oleObj name="公式" r:id="rId7" imgW="1193760" imgH="495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463925"/>
                        <a:ext cx="23336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9" name="Text Box 21">
            <a:extLst>
              <a:ext uri="{FF2B5EF4-FFF2-40B4-BE49-F238E27FC236}">
                <a16:creationId xmlns:a16="http://schemas.microsoft.com/office/drawing/2014/main" id="{294931E6-C18F-4D7D-9A22-9C924872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284538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激励是电流源，响应是电压</a:t>
            </a:r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97F03356-F3C9-4558-97F1-12D1EFF1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508500"/>
            <a:ext cx="302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②策动点导纳</a:t>
            </a:r>
          </a:p>
        </p:txBody>
      </p:sp>
      <p:graphicFrame>
        <p:nvGraphicFramePr>
          <p:cNvPr id="222231" name="Object 23">
            <a:extLst>
              <a:ext uri="{FF2B5EF4-FFF2-40B4-BE49-F238E27FC236}">
                <a16:creationId xmlns:a16="http://schemas.microsoft.com/office/drawing/2014/main" id="{F9ACD7EA-1402-4A18-A32E-201803C8F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048250"/>
          <a:ext cx="25209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36" name="公式" r:id="rId9" imgW="1193760" imgH="495000" progId="Equation.3">
                  <p:embed/>
                </p:oleObj>
              </mc:Choice>
              <mc:Fallback>
                <p:oleObj name="公式" r:id="rId9" imgW="119376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48250"/>
                        <a:ext cx="25209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32" name="Text Box 24">
            <a:extLst>
              <a:ext uri="{FF2B5EF4-FFF2-40B4-BE49-F238E27FC236}">
                <a16:creationId xmlns:a16="http://schemas.microsoft.com/office/drawing/2014/main" id="{6BC0AE37-ABF8-4AA1-8F37-5139AF99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5048250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激励是电压源，响应是电流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  <p:bldP spid="222214" grpId="0"/>
      <p:bldP spid="222227" grpId="0" build="p" autoUpdateAnimBg="0"/>
      <p:bldP spid="222229" grpId="0"/>
      <p:bldP spid="222230" grpId="0" build="p" autoUpdateAnimBg="0" advAuto="0"/>
      <p:bldP spid="2222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Text Box 6">
            <a:extLst>
              <a:ext uri="{FF2B5EF4-FFF2-40B4-BE49-F238E27FC236}">
                <a16:creationId xmlns:a16="http://schemas.microsoft.com/office/drawing/2014/main" id="{303A01B4-BB9E-4479-9E14-CFE5ED53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429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）转移函数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传递函数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8183" name="Text Box 7">
            <a:extLst>
              <a:ext uri="{FF2B5EF4-FFF2-40B4-BE49-F238E27FC236}">
                <a16:creationId xmlns:a16="http://schemas.microsoft.com/office/drawing/2014/main" id="{ED3FD6F9-CCCD-4B48-BCC6-6E89C359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转移函数的响应和激励位于不同端口</a:t>
            </a:r>
          </a:p>
        </p:txBody>
      </p:sp>
      <p:grpSp>
        <p:nvGrpSpPr>
          <p:cNvPr id="178184" name="Group 8">
            <a:extLst>
              <a:ext uri="{FF2B5EF4-FFF2-40B4-BE49-F238E27FC236}">
                <a16:creationId xmlns:a16="http://schemas.microsoft.com/office/drawing/2014/main" id="{77006884-3C63-421C-8104-D0E782CD2C78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2492375"/>
            <a:ext cx="4953000" cy="2049463"/>
            <a:chOff x="2154" y="2750"/>
            <a:chExt cx="3120" cy="1291"/>
          </a:xfrm>
        </p:grpSpPr>
        <p:graphicFrame>
          <p:nvGraphicFramePr>
            <p:cNvPr id="178185" name="Object 9">
              <a:extLst>
                <a:ext uri="{FF2B5EF4-FFF2-40B4-BE49-F238E27FC236}">
                  <a16:creationId xmlns:a16="http://schemas.microsoft.com/office/drawing/2014/main" id="{469F1987-BFC8-4803-9231-B1E35CF035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339"/>
            <a:ext cx="7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5" name="公式" r:id="rId3" imgW="545760" imgH="266400" progId="Equation.3">
                    <p:embed/>
                  </p:oleObj>
                </mc:Choice>
                <mc:Fallback>
                  <p:oleObj name="公式" r:id="rId3" imgW="545760" imgH="26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339"/>
                          <a:ext cx="7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186" name="Line 10">
              <a:extLst>
                <a:ext uri="{FF2B5EF4-FFF2-40B4-BE49-F238E27FC236}">
                  <a16:creationId xmlns:a16="http://schemas.microsoft.com/office/drawing/2014/main" id="{AF0AE624-14A9-423A-81AB-D2B81D58E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117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87" name="Line 11">
              <a:extLst>
                <a:ext uri="{FF2B5EF4-FFF2-40B4-BE49-F238E27FC236}">
                  <a16:creationId xmlns:a16="http://schemas.microsoft.com/office/drawing/2014/main" id="{19CE58BB-93A5-4695-81B3-7DB5FCE0C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3933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88" name="Line 12">
              <a:extLst>
                <a:ext uri="{FF2B5EF4-FFF2-40B4-BE49-F238E27FC236}">
                  <a16:creationId xmlns:a16="http://schemas.microsoft.com/office/drawing/2014/main" id="{F9E2A90B-46A4-4977-A5F2-08040AF4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111"/>
              <a:ext cx="6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89" name="Line 13">
              <a:extLst>
                <a:ext uri="{FF2B5EF4-FFF2-40B4-BE49-F238E27FC236}">
                  <a16:creationId xmlns:a16="http://schemas.microsoft.com/office/drawing/2014/main" id="{39DA7FE1-FD34-4C07-A019-CBFBC79FC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928"/>
              <a:ext cx="7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90" name="Line 14">
              <a:extLst>
                <a:ext uri="{FF2B5EF4-FFF2-40B4-BE49-F238E27FC236}">
                  <a16:creationId xmlns:a16="http://schemas.microsoft.com/office/drawing/2014/main" id="{9B414014-2691-451C-9EB8-3BB1E4BA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113"/>
              <a:ext cx="2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91" name="Line 15">
              <a:extLst>
                <a:ext uri="{FF2B5EF4-FFF2-40B4-BE49-F238E27FC236}">
                  <a16:creationId xmlns:a16="http://schemas.microsoft.com/office/drawing/2014/main" id="{BCE6B63B-4E50-4038-A787-094F5B2D1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113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92" name="Rectangle 16">
              <a:extLst>
                <a:ext uri="{FF2B5EF4-FFF2-40B4-BE49-F238E27FC236}">
                  <a16:creationId xmlns:a16="http://schemas.microsoft.com/office/drawing/2014/main" id="{134084B2-FB57-4E79-942C-4CC03313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021"/>
              <a:ext cx="751" cy="10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网络</a:t>
              </a:r>
            </a:p>
          </p:txBody>
        </p:sp>
        <p:graphicFrame>
          <p:nvGraphicFramePr>
            <p:cNvPr id="178193" name="Object 17">
              <a:extLst>
                <a:ext uri="{FF2B5EF4-FFF2-40B4-BE49-F238E27FC236}">
                  <a16:creationId xmlns:a16="http://schemas.microsoft.com/office/drawing/2014/main" id="{815E7EF5-8533-49DB-92C4-A07717B37A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3339"/>
            <a:ext cx="7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6" name="公式" r:id="rId5" imgW="558720" imgH="266400" progId="Equation.3">
                    <p:embed/>
                  </p:oleObj>
                </mc:Choice>
                <mc:Fallback>
                  <p:oleObj name="公式" r:id="rId5" imgW="558720" imgH="266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339"/>
                          <a:ext cx="71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4" name="Object 18">
              <a:extLst>
                <a:ext uri="{FF2B5EF4-FFF2-40B4-BE49-F238E27FC236}">
                  <a16:creationId xmlns:a16="http://schemas.microsoft.com/office/drawing/2014/main" id="{D6732DC6-1A70-4852-BDC8-2322BE623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750"/>
            <a:ext cx="6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7" name="公式" r:id="rId7" imgW="495000" imgH="266400" progId="Equation.3">
                    <p:embed/>
                  </p:oleObj>
                </mc:Choice>
                <mc:Fallback>
                  <p:oleObj name="公式" r:id="rId7" imgW="495000" imgH="266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750"/>
                          <a:ext cx="6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5" name="Object 19">
              <a:extLst>
                <a:ext uri="{FF2B5EF4-FFF2-40B4-BE49-F238E27FC236}">
                  <a16:creationId xmlns:a16="http://schemas.microsoft.com/office/drawing/2014/main" id="{0E0AEAA8-5F17-493B-873D-EDD4F152D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750"/>
            <a:ext cx="6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08" name="公式" r:id="rId9" imgW="507960" imgH="266400" progId="Equation.3">
                    <p:embed/>
                  </p:oleObj>
                </mc:Choice>
                <mc:Fallback>
                  <p:oleObj name="公式" r:id="rId9" imgW="507960" imgH="266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750"/>
                          <a:ext cx="6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196" name="Oval 20">
              <a:extLst>
                <a:ext uri="{FF2B5EF4-FFF2-40B4-BE49-F238E27FC236}">
                  <a16:creationId xmlns:a16="http://schemas.microsoft.com/office/drawing/2014/main" id="{23B90240-E823-4E13-9BDD-4D2C2F95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3893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97" name="Oval 21">
              <a:extLst>
                <a:ext uri="{FF2B5EF4-FFF2-40B4-BE49-F238E27FC236}">
                  <a16:creationId xmlns:a16="http://schemas.microsoft.com/office/drawing/2014/main" id="{E30BFA88-8699-4168-87A4-174CED7C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307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18CA48FB-ED81-49CA-BBC1-E58E9E6A4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902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199" name="Oval 23">
              <a:extLst>
                <a:ext uri="{FF2B5EF4-FFF2-40B4-BE49-F238E27FC236}">
                  <a16:creationId xmlns:a16="http://schemas.microsoft.com/office/drawing/2014/main" id="{0EABDF77-1F3F-45BF-A501-9C9F944B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85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200" name="Text Box 24">
              <a:extLst>
                <a:ext uri="{FF2B5EF4-FFF2-40B4-BE49-F238E27FC236}">
                  <a16:creationId xmlns:a16="http://schemas.microsoft.com/office/drawing/2014/main" id="{1F1083D4-EC22-48F9-9875-6881C8B7C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06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8201" name="Text Box 25">
              <a:extLst>
                <a:ext uri="{FF2B5EF4-FFF2-40B4-BE49-F238E27FC236}">
                  <a16:creationId xmlns:a16="http://schemas.microsoft.com/office/drawing/2014/main" id="{82238384-45BC-4C9F-B024-25889F06E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06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CE0B7363-BCEF-44E1-9EA6-F2F402A9F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612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78203" name="Text Box 27">
              <a:extLst>
                <a:ext uri="{FF2B5EF4-FFF2-40B4-BE49-F238E27FC236}">
                  <a16:creationId xmlns:a16="http://schemas.microsoft.com/office/drawing/2014/main" id="{B4DFD06F-4FEE-45EE-A87C-F1D5160A5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612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178204" name="Text Box 28">
            <a:extLst>
              <a:ext uri="{FF2B5EF4-FFF2-40B4-BE49-F238E27FC236}">
                <a16:creationId xmlns:a16="http://schemas.microsoft.com/office/drawing/2014/main" id="{47E29448-8905-4BF8-BED6-2F076105E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049838"/>
            <a:ext cx="7885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CC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根据激励为电压或电流，响应为电压或电流，</a:t>
            </a:r>
          </a:p>
          <a:p>
            <a:pPr eaLnBrk="1" hangingPunct="1">
              <a:buSzPct val="85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转移函数又可分为下列</a:t>
            </a:r>
            <a:r>
              <a:rPr kumimoji="1"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/>
      <p:bldP spid="178183" grpId="0"/>
      <p:bldP spid="1782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7" name="Text Box 7">
            <a:extLst>
              <a:ext uri="{FF2B5EF4-FFF2-40B4-BE49-F238E27FC236}">
                <a16:creationId xmlns:a16="http://schemas.microsoft.com/office/drawing/2014/main" id="{C5DA66F8-56B8-4FF8-A92C-6C59E5B5F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429000"/>
            <a:ext cx="1511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导纳</a:t>
            </a:r>
          </a:p>
        </p:txBody>
      </p:sp>
      <p:sp>
        <p:nvSpPr>
          <p:cNvPr id="179208" name="Text Box 8">
            <a:extLst>
              <a:ext uri="{FF2B5EF4-FFF2-40B4-BE49-F238E27FC236}">
                <a16:creationId xmlns:a16="http://schemas.microsoft.com/office/drawing/2014/main" id="{5CBCF5BA-D6E0-4253-978D-BB4FF6A40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429000"/>
            <a:ext cx="1009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阻抗</a:t>
            </a:r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209" name="Text Box 9">
            <a:extLst>
              <a:ext uri="{FF2B5EF4-FFF2-40B4-BE49-F238E27FC236}">
                <a16:creationId xmlns:a16="http://schemas.microsoft.com/office/drawing/2014/main" id="{A7693AF3-A2CE-4EBA-B785-09B95BE2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68863"/>
            <a:ext cx="1547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转移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电压比</a:t>
            </a:r>
          </a:p>
        </p:txBody>
      </p:sp>
      <p:sp>
        <p:nvSpPr>
          <p:cNvPr id="179210" name="Text Box 10">
            <a:extLst>
              <a:ext uri="{FF2B5EF4-FFF2-40B4-BE49-F238E27FC236}">
                <a16:creationId xmlns:a16="http://schemas.microsoft.com/office/drawing/2014/main" id="{F4B9DC9F-B8D5-4B38-8D05-AAED283AC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797425"/>
            <a:ext cx="1262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转移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电流比</a:t>
            </a: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id="{14EAB127-350D-4342-B214-CBA8B246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93975"/>
            <a:ext cx="2447925" cy="523220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激励是电压源</a:t>
            </a:r>
          </a:p>
        </p:txBody>
      </p:sp>
      <p:sp>
        <p:nvSpPr>
          <p:cNvPr id="179212" name="Text Box 12">
            <a:extLst>
              <a:ext uri="{FF2B5EF4-FFF2-40B4-BE49-F238E27FC236}">
                <a16:creationId xmlns:a16="http://schemas.microsoft.com/office/drawing/2014/main" id="{A6C6E880-3F7A-41A1-830A-C3020A6B1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2565400"/>
            <a:ext cx="2339102" cy="523220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激励是电流源</a:t>
            </a:r>
          </a:p>
        </p:txBody>
      </p:sp>
      <p:graphicFrame>
        <p:nvGraphicFramePr>
          <p:cNvPr id="179213" name="Object 13">
            <a:extLst>
              <a:ext uri="{FF2B5EF4-FFF2-40B4-BE49-F238E27FC236}">
                <a16:creationId xmlns:a16="http://schemas.microsoft.com/office/drawing/2014/main" id="{21010F5D-D96E-46E4-B90A-006DC8DBE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429000"/>
          <a:ext cx="23526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66" name="公式" r:id="rId3" imgW="1244520" imgH="507960" progId="Equation.3">
                  <p:embed/>
                </p:oleObj>
              </mc:Choice>
              <mc:Fallback>
                <p:oleObj name="公式" r:id="rId3" imgW="124452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23526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>
            <a:extLst>
              <a:ext uri="{FF2B5EF4-FFF2-40B4-BE49-F238E27FC236}">
                <a16:creationId xmlns:a16="http://schemas.microsoft.com/office/drawing/2014/main" id="{17EF1990-A087-4FBB-AB12-FD1E4DECA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4538"/>
          <a:ext cx="25193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67" name="公式" r:id="rId5" imgW="1218960" imgH="507960" progId="Equation.3">
                  <p:embed/>
                </p:oleObj>
              </mc:Choice>
              <mc:Fallback>
                <p:oleObj name="公式" r:id="rId5" imgW="121896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25193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5" name="Object 15">
            <a:extLst>
              <a:ext uri="{FF2B5EF4-FFF2-40B4-BE49-F238E27FC236}">
                <a16:creationId xmlns:a16="http://schemas.microsoft.com/office/drawing/2014/main" id="{3F4E85EE-3DA9-45F7-9C2C-C755E4BA9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97425"/>
          <a:ext cx="26289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68" name="公式" r:id="rId7" imgW="1244520" imgH="507960" progId="Equation.3">
                  <p:embed/>
                </p:oleObj>
              </mc:Choice>
              <mc:Fallback>
                <p:oleObj name="公式" r:id="rId7" imgW="124452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97425"/>
                        <a:ext cx="26289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6" name="Object 16">
            <a:extLst>
              <a:ext uri="{FF2B5EF4-FFF2-40B4-BE49-F238E27FC236}">
                <a16:creationId xmlns:a16="http://schemas.microsoft.com/office/drawing/2014/main" id="{39700A41-5F5F-401D-A89D-7C58EA9F3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724400"/>
          <a:ext cx="2447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69" name="公式" r:id="rId9" imgW="1193760" imgH="507960" progId="Equation.3">
                  <p:embed/>
                </p:oleObj>
              </mc:Choice>
              <mc:Fallback>
                <p:oleObj name="公式" r:id="rId9" imgW="119376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24400"/>
                        <a:ext cx="2447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46" name="Group 46">
            <a:extLst>
              <a:ext uri="{FF2B5EF4-FFF2-40B4-BE49-F238E27FC236}">
                <a16:creationId xmlns:a16="http://schemas.microsoft.com/office/drawing/2014/main" id="{A9C05BF5-2B01-47D3-9639-22982465ACCC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155401"/>
            <a:ext cx="4953000" cy="2049463"/>
            <a:chOff x="2154" y="2750"/>
            <a:chExt cx="3120" cy="1291"/>
          </a:xfrm>
        </p:grpSpPr>
        <p:graphicFrame>
          <p:nvGraphicFramePr>
            <p:cNvPr id="179247" name="Object 47">
              <a:extLst>
                <a:ext uri="{FF2B5EF4-FFF2-40B4-BE49-F238E27FC236}">
                  <a16:creationId xmlns:a16="http://schemas.microsoft.com/office/drawing/2014/main" id="{6D298A9D-DE46-41A3-933F-3A1D58899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339"/>
            <a:ext cx="7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70" name="公式" r:id="rId11" imgW="545760" imgH="266400" progId="Equation.3">
                    <p:embed/>
                  </p:oleObj>
                </mc:Choice>
                <mc:Fallback>
                  <p:oleObj name="公式" r:id="rId11" imgW="545760" imgH="2664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339"/>
                          <a:ext cx="7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48" name="Line 48">
              <a:extLst>
                <a:ext uri="{FF2B5EF4-FFF2-40B4-BE49-F238E27FC236}">
                  <a16:creationId xmlns:a16="http://schemas.microsoft.com/office/drawing/2014/main" id="{BC224FC3-3D40-478C-A57D-635E09E67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117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49" name="Line 49">
              <a:extLst>
                <a:ext uri="{FF2B5EF4-FFF2-40B4-BE49-F238E27FC236}">
                  <a16:creationId xmlns:a16="http://schemas.microsoft.com/office/drawing/2014/main" id="{C09B0A17-9F3B-4E4F-AB3B-87382A984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" y="3933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50" name="Line 50">
              <a:extLst>
                <a:ext uri="{FF2B5EF4-FFF2-40B4-BE49-F238E27FC236}">
                  <a16:creationId xmlns:a16="http://schemas.microsoft.com/office/drawing/2014/main" id="{598FE792-23CA-479C-9736-3CFCAFF60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111"/>
              <a:ext cx="6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51" name="Line 51">
              <a:extLst>
                <a:ext uri="{FF2B5EF4-FFF2-40B4-BE49-F238E27FC236}">
                  <a16:creationId xmlns:a16="http://schemas.microsoft.com/office/drawing/2014/main" id="{5ED4AB3C-4C11-43E1-95F1-10CBC7E38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928"/>
              <a:ext cx="7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52" name="Line 52">
              <a:extLst>
                <a:ext uri="{FF2B5EF4-FFF2-40B4-BE49-F238E27FC236}">
                  <a16:creationId xmlns:a16="http://schemas.microsoft.com/office/drawing/2014/main" id="{211A471D-F85C-4BB3-8F9C-C4CC27CD7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113"/>
              <a:ext cx="2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53" name="Line 53">
              <a:extLst>
                <a:ext uri="{FF2B5EF4-FFF2-40B4-BE49-F238E27FC236}">
                  <a16:creationId xmlns:a16="http://schemas.microsoft.com/office/drawing/2014/main" id="{6DF515C7-5E63-4B3C-A77F-E4370C7A5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113"/>
              <a:ext cx="2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54" name="Rectangle 54">
              <a:extLst>
                <a:ext uri="{FF2B5EF4-FFF2-40B4-BE49-F238E27FC236}">
                  <a16:creationId xmlns:a16="http://schemas.microsoft.com/office/drawing/2014/main" id="{B9ED4E8F-60B5-451C-B708-AB3690C8B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021"/>
              <a:ext cx="751" cy="102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线性</a:t>
              </a:r>
            </a:p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网络</a:t>
              </a:r>
            </a:p>
          </p:txBody>
        </p:sp>
        <p:graphicFrame>
          <p:nvGraphicFramePr>
            <p:cNvPr id="179255" name="Object 55">
              <a:extLst>
                <a:ext uri="{FF2B5EF4-FFF2-40B4-BE49-F238E27FC236}">
                  <a16:creationId xmlns:a16="http://schemas.microsoft.com/office/drawing/2014/main" id="{5276F0B1-749C-4A6E-9712-B69CDB7E2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3339"/>
            <a:ext cx="7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71" name="公式" r:id="rId13" imgW="558720" imgH="266400" progId="Equation.3">
                    <p:embed/>
                  </p:oleObj>
                </mc:Choice>
                <mc:Fallback>
                  <p:oleObj name="公式" r:id="rId13" imgW="558720" imgH="2664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339"/>
                          <a:ext cx="71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56" name="Object 56">
              <a:extLst>
                <a:ext uri="{FF2B5EF4-FFF2-40B4-BE49-F238E27FC236}">
                  <a16:creationId xmlns:a16="http://schemas.microsoft.com/office/drawing/2014/main" id="{1B67A167-10BA-40F6-8C7E-159CE2B0BE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750"/>
            <a:ext cx="6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72" name="公式" r:id="rId15" imgW="495000" imgH="266400" progId="Equation.3">
                    <p:embed/>
                  </p:oleObj>
                </mc:Choice>
                <mc:Fallback>
                  <p:oleObj name="公式" r:id="rId15" imgW="495000" imgH="2664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750"/>
                          <a:ext cx="6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257" name="Object 57">
              <a:extLst>
                <a:ext uri="{FF2B5EF4-FFF2-40B4-BE49-F238E27FC236}">
                  <a16:creationId xmlns:a16="http://schemas.microsoft.com/office/drawing/2014/main" id="{4445A9E8-C7FC-4988-991A-1E8631C6AB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750"/>
            <a:ext cx="6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73" name="公式" r:id="rId17" imgW="507960" imgH="266400" progId="Equation.3">
                    <p:embed/>
                  </p:oleObj>
                </mc:Choice>
                <mc:Fallback>
                  <p:oleObj name="公式" r:id="rId17" imgW="507960" imgH="2664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750"/>
                          <a:ext cx="6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58" name="Oval 58">
              <a:extLst>
                <a:ext uri="{FF2B5EF4-FFF2-40B4-BE49-F238E27FC236}">
                  <a16:creationId xmlns:a16="http://schemas.microsoft.com/office/drawing/2014/main" id="{5FF9C8F1-0DDA-4875-BD8C-7CFE17D4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3893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59" name="Oval 59">
              <a:extLst>
                <a:ext uri="{FF2B5EF4-FFF2-40B4-BE49-F238E27FC236}">
                  <a16:creationId xmlns:a16="http://schemas.microsoft.com/office/drawing/2014/main" id="{1CD80FDA-1A14-46C6-B6AA-476372AB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3077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60" name="Oval 60">
              <a:extLst>
                <a:ext uri="{FF2B5EF4-FFF2-40B4-BE49-F238E27FC236}">
                  <a16:creationId xmlns:a16="http://schemas.microsoft.com/office/drawing/2014/main" id="{D0EF71F4-355B-4719-9C04-80804EED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902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61" name="Oval 61">
              <a:extLst>
                <a:ext uri="{FF2B5EF4-FFF2-40B4-BE49-F238E27FC236}">
                  <a16:creationId xmlns:a16="http://schemas.microsoft.com/office/drawing/2014/main" id="{F746D204-DD82-4810-9899-118C37DB3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85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262" name="Text Box 62">
              <a:extLst>
                <a:ext uri="{FF2B5EF4-FFF2-40B4-BE49-F238E27FC236}">
                  <a16:creationId xmlns:a16="http://schemas.microsoft.com/office/drawing/2014/main" id="{CD98CA9C-D105-45A8-AC8B-A1E1395AC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06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9263" name="Text Box 63">
              <a:extLst>
                <a:ext uri="{FF2B5EF4-FFF2-40B4-BE49-F238E27FC236}">
                  <a16:creationId xmlns:a16="http://schemas.microsoft.com/office/drawing/2014/main" id="{6D504039-D548-4FB7-9361-7A070D18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067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9264" name="Text Box 64">
              <a:extLst>
                <a:ext uri="{FF2B5EF4-FFF2-40B4-BE49-F238E27FC236}">
                  <a16:creationId xmlns:a16="http://schemas.microsoft.com/office/drawing/2014/main" id="{940C0FEC-5221-4FF4-A3A1-8DD19FDDC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612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79265" name="Text Box 65">
              <a:extLst>
                <a:ext uri="{FF2B5EF4-FFF2-40B4-BE49-F238E27FC236}">
                  <a16:creationId xmlns:a16="http://schemas.microsoft.com/office/drawing/2014/main" id="{1BA46D5F-D769-4DC8-A9F8-06B0F9ACB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612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7" grpId="0"/>
      <p:bldP spid="179208" grpId="0"/>
      <p:bldP spid="179209" grpId="0"/>
      <p:bldP spid="179210" grpId="0"/>
      <p:bldP spid="179211" grpId="0" animBg="1"/>
      <p:bldP spid="1792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34" name="Group 10">
            <a:extLst>
              <a:ext uri="{FF2B5EF4-FFF2-40B4-BE49-F238E27FC236}">
                <a16:creationId xmlns:a16="http://schemas.microsoft.com/office/drawing/2014/main" id="{1E391C07-8B44-4D74-A25B-F48CAFB0B02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1847850" cy="850900"/>
            <a:chOff x="385" y="3022"/>
            <a:chExt cx="1164" cy="536"/>
          </a:xfrm>
        </p:grpSpPr>
        <p:pic>
          <p:nvPicPr>
            <p:cNvPr id="180235" name="Picture 11" descr="123">
              <a:extLst>
                <a:ext uri="{FF2B5EF4-FFF2-40B4-BE49-F238E27FC236}">
                  <a16:creationId xmlns:a16="http://schemas.microsoft.com/office/drawing/2014/main" id="{6F35B58B-B297-423A-B78E-A737C2207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236" name="Text Box 12">
              <a:extLst>
                <a:ext uri="{FF2B5EF4-FFF2-40B4-BE49-F238E27FC236}">
                  <a16:creationId xmlns:a16="http://schemas.microsoft.com/office/drawing/2014/main" id="{49120C00-2CDA-4EEB-BE43-EFACB5430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16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  </a:t>
              </a:r>
            </a:p>
          </p:txBody>
        </p:sp>
      </p:grpSp>
      <p:sp>
        <p:nvSpPr>
          <p:cNvPr id="180237" name="Text Box 13">
            <a:extLst>
              <a:ext uri="{FF2B5EF4-FFF2-40B4-BE49-F238E27FC236}">
                <a16:creationId xmlns:a16="http://schemas.microsoft.com/office/drawing/2014/main" id="{386C62D2-DE11-40D9-89B5-8173038E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8353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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(j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与网络的结构、参数值有关，与输入、输出变量的类型以及端口对的相互位置有关，与输入、输出幅值无关。因此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网络函数是网络性质的一种体现。</a:t>
            </a:r>
          </a:p>
        </p:txBody>
      </p:sp>
      <p:sp>
        <p:nvSpPr>
          <p:cNvPr id="180238" name="Text Box 14">
            <a:extLst>
              <a:ext uri="{FF2B5EF4-FFF2-40B4-BE49-F238E27FC236}">
                <a16:creationId xmlns:a16="http://schemas.microsoft.com/office/drawing/2014/main" id="{7886F2B9-99C7-432D-A2CC-0118D544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68638"/>
            <a:ext cx="853281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(j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是一个复数，它的频率特性分为两个部分：</a:t>
            </a:r>
          </a:p>
        </p:txBody>
      </p:sp>
      <p:grpSp>
        <p:nvGrpSpPr>
          <p:cNvPr id="180239" name="Group 15">
            <a:extLst>
              <a:ext uri="{FF2B5EF4-FFF2-40B4-BE49-F238E27FC236}">
                <a16:creationId xmlns:a16="http://schemas.microsoft.com/office/drawing/2014/main" id="{1078D7AB-F7FA-429A-9FC7-20AB4EC52904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789366"/>
            <a:ext cx="4721225" cy="519113"/>
            <a:chOff x="567" y="2432"/>
            <a:chExt cx="2974" cy="327"/>
          </a:xfrm>
        </p:grpSpPr>
        <p:sp>
          <p:nvSpPr>
            <p:cNvPr id="180240" name="Rectangle 16">
              <a:extLst>
                <a:ext uri="{FF2B5EF4-FFF2-40B4-BE49-F238E27FC236}">
                  <a16:creationId xmlns:a16="http://schemas.microsoft.com/office/drawing/2014/main" id="{F4B404EB-9357-4027-99A4-CAE497954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432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模与频率的关系 </a:t>
              </a:r>
            </a:p>
          </p:txBody>
        </p:sp>
        <p:graphicFrame>
          <p:nvGraphicFramePr>
            <p:cNvPr id="180241" name="Object 17">
              <a:extLst>
                <a:ext uri="{FF2B5EF4-FFF2-40B4-BE49-F238E27FC236}">
                  <a16:creationId xmlns:a16="http://schemas.microsoft.com/office/drawing/2014/main" id="{C8E134B6-F8C7-496F-B818-690B9AC9CA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41629"/>
                </p:ext>
              </p:extLst>
            </p:nvPr>
          </p:nvGraphicFramePr>
          <p:xfrm>
            <a:off x="2355" y="2432"/>
            <a:ext cx="118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11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432"/>
                          <a:ext cx="1186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42" name="Rectangle 18">
            <a:extLst>
              <a:ext uri="{FF2B5EF4-FFF2-40B4-BE49-F238E27FC236}">
                <a16:creationId xmlns:a16="http://schemas.microsoft.com/office/drawing/2014/main" id="{19402321-40D5-4C48-887C-D6F964AA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89363"/>
            <a:ext cx="1710725" cy="523220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幅频特性 </a:t>
            </a:r>
          </a:p>
        </p:txBody>
      </p:sp>
      <p:sp>
        <p:nvSpPr>
          <p:cNvPr id="180243" name="Line 19">
            <a:extLst>
              <a:ext uri="{FF2B5EF4-FFF2-40B4-BE49-F238E27FC236}">
                <a16:creationId xmlns:a16="http://schemas.microsoft.com/office/drawing/2014/main" id="{B742C25D-264B-4535-85F3-7D29D5294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076700"/>
            <a:ext cx="792162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0244" name="Group 20">
            <a:extLst>
              <a:ext uri="{FF2B5EF4-FFF2-40B4-BE49-F238E27FC236}">
                <a16:creationId xmlns:a16="http://schemas.microsoft.com/office/drawing/2014/main" id="{7305E39D-7017-4A9A-BAD9-3FE298F0BE2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652963"/>
            <a:ext cx="4545013" cy="519112"/>
            <a:chOff x="2336" y="2931"/>
            <a:chExt cx="2863" cy="327"/>
          </a:xfrm>
        </p:grpSpPr>
        <p:sp>
          <p:nvSpPr>
            <p:cNvPr id="180245" name="Rectangle 21">
              <a:extLst>
                <a:ext uri="{FF2B5EF4-FFF2-40B4-BE49-F238E27FC236}">
                  <a16:creationId xmlns:a16="http://schemas.microsoft.com/office/drawing/2014/main" id="{D09FCE0D-D548-49BE-9182-C32A4352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931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幅角与频率的关系 </a:t>
              </a:r>
            </a:p>
          </p:txBody>
        </p:sp>
        <p:graphicFrame>
          <p:nvGraphicFramePr>
            <p:cNvPr id="180246" name="Object 22">
              <a:extLst>
                <a:ext uri="{FF2B5EF4-FFF2-40B4-BE49-F238E27FC236}">
                  <a16:creationId xmlns:a16="http://schemas.microsoft.com/office/drawing/2014/main" id="{F765BF6E-E4F5-4B6B-B98C-0FC23A2848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478427"/>
                </p:ext>
              </p:extLst>
            </p:nvPr>
          </p:nvGraphicFramePr>
          <p:xfrm>
            <a:off x="4352" y="2948"/>
            <a:ext cx="84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12" name="Equation" r:id="rId6" imgW="609480" imgH="203040" progId="Equation.DSMT4">
                    <p:embed/>
                  </p:oleObj>
                </mc:Choice>
                <mc:Fallback>
                  <p:oleObj name="Equation" r:id="rId6" imgW="60948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948"/>
                          <a:ext cx="84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47" name="Rectangle 23">
            <a:extLst>
              <a:ext uri="{FF2B5EF4-FFF2-40B4-BE49-F238E27FC236}">
                <a16:creationId xmlns:a16="http://schemas.microsoft.com/office/drawing/2014/main" id="{760E3602-F716-46D4-82FD-60A78585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52963"/>
            <a:ext cx="1710725" cy="523220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相频特性 </a:t>
            </a:r>
          </a:p>
        </p:txBody>
      </p:sp>
      <p:sp>
        <p:nvSpPr>
          <p:cNvPr id="180248" name="Line 24">
            <a:extLst>
              <a:ext uri="{FF2B5EF4-FFF2-40B4-BE49-F238E27FC236}">
                <a16:creationId xmlns:a16="http://schemas.microsoft.com/office/drawing/2014/main" id="{E63CDB11-56F2-4850-BDD1-34E77356A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941888"/>
            <a:ext cx="792162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249" name="Rectangle 25">
            <a:extLst>
              <a:ext uri="{FF2B5EF4-FFF2-40B4-BE49-F238E27FC236}">
                <a16:creationId xmlns:a16="http://schemas.microsoft.com/office/drawing/2014/main" id="{6CCBA0C6-41C0-49A2-BEF2-BD7BE509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5373688"/>
            <a:ext cx="860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网络函数可以用相量法中任一分析求解方法获得。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7" grpId="0"/>
      <p:bldP spid="180238" grpId="0"/>
      <p:bldP spid="180242" grpId="0" animBg="1"/>
      <p:bldP spid="180247" grpId="0" animBg="1"/>
      <p:bldP spid="1802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99FF"/>
      </a:lt1>
      <a:dk2>
        <a:srgbClr val="FFFFFF"/>
      </a:dk2>
      <a:lt2>
        <a:srgbClr val="8572B6"/>
      </a:lt2>
      <a:accent1>
        <a:srgbClr val="60597B"/>
      </a:accent1>
      <a:accent2>
        <a:srgbClr val="6666FF"/>
      </a:accent2>
      <a:accent3>
        <a:srgbClr val="ADCAFF"/>
      </a:accent3>
      <a:accent4>
        <a:srgbClr val="000000"/>
      </a:accent4>
      <a:accent5>
        <a:srgbClr val="B6B5BF"/>
      </a:accent5>
      <a:accent6>
        <a:srgbClr val="5C5CE7"/>
      </a:accent6>
      <a:hlink>
        <a:srgbClr val="003399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666699"/>
        </a:lt1>
        <a:dk2>
          <a:srgbClr val="FFFFFF"/>
        </a:dk2>
        <a:lt2>
          <a:srgbClr val="8572B6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1640</Words>
  <Application>Microsoft Office PowerPoint</Application>
  <PresentationFormat>全屏显示(4:3)</PresentationFormat>
  <Paragraphs>335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60" baseType="lpstr">
      <vt:lpstr>Gungsuh</vt:lpstr>
      <vt:lpstr>仿宋_GB2312</vt:lpstr>
      <vt:lpstr>华文行楷</vt:lpstr>
      <vt:lpstr>华文楷体</vt:lpstr>
      <vt:lpstr>楷体_GB2312</vt:lpstr>
      <vt:lpstr>隶书</vt:lpstr>
      <vt:lpstr>宋体</vt:lpstr>
      <vt:lpstr>Arial</vt:lpstr>
      <vt:lpstr>Impact</vt:lpstr>
      <vt:lpstr>Symbol</vt:lpstr>
      <vt:lpstr>Times New Roman</vt:lpstr>
      <vt:lpstr>Wingdings</vt:lpstr>
      <vt:lpstr>Wingdings 2</vt:lpstr>
      <vt:lpstr>Wingdings 3</vt:lpstr>
      <vt:lpstr>默认设计模板</vt:lpstr>
      <vt:lpstr>Equation</vt:lpstr>
      <vt:lpstr>公式</vt:lpstr>
      <vt:lpstr>Visio</vt:lpstr>
      <vt:lpstr>Equation.3</vt:lpstr>
      <vt:lpstr>MathType 6.0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xiufang jia</cp:lastModifiedBy>
  <cp:revision>603</cp:revision>
  <cp:lastPrinted>1601-01-01T00:00:00Z</cp:lastPrinted>
  <dcterms:created xsi:type="dcterms:W3CDTF">1601-01-01T00:00:00Z</dcterms:created>
  <dcterms:modified xsi:type="dcterms:W3CDTF">2018-03-10T10:22:06Z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