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7" r:id="rId2"/>
  </p:sldMasterIdLst>
  <p:notesMasterIdLst>
    <p:notesMasterId r:id="rId39"/>
  </p:notesMasterIdLst>
  <p:handoutMasterIdLst>
    <p:handoutMasterId r:id="rId40"/>
  </p:handoutMasterIdLst>
  <p:sldIdLst>
    <p:sldId id="1043" r:id="rId3"/>
    <p:sldId id="1060" r:id="rId4"/>
    <p:sldId id="1042" r:id="rId5"/>
    <p:sldId id="1044" r:id="rId6"/>
    <p:sldId id="1059" r:id="rId7"/>
    <p:sldId id="1014" r:id="rId8"/>
    <p:sldId id="1047" r:id="rId9"/>
    <p:sldId id="1048" r:id="rId10"/>
    <p:sldId id="1049" r:id="rId11"/>
    <p:sldId id="1050" r:id="rId12"/>
    <p:sldId id="1057" r:id="rId13"/>
    <p:sldId id="1058" r:id="rId14"/>
    <p:sldId id="1052" r:id="rId15"/>
    <p:sldId id="1053" r:id="rId16"/>
    <p:sldId id="1054" r:id="rId17"/>
    <p:sldId id="1055" r:id="rId18"/>
    <p:sldId id="1017" r:id="rId19"/>
    <p:sldId id="1018" r:id="rId20"/>
    <p:sldId id="1022" r:id="rId21"/>
    <p:sldId id="1029" r:id="rId22"/>
    <p:sldId id="1023" r:id="rId23"/>
    <p:sldId id="1030" r:id="rId24"/>
    <p:sldId id="1028" r:id="rId25"/>
    <p:sldId id="1024" r:id="rId26"/>
    <p:sldId id="1056" r:id="rId27"/>
    <p:sldId id="1026" r:id="rId28"/>
    <p:sldId id="861" r:id="rId29"/>
    <p:sldId id="862" r:id="rId30"/>
    <p:sldId id="1031" r:id="rId31"/>
    <p:sldId id="866" r:id="rId32"/>
    <p:sldId id="857" r:id="rId33"/>
    <p:sldId id="1032" r:id="rId34"/>
    <p:sldId id="1045" r:id="rId35"/>
    <p:sldId id="1033" r:id="rId36"/>
    <p:sldId id="1040" r:id="rId37"/>
    <p:sldId id="1037" r:id="rId38"/>
  </p:sldIdLst>
  <p:sldSz cx="13335000" cy="9525000"/>
  <p:notesSz cx="6773863" cy="9659938"/>
  <p:kinsoku lang="zh-CN" invalStChars="!),.:;?]}、。—ˇ¨〃々—～‖…’”〕〉》」』〗】∶！＂＇），．：；？］｀｜｝·" invalEndChars="([{‘“〔〈《「『〖【（［｛．·"/>
  <p:defaultTextStyle>
    <a:defPPr>
      <a:defRPr lang="zh-CN"/>
    </a:defPPr>
    <a:lvl1pPr algn="ctr" rtl="0" eaLnBrk="0" fontAlgn="base" hangingPunct="0">
      <a:spcBef>
        <a:spcPct val="0"/>
      </a:spcBef>
      <a:spcAft>
        <a:spcPct val="0"/>
      </a:spcAft>
      <a:defRPr kumimoji="1" sz="2500" b="1" kern="1200">
        <a:solidFill>
          <a:schemeClr val="tx1"/>
        </a:solidFill>
        <a:latin typeface="Times New Roman" pitchFamily="18" charset="0"/>
        <a:ea typeface="隶书" pitchFamily="49" charset="-122"/>
        <a:cs typeface="+mn-cs"/>
      </a:defRPr>
    </a:lvl1pPr>
    <a:lvl2pPr marL="457200" algn="ctr" rtl="0" eaLnBrk="0" fontAlgn="base" hangingPunct="0">
      <a:spcBef>
        <a:spcPct val="0"/>
      </a:spcBef>
      <a:spcAft>
        <a:spcPct val="0"/>
      </a:spcAft>
      <a:defRPr kumimoji="1" sz="2500" b="1" kern="1200">
        <a:solidFill>
          <a:schemeClr val="tx1"/>
        </a:solidFill>
        <a:latin typeface="Times New Roman" pitchFamily="18" charset="0"/>
        <a:ea typeface="隶书" pitchFamily="49" charset="-122"/>
        <a:cs typeface="+mn-cs"/>
      </a:defRPr>
    </a:lvl2pPr>
    <a:lvl3pPr marL="914400" algn="ctr" rtl="0" eaLnBrk="0" fontAlgn="base" hangingPunct="0">
      <a:spcBef>
        <a:spcPct val="0"/>
      </a:spcBef>
      <a:spcAft>
        <a:spcPct val="0"/>
      </a:spcAft>
      <a:defRPr kumimoji="1" sz="2500" b="1" kern="1200">
        <a:solidFill>
          <a:schemeClr val="tx1"/>
        </a:solidFill>
        <a:latin typeface="Times New Roman" pitchFamily="18" charset="0"/>
        <a:ea typeface="隶书" pitchFamily="49" charset="-122"/>
        <a:cs typeface="+mn-cs"/>
      </a:defRPr>
    </a:lvl3pPr>
    <a:lvl4pPr marL="1371600" algn="ctr" rtl="0" eaLnBrk="0" fontAlgn="base" hangingPunct="0">
      <a:spcBef>
        <a:spcPct val="0"/>
      </a:spcBef>
      <a:spcAft>
        <a:spcPct val="0"/>
      </a:spcAft>
      <a:defRPr kumimoji="1" sz="2500" b="1" kern="1200">
        <a:solidFill>
          <a:schemeClr val="tx1"/>
        </a:solidFill>
        <a:latin typeface="Times New Roman" pitchFamily="18" charset="0"/>
        <a:ea typeface="隶书" pitchFamily="49" charset="-122"/>
        <a:cs typeface="+mn-cs"/>
      </a:defRPr>
    </a:lvl4pPr>
    <a:lvl5pPr marL="1828800" algn="ctr" rtl="0" eaLnBrk="0" fontAlgn="base" hangingPunct="0">
      <a:spcBef>
        <a:spcPct val="0"/>
      </a:spcBef>
      <a:spcAft>
        <a:spcPct val="0"/>
      </a:spcAft>
      <a:defRPr kumimoji="1" sz="2500" b="1"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500" b="1"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500" b="1"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500" b="1"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500" b="1" kern="1200">
        <a:solidFill>
          <a:schemeClr val="tx1"/>
        </a:solidFill>
        <a:latin typeface="Times New Roman" pitchFamily="18" charset="0"/>
        <a:ea typeface="隶书" pitchFamily="49" charset="-122"/>
        <a:cs typeface="+mn-cs"/>
      </a:defRPr>
    </a:lvl9pPr>
  </p:defaultTextStyle>
  <p:extLst>
    <p:ext uri="{EFAFB233-063F-42B5-8137-9DF3F51BA10A}">
      <p15:sldGuideLst xmlns:p15="http://schemas.microsoft.com/office/powerpoint/2012/main" xmlns="">
        <p15:guide id="1" orient="horz" pos="2832">
          <p15:clr>
            <a:srgbClr val="A4A3A4"/>
          </p15:clr>
        </p15:guide>
        <p15:guide id="2" pos="3144">
          <p15:clr>
            <a:srgbClr val="A4A3A4"/>
          </p15:clr>
        </p15:guide>
      </p15:sldGuideLst>
    </p:ext>
    <p:ext uri="{2D200454-40CA-4A62-9FC3-DE9A4176ACB9}">
      <p15:notesGuideLst xmlns:p15="http://schemas.microsoft.com/office/powerpoint/2012/main" xmlns="">
        <p15:guide id="1" orient="horz" pos="3042">
          <p15:clr>
            <a:srgbClr val="A4A3A4"/>
          </p15:clr>
        </p15:guide>
        <p15:guide id="2" pos="21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900"/>
    <a:srgbClr val="E6D7B6"/>
    <a:srgbClr val="FF0000"/>
    <a:srgbClr val="0000FF"/>
    <a:srgbClr val="CADAC2"/>
    <a:srgbClr val="7F8EA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2564" autoAdjust="0"/>
  </p:normalViewPr>
  <p:slideViewPr>
    <p:cSldViewPr>
      <p:cViewPr>
        <p:scale>
          <a:sx n="40" d="100"/>
          <a:sy n="40" d="100"/>
        </p:scale>
        <p:origin x="-840" y="-96"/>
      </p:cViewPr>
      <p:guideLst>
        <p:guide orient="horz" pos="2832"/>
        <p:guide pos="3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412"/>
    </p:cViewPr>
  </p:sorterViewPr>
  <p:notesViewPr>
    <p:cSldViewPr>
      <p:cViewPr varScale="1">
        <p:scale>
          <a:sx n="26" d="100"/>
          <a:sy n="26" d="100"/>
        </p:scale>
        <p:origin x="-1320" y="-96"/>
      </p:cViewPr>
      <p:guideLst>
        <p:guide orient="horz" pos="3042"/>
        <p:guide pos="213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19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3288" y="4587875"/>
            <a:ext cx="4967287" cy="43481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8915" name="Rectangle 3"/>
          <p:cNvSpPr>
            <a:spLocks noGrp="1" noRot="1" noChangeAspect="1" noChangeArrowheads="1" noTextEdit="1"/>
          </p:cNvSpPr>
          <p:nvPr>
            <p:ph type="sldImg" idx="2"/>
          </p:nvPr>
        </p:nvSpPr>
        <p:spPr bwMode="auto">
          <a:xfrm>
            <a:off x="852488" y="725488"/>
            <a:ext cx="5068887" cy="36195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18150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aike.baidu.com/view/1535359.htm" TargetMode="External"/><Relationship Id="rId13" Type="http://schemas.openxmlformats.org/officeDocument/2006/relationships/hyperlink" Target="http://baike.baidu.com/view/368294.htm" TargetMode="External"/><Relationship Id="rId3" Type="http://schemas.openxmlformats.org/officeDocument/2006/relationships/hyperlink" Target="http://baike.baidu.com/view/1282119.htm" TargetMode="External"/><Relationship Id="rId7" Type="http://schemas.openxmlformats.org/officeDocument/2006/relationships/hyperlink" Target="http://baike.baidu.com/view/368295.htm" TargetMode="External"/><Relationship Id="rId12" Type="http://schemas.openxmlformats.org/officeDocument/2006/relationships/hyperlink" Target="http://baike.baidu.com/view/3314.htm" TargetMode="External"/><Relationship Id="rId2" Type="http://schemas.openxmlformats.org/officeDocument/2006/relationships/slide" Target="../slides/slide20.xml"/><Relationship Id="rId16" Type="http://schemas.openxmlformats.org/officeDocument/2006/relationships/hyperlink" Target="http://baike.baidu.com/view/110906.htm" TargetMode="External"/><Relationship Id="rId1" Type="http://schemas.openxmlformats.org/officeDocument/2006/relationships/notesMaster" Target="../notesMasters/notesMaster1.xml"/><Relationship Id="rId6" Type="http://schemas.openxmlformats.org/officeDocument/2006/relationships/hyperlink" Target="http://baike.baidu.com/view/1128.htm" TargetMode="External"/><Relationship Id="rId11" Type="http://schemas.openxmlformats.org/officeDocument/2006/relationships/hyperlink" Target="http://baike.baidu.com/view/18536.htm" TargetMode="External"/><Relationship Id="rId5" Type="http://schemas.openxmlformats.org/officeDocument/2006/relationships/hyperlink" Target="http://baike.baidu.com/view/14045.htm" TargetMode="External"/><Relationship Id="rId15" Type="http://schemas.openxmlformats.org/officeDocument/2006/relationships/hyperlink" Target="http://baike.baidu.com/view/195002.htm" TargetMode="External"/><Relationship Id="rId10" Type="http://schemas.openxmlformats.org/officeDocument/2006/relationships/hyperlink" Target="http://baike.baidu.com/view/20003.htm" TargetMode="External"/><Relationship Id="rId4" Type="http://schemas.openxmlformats.org/officeDocument/2006/relationships/hyperlink" Target="http://baike.baidu.com/view/368298.htm" TargetMode="External"/><Relationship Id="rId9" Type="http://schemas.openxmlformats.org/officeDocument/2006/relationships/hyperlink" Target="http://baike.baidu.com/view/167695.htm" TargetMode="External"/><Relationship Id="rId14" Type="http://schemas.openxmlformats.org/officeDocument/2006/relationships/hyperlink" Target="http://baike.baidu.com/view/551712.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00" dirty="0" smtClean="0">
                <a:ea typeface="宋体" panose="02010600030101010101" pitchFamily="2" charset="-122"/>
                <a:cs typeface="宋体" panose="02010600030101010101" pitchFamily="2" charset="-122"/>
              </a:rPr>
              <a:t>以个人得分而言，一方单独背叛得分最高（</a:t>
            </a:r>
            <a:r>
              <a:rPr lang="en-US" altLang="zh-CN" sz="1200" kern="100" dirty="0" smtClean="0">
                <a:ea typeface="宋体" panose="02010600030101010101" pitchFamily="2" charset="-122"/>
                <a:cs typeface="宋体" panose="02010600030101010101" pitchFamily="2" charset="-122"/>
              </a:rPr>
              <a:t>5</a:t>
            </a:r>
            <a:r>
              <a:rPr lang="zh-CN" altLang="zh-CN" sz="1200" kern="100" dirty="0" smtClean="0">
                <a:ea typeface="宋体" panose="02010600030101010101" pitchFamily="2" charset="-122"/>
                <a:cs typeface="宋体" panose="02010600030101010101" pitchFamily="2" charset="-122"/>
              </a:rPr>
              <a:t>分），双方合作得分次之（</a:t>
            </a:r>
            <a:r>
              <a:rPr lang="en-US" altLang="zh-CN" sz="1200" kern="100" dirty="0" smtClean="0">
                <a:ea typeface="宋体" panose="02010600030101010101" pitchFamily="2" charset="-122"/>
                <a:cs typeface="宋体" panose="02010600030101010101" pitchFamily="2" charset="-122"/>
              </a:rPr>
              <a:t>3</a:t>
            </a:r>
            <a:r>
              <a:rPr lang="zh-CN" altLang="zh-CN" sz="1200" kern="100" dirty="0" smtClean="0">
                <a:ea typeface="宋体" panose="02010600030101010101" pitchFamily="2" charset="-122"/>
                <a:cs typeface="宋体" panose="02010600030101010101" pitchFamily="2" charset="-122"/>
              </a:rPr>
              <a:t>分），双方都背叛得分第三（</a:t>
            </a:r>
            <a:r>
              <a:rPr lang="en-US" altLang="zh-CN" sz="1200" kern="100" dirty="0" smtClean="0">
                <a:ea typeface="宋体" panose="02010600030101010101" pitchFamily="2" charset="-122"/>
                <a:cs typeface="宋体" panose="02010600030101010101" pitchFamily="2" charset="-122"/>
              </a:rPr>
              <a:t>1</a:t>
            </a:r>
            <a:r>
              <a:rPr lang="zh-CN" altLang="zh-CN" sz="1200" kern="100" dirty="0" smtClean="0">
                <a:ea typeface="宋体" panose="02010600030101010101" pitchFamily="2" charset="-122"/>
                <a:cs typeface="宋体" panose="02010600030101010101" pitchFamily="2" charset="-122"/>
              </a:rPr>
              <a:t>分），被另一方单独背叛得分最低（</a:t>
            </a:r>
            <a:r>
              <a:rPr lang="en-US" altLang="zh-CN" sz="1200" kern="100" dirty="0" smtClean="0">
                <a:ea typeface="宋体" panose="02010600030101010101" pitchFamily="2" charset="-122"/>
                <a:cs typeface="宋体" panose="02010600030101010101" pitchFamily="2" charset="-122"/>
              </a:rPr>
              <a:t>0</a:t>
            </a:r>
            <a:r>
              <a:rPr lang="zh-CN" altLang="zh-CN" sz="1200" kern="100" dirty="0" smtClean="0">
                <a:ea typeface="宋体" panose="02010600030101010101" pitchFamily="2" charset="-122"/>
                <a:cs typeface="宋体" panose="02010600030101010101" pitchFamily="2" charset="-122"/>
              </a:rPr>
              <a:t>分）。以整体得分而言，双方合作总分为</a:t>
            </a:r>
            <a:r>
              <a:rPr lang="en-US" altLang="zh-CN" sz="1200" kern="100" dirty="0" smtClean="0">
                <a:ea typeface="宋体" panose="02010600030101010101" pitchFamily="2" charset="-122"/>
                <a:cs typeface="宋体" panose="02010600030101010101" pitchFamily="2" charset="-122"/>
              </a:rPr>
              <a:t>6</a:t>
            </a:r>
            <a:r>
              <a:rPr lang="zh-CN" altLang="zh-CN" sz="1200" kern="100" dirty="0" smtClean="0">
                <a:ea typeface="宋体" panose="02010600030101010101" pitchFamily="2" charset="-122"/>
                <a:cs typeface="宋体" panose="02010600030101010101" pitchFamily="2" charset="-122"/>
              </a:rPr>
              <a:t>分，一方合作另一方背叛为</a:t>
            </a:r>
            <a:r>
              <a:rPr lang="en-US" altLang="zh-CN" sz="1200" kern="100" dirty="0" smtClean="0">
                <a:ea typeface="宋体" panose="02010600030101010101" pitchFamily="2" charset="-122"/>
                <a:cs typeface="宋体" panose="02010600030101010101" pitchFamily="2" charset="-122"/>
              </a:rPr>
              <a:t>5</a:t>
            </a:r>
            <a:r>
              <a:rPr lang="zh-CN" altLang="zh-CN" sz="1200" kern="100" dirty="0" smtClean="0">
                <a:ea typeface="宋体" panose="02010600030101010101" pitchFamily="2" charset="-122"/>
                <a:cs typeface="宋体" panose="02010600030101010101" pitchFamily="2" charset="-122"/>
              </a:rPr>
              <a:t>分，双方背叛为</a:t>
            </a:r>
            <a:r>
              <a:rPr lang="en-US" altLang="zh-CN" sz="1200" kern="100" dirty="0" smtClean="0">
                <a:ea typeface="宋体" panose="02010600030101010101" pitchFamily="2" charset="-122"/>
                <a:cs typeface="宋体" panose="02010600030101010101" pitchFamily="2" charset="-122"/>
              </a:rPr>
              <a:t>2</a:t>
            </a:r>
            <a:r>
              <a:rPr lang="zh-CN" altLang="zh-CN" sz="1200" kern="100" dirty="0" smtClean="0">
                <a:ea typeface="宋体" panose="02010600030101010101" pitchFamily="2" charset="-122"/>
                <a:cs typeface="宋体" panose="02010600030101010101" pitchFamily="2" charset="-122"/>
              </a:rPr>
              <a:t>分，即双方合作得分最高。</a:t>
            </a:r>
          </a:p>
          <a:p>
            <a:endParaRPr lang="zh-CN" altLang="en-US" dirty="0"/>
          </a:p>
        </p:txBody>
      </p:sp>
    </p:spTree>
    <p:extLst>
      <p:ext uri="{BB962C8B-B14F-4D97-AF65-F5344CB8AC3E}">
        <p14:creationId xmlns:p14="http://schemas.microsoft.com/office/powerpoint/2010/main" val="5634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852488" y="725488"/>
            <a:ext cx="5067300" cy="3619500"/>
          </a:xfrm>
          <a:ln/>
        </p:spPr>
      </p:sp>
      <p:sp>
        <p:nvSpPr>
          <p:cNvPr id="39939" name="Rectangle 3"/>
          <p:cNvSpPr>
            <a:spLocks noGrp="1" noChangeArrowheads="1"/>
          </p:cNvSpPr>
          <p:nvPr>
            <p:ph type="body" idx="1"/>
          </p:nvPr>
        </p:nvSpPr>
        <p:spPr>
          <a:noFill/>
          <a:ln w="9525"/>
        </p:spPr>
        <p:txBody>
          <a:bodyPr lIns="91430" tIns="45714" rIns="91430" bIns="45714"/>
          <a:lstStyle/>
          <a:p>
            <a:r>
              <a:rPr lang="zh-CN" altLang="en-US" b="1" dirty="0" smtClean="0"/>
              <a:t>结构</a:t>
            </a:r>
          </a:p>
          <a:p>
            <a:r>
              <a:rPr lang="zh-CN" altLang="en-US" dirty="0" smtClean="0">
                <a:hlinkClick r:id="rId3" action="ppaction://hlinkfile"/>
              </a:rPr>
              <a:t>冯</a:t>
            </a:r>
            <a:r>
              <a:rPr lang="en-US" altLang="zh-CN" dirty="0" smtClean="0">
                <a:hlinkClick r:id="rId3" action="ppaction://hlinkfile"/>
              </a:rPr>
              <a:t>·</a:t>
            </a:r>
            <a:r>
              <a:rPr lang="zh-CN" altLang="en-US" dirty="0" smtClean="0">
                <a:hlinkClick r:id="rId3" action="ppaction://hlinkfile"/>
              </a:rPr>
              <a:t>诺依曼结构</a:t>
            </a:r>
            <a:r>
              <a:rPr lang="zh-CN" altLang="en-US" dirty="0" smtClean="0"/>
              <a:t>也称</a:t>
            </a:r>
            <a:r>
              <a:rPr lang="zh-CN" altLang="en-US" dirty="0" smtClean="0">
                <a:hlinkClick r:id="rId4" action="ppaction://hlinkfile"/>
              </a:rPr>
              <a:t>普林斯顿结构</a:t>
            </a:r>
            <a:r>
              <a:rPr lang="zh-CN" altLang="en-US" dirty="0" smtClean="0"/>
              <a:t>，是一种将程序指令存储器和数据存储器合并在一起的存储器结构。程序指令存储地址和数据存储地址指向同一个存储器的不同物理位置，因此程序指令和数据的宽度相同，如英特尔公司的</a:t>
            </a:r>
            <a:r>
              <a:rPr lang="en-US" altLang="zh-CN" dirty="0" smtClean="0"/>
              <a:t>8086</a:t>
            </a:r>
            <a:r>
              <a:rPr lang="zh-CN" altLang="en-US" dirty="0" smtClean="0">
                <a:hlinkClick r:id="rId5" action="ppaction://hlinkfile"/>
              </a:rPr>
              <a:t>中央处理器</a:t>
            </a:r>
            <a:r>
              <a:rPr lang="zh-CN" altLang="en-US" dirty="0" smtClean="0"/>
              <a:t>的程序指令和数据都是</a:t>
            </a:r>
            <a:r>
              <a:rPr lang="en-US" altLang="zh-CN" dirty="0" smtClean="0"/>
              <a:t>16</a:t>
            </a:r>
            <a:r>
              <a:rPr lang="zh-CN" altLang="en-US" dirty="0" smtClean="0">
                <a:hlinkClick r:id="rId6" action="ppaction://hlinkfile"/>
              </a:rPr>
              <a:t>位宽</a:t>
            </a:r>
            <a:r>
              <a:rPr lang="zh-CN" altLang="en-US" dirty="0" smtClean="0"/>
              <a:t>。</a:t>
            </a:r>
          </a:p>
          <a:p>
            <a:r>
              <a:rPr lang="zh-CN" altLang="en-US" dirty="0" smtClean="0"/>
              <a:t>使用</a:t>
            </a:r>
            <a:r>
              <a:rPr lang="zh-CN" altLang="en-US" dirty="0" smtClean="0">
                <a:hlinkClick r:id="rId7" action="ppaction://hlinkfile"/>
              </a:rPr>
              <a:t>冯</a:t>
            </a:r>
            <a:r>
              <a:rPr lang="en-US" altLang="zh-CN" dirty="0" smtClean="0">
                <a:hlinkClick r:id="rId7" action="ppaction://hlinkfile"/>
              </a:rPr>
              <a:t>·</a:t>
            </a:r>
            <a:r>
              <a:rPr lang="zh-CN" altLang="en-US" dirty="0" smtClean="0">
                <a:hlinkClick r:id="rId7" action="ppaction://hlinkfile"/>
              </a:rPr>
              <a:t>诺伊曼结构</a:t>
            </a:r>
            <a:r>
              <a:rPr lang="zh-CN" altLang="en-US" dirty="0" smtClean="0"/>
              <a:t>的</a:t>
            </a:r>
            <a:r>
              <a:rPr lang="zh-CN" altLang="en-US" dirty="0" smtClean="0">
                <a:hlinkClick r:id="rId5" action="ppaction://hlinkfile"/>
              </a:rPr>
              <a:t>中央处理器</a:t>
            </a:r>
            <a:r>
              <a:rPr lang="zh-CN" altLang="en-US" dirty="0" smtClean="0"/>
              <a:t>和微控制器有很多。除了上面提到的英特尔公司的</a:t>
            </a:r>
            <a:r>
              <a:rPr lang="en-US" altLang="zh-CN" dirty="0" smtClean="0"/>
              <a:t>8086</a:t>
            </a:r>
            <a:r>
              <a:rPr lang="zh-CN" altLang="en-US" dirty="0" smtClean="0"/>
              <a:t>，英特尔公司的其他</a:t>
            </a:r>
            <a:r>
              <a:rPr lang="zh-CN" altLang="en-US" dirty="0" smtClean="0">
                <a:hlinkClick r:id="rId5" action="ppaction://hlinkfile"/>
              </a:rPr>
              <a:t>中央处理器</a:t>
            </a:r>
            <a:r>
              <a:rPr lang="zh-CN" altLang="en-US" dirty="0" smtClean="0"/>
              <a:t>、</a:t>
            </a:r>
            <a:r>
              <a:rPr lang="en-US" altLang="zh-CN" dirty="0" smtClean="0"/>
              <a:t>ARM</a:t>
            </a:r>
            <a:r>
              <a:rPr lang="zh-CN" altLang="en-US" dirty="0" smtClean="0"/>
              <a:t>的</a:t>
            </a:r>
            <a:r>
              <a:rPr lang="en-US" altLang="zh-CN" dirty="0" smtClean="0"/>
              <a:t>ARM7</a:t>
            </a:r>
            <a:r>
              <a:rPr lang="zh-CN" altLang="en-US" dirty="0" smtClean="0"/>
              <a:t>、</a:t>
            </a:r>
            <a:r>
              <a:rPr lang="en-US" altLang="zh-CN" dirty="0" smtClean="0">
                <a:hlinkClick r:id="rId8" action="ppaction://hlinkfile"/>
              </a:rPr>
              <a:t>MIPS</a:t>
            </a:r>
            <a:r>
              <a:rPr lang="zh-CN" altLang="en-US" dirty="0" smtClean="0">
                <a:hlinkClick r:id="rId8" action="ppaction://hlinkfile"/>
              </a:rPr>
              <a:t>公司</a:t>
            </a:r>
            <a:r>
              <a:rPr lang="zh-CN" altLang="en-US" dirty="0" smtClean="0"/>
              <a:t>的</a:t>
            </a:r>
            <a:r>
              <a:rPr lang="en-US" altLang="zh-CN" dirty="0" smtClean="0">
                <a:hlinkClick r:id="rId9" action="ppaction://hlinkfile"/>
              </a:rPr>
              <a:t>MIPS</a:t>
            </a:r>
            <a:r>
              <a:rPr lang="zh-CN" altLang="en-US" dirty="0" smtClean="0">
                <a:hlinkClick r:id="rId9" action="ppaction://hlinkfile"/>
              </a:rPr>
              <a:t>处理器</a:t>
            </a:r>
            <a:r>
              <a:rPr lang="zh-CN" altLang="en-US" dirty="0" smtClean="0"/>
              <a:t>也采用了</a:t>
            </a:r>
            <a:r>
              <a:rPr lang="zh-CN" altLang="en-US" dirty="0" smtClean="0">
                <a:hlinkClick r:id="rId3" action="ppaction://hlinkfile"/>
              </a:rPr>
              <a:t>冯</a:t>
            </a:r>
            <a:r>
              <a:rPr lang="en-US" altLang="zh-CN" dirty="0" smtClean="0">
                <a:hlinkClick r:id="rId3" action="ppaction://hlinkfile"/>
              </a:rPr>
              <a:t>·</a:t>
            </a:r>
            <a:r>
              <a:rPr lang="zh-CN" altLang="en-US" dirty="0" smtClean="0">
                <a:hlinkClick r:id="rId3" action="ppaction://hlinkfile"/>
              </a:rPr>
              <a:t>诺依曼结构</a:t>
            </a:r>
            <a:r>
              <a:rPr lang="zh-CN" altLang="en-US" dirty="0" smtClean="0"/>
              <a:t>。</a:t>
            </a:r>
          </a:p>
          <a:p>
            <a:r>
              <a:rPr lang="en-US" altLang="zh-CN" dirty="0" smtClean="0"/>
              <a:t>1945</a:t>
            </a:r>
            <a:r>
              <a:rPr lang="zh-CN" altLang="en-US" dirty="0" smtClean="0"/>
              <a:t>年，</a:t>
            </a:r>
            <a:r>
              <a:rPr lang="zh-CN" altLang="en-US" dirty="0" smtClean="0">
                <a:hlinkClick r:id="rId10" action="ppaction://hlinkfile"/>
              </a:rPr>
              <a:t>冯</a:t>
            </a:r>
            <a:r>
              <a:rPr lang="en-US" altLang="zh-CN" dirty="0" smtClean="0">
                <a:hlinkClick r:id="rId10" action="ppaction://hlinkfile"/>
              </a:rPr>
              <a:t>·</a:t>
            </a:r>
            <a:r>
              <a:rPr lang="zh-CN" altLang="en-US" dirty="0" smtClean="0">
                <a:hlinkClick r:id="rId10" action="ppaction://hlinkfile"/>
              </a:rPr>
              <a:t>诺依曼</a:t>
            </a:r>
            <a:r>
              <a:rPr lang="zh-CN" altLang="en-US" dirty="0" smtClean="0"/>
              <a:t>首先提出了“存储程序”的概念和</a:t>
            </a:r>
            <a:r>
              <a:rPr lang="zh-CN" altLang="en-US" dirty="0" smtClean="0">
                <a:hlinkClick r:id="rId11" action="ppaction://hlinkfile"/>
              </a:rPr>
              <a:t>二进制</a:t>
            </a:r>
            <a:r>
              <a:rPr lang="zh-CN" altLang="en-US" dirty="0" smtClean="0"/>
              <a:t>原理，后来，人们把利用这种概念和原理设计的电子</a:t>
            </a:r>
            <a:r>
              <a:rPr lang="zh-CN" altLang="en-US" dirty="0" smtClean="0">
                <a:hlinkClick r:id="rId12" action="ppaction://hlinkfile"/>
              </a:rPr>
              <a:t>计算机</a:t>
            </a:r>
            <a:r>
              <a:rPr lang="zh-CN" altLang="en-US" dirty="0" smtClean="0"/>
              <a:t>系统统称为“冯</a:t>
            </a:r>
            <a:r>
              <a:rPr lang="en-US" altLang="zh-CN" dirty="0" smtClean="0"/>
              <a:t>·</a:t>
            </a:r>
            <a:r>
              <a:rPr lang="zh-CN" altLang="en-US" dirty="0" smtClean="0"/>
              <a:t>诺依曼型结构”计算机。</a:t>
            </a:r>
            <a:r>
              <a:rPr lang="zh-CN" altLang="en-US" dirty="0" smtClean="0">
                <a:hlinkClick r:id="rId3" action="ppaction://hlinkfile"/>
              </a:rPr>
              <a:t>冯</a:t>
            </a:r>
            <a:r>
              <a:rPr lang="en-US" altLang="zh-CN" dirty="0" smtClean="0">
                <a:hlinkClick r:id="rId3" action="ppaction://hlinkfile"/>
              </a:rPr>
              <a:t>·</a:t>
            </a:r>
            <a:r>
              <a:rPr lang="zh-CN" altLang="en-US" dirty="0" smtClean="0">
                <a:hlinkClick r:id="rId3" action="ppaction://hlinkfile"/>
              </a:rPr>
              <a:t>诺依曼结构</a:t>
            </a:r>
            <a:r>
              <a:rPr lang="zh-CN" altLang="en-US" dirty="0" smtClean="0"/>
              <a:t>的处理器使用同一个存储器，经由同一个总线传输。</a:t>
            </a:r>
          </a:p>
          <a:p>
            <a:r>
              <a:rPr lang="zh-CN" altLang="en-US" dirty="0" smtClean="0"/>
              <a:t>冯</a:t>
            </a:r>
            <a:r>
              <a:rPr lang="en-US" altLang="zh-CN" dirty="0" smtClean="0"/>
              <a:t>·</a:t>
            </a:r>
            <a:r>
              <a:rPr lang="zh-CN" altLang="en-US" dirty="0" smtClean="0"/>
              <a:t>诺曼结构处理器具有以下几个特点：必须有一个存储器；必须有一个控制器；必须有一个运算器，用于完成算术运算和逻辑运算；必须有输入和输出设备，用于进行人机通信。</a:t>
            </a:r>
          </a:p>
          <a:p>
            <a:endParaRPr lang="en-US" altLang="zh-CN" b="1" dirty="0" smtClean="0"/>
          </a:p>
          <a:p>
            <a:r>
              <a:rPr lang="zh-CN" altLang="en-US" b="1" dirty="0" smtClean="0"/>
              <a:t>哈佛结构</a:t>
            </a:r>
          </a:p>
          <a:p>
            <a:r>
              <a:rPr lang="zh-CN" altLang="en-US" dirty="0" smtClean="0">
                <a:hlinkClick r:id="rId13" action="ppaction://hlinkfile"/>
              </a:rPr>
              <a:t>哈佛结构</a:t>
            </a:r>
            <a:r>
              <a:rPr lang="zh-CN" altLang="en-US" dirty="0" smtClean="0"/>
              <a:t>是一种将程序指令存储和</a:t>
            </a:r>
            <a:r>
              <a:rPr lang="zh-CN" altLang="en-US" dirty="0" smtClean="0">
                <a:hlinkClick r:id="rId14" action="ppaction://hlinkfile"/>
              </a:rPr>
              <a:t>数据存储</a:t>
            </a:r>
            <a:r>
              <a:rPr lang="zh-CN" altLang="en-US" dirty="0" smtClean="0"/>
              <a:t>分开的存储器结构。</a:t>
            </a:r>
            <a:r>
              <a:rPr lang="zh-CN" altLang="en-US" dirty="0" smtClean="0">
                <a:hlinkClick r:id="rId5" action="ppaction://hlinkfile"/>
              </a:rPr>
              <a:t>中央处理器</a:t>
            </a:r>
            <a:r>
              <a:rPr lang="zh-CN" altLang="en-US" dirty="0" smtClean="0"/>
              <a:t>首先到程序指令存储器中读取程序指令内容，解码后得到数据地址，再到相应的数据存储器中读取数据，并进行下一步的操作（通常是执行）。程序指令存储和</a:t>
            </a:r>
            <a:r>
              <a:rPr lang="zh-CN" altLang="en-US" dirty="0" smtClean="0">
                <a:hlinkClick r:id="rId14" action="ppaction://hlinkfile"/>
              </a:rPr>
              <a:t>数据存储</a:t>
            </a:r>
            <a:r>
              <a:rPr lang="zh-CN" altLang="en-US" dirty="0" smtClean="0"/>
              <a:t>分开，可以使指令和数据有不同的数据宽度，如</a:t>
            </a:r>
            <a:r>
              <a:rPr lang="en-US" altLang="zh-CN" dirty="0" smtClean="0"/>
              <a:t>Microchip</a:t>
            </a:r>
            <a:r>
              <a:rPr lang="zh-CN" altLang="en-US" dirty="0" smtClean="0"/>
              <a:t>公司的</a:t>
            </a:r>
            <a:r>
              <a:rPr lang="en-US" altLang="zh-CN" dirty="0" smtClean="0"/>
              <a:t>PIC16</a:t>
            </a:r>
            <a:r>
              <a:rPr lang="zh-CN" altLang="en-US" dirty="0" smtClean="0"/>
              <a:t>芯片的程序指令是</a:t>
            </a:r>
            <a:r>
              <a:rPr lang="en-US" altLang="zh-CN" dirty="0" smtClean="0"/>
              <a:t>14</a:t>
            </a:r>
            <a:r>
              <a:rPr lang="zh-CN" altLang="en-US" dirty="0" smtClean="0"/>
              <a:t>位宽度，而数据是</a:t>
            </a:r>
            <a:r>
              <a:rPr lang="en-US" altLang="zh-CN" dirty="0" smtClean="0"/>
              <a:t>8</a:t>
            </a:r>
            <a:r>
              <a:rPr lang="zh-CN" altLang="en-US" dirty="0" smtClean="0"/>
              <a:t>位宽度。</a:t>
            </a:r>
          </a:p>
          <a:p>
            <a:r>
              <a:rPr lang="zh-CN" altLang="en-US" dirty="0" smtClean="0">
                <a:hlinkClick r:id="rId13" action="ppaction://hlinkfile"/>
              </a:rPr>
              <a:t>哈佛结构</a:t>
            </a:r>
            <a:r>
              <a:rPr lang="zh-CN" altLang="en-US" dirty="0" smtClean="0"/>
              <a:t>的微处理器通常具有较高的执行效率。其程序指令和数据指令分开组织和存储的，执行时可以预先读取下一条指令。使用</a:t>
            </a:r>
            <a:r>
              <a:rPr lang="zh-CN" altLang="en-US" dirty="0" smtClean="0">
                <a:hlinkClick r:id="rId13" action="ppaction://hlinkfile"/>
              </a:rPr>
              <a:t>哈佛结构</a:t>
            </a:r>
            <a:r>
              <a:rPr lang="zh-CN" altLang="en-US" dirty="0" smtClean="0"/>
              <a:t>的</a:t>
            </a:r>
            <a:r>
              <a:rPr lang="zh-CN" altLang="en-US" dirty="0" smtClean="0">
                <a:hlinkClick r:id="rId5" action="ppaction://hlinkfile"/>
              </a:rPr>
              <a:t>中央处理器</a:t>
            </a:r>
            <a:r>
              <a:rPr lang="zh-CN" altLang="en-US" dirty="0" smtClean="0"/>
              <a:t>和微控制器有很多，除了上面提到的</a:t>
            </a:r>
            <a:r>
              <a:rPr lang="en-US" altLang="zh-CN" dirty="0" smtClean="0"/>
              <a:t>Microchip</a:t>
            </a:r>
            <a:r>
              <a:rPr lang="zh-CN" altLang="en-US" dirty="0" smtClean="0"/>
              <a:t>公司的</a:t>
            </a:r>
            <a:r>
              <a:rPr lang="en-US" altLang="zh-CN" dirty="0" smtClean="0"/>
              <a:t>PIC</a:t>
            </a:r>
            <a:r>
              <a:rPr lang="zh-CN" altLang="en-US" dirty="0" smtClean="0"/>
              <a:t>系列芯片，还有</a:t>
            </a:r>
            <a:r>
              <a:rPr lang="zh-CN" altLang="en-US" dirty="0" smtClean="0">
                <a:hlinkClick r:id="rId15" action="ppaction://hlinkfile"/>
              </a:rPr>
              <a:t>摩托罗拉公司</a:t>
            </a:r>
            <a:r>
              <a:rPr lang="zh-CN" altLang="en-US" dirty="0" smtClean="0"/>
              <a:t>的</a:t>
            </a:r>
            <a:r>
              <a:rPr lang="en-US" altLang="zh-CN" dirty="0" smtClean="0"/>
              <a:t>MC68</a:t>
            </a:r>
            <a:r>
              <a:rPr lang="zh-CN" altLang="en-US" dirty="0" smtClean="0"/>
              <a:t>系列、</a:t>
            </a:r>
            <a:r>
              <a:rPr lang="en-US" altLang="zh-CN" dirty="0" err="1" smtClean="0"/>
              <a:t>Zilog</a:t>
            </a:r>
            <a:r>
              <a:rPr lang="zh-CN" altLang="en-US" dirty="0" smtClean="0"/>
              <a:t>公司的</a:t>
            </a:r>
            <a:r>
              <a:rPr lang="en-US" altLang="zh-CN" dirty="0" smtClean="0"/>
              <a:t>Z8</a:t>
            </a:r>
            <a:r>
              <a:rPr lang="zh-CN" altLang="en-US" dirty="0" smtClean="0"/>
              <a:t>系列、</a:t>
            </a:r>
            <a:r>
              <a:rPr lang="en-US" altLang="zh-CN" dirty="0" smtClean="0">
                <a:hlinkClick r:id="rId16" action="ppaction://hlinkfile"/>
              </a:rPr>
              <a:t>ATMEL</a:t>
            </a:r>
            <a:r>
              <a:rPr lang="zh-CN" altLang="en-US" dirty="0" smtClean="0">
                <a:hlinkClick r:id="rId16" action="ppaction://hlinkfile"/>
              </a:rPr>
              <a:t>公司</a:t>
            </a:r>
            <a:r>
              <a:rPr lang="zh-CN" altLang="en-US" dirty="0" smtClean="0"/>
              <a:t>的</a:t>
            </a:r>
            <a:r>
              <a:rPr lang="en-US" altLang="zh-CN" dirty="0" smtClean="0"/>
              <a:t>AVR</a:t>
            </a:r>
            <a:r>
              <a:rPr lang="zh-CN" altLang="en-US" dirty="0" smtClean="0"/>
              <a:t>系列和安谋公司的</a:t>
            </a:r>
            <a:r>
              <a:rPr lang="en-US" altLang="zh-CN" dirty="0" smtClean="0"/>
              <a:t>ARM9</a:t>
            </a:r>
            <a:r>
              <a:rPr lang="zh-CN" altLang="en-US" dirty="0" smtClean="0"/>
              <a:t>、</a:t>
            </a:r>
            <a:r>
              <a:rPr lang="en-US" altLang="zh-CN" dirty="0" smtClean="0"/>
              <a:t>ARM10</a:t>
            </a:r>
            <a:r>
              <a:rPr lang="zh-CN" altLang="en-US" dirty="0" smtClean="0"/>
              <a:t>和</a:t>
            </a:r>
            <a:r>
              <a:rPr lang="en-US" altLang="zh-CN" dirty="0" smtClean="0"/>
              <a:t>ARM11</a:t>
            </a:r>
            <a:r>
              <a:rPr lang="zh-CN" altLang="en-US" dirty="0" smtClean="0"/>
              <a:t>。</a:t>
            </a:r>
          </a:p>
          <a:p>
            <a:r>
              <a:rPr lang="zh-CN" altLang="en-US" dirty="0" smtClean="0">
                <a:hlinkClick r:id="rId13" action="ppaction://hlinkfile"/>
              </a:rPr>
              <a:t>哈佛结构</a:t>
            </a:r>
            <a:r>
              <a:rPr lang="zh-CN" altLang="en-US" dirty="0" smtClean="0"/>
              <a:t>是指程序和数据空间独立的体系结构，目的是为了减轻程序运行时的访存瓶颈。</a:t>
            </a:r>
          </a:p>
          <a:p>
            <a:endParaRPr lang="zh-CN" altLang="zh-CN" dirty="0" smtClean="0"/>
          </a:p>
        </p:txBody>
      </p:sp>
    </p:spTree>
    <p:extLst>
      <p:ext uri="{BB962C8B-B14F-4D97-AF65-F5344CB8AC3E}">
        <p14:creationId xmlns:p14="http://schemas.microsoft.com/office/powerpoint/2010/main" val="356171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1024 = 2 </a:t>
            </a:r>
            <a:r>
              <a:rPr lang="en-US" altLang="zh-CN" baseline="30000" dirty="0" smtClean="0"/>
              <a:t>10</a:t>
            </a:r>
            <a:endParaRPr lang="zh-CN" altLang="en-US" baseline="30000" dirty="0"/>
          </a:p>
        </p:txBody>
      </p:sp>
    </p:spTree>
    <p:extLst>
      <p:ext uri="{BB962C8B-B14F-4D97-AF65-F5344CB8AC3E}">
        <p14:creationId xmlns:p14="http://schemas.microsoft.com/office/powerpoint/2010/main" val="130862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P179,9</a:t>
            </a:r>
            <a:endParaRPr lang="zh-CN" altLang="en-US" dirty="0"/>
          </a:p>
        </p:txBody>
      </p:sp>
    </p:spTree>
    <p:extLst>
      <p:ext uri="{BB962C8B-B14F-4D97-AF65-F5344CB8AC3E}">
        <p14:creationId xmlns:p14="http://schemas.microsoft.com/office/powerpoint/2010/main" val="268207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96333" y="1"/>
            <a:ext cx="5509948" cy="9525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537024" y="1270001"/>
            <a:ext cx="10131227" cy="4844814"/>
          </a:xfrm>
        </p:spPr>
        <p:txBody>
          <a:bodyPr anchor="b">
            <a:normAutofit/>
          </a:bodyPr>
          <a:lstStyle>
            <a:lvl1pPr algn="r">
              <a:defRPr sz="75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264514" y="6114815"/>
            <a:ext cx="8403738" cy="1895182"/>
          </a:xfrm>
        </p:spPr>
        <p:txBody>
          <a:bodyPr anchor="t">
            <a:normAutofit/>
          </a:bodyPr>
          <a:lstStyle>
            <a:lvl1pPr marL="0" indent="0" algn="r">
              <a:buNone/>
              <a:defRPr sz="2500">
                <a:solidFill>
                  <a:schemeClr val="tx1"/>
                </a:solidFill>
              </a:defRPr>
            </a:lvl1pPr>
            <a:lvl2pPr marL="635005" indent="0" algn="ctr">
              <a:buNone/>
              <a:defRPr>
                <a:solidFill>
                  <a:schemeClr val="tx1">
                    <a:tint val="75000"/>
                  </a:schemeClr>
                </a:solidFill>
              </a:defRPr>
            </a:lvl2pPr>
            <a:lvl3pPr marL="1270010" indent="0" algn="ctr">
              <a:buNone/>
              <a:defRPr>
                <a:solidFill>
                  <a:schemeClr val="tx1">
                    <a:tint val="75000"/>
                  </a:schemeClr>
                </a:solidFill>
              </a:defRPr>
            </a:lvl3pPr>
            <a:lvl4pPr marL="1905015" indent="0" algn="ctr">
              <a:buNone/>
              <a:defRPr>
                <a:solidFill>
                  <a:schemeClr val="tx1">
                    <a:tint val="75000"/>
                  </a:schemeClr>
                </a:solidFill>
              </a:defRPr>
            </a:lvl4pPr>
            <a:lvl5pPr marL="2540020" indent="0" algn="ctr">
              <a:buNone/>
              <a:defRPr>
                <a:solidFill>
                  <a:schemeClr val="tx1">
                    <a:tint val="75000"/>
                  </a:schemeClr>
                </a:solidFill>
              </a:defRPr>
            </a:lvl5pPr>
            <a:lvl6pPr marL="3175025" indent="0" algn="ctr">
              <a:buNone/>
              <a:defRPr>
                <a:solidFill>
                  <a:schemeClr val="tx1">
                    <a:tint val="75000"/>
                  </a:schemeClr>
                </a:solidFill>
              </a:defRPr>
            </a:lvl6pPr>
            <a:lvl7pPr marL="3810030" indent="0" algn="ctr">
              <a:buNone/>
              <a:defRPr>
                <a:solidFill>
                  <a:schemeClr val="tx1">
                    <a:tint val="75000"/>
                  </a:schemeClr>
                </a:solidFill>
              </a:defRPr>
            </a:lvl7pPr>
            <a:lvl8pPr marL="4445036" indent="0" algn="ctr">
              <a:buNone/>
              <a:defRPr>
                <a:solidFill>
                  <a:schemeClr val="tx1">
                    <a:tint val="75000"/>
                  </a:schemeClr>
                </a:solidFill>
              </a:defRPr>
            </a:lvl8pPr>
            <a:lvl9pPr marL="5080041"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683420" y="8496301"/>
            <a:ext cx="1250481" cy="507118"/>
          </a:xfrm>
        </p:spPr>
        <p:txBody>
          <a:bodyPr/>
          <a:lstStyle/>
          <a:p>
            <a:pPr>
              <a:defRPr/>
            </a:pPr>
            <a:endParaRPr lang="en-US" altLang="zh-CN"/>
          </a:p>
        </p:txBody>
      </p:sp>
      <p:sp>
        <p:nvSpPr>
          <p:cNvPr id="5" name="Footer Placeholder 4"/>
          <p:cNvSpPr>
            <a:spLocks noGrp="1"/>
          </p:cNvSpPr>
          <p:nvPr>
            <p:ph type="ftr" sz="quarter" idx="11"/>
          </p:nvPr>
        </p:nvSpPr>
        <p:spPr>
          <a:xfrm>
            <a:off x="5284611" y="8496301"/>
            <a:ext cx="5263764" cy="507118"/>
          </a:xfrm>
        </p:spPr>
        <p:txBody>
          <a:bodyPr/>
          <a:lstStyle/>
          <a:p>
            <a:pPr>
              <a:defRPr/>
            </a:pPr>
            <a:endParaRPr lang="en-US" altLang="zh-CN"/>
          </a:p>
        </p:txBody>
      </p:sp>
      <p:sp>
        <p:nvSpPr>
          <p:cNvPr id="6" name="Slide Number Placeholder 5"/>
          <p:cNvSpPr>
            <a:spLocks noGrp="1"/>
          </p:cNvSpPr>
          <p:nvPr>
            <p:ph type="sldNum" sz="quarter" idx="12"/>
          </p:nvPr>
        </p:nvSpPr>
        <p:spPr>
          <a:xfrm>
            <a:off x="12068175" y="8496301"/>
            <a:ext cx="600075" cy="507118"/>
          </a:xfrm>
        </p:spPr>
        <p:txBody>
          <a:bodyPr/>
          <a:lstStyle/>
          <a:p>
            <a:fld id="{D57F1E4F-1CFF-5643-939E-217C01CDF565}" type="slidenum">
              <a:rPr lang="en-US" smtClean="0"/>
              <a:pPr/>
              <a:t>‹#›</a:t>
            </a:fld>
            <a:endParaRPr lang="en-US" dirty="0"/>
          </a:p>
        </p:txBody>
      </p:sp>
      <p:sp>
        <p:nvSpPr>
          <p:cNvPr id="23" name="Freeform 12"/>
          <p:cNvSpPr/>
          <p:nvPr/>
        </p:nvSpPr>
        <p:spPr bwMode="auto">
          <a:xfrm>
            <a:off x="296333" y="5238750"/>
            <a:ext cx="527844" cy="12567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817233" y="5371042"/>
            <a:ext cx="90290" cy="112449"/>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945003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623889" y="6573424"/>
            <a:ext cx="10960820" cy="787136"/>
          </a:xfrm>
        </p:spPr>
        <p:txBody>
          <a:bodyPr anchor="b">
            <a:normAutofit/>
          </a:bodyPr>
          <a:lstStyle>
            <a:lvl1pPr algn="ctr">
              <a:defRPr sz="3333"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610381" y="1294600"/>
            <a:ext cx="8999470" cy="43958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222"/>
            </a:lvl1pPr>
            <a:lvl2pPr marL="635005" indent="0">
              <a:buNone/>
              <a:defRPr sz="2222"/>
            </a:lvl2pPr>
            <a:lvl3pPr marL="1270010" indent="0">
              <a:buNone/>
              <a:defRPr sz="2222"/>
            </a:lvl3pPr>
            <a:lvl4pPr marL="1905015" indent="0">
              <a:buNone/>
              <a:defRPr sz="2222"/>
            </a:lvl4pPr>
            <a:lvl5pPr marL="2540020" indent="0">
              <a:buNone/>
              <a:defRPr sz="2222"/>
            </a:lvl5pPr>
            <a:lvl6pPr marL="3175025" indent="0">
              <a:buNone/>
              <a:defRPr sz="2222"/>
            </a:lvl6pPr>
            <a:lvl7pPr marL="3810030" indent="0">
              <a:buNone/>
              <a:defRPr sz="2222"/>
            </a:lvl7pPr>
            <a:lvl8pPr marL="4445036" indent="0">
              <a:buNone/>
              <a:defRPr sz="2222"/>
            </a:lvl8pPr>
            <a:lvl9pPr marL="5080041" indent="0">
              <a:buNone/>
              <a:defRPr sz="2222"/>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23889" y="7360560"/>
            <a:ext cx="10960820" cy="685711"/>
          </a:xfrm>
        </p:spPr>
        <p:txBody>
          <a:bodyPr>
            <a:normAutofit/>
          </a:bodyPr>
          <a:lstStyle>
            <a:lvl1pPr marL="0" indent="0" algn="ctr">
              <a:buNone/>
              <a:defRPr sz="1944"/>
            </a:lvl1pPr>
            <a:lvl2pPr marL="635005" indent="0">
              <a:buNone/>
              <a:defRPr sz="1667"/>
            </a:lvl2pPr>
            <a:lvl3pPr marL="1270010" indent="0">
              <a:buNone/>
              <a:defRPr sz="1389"/>
            </a:lvl3pPr>
            <a:lvl4pPr marL="1905015" indent="0">
              <a:buNone/>
              <a:defRPr sz="1250"/>
            </a:lvl4pPr>
            <a:lvl5pPr marL="2540020" indent="0">
              <a:buNone/>
              <a:defRPr sz="1250"/>
            </a:lvl5pPr>
            <a:lvl6pPr marL="3175025" indent="0">
              <a:buNone/>
              <a:defRPr sz="1250"/>
            </a:lvl6pPr>
            <a:lvl7pPr marL="3810030" indent="0">
              <a:buNone/>
              <a:defRPr sz="1250"/>
            </a:lvl7pPr>
            <a:lvl8pPr marL="4445036" indent="0">
              <a:buNone/>
              <a:defRPr sz="1250"/>
            </a:lvl8pPr>
            <a:lvl9pPr marL="5080041" indent="0">
              <a:buNone/>
              <a:defRPr sz="12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01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623890" y="952500"/>
            <a:ext cx="10960820" cy="4233333"/>
          </a:xfrm>
        </p:spPr>
        <p:txBody>
          <a:bodyPr anchor="ctr">
            <a:normAutofit/>
          </a:bodyPr>
          <a:lstStyle>
            <a:lvl1pPr algn="ctr">
              <a:defRPr sz="4444"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3889" y="6032500"/>
            <a:ext cx="10960822" cy="2010833"/>
          </a:xfrm>
        </p:spPr>
        <p:txBody>
          <a:bodyPr anchor="ctr">
            <a:normAutofit/>
          </a:bodyPr>
          <a:lstStyle>
            <a:lvl1pPr marL="0" indent="0" algn="ctr">
              <a:buNone/>
              <a:defRPr sz="2778">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6570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413739" y="1198643"/>
            <a:ext cx="666924" cy="812189"/>
          </a:xfrm>
          <a:prstGeom prst="rect">
            <a:avLst/>
          </a:prstGeom>
        </p:spPr>
        <p:txBody>
          <a:bodyPr vert="horz" lIns="127000" tIns="63500" rIns="127000" bIns="635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111" dirty="0">
                <a:solidFill>
                  <a:schemeClr val="tx1"/>
                </a:solidFill>
                <a:effectLst/>
              </a:rPr>
              <a:t>“</a:t>
            </a:r>
          </a:p>
        </p:txBody>
      </p:sp>
      <p:sp>
        <p:nvSpPr>
          <p:cNvPr id="15" name="TextBox 14"/>
          <p:cNvSpPr txBox="1"/>
          <p:nvPr/>
        </p:nvSpPr>
        <p:spPr>
          <a:xfrm>
            <a:off x="11917788" y="3915832"/>
            <a:ext cx="666924" cy="812189"/>
          </a:xfrm>
          <a:prstGeom prst="rect">
            <a:avLst/>
          </a:prstGeom>
        </p:spPr>
        <p:txBody>
          <a:bodyPr vert="horz" lIns="127000" tIns="63500" rIns="127000" bIns="635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111" dirty="0">
                <a:solidFill>
                  <a:schemeClr val="tx1"/>
                </a:solidFill>
                <a:effectLst/>
              </a:rPr>
              <a:t>”</a:t>
            </a:r>
          </a:p>
        </p:txBody>
      </p:sp>
      <p:sp>
        <p:nvSpPr>
          <p:cNvPr id="2" name="Title 1"/>
          <p:cNvSpPr>
            <a:spLocks noGrp="1"/>
          </p:cNvSpPr>
          <p:nvPr>
            <p:ph type="title"/>
          </p:nvPr>
        </p:nvSpPr>
        <p:spPr>
          <a:xfrm>
            <a:off x="2080665" y="952502"/>
            <a:ext cx="10170584" cy="3809999"/>
          </a:xfrm>
        </p:spPr>
        <p:txBody>
          <a:bodyPr anchor="ctr">
            <a:normAutofit/>
          </a:bodyPr>
          <a:lstStyle>
            <a:lvl1pPr algn="ctr">
              <a:defRPr sz="4444"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330759" y="4762498"/>
            <a:ext cx="9670395" cy="529167"/>
          </a:xfrm>
        </p:spPr>
        <p:txBody>
          <a:bodyPr anchor="ctr">
            <a:normAutofit/>
          </a:bodyPr>
          <a:lstStyle>
            <a:lvl1pPr marL="0" indent="0">
              <a:buFontTx/>
              <a:buNone/>
              <a:defRPr sz="2500"/>
            </a:lvl1pPr>
            <a:lvl2pPr marL="635005" indent="0">
              <a:buFontTx/>
              <a:buNone/>
              <a:defRPr/>
            </a:lvl2pPr>
            <a:lvl3pPr marL="1270010" indent="0">
              <a:buFontTx/>
              <a:buNone/>
              <a:defRPr/>
            </a:lvl3pPr>
            <a:lvl4pPr marL="1905015" indent="0">
              <a:buFontTx/>
              <a:buNone/>
              <a:defRPr/>
            </a:lvl4pPr>
            <a:lvl5pPr marL="254002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623889" y="6032500"/>
            <a:ext cx="10960820" cy="2010833"/>
          </a:xfrm>
        </p:spPr>
        <p:txBody>
          <a:bodyPr anchor="ctr">
            <a:normAutofit/>
          </a:bodyPr>
          <a:lstStyle>
            <a:lvl1pPr marL="0" indent="0" algn="ctr">
              <a:buNone/>
              <a:defRPr sz="2778">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71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623892" y="4595251"/>
            <a:ext cx="10960817" cy="2040000"/>
          </a:xfrm>
        </p:spPr>
        <p:txBody>
          <a:bodyPr anchor="b">
            <a:normAutofit/>
          </a:bodyPr>
          <a:lstStyle>
            <a:lvl1pPr algn="r">
              <a:defRPr sz="4444"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3889" y="6635251"/>
            <a:ext cx="10960819" cy="1195000"/>
          </a:xfrm>
        </p:spPr>
        <p:txBody>
          <a:bodyPr anchor="t">
            <a:normAutofit/>
          </a:bodyPr>
          <a:lstStyle>
            <a:lvl1pPr marL="0" indent="0" algn="r">
              <a:buNone/>
              <a:defRPr sz="2778">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305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413739" y="1198643"/>
            <a:ext cx="666924" cy="812189"/>
          </a:xfrm>
          <a:prstGeom prst="rect">
            <a:avLst/>
          </a:prstGeom>
        </p:spPr>
        <p:txBody>
          <a:bodyPr vert="horz" lIns="127000" tIns="63500" rIns="127000" bIns="635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111" dirty="0">
                <a:solidFill>
                  <a:schemeClr val="tx1"/>
                </a:solidFill>
                <a:effectLst/>
              </a:rPr>
              <a:t>“</a:t>
            </a:r>
          </a:p>
        </p:txBody>
      </p:sp>
      <p:sp>
        <p:nvSpPr>
          <p:cNvPr id="15" name="TextBox 14"/>
          <p:cNvSpPr txBox="1"/>
          <p:nvPr/>
        </p:nvSpPr>
        <p:spPr>
          <a:xfrm>
            <a:off x="11917788" y="3915832"/>
            <a:ext cx="666924" cy="812189"/>
          </a:xfrm>
          <a:prstGeom prst="rect">
            <a:avLst/>
          </a:prstGeom>
        </p:spPr>
        <p:txBody>
          <a:bodyPr vert="horz" lIns="127000" tIns="63500" rIns="127000" bIns="635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111" dirty="0">
                <a:solidFill>
                  <a:schemeClr val="tx1"/>
                </a:solidFill>
                <a:effectLst/>
              </a:rPr>
              <a:t>”</a:t>
            </a:r>
          </a:p>
        </p:txBody>
      </p:sp>
      <p:sp>
        <p:nvSpPr>
          <p:cNvPr id="2" name="Title 1"/>
          <p:cNvSpPr>
            <a:spLocks noGrp="1"/>
          </p:cNvSpPr>
          <p:nvPr>
            <p:ph type="title"/>
          </p:nvPr>
        </p:nvSpPr>
        <p:spPr>
          <a:xfrm>
            <a:off x="2080665" y="952502"/>
            <a:ext cx="10170584" cy="3809999"/>
          </a:xfrm>
        </p:spPr>
        <p:txBody>
          <a:bodyPr anchor="ctr">
            <a:normAutofit/>
          </a:bodyPr>
          <a:lstStyle>
            <a:lvl1pPr algn="ctr">
              <a:defRPr sz="4444"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23891" y="5397500"/>
            <a:ext cx="10960819" cy="1234722"/>
          </a:xfrm>
        </p:spPr>
        <p:txBody>
          <a:bodyPr vert="horz" lIns="91440" tIns="45720" rIns="91440" bIns="45720" rtlCol="0" anchor="b">
            <a:normAutofit/>
          </a:bodyPr>
          <a:lstStyle>
            <a:lvl1pPr algn="r">
              <a:buNone/>
              <a:defRPr lang="en-US" sz="3333"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623889" y="6632222"/>
            <a:ext cx="10960819" cy="1411111"/>
          </a:xfrm>
        </p:spPr>
        <p:txBody>
          <a:bodyPr anchor="t">
            <a:normAutofit/>
          </a:bodyPr>
          <a:lstStyle>
            <a:lvl1pPr marL="0" indent="0" algn="r">
              <a:buNone/>
              <a:defRPr sz="2500">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67706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623891" y="952502"/>
            <a:ext cx="10960820" cy="3787951"/>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623889" y="4868333"/>
            <a:ext cx="10960822" cy="1164167"/>
          </a:xfrm>
        </p:spPr>
        <p:txBody>
          <a:bodyPr vert="horz" lIns="91440" tIns="45720" rIns="91440" bIns="45720" rtlCol="0" anchor="b">
            <a:normAutofit/>
          </a:bodyPr>
          <a:lstStyle>
            <a:lvl1pPr>
              <a:buNone/>
              <a:defRPr lang="en-US" sz="3889"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623889" y="6032500"/>
            <a:ext cx="10960822" cy="2010833"/>
          </a:xfrm>
        </p:spPr>
        <p:txBody>
          <a:bodyPr anchor="t">
            <a:normAutofit/>
          </a:bodyPr>
          <a:lstStyle>
            <a:lvl1pPr marL="0" indent="0" algn="l">
              <a:buNone/>
              <a:defRPr sz="2500">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9294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400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47866" y="952500"/>
            <a:ext cx="1936846" cy="709083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623890" y="952500"/>
            <a:ext cx="8773877" cy="7090833"/>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4594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66875" y="1558838"/>
            <a:ext cx="10001250" cy="3316111"/>
          </a:xfrm>
        </p:spPr>
        <p:txBody>
          <a:bodyPr anchor="b"/>
          <a:lstStyle>
            <a:lvl1pPr algn="ctr">
              <a:defRPr sz="6563"/>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66875" y="5002831"/>
            <a:ext cx="10001250" cy="2299669"/>
          </a:xfrm>
        </p:spPr>
        <p:txBody>
          <a:bodyPr/>
          <a:lstStyle>
            <a:lvl1pPr marL="0" indent="0" algn="ctr">
              <a:buNone/>
              <a:defRPr sz="2625"/>
            </a:lvl1pPr>
            <a:lvl2pPr marL="500085" indent="0" algn="ctr">
              <a:buNone/>
              <a:defRPr sz="2188"/>
            </a:lvl2pPr>
            <a:lvl3pPr marL="1000171" indent="0" algn="ctr">
              <a:buNone/>
              <a:defRPr sz="1969"/>
            </a:lvl3pPr>
            <a:lvl4pPr marL="1500256" indent="0" algn="ctr">
              <a:buNone/>
              <a:defRPr sz="1750"/>
            </a:lvl4pPr>
            <a:lvl5pPr marL="2000341" indent="0" algn="ctr">
              <a:buNone/>
              <a:defRPr sz="1750"/>
            </a:lvl5pPr>
            <a:lvl6pPr marL="2500427" indent="0" algn="ctr">
              <a:buNone/>
              <a:defRPr sz="1750"/>
            </a:lvl6pPr>
            <a:lvl7pPr marL="3000512" indent="0" algn="ctr">
              <a:buNone/>
              <a:defRPr sz="1750"/>
            </a:lvl7pPr>
            <a:lvl8pPr marL="3500598" indent="0" algn="ctr">
              <a:buNone/>
              <a:defRPr sz="1750"/>
            </a:lvl8pPr>
            <a:lvl9pPr marL="4000683" indent="0" algn="ctr">
              <a:buNone/>
              <a:defRPr sz="175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8251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635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32278" y="635001"/>
            <a:ext cx="11235973" cy="2751667"/>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32278" y="3704167"/>
            <a:ext cx="11235973" cy="4628911"/>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710481" y="8483574"/>
            <a:ext cx="1250481" cy="507118"/>
          </a:xfrm>
        </p:spPr>
        <p:txBody>
          <a:bodyPr/>
          <a:lstStyle/>
          <a:p>
            <a:pPr>
              <a:defRPr/>
            </a:pPr>
            <a:endParaRPr lang="en-US" altLang="zh-CN"/>
          </a:p>
        </p:txBody>
      </p:sp>
      <p:sp>
        <p:nvSpPr>
          <p:cNvPr id="5" name="Footer Placeholder 4"/>
          <p:cNvSpPr>
            <a:spLocks noGrp="1"/>
          </p:cNvSpPr>
          <p:nvPr>
            <p:ph type="ftr" sz="quarter" idx="11"/>
          </p:nvPr>
        </p:nvSpPr>
        <p:spPr>
          <a:xfrm>
            <a:off x="2876778" y="8483574"/>
            <a:ext cx="7750337" cy="507118"/>
          </a:xfrm>
        </p:spPr>
        <p:txBody>
          <a:bodyPr/>
          <a:lstStyle/>
          <a:p>
            <a:pPr>
              <a:defRPr/>
            </a:pPr>
            <a:endParaRPr lang="en-US" altLang="zh-CN"/>
          </a:p>
        </p:txBody>
      </p:sp>
      <p:sp>
        <p:nvSpPr>
          <p:cNvPr id="6" name="Slide Number Placeholder 5"/>
          <p:cNvSpPr>
            <a:spLocks noGrp="1"/>
          </p:cNvSpPr>
          <p:nvPr>
            <p:ph type="sldNum" sz="quarter" idx="12"/>
          </p:nvPr>
        </p:nvSpPr>
        <p:spPr>
          <a:xfrm>
            <a:off x="12044328" y="8483574"/>
            <a:ext cx="623923" cy="507118"/>
          </a:xfrm>
        </p:spPr>
        <p:txBody>
          <a:bodyPr/>
          <a:lstStyle/>
          <a:p>
            <a:fld id="{D57F1E4F-1CFF-5643-939E-217C01CDF565}" type="slidenum">
              <a:rPr lang="en-US" smtClean="0"/>
              <a:pPr/>
              <a:t>‹#›</a:t>
            </a:fld>
            <a:endParaRPr lang="en-US" dirty="0"/>
          </a:p>
        </p:txBody>
      </p:sp>
      <p:pic>
        <p:nvPicPr>
          <p:cNvPr id="7" name="Picture 15"/>
          <p:cNvPicPr>
            <a:picLocks noChangeAspect="1" noChangeArrowheads="1"/>
          </p:cNvPicPr>
          <p:nvPr userDrawn="1"/>
        </p:nvPicPr>
        <p:blipFill>
          <a:blip r:embed="rId2"/>
          <a:srcRect/>
          <a:stretch>
            <a:fillRect/>
          </a:stretch>
        </p:blipFill>
        <p:spPr bwMode="auto">
          <a:xfrm>
            <a:off x="11725374" y="9216578"/>
            <a:ext cx="1566862" cy="298450"/>
          </a:xfrm>
          <a:prstGeom prst="rect">
            <a:avLst/>
          </a:prstGeom>
          <a:noFill/>
          <a:ln w="9525">
            <a:noFill/>
            <a:miter lim="800000"/>
            <a:headEnd/>
            <a:tailEnd/>
          </a:ln>
        </p:spPr>
      </p:pic>
    </p:spTree>
    <p:extLst>
      <p:ext uri="{BB962C8B-B14F-4D97-AF65-F5344CB8AC3E}">
        <p14:creationId xmlns:p14="http://schemas.microsoft.com/office/powerpoint/2010/main" val="41501604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836" y="2374637"/>
            <a:ext cx="11501438" cy="3962135"/>
          </a:xfrm>
        </p:spPr>
        <p:txBody>
          <a:bodyPr anchor="b"/>
          <a:lstStyle>
            <a:lvl1pPr>
              <a:defRPr sz="6563"/>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836" y="6374255"/>
            <a:ext cx="11501438" cy="2083593"/>
          </a:xfrm>
        </p:spPr>
        <p:txBody>
          <a:bodyPr/>
          <a:lstStyle>
            <a:lvl1pPr marL="0" indent="0">
              <a:buNone/>
              <a:defRPr sz="2625">
                <a:solidFill>
                  <a:schemeClr val="tx1">
                    <a:tint val="75000"/>
                  </a:schemeClr>
                </a:solidFill>
              </a:defRPr>
            </a:lvl1pPr>
            <a:lvl2pPr marL="500085" indent="0">
              <a:buNone/>
              <a:defRPr sz="2188">
                <a:solidFill>
                  <a:schemeClr val="tx1">
                    <a:tint val="75000"/>
                  </a:schemeClr>
                </a:solidFill>
              </a:defRPr>
            </a:lvl2pPr>
            <a:lvl3pPr marL="1000171" indent="0">
              <a:buNone/>
              <a:defRPr sz="1969">
                <a:solidFill>
                  <a:schemeClr val="tx1">
                    <a:tint val="75000"/>
                  </a:schemeClr>
                </a:solidFill>
              </a:defRPr>
            </a:lvl3pPr>
            <a:lvl4pPr marL="1500256" indent="0">
              <a:buNone/>
              <a:defRPr sz="1750">
                <a:solidFill>
                  <a:schemeClr val="tx1">
                    <a:tint val="75000"/>
                  </a:schemeClr>
                </a:solidFill>
              </a:defRPr>
            </a:lvl4pPr>
            <a:lvl5pPr marL="2000341" indent="0">
              <a:buNone/>
              <a:defRPr sz="1750">
                <a:solidFill>
                  <a:schemeClr val="tx1">
                    <a:tint val="75000"/>
                  </a:schemeClr>
                </a:solidFill>
              </a:defRPr>
            </a:lvl5pPr>
            <a:lvl6pPr marL="2500427" indent="0">
              <a:buNone/>
              <a:defRPr sz="1750">
                <a:solidFill>
                  <a:schemeClr val="tx1">
                    <a:tint val="75000"/>
                  </a:schemeClr>
                </a:solidFill>
              </a:defRPr>
            </a:lvl6pPr>
            <a:lvl7pPr marL="3000512" indent="0">
              <a:buNone/>
              <a:defRPr sz="1750">
                <a:solidFill>
                  <a:schemeClr val="tx1">
                    <a:tint val="75000"/>
                  </a:schemeClr>
                </a:solidFill>
              </a:defRPr>
            </a:lvl7pPr>
            <a:lvl8pPr marL="3500598" indent="0">
              <a:buNone/>
              <a:defRPr sz="1750">
                <a:solidFill>
                  <a:schemeClr val="tx1">
                    <a:tint val="75000"/>
                  </a:schemeClr>
                </a:solidFill>
              </a:defRPr>
            </a:lvl8pPr>
            <a:lvl9pPr marL="4000683" indent="0">
              <a:buNone/>
              <a:defRPr sz="17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0060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6781" y="2535590"/>
            <a:ext cx="5667375" cy="6043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50844" y="2535590"/>
            <a:ext cx="5667375" cy="6043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669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8518" y="507119"/>
            <a:ext cx="11501438" cy="18410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8518" y="2334949"/>
            <a:ext cx="5641330" cy="1144322"/>
          </a:xfrm>
        </p:spPr>
        <p:txBody>
          <a:bodyPr anchor="b"/>
          <a:lstStyle>
            <a:lvl1pPr marL="0" indent="0">
              <a:buNone/>
              <a:defRPr sz="2625" b="1"/>
            </a:lvl1pPr>
            <a:lvl2pPr marL="500085" indent="0">
              <a:buNone/>
              <a:defRPr sz="2188" b="1"/>
            </a:lvl2pPr>
            <a:lvl3pPr marL="1000171" indent="0">
              <a:buNone/>
              <a:defRPr sz="1969" b="1"/>
            </a:lvl3pPr>
            <a:lvl4pPr marL="1500256" indent="0">
              <a:buNone/>
              <a:defRPr sz="1750" b="1"/>
            </a:lvl4pPr>
            <a:lvl5pPr marL="2000341" indent="0">
              <a:buNone/>
              <a:defRPr sz="1750" b="1"/>
            </a:lvl5pPr>
            <a:lvl6pPr marL="2500427" indent="0">
              <a:buNone/>
              <a:defRPr sz="1750" b="1"/>
            </a:lvl6pPr>
            <a:lvl7pPr marL="3000512" indent="0">
              <a:buNone/>
              <a:defRPr sz="1750" b="1"/>
            </a:lvl7pPr>
            <a:lvl8pPr marL="3500598" indent="0">
              <a:buNone/>
              <a:defRPr sz="1750" b="1"/>
            </a:lvl8pPr>
            <a:lvl9pPr marL="4000683" indent="0">
              <a:buNone/>
              <a:defRPr sz="1750" b="1"/>
            </a:lvl9pPr>
          </a:lstStyle>
          <a:p>
            <a:pPr lvl="0"/>
            <a:r>
              <a:rPr lang="zh-CN" altLang="en-US" smtClean="0"/>
              <a:t>单击此处编辑母版文本样式</a:t>
            </a:r>
          </a:p>
        </p:txBody>
      </p:sp>
      <p:sp>
        <p:nvSpPr>
          <p:cNvPr id="4" name="内容占位符 3"/>
          <p:cNvSpPr>
            <a:spLocks noGrp="1"/>
          </p:cNvSpPr>
          <p:nvPr>
            <p:ph sz="half" idx="2"/>
          </p:nvPr>
        </p:nvSpPr>
        <p:spPr>
          <a:xfrm>
            <a:off x="918518" y="3479271"/>
            <a:ext cx="5641330" cy="51174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750844" y="2334949"/>
            <a:ext cx="5669112" cy="1144322"/>
          </a:xfrm>
        </p:spPr>
        <p:txBody>
          <a:bodyPr anchor="b"/>
          <a:lstStyle>
            <a:lvl1pPr marL="0" indent="0">
              <a:buNone/>
              <a:defRPr sz="2625" b="1"/>
            </a:lvl1pPr>
            <a:lvl2pPr marL="500085" indent="0">
              <a:buNone/>
              <a:defRPr sz="2188" b="1"/>
            </a:lvl2pPr>
            <a:lvl3pPr marL="1000171" indent="0">
              <a:buNone/>
              <a:defRPr sz="1969" b="1"/>
            </a:lvl3pPr>
            <a:lvl4pPr marL="1500256" indent="0">
              <a:buNone/>
              <a:defRPr sz="1750" b="1"/>
            </a:lvl4pPr>
            <a:lvl5pPr marL="2000341" indent="0">
              <a:buNone/>
              <a:defRPr sz="1750" b="1"/>
            </a:lvl5pPr>
            <a:lvl6pPr marL="2500427" indent="0">
              <a:buNone/>
              <a:defRPr sz="1750" b="1"/>
            </a:lvl6pPr>
            <a:lvl7pPr marL="3000512" indent="0">
              <a:buNone/>
              <a:defRPr sz="1750" b="1"/>
            </a:lvl7pPr>
            <a:lvl8pPr marL="3500598" indent="0">
              <a:buNone/>
              <a:defRPr sz="1750" b="1"/>
            </a:lvl8pPr>
            <a:lvl9pPr marL="4000683" indent="0">
              <a:buNone/>
              <a:defRPr sz="1750" b="1"/>
            </a:lvl9pPr>
          </a:lstStyle>
          <a:p>
            <a:pPr lvl="0"/>
            <a:r>
              <a:rPr lang="zh-CN" altLang="en-US" smtClean="0"/>
              <a:t>单击此处编辑母版文本样式</a:t>
            </a:r>
          </a:p>
        </p:txBody>
      </p:sp>
      <p:sp>
        <p:nvSpPr>
          <p:cNvPr id="6" name="内容占位符 5"/>
          <p:cNvSpPr>
            <a:spLocks noGrp="1"/>
          </p:cNvSpPr>
          <p:nvPr>
            <p:ph sz="quarter" idx="4"/>
          </p:nvPr>
        </p:nvSpPr>
        <p:spPr>
          <a:xfrm>
            <a:off x="6750844" y="3479271"/>
            <a:ext cx="5669112" cy="51174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5258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7909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1907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8519" y="635000"/>
            <a:ext cx="4300884" cy="2222500"/>
          </a:xfrm>
        </p:spPr>
        <p:txBody>
          <a:bodyPr anchor="b"/>
          <a:lstStyle>
            <a:lvl1pPr>
              <a:defRPr sz="35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69112" y="1371424"/>
            <a:ext cx="6750844" cy="6768924"/>
          </a:xfrm>
        </p:spPr>
        <p:txBody>
          <a:bodyPr/>
          <a:lstStyle>
            <a:lvl1pPr>
              <a:defRPr sz="3500"/>
            </a:lvl1pPr>
            <a:lvl2pPr>
              <a:defRPr sz="3063"/>
            </a:lvl2pPr>
            <a:lvl3pPr>
              <a:defRPr sz="2625"/>
            </a:lvl3pPr>
            <a:lvl4pPr>
              <a:defRPr sz="2188"/>
            </a:lvl4pPr>
            <a:lvl5pPr>
              <a:defRPr sz="2188"/>
            </a:lvl5pPr>
            <a:lvl6pPr>
              <a:defRPr sz="2188"/>
            </a:lvl6pPr>
            <a:lvl7pPr>
              <a:defRPr sz="2188"/>
            </a:lvl7pPr>
            <a:lvl8pPr>
              <a:defRPr sz="2188"/>
            </a:lvl8pPr>
            <a:lvl9pPr>
              <a:defRPr sz="218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8519" y="2857500"/>
            <a:ext cx="4300884" cy="5293872"/>
          </a:xfrm>
        </p:spPr>
        <p:txBody>
          <a:bodyPr/>
          <a:lstStyle>
            <a:lvl1pPr marL="0" indent="0">
              <a:buNone/>
              <a:defRPr sz="1750"/>
            </a:lvl1pPr>
            <a:lvl2pPr marL="500085" indent="0">
              <a:buNone/>
              <a:defRPr sz="1531"/>
            </a:lvl2pPr>
            <a:lvl3pPr marL="1000171" indent="0">
              <a:buNone/>
              <a:defRPr sz="1313"/>
            </a:lvl3pPr>
            <a:lvl4pPr marL="1500256" indent="0">
              <a:buNone/>
              <a:defRPr sz="1094"/>
            </a:lvl4pPr>
            <a:lvl5pPr marL="2000341" indent="0">
              <a:buNone/>
              <a:defRPr sz="1094"/>
            </a:lvl5pPr>
            <a:lvl6pPr marL="2500427" indent="0">
              <a:buNone/>
              <a:defRPr sz="1094"/>
            </a:lvl6pPr>
            <a:lvl7pPr marL="3000512" indent="0">
              <a:buNone/>
              <a:defRPr sz="1094"/>
            </a:lvl7pPr>
            <a:lvl8pPr marL="3500598" indent="0">
              <a:buNone/>
              <a:defRPr sz="1094"/>
            </a:lvl8pPr>
            <a:lvl9pPr marL="4000683" indent="0">
              <a:buNone/>
              <a:defRPr sz="1094"/>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0720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8519" y="635000"/>
            <a:ext cx="4300884" cy="2222500"/>
          </a:xfrm>
        </p:spPr>
        <p:txBody>
          <a:bodyPr anchor="b"/>
          <a:lstStyle>
            <a:lvl1pPr>
              <a:defRPr sz="35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669112" y="1371424"/>
            <a:ext cx="6750844" cy="6768924"/>
          </a:xfrm>
        </p:spPr>
        <p:txBody>
          <a:bodyPr/>
          <a:lstStyle>
            <a:lvl1pPr marL="0" indent="0">
              <a:buNone/>
              <a:defRPr sz="3500"/>
            </a:lvl1pPr>
            <a:lvl2pPr marL="500085" indent="0">
              <a:buNone/>
              <a:defRPr sz="3063"/>
            </a:lvl2pPr>
            <a:lvl3pPr marL="1000171" indent="0">
              <a:buNone/>
              <a:defRPr sz="2625"/>
            </a:lvl3pPr>
            <a:lvl4pPr marL="1500256" indent="0">
              <a:buNone/>
              <a:defRPr sz="2188"/>
            </a:lvl4pPr>
            <a:lvl5pPr marL="2000341" indent="0">
              <a:buNone/>
              <a:defRPr sz="2188"/>
            </a:lvl5pPr>
            <a:lvl6pPr marL="2500427" indent="0">
              <a:buNone/>
              <a:defRPr sz="2188"/>
            </a:lvl6pPr>
            <a:lvl7pPr marL="3000512" indent="0">
              <a:buNone/>
              <a:defRPr sz="2188"/>
            </a:lvl7pPr>
            <a:lvl8pPr marL="3500598" indent="0">
              <a:buNone/>
              <a:defRPr sz="2188"/>
            </a:lvl8pPr>
            <a:lvl9pPr marL="4000683" indent="0">
              <a:buNone/>
              <a:defRPr sz="2188"/>
            </a:lvl9pPr>
          </a:lstStyle>
          <a:p>
            <a:endParaRPr lang="zh-CN" altLang="en-US"/>
          </a:p>
        </p:txBody>
      </p:sp>
      <p:sp>
        <p:nvSpPr>
          <p:cNvPr id="4" name="文本占位符 3"/>
          <p:cNvSpPr>
            <a:spLocks noGrp="1"/>
          </p:cNvSpPr>
          <p:nvPr>
            <p:ph type="body" sz="half" idx="2"/>
          </p:nvPr>
        </p:nvSpPr>
        <p:spPr>
          <a:xfrm>
            <a:off x="918519" y="2857500"/>
            <a:ext cx="4300884" cy="5293872"/>
          </a:xfrm>
        </p:spPr>
        <p:txBody>
          <a:bodyPr/>
          <a:lstStyle>
            <a:lvl1pPr marL="0" indent="0">
              <a:buNone/>
              <a:defRPr sz="1750"/>
            </a:lvl1pPr>
            <a:lvl2pPr marL="500085" indent="0">
              <a:buNone/>
              <a:defRPr sz="1531"/>
            </a:lvl2pPr>
            <a:lvl3pPr marL="1000171" indent="0">
              <a:buNone/>
              <a:defRPr sz="1313"/>
            </a:lvl3pPr>
            <a:lvl4pPr marL="1500256" indent="0">
              <a:buNone/>
              <a:defRPr sz="1094"/>
            </a:lvl4pPr>
            <a:lvl5pPr marL="2000341" indent="0">
              <a:buNone/>
              <a:defRPr sz="1094"/>
            </a:lvl5pPr>
            <a:lvl6pPr marL="2500427" indent="0">
              <a:buNone/>
              <a:defRPr sz="1094"/>
            </a:lvl6pPr>
            <a:lvl7pPr marL="3000512" indent="0">
              <a:buNone/>
              <a:defRPr sz="1094"/>
            </a:lvl7pPr>
            <a:lvl8pPr marL="3500598" indent="0">
              <a:buNone/>
              <a:defRPr sz="1094"/>
            </a:lvl8pPr>
            <a:lvl9pPr marL="4000683" indent="0">
              <a:buNone/>
              <a:defRPr sz="1094"/>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1907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35687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42860" y="507118"/>
            <a:ext cx="2875359" cy="807199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6781" y="507118"/>
            <a:ext cx="8459391" cy="807199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39343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97702" y="3704165"/>
            <a:ext cx="9770549" cy="3277876"/>
          </a:xfrm>
        </p:spPr>
        <p:txBody>
          <a:bodyPr anchor="b"/>
          <a:lstStyle>
            <a:lvl1pPr algn="r">
              <a:defRPr sz="5556"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897705" y="6982042"/>
            <a:ext cx="9770545" cy="1195000"/>
          </a:xfrm>
        </p:spPr>
        <p:txBody>
          <a:bodyPr anchor="t">
            <a:normAutofit/>
          </a:bodyPr>
          <a:lstStyle>
            <a:lvl1pPr marL="0" indent="0" algn="r">
              <a:buNone/>
              <a:defRPr sz="2778">
                <a:solidFill>
                  <a:schemeClr val="tx1"/>
                </a:solidFill>
              </a:defRPr>
            </a:lvl1pPr>
            <a:lvl2pPr marL="635005" indent="0">
              <a:buNone/>
              <a:defRPr sz="2500">
                <a:solidFill>
                  <a:schemeClr val="tx1">
                    <a:tint val="75000"/>
                  </a:schemeClr>
                </a:solidFill>
              </a:defRPr>
            </a:lvl2pPr>
            <a:lvl3pPr marL="1270010" indent="0">
              <a:buNone/>
              <a:defRPr sz="2222">
                <a:solidFill>
                  <a:schemeClr val="tx1">
                    <a:tint val="75000"/>
                  </a:schemeClr>
                </a:solidFill>
              </a:defRPr>
            </a:lvl3pPr>
            <a:lvl4pPr marL="1905015" indent="0">
              <a:buNone/>
              <a:defRPr sz="1944">
                <a:solidFill>
                  <a:schemeClr val="tx1">
                    <a:tint val="75000"/>
                  </a:schemeClr>
                </a:solidFill>
              </a:defRPr>
            </a:lvl4pPr>
            <a:lvl5pPr marL="2540020" indent="0">
              <a:buNone/>
              <a:defRPr sz="1944">
                <a:solidFill>
                  <a:schemeClr val="tx1">
                    <a:tint val="75000"/>
                  </a:schemeClr>
                </a:solidFill>
              </a:defRPr>
            </a:lvl5pPr>
            <a:lvl6pPr marL="3175025" indent="0">
              <a:buNone/>
              <a:defRPr sz="1944">
                <a:solidFill>
                  <a:schemeClr val="tx1">
                    <a:tint val="75000"/>
                  </a:schemeClr>
                </a:solidFill>
              </a:defRPr>
            </a:lvl6pPr>
            <a:lvl7pPr marL="3810030" indent="0">
              <a:buNone/>
              <a:defRPr sz="1944">
                <a:solidFill>
                  <a:schemeClr val="tx1">
                    <a:tint val="75000"/>
                  </a:schemeClr>
                </a:solidFill>
              </a:defRPr>
            </a:lvl7pPr>
            <a:lvl8pPr marL="4445036" indent="0">
              <a:buNone/>
              <a:defRPr sz="1944">
                <a:solidFill>
                  <a:schemeClr val="tx1">
                    <a:tint val="75000"/>
                  </a:schemeClr>
                </a:solidFill>
              </a:defRPr>
            </a:lvl8pPr>
            <a:lvl9pPr marL="5080041" indent="0">
              <a:buNone/>
              <a:defRPr sz="19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a:xfrm>
            <a:off x="12065255" y="8494542"/>
            <a:ext cx="602996" cy="50711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1504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32278" y="952502"/>
            <a:ext cx="11235973" cy="243416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32277" y="3704167"/>
            <a:ext cx="5454015" cy="4678714"/>
          </a:xfrm>
        </p:spPr>
        <p:txBody>
          <a:bodyPr>
            <a:normAutofit/>
          </a:bodyPr>
          <a:lstStyle>
            <a:lvl1pPr>
              <a:defRPr sz="2500"/>
            </a:lvl1pPr>
            <a:lvl2pPr>
              <a:defRPr sz="2222"/>
            </a:lvl2pPr>
            <a:lvl3pPr>
              <a:defRPr sz="1944"/>
            </a:lvl3pPr>
            <a:lvl4pPr>
              <a:defRPr sz="1667"/>
            </a:lvl4pPr>
            <a:lvl5pPr>
              <a:defRPr sz="1667"/>
            </a:lvl5pPr>
            <a:lvl6pPr>
              <a:defRPr sz="1667"/>
            </a:lvl6pPr>
            <a:lvl7pPr>
              <a:defRPr sz="1667"/>
            </a:lvl7pPr>
            <a:lvl8pPr>
              <a:defRPr sz="1667"/>
            </a:lvl8pPr>
            <a:lvl9pPr>
              <a:defRPr sz="1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214235" y="3704167"/>
            <a:ext cx="5454015" cy="4648367"/>
          </a:xfrm>
        </p:spPr>
        <p:txBody>
          <a:bodyPr>
            <a:normAutofit/>
          </a:bodyPr>
          <a:lstStyle>
            <a:lvl1pPr>
              <a:defRPr sz="2500"/>
            </a:lvl1pPr>
            <a:lvl2pPr>
              <a:defRPr sz="2222"/>
            </a:lvl2pPr>
            <a:lvl3pPr>
              <a:defRPr sz="1944"/>
            </a:lvl3pPr>
            <a:lvl4pPr>
              <a:defRPr sz="1667"/>
            </a:lvl4pPr>
            <a:lvl5pPr>
              <a:defRPr sz="1667"/>
            </a:lvl5pPr>
            <a:lvl6pPr>
              <a:defRPr sz="1667"/>
            </a:lvl6pPr>
            <a:lvl7pPr>
              <a:defRPr sz="1667"/>
            </a:lvl7pPr>
            <a:lvl8pPr>
              <a:defRPr sz="1667"/>
            </a:lvl8pPr>
            <a:lvl9pPr>
              <a:defRPr sz="1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9991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38827" y="3692407"/>
            <a:ext cx="5040424" cy="800364"/>
          </a:xfrm>
        </p:spPr>
        <p:txBody>
          <a:bodyPr anchor="b">
            <a:noAutofit/>
          </a:bodyPr>
          <a:lstStyle>
            <a:lvl1pPr marL="0" indent="0">
              <a:buNone/>
              <a:defRPr sz="3889" b="0">
                <a:solidFill>
                  <a:schemeClr val="accent1">
                    <a:lumMod val="75000"/>
                  </a:schemeClr>
                </a:solidFill>
              </a:defRPr>
            </a:lvl1pPr>
            <a:lvl2pPr marL="635005" indent="0">
              <a:buNone/>
              <a:defRPr sz="2778" b="1"/>
            </a:lvl2pPr>
            <a:lvl3pPr marL="1270010" indent="0">
              <a:buNone/>
              <a:defRPr sz="2500" b="1"/>
            </a:lvl3pPr>
            <a:lvl4pPr marL="1905015" indent="0">
              <a:buNone/>
              <a:defRPr sz="2222" b="1"/>
            </a:lvl4pPr>
            <a:lvl5pPr marL="2540020" indent="0">
              <a:buNone/>
              <a:defRPr sz="2222" b="1"/>
            </a:lvl5pPr>
            <a:lvl6pPr marL="3175025" indent="0">
              <a:buNone/>
              <a:defRPr sz="2222" b="1"/>
            </a:lvl6pPr>
            <a:lvl7pPr marL="3810030" indent="0">
              <a:buNone/>
              <a:defRPr sz="2222" b="1"/>
            </a:lvl7pPr>
            <a:lvl8pPr marL="4445036" indent="0">
              <a:buNone/>
              <a:defRPr sz="2222" b="1"/>
            </a:lvl8pPr>
            <a:lvl9pPr marL="5080041" indent="0">
              <a:buNone/>
              <a:defRPr sz="2222" b="1"/>
            </a:lvl9pPr>
          </a:lstStyle>
          <a:p>
            <a:pPr lvl="0"/>
            <a:r>
              <a:rPr lang="zh-CN" altLang="en-US" smtClean="0"/>
              <a:t>单击此处编辑母版文本样式</a:t>
            </a:r>
          </a:p>
        </p:txBody>
      </p:sp>
      <p:sp>
        <p:nvSpPr>
          <p:cNvPr id="4" name="Content Placeholder 3"/>
          <p:cNvSpPr>
            <a:spLocks noGrp="1"/>
          </p:cNvSpPr>
          <p:nvPr>
            <p:ph sz="half" idx="2"/>
          </p:nvPr>
        </p:nvSpPr>
        <p:spPr>
          <a:xfrm>
            <a:off x="1623888" y="4632412"/>
            <a:ext cx="5355362" cy="3701749"/>
          </a:xfrm>
        </p:spPr>
        <p:txBody>
          <a:bodyPr anchor="t">
            <a:normAutofit/>
          </a:bodyPr>
          <a:lstStyle>
            <a:lvl1pPr>
              <a:defRPr sz="2500"/>
            </a:lvl1pPr>
            <a:lvl2pPr>
              <a:defRPr sz="2222"/>
            </a:lvl2pPr>
            <a:lvl3pPr>
              <a:defRPr sz="1944"/>
            </a:lvl3pPr>
            <a:lvl4pPr>
              <a:defRPr sz="1667"/>
            </a:lvl4pPr>
            <a:lvl5pPr>
              <a:defRPr sz="1667"/>
            </a:lvl5pPr>
            <a:lvl6pPr>
              <a:defRPr sz="1667"/>
            </a:lvl6pPr>
            <a:lvl7pPr>
              <a:defRPr sz="1667"/>
            </a:lvl7pPr>
            <a:lvl8pPr>
              <a:defRPr sz="1667"/>
            </a:lvl8pPr>
            <a:lvl9pPr>
              <a:defRPr sz="1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27494" y="3704167"/>
            <a:ext cx="5057217" cy="800364"/>
          </a:xfrm>
        </p:spPr>
        <p:txBody>
          <a:bodyPr anchor="b">
            <a:noAutofit/>
          </a:bodyPr>
          <a:lstStyle>
            <a:lvl1pPr marL="0" indent="0">
              <a:buNone/>
              <a:defRPr sz="3889" b="0">
                <a:solidFill>
                  <a:schemeClr val="accent1">
                    <a:lumMod val="75000"/>
                  </a:schemeClr>
                </a:solidFill>
              </a:defRPr>
            </a:lvl1pPr>
            <a:lvl2pPr marL="635005" indent="0">
              <a:buNone/>
              <a:defRPr sz="2778" b="1"/>
            </a:lvl2pPr>
            <a:lvl3pPr marL="1270010" indent="0">
              <a:buNone/>
              <a:defRPr sz="2500" b="1"/>
            </a:lvl3pPr>
            <a:lvl4pPr marL="1905015" indent="0">
              <a:buNone/>
              <a:defRPr sz="2222" b="1"/>
            </a:lvl4pPr>
            <a:lvl5pPr marL="2540020" indent="0">
              <a:buNone/>
              <a:defRPr sz="2222" b="1"/>
            </a:lvl5pPr>
            <a:lvl6pPr marL="3175025" indent="0">
              <a:buNone/>
              <a:defRPr sz="2222" b="1"/>
            </a:lvl6pPr>
            <a:lvl7pPr marL="3810030" indent="0">
              <a:buNone/>
              <a:defRPr sz="2222" b="1"/>
            </a:lvl7pPr>
            <a:lvl8pPr marL="4445036" indent="0">
              <a:buNone/>
              <a:defRPr sz="2222" b="1"/>
            </a:lvl8pPr>
            <a:lvl9pPr marL="5080041" indent="0">
              <a:buNone/>
              <a:defRPr sz="2222" b="1"/>
            </a:lvl9pPr>
          </a:lstStyle>
          <a:p>
            <a:pPr lvl="0"/>
            <a:r>
              <a:rPr lang="zh-CN" altLang="en-US" smtClean="0"/>
              <a:t>单击此处编辑母版文本样式</a:t>
            </a:r>
          </a:p>
        </p:txBody>
      </p:sp>
      <p:sp>
        <p:nvSpPr>
          <p:cNvPr id="6" name="Content Placeholder 5"/>
          <p:cNvSpPr>
            <a:spLocks noGrp="1"/>
          </p:cNvSpPr>
          <p:nvPr>
            <p:ph sz="quarter" idx="4"/>
          </p:nvPr>
        </p:nvSpPr>
        <p:spPr>
          <a:xfrm>
            <a:off x="7229346" y="4632412"/>
            <a:ext cx="5355362" cy="3701749"/>
          </a:xfrm>
        </p:spPr>
        <p:txBody>
          <a:bodyPr anchor="t">
            <a:normAutofit/>
          </a:bodyPr>
          <a:lstStyle>
            <a:lvl1pPr>
              <a:defRPr sz="2500"/>
            </a:lvl1pPr>
            <a:lvl2pPr>
              <a:defRPr sz="2222"/>
            </a:lvl2pPr>
            <a:lvl3pPr>
              <a:defRPr sz="1944"/>
            </a:lvl3pPr>
            <a:lvl4pPr>
              <a:defRPr sz="1667"/>
            </a:lvl4pPr>
            <a:lvl5pPr>
              <a:defRPr sz="1667"/>
            </a:lvl5pPr>
            <a:lvl6pPr>
              <a:defRPr sz="1667"/>
            </a:lvl6pPr>
            <a:lvl7pPr>
              <a:defRPr sz="1667"/>
            </a:lvl7pPr>
            <a:lvl8pPr>
              <a:defRPr sz="1667"/>
            </a:lvl8pPr>
            <a:lvl9pPr>
              <a:defRPr sz="1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2814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0593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12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623889" y="2222500"/>
            <a:ext cx="3882862" cy="1905000"/>
          </a:xfrm>
        </p:spPr>
        <p:txBody>
          <a:bodyPr anchor="b">
            <a:normAutofit/>
          </a:bodyPr>
          <a:lstStyle>
            <a:lvl1pPr algn="ctr">
              <a:defRPr sz="3333"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56848" y="952501"/>
            <a:ext cx="6827861" cy="7090835"/>
          </a:xfrm>
        </p:spPr>
        <p:txBody>
          <a:bodyPr anchor="ctr">
            <a:normAutofit/>
          </a:bodyPr>
          <a:lstStyle>
            <a:lvl1pPr>
              <a:defRPr sz="2778"/>
            </a:lvl1pPr>
            <a:lvl2pPr>
              <a:defRPr sz="2500"/>
            </a:lvl2pPr>
            <a:lvl3pPr>
              <a:defRPr sz="2222"/>
            </a:lvl3pPr>
            <a:lvl4pPr>
              <a:defRPr sz="1944"/>
            </a:lvl4pPr>
            <a:lvl5pPr>
              <a:defRPr sz="1944"/>
            </a:lvl5pPr>
            <a:lvl6pPr>
              <a:defRPr sz="1944"/>
            </a:lvl6pPr>
            <a:lvl7pPr>
              <a:defRPr sz="1944"/>
            </a:lvl7pPr>
            <a:lvl8pPr>
              <a:defRPr sz="1944"/>
            </a:lvl8pPr>
            <a:lvl9pPr>
              <a:defRPr sz="194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623889" y="4127500"/>
            <a:ext cx="3882862" cy="2540000"/>
          </a:xfrm>
        </p:spPr>
        <p:txBody>
          <a:bodyPr>
            <a:normAutofit/>
          </a:bodyPr>
          <a:lstStyle>
            <a:lvl1pPr marL="0" indent="0" algn="ctr">
              <a:buNone/>
              <a:defRPr sz="2222"/>
            </a:lvl1pPr>
            <a:lvl2pPr marL="635005" indent="0">
              <a:buNone/>
              <a:defRPr sz="1667"/>
            </a:lvl2pPr>
            <a:lvl3pPr marL="1270010" indent="0">
              <a:buNone/>
              <a:defRPr sz="1389"/>
            </a:lvl3pPr>
            <a:lvl4pPr marL="1905015" indent="0">
              <a:buNone/>
              <a:defRPr sz="1250"/>
            </a:lvl4pPr>
            <a:lvl5pPr marL="2540020" indent="0">
              <a:buNone/>
              <a:defRPr sz="1250"/>
            </a:lvl5pPr>
            <a:lvl6pPr marL="3175025" indent="0">
              <a:buNone/>
              <a:defRPr sz="1250"/>
            </a:lvl6pPr>
            <a:lvl7pPr marL="3810030" indent="0">
              <a:buNone/>
              <a:defRPr sz="1250"/>
            </a:lvl7pPr>
            <a:lvl8pPr marL="4445036" indent="0">
              <a:buNone/>
              <a:defRPr sz="1250"/>
            </a:lvl8pPr>
            <a:lvl9pPr marL="5080041" indent="0">
              <a:buNone/>
              <a:defRPr sz="12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0847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22152" y="2434165"/>
            <a:ext cx="5936407" cy="1905000"/>
          </a:xfrm>
        </p:spPr>
        <p:txBody>
          <a:bodyPr anchor="b">
            <a:normAutofit/>
          </a:bodyPr>
          <a:lstStyle>
            <a:lvl1pPr algn="ctr">
              <a:defRPr sz="3889"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8308848" y="1270000"/>
            <a:ext cx="3589499" cy="635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222"/>
            </a:lvl1pPr>
            <a:lvl2pPr marL="635005" indent="0">
              <a:buNone/>
              <a:defRPr sz="2222"/>
            </a:lvl2pPr>
            <a:lvl3pPr marL="1270010" indent="0">
              <a:buNone/>
              <a:defRPr sz="2222"/>
            </a:lvl3pPr>
            <a:lvl4pPr marL="1905015" indent="0">
              <a:buNone/>
              <a:defRPr sz="2222"/>
            </a:lvl4pPr>
            <a:lvl5pPr marL="2540020" indent="0">
              <a:buNone/>
              <a:defRPr sz="2222"/>
            </a:lvl5pPr>
            <a:lvl6pPr marL="3175025" indent="0">
              <a:buNone/>
              <a:defRPr sz="2222"/>
            </a:lvl6pPr>
            <a:lvl7pPr marL="3810030" indent="0">
              <a:buNone/>
              <a:defRPr sz="2222"/>
            </a:lvl7pPr>
            <a:lvl8pPr marL="4445036" indent="0">
              <a:buNone/>
              <a:defRPr sz="2222"/>
            </a:lvl8pPr>
            <a:lvl9pPr marL="5080041" indent="0">
              <a:buNone/>
              <a:defRPr sz="2222"/>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22152" y="4339165"/>
            <a:ext cx="5936407" cy="2540000"/>
          </a:xfrm>
        </p:spPr>
        <p:txBody>
          <a:bodyPr>
            <a:normAutofit/>
          </a:bodyPr>
          <a:lstStyle>
            <a:lvl1pPr marL="0" indent="0" algn="ctr">
              <a:buNone/>
              <a:defRPr sz="2500"/>
            </a:lvl1pPr>
            <a:lvl2pPr marL="635005" indent="0">
              <a:buNone/>
              <a:defRPr sz="1667"/>
            </a:lvl2pPr>
            <a:lvl3pPr marL="1270010" indent="0">
              <a:buNone/>
              <a:defRPr sz="1389"/>
            </a:lvl3pPr>
            <a:lvl4pPr marL="1905015" indent="0">
              <a:buNone/>
              <a:defRPr sz="1250"/>
            </a:lvl4pPr>
            <a:lvl5pPr marL="2540020" indent="0">
              <a:buNone/>
              <a:defRPr sz="1250"/>
            </a:lvl5pPr>
            <a:lvl6pPr marL="3175025" indent="0">
              <a:buNone/>
              <a:defRPr sz="1250"/>
            </a:lvl6pPr>
            <a:lvl7pPr marL="3810030" indent="0">
              <a:buNone/>
              <a:defRPr sz="1250"/>
            </a:lvl7pPr>
            <a:lvl8pPr marL="4445036" indent="0">
              <a:buNone/>
              <a:defRPr sz="1250"/>
            </a:lvl8pPr>
            <a:lvl9pPr marL="5080041" indent="0">
              <a:buNone/>
              <a:defRPr sz="12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4507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 y="1"/>
            <a:ext cx="3109186" cy="9525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32278" y="635001"/>
            <a:ext cx="11235973" cy="27516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32279" y="3704167"/>
            <a:ext cx="11235971" cy="466249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731408" y="8494542"/>
            <a:ext cx="1250481" cy="507118"/>
          </a:xfrm>
          <a:prstGeom prst="rect">
            <a:avLst/>
          </a:prstGeom>
        </p:spPr>
        <p:txBody>
          <a:bodyPr vert="horz" lIns="91440" tIns="45720" rIns="91440" bIns="45720" rtlCol="0" anchor="ctr"/>
          <a:lstStyle>
            <a:lvl1pPr algn="r">
              <a:defRPr sz="1389"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2897705" y="8494542"/>
            <a:ext cx="7750337" cy="507118"/>
          </a:xfrm>
          <a:prstGeom prst="rect">
            <a:avLst/>
          </a:prstGeom>
        </p:spPr>
        <p:txBody>
          <a:bodyPr vert="horz" lIns="91440" tIns="45720" rIns="91440" bIns="45720" rtlCol="0" anchor="ctr"/>
          <a:lstStyle>
            <a:lvl1pPr algn="l">
              <a:defRPr sz="1389"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12065255" y="8494542"/>
            <a:ext cx="602996" cy="507118"/>
          </a:xfrm>
          <a:prstGeom prst="rect">
            <a:avLst/>
          </a:prstGeom>
        </p:spPr>
        <p:txBody>
          <a:bodyPr vert="horz" lIns="91440" tIns="45720" rIns="91440" bIns="45720" rtlCol="0" anchor="ctr"/>
          <a:lstStyle>
            <a:lvl1pPr algn="r">
              <a:defRPr sz="1389"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83356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txStyles>
    <p:titleStyle>
      <a:lvl1pPr algn="ctr" defTabSz="635005" rtl="0" eaLnBrk="1" latinLnBrk="0" hangingPunct="1">
        <a:spcBef>
          <a:spcPct val="0"/>
        </a:spcBef>
        <a:buNone/>
        <a:defRPr sz="5556"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96878" indent="-396878" algn="l" defTabSz="635005" rtl="0" eaLnBrk="1" latinLnBrk="0" hangingPunct="1">
        <a:spcBef>
          <a:spcPct val="20000"/>
        </a:spcBef>
        <a:spcAft>
          <a:spcPts val="833"/>
        </a:spcAft>
        <a:buClr>
          <a:schemeClr val="accent1">
            <a:lumMod val="75000"/>
          </a:schemeClr>
        </a:buClr>
        <a:buSzPct val="145000"/>
        <a:buFont typeface="Arial"/>
        <a:buChar char="•"/>
        <a:defRPr sz="3333" kern="1200" cap="none">
          <a:solidFill>
            <a:schemeClr val="tx1"/>
          </a:solidFill>
          <a:effectLst/>
          <a:latin typeface="+mn-lt"/>
          <a:ea typeface="+mn-ea"/>
          <a:cs typeface="+mn-cs"/>
        </a:defRPr>
      </a:lvl1pPr>
      <a:lvl2pPr marL="1031883" indent="-396878" algn="l" defTabSz="635005" rtl="0" eaLnBrk="1" latinLnBrk="0" hangingPunct="1">
        <a:spcBef>
          <a:spcPct val="20000"/>
        </a:spcBef>
        <a:spcAft>
          <a:spcPts val="833"/>
        </a:spcAft>
        <a:buClr>
          <a:schemeClr val="accent1">
            <a:lumMod val="75000"/>
          </a:schemeClr>
        </a:buClr>
        <a:buSzPct val="145000"/>
        <a:buFont typeface="Arial"/>
        <a:buChar char="•"/>
        <a:defRPr sz="2778" kern="1200" cap="none">
          <a:solidFill>
            <a:schemeClr val="tx1"/>
          </a:solidFill>
          <a:effectLst/>
          <a:latin typeface="+mn-lt"/>
          <a:ea typeface="+mn-ea"/>
          <a:cs typeface="+mn-cs"/>
        </a:defRPr>
      </a:lvl2pPr>
      <a:lvl3pPr marL="1666888" indent="-396878" algn="l" defTabSz="635005" rtl="0" eaLnBrk="1" latinLnBrk="0" hangingPunct="1">
        <a:spcBef>
          <a:spcPct val="20000"/>
        </a:spcBef>
        <a:spcAft>
          <a:spcPts val="833"/>
        </a:spcAft>
        <a:buClr>
          <a:schemeClr val="accent1">
            <a:lumMod val="75000"/>
          </a:schemeClr>
        </a:buClr>
        <a:buSzPct val="145000"/>
        <a:buFont typeface="Arial"/>
        <a:buChar char="•"/>
        <a:defRPr sz="2500" kern="1200" cap="none">
          <a:solidFill>
            <a:schemeClr val="tx1"/>
          </a:solidFill>
          <a:effectLst/>
          <a:latin typeface="+mn-lt"/>
          <a:ea typeface="+mn-ea"/>
          <a:cs typeface="+mn-cs"/>
        </a:defRPr>
      </a:lvl3pPr>
      <a:lvl4pPr marL="2143142" indent="-238127" algn="l" defTabSz="635005" rtl="0" eaLnBrk="1" latinLnBrk="0" hangingPunct="1">
        <a:spcBef>
          <a:spcPct val="20000"/>
        </a:spcBef>
        <a:spcAft>
          <a:spcPts val="833"/>
        </a:spcAft>
        <a:buClr>
          <a:schemeClr val="accent1">
            <a:lumMod val="75000"/>
          </a:schemeClr>
        </a:buClr>
        <a:buSzPct val="145000"/>
        <a:buFont typeface="Arial"/>
        <a:buChar char="•"/>
        <a:defRPr sz="2222" kern="1200" cap="none">
          <a:solidFill>
            <a:schemeClr val="tx1"/>
          </a:solidFill>
          <a:effectLst/>
          <a:latin typeface="+mn-lt"/>
          <a:ea typeface="+mn-ea"/>
          <a:cs typeface="+mn-cs"/>
        </a:defRPr>
      </a:lvl4pPr>
      <a:lvl5pPr marL="2778147" indent="-238127"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5pPr>
      <a:lvl6pPr marL="3492528"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6pPr>
      <a:lvl7pPr marL="4127533"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7pPr>
      <a:lvl8pPr marL="4762538"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8pPr>
      <a:lvl9pPr marL="5397543"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9pPr>
    </p:bodyStyle>
    <p:otherStyle>
      <a:defPPr>
        <a:defRPr lang="en-US"/>
      </a:defPPr>
      <a:lvl1pPr marL="0" algn="l" defTabSz="635005" rtl="0" eaLnBrk="1" latinLnBrk="0" hangingPunct="1">
        <a:defRPr sz="2500" kern="1200">
          <a:solidFill>
            <a:schemeClr val="tx1"/>
          </a:solidFill>
          <a:latin typeface="+mn-lt"/>
          <a:ea typeface="+mn-ea"/>
          <a:cs typeface="+mn-cs"/>
        </a:defRPr>
      </a:lvl1pPr>
      <a:lvl2pPr marL="635005" algn="l" defTabSz="635005" rtl="0" eaLnBrk="1" latinLnBrk="0" hangingPunct="1">
        <a:defRPr sz="2500" kern="1200">
          <a:solidFill>
            <a:schemeClr val="tx1"/>
          </a:solidFill>
          <a:latin typeface="+mn-lt"/>
          <a:ea typeface="+mn-ea"/>
          <a:cs typeface="+mn-cs"/>
        </a:defRPr>
      </a:lvl2pPr>
      <a:lvl3pPr marL="1270010" algn="l" defTabSz="635005" rtl="0" eaLnBrk="1" latinLnBrk="0" hangingPunct="1">
        <a:defRPr sz="2500" kern="1200">
          <a:solidFill>
            <a:schemeClr val="tx1"/>
          </a:solidFill>
          <a:latin typeface="+mn-lt"/>
          <a:ea typeface="+mn-ea"/>
          <a:cs typeface="+mn-cs"/>
        </a:defRPr>
      </a:lvl3pPr>
      <a:lvl4pPr marL="1905015" algn="l" defTabSz="635005" rtl="0" eaLnBrk="1" latinLnBrk="0" hangingPunct="1">
        <a:defRPr sz="2500" kern="1200">
          <a:solidFill>
            <a:schemeClr val="tx1"/>
          </a:solidFill>
          <a:latin typeface="+mn-lt"/>
          <a:ea typeface="+mn-ea"/>
          <a:cs typeface="+mn-cs"/>
        </a:defRPr>
      </a:lvl4pPr>
      <a:lvl5pPr marL="2540020" algn="l" defTabSz="635005" rtl="0" eaLnBrk="1" latinLnBrk="0" hangingPunct="1">
        <a:defRPr sz="2500" kern="1200">
          <a:solidFill>
            <a:schemeClr val="tx1"/>
          </a:solidFill>
          <a:latin typeface="+mn-lt"/>
          <a:ea typeface="+mn-ea"/>
          <a:cs typeface="+mn-cs"/>
        </a:defRPr>
      </a:lvl5pPr>
      <a:lvl6pPr marL="3175025" algn="l" defTabSz="635005" rtl="0" eaLnBrk="1" latinLnBrk="0" hangingPunct="1">
        <a:defRPr sz="2500" kern="1200">
          <a:solidFill>
            <a:schemeClr val="tx1"/>
          </a:solidFill>
          <a:latin typeface="+mn-lt"/>
          <a:ea typeface="+mn-ea"/>
          <a:cs typeface="+mn-cs"/>
        </a:defRPr>
      </a:lvl6pPr>
      <a:lvl7pPr marL="3810030" algn="l" defTabSz="635005" rtl="0" eaLnBrk="1" latinLnBrk="0" hangingPunct="1">
        <a:defRPr sz="2500" kern="1200">
          <a:solidFill>
            <a:schemeClr val="tx1"/>
          </a:solidFill>
          <a:latin typeface="+mn-lt"/>
          <a:ea typeface="+mn-ea"/>
          <a:cs typeface="+mn-cs"/>
        </a:defRPr>
      </a:lvl7pPr>
      <a:lvl8pPr marL="4445036" algn="l" defTabSz="635005" rtl="0" eaLnBrk="1" latinLnBrk="0" hangingPunct="1">
        <a:defRPr sz="2500" kern="1200">
          <a:solidFill>
            <a:schemeClr val="tx1"/>
          </a:solidFill>
          <a:latin typeface="+mn-lt"/>
          <a:ea typeface="+mn-ea"/>
          <a:cs typeface="+mn-cs"/>
        </a:defRPr>
      </a:lvl8pPr>
      <a:lvl9pPr marL="5080041" algn="l" defTabSz="635005"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6781" y="507119"/>
            <a:ext cx="11501438" cy="184106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6781" y="2535590"/>
            <a:ext cx="11501438" cy="604352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916781" y="8828265"/>
            <a:ext cx="3000375" cy="507118"/>
          </a:xfrm>
          <a:prstGeom prst="rect">
            <a:avLst/>
          </a:prstGeom>
        </p:spPr>
        <p:txBody>
          <a:bodyPr vert="horz" lIns="91440" tIns="45720" rIns="91440" bIns="45720" rtlCol="0" anchor="ctr"/>
          <a:lstStyle>
            <a:lvl1pPr algn="l">
              <a:defRPr sz="1313">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417219" y="8828265"/>
            <a:ext cx="4500563" cy="507118"/>
          </a:xfrm>
          <a:prstGeom prst="rect">
            <a:avLst/>
          </a:prstGeom>
        </p:spPr>
        <p:txBody>
          <a:bodyPr vert="horz" lIns="91440" tIns="45720" rIns="91440" bIns="45720" rtlCol="0" anchor="ctr"/>
          <a:lstStyle>
            <a:lvl1pPr algn="ctr">
              <a:defRPr sz="1313">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9417844" y="8828265"/>
            <a:ext cx="3000375" cy="507118"/>
          </a:xfrm>
          <a:prstGeom prst="rect">
            <a:avLst/>
          </a:prstGeom>
        </p:spPr>
        <p:txBody>
          <a:bodyPr vert="horz" lIns="91440" tIns="45720" rIns="91440" bIns="45720" rtlCol="0" anchor="ctr"/>
          <a:lstStyle>
            <a:lvl1pPr algn="r">
              <a:defRPr sz="1313">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81717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txStyles>
    <p:titleStyle>
      <a:lvl1pPr algn="l" defTabSz="1000171" rtl="0" eaLnBrk="1" latinLnBrk="0" hangingPunct="1">
        <a:lnSpc>
          <a:spcPct val="90000"/>
        </a:lnSpc>
        <a:spcBef>
          <a:spcPct val="0"/>
        </a:spcBef>
        <a:buNone/>
        <a:defRPr sz="4813" kern="1200">
          <a:solidFill>
            <a:schemeClr val="tx1"/>
          </a:solidFill>
          <a:latin typeface="+mj-lt"/>
          <a:ea typeface="+mj-ea"/>
          <a:cs typeface="+mj-cs"/>
        </a:defRPr>
      </a:lvl1pPr>
    </p:titleStyle>
    <p:bodyStyle>
      <a:lvl1pPr marL="250043" indent="-250043" algn="l" defTabSz="1000171" rtl="0" eaLnBrk="1" latinLnBrk="0" hangingPunct="1">
        <a:lnSpc>
          <a:spcPct val="90000"/>
        </a:lnSpc>
        <a:spcBef>
          <a:spcPts val="1094"/>
        </a:spcBef>
        <a:buFont typeface="Arial" panose="020B0604020202020204" pitchFamily="34" charset="0"/>
        <a:buChar char="•"/>
        <a:defRPr sz="3063" kern="1200">
          <a:solidFill>
            <a:schemeClr val="tx1"/>
          </a:solidFill>
          <a:latin typeface="+mn-lt"/>
          <a:ea typeface="+mn-ea"/>
          <a:cs typeface="+mn-cs"/>
        </a:defRPr>
      </a:lvl1pPr>
      <a:lvl2pPr marL="750128" indent="-250043" algn="l" defTabSz="1000171" rtl="0" eaLnBrk="1" latinLnBrk="0" hangingPunct="1">
        <a:lnSpc>
          <a:spcPct val="90000"/>
        </a:lnSpc>
        <a:spcBef>
          <a:spcPts val="547"/>
        </a:spcBef>
        <a:buFont typeface="Arial" panose="020B0604020202020204" pitchFamily="34" charset="0"/>
        <a:buChar char="•"/>
        <a:defRPr sz="2625" kern="1200">
          <a:solidFill>
            <a:schemeClr val="tx1"/>
          </a:solidFill>
          <a:latin typeface="+mn-lt"/>
          <a:ea typeface="+mn-ea"/>
          <a:cs typeface="+mn-cs"/>
        </a:defRPr>
      </a:lvl2pPr>
      <a:lvl3pPr marL="1250213" indent="-250043" algn="l" defTabSz="1000171" rtl="0" eaLnBrk="1" latinLnBrk="0" hangingPunct="1">
        <a:lnSpc>
          <a:spcPct val="90000"/>
        </a:lnSpc>
        <a:spcBef>
          <a:spcPts val="547"/>
        </a:spcBef>
        <a:buFont typeface="Arial" panose="020B0604020202020204" pitchFamily="34" charset="0"/>
        <a:buChar char="•"/>
        <a:defRPr sz="2188" kern="1200">
          <a:solidFill>
            <a:schemeClr val="tx1"/>
          </a:solidFill>
          <a:latin typeface="+mn-lt"/>
          <a:ea typeface="+mn-ea"/>
          <a:cs typeface="+mn-cs"/>
        </a:defRPr>
      </a:lvl3pPr>
      <a:lvl4pPr marL="1750299"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4pPr>
      <a:lvl5pPr marL="2250384"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5pPr>
      <a:lvl6pPr marL="2750469"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6pPr>
      <a:lvl7pPr marL="3250555"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7pPr>
      <a:lvl8pPr marL="3750640"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8pPr>
      <a:lvl9pPr marL="4250726" indent="-250043" algn="l" defTabSz="1000171" rtl="0" eaLnBrk="1" latinLnBrk="0" hangingPunct="1">
        <a:lnSpc>
          <a:spcPct val="90000"/>
        </a:lnSpc>
        <a:spcBef>
          <a:spcPts val="547"/>
        </a:spcBef>
        <a:buFont typeface="Arial" panose="020B0604020202020204" pitchFamily="34" charset="0"/>
        <a:buChar char="•"/>
        <a:defRPr sz="1969" kern="1200">
          <a:solidFill>
            <a:schemeClr val="tx1"/>
          </a:solidFill>
          <a:latin typeface="+mn-lt"/>
          <a:ea typeface="+mn-ea"/>
          <a:cs typeface="+mn-cs"/>
        </a:defRPr>
      </a:lvl9pPr>
    </p:bodyStyle>
    <p:otherStyle>
      <a:defPPr>
        <a:defRPr lang="zh-CN"/>
      </a:defPPr>
      <a:lvl1pPr marL="0" algn="l" defTabSz="1000171" rtl="0" eaLnBrk="1" latinLnBrk="0" hangingPunct="1">
        <a:defRPr sz="1969" kern="1200">
          <a:solidFill>
            <a:schemeClr val="tx1"/>
          </a:solidFill>
          <a:latin typeface="+mn-lt"/>
          <a:ea typeface="+mn-ea"/>
          <a:cs typeface="+mn-cs"/>
        </a:defRPr>
      </a:lvl1pPr>
      <a:lvl2pPr marL="500085" algn="l" defTabSz="1000171" rtl="0" eaLnBrk="1" latinLnBrk="0" hangingPunct="1">
        <a:defRPr sz="1969" kern="1200">
          <a:solidFill>
            <a:schemeClr val="tx1"/>
          </a:solidFill>
          <a:latin typeface="+mn-lt"/>
          <a:ea typeface="+mn-ea"/>
          <a:cs typeface="+mn-cs"/>
        </a:defRPr>
      </a:lvl2pPr>
      <a:lvl3pPr marL="1000171" algn="l" defTabSz="1000171" rtl="0" eaLnBrk="1" latinLnBrk="0" hangingPunct="1">
        <a:defRPr sz="1969" kern="1200">
          <a:solidFill>
            <a:schemeClr val="tx1"/>
          </a:solidFill>
          <a:latin typeface="+mn-lt"/>
          <a:ea typeface="+mn-ea"/>
          <a:cs typeface="+mn-cs"/>
        </a:defRPr>
      </a:lvl3pPr>
      <a:lvl4pPr marL="1500256" algn="l" defTabSz="1000171" rtl="0" eaLnBrk="1" latinLnBrk="0" hangingPunct="1">
        <a:defRPr sz="1969" kern="1200">
          <a:solidFill>
            <a:schemeClr val="tx1"/>
          </a:solidFill>
          <a:latin typeface="+mn-lt"/>
          <a:ea typeface="+mn-ea"/>
          <a:cs typeface="+mn-cs"/>
        </a:defRPr>
      </a:lvl4pPr>
      <a:lvl5pPr marL="2000341" algn="l" defTabSz="1000171" rtl="0" eaLnBrk="1" latinLnBrk="0" hangingPunct="1">
        <a:defRPr sz="1969" kern="1200">
          <a:solidFill>
            <a:schemeClr val="tx1"/>
          </a:solidFill>
          <a:latin typeface="+mn-lt"/>
          <a:ea typeface="+mn-ea"/>
          <a:cs typeface="+mn-cs"/>
        </a:defRPr>
      </a:lvl5pPr>
      <a:lvl6pPr marL="2500427" algn="l" defTabSz="1000171" rtl="0" eaLnBrk="1" latinLnBrk="0" hangingPunct="1">
        <a:defRPr sz="1969" kern="1200">
          <a:solidFill>
            <a:schemeClr val="tx1"/>
          </a:solidFill>
          <a:latin typeface="+mn-lt"/>
          <a:ea typeface="+mn-ea"/>
          <a:cs typeface="+mn-cs"/>
        </a:defRPr>
      </a:lvl6pPr>
      <a:lvl7pPr marL="3000512" algn="l" defTabSz="1000171" rtl="0" eaLnBrk="1" latinLnBrk="0" hangingPunct="1">
        <a:defRPr sz="1969" kern="1200">
          <a:solidFill>
            <a:schemeClr val="tx1"/>
          </a:solidFill>
          <a:latin typeface="+mn-lt"/>
          <a:ea typeface="+mn-ea"/>
          <a:cs typeface="+mn-cs"/>
        </a:defRPr>
      </a:lvl7pPr>
      <a:lvl8pPr marL="3500598" algn="l" defTabSz="1000171" rtl="0" eaLnBrk="1" latinLnBrk="0" hangingPunct="1">
        <a:defRPr sz="1969" kern="1200">
          <a:solidFill>
            <a:schemeClr val="tx1"/>
          </a:solidFill>
          <a:latin typeface="+mn-lt"/>
          <a:ea typeface="+mn-ea"/>
          <a:cs typeface="+mn-cs"/>
        </a:defRPr>
      </a:lvl8pPr>
      <a:lvl9pPr marL="4000683" algn="l" defTabSz="1000171" rtl="0" eaLnBrk="1" latinLnBrk="0" hangingPunct="1">
        <a:defRPr sz="1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File:Konigsberg_bridges.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hyperlink" Target="http://en.wikipedia.org/wiki/File:Konigsberg_bridges.png" TargetMode="Externa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wmf"/><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wmf"/><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24.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image" Target="../media/image15.png"/><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Microsoft_Word_97_-_2003___1.doc"/></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0.w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wmf"/><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868" y="1495797"/>
            <a:ext cx="12356132" cy="2330599"/>
          </a:xfrm>
        </p:spPr>
        <p:txBody>
          <a:bodyPr>
            <a:noAutofit/>
          </a:bodyPr>
          <a:lstStyle/>
          <a:p>
            <a:pPr defTabSz="914400" eaLnBrk="1" hangingPunct="1">
              <a:lnSpc>
                <a:spcPct val="150000"/>
              </a:lnSpc>
              <a:spcBef>
                <a:spcPct val="20000"/>
              </a:spcBef>
              <a:spcAft>
                <a:spcPts val="600"/>
              </a:spcAft>
            </a:pPr>
            <a:r>
              <a:rPr lang="zh-CN" altLang="en-US" sz="900" b="1" dirty="0" smtClean="0"/>
              <a:t/>
            </a:r>
            <a:br>
              <a:rPr lang="zh-CN" altLang="en-US" sz="900" b="1" dirty="0" smtClean="0"/>
            </a:br>
            <a:r>
              <a:rPr kumimoji="0" lang="zh-CN" altLang="en-US" sz="5400" b="1" dirty="0">
                <a:solidFill>
                  <a:srgbClr val="000000"/>
                </a:solidFill>
                <a:latin typeface="新宋体"/>
                <a:ea typeface="新宋体"/>
                <a:cs typeface="+mn-cs"/>
              </a:rPr>
              <a:t>主讲教师</a:t>
            </a:r>
            <a:r>
              <a:rPr kumimoji="0" lang="en-US" altLang="zh-CN" sz="5400" b="1" dirty="0">
                <a:solidFill>
                  <a:srgbClr val="000000"/>
                </a:solidFill>
                <a:latin typeface="新宋体"/>
                <a:ea typeface="新宋体"/>
                <a:cs typeface="+mn-cs"/>
              </a:rPr>
              <a:t>:</a:t>
            </a:r>
            <a:r>
              <a:rPr kumimoji="0" lang="zh-CN" altLang="en-US" sz="5400" b="1" dirty="0">
                <a:solidFill>
                  <a:srgbClr val="000000"/>
                </a:solidFill>
                <a:latin typeface="新宋体"/>
                <a:ea typeface="新宋体"/>
                <a:cs typeface="+mn-cs"/>
              </a:rPr>
              <a:t>苏林萍</a:t>
            </a:r>
            <a:r>
              <a:rPr kumimoji="0" lang="en-US" altLang="zh-CN" sz="5400" b="1" dirty="0">
                <a:solidFill>
                  <a:srgbClr val="000000"/>
                </a:solidFill>
                <a:latin typeface="新宋体"/>
                <a:ea typeface="新宋体"/>
                <a:cs typeface="+mn-cs"/>
              </a:rPr>
              <a:t/>
            </a:r>
            <a:br>
              <a:rPr kumimoji="0" lang="en-US" altLang="zh-CN" sz="5400" b="1" dirty="0">
                <a:solidFill>
                  <a:srgbClr val="000000"/>
                </a:solidFill>
                <a:latin typeface="新宋体"/>
                <a:ea typeface="新宋体"/>
                <a:cs typeface="+mn-cs"/>
              </a:rPr>
            </a:br>
            <a:r>
              <a:rPr lang="zh-CN" altLang="en-US" sz="4800" b="1" dirty="0">
                <a:solidFill>
                  <a:schemeClr val="tx1"/>
                </a:solidFill>
              </a:rPr>
              <a:t>控制与计算机工程</a:t>
            </a:r>
            <a:r>
              <a:rPr lang="zh-CN" altLang="en-US" sz="4800" b="1" dirty="0" smtClean="0">
                <a:solidFill>
                  <a:schemeClr val="tx1"/>
                </a:solidFill>
              </a:rPr>
              <a:t>学院</a:t>
            </a:r>
            <a:r>
              <a:rPr lang="en-US" altLang="zh-CN" sz="4400" b="1" dirty="0" smtClean="0">
                <a:solidFill>
                  <a:schemeClr val="tx1"/>
                </a:solidFill>
              </a:rPr>
              <a:t/>
            </a:r>
            <a:br>
              <a:rPr lang="en-US" altLang="zh-CN" sz="4400" b="1" dirty="0" smtClean="0">
                <a:solidFill>
                  <a:schemeClr val="tx1"/>
                </a:solidFill>
              </a:rPr>
            </a:br>
            <a:r>
              <a:rPr lang="zh-CN" altLang="en-US" sz="4400" b="1" dirty="0" smtClean="0">
                <a:solidFill>
                  <a:schemeClr val="tx1"/>
                </a:solidFill>
              </a:rPr>
              <a:t>计算机</a:t>
            </a:r>
            <a:r>
              <a:rPr lang="zh-CN" altLang="en-US" sz="4400" b="1" dirty="0">
                <a:solidFill>
                  <a:schemeClr val="tx1"/>
                </a:solidFill>
              </a:rPr>
              <a:t>公共基础教研室   </a:t>
            </a:r>
            <a:r>
              <a:rPr lang="en-US" altLang="zh-CN" sz="5400" b="1" dirty="0">
                <a:solidFill>
                  <a:schemeClr val="tx1"/>
                </a:solidFill>
              </a:rPr>
              <a:t/>
            </a:r>
            <a:br>
              <a:rPr lang="en-US" altLang="zh-CN" sz="5400" b="1" dirty="0">
                <a:solidFill>
                  <a:schemeClr val="tx1"/>
                </a:solidFill>
              </a:rPr>
            </a:br>
            <a:r>
              <a:rPr kumimoji="0" lang="zh-CN" altLang="en-US" sz="5400" b="1" dirty="0">
                <a:solidFill>
                  <a:srgbClr val="000000"/>
                </a:solidFill>
                <a:latin typeface="新宋体"/>
                <a:ea typeface="新宋体"/>
                <a:cs typeface="+mn-cs"/>
              </a:rPr>
              <a:t/>
            </a:r>
            <a:br>
              <a:rPr kumimoji="0" lang="zh-CN" altLang="en-US" sz="5400" b="1" dirty="0">
                <a:solidFill>
                  <a:srgbClr val="000000"/>
                </a:solidFill>
                <a:latin typeface="新宋体"/>
                <a:ea typeface="新宋体"/>
                <a:cs typeface="+mn-cs"/>
              </a:rPr>
            </a:br>
            <a:endParaRPr lang="zh-CN" altLang="en-US" sz="900" b="1" dirty="0"/>
          </a:p>
        </p:txBody>
      </p:sp>
      <p:sp>
        <p:nvSpPr>
          <p:cNvPr id="4" name="内容占位符 3"/>
          <p:cNvSpPr txBox="1">
            <a:spLocks noGrp="1"/>
          </p:cNvSpPr>
          <p:nvPr>
            <p:ph idx="1"/>
          </p:nvPr>
        </p:nvSpPr>
        <p:spPr>
          <a:xfrm>
            <a:off x="1842964" y="4095839"/>
            <a:ext cx="9793088" cy="4555093"/>
          </a:xfrm>
          <a:prstGeom prst="rect">
            <a:avLst/>
          </a:prstGeom>
          <a:noFill/>
        </p:spPr>
        <p:txBody>
          <a:bodyPr wrap="square">
            <a:spAutoFit/>
          </a:bodyPr>
          <a:lstStyle/>
          <a:p>
            <a:pPr eaLnBrk="1" hangingPunct="1">
              <a:buFont typeface="Wingdings" pitchFamily="2" charset="2"/>
              <a:buNone/>
            </a:pPr>
            <a:r>
              <a:rPr lang="zh-CN" altLang="en-US" sz="5400" b="1" dirty="0" smtClean="0">
                <a:solidFill>
                  <a:schemeClr val="tx1"/>
                </a:solidFill>
                <a:latin typeface="Times New Roman" panose="02020603050405020304" pitchFamily="18" charset="0"/>
                <a:cs typeface="Times New Roman" panose="02020603050405020304" pitchFamily="18" charset="0"/>
              </a:rPr>
              <a:t>地址</a:t>
            </a:r>
            <a:r>
              <a:rPr lang="zh-CN" altLang="en-US" sz="5400" b="1" dirty="0">
                <a:solidFill>
                  <a:schemeClr val="tx1"/>
                </a:solidFill>
                <a:latin typeface="Times New Roman" panose="02020603050405020304" pitchFamily="18" charset="0"/>
                <a:cs typeface="Times New Roman" panose="02020603050405020304" pitchFamily="18" charset="0"/>
              </a:rPr>
              <a:t>：主楼</a:t>
            </a:r>
            <a:r>
              <a:rPr lang="en-US" altLang="zh-CN" sz="5400" b="1" dirty="0">
                <a:solidFill>
                  <a:schemeClr val="tx1"/>
                </a:solidFill>
                <a:latin typeface="Times New Roman" panose="02020603050405020304" pitchFamily="18" charset="0"/>
                <a:cs typeface="Times New Roman" panose="02020603050405020304" pitchFamily="18" charset="0"/>
              </a:rPr>
              <a:t>E</a:t>
            </a:r>
            <a:r>
              <a:rPr lang="zh-CN" altLang="en-US" sz="5400" b="1" dirty="0">
                <a:solidFill>
                  <a:schemeClr val="tx1"/>
                </a:solidFill>
                <a:latin typeface="Times New Roman" panose="02020603050405020304" pitchFamily="18" charset="0"/>
                <a:cs typeface="Times New Roman" panose="02020603050405020304" pitchFamily="18" charset="0"/>
              </a:rPr>
              <a:t>座</a:t>
            </a:r>
            <a:r>
              <a:rPr lang="en-US" altLang="zh-CN" sz="5400" b="1" dirty="0">
                <a:solidFill>
                  <a:schemeClr val="tx1"/>
                </a:solidFill>
                <a:latin typeface="Times New Roman" panose="02020603050405020304" pitchFamily="18" charset="0"/>
                <a:cs typeface="Times New Roman" panose="02020603050405020304" pitchFamily="18" charset="0"/>
              </a:rPr>
              <a:t>703  </a:t>
            </a:r>
          </a:p>
          <a:p>
            <a:pPr eaLnBrk="1" hangingPunct="1">
              <a:buFont typeface="Wingdings" pitchFamily="2" charset="2"/>
              <a:buNone/>
            </a:pPr>
            <a:r>
              <a:rPr lang="zh-CN" altLang="en-US" sz="5400" b="1" dirty="0" smtClean="0">
                <a:solidFill>
                  <a:schemeClr val="tx1"/>
                </a:solidFill>
                <a:latin typeface="Times New Roman" panose="02020603050405020304" pitchFamily="18" charset="0"/>
                <a:cs typeface="Times New Roman" panose="02020603050405020304" pitchFamily="18" charset="0"/>
              </a:rPr>
              <a:t>电话</a:t>
            </a:r>
            <a:r>
              <a:rPr lang="zh-CN" altLang="en-US" sz="5400" b="1" dirty="0">
                <a:solidFill>
                  <a:schemeClr val="tx1"/>
                </a:solidFill>
                <a:latin typeface="Times New Roman" panose="02020603050405020304" pitchFamily="18" charset="0"/>
                <a:cs typeface="Times New Roman" panose="02020603050405020304" pitchFamily="18" charset="0"/>
              </a:rPr>
              <a:t>： </a:t>
            </a:r>
            <a:r>
              <a:rPr lang="en-US" altLang="zh-CN" sz="5400" b="1" dirty="0">
                <a:solidFill>
                  <a:schemeClr val="tx1"/>
                </a:solidFill>
                <a:latin typeface="Times New Roman" panose="02020603050405020304" pitchFamily="18" charset="0"/>
                <a:cs typeface="Times New Roman" panose="02020603050405020304" pitchFamily="18" charset="0"/>
              </a:rPr>
              <a:t>61772379</a:t>
            </a:r>
          </a:p>
          <a:p>
            <a:pPr eaLnBrk="1" hangingPunct="1">
              <a:buFont typeface="Wingdings" pitchFamily="2" charset="2"/>
              <a:buNone/>
            </a:pPr>
            <a:r>
              <a:rPr lang="zh-CN" altLang="en-US" sz="5400" b="1" dirty="0">
                <a:solidFill>
                  <a:schemeClr val="tx1"/>
                </a:solidFill>
                <a:latin typeface="Times New Roman" panose="02020603050405020304" pitchFamily="18" charset="0"/>
                <a:cs typeface="Times New Roman" panose="02020603050405020304" pitchFamily="18" charset="0"/>
              </a:rPr>
              <a:t>手机</a:t>
            </a:r>
            <a:r>
              <a:rPr lang="en-US" altLang="zh-CN" sz="5400" b="1" dirty="0" smtClean="0">
                <a:solidFill>
                  <a:schemeClr val="tx1"/>
                </a:solidFill>
                <a:latin typeface="Times New Roman" panose="02020603050405020304" pitchFamily="18" charset="0"/>
                <a:cs typeface="Times New Roman" panose="02020603050405020304" pitchFamily="18" charset="0"/>
              </a:rPr>
              <a:t>:   13910518056</a:t>
            </a:r>
            <a:r>
              <a:rPr lang="en-US" altLang="zh-CN" sz="4400" b="1" dirty="0" smtClean="0">
                <a:solidFill>
                  <a:schemeClr val="tx1"/>
                </a:solidFill>
                <a:latin typeface="Times New Roman" panose="02020603050405020304" pitchFamily="18" charset="0"/>
                <a:cs typeface="Times New Roman" panose="02020603050405020304" pitchFamily="18" charset="0"/>
              </a:rPr>
              <a:t>        </a:t>
            </a:r>
            <a:endParaRPr lang="en-US" altLang="zh-CN" sz="4400" b="1"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zh-CN" sz="5400" b="1" dirty="0" smtClean="0">
                <a:solidFill>
                  <a:schemeClr val="tx1"/>
                </a:solidFill>
                <a:latin typeface="Times New Roman" panose="02020603050405020304" pitchFamily="18" charset="0"/>
                <a:cs typeface="Times New Roman" panose="02020603050405020304" pitchFamily="18" charset="0"/>
              </a:rPr>
              <a:t>Email:  </a:t>
            </a:r>
            <a:r>
              <a:rPr lang="en-US" altLang="zh-CN" sz="7200" b="1" dirty="0" smtClean="0">
                <a:solidFill>
                  <a:schemeClr val="tx1"/>
                </a:solidFill>
                <a:latin typeface="Times New Roman" panose="02020603050405020304" pitchFamily="18" charset="0"/>
                <a:cs typeface="Times New Roman" panose="02020603050405020304" pitchFamily="18" charset="0"/>
              </a:rPr>
              <a:t>slp@ncepu.edu.cn</a:t>
            </a:r>
            <a:endParaRPr lang="en-US" altLang="zh-CN" sz="7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603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2208" y="-85079"/>
            <a:ext cx="11235973" cy="1175171"/>
          </a:xfrm>
        </p:spPr>
        <p:txBody>
          <a:bodyPr>
            <a:normAutofit/>
          </a:bodyPr>
          <a:lstStyle/>
          <a:p>
            <a:r>
              <a:rPr lang="en-US" altLang="zh-CN" sz="5400" b="1" dirty="0">
                <a:latin typeface="Times New Roman" panose="02020603050405020304" pitchFamily="18" charset="0"/>
                <a:cs typeface="Times New Roman" panose="02020603050405020304" pitchFamily="18" charset="0"/>
              </a:rPr>
              <a:t>1</a:t>
            </a:r>
            <a:r>
              <a:rPr lang="zh-CN" altLang="en-US" sz="5400" b="1" dirty="0">
                <a:latin typeface="Times New Roman" panose="02020603050405020304" pitchFamily="18" charset="0"/>
                <a:cs typeface="Times New Roman" panose="02020603050405020304" pitchFamily="18" charset="0"/>
              </a:rPr>
              <a:t>、</a:t>
            </a:r>
            <a:r>
              <a:rPr lang="zh-CN" altLang="zh-CN" sz="5400" b="1" dirty="0">
                <a:latin typeface="Times New Roman" panose="02020603050405020304" pitchFamily="18" charset="0"/>
                <a:cs typeface="Times New Roman" panose="02020603050405020304" pitchFamily="18" charset="0"/>
              </a:rPr>
              <a:t>囚徒困境</a:t>
            </a:r>
            <a:r>
              <a:rPr lang="zh-CN" altLang="zh-CN" sz="5400" b="1" dirty="0" smtClean="0">
                <a:latin typeface="Times New Roman" panose="02020603050405020304" pitchFamily="18" charset="0"/>
                <a:cs typeface="Times New Roman" panose="02020603050405020304" pitchFamily="18" charset="0"/>
              </a:rPr>
              <a:t>问题</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08211209"/>
              </p:ext>
            </p:extLst>
          </p:nvPr>
        </p:nvGraphicFramePr>
        <p:xfrm>
          <a:off x="6451476" y="6130651"/>
          <a:ext cx="5616624" cy="2880321"/>
        </p:xfrm>
        <a:graphic>
          <a:graphicData uri="http://schemas.openxmlformats.org/drawingml/2006/table">
            <a:tbl>
              <a:tblPr firstRow="1" firstCol="1" bandRow="1">
                <a:tableStyleId>{5C22544A-7EE6-4342-B048-85BDC9FD1C3A}</a:tableStyleId>
              </a:tblPr>
              <a:tblGrid>
                <a:gridCol w="1872208"/>
                <a:gridCol w="1872208"/>
                <a:gridCol w="1872208"/>
              </a:tblGrid>
              <a:tr h="960107">
                <a:tc>
                  <a:txBody>
                    <a:bodyPr/>
                    <a:lstStyle/>
                    <a:p>
                      <a:pPr indent="266700" algn="ctr">
                        <a:spcBef>
                          <a:spcPts val="300"/>
                        </a:spcBef>
                        <a:spcAft>
                          <a:spcPts val="0"/>
                        </a:spcAft>
                      </a:pPr>
                      <a:r>
                        <a:rPr lang="en-US" sz="4400" kern="100" dirty="0">
                          <a:effectLst/>
                          <a:latin typeface="Times New Roman" panose="02020603050405020304" pitchFamily="18" charset="0"/>
                          <a:cs typeface="Times New Roman" panose="02020603050405020304" pitchFamily="18" charset="0"/>
                        </a:rPr>
                        <a:t> </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zh-CN" sz="4400" kern="100" dirty="0">
                          <a:effectLst/>
                          <a:latin typeface="Times New Roman" panose="02020603050405020304" pitchFamily="18" charset="0"/>
                          <a:cs typeface="Times New Roman" panose="02020603050405020304" pitchFamily="18" charset="0"/>
                        </a:rPr>
                        <a:t>合作</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zh-CN" sz="4400" kern="100" dirty="0">
                          <a:effectLst/>
                          <a:latin typeface="Times New Roman" panose="02020603050405020304" pitchFamily="18" charset="0"/>
                          <a:cs typeface="Times New Roman" panose="02020603050405020304" pitchFamily="18" charset="0"/>
                        </a:rPr>
                        <a:t>背叛</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960107">
                <a:tc>
                  <a:txBody>
                    <a:bodyPr/>
                    <a:lstStyle/>
                    <a:p>
                      <a:pPr indent="266700" algn="ctr">
                        <a:spcBef>
                          <a:spcPts val="300"/>
                        </a:spcBef>
                        <a:spcAft>
                          <a:spcPts val="0"/>
                        </a:spcAft>
                      </a:pPr>
                      <a:r>
                        <a:rPr lang="zh-CN" sz="4400" kern="100">
                          <a:effectLst/>
                          <a:latin typeface="Times New Roman" panose="02020603050405020304" pitchFamily="18" charset="0"/>
                          <a:cs typeface="Times New Roman" panose="02020603050405020304" pitchFamily="18" charset="0"/>
                        </a:rPr>
                        <a:t>合作</a:t>
                      </a:r>
                      <a:endParaRPr lang="zh-CN" sz="4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en-US" sz="4400" kern="100">
                          <a:effectLst/>
                          <a:latin typeface="Times New Roman" panose="02020603050405020304" pitchFamily="18" charset="0"/>
                          <a:cs typeface="Times New Roman" panose="02020603050405020304" pitchFamily="18" charset="0"/>
                        </a:rPr>
                        <a:t>3</a:t>
                      </a:r>
                      <a:r>
                        <a:rPr lang="zh-CN" sz="4400" kern="100">
                          <a:effectLst/>
                          <a:latin typeface="Times New Roman" panose="02020603050405020304" pitchFamily="18" charset="0"/>
                          <a:cs typeface="Times New Roman" panose="02020603050405020304" pitchFamily="18" charset="0"/>
                        </a:rPr>
                        <a:t>，</a:t>
                      </a:r>
                      <a:r>
                        <a:rPr lang="en-US" sz="4400" kern="100">
                          <a:effectLst/>
                          <a:latin typeface="Times New Roman" panose="02020603050405020304" pitchFamily="18" charset="0"/>
                          <a:cs typeface="Times New Roman" panose="02020603050405020304" pitchFamily="18" charset="0"/>
                        </a:rPr>
                        <a:t>3</a:t>
                      </a:r>
                      <a:endParaRPr lang="zh-CN" sz="4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en-US" sz="4400" kern="100" dirty="0">
                          <a:effectLst/>
                          <a:latin typeface="Times New Roman" panose="02020603050405020304" pitchFamily="18" charset="0"/>
                          <a:cs typeface="Times New Roman" panose="02020603050405020304" pitchFamily="18" charset="0"/>
                        </a:rPr>
                        <a:t>0</a:t>
                      </a:r>
                      <a:r>
                        <a:rPr lang="zh-CN" sz="4400" kern="100" dirty="0">
                          <a:effectLst/>
                          <a:latin typeface="Times New Roman" panose="02020603050405020304" pitchFamily="18" charset="0"/>
                          <a:cs typeface="Times New Roman" panose="02020603050405020304" pitchFamily="18" charset="0"/>
                        </a:rPr>
                        <a:t>，</a:t>
                      </a:r>
                      <a:r>
                        <a:rPr lang="en-US" sz="4400" kern="100" dirty="0">
                          <a:effectLst/>
                          <a:latin typeface="Times New Roman" panose="02020603050405020304" pitchFamily="18" charset="0"/>
                          <a:cs typeface="Times New Roman" panose="02020603050405020304" pitchFamily="18" charset="0"/>
                        </a:rPr>
                        <a:t>5</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960107">
                <a:tc>
                  <a:txBody>
                    <a:bodyPr/>
                    <a:lstStyle/>
                    <a:p>
                      <a:pPr indent="266700" algn="ctr">
                        <a:spcBef>
                          <a:spcPts val="300"/>
                        </a:spcBef>
                        <a:spcAft>
                          <a:spcPts val="0"/>
                        </a:spcAft>
                      </a:pPr>
                      <a:r>
                        <a:rPr lang="zh-CN" sz="4400" kern="100" dirty="0">
                          <a:effectLst/>
                          <a:latin typeface="Times New Roman" panose="02020603050405020304" pitchFamily="18" charset="0"/>
                          <a:cs typeface="Times New Roman" panose="02020603050405020304" pitchFamily="18" charset="0"/>
                        </a:rPr>
                        <a:t>背叛</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en-US" sz="4400" kern="100">
                          <a:effectLst/>
                          <a:latin typeface="Times New Roman" panose="02020603050405020304" pitchFamily="18" charset="0"/>
                          <a:cs typeface="Times New Roman" panose="02020603050405020304" pitchFamily="18" charset="0"/>
                        </a:rPr>
                        <a:t>5</a:t>
                      </a:r>
                      <a:r>
                        <a:rPr lang="zh-CN" sz="4400" kern="100">
                          <a:effectLst/>
                          <a:latin typeface="Times New Roman" panose="02020603050405020304" pitchFamily="18" charset="0"/>
                          <a:cs typeface="Times New Roman" panose="02020603050405020304" pitchFamily="18" charset="0"/>
                        </a:rPr>
                        <a:t>，</a:t>
                      </a:r>
                      <a:r>
                        <a:rPr lang="en-US" sz="4400" kern="100">
                          <a:effectLst/>
                          <a:latin typeface="Times New Roman" panose="02020603050405020304" pitchFamily="18" charset="0"/>
                          <a:cs typeface="Times New Roman" panose="02020603050405020304" pitchFamily="18" charset="0"/>
                        </a:rPr>
                        <a:t>0</a:t>
                      </a:r>
                      <a:endParaRPr lang="zh-CN" sz="4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300"/>
                        </a:spcBef>
                        <a:spcAft>
                          <a:spcPts val="0"/>
                        </a:spcAft>
                      </a:pPr>
                      <a:r>
                        <a:rPr lang="en-US" sz="4400" kern="100" dirty="0">
                          <a:effectLst/>
                          <a:latin typeface="Times New Roman" panose="02020603050405020304" pitchFamily="18" charset="0"/>
                          <a:cs typeface="Times New Roman" panose="02020603050405020304" pitchFamily="18" charset="0"/>
                        </a:rPr>
                        <a:t>1</a:t>
                      </a:r>
                      <a:r>
                        <a:rPr lang="zh-CN" sz="4400" kern="100" dirty="0">
                          <a:effectLst/>
                          <a:latin typeface="Times New Roman" panose="02020603050405020304" pitchFamily="18" charset="0"/>
                          <a:cs typeface="Times New Roman" panose="02020603050405020304" pitchFamily="18" charset="0"/>
                        </a:rPr>
                        <a:t>，</a:t>
                      </a:r>
                      <a:r>
                        <a:rPr lang="en-US" sz="4400" kern="100" dirty="0">
                          <a:effectLst/>
                          <a:latin typeface="Times New Roman" panose="02020603050405020304" pitchFamily="18" charset="0"/>
                          <a:cs typeface="Times New Roman" panose="02020603050405020304" pitchFamily="18" charset="0"/>
                        </a:rPr>
                        <a:t>1</a:t>
                      </a:r>
                      <a:endParaRPr 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Rectangle 1"/>
          <p:cNvSpPr>
            <a:spLocks noChangeArrowheads="1"/>
          </p:cNvSpPr>
          <p:nvPr/>
        </p:nvSpPr>
        <p:spPr bwMode="auto">
          <a:xfrm>
            <a:off x="1417704" y="1302970"/>
            <a:ext cx="1191729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zh-CN" sz="48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程序的规则：</a:t>
            </a:r>
            <a:endParaRPr kumimoji="0" lang="en-US" altLang="zh-CN" sz="480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1028700" lvl="1" indent="-571500">
              <a:lnSpc>
                <a:spcPct val="150000"/>
              </a:lnSpc>
              <a:buClr>
                <a:srgbClr val="0000FF"/>
              </a:buClr>
              <a:buFont typeface="Wingdings" panose="05000000000000000000" pitchFamily="2" charset="2"/>
              <a:buChar char="Ø"/>
            </a:pPr>
            <a:r>
              <a:rPr kumimoji="0" lang="zh-CN"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双方合作各得</a:t>
            </a:r>
            <a:r>
              <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3 </a:t>
            </a: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a:t>
            </a:r>
            <a:endPar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1028700" lvl="1" indent="-571500">
              <a:lnSpc>
                <a:spcPct val="150000"/>
              </a:lnSpc>
              <a:buClr>
                <a:srgbClr val="0000FF"/>
              </a:buClr>
              <a:buFont typeface="Wingdings" panose="05000000000000000000" pitchFamily="2" charset="2"/>
              <a:buChar char="Ø"/>
            </a:pP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双方背叛各得 </a:t>
            </a:r>
            <a:r>
              <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a:t>
            </a:r>
            <a:endPar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1028700" lvl="1" indent="-571500">
              <a:lnSpc>
                <a:spcPct val="150000"/>
              </a:lnSpc>
              <a:buClr>
                <a:srgbClr val="0000FF"/>
              </a:buClr>
              <a:buFont typeface="Wingdings" panose="05000000000000000000" pitchFamily="2" charset="2"/>
              <a:buChar char="Ø"/>
            </a:pP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一方合作一方背叛，合作方得</a:t>
            </a:r>
            <a:r>
              <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分，背叛方得</a:t>
            </a:r>
            <a:r>
              <a:rPr kumimoji="0" lang="en-US" altLang="zh-CN"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400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a:t>
            </a:r>
            <a:endParaRPr kumimoji="0" lang="zh-CN" altLang="en-US" sz="5400" i="0" u="none" strike="noStrike" cap="none" normalizeH="0" baseline="0" dirty="0" smtClean="0">
              <a:ln>
                <a:noFill/>
              </a:ln>
              <a:solidFill>
                <a:schemeClr val="tx2"/>
              </a:solidFill>
              <a:effectLst/>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706" y="5780232"/>
            <a:ext cx="3217714" cy="279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2490644" y="8578924"/>
            <a:ext cx="3672800" cy="5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10000"/>
              </a:lnSpc>
              <a:spcBef>
                <a:spcPct val="20000"/>
              </a:spcBef>
              <a:buClr>
                <a:schemeClr val="tx1"/>
              </a:buClr>
              <a:buSzPct val="80000"/>
              <a:buFont typeface="Wingdings" pitchFamily="2" charset="2"/>
              <a:buNone/>
            </a:pPr>
            <a:r>
              <a:rPr lang="zh-CN" altLang="zh-CN" sz="3200" b="1" dirty="0">
                <a:solidFill>
                  <a:srgbClr val="FF0000"/>
                </a:solidFill>
              </a:rPr>
              <a:t>prisoner's dilemma </a:t>
            </a:r>
            <a:endParaRPr lang="zh-CN" altLang="en-US" sz="3200" b="1" dirty="0">
              <a:solidFill>
                <a:srgbClr val="FF0000"/>
              </a:solidFill>
            </a:endParaRPr>
          </a:p>
        </p:txBody>
      </p:sp>
    </p:spTree>
    <p:extLst>
      <p:ext uri="{BB962C8B-B14F-4D97-AF65-F5344CB8AC3E}">
        <p14:creationId xmlns:p14="http://schemas.microsoft.com/office/powerpoint/2010/main" val="6991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278" y="418977"/>
            <a:ext cx="11235973" cy="887139"/>
          </a:xfrm>
        </p:spPr>
        <p:txBody>
          <a:bodyPr>
            <a:normAutofit fontScale="90000"/>
          </a:bodyPr>
          <a:lstStyle/>
          <a:p>
            <a:r>
              <a:rPr lang="zh-CN" altLang="en-US" sz="6000" b="1" dirty="0"/>
              <a:t>难题的</a:t>
            </a:r>
            <a:r>
              <a:rPr lang="zh-CN" altLang="en-US" sz="6000" b="1" dirty="0" smtClean="0"/>
              <a:t>解决</a:t>
            </a:r>
            <a:r>
              <a:rPr lang="en-US" altLang="zh-CN" sz="6000" b="1" dirty="0" smtClean="0"/>
              <a:t>____</a:t>
            </a:r>
            <a:r>
              <a:rPr lang="zh-CN" altLang="en-US" sz="6000" b="1" dirty="0" smtClean="0"/>
              <a:t>计算机模拟</a:t>
            </a:r>
            <a:endParaRPr lang="zh-CN" altLang="en-US" b="1" dirty="0"/>
          </a:p>
        </p:txBody>
      </p:sp>
      <p:sp>
        <p:nvSpPr>
          <p:cNvPr id="3" name="内容占位符 2"/>
          <p:cNvSpPr>
            <a:spLocks noGrp="1"/>
          </p:cNvSpPr>
          <p:nvPr>
            <p:ph idx="1"/>
          </p:nvPr>
        </p:nvSpPr>
        <p:spPr>
          <a:xfrm>
            <a:off x="1266900" y="1594148"/>
            <a:ext cx="12169352" cy="7848872"/>
          </a:xfrm>
        </p:spPr>
        <p:txBody>
          <a:bodyPr>
            <a:noAutofit/>
          </a:bodyPr>
          <a:lstStyle/>
          <a:p>
            <a:r>
              <a:rPr lang="zh-CN" altLang="en-US" sz="4000" b="1" dirty="0"/>
              <a:t> 为解决“囚徒困境”难题，美国曾组织竞赛，要求参赛者根据“重复囚徒困境”</a:t>
            </a:r>
            <a:r>
              <a:rPr lang="en-US" altLang="zh-CN" sz="4000" b="1" dirty="0"/>
              <a:t>(</a:t>
            </a:r>
            <a:r>
              <a:rPr lang="zh-CN" altLang="en-US" sz="4000" b="1" dirty="0"/>
              <a:t>双方不止一次相遇，“背叛”可能在以后遭到报复</a:t>
            </a:r>
            <a:r>
              <a:rPr lang="en-US" altLang="zh-CN" sz="4000" b="1" dirty="0"/>
              <a:t>)</a:t>
            </a:r>
            <a:r>
              <a:rPr lang="zh-CN" altLang="en-US" sz="4000" b="1" dirty="0"/>
              <a:t>来设计程序。</a:t>
            </a:r>
          </a:p>
          <a:p>
            <a:r>
              <a:rPr lang="zh-CN" altLang="en-US" sz="4000" b="1" dirty="0"/>
              <a:t> 将程序输入计算机反复互相博弈，以最终得分评估</a:t>
            </a:r>
            <a:r>
              <a:rPr lang="zh-CN" altLang="en-US" sz="4000" b="1" dirty="0" smtClean="0"/>
              <a:t>优劣</a:t>
            </a:r>
            <a:endParaRPr lang="zh-CN" altLang="en-US" sz="4000" b="1" dirty="0"/>
          </a:p>
          <a:p>
            <a:pPr lvl="1">
              <a:spcBef>
                <a:spcPts val="0"/>
              </a:spcBef>
              <a:spcAft>
                <a:spcPts val="0"/>
              </a:spcAft>
              <a:buFont typeface="Wingdings" panose="05000000000000000000" pitchFamily="2" charset="2"/>
              <a:buChar char="Ø"/>
            </a:pPr>
            <a:r>
              <a:rPr lang="zh-CN" altLang="en-US" sz="3200" b="1" dirty="0"/>
              <a:t>有些程序采用“随机”</a:t>
            </a:r>
            <a:r>
              <a:rPr lang="zh-CN" altLang="en-US" sz="3200" b="1" dirty="0" smtClean="0"/>
              <a:t>对策</a:t>
            </a:r>
            <a:endParaRPr lang="zh-CN" altLang="en-US" sz="3200" b="1" dirty="0"/>
          </a:p>
          <a:p>
            <a:pPr lvl="1">
              <a:spcBef>
                <a:spcPts val="0"/>
              </a:spcBef>
              <a:spcAft>
                <a:spcPts val="0"/>
              </a:spcAft>
              <a:buFont typeface="Wingdings" panose="05000000000000000000" pitchFamily="2" charset="2"/>
              <a:buChar char="Ø"/>
            </a:pPr>
            <a:r>
              <a:rPr lang="zh-CN" altLang="en-US" sz="3200" b="1" dirty="0"/>
              <a:t>有些采用“永远背叛”</a:t>
            </a:r>
            <a:r>
              <a:rPr lang="zh-CN" altLang="en-US" sz="3200" b="1" dirty="0" smtClean="0"/>
              <a:t>对策</a:t>
            </a:r>
            <a:endParaRPr lang="zh-CN" altLang="en-US" sz="3200" b="1" dirty="0"/>
          </a:p>
          <a:p>
            <a:pPr lvl="1">
              <a:spcBef>
                <a:spcPts val="0"/>
              </a:spcBef>
              <a:spcAft>
                <a:spcPts val="1800"/>
              </a:spcAft>
              <a:buFont typeface="Wingdings" panose="05000000000000000000" pitchFamily="2" charset="2"/>
              <a:buChar char="Ø"/>
            </a:pPr>
            <a:r>
              <a:rPr lang="zh-CN" altLang="en-US" sz="3200" b="1" dirty="0"/>
              <a:t>有些采用“永远合作”</a:t>
            </a:r>
            <a:r>
              <a:rPr lang="zh-CN" altLang="en-US" sz="3200" b="1" dirty="0" smtClean="0"/>
              <a:t>对策</a:t>
            </a:r>
            <a:endParaRPr lang="zh-CN" altLang="en-US" sz="3200" b="1" dirty="0"/>
          </a:p>
          <a:p>
            <a:r>
              <a:rPr lang="zh-CN" altLang="en-US" sz="4000" b="1" dirty="0" smtClean="0"/>
              <a:t>最佳策略是</a:t>
            </a:r>
            <a:r>
              <a:rPr lang="zh-CN" altLang="en-US" sz="4000" b="1" dirty="0"/>
              <a:t>：</a:t>
            </a:r>
            <a:r>
              <a:rPr lang="zh-CN" altLang="en-US" sz="4000" b="1" dirty="0" smtClean="0"/>
              <a:t>“以牙还牙”</a:t>
            </a:r>
            <a:endParaRPr lang="en-US" altLang="zh-CN" sz="4000" b="1" dirty="0" smtClean="0"/>
          </a:p>
          <a:p>
            <a:pPr marL="635005" lvl="1" indent="0">
              <a:buNone/>
            </a:pPr>
            <a:r>
              <a:rPr lang="zh-CN" altLang="en-US" sz="3445" b="1" dirty="0" smtClean="0"/>
              <a:t>这个策略在</a:t>
            </a:r>
            <a:r>
              <a:rPr lang="zh-CN" altLang="en-US" sz="3445" b="1" dirty="0"/>
              <a:t>重复博弈的</a:t>
            </a:r>
            <a:r>
              <a:rPr lang="zh-CN" altLang="en-US" sz="3445" b="1" dirty="0">
                <a:solidFill>
                  <a:srgbClr val="C00000"/>
                </a:solidFill>
              </a:rPr>
              <a:t>开头合作</a:t>
            </a:r>
            <a:r>
              <a:rPr lang="zh-CN" altLang="en-US" sz="3445" b="1" dirty="0"/>
              <a:t>，然后，</a:t>
            </a:r>
            <a:r>
              <a:rPr lang="zh-CN" altLang="en-US" sz="3445" b="1" dirty="0" smtClean="0"/>
              <a:t>采取对手</a:t>
            </a:r>
            <a:r>
              <a:rPr lang="zh-CN" altLang="en-US" sz="3445" b="1" dirty="0"/>
              <a:t>前一回合的策略。</a:t>
            </a:r>
          </a:p>
          <a:p>
            <a:endParaRPr lang="zh-CN" altLang="en-US" sz="4000" b="1" dirty="0"/>
          </a:p>
        </p:txBody>
      </p:sp>
      <p:graphicFrame>
        <p:nvGraphicFramePr>
          <p:cNvPr id="4" name="内容占位符 3"/>
          <p:cNvGraphicFramePr>
            <a:graphicFrameLocks/>
          </p:cNvGraphicFramePr>
          <p:nvPr>
            <p:extLst>
              <p:ext uri="{D42A27DB-BD31-4B8C-83A1-F6EECF244321}">
                <p14:modId xmlns:p14="http://schemas.microsoft.com/office/powerpoint/2010/main" val="3158842727"/>
              </p:ext>
            </p:extLst>
          </p:nvPr>
        </p:nvGraphicFramePr>
        <p:xfrm>
          <a:off x="8683725" y="5050533"/>
          <a:ext cx="4248471" cy="2088231"/>
        </p:xfrm>
        <a:graphic>
          <a:graphicData uri="http://schemas.openxmlformats.org/drawingml/2006/table">
            <a:tbl>
              <a:tblPr firstRow="1" firstCol="1" bandRow="1">
                <a:tableStyleId>{5940675A-B579-460E-94D1-54222C63F5DA}</a:tableStyleId>
              </a:tblPr>
              <a:tblGrid>
                <a:gridCol w="1416157"/>
                <a:gridCol w="1416157"/>
                <a:gridCol w="1416157"/>
              </a:tblGrid>
              <a:tr h="696077">
                <a:tc>
                  <a:txBody>
                    <a:bodyPr/>
                    <a:lstStyle/>
                    <a:p>
                      <a:pPr indent="266700" algn="ctr">
                        <a:spcBef>
                          <a:spcPts val="300"/>
                        </a:spcBef>
                        <a:spcAft>
                          <a:spcPts val="0"/>
                        </a:spcAft>
                      </a:pPr>
                      <a:r>
                        <a:rPr lang="en-US" sz="3600" kern="100" dirty="0">
                          <a:effectLst/>
                        </a:rPr>
                        <a:t> </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zh-CN" sz="3600" kern="100" dirty="0">
                          <a:effectLst/>
                        </a:rPr>
                        <a:t>合作</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zh-CN" sz="3600" kern="100" dirty="0">
                          <a:effectLst/>
                        </a:rPr>
                        <a:t>背叛</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r>
              <a:tr h="696077">
                <a:tc>
                  <a:txBody>
                    <a:bodyPr/>
                    <a:lstStyle/>
                    <a:p>
                      <a:pPr indent="266700" algn="ctr">
                        <a:spcBef>
                          <a:spcPts val="300"/>
                        </a:spcBef>
                        <a:spcAft>
                          <a:spcPts val="0"/>
                        </a:spcAft>
                      </a:pPr>
                      <a:r>
                        <a:rPr lang="zh-CN" sz="3600" kern="100">
                          <a:effectLst/>
                        </a:rPr>
                        <a:t>合作</a:t>
                      </a:r>
                      <a:endParaRPr lang="zh-CN" sz="3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en-US" sz="3600" kern="100">
                          <a:effectLst/>
                        </a:rPr>
                        <a:t>3</a:t>
                      </a:r>
                      <a:r>
                        <a:rPr lang="zh-CN" sz="3600" kern="100">
                          <a:effectLst/>
                        </a:rPr>
                        <a:t>，</a:t>
                      </a:r>
                      <a:r>
                        <a:rPr lang="en-US" sz="3600" kern="100">
                          <a:effectLst/>
                        </a:rPr>
                        <a:t>3</a:t>
                      </a:r>
                      <a:endParaRPr lang="zh-CN" sz="3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en-US" sz="3600" kern="100" dirty="0">
                          <a:effectLst/>
                        </a:rPr>
                        <a:t>0</a:t>
                      </a:r>
                      <a:r>
                        <a:rPr lang="zh-CN" sz="3600" kern="100" dirty="0">
                          <a:effectLst/>
                        </a:rPr>
                        <a:t>，</a:t>
                      </a:r>
                      <a:r>
                        <a:rPr lang="en-US" sz="3600" kern="100" dirty="0">
                          <a:effectLst/>
                        </a:rPr>
                        <a:t>5</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r>
              <a:tr h="696077">
                <a:tc>
                  <a:txBody>
                    <a:bodyPr/>
                    <a:lstStyle/>
                    <a:p>
                      <a:pPr indent="266700" algn="ctr">
                        <a:spcBef>
                          <a:spcPts val="300"/>
                        </a:spcBef>
                        <a:spcAft>
                          <a:spcPts val="0"/>
                        </a:spcAft>
                      </a:pPr>
                      <a:r>
                        <a:rPr lang="zh-CN" sz="3600" kern="100" dirty="0">
                          <a:effectLst/>
                        </a:rPr>
                        <a:t>背叛</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en-US" sz="3600" kern="100" dirty="0">
                          <a:effectLst/>
                        </a:rPr>
                        <a:t>5</a:t>
                      </a:r>
                      <a:r>
                        <a:rPr lang="zh-CN" sz="3600" kern="100" dirty="0">
                          <a:effectLst/>
                        </a:rPr>
                        <a:t>，</a:t>
                      </a:r>
                      <a:r>
                        <a:rPr lang="en-US" sz="3600" kern="100" dirty="0">
                          <a:effectLst/>
                        </a:rPr>
                        <a:t>0</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indent="266700" algn="ctr">
                        <a:spcBef>
                          <a:spcPts val="300"/>
                        </a:spcBef>
                        <a:spcAft>
                          <a:spcPts val="0"/>
                        </a:spcAft>
                      </a:pPr>
                      <a:r>
                        <a:rPr lang="en-US" sz="3600" kern="100" dirty="0">
                          <a:effectLst/>
                        </a:rPr>
                        <a:t>1</a:t>
                      </a:r>
                      <a:r>
                        <a:rPr lang="zh-CN" sz="3600" kern="100" dirty="0">
                          <a:effectLst/>
                        </a:rPr>
                        <a:t>，</a:t>
                      </a:r>
                      <a:r>
                        <a:rPr lang="en-US" sz="3600" kern="100" dirty="0">
                          <a:effectLst/>
                        </a:rPr>
                        <a:t>1</a:t>
                      </a:r>
                      <a:endParaRPr 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2">
                        <a:lumMod val="20000"/>
                        <a:lumOff val="80000"/>
                      </a:schemeClr>
                    </a:solidFill>
                  </a:tcPr>
                </a:tc>
              </a:tr>
            </a:tbl>
          </a:graphicData>
        </a:graphic>
      </p:graphicFrame>
    </p:spTree>
    <p:extLst>
      <p:ext uri="{BB962C8B-B14F-4D97-AF65-F5344CB8AC3E}">
        <p14:creationId xmlns:p14="http://schemas.microsoft.com/office/powerpoint/2010/main" val="246992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6"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80">
                                          <p:stCondLst>
                                            <p:cond delay="0"/>
                                          </p:stCondLst>
                                        </p:cTn>
                                        <p:tgtEl>
                                          <p:spTgt spid="4"/>
                                        </p:tgtEl>
                                      </p:cBhvr>
                                    </p:animEffect>
                                    <p:anim calcmode="lin" valueType="num">
                                      <p:cBhvr>
                                        <p:cTn id="1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4" dur="26">
                                          <p:stCondLst>
                                            <p:cond delay="650"/>
                                          </p:stCondLst>
                                        </p:cTn>
                                        <p:tgtEl>
                                          <p:spTgt spid="4"/>
                                        </p:tgtEl>
                                      </p:cBhvr>
                                      <p:to x="100000" y="60000"/>
                                    </p:animScale>
                                    <p:animScale>
                                      <p:cBhvr>
                                        <p:cTn id="25" dur="166" decel="50000">
                                          <p:stCondLst>
                                            <p:cond delay="676"/>
                                          </p:stCondLst>
                                        </p:cTn>
                                        <p:tgtEl>
                                          <p:spTgt spid="4"/>
                                        </p:tgtEl>
                                      </p:cBhvr>
                                      <p:to x="100000" y="100000"/>
                                    </p:animScale>
                                    <p:animScale>
                                      <p:cBhvr>
                                        <p:cTn id="26" dur="26">
                                          <p:stCondLst>
                                            <p:cond delay="1312"/>
                                          </p:stCondLst>
                                        </p:cTn>
                                        <p:tgtEl>
                                          <p:spTgt spid="4"/>
                                        </p:tgtEl>
                                      </p:cBhvr>
                                      <p:to x="100000" y="80000"/>
                                    </p:animScale>
                                    <p:animScale>
                                      <p:cBhvr>
                                        <p:cTn id="27" dur="166" decel="50000">
                                          <p:stCondLst>
                                            <p:cond delay="1338"/>
                                          </p:stCondLst>
                                        </p:cTn>
                                        <p:tgtEl>
                                          <p:spTgt spid="4"/>
                                        </p:tgtEl>
                                      </p:cBhvr>
                                      <p:to x="100000" y="100000"/>
                                    </p:animScale>
                                    <p:animScale>
                                      <p:cBhvr>
                                        <p:cTn id="28" dur="26">
                                          <p:stCondLst>
                                            <p:cond delay="1642"/>
                                          </p:stCondLst>
                                        </p:cTn>
                                        <p:tgtEl>
                                          <p:spTgt spid="4"/>
                                        </p:tgtEl>
                                      </p:cBhvr>
                                      <p:to x="100000" y="90000"/>
                                    </p:animScale>
                                    <p:animScale>
                                      <p:cBhvr>
                                        <p:cTn id="29" dur="166" decel="50000">
                                          <p:stCondLst>
                                            <p:cond delay="1668"/>
                                          </p:stCondLst>
                                        </p:cTn>
                                        <p:tgtEl>
                                          <p:spTgt spid="4"/>
                                        </p:tgtEl>
                                      </p:cBhvr>
                                      <p:to x="100000" y="100000"/>
                                    </p:animScale>
                                    <p:animScale>
                                      <p:cBhvr>
                                        <p:cTn id="30" dur="26">
                                          <p:stCondLst>
                                            <p:cond delay="1808"/>
                                          </p:stCondLst>
                                        </p:cTn>
                                        <p:tgtEl>
                                          <p:spTgt spid="4"/>
                                        </p:tgtEl>
                                      </p:cBhvr>
                                      <p:to x="100000" y="95000"/>
                                    </p:animScale>
                                    <p:animScale>
                                      <p:cBhvr>
                                        <p:cTn id="31" dur="166" decel="50000">
                                          <p:stCondLst>
                                            <p:cond delay="1834"/>
                                          </p:stCondLst>
                                        </p:cTn>
                                        <p:tgtEl>
                                          <p:spTgt spid="4"/>
                                        </p:tgtEl>
                                      </p:cBhvr>
                                      <p:to x="100000" y="100000"/>
                                    </p:animScale>
                                  </p:childTnLst>
                                </p:cTn>
                              </p:par>
                              <p:par>
                                <p:cTn id="32" presetID="2" presetClass="entr" presetSubtype="4"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additive="base">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additive="base">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9069" y="153988"/>
            <a:ext cx="8424936" cy="1463203"/>
          </a:xfrm>
        </p:spPr>
        <p:txBody>
          <a:bodyPr>
            <a:normAutofit/>
          </a:bodyPr>
          <a:lstStyle/>
          <a:p>
            <a:r>
              <a:rPr lang="zh-CN" altLang="en-US" b="1" dirty="0">
                <a:solidFill>
                  <a:schemeClr val="tx2"/>
                </a:solidFill>
                <a:latin typeface="楷体_GB2312" pitchFamily="49" charset="-122"/>
                <a:ea typeface="楷体_GB2312" pitchFamily="49" charset="-122"/>
                <a:sym typeface="Symbol" pitchFamily="18" charset="2"/>
              </a:rPr>
              <a:t>数字</a:t>
            </a:r>
            <a:r>
              <a:rPr lang="zh-CN" altLang="en-US" b="1" dirty="0" smtClean="0">
                <a:solidFill>
                  <a:schemeClr val="tx2"/>
                </a:solidFill>
                <a:latin typeface="楷体_GB2312" pitchFamily="49" charset="-122"/>
                <a:ea typeface="楷体_GB2312" pitchFamily="49" charset="-122"/>
                <a:sym typeface="Symbol" pitchFamily="18" charset="2"/>
              </a:rPr>
              <a:t>猜测</a:t>
            </a:r>
            <a:endParaRPr lang="zh-CN" altLang="en-US" dirty="0">
              <a:solidFill>
                <a:schemeClr val="tx2"/>
              </a:solidFill>
            </a:endParaRPr>
          </a:p>
        </p:txBody>
      </p:sp>
      <p:sp>
        <p:nvSpPr>
          <p:cNvPr id="3" name="内容占位符 2"/>
          <p:cNvSpPr>
            <a:spLocks noGrp="1"/>
          </p:cNvSpPr>
          <p:nvPr>
            <p:ph idx="1"/>
          </p:nvPr>
        </p:nvSpPr>
        <p:spPr>
          <a:xfrm>
            <a:off x="1432278" y="1450132"/>
            <a:ext cx="11902722" cy="3744415"/>
          </a:xfrm>
        </p:spPr>
        <p:txBody>
          <a:bodyPr>
            <a:noAutofit/>
          </a:bodyPr>
          <a:lstStyle/>
          <a:p>
            <a:pPr marL="0" indent="0">
              <a:lnSpc>
                <a:spcPct val="150000"/>
              </a:lnSpc>
              <a:buClr>
                <a:srgbClr val="0000FF"/>
              </a:buClr>
              <a:buSzPct val="200000"/>
            </a:pPr>
            <a:r>
              <a:rPr lang="zh-CN" altLang="en-US" sz="4000" b="1" dirty="0">
                <a:latin typeface="楷体_GB2312" pitchFamily="49" charset="-122"/>
                <a:ea typeface="楷体_GB2312" pitchFamily="49" charset="-122"/>
                <a:sym typeface="Symbol" pitchFamily="18" charset="2"/>
              </a:rPr>
              <a:t>小明说他心中想到一个</a:t>
            </a:r>
            <a:r>
              <a:rPr lang="zh-CN" altLang="en-US" sz="4000" b="1" dirty="0" smtClean="0">
                <a:latin typeface="楷体_GB2312" pitchFamily="49" charset="-122"/>
                <a:ea typeface="楷体_GB2312" pitchFamily="49" charset="-122"/>
                <a:sym typeface="Symbol" pitchFamily="18" charset="2"/>
              </a:rPr>
              <a:t>0 </a:t>
            </a:r>
            <a:r>
              <a:rPr lang="en-US" altLang="zh-CN" sz="4000" b="1" dirty="0" smtClean="0">
                <a:latin typeface="Times New Roman" panose="02020603050405020304" pitchFamily="18" charset="0"/>
                <a:ea typeface="楷体_GB2312" pitchFamily="49" charset="-122"/>
                <a:cs typeface="Times New Roman" panose="02020603050405020304" pitchFamily="18" charset="0"/>
                <a:sym typeface="Symbol" pitchFamily="18" charset="2"/>
              </a:rPr>
              <a:t>~</a:t>
            </a:r>
            <a:r>
              <a:rPr lang="zh-CN" altLang="en-US" sz="4000" b="1" dirty="0" smtClean="0">
                <a:latin typeface="楷体_GB2312" pitchFamily="49" charset="-122"/>
                <a:ea typeface="楷体_GB2312" pitchFamily="49" charset="-122"/>
                <a:sym typeface="Symbol" pitchFamily="18" charset="2"/>
              </a:rPr>
              <a:t>100</a:t>
            </a:r>
            <a:r>
              <a:rPr lang="zh-CN" altLang="en-US" sz="4000" b="1" dirty="0">
                <a:latin typeface="楷体_GB2312" pitchFamily="49" charset="-122"/>
                <a:ea typeface="楷体_GB2312" pitchFamily="49" charset="-122"/>
                <a:sym typeface="Symbol" pitchFamily="18" charset="2"/>
              </a:rPr>
              <a:t>之间的数字，这个数字他要告诉给老师，然后让其他人来提问</a:t>
            </a:r>
            <a:r>
              <a:rPr lang="zh-CN" altLang="en-US" sz="4000" b="1" dirty="0" smtClean="0">
                <a:latin typeface="楷体_GB2312" pitchFamily="49" charset="-122"/>
                <a:ea typeface="楷体_GB2312" pitchFamily="49" charset="-122"/>
                <a:sym typeface="Symbol" pitchFamily="18" charset="2"/>
              </a:rPr>
              <a:t>。</a:t>
            </a:r>
            <a:endParaRPr lang="en-US" altLang="zh-CN" sz="4000" b="1" dirty="0">
              <a:latin typeface="楷体_GB2312" pitchFamily="49" charset="-122"/>
              <a:ea typeface="楷体_GB2312" pitchFamily="49" charset="-122"/>
              <a:sym typeface="Symbol" pitchFamily="18" charset="2"/>
            </a:endParaRPr>
          </a:p>
          <a:p>
            <a:pPr marL="0" indent="0">
              <a:lnSpc>
                <a:spcPct val="150000"/>
              </a:lnSpc>
              <a:buClr>
                <a:srgbClr val="0000FF"/>
              </a:buClr>
              <a:buSzPct val="200000"/>
            </a:pPr>
            <a:r>
              <a:rPr lang="zh-CN" altLang="en-US" sz="4000" b="1" dirty="0" smtClean="0">
                <a:latin typeface="楷体_GB2312" pitchFamily="49" charset="-122"/>
                <a:ea typeface="楷体_GB2312" pitchFamily="49" charset="-122"/>
                <a:sym typeface="Symbol" pitchFamily="18" charset="2"/>
              </a:rPr>
              <a:t>提问</a:t>
            </a:r>
            <a:r>
              <a:rPr lang="zh-CN" altLang="en-US" sz="4000" b="1" dirty="0">
                <a:latin typeface="楷体_GB2312" pitchFamily="49" charset="-122"/>
                <a:ea typeface="楷体_GB2312" pitchFamily="49" charset="-122"/>
                <a:sym typeface="Symbol" pitchFamily="18" charset="2"/>
              </a:rPr>
              <a:t>的人可以</a:t>
            </a:r>
            <a:r>
              <a:rPr lang="zh-CN" altLang="en-US" sz="4000" b="1" dirty="0" smtClean="0">
                <a:latin typeface="楷体_GB2312" pitchFamily="49" charset="-122"/>
                <a:ea typeface="楷体_GB2312" pitchFamily="49" charset="-122"/>
                <a:sym typeface="Symbol" pitchFamily="18" charset="2"/>
              </a:rPr>
              <a:t>问</a:t>
            </a:r>
            <a:r>
              <a:rPr lang="zh-CN" altLang="en-US" sz="4000" b="1" dirty="0" smtClean="0">
                <a:solidFill>
                  <a:srgbClr val="FF0000"/>
                </a:solidFill>
                <a:latin typeface="楷体_GB2312" pitchFamily="49" charset="-122"/>
                <a:ea typeface="楷体_GB2312" pitchFamily="49" charset="-122"/>
                <a:sym typeface="Symbol" pitchFamily="18" charset="2"/>
              </a:rPr>
              <a:t>问题</a:t>
            </a:r>
            <a:r>
              <a:rPr lang="zh-CN" altLang="en-US" sz="4000" b="1" dirty="0">
                <a:latin typeface="楷体_GB2312" pitchFamily="49" charset="-122"/>
                <a:ea typeface="楷体_GB2312" pitchFamily="49" charset="-122"/>
                <a:sym typeface="Symbol" pitchFamily="18" charset="2"/>
              </a:rPr>
              <a:t>，但小明只能用</a:t>
            </a:r>
            <a:r>
              <a:rPr lang="en-US" altLang="zh-CN" sz="4000" b="1" dirty="0">
                <a:solidFill>
                  <a:srgbClr val="FF0000"/>
                </a:solidFill>
                <a:latin typeface="楷体_GB2312" pitchFamily="49" charset="-122"/>
                <a:ea typeface="楷体_GB2312" pitchFamily="49" charset="-122"/>
                <a:sym typeface="Symbol" pitchFamily="18" charset="2"/>
              </a:rPr>
              <a:t>YES/NO</a:t>
            </a:r>
            <a:r>
              <a:rPr lang="zh-CN" altLang="en-US" sz="4000" b="1" dirty="0">
                <a:latin typeface="楷体_GB2312" pitchFamily="49" charset="-122"/>
                <a:ea typeface="楷体_GB2312" pitchFamily="49" charset="-122"/>
                <a:sym typeface="Symbol" pitchFamily="18" charset="2"/>
              </a:rPr>
              <a:t>作答</a:t>
            </a:r>
            <a:r>
              <a:rPr lang="zh-CN" altLang="en-US" sz="4000" b="1" dirty="0" smtClean="0">
                <a:latin typeface="楷体_GB2312" pitchFamily="49" charset="-122"/>
                <a:ea typeface="楷体_GB2312" pitchFamily="49" charset="-122"/>
                <a:sym typeface="Symbol" pitchFamily="18" charset="2"/>
              </a:rPr>
              <a:t>。</a:t>
            </a:r>
            <a:endParaRPr lang="en-US" altLang="zh-CN" sz="4000" b="1" dirty="0">
              <a:latin typeface="楷体_GB2312" pitchFamily="49" charset="-122"/>
              <a:ea typeface="楷体_GB2312" pitchFamily="49" charset="-122"/>
              <a:sym typeface="Symbol" pitchFamily="18" charset="2"/>
            </a:endParaRPr>
          </a:p>
        </p:txBody>
      </p:sp>
      <p:sp>
        <p:nvSpPr>
          <p:cNvPr id="5" name="TextBox 4"/>
          <p:cNvSpPr txBox="1"/>
          <p:nvPr/>
        </p:nvSpPr>
        <p:spPr>
          <a:xfrm>
            <a:off x="5083324" y="5122540"/>
            <a:ext cx="3888432" cy="4154984"/>
          </a:xfrm>
          <a:prstGeom prst="rect">
            <a:avLst/>
          </a:prstGeom>
          <a:solidFill>
            <a:schemeClr val="accent2">
              <a:lumMod val="20000"/>
              <a:lumOff val="80000"/>
            </a:schemeClr>
          </a:solidFill>
        </p:spPr>
        <p:txBody>
          <a:bodyPr wrap="square" rtlCol="0">
            <a:spAutoFit/>
          </a:bodyPr>
          <a:lstStyle/>
          <a:p>
            <a:pPr algn="l">
              <a:lnSpc>
                <a:spcPct val="150000"/>
              </a:lnSpc>
            </a:pPr>
            <a:r>
              <a:rPr lang="zh-CN" altLang="en-US" sz="4400" dirty="0" smtClean="0">
                <a:latin typeface="宋体" panose="02010600030101010101" pitchFamily="2" charset="-122"/>
                <a:ea typeface="宋体" panose="02010600030101010101" pitchFamily="2" charset="-122"/>
              </a:rPr>
              <a:t>方 法：</a:t>
            </a:r>
            <a:endParaRPr lang="en-US" altLang="zh-CN" sz="4400" dirty="0" smtClean="0">
              <a:latin typeface="宋体" panose="02010600030101010101" pitchFamily="2" charset="-122"/>
              <a:ea typeface="宋体" panose="02010600030101010101" pitchFamily="2" charset="-122"/>
            </a:endParaRPr>
          </a:p>
          <a:p>
            <a:pPr marL="1028700" lvl="1" indent="-571500" algn="l">
              <a:lnSpc>
                <a:spcPct val="150000"/>
              </a:lnSpc>
              <a:buBlip>
                <a:blip r:embed="rId2"/>
              </a:buBlip>
            </a:pPr>
            <a:r>
              <a:rPr lang="zh-CN" altLang="en-US" sz="4400" dirty="0" smtClean="0">
                <a:latin typeface="宋体" panose="02010600030101010101" pitchFamily="2" charset="-122"/>
                <a:ea typeface="宋体" panose="02010600030101010101" pitchFamily="2" charset="-122"/>
              </a:rPr>
              <a:t> 蛮力</a:t>
            </a:r>
            <a:endParaRPr lang="en-US" altLang="zh-CN" sz="4400" dirty="0" smtClean="0">
              <a:latin typeface="宋体" panose="02010600030101010101" pitchFamily="2" charset="-122"/>
              <a:ea typeface="宋体" panose="02010600030101010101" pitchFamily="2" charset="-122"/>
            </a:endParaRPr>
          </a:p>
          <a:p>
            <a:pPr marL="1028700" lvl="1" indent="-571500" algn="l">
              <a:lnSpc>
                <a:spcPct val="150000"/>
              </a:lnSpc>
              <a:buBlip>
                <a:blip r:embed="rId2"/>
              </a:buBlip>
            </a:pPr>
            <a:r>
              <a:rPr lang="zh-CN" altLang="en-US" sz="4400" dirty="0" smtClean="0">
                <a:latin typeface="宋体" panose="02010600030101010101" pitchFamily="2" charset="-122"/>
                <a:ea typeface="宋体" panose="02010600030101010101" pitchFamily="2" charset="-122"/>
              </a:rPr>
              <a:t> 穷举</a:t>
            </a:r>
            <a:endParaRPr lang="en-US" altLang="zh-CN" sz="4400" dirty="0" smtClean="0">
              <a:latin typeface="宋体" panose="02010600030101010101" pitchFamily="2" charset="-122"/>
              <a:ea typeface="宋体" panose="02010600030101010101" pitchFamily="2" charset="-122"/>
            </a:endParaRPr>
          </a:p>
          <a:p>
            <a:pPr marL="1028700" lvl="1" indent="-571500" algn="l">
              <a:lnSpc>
                <a:spcPct val="150000"/>
              </a:lnSpc>
              <a:buBlip>
                <a:blip r:embed="rId2"/>
              </a:buBlip>
            </a:pPr>
            <a:r>
              <a:rPr lang="zh-CN" altLang="en-US" sz="4400" dirty="0" smtClean="0">
                <a:latin typeface="宋体" panose="02010600030101010101" pitchFamily="2" charset="-122"/>
                <a:ea typeface="宋体" panose="02010600030101010101" pitchFamily="2" charset="-122"/>
              </a:rPr>
              <a:t> 折半</a:t>
            </a:r>
            <a:endParaRPr lang="zh-CN" altLang="en-US" sz="4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696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2367" y="216024"/>
            <a:ext cx="8499669" cy="802060"/>
          </a:xfrm>
        </p:spPr>
        <p:txBody>
          <a:bodyPr>
            <a:noAutofit/>
          </a:bodyPr>
          <a:lstStyle/>
          <a:p>
            <a:r>
              <a:rPr lang="zh-CN" altLang="zh-CN" sz="5400" b="1" dirty="0"/>
              <a:t>猜测</a:t>
            </a:r>
            <a:r>
              <a:rPr lang="zh-CN" altLang="zh-CN" sz="5400" b="1" dirty="0" smtClean="0"/>
              <a:t>数字</a:t>
            </a:r>
            <a:endParaRPr lang="zh-CN" altLang="en-US" sz="5400" b="1" dirty="0"/>
          </a:p>
        </p:txBody>
      </p:sp>
      <p:sp>
        <p:nvSpPr>
          <p:cNvPr id="3" name="内容占位符 2"/>
          <p:cNvSpPr>
            <a:spLocks noGrp="1"/>
          </p:cNvSpPr>
          <p:nvPr>
            <p:ph idx="1"/>
          </p:nvPr>
        </p:nvSpPr>
        <p:spPr>
          <a:xfrm>
            <a:off x="1338908" y="1018084"/>
            <a:ext cx="11996091" cy="6272677"/>
          </a:xfrm>
          <a:noFill/>
        </p:spPr>
        <p:txBody>
          <a:bodyPr>
            <a:noAutofit/>
          </a:bodyPr>
          <a:lstStyle/>
          <a:p>
            <a:pPr marL="0" indent="0">
              <a:buNone/>
            </a:pPr>
            <a:r>
              <a:rPr lang="zh-CN" altLang="zh-CN" sz="4400" b="1" dirty="0" smtClean="0">
                <a:latin typeface="Times New Roman" panose="02020603050405020304" pitchFamily="18" charset="0"/>
                <a:cs typeface="Times New Roman" panose="02020603050405020304" pitchFamily="18" charset="0"/>
              </a:rPr>
              <a:t>最佳</a:t>
            </a:r>
            <a:r>
              <a:rPr lang="zh-CN" altLang="zh-CN" sz="4400" b="1" dirty="0">
                <a:latin typeface="Times New Roman" panose="02020603050405020304" pitchFamily="18" charset="0"/>
                <a:cs typeface="Times New Roman" panose="02020603050405020304" pitchFamily="18" charset="0"/>
              </a:rPr>
              <a:t>的猜数字</a:t>
            </a:r>
            <a:r>
              <a:rPr lang="zh-CN" altLang="zh-CN" sz="4400" b="1" dirty="0" smtClean="0">
                <a:latin typeface="Times New Roman" panose="02020603050405020304" pitchFamily="18" charset="0"/>
                <a:cs typeface="Times New Roman" panose="02020603050405020304" pitchFamily="18" charset="0"/>
              </a:rPr>
              <a:t>策略</a:t>
            </a:r>
            <a:r>
              <a:rPr lang="en-US" altLang="zh-CN" sz="4400" b="1" dirty="0">
                <a:latin typeface="Times New Roman" panose="02020603050405020304" pitchFamily="18" charset="0"/>
                <a:cs typeface="Times New Roman" panose="02020603050405020304" pitchFamily="18" charset="0"/>
              </a:rPr>
              <a:t>——</a:t>
            </a:r>
            <a:r>
              <a:rPr lang="zh-CN" altLang="en-US" sz="4400" b="1" dirty="0" smtClean="0">
                <a:latin typeface="Times New Roman" panose="02020603050405020304" pitchFamily="18" charset="0"/>
                <a:cs typeface="Times New Roman" panose="02020603050405020304" pitchFamily="18" charset="0"/>
              </a:rPr>
              <a:t>折半</a:t>
            </a:r>
            <a:endParaRPr lang="en-US" altLang="zh-CN" sz="4400" b="1" dirty="0" smtClean="0">
              <a:latin typeface="Times New Roman" panose="02020603050405020304" pitchFamily="18" charset="0"/>
              <a:cs typeface="Times New Roman" panose="02020603050405020304" pitchFamily="18" charset="0"/>
            </a:endParaRPr>
          </a:p>
          <a:p>
            <a:pPr marL="742950" indent="-742950">
              <a:buClr>
                <a:srgbClr val="0070C0"/>
              </a:buClr>
              <a:buSzPct val="100000"/>
              <a:buFont typeface="+mj-ea"/>
              <a:buAutoNum type="circleNumDbPlain"/>
            </a:pPr>
            <a:r>
              <a:rPr lang="zh-CN" altLang="zh-CN" sz="4000" b="1" dirty="0" smtClean="0">
                <a:latin typeface="Times New Roman" panose="02020603050405020304" pitchFamily="18" charset="0"/>
                <a:cs typeface="Times New Roman" panose="02020603050405020304" pitchFamily="18" charset="0"/>
              </a:rPr>
              <a:t>先</a:t>
            </a:r>
            <a:r>
              <a:rPr lang="zh-CN" altLang="zh-CN" sz="4000" b="1" dirty="0">
                <a:latin typeface="Times New Roman" panose="02020603050405020304" pitchFamily="18" charset="0"/>
                <a:cs typeface="Times New Roman" panose="02020603050405020304" pitchFamily="18" charset="0"/>
              </a:rPr>
              <a:t>猜</a:t>
            </a:r>
            <a:r>
              <a:rPr lang="en-US" altLang="zh-CN" sz="4000" b="1" dirty="0">
                <a:latin typeface="Times New Roman" panose="02020603050405020304" pitchFamily="18" charset="0"/>
                <a:cs typeface="Times New Roman" panose="02020603050405020304" pitchFamily="18" charset="0"/>
              </a:rPr>
              <a:t>50</a:t>
            </a:r>
            <a:r>
              <a:rPr lang="zh-CN" altLang="zh-CN" sz="4000" b="1" dirty="0" smtClean="0">
                <a:latin typeface="Times New Roman" panose="02020603050405020304" pitchFamily="18" charset="0"/>
                <a:cs typeface="Times New Roman" panose="02020603050405020304" pitchFamily="18" charset="0"/>
              </a:rPr>
              <a:t>，</a:t>
            </a:r>
            <a:r>
              <a:rPr lang="zh-CN" altLang="en-US" sz="4000" b="1" dirty="0">
                <a:latin typeface="Times New Roman" panose="02020603050405020304" pitchFamily="18" charset="0"/>
                <a:cs typeface="Times New Roman" panose="02020603050405020304" pitchFamily="18" charset="0"/>
              </a:rPr>
              <a:t>若</a:t>
            </a:r>
            <a:r>
              <a:rPr lang="zh-CN" altLang="zh-CN" sz="4000" b="1" dirty="0" smtClean="0">
                <a:latin typeface="Times New Roman" panose="02020603050405020304" pitchFamily="18" charset="0"/>
                <a:cs typeface="Times New Roman" panose="02020603050405020304" pitchFamily="18" charset="0"/>
              </a:rPr>
              <a:t>大于</a:t>
            </a:r>
            <a:r>
              <a:rPr lang="en-US" altLang="zh-CN" sz="4000" b="1" dirty="0">
                <a:latin typeface="Times New Roman" panose="02020603050405020304" pitchFamily="18" charset="0"/>
                <a:cs typeface="Times New Roman" panose="02020603050405020304" pitchFamily="18" charset="0"/>
              </a:rPr>
              <a:t>50</a:t>
            </a:r>
            <a:r>
              <a:rPr lang="zh-CN" altLang="zh-CN" sz="4000" b="1" dirty="0" smtClean="0">
                <a:latin typeface="Times New Roman" panose="02020603050405020304" pitchFamily="18" charset="0"/>
                <a:cs typeface="Times New Roman" panose="02020603050405020304" pitchFamily="18" charset="0"/>
              </a:rPr>
              <a:t>。</a:t>
            </a:r>
            <a:r>
              <a:rPr lang="zh-CN" altLang="en-US" sz="4000" b="1" dirty="0" smtClean="0">
                <a:latin typeface="Times New Roman" panose="02020603050405020304" pitchFamily="18" charset="0"/>
                <a:cs typeface="Times New Roman" panose="02020603050405020304" pitchFamily="18" charset="0"/>
              </a:rPr>
              <a:t>则</a:t>
            </a:r>
            <a:r>
              <a:rPr lang="zh-CN" altLang="zh-CN" sz="4000" b="1" dirty="0" smtClean="0">
                <a:latin typeface="Times New Roman" panose="02020603050405020304" pitchFamily="18" charset="0"/>
                <a:cs typeface="Times New Roman" panose="02020603050405020304" pitchFamily="18" charset="0"/>
              </a:rPr>
              <a:t>该</a:t>
            </a:r>
            <a:r>
              <a:rPr lang="zh-CN" altLang="zh-CN" sz="4000" b="1" dirty="0">
                <a:latin typeface="Times New Roman" panose="02020603050405020304" pitchFamily="18" charset="0"/>
                <a:cs typeface="Times New Roman" panose="02020603050405020304" pitchFamily="18" charset="0"/>
              </a:rPr>
              <a:t>数是在</a:t>
            </a:r>
            <a:r>
              <a:rPr lang="en-US" altLang="zh-CN" sz="4000" b="1" dirty="0">
                <a:latin typeface="Times New Roman" panose="02020603050405020304" pitchFamily="18" charset="0"/>
                <a:cs typeface="Times New Roman" panose="02020603050405020304" pitchFamily="18" charset="0"/>
              </a:rPr>
              <a:t>51~100</a:t>
            </a:r>
            <a:r>
              <a:rPr lang="zh-CN" altLang="zh-CN" sz="4000" b="1" dirty="0">
                <a:latin typeface="Times New Roman" panose="02020603050405020304" pitchFamily="18" charset="0"/>
                <a:cs typeface="Times New Roman" panose="02020603050405020304" pitchFamily="18" charset="0"/>
              </a:rPr>
              <a:t>之间</a:t>
            </a:r>
            <a:r>
              <a:rPr lang="zh-CN" altLang="zh-CN" sz="4000" b="1" dirty="0" smtClean="0">
                <a:latin typeface="Times New Roman" panose="02020603050405020304" pitchFamily="18" charset="0"/>
                <a:cs typeface="Times New Roman" panose="02020603050405020304" pitchFamily="18" charset="0"/>
              </a:rPr>
              <a:t>的</a:t>
            </a:r>
            <a:endParaRPr lang="en-US" altLang="zh-CN" sz="4000" b="1" dirty="0" smtClean="0">
              <a:latin typeface="Times New Roman" panose="02020603050405020304" pitchFamily="18" charset="0"/>
              <a:cs typeface="Times New Roman" panose="02020603050405020304" pitchFamily="18" charset="0"/>
            </a:endParaRPr>
          </a:p>
          <a:p>
            <a:pPr marL="742950" indent="-742950">
              <a:buClr>
                <a:srgbClr val="0070C0"/>
              </a:buClr>
              <a:buSzPct val="100000"/>
              <a:buFont typeface="+mj-ea"/>
              <a:buAutoNum type="circleNumDbPlain"/>
            </a:pPr>
            <a:r>
              <a:rPr lang="zh-CN" altLang="en-US" sz="4000" b="1" dirty="0" smtClean="0">
                <a:latin typeface="Times New Roman" panose="02020603050405020304" pitchFamily="18" charset="0"/>
                <a:cs typeface="Times New Roman" panose="02020603050405020304" pitchFamily="18" charset="0"/>
              </a:rPr>
              <a:t>再</a:t>
            </a:r>
            <a:r>
              <a:rPr lang="zh-CN" altLang="zh-CN" sz="4000" b="1" dirty="0" smtClean="0">
                <a:latin typeface="Times New Roman" panose="02020603050405020304" pitchFamily="18" charset="0"/>
                <a:cs typeface="Times New Roman" panose="02020603050405020304" pitchFamily="18" charset="0"/>
              </a:rPr>
              <a:t>猜</a:t>
            </a:r>
            <a:r>
              <a:rPr lang="zh-CN" altLang="zh-CN" sz="4000" b="1" dirty="0">
                <a:latin typeface="Times New Roman" panose="02020603050405020304" pitchFamily="18" charset="0"/>
                <a:cs typeface="Times New Roman" panose="02020603050405020304" pitchFamily="18" charset="0"/>
              </a:rPr>
              <a:t>的数字是</a:t>
            </a:r>
            <a:r>
              <a:rPr lang="en-US" altLang="zh-CN" sz="4000" b="1" dirty="0">
                <a:latin typeface="Times New Roman" panose="02020603050405020304" pitchFamily="18" charset="0"/>
                <a:cs typeface="Times New Roman" panose="02020603050405020304" pitchFamily="18" charset="0"/>
              </a:rPr>
              <a:t>75</a:t>
            </a:r>
            <a:r>
              <a:rPr lang="zh-CN" altLang="zh-CN" sz="4000" b="1" dirty="0" smtClean="0">
                <a:latin typeface="Times New Roman" panose="02020603050405020304" pitchFamily="18" charset="0"/>
                <a:cs typeface="Times New Roman" panose="02020603050405020304" pitchFamily="18" charset="0"/>
              </a:rPr>
              <a:t>，</a:t>
            </a:r>
            <a:r>
              <a:rPr lang="zh-CN" altLang="en-US" sz="4000" b="1" dirty="0" smtClean="0">
                <a:latin typeface="Times New Roman" panose="02020603050405020304" pitchFamily="18" charset="0"/>
                <a:cs typeface="Times New Roman" panose="02020603050405020304" pitchFamily="18" charset="0"/>
              </a:rPr>
              <a:t>若</a:t>
            </a:r>
            <a:r>
              <a:rPr lang="zh-CN" altLang="zh-CN" sz="4000" b="1" dirty="0" smtClean="0">
                <a:latin typeface="Times New Roman" panose="02020603050405020304" pitchFamily="18" charset="0"/>
                <a:cs typeface="Times New Roman" panose="02020603050405020304" pitchFamily="18" charset="0"/>
              </a:rPr>
              <a:t>小于</a:t>
            </a:r>
            <a:r>
              <a:rPr lang="en-US" altLang="zh-CN" sz="4000" b="1" dirty="0">
                <a:latin typeface="Times New Roman" panose="02020603050405020304" pitchFamily="18" charset="0"/>
                <a:cs typeface="Times New Roman" panose="02020603050405020304" pitchFamily="18" charset="0"/>
              </a:rPr>
              <a:t>75</a:t>
            </a:r>
            <a:r>
              <a:rPr lang="zh-CN" altLang="zh-CN" sz="4000" b="1" dirty="0">
                <a:latin typeface="Times New Roman" panose="02020603050405020304" pitchFamily="18" charset="0"/>
                <a:cs typeface="Times New Roman" panose="02020603050405020304" pitchFamily="18" charset="0"/>
              </a:rPr>
              <a:t>，此时该数在</a:t>
            </a:r>
            <a:r>
              <a:rPr lang="en-US" altLang="zh-CN" sz="4000" b="1" dirty="0">
                <a:latin typeface="Times New Roman" panose="02020603050405020304" pitchFamily="18" charset="0"/>
                <a:cs typeface="Times New Roman" panose="02020603050405020304" pitchFamily="18" charset="0"/>
              </a:rPr>
              <a:t>51~74</a:t>
            </a:r>
            <a:r>
              <a:rPr lang="zh-CN" altLang="zh-CN" sz="4000" b="1" dirty="0" smtClean="0">
                <a:latin typeface="Times New Roman" panose="02020603050405020304" pitchFamily="18" charset="0"/>
                <a:cs typeface="Times New Roman" panose="02020603050405020304" pitchFamily="18" charset="0"/>
              </a:rPr>
              <a:t>之间</a:t>
            </a:r>
            <a:endParaRPr lang="en-US" altLang="zh-CN" sz="4000" b="1" dirty="0" smtClean="0">
              <a:latin typeface="Times New Roman" panose="02020603050405020304" pitchFamily="18" charset="0"/>
              <a:cs typeface="Times New Roman" panose="02020603050405020304" pitchFamily="18" charset="0"/>
            </a:endParaRPr>
          </a:p>
          <a:p>
            <a:pPr marL="742950" indent="-742950">
              <a:buClr>
                <a:srgbClr val="0070C0"/>
              </a:buClr>
              <a:buSzPct val="100000"/>
              <a:buFont typeface="+mj-ea"/>
              <a:buAutoNum type="circleNumDbPlain"/>
            </a:pPr>
            <a:r>
              <a:rPr lang="zh-CN" altLang="zh-CN" sz="4000" b="1" dirty="0" smtClean="0">
                <a:latin typeface="Times New Roman" panose="02020603050405020304" pitchFamily="18" charset="0"/>
                <a:cs typeface="Times New Roman" panose="02020603050405020304" pitchFamily="18" charset="0"/>
              </a:rPr>
              <a:t>再次</a:t>
            </a:r>
            <a:r>
              <a:rPr lang="zh-CN" altLang="zh-CN" sz="4000" b="1" dirty="0">
                <a:latin typeface="Times New Roman" panose="02020603050405020304" pitchFamily="18" charset="0"/>
                <a:cs typeface="Times New Roman" panose="02020603050405020304" pitchFamily="18" charset="0"/>
              </a:rPr>
              <a:t>找到这个范围内的中间数，重复该过程直到猜到</a:t>
            </a:r>
            <a:r>
              <a:rPr lang="zh-CN" altLang="zh-CN" sz="4000" b="1" dirty="0" smtClean="0">
                <a:latin typeface="Times New Roman" panose="02020603050405020304" pitchFamily="18" charset="0"/>
                <a:cs typeface="Times New Roman" panose="02020603050405020304" pitchFamily="18" charset="0"/>
              </a:rPr>
              <a:t>数字</a:t>
            </a:r>
            <a:endParaRPr lang="en-US" altLang="zh-CN" sz="4000" b="1" dirty="0" smtClean="0">
              <a:latin typeface="Times New Roman" panose="02020603050405020304" pitchFamily="18" charset="0"/>
              <a:cs typeface="Times New Roman" panose="02020603050405020304" pitchFamily="18" charset="0"/>
            </a:endParaRPr>
          </a:p>
          <a:p>
            <a:pPr>
              <a:buClr>
                <a:srgbClr val="0070C0"/>
              </a:buClr>
              <a:buSzPct val="100000"/>
              <a:buBlip>
                <a:blip r:embed="rId2"/>
              </a:buBlip>
            </a:pPr>
            <a:r>
              <a:rPr lang="en-US" altLang="zh-CN" sz="4000" b="1" dirty="0">
                <a:latin typeface="Times New Roman" panose="02020603050405020304" pitchFamily="18" charset="0"/>
                <a:cs typeface="Times New Roman" panose="02020603050405020304" pitchFamily="18" charset="0"/>
              </a:rPr>
              <a:t> </a:t>
            </a:r>
            <a:r>
              <a:rPr lang="en-US" altLang="zh-CN" sz="4000" b="1" dirty="0" smtClean="0">
                <a:latin typeface="Times New Roman" panose="02020603050405020304" pitchFamily="18" charset="0"/>
                <a:cs typeface="Times New Roman" panose="02020603050405020304" pitchFamily="18" charset="0"/>
              </a:rPr>
              <a:t>    </a:t>
            </a:r>
            <a:r>
              <a:rPr lang="zh-CN" altLang="zh-CN" sz="4000" b="1" dirty="0" smtClean="0">
                <a:latin typeface="Times New Roman" panose="02020603050405020304" pitchFamily="18" charset="0"/>
                <a:cs typeface="Times New Roman" panose="02020603050405020304" pitchFamily="18" charset="0"/>
              </a:rPr>
              <a:t>最多</a:t>
            </a:r>
            <a:r>
              <a:rPr lang="zh-CN" altLang="zh-CN" sz="4000" b="1" dirty="0">
                <a:latin typeface="Times New Roman" panose="02020603050405020304" pitchFamily="18" charset="0"/>
                <a:cs typeface="Times New Roman" panose="02020603050405020304" pitchFamily="18" charset="0"/>
              </a:rPr>
              <a:t>猜</a:t>
            </a:r>
            <a:r>
              <a:rPr lang="en-US" altLang="zh-CN" sz="4000" b="1" dirty="0">
                <a:latin typeface="Times New Roman" panose="02020603050405020304" pitchFamily="18" charset="0"/>
                <a:cs typeface="Times New Roman" panose="02020603050405020304" pitchFamily="18" charset="0"/>
              </a:rPr>
              <a:t>7</a:t>
            </a:r>
            <a:r>
              <a:rPr lang="zh-CN" altLang="zh-CN" sz="4000" b="1" dirty="0" smtClean="0">
                <a:latin typeface="Times New Roman" panose="02020603050405020304" pitchFamily="18" charset="0"/>
                <a:cs typeface="Times New Roman" panose="02020603050405020304" pitchFamily="18" charset="0"/>
              </a:rPr>
              <a:t>次</a:t>
            </a:r>
            <a:r>
              <a:rPr lang="zh-CN" altLang="en-US" sz="4000" b="1" dirty="0" smtClean="0">
                <a:latin typeface="Times New Roman" panose="02020603050405020304" pitchFamily="18" charset="0"/>
                <a:cs typeface="Times New Roman" panose="02020603050405020304" pitchFamily="18" charset="0"/>
              </a:rPr>
              <a:t>：</a:t>
            </a:r>
            <a:endParaRPr lang="zh-CN" altLang="zh-CN" sz="4000" b="1" dirty="0" smtClean="0">
              <a:latin typeface="Times New Roman" panose="02020603050405020304" pitchFamily="18" charset="0"/>
              <a:cs typeface="Times New Roman" panose="02020603050405020304" pitchFamily="18" charset="0"/>
            </a:endParaRPr>
          </a:p>
          <a:p>
            <a:pPr marL="0" indent="0">
              <a:buNone/>
            </a:pPr>
            <a:r>
              <a:rPr lang="zh-CN" altLang="zh-CN" sz="4000" b="1" dirty="0" smtClean="0">
                <a:latin typeface="Times New Roman" panose="02020603050405020304" pitchFamily="18" charset="0"/>
                <a:cs typeface="Times New Roman" panose="02020603050405020304" pitchFamily="18" charset="0"/>
              </a:rPr>
              <a:t>“折半”策略，每次提问将范围缩小一半。</a:t>
            </a:r>
            <a:endParaRPr lang="en-US" altLang="zh-CN" sz="4000" b="1"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3427140" y="7786836"/>
            <a:ext cx="9649072" cy="1323439"/>
          </a:xfrm>
          <a:prstGeom prst="rect">
            <a:avLst/>
          </a:prstGeom>
          <a:solidFill>
            <a:schemeClr val="accent6">
              <a:lumMod val="20000"/>
              <a:lumOff val="80000"/>
            </a:schemeClr>
          </a:solidFill>
        </p:spPr>
        <p:txBody>
          <a:bodyPr wrap="square" rtlCol="0">
            <a:spAutoFit/>
          </a:bodyPr>
          <a:lstStyle/>
          <a:p>
            <a:pPr algn="l"/>
            <a:r>
              <a:rPr lang="zh-CN" altLang="zh-CN" sz="4000" dirty="0">
                <a:cs typeface="Times New Roman" panose="02020603050405020304" pitchFamily="18" charset="0"/>
              </a:rPr>
              <a:t>如果将猜数的范围</a:t>
            </a:r>
            <a:r>
              <a:rPr lang="zh-CN" altLang="zh-CN" sz="4000" dirty="0" smtClean="0">
                <a:cs typeface="Times New Roman" panose="02020603050405020304" pitchFamily="18" charset="0"/>
              </a:rPr>
              <a:t>从</a:t>
            </a:r>
            <a:r>
              <a:rPr lang="en-US" altLang="zh-CN" sz="4000" dirty="0" smtClean="0">
                <a:cs typeface="Times New Roman" panose="02020603050405020304" pitchFamily="18" charset="0"/>
              </a:rPr>
              <a:t> 0~100 </a:t>
            </a:r>
            <a:r>
              <a:rPr lang="zh-CN" altLang="zh-CN" sz="4000" dirty="0" smtClean="0">
                <a:cs typeface="Times New Roman" panose="02020603050405020304" pitchFamily="18" charset="0"/>
              </a:rPr>
              <a:t>扩大到</a:t>
            </a:r>
            <a:r>
              <a:rPr lang="en-US" altLang="zh-CN" sz="4000" dirty="0" smtClean="0">
                <a:cs typeface="Times New Roman" panose="02020603050405020304" pitchFamily="18" charset="0"/>
              </a:rPr>
              <a:t> 0~1000</a:t>
            </a:r>
            <a:r>
              <a:rPr lang="zh-CN" altLang="zh-CN" sz="4000" dirty="0" smtClean="0">
                <a:cs typeface="Times New Roman" panose="02020603050405020304" pitchFamily="18" charset="0"/>
              </a:rPr>
              <a:t>，</a:t>
            </a:r>
            <a:r>
              <a:rPr lang="zh-CN" altLang="en-US" sz="4000" dirty="0" smtClean="0">
                <a:cs typeface="Times New Roman" panose="02020603050405020304" pitchFamily="18" charset="0"/>
              </a:rPr>
              <a:t>需要</a:t>
            </a:r>
            <a:r>
              <a:rPr lang="zh-CN" altLang="zh-CN" sz="4000" dirty="0" smtClean="0">
                <a:cs typeface="Times New Roman" panose="02020603050405020304" pitchFamily="18" charset="0"/>
              </a:rPr>
              <a:t>多问</a:t>
            </a:r>
            <a:r>
              <a:rPr lang="zh-CN" altLang="en-US" sz="4000" dirty="0" smtClean="0">
                <a:cs typeface="Times New Roman" panose="02020603050405020304" pitchFamily="18" charset="0"/>
              </a:rPr>
              <a:t>多少</a:t>
            </a:r>
            <a:r>
              <a:rPr lang="zh-CN" altLang="zh-CN" sz="4000" dirty="0" smtClean="0">
                <a:cs typeface="Times New Roman" panose="02020603050405020304" pitchFamily="18" charset="0"/>
              </a:rPr>
              <a:t>个问题</a:t>
            </a:r>
            <a:r>
              <a:rPr lang="zh-CN" altLang="en-US" sz="4000" dirty="0" smtClean="0">
                <a:cs typeface="Times New Roman" panose="02020603050405020304" pitchFamily="18" charset="0"/>
              </a:rPr>
              <a:t>？</a:t>
            </a:r>
            <a:endParaRPr lang="zh-CN" altLang="en-US" sz="4000" dirty="0">
              <a:cs typeface="Times New Roman" panose="02020603050405020304" pitchFamily="18" charset="0"/>
            </a:endParaRPr>
          </a:p>
        </p:txBody>
      </p:sp>
      <p:sp>
        <p:nvSpPr>
          <p:cNvPr id="5" name="TextBox 4"/>
          <p:cNvSpPr txBox="1"/>
          <p:nvPr/>
        </p:nvSpPr>
        <p:spPr>
          <a:xfrm>
            <a:off x="1194892" y="7116261"/>
            <a:ext cx="2232248" cy="830997"/>
          </a:xfrm>
          <a:prstGeom prst="rect">
            <a:avLst/>
          </a:prstGeom>
          <a:noFill/>
        </p:spPr>
        <p:txBody>
          <a:bodyPr wrap="square" rtlCol="0">
            <a:spAutoFit/>
          </a:bodyPr>
          <a:lstStyle/>
          <a:p>
            <a:r>
              <a:rPr lang="zh-CN" altLang="en-US" sz="4800" dirty="0" smtClean="0"/>
              <a:t>思 考</a:t>
            </a:r>
            <a:endParaRPr lang="zh-CN" altLang="en-US" sz="4800" dirty="0"/>
          </a:p>
        </p:txBody>
      </p:sp>
      <p:sp>
        <p:nvSpPr>
          <p:cNvPr id="6" name="TextBox 5"/>
          <p:cNvSpPr txBox="1"/>
          <p:nvPr/>
        </p:nvSpPr>
        <p:spPr>
          <a:xfrm>
            <a:off x="9800728" y="8448555"/>
            <a:ext cx="2304256" cy="707886"/>
          </a:xfrm>
          <a:prstGeom prst="rect">
            <a:avLst/>
          </a:prstGeom>
          <a:solidFill>
            <a:srgbClr val="FFFF00"/>
          </a:solidFill>
        </p:spPr>
        <p:txBody>
          <a:bodyPr wrap="square" rtlCol="0">
            <a:spAutoFit/>
          </a:bodyPr>
          <a:lstStyle/>
          <a:p>
            <a:r>
              <a:rPr lang="en-US" altLang="zh-CN" sz="4000" dirty="0" smtClean="0"/>
              <a:t>log</a:t>
            </a:r>
            <a:r>
              <a:rPr lang="en-US" altLang="zh-CN" sz="4000" baseline="-25000" dirty="0" smtClean="0"/>
              <a:t>2</a:t>
            </a:r>
            <a:r>
              <a:rPr lang="en-US" altLang="zh-CN" sz="4000" dirty="0" smtClean="0"/>
              <a:t>1000</a:t>
            </a:r>
            <a:endParaRPr lang="zh-CN" altLang="en-US" sz="4000" dirty="0"/>
          </a:p>
        </p:txBody>
      </p:sp>
      <p:sp>
        <p:nvSpPr>
          <p:cNvPr id="7" name="TextBox 6"/>
          <p:cNvSpPr txBox="1"/>
          <p:nvPr/>
        </p:nvSpPr>
        <p:spPr>
          <a:xfrm>
            <a:off x="5731396" y="5739358"/>
            <a:ext cx="2304256" cy="707886"/>
          </a:xfrm>
          <a:prstGeom prst="rect">
            <a:avLst/>
          </a:prstGeom>
          <a:solidFill>
            <a:schemeClr val="accent2">
              <a:lumMod val="20000"/>
              <a:lumOff val="80000"/>
            </a:schemeClr>
          </a:solidFill>
        </p:spPr>
        <p:txBody>
          <a:bodyPr wrap="square" rtlCol="0">
            <a:spAutoFit/>
          </a:bodyPr>
          <a:lstStyle/>
          <a:p>
            <a:r>
              <a:rPr lang="en-US" altLang="zh-CN" sz="4000" dirty="0" smtClean="0"/>
              <a:t>log</a:t>
            </a:r>
            <a:r>
              <a:rPr lang="en-US" altLang="zh-CN" sz="4000" baseline="-25000" dirty="0" smtClean="0"/>
              <a:t>2</a:t>
            </a:r>
            <a:r>
              <a:rPr lang="en-US" altLang="zh-CN" sz="4000" dirty="0" smtClean="0"/>
              <a:t>100</a:t>
            </a:r>
            <a:endParaRPr lang="zh-CN" altLang="en-US" sz="4000" dirty="0"/>
          </a:p>
        </p:txBody>
      </p:sp>
    </p:spTree>
    <p:extLst>
      <p:ext uri="{BB962C8B-B14F-4D97-AF65-F5344CB8AC3E}">
        <p14:creationId xmlns:p14="http://schemas.microsoft.com/office/powerpoint/2010/main" val="661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6"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1+#ppt_w/2"/>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0368" y="153988"/>
            <a:ext cx="11235973" cy="1224136"/>
          </a:xfrm>
        </p:spPr>
        <p:txBody>
          <a:bodyPr/>
          <a:lstStyle/>
          <a:p>
            <a:r>
              <a:rPr lang="zh-CN" altLang="en-US" b="1" dirty="0"/>
              <a:t>柯</a:t>
            </a:r>
            <a:r>
              <a:rPr lang="zh-CN" altLang="zh-CN" b="1" dirty="0" smtClean="0"/>
              <a:t>尼斯堡</a:t>
            </a:r>
            <a:r>
              <a:rPr lang="zh-CN" altLang="zh-CN" b="1" dirty="0"/>
              <a:t>七桥问题</a:t>
            </a:r>
            <a:endParaRPr lang="zh-CN" altLang="en-US" b="1" dirty="0"/>
          </a:p>
        </p:txBody>
      </p:sp>
      <p:sp>
        <p:nvSpPr>
          <p:cNvPr id="3" name="内容占位符 2"/>
          <p:cNvSpPr>
            <a:spLocks noGrp="1"/>
          </p:cNvSpPr>
          <p:nvPr>
            <p:ph idx="1"/>
          </p:nvPr>
        </p:nvSpPr>
        <p:spPr>
          <a:xfrm>
            <a:off x="1266899" y="1088579"/>
            <a:ext cx="11732877" cy="4320480"/>
          </a:xfrm>
        </p:spPr>
        <p:txBody>
          <a:bodyPr>
            <a:normAutofit/>
          </a:bodyPr>
          <a:lstStyle/>
          <a:p>
            <a:pPr marL="0" indent="0">
              <a:buNone/>
            </a:pPr>
            <a:r>
              <a:rPr lang="zh-CN" altLang="zh-CN" sz="4800" dirty="0" smtClean="0">
                <a:latin typeface="Times New Roman" panose="02020603050405020304" pitchFamily="18" charset="0"/>
                <a:cs typeface="Times New Roman" panose="02020603050405020304" pitchFamily="18" charset="0"/>
              </a:rPr>
              <a:t>在</a:t>
            </a:r>
            <a:r>
              <a:rPr lang="zh-CN" altLang="en-US" sz="4800" dirty="0" smtClean="0">
                <a:latin typeface="Times New Roman" panose="02020603050405020304" pitchFamily="18" charset="0"/>
                <a:cs typeface="Times New Roman" panose="02020603050405020304" pitchFamily="18" charset="0"/>
              </a:rPr>
              <a:t>柯</a:t>
            </a:r>
            <a:r>
              <a:rPr lang="zh-CN" altLang="zh-CN" sz="4800" dirty="0" smtClean="0">
                <a:latin typeface="Times New Roman" panose="02020603050405020304" pitchFamily="18" charset="0"/>
                <a:cs typeface="Times New Roman" panose="02020603050405020304" pitchFamily="18" charset="0"/>
              </a:rPr>
              <a:t>尼斯堡</a:t>
            </a:r>
            <a:r>
              <a:rPr lang="zh-CN" altLang="zh-CN" sz="4800" dirty="0">
                <a:latin typeface="Times New Roman" panose="02020603050405020304" pitchFamily="18" charset="0"/>
                <a:cs typeface="Times New Roman" panose="02020603050405020304" pitchFamily="18" charset="0"/>
              </a:rPr>
              <a:t>的一个公园里，有七座桥将普雷格尔河中两个岛及岛与河岸连接</a:t>
            </a:r>
            <a:r>
              <a:rPr lang="zh-CN" altLang="zh-CN" sz="4800" dirty="0" smtClean="0">
                <a:latin typeface="Times New Roman" panose="02020603050405020304" pitchFamily="18" charset="0"/>
                <a:cs typeface="Times New Roman" panose="02020603050405020304" pitchFamily="18" charset="0"/>
              </a:rPr>
              <a:t>起来。</a:t>
            </a:r>
            <a:endParaRPr lang="en-US" altLang="zh-CN" sz="4800" dirty="0" smtClean="0">
              <a:latin typeface="Times New Roman" panose="02020603050405020304" pitchFamily="18" charset="0"/>
              <a:cs typeface="Times New Roman" panose="02020603050405020304" pitchFamily="18" charset="0"/>
            </a:endParaRPr>
          </a:p>
          <a:p>
            <a:pPr marL="0" indent="0">
              <a:buNone/>
            </a:pPr>
            <a:r>
              <a:rPr lang="zh-CN" altLang="zh-CN" sz="4800" dirty="0" smtClean="0">
                <a:latin typeface="Times New Roman" panose="02020603050405020304" pitchFamily="18" charset="0"/>
                <a:cs typeface="Times New Roman" panose="02020603050405020304" pitchFamily="18" charset="0"/>
              </a:rPr>
              <a:t>请问</a:t>
            </a:r>
            <a:r>
              <a:rPr lang="zh-CN" altLang="zh-CN" sz="4800" dirty="0">
                <a:latin typeface="Times New Roman" panose="02020603050405020304" pitchFamily="18" charset="0"/>
                <a:cs typeface="Times New Roman" panose="02020603050405020304" pitchFamily="18" charset="0"/>
              </a:rPr>
              <a:t>是否可能从这</a:t>
            </a:r>
            <a:r>
              <a:rPr lang="en-US" altLang="zh-CN" sz="4800" dirty="0">
                <a:latin typeface="Times New Roman" panose="02020603050405020304" pitchFamily="18" charset="0"/>
                <a:cs typeface="Times New Roman" panose="02020603050405020304" pitchFamily="18" charset="0"/>
              </a:rPr>
              <a:t>4</a:t>
            </a:r>
            <a:r>
              <a:rPr lang="zh-CN" altLang="zh-CN" sz="4800" dirty="0">
                <a:latin typeface="Times New Roman" panose="02020603050405020304" pitchFamily="18" charset="0"/>
                <a:cs typeface="Times New Roman" panose="02020603050405020304" pitchFamily="18" charset="0"/>
              </a:rPr>
              <a:t>块陆地中任一地出发，恰好通过每座桥一次，再回到起点</a:t>
            </a:r>
            <a:r>
              <a:rPr lang="zh-CN" altLang="zh-CN" sz="4800" dirty="0" smtClean="0">
                <a:latin typeface="Times New Roman" panose="02020603050405020304" pitchFamily="18" charset="0"/>
                <a:cs typeface="Times New Roman" panose="02020603050405020304" pitchFamily="18" charset="0"/>
              </a:rPr>
              <a:t>？</a:t>
            </a:r>
            <a:endParaRPr lang="en-US" altLang="zh-CN" sz="4800" dirty="0" smtClean="0">
              <a:latin typeface="Times New Roman" panose="02020603050405020304" pitchFamily="18" charset="0"/>
              <a:cs typeface="Times New Roman" panose="02020603050405020304" pitchFamily="18" charset="0"/>
            </a:endParaRPr>
          </a:p>
        </p:txBody>
      </p:sp>
      <p:pic>
        <p:nvPicPr>
          <p:cNvPr id="16" name="Picture 2" descr="http://upload.wikimedia.org/wikipedia/commons/5/5d/Konigsberg_bridge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18622"/>
            <a:ext cx="5904656" cy="465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a:spLocks noChangeArrowheads="1"/>
          </p:cNvSpPr>
          <p:nvPr/>
        </p:nvSpPr>
        <p:spPr bwMode="auto">
          <a:xfrm>
            <a:off x="5925566" y="7221832"/>
            <a:ext cx="7027540"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10000"/>
              </a:lnSpc>
              <a:spcBef>
                <a:spcPct val="20000"/>
              </a:spcBef>
              <a:buClr>
                <a:schemeClr val="tx1"/>
              </a:buClr>
              <a:buSzPct val="80000"/>
              <a:buFont typeface="Wingdings" pitchFamily="2" charset="2"/>
              <a:buNone/>
            </a:pPr>
            <a:r>
              <a:rPr lang="en-US" altLang="zh-CN" sz="3200" dirty="0">
                <a:solidFill>
                  <a:srgbClr val="7030A0"/>
                </a:solidFill>
              </a:rPr>
              <a:t>Map of </a:t>
            </a:r>
            <a:r>
              <a:rPr lang="en-US" altLang="zh-CN" sz="3200" dirty="0" err="1">
                <a:solidFill>
                  <a:srgbClr val="7030A0"/>
                </a:solidFill>
              </a:rPr>
              <a:t>Königsberg</a:t>
            </a:r>
            <a:r>
              <a:rPr lang="en-US" altLang="zh-CN" sz="3200" dirty="0">
                <a:solidFill>
                  <a:srgbClr val="7030A0"/>
                </a:solidFill>
              </a:rPr>
              <a:t> in Euler's time showing the actual layout of the seven bridges, highlighting the river </a:t>
            </a:r>
            <a:r>
              <a:rPr lang="en-US" altLang="zh-CN" sz="3200" dirty="0" err="1">
                <a:solidFill>
                  <a:srgbClr val="7030A0"/>
                </a:solidFill>
              </a:rPr>
              <a:t>Pregel</a:t>
            </a:r>
            <a:r>
              <a:rPr lang="en-US" altLang="zh-CN" sz="3200" dirty="0">
                <a:solidFill>
                  <a:srgbClr val="7030A0"/>
                </a:solidFill>
              </a:rPr>
              <a:t> and the bridges</a:t>
            </a:r>
            <a:endParaRPr lang="zh-CN" altLang="en-US" sz="3200" dirty="0">
              <a:solidFill>
                <a:srgbClr val="7030A0"/>
              </a:solidFill>
            </a:endParaRPr>
          </a:p>
        </p:txBody>
      </p:sp>
    </p:spTree>
    <p:extLst>
      <p:ext uri="{BB962C8B-B14F-4D97-AF65-F5344CB8AC3E}">
        <p14:creationId xmlns:p14="http://schemas.microsoft.com/office/powerpoint/2010/main" val="153616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7114" y="50105"/>
            <a:ext cx="12079138" cy="3128219"/>
          </a:xfrm>
        </p:spPr>
        <p:txBody>
          <a:bodyPr>
            <a:normAutofit fontScale="92500"/>
          </a:bodyPr>
          <a:lstStyle/>
          <a:p>
            <a:pPr marL="0" indent="0">
              <a:buNone/>
            </a:pPr>
            <a:r>
              <a:rPr lang="zh-CN" altLang="zh-CN" sz="4800" b="1" dirty="0">
                <a:solidFill>
                  <a:schemeClr val="tx2"/>
                </a:solidFill>
                <a:latin typeface="Times New Roman" panose="02020603050405020304" pitchFamily="18" charset="0"/>
                <a:cs typeface="Times New Roman" panose="02020603050405020304" pitchFamily="18" charset="0"/>
              </a:rPr>
              <a:t>计算思维的本质是</a:t>
            </a:r>
            <a:r>
              <a:rPr lang="zh-CN" altLang="zh-CN" sz="4800" b="1" dirty="0">
                <a:solidFill>
                  <a:srgbClr val="FF0000"/>
                </a:solidFill>
                <a:latin typeface="Times New Roman" panose="02020603050405020304" pitchFamily="18" charset="0"/>
                <a:cs typeface="Times New Roman" panose="02020603050405020304" pitchFamily="18" charset="0"/>
              </a:rPr>
              <a:t>抽象</a:t>
            </a:r>
            <a:r>
              <a:rPr lang="zh-CN" altLang="zh-CN" sz="4800" b="1" dirty="0">
                <a:solidFill>
                  <a:schemeClr val="tx2"/>
                </a:solidFill>
                <a:latin typeface="Times New Roman" panose="02020603050405020304" pitchFamily="18" charset="0"/>
                <a:cs typeface="Times New Roman" panose="02020603050405020304" pitchFamily="18" charset="0"/>
              </a:rPr>
              <a:t>和</a:t>
            </a:r>
            <a:r>
              <a:rPr lang="zh-CN" altLang="zh-CN" sz="4800" b="1" dirty="0" smtClean="0">
                <a:solidFill>
                  <a:srgbClr val="00B050"/>
                </a:solidFill>
                <a:latin typeface="Times New Roman" panose="02020603050405020304" pitchFamily="18" charset="0"/>
                <a:cs typeface="Times New Roman" panose="02020603050405020304" pitchFamily="18" charset="0"/>
              </a:rPr>
              <a:t>自动化</a:t>
            </a:r>
            <a:endParaRPr lang="en-US" altLang="zh-CN" sz="4800" b="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zh-CN" altLang="zh-CN" sz="5800" b="1" dirty="0" smtClean="0">
                <a:solidFill>
                  <a:schemeClr val="tx2"/>
                </a:solidFill>
                <a:latin typeface="Times New Roman" panose="02020603050405020304" pitchFamily="18" charset="0"/>
                <a:cs typeface="Times New Roman" panose="02020603050405020304" pitchFamily="18" charset="0"/>
              </a:rPr>
              <a:t>抽象</a:t>
            </a:r>
            <a:r>
              <a:rPr lang="zh-CN" altLang="en-US" sz="5800" b="1" dirty="0" smtClean="0">
                <a:solidFill>
                  <a:schemeClr val="tx2"/>
                </a:solidFill>
                <a:latin typeface="Times New Roman" panose="02020603050405020304" pitchFamily="18" charset="0"/>
                <a:cs typeface="Times New Roman" panose="02020603050405020304" pitchFamily="18" charset="0"/>
              </a:rPr>
              <a:t>：</a:t>
            </a:r>
            <a:endParaRPr lang="en-US" altLang="zh-CN" sz="58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zh-CN" altLang="zh-CN" sz="4800" b="1" dirty="0" smtClean="0">
                <a:solidFill>
                  <a:schemeClr val="tx2"/>
                </a:solidFill>
                <a:latin typeface="Times New Roman" panose="02020603050405020304" pitchFamily="18" charset="0"/>
                <a:cs typeface="Times New Roman" panose="02020603050405020304" pitchFamily="18" charset="0"/>
              </a:rPr>
              <a:t>完全</a:t>
            </a:r>
            <a:r>
              <a:rPr lang="zh-CN" altLang="zh-CN" sz="4800" b="1" dirty="0">
                <a:solidFill>
                  <a:schemeClr val="tx2"/>
                </a:solidFill>
                <a:latin typeface="Times New Roman" panose="02020603050405020304" pitchFamily="18" charset="0"/>
                <a:cs typeface="Times New Roman" panose="02020603050405020304" pitchFamily="18" charset="0"/>
              </a:rPr>
              <a:t>超越物理的时空观，并完全用符号来表示</a:t>
            </a:r>
            <a:r>
              <a:rPr lang="zh-CN" altLang="zh-CN" sz="4800" b="1" dirty="0" smtClean="0">
                <a:solidFill>
                  <a:schemeClr val="tx2"/>
                </a:solidFill>
                <a:latin typeface="Times New Roman" panose="02020603050405020304" pitchFamily="18" charset="0"/>
                <a:cs typeface="Times New Roman" panose="02020603050405020304" pitchFamily="18" charset="0"/>
              </a:rPr>
              <a:t>。 </a:t>
            </a:r>
            <a:endParaRPr lang="en-US" altLang="zh-CN" sz="4800" b="1" dirty="0" smtClean="0">
              <a:solidFill>
                <a:schemeClr val="tx2"/>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1462" y="0"/>
            <a:ext cx="133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906861" y="6375707"/>
            <a:ext cx="12439178" cy="3139321"/>
          </a:xfrm>
          <a:prstGeom prst="rect">
            <a:avLst/>
          </a:prstGeom>
          <a:solidFill>
            <a:schemeClr val="bg1"/>
          </a:solidFill>
        </p:spPr>
        <p:txBody>
          <a:bodyPr wrap="square">
            <a:spAutoFit/>
          </a:bodyPr>
          <a:lstStyle/>
          <a:p>
            <a:pPr algn="l">
              <a:lnSpc>
                <a:spcPct val="150000"/>
              </a:lnSpc>
            </a:pPr>
            <a:r>
              <a:rPr lang="zh-CN" altLang="zh-CN" sz="4400" dirty="0" smtClean="0">
                <a:latin typeface="宋体" panose="02010600030101010101" pitchFamily="2" charset="-122"/>
                <a:ea typeface="宋体" panose="02010600030101010101" pitchFamily="2" charset="-122"/>
              </a:rPr>
              <a:t>问题转化</a:t>
            </a:r>
            <a:r>
              <a:rPr lang="zh-CN" altLang="zh-CN" sz="4400" dirty="0">
                <a:latin typeface="宋体" panose="02010600030101010101" pitchFamily="2" charset="-122"/>
                <a:ea typeface="宋体" panose="02010600030101010101" pitchFamily="2" charset="-122"/>
              </a:rPr>
              <a:t>为</a:t>
            </a:r>
            <a:r>
              <a:rPr lang="zh-CN" altLang="zh-CN" sz="4400" dirty="0" smtClean="0">
                <a:latin typeface="宋体" panose="02010600030101010101" pitchFamily="2" charset="-122"/>
                <a:ea typeface="宋体" panose="02010600030101010101" pitchFamily="2" charset="-122"/>
              </a:rPr>
              <a:t>：</a:t>
            </a:r>
            <a:endParaRPr lang="en-US" altLang="zh-CN" sz="4400" dirty="0" smtClean="0">
              <a:latin typeface="宋体" panose="02010600030101010101" pitchFamily="2" charset="-122"/>
              <a:ea typeface="宋体" panose="02010600030101010101" pitchFamily="2" charset="-122"/>
            </a:endParaRPr>
          </a:p>
          <a:p>
            <a:pPr algn="l">
              <a:lnSpc>
                <a:spcPct val="150000"/>
              </a:lnSpc>
            </a:pPr>
            <a:r>
              <a:rPr lang="zh-CN" altLang="zh-CN" sz="4400" dirty="0" smtClean="0">
                <a:latin typeface="宋体" panose="02010600030101010101" pitchFamily="2" charset="-122"/>
                <a:ea typeface="宋体" panose="02010600030101010101" pitchFamily="2" charset="-122"/>
              </a:rPr>
              <a:t>从</a:t>
            </a:r>
            <a:r>
              <a:rPr lang="en-US" altLang="zh-CN" sz="4400" dirty="0">
                <a:latin typeface="宋体" panose="02010600030101010101" pitchFamily="2" charset="-122"/>
                <a:ea typeface="宋体" panose="02010600030101010101" pitchFamily="2" charset="-122"/>
              </a:rPr>
              <a:t>A</a:t>
            </a:r>
            <a:r>
              <a:rPr lang="zh-CN" altLang="zh-CN"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B</a:t>
            </a:r>
            <a:r>
              <a:rPr lang="zh-CN" altLang="zh-CN"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C</a:t>
            </a:r>
            <a:r>
              <a:rPr lang="zh-CN" altLang="zh-CN" sz="4400" dirty="0">
                <a:latin typeface="宋体" panose="02010600030101010101" pitchFamily="2" charset="-122"/>
                <a:ea typeface="宋体" panose="02010600030101010101" pitchFamily="2" charset="-122"/>
              </a:rPr>
              <a:t>、</a:t>
            </a:r>
            <a:r>
              <a:rPr lang="en-US" altLang="zh-CN" sz="4400" dirty="0">
                <a:latin typeface="宋体" panose="02010600030101010101" pitchFamily="2" charset="-122"/>
                <a:ea typeface="宋体" panose="02010600030101010101" pitchFamily="2" charset="-122"/>
              </a:rPr>
              <a:t>D</a:t>
            </a:r>
            <a:r>
              <a:rPr lang="zh-CN" altLang="zh-CN" sz="4400" dirty="0">
                <a:latin typeface="宋体" panose="02010600030101010101" pitchFamily="2" charset="-122"/>
                <a:ea typeface="宋体" panose="02010600030101010101" pitchFamily="2" charset="-122"/>
              </a:rPr>
              <a:t>中的任一点出发，能否既不重复也不遗漏地把每一条线都走过一遍，并</a:t>
            </a:r>
            <a:r>
              <a:rPr lang="zh-CN" altLang="zh-CN" sz="4400" dirty="0" smtClean="0">
                <a:latin typeface="宋体" panose="02010600030101010101" pitchFamily="2" charset="-122"/>
                <a:ea typeface="宋体" panose="02010600030101010101" pitchFamily="2" charset="-122"/>
              </a:rPr>
              <a:t>最</a:t>
            </a:r>
            <a:r>
              <a:rPr lang="zh-CN" altLang="zh-CN" sz="4000" dirty="0">
                <a:latin typeface="宋体" panose="02010600030101010101" pitchFamily="2" charset="-122"/>
                <a:ea typeface="宋体" panose="02010600030101010101" pitchFamily="2" charset="-122"/>
              </a:rPr>
              <a:t>终回到</a:t>
            </a:r>
            <a:r>
              <a:rPr lang="zh-CN" altLang="zh-CN" sz="4000" dirty="0" smtClean="0">
                <a:latin typeface="宋体" panose="02010600030101010101" pitchFamily="2" charset="-122"/>
                <a:ea typeface="宋体" panose="02010600030101010101" pitchFamily="2" charset="-122"/>
              </a:rPr>
              <a:t>起点</a:t>
            </a:r>
            <a:endParaRPr lang="zh-CN" altLang="zh-CN" sz="4000" dirty="0">
              <a:latin typeface="宋体" panose="02010600030101010101" pitchFamily="2" charset="-122"/>
              <a:ea typeface="宋体" panose="0201060003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182763124"/>
              </p:ext>
            </p:extLst>
          </p:nvPr>
        </p:nvGraphicFramePr>
        <p:xfrm>
          <a:off x="9487047" y="3106316"/>
          <a:ext cx="3829225" cy="3872199"/>
        </p:xfrm>
        <a:graphic>
          <a:graphicData uri="http://schemas.openxmlformats.org/presentationml/2006/ole">
            <mc:AlternateContent xmlns:mc="http://schemas.openxmlformats.org/markup-compatibility/2006">
              <mc:Choice xmlns:v="urn:schemas-microsoft-com:vml" Requires="v">
                <p:oleObj spid="_x0000_s9360" name="Visio" r:id="rId3" imgW="1343278" imgH="1364466" progId="Visio.Drawing.11">
                  <p:embed/>
                </p:oleObj>
              </mc:Choice>
              <mc:Fallback>
                <p:oleObj name="Visio" r:id="rId3" imgW="1343278" imgH="13644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7047" y="3106316"/>
                        <a:ext cx="3829225" cy="3872199"/>
                      </a:xfrm>
                      <a:prstGeom prst="rect">
                        <a:avLst/>
                      </a:prstGeom>
                      <a:noFill/>
                      <a:extLst/>
                    </p:spPr>
                  </p:pic>
                </p:oleObj>
              </mc:Fallback>
            </mc:AlternateContent>
          </a:graphicData>
        </a:graphic>
      </p:graphicFrame>
      <p:pic>
        <p:nvPicPr>
          <p:cNvPr id="7" name="Picture 2" descr="http://upload.wikimedia.org/wikipedia/commons/5/5d/Konigsberg_bridges.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44" y="3500438"/>
            <a:ext cx="3499148"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4330" y="3345658"/>
            <a:ext cx="4265378"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右箭头 8"/>
          <p:cNvSpPr>
            <a:spLocks noChangeArrowheads="1"/>
          </p:cNvSpPr>
          <p:nvPr/>
        </p:nvSpPr>
        <p:spPr bwMode="auto">
          <a:xfrm flipV="1">
            <a:off x="3499148" y="4677570"/>
            <a:ext cx="935038" cy="503238"/>
          </a:xfrm>
          <a:prstGeom prst="rightArrow">
            <a:avLst>
              <a:gd name="adj1" fmla="val 50000"/>
              <a:gd name="adj2" fmla="val 50021"/>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609600" indent="-609600" algn="just">
              <a:lnSpc>
                <a:spcPct val="110000"/>
              </a:lnSpc>
              <a:spcBef>
                <a:spcPct val="20000"/>
              </a:spcBef>
              <a:buClr>
                <a:schemeClr val="tx1"/>
              </a:buClr>
              <a:buSzPct val="80000"/>
              <a:buFont typeface="Wingdings" pitchFamily="2" charset="2"/>
              <a:buNone/>
            </a:pPr>
            <a:endParaRPr lang="zh-CN" altLang="en-US"/>
          </a:p>
        </p:txBody>
      </p:sp>
      <p:sp>
        <p:nvSpPr>
          <p:cNvPr id="11" name="右箭头 10"/>
          <p:cNvSpPr>
            <a:spLocks noChangeArrowheads="1"/>
          </p:cNvSpPr>
          <p:nvPr/>
        </p:nvSpPr>
        <p:spPr bwMode="auto">
          <a:xfrm flipV="1">
            <a:off x="8467700" y="4787109"/>
            <a:ext cx="935038" cy="503238"/>
          </a:xfrm>
          <a:prstGeom prst="rightArrow">
            <a:avLst>
              <a:gd name="adj1" fmla="val 50000"/>
              <a:gd name="adj2" fmla="val 50021"/>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609600" indent="-609600" algn="just">
              <a:lnSpc>
                <a:spcPct val="110000"/>
              </a:lnSpc>
              <a:spcBef>
                <a:spcPct val="20000"/>
              </a:spcBef>
              <a:buClr>
                <a:schemeClr val="tx1"/>
              </a:buClr>
              <a:buSzPct val="80000"/>
              <a:buFont typeface="Wingdings" pitchFamily="2" charset="2"/>
              <a:buNone/>
            </a:pPr>
            <a:endParaRPr lang="zh-CN" altLang="en-US"/>
          </a:p>
        </p:txBody>
      </p:sp>
    </p:spTree>
    <p:extLst>
      <p:ext uri="{BB962C8B-B14F-4D97-AF65-F5344CB8AC3E}">
        <p14:creationId xmlns:p14="http://schemas.microsoft.com/office/powerpoint/2010/main" val="194737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74468"/>
            <a:ext cx="13334999" cy="5050532"/>
          </a:xfrm>
          <a:solidFill>
            <a:schemeClr val="bg1"/>
          </a:solidFill>
        </p:spPr>
        <p:txBody>
          <a:bodyPr>
            <a:noAutofit/>
          </a:bodyPr>
          <a:lstStyle/>
          <a:p>
            <a:pPr marL="0" indent="0">
              <a:spcBef>
                <a:spcPts val="0"/>
              </a:spcBef>
              <a:spcAft>
                <a:spcPts val="0"/>
              </a:spcAft>
              <a:buNone/>
            </a:pPr>
            <a:r>
              <a:rPr lang="zh-CN" altLang="zh-CN" sz="4000" dirty="0" smtClean="0">
                <a:latin typeface="Times New Roman" panose="02020603050405020304" pitchFamily="18" charset="0"/>
                <a:cs typeface="Times New Roman" panose="02020603050405020304" pitchFamily="18" charset="0"/>
              </a:rPr>
              <a:t>若定义进入</a:t>
            </a:r>
            <a:r>
              <a:rPr lang="en-US" altLang="zh-CN" sz="4000"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的线的条数为入度，离开线的条数为出度，与</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有关的线的条数为</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的度</a:t>
            </a:r>
            <a:r>
              <a:rPr lang="zh-CN" altLang="zh-CN" sz="4000" dirty="0" smtClean="0">
                <a:latin typeface="Times New Roman" panose="02020603050405020304" pitchFamily="18" charset="0"/>
                <a:cs typeface="Times New Roman" panose="02020603050405020304" pitchFamily="18" charset="0"/>
              </a:rPr>
              <a:t>，则</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的出度和入度是相等的，即</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的度应该为偶数。即要使得从</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出发有解则</a:t>
            </a:r>
            <a:r>
              <a:rPr lang="en-US" altLang="zh-CN" sz="4000"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的度数应该为</a:t>
            </a:r>
            <a:r>
              <a:rPr lang="zh-CN" altLang="zh-CN" sz="4000" dirty="0" smtClean="0">
                <a:latin typeface="Times New Roman" panose="02020603050405020304" pitchFamily="18" charset="0"/>
                <a:cs typeface="Times New Roman" panose="02020603050405020304" pitchFamily="18" charset="0"/>
              </a:rPr>
              <a:t>偶数</a:t>
            </a:r>
            <a:endParaRPr lang="en-US" altLang="zh-CN" sz="4000" dirty="0" smtClean="0">
              <a:latin typeface="Times New Roman" panose="02020603050405020304" pitchFamily="18" charset="0"/>
              <a:cs typeface="Times New Roman" panose="02020603050405020304" pitchFamily="18" charset="0"/>
            </a:endParaRPr>
          </a:p>
          <a:p>
            <a:pPr lvl="1">
              <a:spcBef>
                <a:spcPts val="0"/>
              </a:spcBef>
              <a:spcAft>
                <a:spcPts val="0"/>
              </a:spcAft>
              <a:buFont typeface="Arial" panose="020B0604020202020204" pitchFamily="34" charset="0"/>
              <a:buChar char="•"/>
            </a:pPr>
            <a:r>
              <a:rPr lang="en-US" altLang="zh-CN" sz="3600" dirty="0" smtClean="0">
                <a:latin typeface="Times New Roman" panose="02020603050405020304" pitchFamily="18" charset="0"/>
                <a:cs typeface="Times New Roman" panose="02020603050405020304" pitchFamily="18" charset="0"/>
              </a:rPr>
              <a:t>A</a:t>
            </a:r>
            <a:r>
              <a:rPr lang="zh-CN" altLang="zh-CN" sz="3600" dirty="0">
                <a:latin typeface="Times New Roman" panose="02020603050405020304" pitchFamily="18" charset="0"/>
                <a:cs typeface="Times New Roman" panose="02020603050405020304" pitchFamily="18" charset="0"/>
              </a:rPr>
              <a:t>的</a:t>
            </a:r>
            <a:r>
              <a:rPr lang="zh-CN" altLang="zh-CN" sz="3600" dirty="0" smtClean="0">
                <a:latin typeface="Times New Roman" panose="02020603050405020304" pitchFamily="18" charset="0"/>
                <a:cs typeface="Times New Roman" panose="02020603050405020304" pitchFamily="18" charset="0"/>
              </a:rPr>
              <a:t>度数</a:t>
            </a:r>
            <a:r>
              <a:rPr lang="zh-CN" altLang="en-US" sz="3600" dirty="0" smtClean="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5</a:t>
            </a:r>
          </a:p>
          <a:p>
            <a:pPr lvl="1">
              <a:spcBef>
                <a:spcPts val="0"/>
              </a:spcBef>
              <a:spcAft>
                <a:spcPts val="0"/>
              </a:spcAft>
              <a:buFont typeface="Arial" panose="020B0604020202020204" pitchFamily="34" charset="0"/>
              <a:buChar char="•"/>
            </a:pPr>
            <a:r>
              <a:rPr lang="en-US" altLang="zh-CN" sz="3600" dirty="0" smtClean="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的度数</a:t>
            </a:r>
            <a:r>
              <a:rPr lang="zh-CN" altLang="en-US" sz="3600" dirty="0" smtClean="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3</a:t>
            </a:r>
          </a:p>
          <a:p>
            <a:pPr lvl="1">
              <a:spcBef>
                <a:spcPts val="0"/>
              </a:spcBef>
              <a:spcAft>
                <a:spcPts val="0"/>
              </a:spcAft>
              <a:buFont typeface="Arial" panose="020B0604020202020204" pitchFamily="34" charset="0"/>
              <a:buChar char="•"/>
            </a:pPr>
            <a:r>
              <a:rPr lang="en-US" altLang="zh-CN" sz="3600" dirty="0" smtClean="0">
                <a:latin typeface="Times New Roman" panose="02020603050405020304" pitchFamily="18" charset="0"/>
                <a:cs typeface="Times New Roman" panose="02020603050405020304" pitchFamily="18" charset="0"/>
              </a:rPr>
              <a:t>C</a:t>
            </a:r>
            <a:r>
              <a:rPr lang="zh-CN" altLang="zh-CN" sz="3600" dirty="0">
                <a:latin typeface="Times New Roman" panose="02020603050405020304" pitchFamily="18" charset="0"/>
                <a:cs typeface="Times New Roman" panose="02020603050405020304" pitchFamily="18" charset="0"/>
              </a:rPr>
              <a:t>的度数</a:t>
            </a:r>
            <a:r>
              <a:rPr lang="zh-CN" altLang="en-US" sz="3600" dirty="0" smtClean="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3</a:t>
            </a:r>
          </a:p>
          <a:p>
            <a:pPr lvl="1">
              <a:spcBef>
                <a:spcPts val="0"/>
              </a:spcBef>
              <a:spcAft>
                <a:spcPts val="0"/>
              </a:spcAft>
              <a:buFont typeface="Arial" panose="020B0604020202020204" pitchFamily="34" charset="0"/>
              <a:buChar char="•"/>
            </a:pPr>
            <a:r>
              <a:rPr lang="en-US" altLang="zh-CN" sz="3600" dirty="0" smtClean="0">
                <a:latin typeface="Times New Roman" panose="02020603050405020304" pitchFamily="18" charset="0"/>
                <a:cs typeface="Times New Roman" panose="02020603050405020304" pitchFamily="18" charset="0"/>
              </a:rPr>
              <a:t>D</a:t>
            </a:r>
            <a:r>
              <a:rPr lang="zh-CN" altLang="zh-CN" sz="3600" dirty="0">
                <a:latin typeface="Times New Roman" panose="02020603050405020304" pitchFamily="18" charset="0"/>
                <a:cs typeface="Times New Roman" panose="02020603050405020304" pitchFamily="18" charset="0"/>
              </a:rPr>
              <a:t>的</a:t>
            </a:r>
            <a:r>
              <a:rPr lang="zh-CN" altLang="zh-CN" sz="3600" dirty="0" smtClean="0">
                <a:latin typeface="Times New Roman" panose="02020603050405020304" pitchFamily="18" charset="0"/>
                <a:cs typeface="Times New Roman" panose="02020603050405020304" pitchFamily="18" charset="0"/>
              </a:rPr>
              <a:t>度数</a:t>
            </a:r>
            <a:r>
              <a:rPr lang="zh-CN" altLang="en-US" sz="3600" dirty="0" smtClean="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3</a:t>
            </a:r>
          </a:p>
          <a:p>
            <a:pPr marL="0" indent="0">
              <a:spcBef>
                <a:spcPts val="0"/>
              </a:spcBef>
              <a:spcAft>
                <a:spcPts val="0"/>
              </a:spcAft>
              <a:buNone/>
            </a:pPr>
            <a:r>
              <a:rPr lang="zh-CN" altLang="en-US" sz="4000" dirty="0" smtClean="0">
                <a:latin typeface="Times New Roman" panose="02020603050405020304" pitchFamily="18" charset="0"/>
                <a:cs typeface="Times New Roman" panose="02020603050405020304" pitchFamily="18" charset="0"/>
              </a:rPr>
              <a:t>所有</a:t>
            </a:r>
            <a:r>
              <a:rPr lang="zh-CN" altLang="zh-CN" sz="4000" dirty="0" smtClean="0">
                <a:latin typeface="Times New Roman" panose="02020603050405020304" pitchFamily="18" charset="0"/>
                <a:cs typeface="Times New Roman" panose="02020603050405020304" pitchFamily="18" charset="0"/>
              </a:rPr>
              <a:t>起点</a:t>
            </a:r>
            <a:r>
              <a:rPr lang="zh-CN" altLang="zh-CN" sz="4000" dirty="0">
                <a:latin typeface="Times New Roman" panose="02020603050405020304" pitchFamily="18" charset="0"/>
                <a:cs typeface="Times New Roman" panose="02020603050405020304" pitchFamily="18" charset="0"/>
              </a:rPr>
              <a:t>都是无解</a:t>
            </a:r>
            <a:r>
              <a:rPr lang="zh-CN" altLang="zh-CN" sz="4000" dirty="0" smtClean="0">
                <a:latin typeface="Times New Roman" panose="02020603050405020304" pitchFamily="18" charset="0"/>
                <a:cs typeface="Times New Roman" panose="02020603050405020304" pitchFamily="18" charset="0"/>
              </a:rPr>
              <a:t>的</a:t>
            </a:r>
            <a:endParaRPr lang="zh-CN" altLang="zh-CN" sz="40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3206424"/>
              </p:ext>
            </p:extLst>
          </p:nvPr>
        </p:nvGraphicFramePr>
        <p:xfrm>
          <a:off x="9547820" y="715482"/>
          <a:ext cx="3787180" cy="3830994"/>
        </p:xfrm>
        <a:graphic>
          <a:graphicData uri="http://schemas.openxmlformats.org/presentationml/2006/ole">
            <mc:AlternateContent xmlns:mc="http://schemas.openxmlformats.org/markup-compatibility/2006">
              <mc:Choice xmlns:v="urn:schemas-microsoft-com:vml" Requires="v">
                <p:oleObj spid="_x0000_s11335" name="Visio" r:id="rId3" imgW="1343278" imgH="1364466" progId="Visio.Drawing.11">
                  <p:embed/>
                </p:oleObj>
              </mc:Choice>
              <mc:Fallback>
                <p:oleObj name="Visio" r:id="rId3" imgW="1343278" imgH="1364466"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7820" y="715482"/>
                        <a:ext cx="3787180" cy="3830994"/>
                      </a:xfrm>
                      <a:prstGeom prst="rect">
                        <a:avLst/>
                      </a:prstGeom>
                      <a:noFill/>
                      <a:ln>
                        <a:noFill/>
                      </a:ln>
                    </p:spPr>
                  </p:pic>
                </p:oleObj>
              </mc:Fallback>
            </mc:AlternateContent>
          </a:graphicData>
        </a:graphic>
      </p:graphicFrame>
      <p:sp>
        <p:nvSpPr>
          <p:cNvPr id="4" name="TextBox 3"/>
          <p:cNvSpPr txBox="1"/>
          <p:nvPr/>
        </p:nvSpPr>
        <p:spPr>
          <a:xfrm>
            <a:off x="0" y="730052"/>
            <a:ext cx="9547820" cy="3785652"/>
          </a:xfrm>
          <a:prstGeom prst="rect">
            <a:avLst/>
          </a:prstGeom>
          <a:solidFill>
            <a:schemeClr val="bg1"/>
          </a:solidFill>
        </p:spPr>
        <p:txBody>
          <a:bodyPr wrap="square" rtlCol="0">
            <a:spAutoFit/>
          </a:bodyPr>
          <a:lstStyle/>
          <a:p>
            <a:pPr marL="571500" indent="-571500" algn="l">
              <a:buClr>
                <a:srgbClr val="0000FF"/>
              </a:buClr>
              <a:buFont typeface="Wingdings" panose="05000000000000000000" pitchFamily="2" charset="2"/>
              <a:buChar char="l"/>
            </a:pPr>
            <a:r>
              <a:rPr lang="zh-CN" altLang="zh-CN" sz="4000" b="0" dirty="0" smtClean="0">
                <a:latin typeface="+mn-ea"/>
                <a:ea typeface="+mn-ea"/>
                <a:cs typeface="Times New Roman" panose="02020603050405020304" pitchFamily="18" charset="0"/>
              </a:rPr>
              <a:t>若</a:t>
            </a:r>
            <a:r>
              <a:rPr lang="zh-CN" altLang="zh-CN" sz="4000" b="0" dirty="0">
                <a:latin typeface="+mn-ea"/>
                <a:ea typeface="+mn-ea"/>
                <a:cs typeface="Times New Roman" panose="02020603050405020304" pitchFamily="18" charset="0"/>
              </a:rPr>
              <a:t>可以画出来，则图形中必有终点和起点，并且起点和终点应该是同</a:t>
            </a:r>
            <a:r>
              <a:rPr lang="zh-CN" altLang="zh-CN" sz="4000" b="0" dirty="0" smtClean="0">
                <a:latin typeface="+mn-ea"/>
                <a:ea typeface="+mn-ea"/>
                <a:cs typeface="Times New Roman" panose="02020603050405020304" pitchFamily="18" charset="0"/>
              </a:rPr>
              <a:t>一点</a:t>
            </a:r>
            <a:r>
              <a:rPr lang="zh-CN" altLang="en-US" sz="4000" b="0" dirty="0" smtClean="0">
                <a:latin typeface="+mn-ea"/>
                <a:ea typeface="+mn-ea"/>
                <a:cs typeface="Times New Roman" panose="02020603050405020304" pitchFamily="18" charset="0"/>
              </a:rPr>
              <a:t>。</a:t>
            </a:r>
            <a:endParaRPr lang="en-US" altLang="zh-CN" sz="4000" b="0" dirty="0" smtClean="0">
              <a:latin typeface="+mn-ea"/>
              <a:ea typeface="+mn-ea"/>
              <a:cs typeface="Times New Roman" panose="02020603050405020304" pitchFamily="18" charset="0"/>
            </a:endParaRPr>
          </a:p>
          <a:p>
            <a:pPr marL="571500" indent="-571500" algn="l">
              <a:buClr>
                <a:srgbClr val="0000FF"/>
              </a:buClr>
              <a:buFont typeface="Wingdings" panose="05000000000000000000" pitchFamily="2" charset="2"/>
              <a:buChar char="l"/>
            </a:pPr>
            <a:r>
              <a:rPr lang="zh-CN" altLang="zh-CN" sz="4000" b="0" dirty="0" smtClean="0">
                <a:latin typeface="+mn-ea"/>
                <a:ea typeface="+mn-ea"/>
                <a:cs typeface="Times New Roman" panose="02020603050405020304" pitchFamily="18" charset="0"/>
              </a:rPr>
              <a:t>对称性</a:t>
            </a:r>
            <a:r>
              <a:rPr lang="zh-CN" altLang="zh-CN" sz="4000" b="0" dirty="0">
                <a:latin typeface="+mn-ea"/>
                <a:ea typeface="+mn-ea"/>
                <a:cs typeface="Times New Roman" panose="02020603050405020304" pitchFamily="18" charset="0"/>
              </a:rPr>
              <a:t>可知由</a:t>
            </a:r>
            <a:r>
              <a:rPr lang="en-US" altLang="zh-CN" sz="4000" b="0" dirty="0">
                <a:latin typeface="+mn-ea"/>
                <a:ea typeface="+mn-ea"/>
                <a:cs typeface="Times New Roman" panose="02020603050405020304" pitchFamily="18" charset="0"/>
              </a:rPr>
              <a:t>B</a:t>
            </a:r>
            <a:r>
              <a:rPr lang="zh-CN" altLang="zh-CN" sz="4000" b="0" dirty="0">
                <a:latin typeface="+mn-ea"/>
                <a:ea typeface="+mn-ea"/>
                <a:cs typeface="Times New Roman" panose="02020603050405020304" pitchFamily="18" charset="0"/>
              </a:rPr>
              <a:t>或</a:t>
            </a:r>
            <a:r>
              <a:rPr lang="en-US" altLang="zh-CN" sz="4000" b="0" dirty="0">
                <a:latin typeface="+mn-ea"/>
                <a:ea typeface="+mn-ea"/>
                <a:cs typeface="Times New Roman" panose="02020603050405020304" pitchFamily="18" charset="0"/>
              </a:rPr>
              <a:t>C</a:t>
            </a:r>
            <a:r>
              <a:rPr lang="zh-CN" altLang="zh-CN" sz="4000" b="0" dirty="0">
                <a:latin typeface="+mn-ea"/>
                <a:ea typeface="+mn-ea"/>
                <a:cs typeface="Times New Roman" panose="02020603050405020304" pitchFamily="18" charset="0"/>
              </a:rPr>
              <a:t>为起点得到的效果是一样</a:t>
            </a:r>
            <a:r>
              <a:rPr lang="zh-CN" altLang="zh-CN" sz="4000" b="0" dirty="0" smtClean="0">
                <a:latin typeface="+mn-ea"/>
                <a:ea typeface="+mn-ea"/>
                <a:cs typeface="Times New Roman" panose="02020603050405020304" pitchFamily="18" charset="0"/>
              </a:rPr>
              <a:t>的</a:t>
            </a:r>
            <a:endParaRPr lang="en-US" altLang="zh-CN" sz="4000" b="0" dirty="0" smtClean="0">
              <a:latin typeface="+mn-ea"/>
              <a:ea typeface="+mn-ea"/>
              <a:cs typeface="Times New Roman" panose="02020603050405020304" pitchFamily="18" charset="0"/>
            </a:endParaRPr>
          </a:p>
          <a:p>
            <a:pPr marL="571500" indent="-571500" algn="l">
              <a:buClr>
                <a:srgbClr val="0000FF"/>
              </a:buClr>
              <a:buFont typeface="Wingdings" panose="05000000000000000000" pitchFamily="2" charset="2"/>
              <a:buChar char="l"/>
            </a:pPr>
            <a:r>
              <a:rPr lang="zh-CN" altLang="zh-CN" sz="4000" b="0" dirty="0" smtClean="0">
                <a:latin typeface="+mn-ea"/>
                <a:ea typeface="+mn-ea"/>
                <a:cs typeface="Times New Roman" panose="02020603050405020304" pitchFamily="18" charset="0"/>
              </a:rPr>
              <a:t>若</a:t>
            </a:r>
            <a:r>
              <a:rPr lang="zh-CN" altLang="zh-CN" sz="4000" b="0" dirty="0">
                <a:latin typeface="+mn-ea"/>
                <a:ea typeface="+mn-ea"/>
                <a:cs typeface="Times New Roman" panose="02020603050405020304" pitchFamily="18" charset="0"/>
              </a:rPr>
              <a:t>假设以</a:t>
            </a:r>
            <a:r>
              <a:rPr lang="en-US" altLang="zh-CN" sz="4000" b="0" dirty="0">
                <a:latin typeface="+mn-ea"/>
                <a:ea typeface="+mn-ea"/>
                <a:cs typeface="Times New Roman" panose="02020603050405020304" pitchFamily="18" charset="0"/>
              </a:rPr>
              <a:t>A</a:t>
            </a:r>
            <a:r>
              <a:rPr lang="zh-CN" altLang="zh-CN" sz="4000" b="0" dirty="0">
                <a:latin typeface="+mn-ea"/>
                <a:ea typeface="+mn-ea"/>
                <a:cs typeface="Times New Roman" panose="02020603050405020304" pitchFamily="18" charset="0"/>
              </a:rPr>
              <a:t>为起点和终点，则必有一离开线和对应的进入线</a:t>
            </a:r>
            <a:r>
              <a:rPr lang="zh-CN" altLang="en-US" sz="4000" b="0" dirty="0" smtClean="0">
                <a:latin typeface="+mn-ea"/>
                <a:ea typeface="+mn-ea"/>
                <a:cs typeface="Times New Roman" panose="02020603050405020304" pitchFamily="18" charset="0"/>
              </a:rPr>
              <a:t>。</a:t>
            </a:r>
            <a:endParaRPr lang="en-US" altLang="zh-CN" sz="4000" b="0" dirty="0">
              <a:latin typeface="+mn-ea"/>
              <a:ea typeface="+mn-ea"/>
              <a:cs typeface="Times New Roman" panose="02020603050405020304" pitchFamily="18" charset="0"/>
            </a:endParaRPr>
          </a:p>
        </p:txBody>
      </p:sp>
      <p:sp>
        <p:nvSpPr>
          <p:cNvPr id="5" name="TextBox 4"/>
          <p:cNvSpPr txBox="1"/>
          <p:nvPr/>
        </p:nvSpPr>
        <p:spPr>
          <a:xfrm>
            <a:off x="0" y="0"/>
            <a:ext cx="13335000" cy="769441"/>
          </a:xfrm>
          <a:prstGeom prst="rect">
            <a:avLst/>
          </a:prstGeom>
          <a:solidFill>
            <a:schemeClr val="bg1"/>
          </a:solidFill>
        </p:spPr>
        <p:txBody>
          <a:bodyPr wrap="square" rtlCol="0">
            <a:spAutoFit/>
          </a:bodyPr>
          <a:lstStyle/>
          <a:p>
            <a:pPr algn="l"/>
            <a:r>
              <a:rPr lang="zh-CN" altLang="zh-CN" sz="4400" dirty="0">
                <a:latin typeface="+mn-ea"/>
                <a:cs typeface="Times New Roman" panose="02020603050405020304" pitchFamily="18" charset="0"/>
              </a:rPr>
              <a:t>“七桥问题” 转化为一笔不</a:t>
            </a:r>
            <a:r>
              <a:rPr lang="zh-CN" altLang="zh-CN" sz="4400" dirty="0" smtClean="0">
                <a:latin typeface="+mn-ea"/>
                <a:cs typeface="Times New Roman" panose="02020603050405020304" pitchFamily="18" charset="0"/>
              </a:rPr>
              <a:t>重复画</a:t>
            </a:r>
            <a:r>
              <a:rPr lang="zh-CN" altLang="zh-CN" sz="4400" dirty="0">
                <a:latin typeface="+mn-ea"/>
                <a:cs typeface="Times New Roman" panose="02020603050405020304" pitchFamily="18" charset="0"/>
              </a:rPr>
              <a:t>出过七条线的</a:t>
            </a:r>
            <a:r>
              <a:rPr lang="zh-CN" altLang="zh-CN" sz="4400" dirty="0" smtClean="0">
                <a:latin typeface="+mn-ea"/>
                <a:cs typeface="Times New Roman" panose="02020603050405020304" pitchFamily="18" charset="0"/>
              </a:rPr>
              <a:t>问题</a:t>
            </a:r>
            <a:endParaRPr lang="en-US" altLang="zh-CN" sz="4400" dirty="0">
              <a:latin typeface="+mn-ea"/>
              <a:cs typeface="Times New Roman" panose="02020603050405020304" pitchFamily="18" charset="0"/>
            </a:endParaRPr>
          </a:p>
        </p:txBody>
      </p:sp>
      <p:sp>
        <p:nvSpPr>
          <p:cNvPr id="6" name="TextBox 5"/>
          <p:cNvSpPr txBox="1"/>
          <p:nvPr/>
        </p:nvSpPr>
        <p:spPr>
          <a:xfrm>
            <a:off x="4773910" y="6058644"/>
            <a:ext cx="8561090" cy="3539430"/>
          </a:xfrm>
          <a:prstGeom prst="rect">
            <a:avLst/>
          </a:prstGeom>
          <a:solidFill>
            <a:schemeClr val="accent2">
              <a:lumMod val="20000"/>
              <a:lumOff val="80000"/>
            </a:schemeClr>
          </a:solidFill>
        </p:spPr>
        <p:txBody>
          <a:bodyPr wrap="square" rtlCol="0">
            <a:spAutoFit/>
          </a:bodyPr>
          <a:lstStyle/>
          <a:p>
            <a:pPr algn="l"/>
            <a:r>
              <a:rPr lang="zh-CN" altLang="en-US" sz="3200" dirty="0"/>
              <a:t>欧拉定理的解释</a:t>
            </a:r>
            <a:endParaRPr lang="en-US" altLang="zh-CN" sz="3200" dirty="0" smtClean="0"/>
          </a:p>
          <a:p>
            <a:pPr algn="l"/>
            <a:r>
              <a:rPr lang="zh-CN" altLang="en-US" sz="3200" dirty="0" smtClean="0"/>
              <a:t>⒈</a:t>
            </a:r>
            <a:r>
              <a:rPr lang="zh-CN" altLang="en-US" sz="3200" dirty="0"/>
              <a:t>凡是由偶点组成的连通图，一定可以一笔画成。画时可以把任一偶点为起点，最后一定能以这个点为终点画完此图</a:t>
            </a:r>
            <a:r>
              <a:rPr lang="zh-CN" altLang="en-US" sz="3200" dirty="0" smtClean="0"/>
              <a:t>。</a:t>
            </a:r>
            <a:endParaRPr lang="zh-CN" altLang="en-US" sz="3200" dirty="0"/>
          </a:p>
          <a:p>
            <a:pPr algn="l"/>
            <a:r>
              <a:rPr lang="zh-CN" altLang="en-US" sz="3200" dirty="0"/>
              <a:t>⒉凡是只有两个奇点的连通图（其余都为偶点），一定可以一笔画成。画时必须把一个奇点为起点，另一个奇点终点</a:t>
            </a:r>
            <a:r>
              <a:rPr lang="zh-CN" altLang="en-US" sz="3200" dirty="0" smtClean="0"/>
              <a:t>。</a:t>
            </a:r>
            <a:endParaRPr lang="zh-CN" altLang="en-US" sz="3200" dirty="0"/>
          </a:p>
        </p:txBody>
      </p:sp>
    </p:spTree>
    <p:extLst>
      <p:ext uri="{BB962C8B-B14F-4D97-AF65-F5344CB8AC3E}">
        <p14:creationId xmlns:p14="http://schemas.microsoft.com/office/powerpoint/2010/main" val="33499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additive="base">
                                        <p:cTn id="12"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 calcmode="lin" valueType="num">
                                      <p:cBhvr additive="base">
                                        <p:cTn id="24"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additive="base">
                                        <p:cTn id="30"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bg/>
                                          </p:spTgt>
                                        </p:tgtEl>
                                        <p:attrNameLst>
                                          <p:attrName>style.visibility</p:attrName>
                                        </p:attrNameLst>
                                      </p:cBhvr>
                                      <p:to>
                                        <p:strVal val="visible"/>
                                      </p:to>
                                    </p:set>
                                    <p:anim calcmode="lin" valueType="num">
                                      <p:cBhvr additive="base">
                                        <p:cTn id="36"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additive="base">
                                        <p:cTn id="4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 calcmode="lin" valueType="num">
                                      <p:cBhvr additive="base">
                                        <p:cTn id="4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 end="1"/>
                                            </p:txEl>
                                          </p:spTgt>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 calcmode="lin" valueType="num">
                                      <p:cBhvr additive="base">
                                        <p:cTn id="5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2" end="2"/>
                                            </p:txEl>
                                          </p:spTgt>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 calcmode="lin" valueType="num">
                                      <p:cBhvr additive="base">
                                        <p:cTn id="5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
                                            <p:txEl>
                                              <p:pRg st="3" end="3"/>
                                            </p:txEl>
                                          </p:spTgt>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additive="base">
                                        <p:cTn id="5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 calcmode="lin" valueType="num">
                                      <p:cBhvr additive="base">
                                        <p:cTn id="6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8"/>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defTabSz="1306513" eaLnBrk="1" hangingPunct="1"/>
            <a:r>
              <a:rPr lang="zh-CN" altLang="en-US" sz="800">
                <a:solidFill>
                  <a:schemeClr val="bg1"/>
                </a:solidFill>
              </a:rPr>
              <a:t>本章目录</a:t>
            </a:r>
            <a:endParaRPr lang="zh-CN" altLang="en-US" sz="100" b="0">
              <a:solidFill>
                <a:schemeClr val="bg1"/>
              </a:solidFill>
            </a:endParaRPr>
          </a:p>
        </p:txBody>
      </p:sp>
      <p:pic>
        <p:nvPicPr>
          <p:cNvPr id="13315" name="Picture 1029" descr="边框"/>
          <p:cNvPicPr>
            <a:picLocks noChangeAspect="1" noChangeArrowheads="1"/>
          </p:cNvPicPr>
          <p:nvPr/>
        </p:nvPicPr>
        <p:blipFill>
          <a:blip r:embed="rId2" cstate="print"/>
          <a:srcRect/>
          <a:stretch>
            <a:fillRect/>
          </a:stretch>
        </p:blipFill>
        <p:spPr bwMode="auto">
          <a:xfrm>
            <a:off x="220663" y="171450"/>
            <a:ext cx="4656137" cy="1998663"/>
          </a:xfrm>
          <a:prstGeom prst="rect">
            <a:avLst/>
          </a:prstGeom>
          <a:noFill/>
          <a:ln w="9525">
            <a:noFill/>
            <a:miter lim="800000"/>
            <a:headEnd/>
            <a:tailEnd/>
          </a:ln>
        </p:spPr>
      </p:pic>
      <p:sp>
        <p:nvSpPr>
          <p:cNvPr id="13316" name="Text Box 1030"/>
          <p:cNvSpPr txBox="1">
            <a:spLocks noChangeArrowheads="1"/>
          </p:cNvSpPr>
          <p:nvPr/>
        </p:nvSpPr>
        <p:spPr bwMode="auto">
          <a:xfrm>
            <a:off x="1338263" y="514028"/>
            <a:ext cx="3384550" cy="1083374"/>
          </a:xfrm>
          <a:prstGeom prst="rect">
            <a:avLst/>
          </a:prstGeom>
          <a:noFill/>
          <a:ln w="9525">
            <a:noFill/>
            <a:miter lim="800000"/>
            <a:headEnd/>
            <a:tailEnd/>
          </a:ln>
        </p:spPr>
        <p:txBody>
          <a:bodyPr lIns="0" tIns="0" rIns="0" bIns="0">
            <a:spAutoFit/>
          </a:bodyPr>
          <a:lstStyle/>
          <a:p>
            <a:pPr defTabSz="2068513" eaLnBrk="1" hangingPunct="1">
              <a:spcBef>
                <a:spcPct val="20000"/>
              </a:spcBef>
            </a:pPr>
            <a:r>
              <a:rPr lang="en-US" altLang="zh-CN" sz="3200" b="0" dirty="0" smtClean="0">
                <a:solidFill>
                  <a:srgbClr val="339933"/>
                </a:solidFill>
                <a:latin typeface="华文琥珀" pitchFamily="2" charset="-122"/>
                <a:ea typeface="华文琥珀" pitchFamily="2" charset="-122"/>
              </a:rPr>
              <a:t>1.2 </a:t>
            </a:r>
            <a:r>
              <a:rPr lang="zh-CN" altLang="en-US" sz="3200" b="0" dirty="0">
                <a:solidFill>
                  <a:srgbClr val="339933"/>
                </a:solidFill>
                <a:latin typeface="华文琥珀" pitchFamily="2" charset="-122"/>
                <a:ea typeface="华文琥珀" pitchFamily="2" charset="-122"/>
              </a:rPr>
              <a:t>信息化社会与</a:t>
            </a:r>
          </a:p>
          <a:p>
            <a:pPr defTabSz="2068513" eaLnBrk="1" hangingPunct="1">
              <a:spcBef>
                <a:spcPct val="20000"/>
              </a:spcBef>
            </a:pPr>
            <a:r>
              <a:rPr lang="zh-CN" altLang="en-US" sz="3200" b="0" dirty="0">
                <a:solidFill>
                  <a:srgbClr val="339933"/>
                </a:solidFill>
                <a:latin typeface="华文琥珀" pitchFamily="2" charset="-122"/>
                <a:ea typeface="华文琥珀" pitchFamily="2" charset="-122"/>
              </a:rPr>
              <a:t>计算机文化</a:t>
            </a:r>
          </a:p>
        </p:txBody>
      </p:sp>
      <p:grpSp>
        <p:nvGrpSpPr>
          <p:cNvPr id="13317" name="Group 1031"/>
          <p:cNvGrpSpPr>
            <a:grpSpLocks/>
          </p:cNvGrpSpPr>
          <p:nvPr/>
        </p:nvGrpSpPr>
        <p:grpSpPr bwMode="auto">
          <a:xfrm>
            <a:off x="5227638" y="1090613"/>
            <a:ext cx="5200650" cy="560387"/>
            <a:chOff x="3400" y="226"/>
            <a:chExt cx="2267" cy="227"/>
          </a:xfrm>
        </p:grpSpPr>
        <p:pic>
          <p:nvPicPr>
            <p:cNvPr id="13342" name="Picture 1032" descr="@"/>
            <p:cNvPicPr>
              <a:picLocks noChangeAspect="1" noChangeArrowheads="1"/>
            </p:cNvPicPr>
            <p:nvPr/>
          </p:nvPicPr>
          <p:blipFill>
            <a:blip r:embed="rId3" cstate="print"/>
            <a:srcRect/>
            <a:stretch>
              <a:fillRect/>
            </a:stretch>
          </p:blipFill>
          <p:spPr bwMode="auto">
            <a:xfrm>
              <a:off x="3400" y="226"/>
              <a:ext cx="223" cy="227"/>
            </a:xfrm>
            <a:prstGeom prst="rect">
              <a:avLst/>
            </a:prstGeom>
            <a:noFill/>
            <a:ln w="9525">
              <a:noFill/>
              <a:miter lim="800000"/>
              <a:headEnd/>
              <a:tailEnd/>
            </a:ln>
          </p:spPr>
        </p:pic>
        <p:sp>
          <p:nvSpPr>
            <p:cNvPr id="13343" name="Rectangle 1033"/>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pic>
        <p:nvPicPr>
          <p:cNvPr id="13318" name="Picture 1034" descr="1"/>
          <p:cNvPicPr>
            <a:picLocks noChangeAspect="1" noChangeArrowheads="1"/>
          </p:cNvPicPr>
          <p:nvPr/>
        </p:nvPicPr>
        <p:blipFill>
          <a:blip r:embed="rId4" cstate="print"/>
          <a:srcRect/>
          <a:stretch>
            <a:fillRect/>
          </a:stretch>
        </p:blipFill>
        <p:spPr bwMode="auto">
          <a:xfrm>
            <a:off x="330796" y="442020"/>
            <a:ext cx="695325" cy="681037"/>
          </a:xfrm>
          <a:prstGeom prst="rect">
            <a:avLst/>
          </a:prstGeom>
          <a:noFill/>
          <a:ln w="9525">
            <a:noFill/>
            <a:miter lim="800000"/>
            <a:headEnd/>
            <a:tailEnd/>
          </a:ln>
        </p:spPr>
      </p:pic>
      <p:grpSp>
        <p:nvGrpSpPr>
          <p:cNvPr id="13320" name="Group 1040"/>
          <p:cNvGrpSpPr>
            <a:grpSpLocks/>
          </p:cNvGrpSpPr>
          <p:nvPr/>
        </p:nvGrpSpPr>
        <p:grpSpPr bwMode="auto">
          <a:xfrm>
            <a:off x="979488" y="3178175"/>
            <a:ext cx="10083800" cy="571500"/>
            <a:chOff x="680" y="906"/>
            <a:chExt cx="2788" cy="161"/>
          </a:xfrm>
        </p:grpSpPr>
        <p:sp>
          <p:nvSpPr>
            <p:cNvPr id="13336" name="Rectangle 1041"/>
            <p:cNvSpPr>
              <a:spLocks noChangeArrowheads="1"/>
            </p:cNvSpPr>
            <p:nvPr/>
          </p:nvSpPr>
          <p:spPr bwMode="auto">
            <a:xfrm>
              <a:off x="748" y="1042"/>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13337" name="Picture 1042" descr="a"/>
            <p:cNvPicPr>
              <a:picLocks noChangeAspect="1" noChangeArrowheads="1"/>
            </p:cNvPicPr>
            <p:nvPr/>
          </p:nvPicPr>
          <p:blipFill>
            <a:blip r:embed="rId5" cstate="print"/>
            <a:srcRect/>
            <a:stretch>
              <a:fillRect/>
            </a:stretch>
          </p:blipFill>
          <p:spPr bwMode="auto">
            <a:xfrm>
              <a:off x="680" y="906"/>
              <a:ext cx="161" cy="161"/>
            </a:xfrm>
            <a:prstGeom prst="rect">
              <a:avLst/>
            </a:prstGeom>
            <a:noFill/>
            <a:ln w="9525">
              <a:noFill/>
              <a:miter lim="800000"/>
              <a:headEnd/>
              <a:tailEnd/>
            </a:ln>
          </p:spPr>
        </p:pic>
      </p:grpSp>
      <p:grpSp>
        <p:nvGrpSpPr>
          <p:cNvPr id="13321" name="Group 1043"/>
          <p:cNvGrpSpPr>
            <a:grpSpLocks/>
          </p:cNvGrpSpPr>
          <p:nvPr/>
        </p:nvGrpSpPr>
        <p:grpSpPr bwMode="auto">
          <a:xfrm>
            <a:off x="976313" y="5915025"/>
            <a:ext cx="10083800" cy="573088"/>
            <a:chOff x="680" y="453"/>
            <a:chExt cx="2788" cy="161"/>
          </a:xfrm>
        </p:grpSpPr>
        <p:sp>
          <p:nvSpPr>
            <p:cNvPr id="13334" name="Rectangle 1044"/>
            <p:cNvSpPr>
              <a:spLocks noChangeArrowheads="1"/>
            </p:cNvSpPr>
            <p:nvPr/>
          </p:nvSpPr>
          <p:spPr bwMode="auto">
            <a:xfrm>
              <a:off x="748" y="589"/>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13335" name="Picture 1045" descr="b"/>
            <p:cNvPicPr>
              <a:picLocks noChangeAspect="1" noChangeArrowheads="1"/>
            </p:cNvPicPr>
            <p:nvPr/>
          </p:nvPicPr>
          <p:blipFill>
            <a:blip r:embed="rId6" cstate="print"/>
            <a:srcRect/>
            <a:stretch>
              <a:fillRect/>
            </a:stretch>
          </p:blipFill>
          <p:spPr bwMode="auto">
            <a:xfrm>
              <a:off x="680" y="453"/>
              <a:ext cx="161" cy="161"/>
            </a:xfrm>
            <a:prstGeom prst="rect">
              <a:avLst/>
            </a:prstGeom>
            <a:noFill/>
            <a:ln w="9525">
              <a:noFill/>
              <a:miter lim="800000"/>
              <a:headEnd/>
              <a:tailEnd/>
            </a:ln>
          </p:spPr>
        </p:pic>
      </p:grpSp>
      <p:sp>
        <p:nvSpPr>
          <p:cNvPr id="13323" name="Text Box 1047"/>
          <p:cNvSpPr txBox="1">
            <a:spLocks noChangeArrowheads="1"/>
          </p:cNvSpPr>
          <p:nvPr/>
        </p:nvSpPr>
        <p:spPr bwMode="auto">
          <a:xfrm>
            <a:off x="5803900" y="1017588"/>
            <a:ext cx="6264275" cy="641350"/>
          </a:xfrm>
          <a:prstGeom prst="rect">
            <a:avLst/>
          </a:prstGeom>
          <a:noFill/>
          <a:ln w="9525">
            <a:noFill/>
            <a:miter lim="800000"/>
            <a:headEnd/>
            <a:tailEnd/>
          </a:ln>
        </p:spPr>
        <p:txBody>
          <a:bodyPr>
            <a:spAutoFit/>
          </a:bodyPr>
          <a:lstStyle/>
          <a:p>
            <a:pPr algn="l"/>
            <a:r>
              <a:rPr lang="en-US" altLang="zh-CN" sz="3200" b="0" dirty="0">
                <a:latin typeface="华文琥珀" pitchFamily="2" charset="-122"/>
                <a:ea typeface="华文琥珀" pitchFamily="2" charset="-122"/>
              </a:rPr>
              <a:t>  1.1.2 </a:t>
            </a:r>
            <a:r>
              <a:rPr lang="zh-CN" altLang="en-US" sz="3600" b="0" dirty="0">
                <a:latin typeface="华文琥珀" pitchFamily="2" charset="-122"/>
                <a:ea typeface="华文琥珀" pitchFamily="2" charset="-122"/>
              </a:rPr>
              <a:t>计算机的发展与应用</a:t>
            </a:r>
          </a:p>
        </p:txBody>
      </p:sp>
      <p:sp>
        <p:nvSpPr>
          <p:cNvPr id="13324" name="Text Box 1048"/>
          <p:cNvSpPr txBox="1">
            <a:spLocks noChangeArrowheads="1"/>
          </p:cNvSpPr>
          <p:nvPr/>
        </p:nvSpPr>
        <p:spPr bwMode="auto">
          <a:xfrm>
            <a:off x="1627188" y="3033713"/>
            <a:ext cx="8280400" cy="579437"/>
          </a:xfrm>
          <a:prstGeom prst="rect">
            <a:avLst/>
          </a:prstGeom>
          <a:noFill/>
          <a:ln w="9525">
            <a:noFill/>
            <a:miter lim="800000"/>
            <a:headEnd/>
            <a:tailEnd/>
          </a:ln>
        </p:spPr>
        <p:txBody>
          <a:bodyPr>
            <a:spAutoFit/>
          </a:bodyPr>
          <a:lstStyle/>
          <a:p>
            <a:pPr algn="l">
              <a:spcBef>
                <a:spcPct val="50000"/>
              </a:spcBef>
            </a:pPr>
            <a:r>
              <a:rPr lang="zh-CN" altLang="en-US" sz="3200" dirty="0">
                <a:ea typeface="楷体_GB2312" pitchFamily="49" charset="-122"/>
              </a:rPr>
              <a:t>电子计算机的定义</a:t>
            </a:r>
          </a:p>
        </p:txBody>
      </p:sp>
      <p:sp>
        <p:nvSpPr>
          <p:cNvPr id="13325" name="Text Box 1049"/>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13326" name="Rectangle 1051"/>
          <p:cNvSpPr>
            <a:spLocks noChangeArrowheads="1"/>
          </p:cNvSpPr>
          <p:nvPr/>
        </p:nvSpPr>
        <p:spPr bwMode="auto">
          <a:xfrm>
            <a:off x="1554163" y="5770563"/>
            <a:ext cx="5473700" cy="576262"/>
          </a:xfrm>
          <a:prstGeom prst="rect">
            <a:avLst/>
          </a:prstGeom>
          <a:noFill/>
          <a:ln w="9525">
            <a:noFill/>
            <a:miter lim="800000"/>
            <a:headEnd/>
            <a:tailEnd/>
          </a:ln>
        </p:spPr>
        <p:txBody>
          <a:bodyPr wrap="none" anchor="ctr"/>
          <a:lstStyle/>
          <a:p>
            <a:pPr algn="l"/>
            <a:r>
              <a:rPr lang="zh-CN" altLang="en-US" sz="3200" dirty="0">
                <a:ea typeface="楷体_GB2312" pitchFamily="49" charset="-122"/>
              </a:rPr>
              <a:t>电子数字计算机的诞生</a:t>
            </a:r>
          </a:p>
        </p:txBody>
      </p:sp>
      <p:sp>
        <p:nvSpPr>
          <p:cNvPr id="863261" name="Text Box 1053"/>
          <p:cNvSpPr txBox="1">
            <a:spLocks noChangeArrowheads="1"/>
          </p:cNvSpPr>
          <p:nvPr/>
        </p:nvSpPr>
        <p:spPr bwMode="auto">
          <a:xfrm>
            <a:off x="1338262" y="3898900"/>
            <a:ext cx="11158537" cy="1611313"/>
          </a:xfrm>
          <a:prstGeom prst="rect">
            <a:avLst/>
          </a:prstGeom>
          <a:solidFill>
            <a:srgbClr val="CCFFFF"/>
          </a:solidFill>
          <a:ln w="57150">
            <a:solidFill>
              <a:srgbClr val="993300"/>
            </a:solidFill>
            <a:miter lim="800000"/>
            <a:headEnd/>
            <a:tailEnd/>
          </a:ln>
          <a:effectLst>
            <a:outerShdw dist="107763" dir="18900000" algn="ctr" rotWithShape="0">
              <a:srgbClr val="808080">
                <a:alpha val="50000"/>
              </a:srgbClr>
            </a:outerShdw>
          </a:effectLst>
        </p:spPr>
        <p:txBody>
          <a:bodyPr wrap="square">
            <a:spAutoFit/>
          </a:bodyPr>
          <a:lstStyle/>
          <a:p>
            <a:pPr algn="l">
              <a:spcBef>
                <a:spcPct val="50000"/>
              </a:spcBef>
              <a:defRPr/>
            </a:pP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电子计算机（</a:t>
            </a:r>
            <a:r>
              <a:rPr lang="en-US" altLang="zh-CN" sz="3200" dirty="0">
                <a:latin typeface="宋体" pitchFamily="2" charset="-122"/>
                <a:ea typeface="宋体" pitchFamily="2" charset="-122"/>
              </a:rPr>
              <a:t>Computer</a:t>
            </a:r>
            <a:r>
              <a:rPr lang="zh-CN" altLang="en-US" sz="3200" dirty="0">
                <a:latin typeface="宋体" pitchFamily="2" charset="-122"/>
                <a:ea typeface="宋体" pitchFamily="2" charset="-122"/>
              </a:rPr>
              <a:t>）也称为电脑，它是一种能存储程序和数据、自动执行程序、快速而高效地自动完成对各种数字化信息进行处理的电子设备。</a:t>
            </a:r>
          </a:p>
        </p:txBody>
      </p:sp>
      <p:sp>
        <p:nvSpPr>
          <p:cNvPr id="863262" name="Text Box 1054"/>
          <p:cNvSpPr txBox="1">
            <a:spLocks noChangeArrowheads="1"/>
          </p:cNvSpPr>
          <p:nvPr/>
        </p:nvSpPr>
        <p:spPr bwMode="auto">
          <a:xfrm>
            <a:off x="1338262" y="6634163"/>
            <a:ext cx="11305901" cy="1611312"/>
          </a:xfrm>
          <a:prstGeom prst="rect">
            <a:avLst/>
          </a:prstGeom>
          <a:solidFill>
            <a:srgbClr val="CCFFFF"/>
          </a:solidFill>
          <a:ln w="57150">
            <a:solidFill>
              <a:srgbClr val="993300"/>
            </a:solidFill>
            <a:miter lim="800000"/>
            <a:headEnd/>
            <a:tailEnd/>
          </a:ln>
          <a:effectLst>
            <a:outerShdw dist="107763" dir="18900000" algn="ctr" rotWithShape="0">
              <a:srgbClr val="808080">
                <a:alpha val="50000"/>
              </a:srgbClr>
            </a:outerShdw>
          </a:effectLst>
        </p:spPr>
        <p:txBody>
          <a:bodyPr wrap="square">
            <a:spAutoFit/>
          </a:bodyPr>
          <a:lstStyle/>
          <a:p>
            <a:pPr algn="l">
              <a:spcBef>
                <a:spcPct val="50000"/>
              </a:spcBef>
              <a:defRPr/>
            </a:pPr>
            <a:r>
              <a:rPr lang="en-US" altLang="zh-CN" sz="3200" dirty="0">
                <a:solidFill>
                  <a:schemeClr val="tx2"/>
                </a:solidFill>
                <a:latin typeface="宋体" pitchFamily="2" charset="-122"/>
                <a:ea typeface="宋体" pitchFamily="2" charset="-122"/>
              </a:rPr>
              <a:t>    </a:t>
            </a:r>
            <a:r>
              <a:rPr lang="zh-CN" altLang="en-US" sz="3200" dirty="0">
                <a:solidFill>
                  <a:schemeClr val="tx2"/>
                </a:solidFill>
                <a:latin typeface="宋体" pitchFamily="2" charset="-122"/>
                <a:ea typeface="宋体" pitchFamily="2" charset="-122"/>
              </a:rPr>
              <a:t>举世公认的世界第一台电子计算机诞生于</a:t>
            </a:r>
            <a:r>
              <a:rPr lang="en-US" altLang="zh-CN" sz="3200" dirty="0">
                <a:solidFill>
                  <a:srgbClr val="C00000"/>
                </a:solidFill>
                <a:latin typeface="宋体" pitchFamily="2" charset="-122"/>
                <a:ea typeface="宋体" pitchFamily="2" charset="-122"/>
              </a:rPr>
              <a:t>1946</a:t>
            </a:r>
            <a:r>
              <a:rPr lang="zh-CN" altLang="en-US" sz="3200" dirty="0">
                <a:solidFill>
                  <a:srgbClr val="C00000"/>
                </a:solidFill>
                <a:latin typeface="宋体" pitchFamily="2" charset="-122"/>
                <a:ea typeface="宋体" pitchFamily="2" charset="-122"/>
              </a:rPr>
              <a:t>年</a:t>
            </a:r>
            <a:r>
              <a:rPr lang="zh-CN" altLang="en-US" sz="3200" dirty="0">
                <a:solidFill>
                  <a:schemeClr val="tx2"/>
                </a:solidFill>
                <a:latin typeface="宋体" pitchFamily="2" charset="-122"/>
                <a:ea typeface="宋体" pitchFamily="2" charset="-122"/>
              </a:rPr>
              <a:t>。是由美国宾夕法尼亚大学的物理学家约翰</a:t>
            </a:r>
            <a:r>
              <a:rPr lang="en-US" altLang="zh-CN" sz="3200" dirty="0">
                <a:solidFill>
                  <a:schemeClr val="tx2"/>
                </a:solidFill>
                <a:latin typeface="宋体" pitchFamily="2" charset="-122"/>
                <a:ea typeface="宋体" pitchFamily="2" charset="-122"/>
              </a:rPr>
              <a:t>·</a:t>
            </a:r>
            <a:r>
              <a:rPr lang="zh-CN" altLang="en-US" sz="3200" dirty="0">
                <a:solidFill>
                  <a:schemeClr val="tx2"/>
                </a:solidFill>
                <a:latin typeface="宋体" pitchFamily="2" charset="-122"/>
                <a:ea typeface="宋体" pitchFamily="2" charset="-122"/>
              </a:rPr>
              <a:t>莫克利和工程师普雷斯伯</a:t>
            </a:r>
            <a:r>
              <a:rPr lang="en-US" altLang="zh-CN" sz="3200" dirty="0">
                <a:solidFill>
                  <a:schemeClr val="tx2"/>
                </a:solidFill>
                <a:latin typeface="宋体" pitchFamily="2" charset="-122"/>
                <a:ea typeface="宋体" pitchFamily="2" charset="-122"/>
              </a:rPr>
              <a:t>·</a:t>
            </a:r>
            <a:r>
              <a:rPr lang="zh-CN" altLang="en-US" sz="3200" dirty="0">
                <a:solidFill>
                  <a:schemeClr val="tx2"/>
                </a:solidFill>
                <a:latin typeface="宋体" pitchFamily="2" charset="-122"/>
                <a:ea typeface="宋体" pitchFamily="2" charset="-122"/>
              </a:rPr>
              <a:t>埃克特领导研制的取名</a:t>
            </a:r>
            <a:r>
              <a:rPr lang="en-US" altLang="zh-CN" sz="3200" dirty="0">
                <a:solidFill>
                  <a:schemeClr val="tx2"/>
                </a:solidFill>
                <a:latin typeface="宋体" pitchFamily="2" charset="-122"/>
                <a:ea typeface="宋体" pitchFamily="2" charset="-122"/>
              </a:rPr>
              <a:t>ENIAC </a:t>
            </a:r>
            <a:r>
              <a:rPr lang="zh-CN" altLang="en-US" sz="3200" dirty="0">
                <a:solidFill>
                  <a:schemeClr val="tx2"/>
                </a:solidFill>
                <a:latin typeface="宋体" pitchFamily="2" charset="-122"/>
                <a:ea typeface="宋体" pitchFamily="2" charset="-122"/>
              </a:rPr>
              <a:t>。 </a:t>
            </a:r>
          </a:p>
        </p:txBody>
      </p:sp>
      <p:grpSp>
        <p:nvGrpSpPr>
          <p:cNvPr id="13329" name="Group 1055"/>
          <p:cNvGrpSpPr>
            <a:grpSpLocks/>
          </p:cNvGrpSpPr>
          <p:nvPr/>
        </p:nvGrpSpPr>
        <p:grpSpPr bwMode="auto">
          <a:xfrm>
            <a:off x="5011738" y="2170113"/>
            <a:ext cx="6407150" cy="631825"/>
            <a:chOff x="3293" y="324"/>
            <a:chExt cx="4036" cy="398"/>
          </a:xfrm>
        </p:grpSpPr>
        <p:grpSp>
          <p:nvGrpSpPr>
            <p:cNvPr id="13330" name="Group 1056"/>
            <p:cNvGrpSpPr>
              <a:grpSpLocks/>
            </p:cNvGrpSpPr>
            <p:nvPr/>
          </p:nvGrpSpPr>
          <p:grpSpPr bwMode="auto">
            <a:xfrm>
              <a:off x="3293" y="369"/>
              <a:ext cx="3276" cy="353"/>
              <a:chOff x="3400" y="226"/>
              <a:chExt cx="2267" cy="227"/>
            </a:xfrm>
          </p:grpSpPr>
          <p:pic>
            <p:nvPicPr>
              <p:cNvPr id="13332" name="Picture 1057" descr="@"/>
              <p:cNvPicPr>
                <a:picLocks noChangeAspect="1" noChangeArrowheads="1"/>
              </p:cNvPicPr>
              <p:nvPr/>
            </p:nvPicPr>
            <p:blipFill>
              <a:blip r:embed="rId3" cstate="print"/>
              <a:srcRect/>
              <a:stretch>
                <a:fillRect/>
              </a:stretch>
            </p:blipFill>
            <p:spPr bwMode="auto">
              <a:xfrm>
                <a:off x="3400" y="226"/>
                <a:ext cx="223" cy="227"/>
              </a:xfrm>
              <a:prstGeom prst="rect">
                <a:avLst/>
              </a:prstGeom>
              <a:noFill/>
              <a:ln w="9525">
                <a:noFill/>
                <a:miter lim="800000"/>
                <a:headEnd/>
                <a:tailEnd/>
              </a:ln>
            </p:spPr>
          </p:pic>
          <p:sp>
            <p:nvSpPr>
              <p:cNvPr id="13333" name="Rectangle 1058"/>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sp>
          <p:nvSpPr>
            <p:cNvPr id="13331" name="Text Box 1059"/>
            <p:cNvSpPr txBox="1">
              <a:spLocks noChangeArrowheads="1"/>
            </p:cNvSpPr>
            <p:nvPr/>
          </p:nvSpPr>
          <p:spPr bwMode="auto">
            <a:xfrm>
              <a:off x="3701" y="324"/>
              <a:ext cx="3628" cy="365"/>
            </a:xfrm>
            <a:prstGeom prst="rect">
              <a:avLst/>
            </a:prstGeom>
            <a:noFill/>
            <a:ln w="9525">
              <a:noFill/>
              <a:miter lim="800000"/>
              <a:headEnd/>
              <a:tailEnd/>
            </a:ln>
          </p:spPr>
          <p:txBody>
            <a:bodyPr>
              <a:spAutoFit/>
            </a:bodyPr>
            <a:lstStyle/>
            <a:p>
              <a:pPr algn="l"/>
              <a:r>
                <a:rPr lang="zh-CN" altLang="en-US" sz="3200" b="0">
                  <a:latin typeface="华文琥珀" pitchFamily="2" charset="-122"/>
                  <a:ea typeface="华文琥珀" pitchFamily="2" charset="-122"/>
                </a:rPr>
                <a:t>计算机发展简史</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4"/>
                                        </p:tgtEl>
                                        <p:attrNameLst>
                                          <p:attrName>style.visibility</p:attrName>
                                        </p:attrNameLst>
                                      </p:cBhvr>
                                      <p:to>
                                        <p:strVal val="visible"/>
                                      </p:to>
                                    </p:set>
                                    <p:anim calcmode="lin" valueType="num">
                                      <p:cBhvr additive="base">
                                        <p:cTn id="7" dur="500" fill="hold"/>
                                        <p:tgtEl>
                                          <p:spTgt spid="13324"/>
                                        </p:tgtEl>
                                        <p:attrNameLst>
                                          <p:attrName>ppt_x</p:attrName>
                                        </p:attrNameLst>
                                      </p:cBhvr>
                                      <p:tavLst>
                                        <p:tav tm="0">
                                          <p:val>
                                            <p:strVal val="#ppt_x"/>
                                          </p:val>
                                        </p:tav>
                                        <p:tav tm="100000">
                                          <p:val>
                                            <p:strVal val="#ppt_x"/>
                                          </p:val>
                                        </p:tav>
                                      </p:tavLst>
                                    </p:anim>
                                    <p:anim calcmode="lin" valueType="num">
                                      <p:cBhvr additive="base">
                                        <p:cTn id="8"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32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86326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3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3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863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p:bldP spid="13324" grpId="1"/>
      <p:bldP spid="13326" grpId="0"/>
      <p:bldP spid="863261" grpId="0" animBg="1"/>
      <p:bldP spid="8632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defTabSz="1306513" eaLnBrk="1" hangingPunct="1"/>
            <a:r>
              <a:rPr lang="zh-CN" altLang="en-US" sz="800">
                <a:solidFill>
                  <a:schemeClr val="bg1"/>
                </a:solidFill>
              </a:rPr>
              <a:t>本章目录</a:t>
            </a:r>
            <a:endParaRPr lang="zh-CN" altLang="en-US" sz="100" b="0">
              <a:solidFill>
                <a:schemeClr val="bg1"/>
              </a:solidFill>
            </a:endParaRPr>
          </a:p>
        </p:txBody>
      </p:sp>
      <p:pic>
        <p:nvPicPr>
          <p:cNvPr id="1028" name="Picture 5" descr="边框"/>
          <p:cNvPicPr>
            <a:picLocks noChangeAspect="1" noChangeArrowheads="1"/>
          </p:cNvPicPr>
          <p:nvPr/>
        </p:nvPicPr>
        <p:blipFill>
          <a:blip r:embed="rId3" cstate="print"/>
          <a:srcRect/>
          <a:stretch>
            <a:fillRect/>
          </a:stretch>
        </p:blipFill>
        <p:spPr bwMode="auto">
          <a:xfrm>
            <a:off x="220663" y="171450"/>
            <a:ext cx="4656137" cy="1932751"/>
          </a:xfrm>
          <a:prstGeom prst="rect">
            <a:avLst/>
          </a:prstGeom>
          <a:noFill/>
          <a:ln w="9525">
            <a:noFill/>
            <a:miter lim="800000"/>
            <a:headEnd/>
            <a:tailEnd/>
          </a:ln>
        </p:spPr>
      </p:pic>
      <p:sp>
        <p:nvSpPr>
          <p:cNvPr id="1029" name="Text Box 6"/>
          <p:cNvSpPr txBox="1">
            <a:spLocks noChangeArrowheads="1"/>
          </p:cNvSpPr>
          <p:nvPr/>
        </p:nvSpPr>
        <p:spPr bwMode="auto">
          <a:xfrm>
            <a:off x="1482725" y="586036"/>
            <a:ext cx="3240088" cy="984885"/>
          </a:xfrm>
          <a:prstGeom prst="rect">
            <a:avLst/>
          </a:prstGeom>
          <a:noFill/>
          <a:ln w="9525">
            <a:noFill/>
            <a:miter lim="800000"/>
            <a:headEnd/>
            <a:tailEnd/>
          </a:ln>
        </p:spPr>
        <p:txBody>
          <a:bodyPr lIns="0" tIns="0" rIns="0" bIns="0">
            <a:spAutoFit/>
          </a:bodyPr>
          <a:lstStyle/>
          <a:p>
            <a:pPr defTabSz="2068513" eaLnBrk="1" hangingPunct="1">
              <a:spcBef>
                <a:spcPct val="20000"/>
              </a:spcBef>
            </a:pPr>
            <a:r>
              <a:rPr lang="en-US" altLang="zh-CN" sz="3200" b="0" dirty="0" smtClean="0">
                <a:solidFill>
                  <a:srgbClr val="339933"/>
                </a:solidFill>
                <a:latin typeface="华文琥珀" pitchFamily="2" charset="-122"/>
                <a:ea typeface="华文琥珀" pitchFamily="2" charset="-122"/>
              </a:rPr>
              <a:t>1.2 </a:t>
            </a:r>
            <a:r>
              <a:rPr lang="zh-CN" altLang="en-US" sz="3200" b="0" dirty="0">
                <a:solidFill>
                  <a:srgbClr val="339933"/>
                </a:solidFill>
                <a:latin typeface="华文琥珀" pitchFamily="2" charset="-122"/>
                <a:ea typeface="华文琥珀" pitchFamily="2" charset="-122"/>
              </a:rPr>
              <a:t>信息化社会与计算机文化</a:t>
            </a:r>
          </a:p>
        </p:txBody>
      </p:sp>
      <p:pic>
        <p:nvPicPr>
          <p:cNvPr id="1030" name="Picture 10" descr="1"/>
          <p:cNvPicPr>
            <a:picLocks noChangeAspect="1" noChangeArrowheads="1"/>
          </p:cNvPicPr>
          <p:nvPr/>
        </p:nvPicPr>
        <p:blipFill>
          <a:blip r:embed="rId4" cstate="print"/>
          <a:srcRect/>
          <a:stretch>
            <a:fillRect/>
          </a:stretch>
        </p:blipFill>
        <p:spPr bwMode="auto">
          <a:xfrm>
            <a:off x="581670" y="488156"/>
            <a:ext cx="695325" cy="681037"/>
          </a:xfrm>
          <a:prstGeom prst="rect">
            <a:avLst/>
          </a:prstGeom>
          <a:noFill/>
          <a:ln w="9525">
            <a:noFill/>
            <a:miter lim="800000"/>
            <a:headEnd/>
            <a:tailEnd/>
          </a:ln>
        </p:spPr>
      </p:pic>
      <p:grpSp>
        <p:nvGrpSpPr>
          <p:cNvPr id="1032" name="Group 16"/>
          <p:cNvGrpSpPr>
            <a:grpSpLocks/>
          </p:cNvGrpSpPr>
          <p:nvPr/>
        </p:nvGrpSpPr>
        <p:grpSpPr bwMode="auto">
          <a:xfrm>
            <a:off x="1266279" y="2174776"/>
            <a:ext cx="7561461" cy="571500"/>
            <a:chOff x="680" y="906"/>
            <a:chExt cx="2788" cy="161"/>
          </a:xfrm>
        </p:grpSpPr>
        <p:sp>
          <p:nvSpPr>
            <p:cNvPr id="1048" name="Rectangle 17"/>
            <p:cNvSpPr>
              <a:spLocks noChangeArrowheads="1"/>
            </p:cNvSpPr>
            <p:nvPr/>
          </p:nvSpPr>
          <p:spPr bwMode="auto">
            <a:xfrm>
              <a:off x="748" y="1042"/>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1049" name="Picture 18" descr="a"/>
            <p:cNvPicPr>
              <a:picLocks noChangeAspect="1" noChangeArrowheads="1"/>
            </p:cNvPicPr>
            <p:nvPr/>
          </p:nvPicPr>
          <p:blipFill>
            <a:blip r:embed="rId5" cstate="print"/>
            <a:srcRect/>
            <a:stretch>
              <a:fillRect/>
            </a:stretch>
          </p:blipFill>
          <p:spPr bwMode="auto">
            <a:xfrm>
              <a:off x="680" y="906"/>
              <a:ext cx="213" cy="161"/>
            </a:xfrm>
            <a:prstGeom prst="rect">
              <a:avLst/>
            </a:prstGeom>
            <a:noFill/>
            <a:ln w="9525">
              <a:noFill/>
              <a:miter lim="800000"/>
              <a:headEnd/>
              <a:tailEnd/>
            </a:ln>
          </p:spPr>
        </p:pic>
      </p:grpSp>
      <p:grpSp>
        <p:nvGrpSpPr>
          <p:cNvPr id="1033" name="Group 19"/>
          <p:cNvGrpSpPr>
            <a:grpSpLocks/>
          </p:cNvGrpSpPr>
          <p:nvPr/>
        </p:nvGrpSpPr>
        <p:grpSpPr bwMode="auto">
          <a:xfrm>
            <a:off x="1050925" y="5197525"/>
            <a:ext cx="10083800" cy="573087"/>
            <a:chOff x="680" y="453"/>
            <a:chExt cx="2788" cy="161"/>
          </a:xfrm>
        </p:grpSpPr>
        <p:sp>
          <p:nvSpPr>
            <p:cNvPr id="1046" name="Rectangle 20"/>
            <p:cNvSpPr>
              <a:spLocks noChangeArrowheads="1"/>
            </p:cNvSpPr>
            <p:nvPr/>
          </p:nvSpPr>
          <p:spPr bwMode="auto">
            <a:xfrm>
              <a:off x="748" y="589"/>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1047" name="Picture 21" descr="b"/>
            <p:cNvPicPr>
              <a:picLocks noChangeAspect="1" noChangeArrowheads="1"/>
            </p:cNvPicPr>
            <p:nvPr/>
          </p:nvPicPr>
          <p:blipFill>
            <a:blip r:embed="rId6" cstate="print"/>
            <a:srcRect/>
            <a:stretch>
              <a:fillRect/>
            </a:stretch>
          </p:blipFill>
          <p:spPr bwMode="auto">
            <a:xfrm>
              <a:off x="680" y="453"/>
              <a:ext cx="161" cy="161"/>
            </a:xfrm>
            <a:prstGeom prst="rect">
              <a:avLst/>
            </a:prstGeom>
            <a:noFill/>
            <a:ln w="9525">
              <a:noFill/>
              <a:miter lim="800000"/>
              <a:headEnd/>
              <a:tailEnd/>
            </a:ln>
          </p:spPr>
        </p:pic>
      </p:grpSp>
      <p:sp>
        <p:nvSpPr>
          <p:cNvPr id="1035" name="Text Box 24"/>
          <p:cNvSpPr txBox="1">
            <a:spLocks noChangeArrowheads="1"/>
          </p:cNvSpPr>
          <p:nvPr/>
        </p:nvSpPr>
        <p:spPr bwMode="auto">
          <a:xfrm>
            <a:off x="2347168" y="2095500"/>
            <a:ext cx="3024188" cy="579438"/>
          </a:xfrm>
          <a:prstGeom prst="rect">
            <a:avLst/>
          </a:prstGeom>
          <a:noFill/>
          <a:ln w="9525">
            <a:noFill/>
            <a:miter lim="800000"/>
            <a:headEnd/>
            <a:tailEnd/>
          </a:ln>
        </p:spPr>
        <p:txBody>
          <a:bodyPr>
            <a:spAutoFit/>
          </a:bodyPr>
          <a:lstStyle/>
          <a:p>
            <a:pPr algn="l">
              <a:spcBef>
                <a:spcPct val="50000"/>
              </a:spcBef>
            </a:pPr>
            <a:r>
              <a:rPr lang="zh-CN" altLang="en-US" sz="3200" dirty="0">
                <a:ea typeface="楷体_GB2312" pitchFamily="49" charset="-122"/>
              </a:rPr>
              <a:t>计算机之父</a:t>
            </a:r>
          </a:p>
        </p:txBody>
      </p:sp>
      <p:sp>
        <p:nvSpPr>
          <p:cNvPr id="1036" name="Text Box 25"/>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864282" name="Text Box 26"/>
          <p:cNvSpPr txBox="1">
            <a:spLocks noChangeArrowheads="1"/>
          </p:cNvSpPr>
          <p:nvPr/>
        </p:nvSpPr>
        <p:spPr bwMode="auto">
          <a:xfrm>
            <a:off x="1699740" y="3026346"/>
            <a:ext cx="11520488" cy="1808162"/>
          </a:xfrm>
          <a:prstGeom prst="rect">
            <a:avLst/>
          </a:prstGeom>
          <a:solidFill>
            <a:srgbClr val="CCFFFF"/>
          </a:solidFill>
          <a:ln w="9525">
            <a:solidFill>
              <a:srgbClr val="993300"/>
            </a:solidFill>
            <a:miter lim="800000"/>
            <a:headEnd/>
            <a:tailEnd/>
          </a:ln>
          <a:effectLst>
            <a:outerShdw dist="107763" dir="18900000" algn="ctr" rotWithShape="0">
              <a:srgbClr val="808080">
                <a:alpha val="50000"/>
              </a:srgbClr>
            </a:outerShdw>
          </a:effectLst>
        </p:spPr>
        <p:txBody>
          <a:bodyPr>
            <a:spAutoFit/>
          </a:bodyPr>
          <a:lstStyle/>
          <a:p>
            <a:pPr algn="l">
              <a:spcBef>
                <a:spcPct val="50000"/>
              </a:spcBef>
              <a:buFont typeface="Wingdings" pitchFamily="2" charset="2"/>
              <a:buNone/>
              <a:defRPr/>
            </a:pPr>
            <a:r>
              <a:rPr kumimoji="0" lang="zh-CN" altLang="en-US" sz="3200" dirty="0">
                <a:solidFill>
                  <a:srgbClr val="0000FF"/>
                </a:solidFill>
                <a:latin typeface="华文琥珀" pitchFamily="2" charset="-122"/>
                <a:ea typeface="华文琥珀" pitchFamily="2" charset="-122"/>
              </a:rPr>
              <a:t>阿伦</a:t>
            </a:r>
            <a:r>
              <a:rPr lang="en-US" altLang="zh-CN" sz="3200" dirty="0">
                <a:solidFill>
                  <a:srgbClr val="0000FF"/>
                </a:solidFill>
                <a:latin typeface="华文琥珀" pitchFamily="2" charset="-122"/>
                <a:ea typeface="华文琥珀" pitchFamily="2" charset="-122"/>
              </a:rPr>
              <a:t>.</a:t>
            </a:r>
            <a:r>
              <a:rPr lang="zh-CN" altLang="en-US" sz="3200" dirty="0">
                <a:solidFill>
                  <a:srgbClr val="0000FF"/>
                </a:solidFill>
                <a:latin typeface="华文琥珀" pitchFamily="2" charset="-122"/>
                <a:ea typeface="华文琥珀" pitchFamily="2" charset="-122"/>
              </a:rPr>
              <a:t>图灵</a:t>
            </a:r>
            <a:r>
              <a:rPr lang="en-US" altLang="zh-CN" sz="3200" b="0" dirty="0">
                <a:solidFill>
                  <a:srgbClr val="0000FF"/>
                </a:solidFill>
                <a:latin typeface="华文琥珀" pitchFamily="2" charset="-122"/>
                <a:ea typeface="华文琥珀" pitchFamily="2" charset="-122"/>
              </a:rPr>
              <a:t>------</a:t>
            </a:r>
            <a:r>
              <a:rPr lang="zh-CN" altLang="en-US" sz="3200" dirty="0">
                <a:latin typeface="宋体" pitchFamily="2" charset="-122"/>
                <a:ea typeface="宋体" pitchFamily="2" charset="-122"/>
              </a:rPr>
              <a:t>图灵的主要贡献是建立了图灵机的理论模型 </a:t>
            </a:r>
            <a:r>
              <a:rPr lang="en-US" altLang="zh-CN" sz="3200" dirty="0">
                <a:latin typeface="宋体" pitchFamily="2" charset="-122"/>
                <a:ea typeface="宋体" pitchFamily="2" charset="-122"/>
              </a:rPr>
              <a:t>.</a:t>
            </a:r>
          </a:p>
          <a:p>
            <a:pPr algn="l">
              <a:spcBef>
                <a:spcPct val="50000"/>
              </a:spcBef>
              <a:buFont typeface="Wingdings" pitchFamily="2" charset="2"/>
              <a:buNone/>
              <a:defRPr/>
            </a:pPr>
            <a:r>
              <a:rPr kumimoji="0" lang="zh-CN" altLang="en-US" sz="3200" dirty="0">
                <a:solidFill>
                  <a:srgbClr val="0000FF"/>
                </a:solidFill>
                <a:latin typeface="华文琥珀" pitchFamily="2" charset="-122"/>
                <a:ea typeface="华文琥珀" pitchFamily="2" charset="-122"/>
              </a:rPr>
              <a:t>冯</a:t>
            </a:r>
            <a:r>
              <a:rPr lang="en-US" altLang="zh-CN" sz="3200" dirty="0">
                <a:solidFill>
                  <a:srgbClr val="0000FF"/>
                </a:solidFill>
                <a:latin typeface="华文琥珀" pitchFamily="2" charset="-122"/>
                <a:ea typeface="华文琥珀" pitchFamily="2" charset="-122"/>
              </a:rPr>
              <a:t>.</a:t>
            </a:r>
            <a:r>
              <a:rPr kumimoji="0" lang="zh-CN" altLang="en-US" sz="3200" dirty="0">
                <a:solidFill>
                  <a:srgbClr val="0000FF"/>
                </a:solidFill>
                <a:latin typeface="华文琥珀" pitchFamily="2" charset="-122"/>
                <a:ea typeface="华文琥珀" pitchFamily="2" charset="-122"/>
              </a:rPr>
              <a:t>诺依曼</a:t>
            </a:r>
            <a:r>
              <a:rPr lang="en-US" altLang="zh-CN" sz="3200" b="0" dirty="0">
                <a:solidFill>
                  <a:srgbClr val="0000FF"/>
                </a:solidFill>
                <a:latin typeface="华文琥珀" pitchFamily="2" charset="-122"/>
                <a:ea typeface="华文琥珀" pitchFamily="2" charset="-122"/>
              </a:rPr>
              <a:t>------</a:t>
            </a:r>
            <a:r>
              <a:rPr lang="zh-CN" altLang="en-US" sz="3200" dirty="0">
                <a:latin typeface="宋体" pitchFamily="2" charset="-122"/>
                <a:ea typeface="宋体" pitchFamily="2" charset="-122"/>
              </a:rPr>
              <a:t>他首先提出了在计算机内部存储程序的概念，“存储程序”的计算机成了现代计算机的重要标志。</a:t>
            </a:r>
            <a:r>
              <a:rPr lang="zh-CN" altLang="en-US" dirty="0">
                <a:latin typeface="宋体" pitchFamily="2" charset="-122"/>
                <a:ea typeface="宋体" pitchFamily="2" charset="-122"/>
              </a:rPr>
              <a:t> </a:t>
            </a:r>
          </a:p>
        </p:txBody>
      </p:sp>
      <p:sp>
        <p:nvSpPr>
          <p:cNvPr id="1038" name="Rectangle 27"/>
          <p:cNvSpPr>
            <a:spLocks noChangeArrowheads="1"/>
          </p:cNvSpPr>
          <p:nvPr/>
        </p:nvSpPr>
        <p:spPr bwMode="auto">
          <a:xfrm>
            <a:off x="1482725" y="5342136"/>
            <a:ext cx="5473700" cy="576262"/>
          </a:xfrm>
          <a:prstGeom prst="rect">
            <a:avLst/>
          </a:prstGeom>
          <a:noFill/>
          <a:ln w="9525">
            <a:noFill/>
            <a:miter lim="800000"/>
            <a:headEnd/>
            <a:tailEnd/>
          </a:ln>
        </p:spPr>
        <p:txBody>
          <a:bodyPr wrap="none" anchor="ctr"/>
          <a:lstStyle/>
          <a:p>
            <a:pPr algn="l"/>
            <a:endParaRPr lang="zh-CN" altLang="zh-CN" sz="3200">
              <a:ea typeface="楷体_GB2312" pitchFamily="49" charset="-122"/>
            </a:endParaRPr>
          </a:p>
        </p:txBody>
      </p:sp>
      <p:sp>
        <p:nvSpPr>
          <p:cNvPr id="864284" name="Text Box 28"/>
          <p:cNvSpPr txBox="1">
            <a:spLocks noChangeArrowheads="1"/>
          </p:cNvSpPr>
          <p:nvPr/>
        </p:nvSpPr>
        <p:spPr bwMode="auto">
          <a:xfrm>
            <a:off x="1698153" y="5914628"/>
            <a:ext cx="11636847" cy="2554545"/>
          </a:xfrm>
          <a:prstGeom prst="rect">
            <a:avLst/>
          </a:prstGeom>
          <a:solidFill>
            <a:srgbClr val="CCFFFF"/>
          </a:solidFill>
          <a:ln w="38100">
            <a:solidFill>
              <a:srgbClr val="800000"/>
            </a:solidFill>
            <a:miter lim="800000"/>
            <a:headEnd/>
            <a:tailEnd/>
          </a:ln>
          <a:effectLst>
            <a:outerShdw dist="107763" dir="18900000" algn="ctr" rotWithShape="0">
              <a:srgbClr val="808080">
                <a:alpha val="50000"/>
              </a:srgbClr>
            </a:outerShdw>
          </a:effectLst>
        </p:spPr>
        <p:txBody>
          <a:bodyPr wrap="square">
            <a:spAutoFit/>
          </a:bodyPr>
          <a:lstStyle/>
          <a:p>
            <a:pPr algn="l">
              <a:spcBef>
                <a:spcPct val="50000"/>
              </a:spcBef>
              <a:buFont typeface="Wingdings" pitchFamily="2" charset="2"/>
              <a:buNone/>
              <a:defRPr/>
            </a:pPr>
            <a:r>
              <a:rPr lang="en-US" altLang="zh-CN" sz="3200" dirty="0">
                <a:solidFill>
                  <a:srgbClr val="0000FF"/>
                </a:solidFill>
                <a:latin typeface="宋体" pitchFamily="2" charset="-122"/>
                <a:ea typeface="宋体" pitchFamily="2" charset="-122"/>
              </a:rPr>
              <a:t> </a:t>
            </a:r>
            <a:r>
              <a:rPr lang="zh-CN" altLang="en-US" sz="3200" dirty="0" smtClean="0">
                <a:solidFill>
                  <a:schemeClr val="tx2"/>
                </a:solidFill>
                <a:latin typeface="宋体" pitchFamily="2" charset="-122"/>
                <a:ea typeface="宋体" pitchFamily="2" charset="-122"/>
              </a:rPr>
              <a:t>存储</a:t>
            </a:r>
            <a:r>
              <a:rPr lang="zh-CN" altLang="en-US" sz="3200" dirty="0">
                <a:solidFill>
                  <a:schemeClr val="tx2"/>
                </a:solidFill>
                <a:latin typeface="宋体" pitchFamily="2" charset="-122"/>
                <a:ea typeface="宋体" pitchFamily="2" charset="-122"/>
              </a:rPr>
              <a:t>程序计算机的基本设计</a:t>
            </a:r>
            <a:r>
              <a:rPr lang="zh-CN" altLang="en-US" sz="3200" dirty="0" smtClean="0">
                <a:solidFill>
                  <a:schemeClr val="tx2"/>
                </a:solidFill>
                <a:latin typeface="宋体" pitchFamily="2" charset="-122"/>
                <a:ea typeface="宋体" pitchFamily="2" charset="-122"/>
              </a:rPr>
              <a:t>思想：</a:t>
            </a:r>
            <a:endParaRPr lang="en-US" altLang="zh-CN" sz="3200" dirty="0" smtClean="0">
              <a:solidFill>
                <a:schemeClr val="tx2"/>
              </a:solidFill>
              <a:latin typeface="宋体" pitchFamily="2" charset="-122"/>
              <a:ea typeface="宋体" pitchFamily="2" charset="-122"/>
            </a:endParaRPr>
          </a:p>
          <a:p>
            <a:pPr marL="457200" indent="-457200" algn="l">
              <a:spcBef>
                <a:spcPct val="50000"/>
              </a:spcBef>
              <a:buFont typeface="Wingdings" panose="05000000000000000000" pitchFamily="2" charset="2"/>
              <a:buChar char="l"/>
              <a:defRPr/>
            </a:pPr>
            <a:r>
              <a:rPr lang="zh-CN" altLang="en-US" sz="3200" dirty="0" smtClean="0">
                <a:latin typeface="楷体_GB2312" pitchFamily="49" charset="-122"/>
                <a:ea typeface="楷体_GB2312" pitchFamily="49" charset="-122"/>
              </a:rPr>
              <a:t>把</a:t>
            </a:r>
            <a:r>
              <a:rPr lang="zh-CN" altLang="en-US" sz="3200" dirty="0">
                <a:latin typeface="楷体_GB2312" pitchFamily="49" charset="-122"/>
                <a:ea typeface="楷体_GB2312" pitchFamily="49" charset="-122"/>
              </a:rPr>
              <a:t>程序和数据一样都存储</a:t>
            </a:r>
            <a:r>
              <a:rPr lang="zh-CN" altLang="en-US" sz="3200" dirty="0" smtClean="0">
                <a:latin typeface="楷体_GB2312" pitchFamily="49" charset="-122"/>
                <a:ea typeface="楷体_GB2312" pitchFamily="49" charset="-122"/>
              </a:rPr>
              <a:t>起来</a:t>
            </a:r>
            <a:endParaRPr lang="en-US" altLang="zh-CN" sz="3200" dirty="0" smtClean="0">
              <a:latin typeface="楷体_GB2312" pitchFamily="49" charset="-122"/>
              <a:ea typeface="楷体_GB2312" pitchFamily="49" charset="-122"/>
            </a:endParaRPr>
          </a:p>
          <a:p>
            <a:pPr marL="457200" indent="-457200" algn="l">
              <a:spcBef>
                <a:spcPct val="50000"/>
              </a:spcBef>
              <a:buFont typeface="Wingdings" panose="05000000000000000000" pitchFamily="2" charset="2"/>
              <a:buChar char="l"/>
              <a:defRPr/>
            </a:pPr>
            <a:r>
              <a:rPr lang="zh-CN" altLang="en-US" sz="3200" dirty="0" smtClean="0">
                <a:latin typeface="楷体_GB2312" pitchFamily="49" charset="-122"/>
                <a:ea typeface="楷体_GB2312" pitchFamily="49" charset="-122"/>
              </a:rPr>
              <a:t>依次</a:t>
            </a:r>
            <a:r>
              <a:rPr lang="zh-CN" altLang="en-US" sz="3200" dirty="0">
                <a:latin typeface="楷体_GB2312" pitchFamily="49" charset="-122"/>
                <a:ea typeface="楷体_GB2312" pitchFamily="49" charset="-122"/>
              </a:rPr>
              <a:t>取出存储的程序进行译码，并按照译码结果进行计算，从而实现计算机工作的</a:t>
            </a:r>
            <a:r>
              <a:rPr lang="zh-CN" altLang="en-US" sz="3200" dirty="0" smtClean="0">
                <a:latin typeface="楷体_GB2312" pitchFamily="49" charset="-122"/>
                <a:ea typeface="楷体_GB2312" pitchFamily="49" charset="-122"/>
              </a:rPr>
              <a:t>自动化</a:t>
            </a:r>
            <a:endParaRPr lang="zh-CN" altLang="en-US" sz="3200" dirty="0">
              <a:latin typeface="楷体_GB2312" pitchFamily="49" charset="-122"/>
              <a:ea typeface="楷体_GB2312" pitchFamily="49" charset="-122"/>
            </a:endParaRPr>
          </a:p>
        </p:txBody>
      </p:sp>
      <p:sp>
        <p:nvSpPr>
          <p:cNvPr id="1040" name="Text Box 30"/>
          <p:cNvSpPr txBox="1">
            <a:spLocks noChangeArrowheads="1"/>
          </p:cNvSpPr>
          <p:nvPr/>
        </p:nvSpPr>
        <p:spPr bwMode="auto">
          <a:xfrm>
            <a:off x="2202805" y="5122540"/>
            <a:ext cx="5184775" cy="579437"/>
          </a:xfrm>
          <a:prstGeom prst="rect">
            <a:avLst/>
          </a:prstGeom>
          <a:noFill/>
          <a:ln w="9525">
            <a:noFill/>
            <a:miter lim="800000"/>
            <a:headEnd/>
            <a:tailEnd/>
          </a:ln>
        </p:spPr>
        <p:txBody>
          <a:bodyPr>
            <a:spAutoFit/>
          </a:bodyPr>
          <a:lstStyle/>
          <a:p>
            <a:pPr algn="l">
              <a:spcBef>
                <a:spcPct val="50000"/>
              </a:spcBef>
            </a:pPr>
            <a:r>
              <a:rPr lang="zh-CN" altLang="en-US" sz="3200">
                <a:ea typeface="楷体_GB2312" pitchFamily="49" charset="-122"/>
              </a:rPr>
              <a:t>冯</a:t>
            </a:r>
            <a:r>
              <a:rPr lang="en-US" altLang="zh-CN" sz="3200">
                <a:ea typeface="楷体_GB2312" pitchFamily="49" charset="-122"/>
              </a:rPr>
              <a:t>.</a:t>
            </a:r>
            <a:r>
              <a:rPr lang="zh-CN" altLang="en-US" sz="3200">
                <a:ea typeface="楷体_GB2312" pitchFamily="49" charset="-122"/>
              </a:rPr>
              <a:t>诺依曼型计算机</a:t>
            </a:r>
          </a:p>
        </p:txBody>
      </p:sp>
      <p:grpSp>
        <p:nvGrpSpPr>
          <p:cNvPr id="1041" name="Group 32"/>
          <p:cNvGrpSpPr>
            <a:grpSpLocks/>
          </p:cNvGrpSpPr>
          <p:nvPr/>
        </p:nvGrpSpPr>
        <p:grpSpPr bwMode="auto">
          <a:xfrm>
            <a:off x="8972352" y="71661"/>
            <a:ext cx="2447676" cy="2674615"/>
            <a:chOff x="8277" y="11424"/>
            <a:chExt cx="2160" cy="2340"/>
          </a:xfrm>
        </p:grpSpPr>
        <p:pic>
          <p:nvPicPr>
            <p:cNvPr id="1044" name="Picture 33" descr="tuling"/>
            <p:cNvPicPr>
              <a:picLocks noChangeAspect="1" noChangeArrowheads="1"/>
            </p:cNvPicPr>
            <p:nvPr/>
          </p:nvPicPr>
          <p:blipFill>
            <a:blip r:embed="rId7" cstate="print"/>
            <a:srcRect/>
            <a:stretch>
              <a:fillRect/>
            </a:stretch>
          </p:blipFill>
          <p:spPr bwMode="auto">
            <a:xfrm>
              <a:off x="8457" y="11424"/>
              <a:ext cx="1620" cy="2028"/>
            </a:xfrm>
            <a:prstGeom prst="rect">
              <a:avLst/>
            </a:prstGeom>
            <a:noFill/>
            <a:ln w="9525">
              <a:noFill/>
              <a:miter lim="800000"/>
              <a:headEnd/>
              <a:tailEnd/>
            </a:ln>
          </p:spPr>
        </p:pic>
        <p:sp>
          <p:nvSpPr>
            <p:cNvPr id="1045" name="Text Box 34"/>
            <p:cNvSpPr txBox="1">
              <a:spLocks noChangeArrowheads="1"/>
            </p:cNvSpPr>
            <p:nvPr/>
          </p:nvSpPr>
          <p:spPr bwMode="auto">
            <a:xfrm>
              <a:off x="8277" y="13452"/>
              <a:ext cx="2160" cy="312"/>
            </a:xfrm>
            <a:prstGeom prst="rect">
              <a:avLst/>
            </a:prstGeom>
            <a:noFill/>
            <a:ln w="9525">
              <a:noFill/>
              <a:miter lim="800000"/>
              <a:headEnd/>
              <a:tailEnd/>
            </a:ln>
          </p:spPr>
          <p:txBody>
            <a:bodyPr lIns="36000" tIns="0" rIns="36000" bIns="0"/>
            <a:lstStyle/>
            <a:p>
              <a:pPr algn="just"/>
              <a:r>
                <a:rPr lang="zh-CN" altLang="en-US" sz="900" b="0">
                  <a:ea typeface="宋体" pitchFamily="2" charset="-122"/>
                </a:rPr>
                <a:t>图</a:t>
              </a:r>
              <a:r>
                <a:rPr lang="en-US" altLang="zh-CN" sz="900" b="0">
                  <a:ea typeface="宋体" pitchFamily="2" charset="-122"/>
                </a:rPr>
                <a:t>1-1 </a:t>
              </a:r>
              <a:r>
                <a:rPr lang="zh-CN" altLang="en-US" sz="900" b="0">
                  <a:ea typeface="宋体" pitchFamily="2" charset="-122"/>
                </a:rPr>
                <a:t>年轻的阿伦</a:t>
              </a:r>
              <a:r>
                <a:rPr lang="en-US" altLang="zh-CN" sz="900">
                  <a:ea typeface="宋体" pitchFamily="2" charset="-122"/>
                </a:rPr>
                <a:t>.</a:t>
              </a:r>
              <a:r>
                <a:rPr lang="zh-CN" altLang="en-US" sz="900" b="0">
                  <a:ea typeface="宋体" pitchFamily="2" charset="-122"/>
                </a:rPr>
                <a:t>图灵 </a:t>
              </a:r>
              <a:endParaRPr lang="zh-CN" altLang="en-US"/>
            </a:p>
          </p:txBody>
        </p:sp>
      </p:grpSp>
      <p:grpSp>
        <p:nvGrpSpPr>
          <p:cNvPr id="1042" name="Group 35"/>
          <p:cNvGrpSpPr>
            <a:grpSpLocks/>
          </p:cNvGrpSpPr>
          <p:nvPr/>
        </p:nvGrpSpPr>
        <p:grpSpPr bwMode="auto">
          <a:xfrm>
            <a:off x="11298238" y="42634"/>
            <a:ext cx="1941512" cy="2703642"/>
            <a:chOff x="1617" y="12672"/>
            <a:chExt cx="1575" cy="2496"/>
          </a:xfrm>
        </p:grpSpPr>
        <p:graphicFrame>
          <p:nvGraphicFramePr>
            <p:cNvPr id="1026" name="Object 0"/>
            <p:cNvGraphicFramePr>
              <a:graphicFrameLocks noChangeAspect="1"/>
            </p:cNvGraphicFramePr>
            <p:nvPr/>
          </p:nvGraphicFramePr>
          <p:xfrm>
            <a:off x="1617" y="12672"/>
            <a:ext cx="1575" cy="2184"/>
          </p:xfrm>
          <a:graphic>
            <a:graphicData uri="http://schemas.openxmlformats.org/presentationml/2006/ole">
              <mc:AlternateContent xmlns:mc="http://schemas.openxmlformats.org/markup-compatibility/2006">
                <mc:Choice xmlns:v="urn:schemas-microsoft-com:vml" Requires="v">
                  <p:oleObj spid="_x0000_s1197" name="位图图像" r:id="rId8" imgW="2085714" imgH="2676899" progId="PBrush">
                    <p:embed/>
                  </p:oleObj>
                </mc:Choice>
                <mc:Fallback>
                  <p:oleObj name="位图图像" r:id="rId8" imgW="2085714" imgH="2676899" progId="PBrush">
                    <p:embed/>
                    <p:pic>
                      <p:nvPicPr>
                        <p:cNvPr id="0"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7" y="12672"/>
                          <a:ext cx="1575" cy="2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3" name="Text Box 37"/>
            <p:cNvSpPr txBox="1">
              <a:spLocks noChangeArrowheads="1"/>
            </p:cNvSpPr>
            <p:nvPr/>
          </p:nvSpPr>
          <p:spPr bwMode="auto">
            <a:xfrm>
              <a:off x="1617" y="14856"/>
              <a:ext cx="1443" cy="312"/>
            </a:xfrm>
            <a:prstGeom prst="rect">
              <a:avLst/>
            </a:prstGeom>
            <a:solidFill>
              <a:srgbClr val="FFFFFF"/>
            </a:solidFill>
            <a:ln w="9525">
              <a:noFill/>
              <a:miter lim="800000"/>
              <a:headEnd/>
              <a:tailEnd/>
            </a:ln>
          </p:spPr>
          <p:txBody>
            <a:bodyPr lIns="0" tIns="0" rIns="0" bIns="0"/>
            <a:lstStyle/>
            <a:p>
              <a:pPr algn="just"/>
              <a:r>
                <a:rPr lang="zh-CN" altLang="en-US" sz="900" b="0" dirty="0">
                  <a:ea typeface="宋体" pitchFamily="2" charset="-122"/>
                </a:rPr>
                <a:t>图</a:t>
              </a:r>
              <a:r>
                <a:rPr lang="en-US" altLang="zh-CN" sz="900" b="0" dirty="0">
                  <a:ea typeface="宋体" pitchFamily="2" charset="-122"/>
                </a:rPr>
                <a:t>1-2 </a:t>
              </a:r>
              <a:r>
                <a:rPr lang="zh-CN" altLang="en-US" sz="900" b="0" dirty="0">
                  <a:ea typeface="宋体" pitchFamily="2" charset="-122"/>
                </a:rPr>
                <a:t>冯</a:t>
              </a:r>
              <a:r>
                <a:rPr lang="en-US" altLang="zh-CN" sz="1000" b="0" dirty="0">
                  <a:ea typeface="宋体" pitchFamily="2" charset="-122"/>
                </a:rPr>
                <a:t>·</a:t>
              </a:r>
              <a:r>
                <a:rPr lang="zh-CN" altLang="en-US" sz="900" b="0" dirty="0">
                  <a:ea typeface="宋体" pitchFamily="2" charset="-122"/>
                </a:rPr>
                <a:t>诺依曼</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4282"/>
                                        </p:tgtEl>
                                        <p:attrNameLst>
                                          <p:attrName>style.visibility</p:attrName>
                                        </p:attrNameLst>
                                      </p:cBhvr>
                                      <p:to>
                                        <p:strVal val="visible"/>
                                      </p:to>
                                    </p:set>
                                  </p:childTnLst>
                                </p:cTn>
                              </p:par>
                            </p:childTnLst>
                          </p:cTn>
                        </p:par>
                        <p:par>
                          <p:cTn id="13" fill="hold">
                            <p:stCondLst>
                              <p:cond delay="0"/>
                            </p:stCondLst>
                            <p:childTnLst>
                              <p:par>
                                <p:cTn id="14" presetID="2" presetClass="entr" presetSubtype="3" fill="hold" nodeType="afterEffect">
                                  <p:stCondLst>
                                    <p:cond delay="0"/>
                                  </p:stCondLst>
                                  <p:childTnLst>
                                    <p:set>
                                      <p:cBhvr>
                                        <p:cTn id="15" dur="1" fill="hold">
                                          <p:stCondLst>
                                            <p:cond delay="0"/>
                                          </p:stCondLst>
                                        </p:cTn>
                                        <p:tgtEl>
                                          <p:spTgt spid="1041"/>
                                        </p:tgtEl>
                                        <p:attrNameLst>
                                          <p:attrName>style.visibility</p:attrName>
                                        </p:attrNameLst>
                                      </p:cBhvr>
                                      <p:to>
                                        <p:strVal val="visible"/>
                                      </p:to>
                                    </p:set>
                                    <p:anim calcmode="lin" valueType="num">
                                      <p:cBhvr additive="base">
                                        <p:cTn id="16" dur="500" fill="hold"/>
                                        <p:tgtEl>
                                          <p:spTgt spid="1041"/>
                                        </p:tgtEl>
                                        <p:attrNameLst>
                                          <p:attrName>ppt_x</p:attrName>
                                        </p:attrNameLst>
                                      </p:cBhvr>
                                      <p:tavLst>
                                        <p:tav tm="0">
                                          <p:val>
                                            <p:strVal val="1+#ppt_w/2"/>
                                          </p:val>
                                        </p:tav>
                                        <p:tav tm="100000">
                                          <p:val>
                                            <p:strVal val="#ppt_x"/>
                                          </p:val>
                                        </p:tav>
                                      </p:tavLst>
                                    </p:anim>
                                    <p:anim calcmode="lin" valueType="num">
                                      <p:cBhvr additive="base">
                                        <p:cTn id="17" dur="500" fill="hold"/>
                                        <p:tgtEl>
                                          <p:spTgt spid="1041"/>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ntr" presetSubtype="3" fill="hold" nodeType="afterEffect">
                                  <p:stCondLst>
                                    <p:cond delay="0"/>
                                  </p:stCondLst>
                                  <p:childTnLst>
                                    <p:set>
                                      <p:cBhvr>
                                        <p:cTn id="20" dur="1" fill="hold">
                                          <p:stCondLst>
                                            <p:cond delay="0"/>
                                          </p:stCondLst>
                                        </p:cTn>
                                        <p:tgtEl>
                                          <p:spTgt spid="1042"/>
                                        </p:tgtEl>
                                        <p:attrNameLst>
                                          <p:attrName>style.visibility</p:attrName>
                                        </p:attrNameLst>
                                      </p:cBhvr>
                                      <p:to>
                                        <p:strVal val="visible"/>
                                      </p:to>
                                    </p:set>
                                    <p:anim calcmode="lin" valueType="num">
                                      <p:cBhvr additive="base">
                                        <p:cTn id="21" dur="500" fill="hold"/>
                                        <p:tgtEl>
                                          <p:spTgt spid="1042"/>
                                        </p:tgtEl>
                                        <p:attrNameLst>
                                          <p:attrName>ppt_x</p:attrName>
                                        </p:attrNameLst>
                                      </p:cBhvr>
                                      <p:tavLst>
                                        <p:tav tm="0">
                                          <p:val>
                                            <p:strVal val="1+#ppt_w/2"/>
                                          </p:val>
                                        </p:tav>
                                        <p:tav tm="100000">
                                          <p:val>
                                            <p:strVal val="#ppt_x"/>
                                          </p:val>
                                        </p:tav>
                                      </p:tavLst>
                                    </p:anim>
                                    <p:anim calcmode="lin" valueType="num">
                                      <p:cBhvr additive="base">
                                        <p:cTn id="22" dur="500" fill="hold"/>
                                        <p:tgtEl>
                                          <p:spTgt spid="104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64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p:bldP spid="864282" grpId="0" animBg="1"/>
      <p:bldP spid="864284" grpId="0" animBg="1"/>
      <p:bldP spid="10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defTabSz="1306513" eaLnBrk="1" hangingPunct="1"/>
            <a:r>
              <a:rPr lang="zh-CN" altLang="en-US" sz="800">
                <a:solidFill>
                  <a:schemeClr val="bg1"/>
                </a:solidFill>
              </a:rPr>
              <a:t>本章目录</a:t>
            </a:r>
            <a:endParaRPr lang="zh-CN" altLang="en-US" sz="100" b="0">
              <a:solidFill>
                <a:schemeClr val="bg1"/>
              </a:solidFill>
            </a:endParaRPr>
          </a:p>
        </p:txBody>
      </p:sp>
      <p:pic>
        <p:nvPicPr>
          <p:cNvPr id="18435" name="Picture 5" descr="边框"/>
          <p:cNvPicPr>
            <a:picLocks noChangeAspect="1" noChangeArrowheads="1"/>
          </p:cNvPicPr>
          <p:nvPr/>
        </p:nvPicPr>
        <p:blipFill>
          <a:blip r:embed="rId2" cstate="print"/>
          <a:srcRect/>
          <a:stretch>
            <a:fillRect/>
          </a:stretch>
        </p:blipFill>
        <p:spPr bwMode="auto">
          <a:xfrm>
            <a:off x="220663" y="171450"/>
            <a:ext cx="4656137" cy="2730500"/>
          </a:xfrm>
          <a:prstGeom prst="rect">
            <a:avLst/>
          </a:prstGeom>
          <a:noFill/>
          <a:ln w="9525">
            <a:noFill/>
            <a:miter lim="800000"/>
            <a:headEnd/>
            <a:tailEnd/>
          </a:ln>
        </p:spPr>
      </p:pic>
      <p:sp>
        <p:nvSpPr>
          <p:cNvPr id="18436" name="Text Box 6"/>
          <p:cNvSpPr txBox="1">
            <a:spLocks noChangeArrowheads="1"/>
          </p:cNvSpPr>
          <p:nvPr/>
        </p:nvSpPr>
        <p:spPr bwMode="auto">
          <a:xfrm>
            <a:off x="1482725" y="828675"/>
            <a:ext cx="3240088" cy="1477328"/>
          </a:xfrm>
          <a:prstGeom prst="rect">
            <a:avLst/>
          </a:prstGeom>
          <a:noFill/>
          <a:ln w="9525">
            <a:noFill/>
            <a:miter lim="800000"/>
            <a:headEnd/>
            <a:tailEnd/>
          </a:ln>
        </p:spPr>
        <p:txBody>
          <a:bodyPr lIns="0" tIns="0" rIns="0" bIns="0">
            <a:spAutoFit/>
          </a:bodyPr>
          <a:lstStyle/>
          <a:p>
            <a:pPr algn="l" defTabSz="2068513" eaLnBrk="1" hangingPunct="1">
              <a:spcBef>
                <a:spcPct val="20000"/>
              </a:spcBef>
            </a:pPr>
            <a:r>
              <a:rPr lang="en-US" altLang="zh-CN" sz="3200" b="0" dirty="0" smtClean="0">
                <a:solidFill>
                  <a:srgbClr val="339933"/>
                </a:solidFill>
                <a:latin typeface="华文琥珀" pitchFamily="2" charset="-122"/>
                <a:ea typeface="华文琥珀" pitchFamily="2" charset="-122"/>
              </a:rPr>
              <a:t>1.3  </a:t>
            </a:r>
            <a:r>
              <a:rPr lang="zh-CN" altLang="en-US" sz="3200" b="0" dirty="0">
                <a:solidFill>
                  <a:srgbClr val="339933"/>
                </a:solidFill>
                <a:latin typeface="华文琥珀" pitchFamily="2" charset="-122"/>
                <a:ea typeface="华文琥珀" pitchFamily="2" charset="-122"/>
              </a:rPr>
              <a:t>计算机系统的组成结构与工作原理</a:t>
            </a:r>
          </a:p>
        </p:txBody>
      </p:sp>
      <p:grpSp>
        <p:nvGrpSpPr>
          <p:cNvPr id="18437" name="Group 7"/>
          <p:cNvGrpSpPr>
            <a:grpSpLocks/>
          </p:cNvGrpSpPr>
          <p:nvPr/>
        </p:nvGrpSpPr>
        <p:grpSpPr bwMode="auto">
          <a:xfrm>
            <a:off x="5257800" y="1066800"/>
            <a:ext cx="5200650" cy="560388"/>
            <a:chOff x="3400" y="226"/>
            <a:chExt cx="2267" cy="227"/>
          </a:xfrm>
        </p:grpSpPr>
        <p:pic>
          <p:nvPicPr>
            <p:cNvPr id="18494" name="Picture 8" descr="@"/>
            <p:cNvPicPr>
              <a:picLocks noChangeAspect="1" noChangeArrowheads="1"/>
            </p:cNvPicPr>
            <p:nvPr/>
          </p:nvPicPr>
          <p:blipFill>
            <a:blip r:embed="rId3" cstate="print"/>
            <a:srcRect/>
            <a:stretch>
              <a:fillRect/>
            </a:stretch>
          </p:blipFill>
          <p:spPr bwMode="auto">
            <a:xfrm>
              <a:off x="3400" y="226"/>
              <a:ext cx="223" cy="227"/>
            </a:xfrm>
            <a:prstGeom prst="rect">
              <a:avLst/>
            </a:prstGeom>
            <a:noFill/>
            <a:ln w="9525">
              <a:noFill/>
              <a:miter lim="800000"/>
              <a:headEnd/>
              <a:tailEnd/>
            </a:ln>
          </p:spPr>
        </p:pic>
        <p:sp>
          <p:nvSpPr>
            <p:cNvPr id="18495" name="Rectangle 9"/>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pic>
        <p:nvPicPr>
          <p:cNvPr id="18438" name="Picture 10" descr="1"/>
          <p:cNvPicPr>
            <a:picLocks noChangeAspect="1" noChangeArrowheads="1"/>
          </p:cNvPicPr>
          <p:nvPr/>
        </p:nvPicPr>
        <p:blipFill>
          <a:blip r:embed="rId4" cstate="print"/>
          <a:srcRect/>
          <a:stretch>
            <a:fillRect/>
          </a:stretch>
        </p:blipFill>
        <p:spPr bwMode="auto">
          <a:xfrm>
            <a:off x="677863" y="1023938"/>
            <a:ext cx="695325" cy="681037"/>
          </a:xfrm>
          <a:prstGeom prst="rect">
            <a:avLst/>
          </a:prstGeom>
          <a:noFill/>
          <a:ln w="9525">
            <a:noFill/>
            <a:miter lim="800000"/>
            <a:headEnd/>
            <a:tailEnd/>
          </a:ln>
        </p:spPr>
      </p:pic>
      <p:sp>
        <p:nvSpPr>
          <p:cNvPr id="18441" name="Text Box 23"/>
          <p:cNvSpPr txBox="1">
            <a:spLocks noChangeArrowheads="1"/>
          </p:cNvSpPr>
          <p:nvPr/>
        </p:nvSpPr>
        <p:spPr bwMode="auto">
          <a:xfrm>
            <a:off x="5803900" y="801688"/>
            <a:ext cx="7127875" cy="701675"/>
          </a:xfrm>
          <a:prstGeom prst="rect">
            <a:avLst/>
          </a:prstGeom>
          <a:noFill/>
          <a:ln w="9525">
            <a:noFill/>
            <a:miter lim="800000"/>
            <a:headEnd/>
            <a:tailEnd/>
          </a:ln>
        </p:spPr>
        <p:txBody>
          <a:bodyPr>
            <a:spAutoFit/>
          </a:bodyPr>
          <a:lstStyle/>
          <a:p>
            <a:pPr marL="457200" indent="-457200" algn="l"/>
            <a:r>
              <a:rPr lang="en-US" altLang="zh-CN" sz="4000" b="0" dirty="0">
                <a:latin typeface="华文琥珀" pitchFamily="2" charset="-122"/>
                <a:ea typeface="华文琥珀" pitchFamily="2" charset="-122"/>
              </a:rPr>
              <a:t>  </a:t>
            </a:r>
            <a:r>
              <a:rPr lang="en-US" altLang="zh-CN" sz="4000" b="0" dirty="0" smtClean="0">
                <a:latin typeface="华文琥珀" pitchFamily="2" charset="-122"/>
                <a:ea typeface="华文琥珀" pitchFamily="2" charset="-122"/>
              </a:rPr>
              <a:t>1.3.1</a:t>
            </a:r>
            <a:r>
              <a:rPr lang="en-US" altLang="zh-CN" sz="3200" b="0" dirty="0" smtClean="0">
                <a:latin typeface="华文琥珀" pitchFamily="2" charset="-122"/>
                <a:ea typeface="华文琥珀" pitchFamily="2" charset="-122"/>
              </a:rPr>
              <a:t> </a:t>
            </a:r>
            <a:r>
              <a:rPr lang="zh-CN" altLang="en-US" sz="3600" b="0" dirty="0">
                <a:ea typeface="华文琥珀" pitchFamily="2" charset="-122"/>
              </a:rPr>
              <a:t>计算机系统的组成</a:t>
            </a:r>
            <a:endParaRPr lang="zh-CN" altLang="en-US" sz="3600" b="0" dirty="0">
              <a:latin typeface="华文琥珀" pitchFamily="2" charset="-122"/>
              <a:ea typeface="华文琥珀" pitchFamily="2" charset="-122"/>
            </a:endParaRPr>
          </a:p>
        </p:txBody>
      </p:sp>
      <p:sp>
        <p:nvSpPr>
          <p:cNvPr id="18442" name="Text Box 25"/>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18443" name="Rectangle 29"/>
          <p:cNvSpPr>
            <a:spLocks noChangeArrowheads="1"/>
          </p:cNvSpPr>
          <p:nvPr/>
        </p:nvSpPr>
        <p:spPr bwMode="auto">
          <a:xfrm>
            <a:off x="287338" y="5940425"/>
            <a:ext cx="2160587"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计算机系统</a:t>
            </a:r>
          </a:p>
        </p:txBody>
      </p:sp>
      <p:sp>
        <p:nvSpPr>
          <p:cNvPr id="18444" name="Line 30"/>
          <p:cNvSpPr>
            <a:spLocks noChangeShapeType="1"/>
          </p:cNvSpPr>
          <p:nvPr/>
        </p:nvSpPr>
        <p:spPr bwMode="auto">
          <a:xfrm>
            <a:off x="2754313" y="4508500"/>
            <a:ext cx="427037" cy="0"/>
          </a:xfrm>
          <a:prstGeom prst="line">
            <a:avLst/>
          </a:prstGeom>
          <a:noFill/>
          <a:ln w="12700">
            <a:solidFill>
              <a:schemeClr val="tx1"/>
            </a:solidFill>
            <a:round/>
            <a:headEnd/>
            <a:tailEnd/>
          </a:ln>
        </p:spPr>
        <p:txBody>
          <a:bodyPr wrap="none" anchor="ctr"/>
          <a:lstStyle/>
          <a:p>
            <a:endParaRPr lang="zh-CN" altLang="en-US"/>
          </a:p>
        </p:txBody>
      </p:sp>
      <p:sp>
        <p:nvSpPr>
          <p:cNvPr id="18445" name="Line 31"/>
          <p:cNvSpPr>
            <a:spLocks noChangeShapeType="1"/>
          </p:cNvSpPr>
          <p:nvPr/>
        </p:nvSpPr>
        <p:spPr bwMode="auto">
          <a:xfrm flipH="1">
            <a:off x="2738438" y="4518025"/>
            <a:ext cx="6350" cy="3548063"/>
          </a:xfrm>
          <a:prstGeom prst="line">
            <a:avLst/>
          </a:prstGeom>
          <a:noFill/>
          <a:ln w="12700">
            <a:solidFill>
              <a:schemeClr val="tx1"/>
            </a:solidFill>
            <a:round/>
            <a:headEnd/>
            <a:tailEnd/>
          </a:ln>
        </p:spPr>
        <p:txBody>
          <a:bodyPr wrap="none" anchor="ctr"/>
          <a:lstStyle/>
          <a:p>
            <a:endParaRPr lang="zh-CN" altLang="en-US"/>
          </a:p>
        </p:txBody>
      </p:sp>
      <p:sp>
        <p:nvSpPr>
          <p:cNvPr id="18446" name="Line 32"/>
          <p:cNvSpPr>
            <a:spLocks noChangeShapeType="1"/>
          </p:cNvSpPr>
          <p:nvPr/>
        </p:nvSpPr>
        <p:spPr bwMode="auto">
          <a:xfrm>
            <a:off x="2744788" y="8066088"/>
            <a:ext cx="427037" cy="0"/>
          </a:xfrm>
          <a:prstGeom prst="line">
            <a:avLst/>
          </a:prstGeom>
          <a:noFill/>
          <a:ln w="12700">
            <a:solidFill>
              <a:schemeClr val="tx1"/>
            </a:solidFill>
            <a:round/>
            <a:headEnd/>
            <a:tailEnd/>
          </a:ln>
        </p:spPr>
        <p:txBody>
          <a:bodyPr wrap="none" anchor="ctr"/>
          <a:lstStyle/>
          <a:p>
            <a:endParaRPr lang="zh-CN" altLang="en-US"/>
          </a:p>
        </p:txBody>
      </p:sp>
      <p:sp>
        <p:nvSpPr>
          <p:cNvPr id="18447" name="Rectangle 33"/>
          <p:cNvSpPr>
            <a:spLocks noChangeArrowheads="1"/>
          </p:cNvSpPr>
          <p:nvPr/>
        </p:nvSpPr>
        <p:spPr bwMode="auto">
          <a:xfrm>
            <a:off x="3024188" y="4205288"/>
            <a:ext cx="2000250" cy="520700"/>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dirty="0">
                <a:ea typeface="宋体" pitchFamily="2" charset="-122"/>
              </a:rPr>
              <a:t>硬件系统</a:t>
            </a:r>
          </a:p>
        </p:txBody>
      </p:sp>
      <p:sp>
        <p:nvSpPr>
          <p:cNvPr id="18448" name="Rectangle 34"/>
          <p:cNvSpPr>
            <a:spLocks noChangeArrowheads="1"/>
          </p:cNvSpPr>
          <p:nvPr/>
        </p:nvSpPr>
        <p:spPr bwMode="auto">
          <a:xfrm>
            <a:off x="3024188" y="7777163"/>
            <a:ext cx="1928812" cy="520700"/>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软件系统</a:t>
            </a:r>
          </a:p>
        </p:txBody>
      </p:sp>
      <p:sp>
        <p:nvSpPr>
          <p:cNvPr id="18449" name="Line 35"/>
          <p:cNvSpPr>
            <a:spLocks noChangeShapeType="1"/>
          </p:cNvSpPr>
          <p:nvPr/>
        </p:nvSpPr>
        <p:spPr bwMode="auto">
          <a:xfrm>
            <a:off x="4991100" y="3463925"/>
            <a:ext cx="538163" cy="0"/>
          </a:xfrm>
          <a:prstGeom prst="line">
            <a:avLst/>
          </a:prstGeom>
          <a:noFill/>
          <a:ln w="12700">
            <a:solidFill>
              <a:schemeClr val="tx1"/>
            </a:solidFill>
            <a:round/>
            <a:headEnd/>
            <a:tailEnd/>
          </a:ln>
        </p:spPr>
        <p:txBody>
          <a:bodyPr wrap="none" anchor="ctr"/>
          <a:lstStyle/>
          <a:p>
            <a:endParaRPr lang="zh-CN" altLang="en-US"/>
          </a:p>
        </p:txBody>
      </p:sp>
      <p:sp>
        <p:nvSpPr>
          <p:cNvPr id="18450" name="Line 36"/>
          <p:cNvSpPr>
            <a:spLocks noChangeShapeType="1"/>
          </p:cNvSpPr>
          <p:nvPr/>
        </p:nvSpPr>
        <p:spPr bwMode="auto">
          <a:xfrm>
            <a:off x="4991100" y="3463925"/>
            <a:ext cx="0" cy="2730500"/>
          </a:xfrm>
          <a:prstGeom prst="line">
            <a:avLst/>
          </a:prstGeom>
          <a:noFill/>
          <a:ln w="12700">
            <a:solidFill>
              <a:schemeClr val="tx1"/>
            </a:solidFill>
            <a:round/>
            <a:headEnd/>
            <a:tailEnd/>
          </a:ln>
        </p:spPr>
        <p:txBody>
          <a:bodyPr wrap="none" anchor="ctr"/>
          <a:lstStyle/>
          <a:p>
            <a:endParaRPr lang="zh-CN" altLang="en-US"/>
          </a:p>
        </p:txBody>
      </p:sp>
      <p:sp>
        <p:nvSpPr>
          <p:cNvPr id="18451" name="Rectangle 37"/>
          <p:cNvSpPr>
            <a:spLocks noChangeArrowheads="1"/>
          </p:cNvSpPr>
          <p:nvPr/>
        </p:nvSpPr>
        <p:spPr bwMode="auto">
          <a:xfrm>
            <a:off x="5434013" y="3144838"/>
            <a:ext cx="1497012" cy="515937"/>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主机</a:t>
            </a:r>
          </a:p>
        </p:txBody>
      </p:sp>
      <p:sp>
        <p:nvSpPr>
          <p:cNvPr id="18452" name="Rectangle 38"/>
          <p:cNvSpPr>
            <a:spLocks noChangeArrowheads="1"/>
          </p:cNvSpPr>
          <p:nvPr/>
        </p:nvSpPr>
        <p:spPr bwMode="auto">
          <a:xfrm>
            <a:off x="5578475" y="5897563"/>
            <a:ext cx="1828800" cy="515937"/>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外部设备</a:t>
            </a:r>
          </a:p>
        </p:txBody>
      </p:sp>
      <p:sp>
        <p:nvSpPr>
          <p:cNvPr id="18453" name="Line 39"/>
          <p:cNvSpPr>
            <a:spLocks noChangeShapeType="1"/>
          </p:cNvSpPr>
          <p:nvPr/>
        </p:nvSpPr>
        <p:spPr bwMode="auto">
          <a:xfrm>
            <a:off x="5000625" y="6203950"/>
            <a:ext cx="533400" cy="0"/>
          </a:xfrm>
          <a:prstGeom prst="line">
            <a:avLst/>
          </a:prstGeom>
          <a:noFill/>
          <a:ln w="12700">
            <a:solidFill>
              <a:schemeClr val="tx1"/>
            </a:solidFill>
            <a:round/>
            <a:headEnd/>
            <a:tailEnd/>
          </a:ln>
        </p:spPr>
        <p:txBody>
          <a:bodyPr wrap="none" anchor="ctr"/>
          <a:lstStyle/>
          <a:p>
            <a:endParaRPr lang="zh-CN" altLang="en-US"/>
          </a:p>
        </p:txBody>
      </p:sp>
      <p:sp>
        <p:nvSpPr>
          <p:cNvPr id="18454" name="Line 40"/>
          <p:cNvSpPr>
            <a:spLocks noChangeShapeType="1"/>
          </p:cNvSpPr>
          <p:nvPr/>
        </p:nvSpPr>
        <p:spPr bwMode="auto">
          <a:xfrm>
            <a:off x="6926263" y="2671763"/>
            <a:ext cx="536575" cy="0"/>
          </a:xfrm>
          <a:prstGeom prst="line">
            <a:avLst/>
          </a:prstGeom>
          <a:noFill/>
          <a:ln w="12700">
            <a:solidFill>
              <a:schemeClr val="tx1"/>
            </a:solidFill>
            <a:round/>
            <a:headEnd/>
            <a:tailEnd/>
          </a:ln>
        </p:spPr>
        <p:txBody>
          <a:bodyPr wrap="none" anchor="ctr"/>
          <a:lstStyle/>
          <a:p>
            <a:endParaRPr lang="zh-CN" altLang="en-US"/>
          </a:p>
        </p:txBody>
      </p:sp>
      <p:sp>
        <p:nvSpPr>
          <p:cNvPr id="18455" name="Line 41"/>
          <p:cNvSpPr>
            <a:spLocks noChangeShapeType="1"/>
          </p:cNvSpPr>
          <p:nvPr/>
        </p:nvSpPr>
        <p:spPr bwMode="auto">
          <a:xfrm>
            <a:off x="6926263" y="4278313"/>
            <a:ext cx="536575" cy="0"/>
          </a:xfrm>
          <a:prstGeom prst="line">
            <a:avLst/>
          </a:prstGeom>
          <a:noFill/>
          <a:ln w="12700">
            <a:solidFill>
              <a:schemeClr val="tx1"/>
            </a:solidFill>
            <a:round/>
            <a:headEnd/>
            <a:tailEnd/>
          </a:ln>
        </p:spPr>
        <p:txBody>
          <a:bodyPr wrap="none" anchor="ctr"/>
          <a:lstStyle/>
          <a:p>
            <a:endParaRPr lang="zh-CN" altLang="en-US"/>
          </a:p>
        </p:txBody>
      </p:sp>
      <p:sp>
        <p:nvSpPr>
          <p:cNvPr id="18456" name="Rectangle 42"/>
          <p:cNvSpPr>
            <a:spLocks noChangeArrowheads="1"/>
          </p:cNvSpPr>
          <p:nvPr/>
        </p:nvSpPr>
        <p:spPr bwMode="auto">
          <a:xfrm>
            <a:off x="7431088" y="3989388"/>
            <a:ext cx="1382712" cy="515937"/>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内存</a:t>
            </a:r>
          </a:p>
        </p:txBody>
      </p:sp>
      <p:sp>
        <p:nvSpPr>
          <p:cNvPr id="18457" name="Rectangle 43"/>
          <p:cNvSpPr>
            <a:spLocks noChangeArrowheads="1"/>
          </p:cNvSpPr>
          <p:nvPr/>
        </p:nvSpPr>
        <p:spPr bwMode="auto">
          <a:xfrm>
            <a:off x="7469188" y="2382838"/>
            <a:ext cx="1384300" cy="515937"/>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en-US" altLang="zh-CN" sz="2700">
                <a:ea typeface="宋体" pitchFamily="2" charset="-122"/>
              </a:rPr>
              <a:t>CPU</a:t>
            </a:r>
          </a:p>
        </p:txBody>
      </p:sp>
      <p:sp>
        <p:nvSpPr>
          <p:cNvPr id="18458" name="Line 44"/>
          <p:cNvSpPr>
            <a:spLocks noChangeShapeType="1"/>
          </p:cNvSpPr>
          <p:nvPr/>
        </p:nvSpPr>
        <p:spPr bwMode="auto">
          <a:xfrm>
            <a:off x="8799513" y="1968500"/>
            <a:ext cx="0" cy="1265238"/>
          </a:xfrm>
          <a:prstGeom prst="line">
            <a:avLst/>
          </a:prstGeom>
          <a:noFill/>
          <a:ln w="12700">
            <a:solidFill>
              <a:schemeClr val="tx1"/>
            </a:solidFill>
            <a:round/>
            <a:headEnd/>
            <a:tailEnd/>
          </a:ln>
        </p:spPr>
        <p:txBody>
          <a:bodyPr wrap="none" anchor="ctr"/>
          <a:lstStyle/>
          <a:p>
            <a:endParaRPr lang="zh-CN" altLang="en-US"/>
          </a:p>
        </p:txBody>
      </p:sp>
      <p:sp>
        <p:nvSpPr>
          <p:cNvPr id="18459" name="Line 45"/>
          <p:cNvSpPr>
            <a:spLocks noChangeShapeType="1"/>
          </p:cNvSpPr>
          <p:nvPr/>
        </p:nvSpPr>
        <p:spPr bwMode="auto">
          <a:xfrm>
            <a:off x="8799513" y="3238500"/>
            <a:ext cx="538162" cy="0"/>
          </a:xfrm>
          <a:prstGeom prst="line">
            <a:avLst/>
          </a:prstGeom>
          <a:noFill/>
          <a:ln w="12700">
            <a:solidFill>
              <a:schemeClr val="tx1"/>
            </a:solidFill>
            <a:round/>
            <a:headEnd/>
            <a:tailEnd/>
          </a:ln>
        </p:spPr>
        <p:txBody>
          <a:bodyPr wrap="none" anchor="ctr"/>
          <a:lstStyle/>
          <a:p>
            <a:endParaRPr lang="zh-CN" altLang="en-US"/>
          </a:p>
        </p:txBody>
      </p:sp>
      <p:sp>
        <p:nvSpPr>
          <p:cNvPr id="18460" name="Rectangle 46"/>
          <p:cNvSpPr>
            <a:spLocks noChangeArrowheads="1"/>
          </p:cNvSpPr>
          <p:nvPr/>
        </p:nvSpPr>
        <p:spPr bwMode="auto">
          <a:xfrm>
            <a:off x="9309100" y="2921000"/>
            <a:ext cx="3163888"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控制器</a:t>
            </a:r>
          </a:p>
        </p:txBody>
      </p:sp>
      <p:sp>
        <p:nvSpPr>
          <p:cNvPr id="18461" name="Line 47"/>
          <p:cNvSpPr>
            <a:spLocks noChangeShapeType="1"/>
          </p:cNvSpPr>
          <p:nvPr/>
        </p:nvSpPr>
        <p:spPr bwMode="auto">
          <a:xfrm>
            <a:off x="8846790" y="4476750"/>
            <a:ext cx="538162" cy="0"/>
          </a:xfrm>
          <a:prstGeom prst="line">
            <a:avLst/>
          </a:prstGeom>
          <a:noFill/>
          <a:ln w="12700">
            <a:solidFill>
              <a:schemeClr val="tx1"/>
            </a:solidFill>
            <a:round/>
            <a:headEnd/>
            <a:tailEnd/>
          </a:ln>
        </p:spPr>
        <p:txBody>
          <a:bodyPr wrap="none" anchor="ctr"/>
          <a:lstStyle/>
          <a:p>
            <a:endParaRPr lang="zh-CN" altLang="en-US"/>
          </a:p>
        </p:txBody>
      </p:sp>
      <p:sp>
        <p:nvSpPr>
          <p:cNvPr id="18462" name="Line 48"/>
          <p:cNvSpPr>
            <a:spLocks noChangeShapeType="1"/>
          </p:cNvSpPr>
          <p:nvPr/>
        </p:nvSpPr>
        <p:spPr bwMode="auto">
          <a:xfrm>
            <a:off x="8832850" y="3819525"/>
            <a:ext cx="538163" cy="0"/>
          </a:xfrm>
          <a:prstGeom prst="line">
            <a:avLst/>
          </a:prstGeom>
          <a:noFill/>
          <a:ln w="12700">
            <a:solidFill>
              <a:schemeClr val="tx1"/>
            </a:solidFill>
            <a:round/>
            <a:headEnd/>
            <a:tailEnd/>
          </a:ln>
        </p:spPr>
        <p:txBody>
          <a:bodyPr wrap="none" anchor="ctr"/>
          <a:lstStyle/>
          <a:p>
            <a:endParaRPr lang="zh-CN" altLang="en-US"/>
          </a:p>
        </p:txBody>
      </p:sp>
      <p:sp>
        <p:nvSpPr>
          <p:cNvPr id="18464" name="Rectangle 50"/>
          <p:cNvSpPr>
            <a:spLocks noChangeArrowheads="1"/>
          </p:cNvSpPr>
          <p:nvPr/>
        </p:nvSpPr>
        <p:spPr bwMode="auto">
          <a:xfrm>
            <a:off x="9418638" y="3644900"/>
            <a:ext cx="3224212"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随机存储器</a:t>
            </a:r>
            <a:r>
              <a:rPr lang="en-US" altLang="zh-CN" sz="2700">
                <a:ea typeface="宋体" pitchFamily="2" charset="-122"/>
              </a:rPr>
              <a:t>(RAM)</a:t>
            </a:r>
          </a:p>
        </p:txBody>
      </p:sp>
      <p:sp>
        <p:nvSpPr>
          <p:cNvPr id="18465" name="Rectangle 51"/>
          <p:cNvSpPr>
            <a:spLocks noChangeArrowheads="1"/>
          </p:cNvSpPr>
          <p:nvPr/>
        </p:nvSpPr>
        <p:spPr bwMode="auto">
          <a:xfrm>
            <a:off x="9382125" y="4191000"/>
            <a:ext cx="3606800" cy="520700"/>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只读存储器</a:t>
            </a:r>
            <a:r>
              <a:rPr lang="en-US" altLang="zh-CN" sz="2700">
                <a:ea typeface="宋体" pitchFamily="2" charset="-122"/>
              </a:rPr>
              <a:t>(ROM)</a:t>
            </a:r>
          </a:p>
        </p:txBody>
      </p:sp>
      <p:sp>
        <p:nvSpPr>
          <p:cNvPr id="18466" name="Line 52"/>
          <p:cNvSpPr>
            <a:spLocks noChangeShapeType="1"/>
          </p:cNvSpPr>
          <p:nvPr/>
        </p:nvSpPr>
        <p:spPr bwMode="auto">
          <a:xfrm>
            <a:off x="7678738" y="5672138"/>
            <a:ext cx="538162" cy="0"/>
          </a:xfrm>
          <a:prstGeom prst="line">
            <a:avLst/>
          </a:prstGeom>
          <a:noFill/>
          <a:ln w="12700">
            <a:solidFill>
              <a:schemeClr val="tx1"/>
            </a:solidFill>
            <a:round/>
            <a:headEnd/>
            <a:tailEnd/>
          </a:ln>
        </p:spPr>
        <p:txBody>
          <a:bodyPr wrap="none" anchor="ctr"/>
          <a:lstStyle/>
          <a:p>
            <a:endParaRPr lang="zh-CN" altLang="en-US"/>
          </a:p>
        </p:txBody>
      </p:sp>
      <p:sp>
        <p:nvSpPr>
          <p:cNvPr id="18467" name="Line 53"/>
          <p:cNvSpPr>
            <a:spLocks noChangeShapeType="1"/>
          </p:cNvSpPr>
          <p:nvPr/>
        </p:nvSpPr>
        <p:spPr bwMode="auto">
          <a:xfrm>
            <a:off x="7669213" y="5681663"/>
            <a:ext cx="0" cy="1039812"/>
          </a:xfrm>
          <a:prstGeom prst="line">
            <a:avLst/>
          </a:prstGeom>
          <a:noFill/>
          <a:ln w="12700">
            <a:solidFill>
              <a:schemeClr val="tx1"/>
            </a:solidFill>
            <a:round/>
            <a:headEnd/>
            <a:tailEnd/>
          </a:ln>
        </p:spPr>
        <p:txBody>
          <a:bodyPr wrap="none" anchor="ctr"/>
          <a:lstStyle/>
          <a:p>
            <a:endParaRPr lang="zh-CN" altLang="en-US"/>
          </a:p>
        </p:txBody>
      </p:sp>
      <p:sp>
        <p:nvSpPr>
          <p:cNvPr id="18468" name="Line 54"/>
          <p:cNvSpPr>
            <a:spLocks noChangeShapeType="1"/>
          </p:cNvSpPr>
          <p:nvPr/>
        </p:nvSpPr>
        <p:spPr bwMode="auto">
          <a:xfrm>
            <a:off x="7667625" y="6224588"/>
            <a:ext cx="538163" cy="0"/>
          </a:xfrm>
          <a:prstGeom prst="line">
            <a:avLst/>
          </a:prstGeom>
          <a:noFill/>
          <a:ln w="12700">
            <a:solidFill>
              <a:schemeClr val="tx1"/>
            </a:solidFill>
            <a:round/>
            <a:headEnd/>
            <a:tailEnd/>
          </a:ln>
        </p:spPr>
        <p:txBody>
          <a:bodyPr wrap="none" anchor="ctr"/>
          <a:lstStyle/>
          <a:p>
            <a:endParaRPr lang="zh-CN" altLang="en-US"/>
          </a:p>
        </p:txBody>
      </p:sp>
      <p:sp>
        <p:nvSpPr>
          <p:cNvPr id="18469" name="Rectangle 55"/>
          <p:cNvSpPr>
            <a:spLocks noChangeArrowheads="1"/>
          </p:cNvSpPr>
          <p:nvPr/>
        </p:nvSpPr>
        <p:spPr bwMode="auto">
          <a:xfrm>
            <a:off x="8245475" y="5426075"/>
            <a:ext cx="2532063"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输入设备</a:t>
            </a:r>
          </a:p>
        </p:txBody>
      </p:sp>
      <p:sp>
        <p:nvSpPr>
          <p:cNvPr id="18470" name="Rectangle 56"/>
          <p:cNvSpPr>
            <a:spLocks noChangeArrowheads="1"/>
          </p:cNvSpPr>
          <p:nvPr/>
        </p:nvSpPr>
        <p:spPr bwMode="auto">
          <a:xfrm>
            <a:off x="8239125" y="5905500"/>
            <a:ext cx="2386013"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输出设备</a:t>
            </a:r>
          </a:p>
        </p:txBody>
      </p:sp>
      <p:sp>
        <p:nvSpPr>
          <p:cNvPr id="18471" name="Line 57"/>
          <p:cNvSpPr>
            <a:spLocks noChangeShapeType="1"/>
          </p:cNvSpPr>
          <p:nvPr/>
        </p:nvSpPr>
        <p:spPr bwMode="auto">
          <a:xfrm>
            <a:off x="5056188" y="7481888"/>
            <a:ext cx="538162" cy="0"/>
          </a:xfrm>
          <a:prstGeom prst="line">
            <a:avLst/>
          </a:prstGeom>
          <a:noFill/>
          <a:ln w="12700">
            <a:solidFill>
              <a:schemeClr val="tx1"/>
            </a:solidFill>
            <a:round/>
            <a:headEnd/>
            <a:tailEnd/>
          </a:ln>
        </p:spPr>
        <p:txBody>
          <a:bodyPr wrap="none" anchor="ctr"/>
          <a:lstStyle/>
          <a:p>
            <a:endParaRPr lang="zh-CN" altLang="en-US"/>
          </a:p>
        </p:txBody>
      </p:sp>
      <p:sp>
        <p:nvSpPr>
          <p:cNvPr id="18472" name="Line 58"/>
          <p:cNvSpPr>
            <a:spLocks noChangeShapeType="1"/>
          </p:cNvSpPr>
          <p:nvPr/>
        </p:nvSpPr>
        <p:spPr bwMode="auto">
          <a:xfrm>
            <a:off x="5056188" y="8639175"/>
            <a:ext cx="538162" cy="0"/>
          </a:xfrm>
          <a:prstGeom prst="line">
            <a:avLst/>
          </a:prstGeom>
          <a:noFill/>
          <a:ln w="12700">
            <a:solidFill>
              <a:schemeClr val="tx1"/>
            </a:solidFill>
            <a:round/>
            <a:headEnd/>
            <a:tailEnd/>
          </a:ln>
        </p:spPr>
        <p:txBody>
          <a:bodyPr wrap="none" anchor="ctr"/>
          <a:lstStyle/>
          <a:p>
            <a:endParaRPr lang="zh-CN" altLang="en-US"/>
          </a:p>
        </p:txBody>
      </p:sp>
      <p:sp>
        <p:nvSpPr>
          <p:cNvPr id="18473" name="Rectangle 59"/>
          <p:cNvSpPr>
            <a:spLocks noChangeArrowheads="1"/>
          </p:cNvSpPr>
          <p:nvPr/>
        </p:nvSpPr>
        <p:spPr bwMode="auto">
          <a:xfrm>
            <a:off x="5537200" y="7226300"/>
            <a:ext cx="7185025"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系统软件</a:t>
            </a:r>
          </a:p>
        </p:txBody>
      </p:sp>
      <p:sp>
        <p:nvSpPr>
          <p:cNvPr id="18474" name="Rectangle 60"/>
          <p:cNvSpPr>
            <a:spLocks noChangeArrowheads="1"/>
          </p:cNvSpPr>
          <p:nvPr/>
        </p:nvSpPr>
        <p:spPr bwMode="auto">
          <a:xfrm>
            <a:off x="5548313" y="8350250"/>
            <a:ext cx="6788150"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应用软件</a:t>
            </a:r>
          </a:p>
        </p:txBody>
      </p:sp>
      <p:sp>
        <p:nvSpPr>
          <p:cNvPr id="18475" name="Line 62"/>
          <p:cNvSpPr>
            <a:spLocks noChangeShapeType="1"/>
          </p:cNvSpPr>
          <p:nvPr/>
        </p:nvSpPr>
        <p:spPr bwMode="auto">
          <a:xfrm>
            <a:off x="8799513" y="1968500"/>
            <a:ext cx="538162" cy="0"/>
          </a:xfrm>
          <a:prstGeom prst="line">
            <a:avLst/>
          </a:prstGeom>
          <a:noFill/>
          <a:ln w="12700">
            <a:solidFill>
              <a:schemeClr val="tx1"/>
            </a:solidFill>
            <a:round/>
            <a:headEnd/>
            <a:tailEnd/>
          </a:ln>
        </p:spPr>
        <p:txBody>
          <a:bodyPr wrap="none" anchor="ctr"/>
          <a:lstStyle/>
          <a:p>
            <a:endParaRPr lang="zh-CN" altLang="en-US"/>
          </a:p>
        </p:txBody>
      </p:sp>
      <p:sp>
        <p:nvSpPr>
          <p:cNvPr id="18476" name="Rectangle 63"/>
          <p:cNvSpPr>
            <a:spLocks noChangeArrowheads="1"/>
          </p:cNvSpPr>
          <p:nvPr/>
        </p:nvSpPr>
        <p:spPr bwMode="auto">
          <a:xfrm>
            <a:off x="9304338" y="1651000"/>
            <a:ext cx="1384300" cy="515938"/>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运算器</a:t>
            </a:r>
          </a:p>
        </p:txBody>
      </p:sp>
      <p:sp>
        <p:nvSpPr>
          <p:cNvPr id="18477" name="Line 64"/>
          <p:cNvSpPr>
            <a:spLocks noChangeShapeType="1"/>
          </p:cNvSpPr>
          <p:nvPr/>
        </p:nvSpPr>
        <p:spPr bwMode="auto">
          <a:xfrm>
            <a:off x="6897688" y="2671763"/>
            <a:ext cx="0" cy="1606550"/>
          </a:xfrm>
          <a:prstGeom prst="line">
            <a:avLst/>
          </a:prstGeom>
          <a:noFill/>
          <a:ln w="12700">
            <a:solidFill>
              <a:schemeClr val="tx1"/>
            </a:solidFill>
            <a:round/>
            <a:headEnd/>
            <a:tailEnd/>
          </a:ln>
        </p:spPr>
        <p:txBody>
          <a:bodyPr wrap="none" anchor="ctr"/>
          <a:lstStyle/>
          <a:p>
            <a:endParaRPr lang="zh-CN" altLang="en-US"/>
          </a:p>
        </p:txBody>
      </p:sp>
      <p:sp>
        <p:nvSpPr>
          <p:cNvPr id="18478" name="Line 65"/>
          <p:cNvSpPr>
            <a:spLocks noChangeShapeType="1"/>
          </p:cNvSpPr>
          <p:nvPr/>
        </p:nvSpPr>
        <p:spPr bwMode="auto">
          <a:xfrm flipH="1">
            <a:off x="5019675" y="7491413"/>
            <a:ext cx="7938" cy="1147762"/>
          </a:xfrm>
          <a:prstGeom prst="line">
            <a:avLst/>
          </a:prstGeom>
          <a:noFill/>
          <a:ln w="12700">
            <a:solidFill>
              <a:schemeClr val="tx1"/>
            </a:solidFill>
            <a:round/>
            <a:headEnd/>
            <a:tailEnd/>
          </a:ln>
        </p:spPr>
        <p:txBody>
          <a:bodyPr wrap="none" anchor="ctr"/>
          <a:lstStyle/>
          <a:p>
            <a:endParaRPr lang="zh-CN" altLang="en-US"/>
          </a:p>
        </p:txBody>
      </p:sp>
      <p:sp>
        <p:nvSpPr>
          <p:cNvPr id="18479" name="Line 66"/>
          <p:cNvSpPr>
            <a:spLocks noChangeShapeType="1"/>
          </p:cNvSpPr>
          <p:nvPr/>
        </p:nvSpPr>
        <p:spPr bwMode="auto">
          <a:xfrm>
            <a:off x="8251676" y="2671763"/>
            <a:ext cx="536575" cy="0"/>
          </a:xfrm>
          <a:prstGeom prst="line">
            <a:avLst/>
          </a:prstGeom>
          <a:noFill/>
          <a:ln w="12700">
            <a:solidFill>
              <a:schemeClr val="tx1"/>
            </a:solidFill>
            <a:round/>
            <a:headEnd/>
            <a:tailEnd/>
          </a:ln>
        </p:spPr>
        <p:txBody>
          <a:bodyPr wrap="none" anchor="ctr"/>
          <a:lstStyle/>
          <a:p>
            <a:endParaRPr lang="zh-CN" altLang="en-US"/>
          </a:p>
        </p:txBody>
      </p:sp>
      <p:sp>
        <p:nvSpPr>
          <p:cNvPr id="18480" name="Line 67"/>
          <p:cNvSpPr>
            <a:spLocks noChangeShapeType="1"/>
          </p:cNvSpPr>
          <p:nvPr/>
        </p:nvSpPr>
        <p:spPr bwMode="auto">
          <a:xfrm>
            <a:off x="8251676" y="4278313"/>
            <a:ext cx="536575" cy="0"/>
          </a:xfrm>
          <a:prstGeom prst="line">
            <a:avLst/>
          </a:prstGeom>
          <a:noFill/>
          <a:ln w="12700">
            <a:solidFill>
              <a:schemeClr val="tx1"/>
            </a:solidFill>
            <a:round/>
            <a:headEnd/>
            <a:tailEnd/>
          </a:ln>
        </p:spPr>
        <p:txBody>
          <a:bodyPr wrap="none" anchor="ctr"/>
          <a:lstStyle/>
          <a:p>
            <a:endParaRPr lang="zh-CN" altLang="en-US"/>
          </a:p>
        </p:txBody>
      </p:sp>
      <p:sp>
        <p:nvSpPr>
          <p:cNvPr id="18481" name="Line 68"/>
          <p:cNvSpPr>
            <a:spLocks noChangeShapeType="1"/>
          </p:cNvSpPr>
          <p:nvPr/>
        </p:nvSpPr>
        <p:spPr bwMode="auto">
          <a:xfrm>
            <a:off x="7099300" y="6229350"/>
            <a:ext cx="534988" cy="0"/>
          </a:xfrm>
          <a:prstGeom prst="line">
            <a:avLst/>
          </a:prstGeom>
          <a:noFill/>
          <a:ln w="12700">
            <a:solidFill>
              <a:schemeClr val="tx1"/>
            </a:solidFill>
            <a:round/>
            <a:headEnd/>
            <a:tailEnd/>
          </a:ln>
        </p:spPr>
        <p:txBody>
          <a:bodyPr wrap="none" anchor="ctr"/>
          <a:lstStyle/>
          <a:p>
            <a:endParaRPr lang="zh-CN" altLang="en-US"/>
          </a:p>
        </p:txBody>
      </p:sp>
      <p:sp>
        <p:nvSpPr>
          <p:cNvPr id="18482" name="Line 69"/>
          <p:cNvSpPr>
            <a:spLocks noChangeShapeType="1"/>
          </p:cNvSpPr>
          <p:nvPr/>
        </p:nvSpPr>
        <p:spPr bwMode="auto">
          <a:xfrm>
            <a:off x="4483100" y="8066088"/>
            <a:ext cx="536575" cy="0"/>
          </a:xfrm>
          <a:prstGeom prst="line">
            <a:avLst/>
          </a:prstGeom>
          <a:noFill/>
          <a:ln w="12700">
            <a:solidFill>
              <a:schemeClr val="tx1"/>
            </a:solidFill>
            <a:round/>
            <a:headEnd/>
            <a:tailEnd/>
          </a:ln>
        </p:spPr>
        <p:txBody>
          <a:bodyPr wrap="none" anchor="ctr"/>
          <a:lstStyle/>
          <a:p>
            <a:endParaRPr lang="zh-CN" altLang="en-US"/>
          </a:p>
        </p:txBody>
      </p:sp>
      <p:sp>
        <p:nvSpPr>
          <p:cNvPr id="18483" name="Line 70"/>
          <p:cNvSpPr>
            <a:spLocks noChangeShapeType="1"/>
          </p:cNvSpPr>
          <p:nvPr/>
        </p:nvSpPr>
        <p:spPr bwMode="auto">
          <a:xfrm>
            <a:off x="4483100" y="4508500"/>
            <a:ext cx="536575" cy="0"/>
          </a:xfrm>
          <a:prstGeom prst="line">
            <a:avLst/>
          </a:prstGeom>
          <a:noFill/>
          <a:ln w="12700">
            <a:solidFill>
              <a:schemeClr val="tx1"/>
            </a:solidFill>
            <a:round/>
            <a:headEnd/>
            <a:tailEnd/>
          </a:ln>
        </p:spPr>
        <p:txBody>
          <a:bodyPr wrap="none" anchor="ctr"/>
          <a:lstStyle/>
          <a:p>
            <a:endParaRPr lang="zh-CN" altLang="en-US"/>
          </a:p>
        </p:txBody>
      </p:sp>
      <p:sp>
        <p:nvSpPr>
          <p:cNvPr id="18484" name="Line 71"/>
          <p:cNvSpPr>
            <a:spLocks noChangeShapeType="1"/>
          </p:cNvSpPr>
          <p:nvPr/>
        </p:nvSpPr>
        <p:spPr bwMode="auto">
          <a:xfrm>
            <a:off x="6361113" y="3475038"/>
            <a:ext cx="536575" cy="0"/>
          </a:xfrm>
          <a:prstGeom prst="line">
            <a:avLst/>
          </a:prstGeom>
          <a:noFill/>
          <a:ln w="12700">
            <a:solidFill>
              <a:schemeClr val="tx1"/>
            </a:solidFill>
            <a:round/>
            <a:headEnd/>
            <a:tailEnd/>
          </a:ln>
        </p:spPr>
        <p:txBody>
          <a:bodyPr wrap="none" anchor="ctr"/>
          <a:lstStyle/>
          <a:p>
            <a:endParaRPr lang="zh-CN" altLang="en-US"/>
          </a:p>
        </p:txBody>
      </p:sp>
      <p:sp>
        <p:nvSpPr>
          <p:cNvPr id="18485" name="Line 47"/>
          <p:cNvSpPr>
            <a:spLocks noChangeShapeType="1"/>
          </p:cNvSpPr>
          <p:nvPr/>
        </p:nvSpPr>
        <p:spPr bwMode="auto">
          <a:xfrm>
            <a:off x="8863013" y="4925566"/>
            <a:ext cx="538162" cy="0"/>
          </a:xfrm>
          <a:prstGeom prst="line">
            <a:avLst/>
          </a:prstGeom>
          <a:noFill/>
          <a:ln w="12700">
            <a:solidFill>
              <a:schemeClr val="tx1"/>
            </a:solidFill>
            <a:round/>
            <a:headEnd/>
            <a:tailEnd/>
          </a:ln>
        </p:spPr>
        <p:txBody>
          <a:bodyPr wrap="none" anchor="ctr"/>
          <a:lstStyle/>
          <a:p>
            <a:endParaRPr lang="zh-CN" altLang="en-US"/>
          </a:p>
        </p:txBody>
      </p:sp>
      <p:sp>
        <p:nvSpPr>
          <p:cNvPr id="18486" name="Rectangle 51"/>
          <p:cNvSpPr>
            <a:spLocks noChangeArrowheads="1"/>
          </p:cNvSpPr>
          <p:nvPr/>
        </p:nvSpPr>
        <p:spPr bwMode="auto">
          <a:xfrm>
            <a:off x="9382125" y="4691063"/>
            <a:ext cx="3606800" cy="520700"/>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高速缓存 </a:t>
            </a:r>
            <a:r>
              <a:rPr lang="en-US" altLang="zh-CN" sz="2700">
                <a:ea typeface="宋体" pitchFamily="2" charset="-122"/>
              </a:rPr>
              <a:t>(Cache)</a:t>
            </a:r>
          </a:p>
        </p:txBody>
      </p:sp>
      <p:sp>
        <p:nvSpPr>
          <p:cNvPr id="18487" name="Line 54"/>
          <p:cNvSpPr>
            <a:spLocks noChangeShapeType="1"/>
          </p:cNvSpPr>
          <p:nvPr/>
        </p:nvSpPr>
        <p:spPr bwMode="auto">
          <a:xfrm>
            <a:off x="7667625" y="6729413"/>
            <a:ext cx="538163" cy="0"/>
          </a:xfrm>
          <a:prstGeom prst="line">
            <a:avLst/>
          </a:prstGeom>
          <a:noFill/>
          <a:ln w="12700">
            <a:solidFill>
              <a:schemeClr val="tx1"/>
            </a:solidFill>
            <a:round/>
            <a:headEnd/>
            <a:tailEnd/>
          </a:ln>
        </p:spPr>
        <p:txBody>
          <a:bodyPr wrap="none" anchor="ctr"/>
          <a:lstStyle/>
          <a:p>
            <a:endParaRPr lang="zh-CN" altLang="en-US"/>
          </a:p>
        </p:txBody>
      </p:sp>
      <p:sp>
        <p:nvSpPr>
          <p:cNvPr id="18488" name="Rectangle 56"/>
          <p:cNvSpPr>
            <a:spLocks noChangeArrowheads="1"/>
          </p:cNvSpPr>
          <p:nvPr/>
        </p:nvSpPr>
        <p:spPr bwMode="auto">
          <a:xfrm>
            <a:off x="8224838" y="6453188"/>
            <a:ext cx="4371975" cy="520700"/>
          </a:xfrm>
          <a:prstGeom prst="rect">
            <a:avLst/>
          </a:prstGeom>
          <a:noFill/>
          <a:ln w="12700">
            <a:noFill/>
            <a:miter lim="800000"/>
            <a:headEnd/>
            <a:tailEnd/>
          </a:ln>
        </p:spPr>
        <p:txBody>
          <a:bodyPr lIns="104316" tIns="52158" rIns="104316" bIns="52158">
            <a:spAutoFit/>
          </a:bodyPr>
          <a:lstStyle/>
          <a:p>
            <a:pPr algn="l" defTabSz="1019175">
              <a:spcBef>
                <a:spcPct val="50000"/>
              </a:spcBef>
            </a:pPr>
            <a:r>
              <a:rPr lang="zh-CN" altLang="en-US" sz="2700">
                <a:ea typeface="宋体" pitchFamily="2" charset="-122"/>
              </a:rPr>
              <a:t>外存及其它辅助设备</a:t>
            </a:r>
          </a:p>
        </p:txBody>
      </p:sp>
      <p:sp>
        <p:nvSpPr>
          <p:cNvPr id="18489" name="Line 70"/>
          <p:cNvSpPr>
            <a:spLocks noChangeShapeType="1"/>
          </p:cNvSpPr>
          <p:nvPr/>
        </p:nvSpPr>
        <p:spPr bwMode="auto">
          <a:xfrm>
            <a:off x="2205038" y="6262688"/>
            <a:ext cx="536575" cy="0"/>
          </a:xfrm>
          <a:prstGeom prst="line">
            <a:avLst/>
          </a:prstGeom>
          <a:noFill/>
          <a:ln w="12700">
            <a:solidFill>
              <a:schemeClr val="tx1"/>
            </a:solidFill>
            <a:round/>
            <a:headEnd/>
            <a:tailEnd/>
          </a:ln>
        </p:spPr>
        <p:txBody>
          <a:bodyPr wrap="none" anchor="ctr"/>
          <a:lstStyle/>
          <a:p>
            <a:endParaRPr lang="zh-CN" altLang="en-US"/>
          </a:p>
        </p:txBody>
      </p:sp>
      <p:cxnSp>
        <p:nvCxnSpPr>
          <p:cNvPr id="3" name="直接连接符 2"/>
          <p:cNvCxnSpPr>
            <a:stCxn id="18462" idx="0"/>
          </p:cNvCxnSpPr>
          <p:nvPr/>
        </p:nvCxnSpPr>
        <p:spPr>
          <a:xfrm>
            <a:off x="8832850" y="3819525"/>
            <a:ext cx="0" cy="11318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432278" y="635001"/>
            <a:ext cx="11235973" cy="2051027"/>
          </a:xfrm>
          <a:prstGeom prst="rect">
            <a:avLst/>
          </a:prstGeom>
          <a:effectLst/>
        </p:spPr>
        <p:txBody>
          <a:bodyPr vert="horz" lIns="91440" tIns="45720" rIns="91440" bIns="45720" rtlCol="0" anchor="ctr">
            <a:normAutofit/>
          </a:bodyPr>
          <a:lstStyle>
            <a:lvl1pPr algn="ctr" defTabSz="635005" rtl="0" eaLnBrk="1" latinLnBrk="0" hangingPunct="1">
              <a:spcBef>
                <a:spcPct val="0"/>
              </a:spcBef>
              <a:buNone/>
              <a:defRPr sz="5556"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6600" b="1" smtClean="0"/>
              <a:t>学习参考资料</a:t>
            </a:r>
            <a:endParaRPr lang="zh-CN" altLang="en-US" sz="6600" b="1" dirty="0"/>
          </a:p>
        </p:txBody>
      </p:sp>
      <p:sp>
        <p:nvSpPr>
          <p:cNvPr id="5" name="内容占位符 2"/>
          <p:cNvSpPr txBox="1">
            <a:spLocks/>
          </p:cNvSpPr>
          <p:nvPr/>
        </p:nvSpPr>
        <p:spPr>
          <a:xfrm>
            <a:off x="1432278" y="2962300"/>
            <a:ext cx="11235973" cy="5370779"/>
          </a:xfrm>
          <a:prstGeom prst="rect">
            <a:avLst/>
          </a:prstGeom>
        </p:spPr>
        <p:txBody>
          <a:bodyPr vert="horz" lIns="91440" tIns="45720" rIns="91440" bIns="45720" rtlCol="0" anchor="ctr">
            <a:noAutofit/>
          </a:bodyPr>
          <a:lstStyle>
            <a:lvl1pPr marL="396878" indent="-396878" algn="l" defTabSz="635005" rtl="0" eaLnBrk="1" latinLnBrk="0" hangingPunct="1">
              <a:spcBef>
                <a:spcPct val="20000"/>
              </a:spcBef>
              <a:spcAft>
                <a:spcPts val="833"/>
              </a:spcAft>
              <a:buClr>
                <a:schemeClr val="accent1">
                  <a:lumMod val="75000"/>
                </a:schemeClr>
              </a:buClr>
              <a:buSzPct val="145000"/>
              <a:buFont typeface="Arial"/>
              <a:buChar char="•"/>
              <a:defRPr sz="3333" kern="1200" cap="none">
                <a:solidFill>
                  <a:schemeClr val="tx1"/>
                </a:solidFill>
                <a:effectLst/>
                <a:latin typeface="+mn-lt"/>
                <a:ea typeface="+mn-ea"/>
                <a:cs typeface="+mn-cs"/>
              </a:defRPr>
            </a:lvl1pPr>
            <a:lvl2pPr marL="1031883" indent="-396878" algn="l" defTabSz="635005" rtl="0" eaLnBrk="1" latinLnBrk="0" hangingPunct="1">
              <a:spcBef>
                <a:spcPct val="20000"/>
              </a:spcBef>
              <a:spcAft>
                <a:spcPts val="833"/>
              </a:spcAft>
              <a:buClr>
                <a:schemeClr val="accent1">
                  <a:lumMod val="75000"/>
                </a:schemeClr>
              </a:buClr>
              <a:buSzPct val="145000"/>
              <a:buFont typeface="Arial"/>
              <a:buChar char="•"/>
              <a:defRPr sz="2778" kern="1200" cap="none">
                <a:solidFill>
                  <a:schemeClr val="tx1"/>
                </a:solidFill>
                <a:effectLst/>
                <a:latin typeface="+mn-lt"/>
                <a:ea typeface="+mn-ea"/>
                <a:cs typeface="+mn-cs"/>
              </a:defRPr>
            </a:lvl2pPr>
            <a:lvl3pPr marL="1666888" indent="-396878" algn="l" defTabSz="635005" rtl="0" eaLnBrk="1" latinLnBrk="0" hangingPunct="1">
              <a:spcBef>
                <a:spcPct val="20000"/>
              </a:spcBef>
              <a:spcAft>
                <a:spcPts val="833"/>
              </a:spcAft>
              <a:buClr>
                <a:schemeClr val="accent1">
                  <a:lumMod val="75000"/>
                </a:schemeClr>
              </a:buClr>
              <a:buSzPct val="145000"/>
              <a:buFont typeface="Arial"/>
              <a:buChar char="•"/>
              <a:defRPr sz="2500" kern="1200" cap="none">
                <a:solidFill>
                  <a:schemeClr val="tx1"/>
                </a:solidFill>
                <a:effectLst/>
                <a:latin typeface="+mn-lt"/>
                <a:ea typeface="+mn-ea"/>
                <a:cs typeface="+mn-cs"/>
              </a:defRPr>
            </a:lvl3pPr>
            <a:lvl4pPr marL="2143142" indent="-238127" algn="l" defTabSz="635005" rtl="0" eaLnBrk="1" latinLnBrk="0" hangingPunct="1">
              <a:spcBef>
                <a:spcPct val="20000"/>
              </a:spcBef>
              <a:spcAft>
                <a:spcPts val="833"/>
              </a:spcAft>
              <a:buClr>
                <a:schemeClr val="accent1">
                  <a:lumMod val="75000"/>
                </a:schemeClr>
              </a:buClr>
              <a:buSzPct val="145000"/>
              <a:buFont typeface="Arial"/>
              <a:buChar char="•"/>
              <a:defRPr sz="2222" kern="1200" cap="none">
                <a:solidFill>
                  <a:schemeClr val="tx1"/>
                </a:solidFill>
                <a:effectLst/>
                <a:latin typeface="+mn-lt"/>
                <a:ea typeface="+mn-ea"/>
                <a:cs typeface="+mn-cs"/>
              </a:defRPr>
            </a:lvl4pPr>
            <a:lvl5pPr marL="2778147" indent="-238127"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5pPr>
            <a:lvl6pPr marL="3492528"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6pPr>
            <a:lvl7pPr marL="4127533"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7pPr>
            <a:lvl8pPr marL="4762538"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8pPr>
            <a:lvl9pPr marL="5397543" indent="-317503" algn="l" defTabSz="635005" rtl="0" eaLnBrk="1" latinLnBrk="0" hangingPunct="1">
              <a:spcBef>
                <a:spcPct val="20000"/>
              </a:spcBef>
              <a:spcAft>
                <a:spcPts val="833"/>
              </a:spcAft>
              <a:buClr>
                <a:schemeClr val="accent1">
                  <a:lumMod val="75000"/>
                </a:schemeClr>
              </a:buClr>
              <a:buSzPct val="145000"/>
              <a:buFont typeface="Arial"/>
              <a:buChar char="•"/>
              <a:defRPr sz="1944" kern="1200" cap="none">
                <a:solidFill>
                  <a:schemeClr val="tx1"/>
                </a:solidFill>
                <a:effectLst/>
                <a:latin typeface="+mn-lt"/>
                <a:ea typeface="+mn-ea"/>
                <a:cs typeface="+mn-cs"/>
              </a:defRPr>
            </a:lvl9pPr>
          </a:lstStyle>
          <a:p>
            <a:pPr marL="82296" indent="0">
              <a:lnSpc>
                <a:spcPct val="150000"/>
              </a:lnSpc>
              <a:buFont typeface="Arial"/>
              <a:buNone/>
            </a:pPr>
            <a:r>
              <a:rPr lang="zh-CN" altLang="en-US" sz="6000" b="1" smtClean="0"/>
              <a:t>网易公开课</a:t>
            </a:r>
            <a:endParaRPr lang="en-US" altLang="zh-CN" sz="6000" b="1" smtClean="0"/>
          </a:p>
          <a:p>
            <a:pPr marL="82296" indent="0">
              <a:lnSpc>
                <a:spcPct val="150000"/>
              </a:lnSpc>
              <a:buFont typeface="Arial"/>
              <a:buNone/>
            </a:pPr>
            <a:r>
              <a:rPr lang="zh-CN" altLang="en-US" sz="4800" b="1" smtClean="0"/>
              <a:t>哈佛大学：</a:t>
            </a:r>
            <a:endParaRPr lang="en-US" altLang="zh-CN" sz="4800" b="1" smtClean="0"/>
          </a:p>
          <a:p>
            <a:pPr marL="996696" indent="-914400">
              <a:lnSpc>
                <a:spcPct val="150000"/>
              </a:lnSpc>
              <a:buSzPct val="100000"/>
              <a:buFont typeface="+mj-ea"/>
              <a:buAutoNum type="circleNumDbPlain"/>
            </a:pPr>
            <a:r>
              <a:rPr lang="zh-CN" altLang="en-US" sz="4800" b="1" smtClean="0"/>
              <a:t>计算机科学</a:t>
            </a:r>
            <a:r>
              <a:rPr lang="en-US" altLang="zh-CN" sz="4800" b="1" smtClean="0">
                <a:latin typeface="Times New Roman" panose="02020603050405020304" pitchFamily="18" charset="0"/>
              </a:rPr>
              <a:t>CS50</a:t>
            </a:r>
          </a:p>
          <a:p>
            <a:pPr marL="996696" indent="-914400">
              <a:lnSpc>
                <a:spcPct val="150000"/>
              </a:lnSpc>
              <a:buSzPct val="100000"/>
              <a:buFont typeface="+mj-ea"/>
              <a:buAutoNum type="circleNumDbPlain"/>
            </a:pPr>
            <a:r>
              <a:rPr lang="zh-CN" altLang="en-US" sz="4800" b="1" smtClean="0"/>
              <a:t>计算机科学导论</a:t>
            </a:r>
            <a:endParaRPr lang="en-US" altLang="zh-CN" sz="4800" b="1" smtClean="0"/>
          </a:p>
          <a:p>
            <a:endParaRPr lang="zh-CN" altLang="en-US" sz="4400" dirty="0"/>
          </a:p>
        </p:txBody>
      </p:sp>
    </p:spTree>
    <p:extLst>
      <p:ext uri="{BB962C8B-B14F-4D97-AF65-F5344CB8AC3E}">
        <p14:creationId xmlns:p14="http://schemas.microsoft.com/office/powerpoint/2010/main" val="429043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idx="1"/>
          </p:nvPr>
        </p:nvSpPr>
        <p:spPr>
          <a:xfrm>
            <a:off x="-141288" y="0"/>
            <a:ext cx="13273088" cy="8466138"/>
          </a:xfrm>
          <a:noFill/>
        </p:spPr>
        <p:txBody>
          <a:bodyPr lIns="104316" tIns="52158" rIns="104316" bIns="52158"/>
          <a:lstStyle/>
          <a:p>
            <a:pPr eaLnBrk="1" hangingPunct="1">
              <a:buFontTx/>
              <a:buNone/>
            </a:pPr>
            <a:r>
              <a:rPr lang="en-US" altLang="zh-CN" sz="4100" b="0" smtClean="0"/>
              <a:t>  </a:t>
            </a:r>
          </a:p>
        </p:txBody>
      </p:sp>
      <p:graphicFrame>
        <p:nvGraphicFramePr>
          <p:cNvPr id="2050" name="Object 1032"/>
          <p:cNvGraphicFramePr>
            <a:graphicFrameLocks noChangeAspect="1"/>
          </p:cNvGraphicFramePr>
          <p:nvPr/>
        </p:nvGraphicFramePr>
        <p:xfrm>
          <a:off x="546100" y="1017588"/>
          <a:ext cx="12420600" cy="6969125"/>
        </p:xfrm>
        <a:graphic>
          <a:graphicData uri="http://schemas.openxmlformats.org/presentationml/2006/ole">
            <mc:AlternateContent xmlns:mc="http://schemas.openxmlformats.org/markup-compatibility/2006">
              <mc:Choice xmlns:v="urn:schemas-microsoft-com:vml" Requires="v">
                <p:oleObj spid="_x0000_s2220" name="位图图像" r:id="rId4" imgW="2914286" imgH="2600000" progId="PBrush">
                  <p:embed/>
                </p:oleObj>
              </mc:Choice>
              <mc:Fallback>
                <p:oleObj name="位图图像" r:id="rId4" imgW="2914286" imgH="2600000" progId="PBrush">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017588"/>
                        <a:ext cx="12420600" cy="696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6551" name="Rectangle 7"/>
          <p:cNvSpPr>
            <a:spLocks noChangeArrowheads="1"/>
          </p:cNvSpPr>
          <p:nvPr/>
        </p:nvSpPr>
        <p:spPr bwMode="auto">
          <a:xfrm>
            <a:off x="4506913" y="3970338"/>
            <a:ext cx="4572000" cy="2971800"/>
          </a:xfrm>
          <a:prstGeom prst="rect">
            <a:avLst/>
          </a:prstGeom>
          <a:solidFill>
            <a:srgbClr val="FFFF99">
              <a:alpha val="50195"/>
            </a:srgbClr>
          </a:solidFill>
          <a:ln w="12700" cap="sq">
            <a:solidFill>
              <a:schemeClr val="tx1"/>
            </a:solidFill>
            <a:miter lim="800000"/>
            <a:headEnd type="none" w="sm" len="sm"/>
            <a:tailEnd type="none" w="sm" len="sm"/>
          </a:ln>
        </p:spPr>
        <p:txBody>
          <a:bodyPr wrap="none" anchor="ctr"/>
          <a:lstStyle/>
          <a:p>
            <a:pPr eaLnBrk="1" hangingPunct="1"/>
            <a:endParaRPr lang="zh-CN" altLang="zh-CN" sz="2400" b="0">
              <a:solidFill>
                <a:srgbClr val="FF0000"/>
              </a:solidFill>
              <a:ea typeface="宋体" pitchFamily="2" charset="-122"/>
            </a:endParaRPr>
          </a:p>
        </p:txBody>
      </p:sp>
      <p:sp>
        <p:nvSpPr>
          <p:cNvPr id="876552" name="Rectangle 8"/>
          <p:cNvSpPr>
            <a:spLocks noChangeArrowheads="1"/>
          </p:cNvSpPr>
          <p:nvPr/>
        </p:nvSpPr>
        <p:spPr bwMode="auto">
          <a:xfrm>
            <a:off x="3352800" y="2209800"/>
            <a:ext cx="7086600" cy="5105400"/>
          </a:xfrm>
          <a:prstGeom prst="rect">
            <a:avLst/>
          </a:prstGeom>
          <a:noFill/>
          <a:ln w="38100">
            <a:solidFill>
              <a:srgbClr val="FF0000"/>
            </a:solidFill>
            <a:prstDash val="sysDot"/>
            <a:miter lim="800000"/>
            <a:headEnd type="none" w="sm" len="sm"/>
            <a:tailEnd type="none" w="sm" len="sm"/>
          </a:ln>
        </p:spPr>
        <p:txBody>
          <a:bodyPr wrap="none" anchor="ctr"/>
          <a:lstStyle/>
          <a:p>
            <a:endParaRPr lang="zh-CN" altLang="en-US"/>
          </a:p>
        </p:txBody>
      </p:sp>
      <p:sp>
        <p:nvSpPr>
          <p:cNvPr id="2055" name="Text Box 9"/>
          <p:cNvSpPr txBox="1">
            <a:spLocks noChangeArrowheads="1"/>
          </p:cNvSpPr>
          <p:nvPr/>
        </p:nvSpPr>
        <p:spPr bwMode="auto">
          <a:xfrm>
            <a:off x="5343525" y="4398963"/>
            <a:ext cx="3124200" cy="579437"/>
          </a:xfrm>
          <a:prstGeom prst="rect">
            <a:avLst/>
          </a:prstGeom>
          <a:solidFill>
            <a:srgbClr val="CCFFFF"/>
          </a:solidFill>
          <a:ln w="12700" cap="sq">
            <a:noFill/>
            <a:miter lim="800000"/>
            <a:headEnd type="none" w="sm" len="sm"/>
            <a:tailEnd type="none" w="sm" len="sm"/>
          </a:ln>
        </p:spPr>
        <p:txBody>
          <a:bodyPr>
            <a:spAutoFit/>
          </a:bodyPr>
          <a:lstStyle/>
          <a:p>
            <a:pPr eaLnBrk="1" hangingPunct="1">
              <a:spcBef>
                <a:spcPct val="50000"/>
              </a:spcBef>
            </a:pPr>
            <a:r>
              <a:rPr lang="zh-CN" altLang="en-US" sz="3200">
                <a:solidFill>
                  <a:srgbClr val="FF0000"/>
                </a:solidFill>
                <a:ea typeface="宋体" pitchFamily="2" charset="-122"/>
              </a:rPr>
              <a:t>运算器</a:t>
            </a:r>
          </a:p>
        </p:txBody>
      </p:sp>
      <p:sp>
        <p:nvSpPr>
          <p:cNvPr id="2056" name="Rectangle 10"/>
          <p:cNvSpPr>
            <a:spLocks noChangeArrowheads="1"/>
          </p:cNvSpPr>
          <p:nvPr/>
        </p:nvSpPr>
        <p:spPr bwMode="auto">
          <a:xfrm>
            <a:off x="5305425" y="5824538"/>
            <a:ext cx="3124200" cy="609600"/>
          </a:xfrm>
          <a:prstGeom prst="rect">
            <a:avLst/>
          </a:prstGeom>
          <a:solidFill>
            <a:srgbClr val="CCFFFF"/>
          </a:solidFill>
          <a:ln w="12700" cap="sq">
            <a:solidFill>
              <a:schemeClr val="tx1"/>
            </a:solidFill>
            <a:miter lim="800000"/>
            <a:headEnd type="none" w="sm" len="sm"/>
            <a:tailEnd type="none" w="sm" len="sm"/>
          </a:ln>
        </p:spPr>
        <p:txBody>
          <a:bodyPr wrap="none" anchor="ctr"/>
          <a:lstStyle/>
          <a:p>
            <a:pPr eaLnBrk="1" hangingPunct="1"/>
            <a:r>
              <a:rPr lang="zh-CN" altLang="en-US" sz="3200">
                <a:solidFill>
                  <a:srgbClr val="FF0000"/>
                </a:solidFill>
                <a:ea typeface="宋体" pitchFamily="2" charset="-122"/>
              </a:rPr>
              <a:t>控制器</a:t>
            </a:r>
          </a:p>
        </p:txBody>
      </p:sp>
      <p:sp>
        <p:nvSpPr>
          <p:cNvPr id="876555" name="AutoShape 11"/>
          <p:cNvSpPr>
            <a:spLocks noChangeArrowheads="1"/>
          </p:cNvSpPr>
          <p:nvPr/>
        </p:nvSpPr>
        <p:spPr bwMode="auto">
          <a:xfrm>
            <a:off x="228600" y="6324600"/>
            <a:ext cx="1524000" cy="914400"/>
          </a:xfrm>
          <a:prstGeom prst="wedgeRoundRectCallout">
            <a:avLst>
              <a:gd name="adj1" fmla="val 252500"/>
              <a:gd name="adj2" fmla="val -168750"/>
              <a:gd name="adj3" fmla="val 16667"/>
            </a:avLst>
          </a:prstGeom>
          <a:solidFill>
            <a:srgbClr val="FFFF99"/>
          </a:solidFill>
          <a:ln w="9525">
            <a:solidFill>
              <a:schemeClr val="tx1"/>
            </a:solidFill>
            <a:miter lim="800000"/>
            <a:headEnd/>
            <a:tailEnd/>
          </a:ln>
        </p:spPr>
        <p:txBody>
          <a:bodyPr/>
          <a:lstStyle/>
          <a:p>
            <a:pPr eaLnBrk="1" hangingPunct="1"/>
            <a:r>
              <a:rPr lang="en-US" altLang="zh-CN" sz="4000">
                <a:ea typeface="宋体" pitchFamily="2" charset="-122"/>
              </a:rPr>
              <a:t>CPU</a:t>
            </a:r>
          </a:p>
        </p:txBody>
      </p:sp>
      <p:sp>
        <p:nvSpPr>
          <p:cNvPr id="876556" name="Rectangle 12"/>
          <p:cNvSpPr>
            <a:spLocks noChangeArrowheads="1"/>
          </p:cNvSpPr>
          <p:nvPr/>
        </p:nvSpPr>
        <p:spPr bwMode="auto">
          <a:xfrm>
            <a:off x="0" y="8075613"/>
            <a:ext cx="13335000" cy="1545656"/>
          </a:xfrm>
          <a:prstGeom prst="rect">
            <a:avLst/>
          </a:prstGeom>
          <a:solidFill>
            <a:srgbClr val="FFFF99"/>
          </a:solidFill>
          <a:ln w="76200">
            <a:solidFill>
              <a:srgbClr val="993300"/>
            </a:solidFill>
            <a:miter lim="800000"/>
            <a:headEnd/>
            <a:tailEnd/>
          </a:ln>
          <a:effectLst>
            <a:outerShdw dist="107763" dir="18900000" algn="ctr" rotWithShape="0">
              <a:schemeClr val="bg2">
                <a:alpha val="50000"/>
              </a:schemeClr>
            </a:outerShdw>
          </a:effectLst>
        </p:spPr>
        <p:txBody>
          <a:bodyPr wrap="square" lIns="113388" tIns="56694" rIns="113388" bIns="56694">
            <a:spAutoFit/>
          </a:bodyPr>
          <a:lstStyle/>
          <a:p>
            <a:pPr algn="l" defTabSz="1122363">
              <a:spcAft>
                <a:spcPts val="600"/>
              </a:spcAft>
              <a:defRPr/>
            </a:pPr>
            <a:r>
              <a:rPr lang="zh-CN" altLang="en-US" sz="4400" dirty="0">
                <a:solidFill>
                  <a:srgbClr val="0000FF"/>
                </a:solidFill>
                <a:latin typeface="宋体" pitchFamily="2" charset="-122"/>
                <a:ea typeface="宋体" pitchFamily="2" charset="-122"/>
              </a:rPr>
              <a:t>冯</a:t>
            </a:r>
            <a:r>
              <a:rPr lang="en-US" altLang="zh-CN" sz="4400" dirty="0">
                <a:solidFill>
                  <a:srgbClr val="0000FF"/>
                </a:solidFill>
                <a:latin typeface="宋体" pitchFamily="2" charset="-122"/>
                <a:ea typeface="宋体" pitchFamily="2" charset="-122"/>
              </a:rPr>
              <a:t>.</a:t>
            </a:r>
            <a:r>
              <a:rPr lang="zh-CN" altLang="en-US" sz="4400" dirty="0">
                <a:solidFill>
                  <a:srgbClr val="0000FF"/>
                </a:solidFill>
                <a:latin typeface="宋体" pitchFamily="2" charset="-122"/>
                <a:ea typeface="宋体" pitchFamily="2" charset="-122"/>
              </a:rPr>
              <a:t>诺依曼的重要思想：</a:t>
            </a:r>
          </a:p>
          <a:p>
            <a:pPr algn="l" defTabSz="1122363">
              <a:defRPr/>
            </a:pPr>
            <a:r>
              <a:rPr lang="zh-CN" altLang="en-US" sz="4400" dirty="0" smtClean="0">
                <a:latin typeface="华文琥珀" pitchFamily="2" charset="-122"/>
                <a:ea typeface="华文琥珀" pitchFamily="2" charset="-122"/>
              </a:rPr>
              <a:t>二进制</a:t>
            </a:r>
            <a:r>
              <a:rPr lang="zh-CN" altLang="en-US" sz="4400" dirty="0">
                <a:latin typeface="华文琥珀" pitchFamily="2" charset="-122"/>
                <a:ea typeface="华文琥珀" pitchFamily="2" charset="-122"/>
              </a:rPr>
              <a:t>；  程序与数据一样存储在内存；</a:t>
            </a:r>
            <a:r>
              <a:rPr lang="zh-CN" altLang="en-US" sz="4000" dirty="0">
                <a:latin typeface="华文琥珀" pitchFamily="2" charset="-122"/>
                <a:ea typeface="华文琥珀" pitchFamily="2" charset="-122"/>
              </a:rPr>
              <a:t>  五大部件</a:t>
            </a:r>
            <a:r>
              <a:rPr lang="zh-CN" altLang="en-US" sz="4000" dirty="0" smtClean="0">
                <a:latin typeface="华文琥珀" pitchFamily="2" charset="-122"/>
                <a:ea typeface="华文琥珀" pitchFamily="2" charset="-122"/>
              </a:rPr>
              <a:t>组成</a:t>
            </a:r>
            <a:endParaRPr lang="zh-CN" altLang="en-US" sz="4000" dirty="0">
              <a:latin typeface="华文琥珀" pitchFamily="2" charset="-122"/>
              <a:ea typeface="华文琥珀" pitchFamily="2" charset="-122"/>
            </a:endParaRPr>
          </a:p>
        </p:txBody>
      </p:sp>
      <p:grpSp>
        <p:nvGrpSpPr>
          <p:cNvPr id="2059" name="Group 13"/>
          <p:cNvGrpSpPr>
            <a:grpSpLocks/>
          </p:cNvGrpSpPr>
          <p:nvPr/>
        </p:nvGrpSpPr>
        <p:grpSpPr bwMode="auto">
          <a:xfrm>
            <a:off x="258763" y="298450"/>
            <a:ext cx="5200650" cy="560388"/>
            <a:chOff x="3400" y="226"/>
            <a:chExt cx="2267" cy="227"/>
          </a:xfrm>
        </p:grpSpPr>
        <p:pic>
          <p:nvPicPr>
            <p:cNvPr id="2070" name="Picture 14" descr="@"/>
            <p:cNvPicPr>
              <a:picLocks noChangeAspect="1" noChangeArrowheads="1"/>
            </p:cNvPicPr>
            <p:nvPr/>
          </p:nvPicPr>
          <p:blipFill>
            <a:blip r:embed="rId6" cstate="print"/>
            <a:srcRect/>
            <a:stretch>
              <a:fillRect/>
            </a:stretch>
          </p:blipFill>
          <p:spPr bwMode="auto">
            <a:xfrm>
              <a:off x="3400" y="226"/>
              <a:ext cx="223" cy="227"/>
            </a:xfrm>
            <a:prstGeom prst="rect">
              <a:avLst/>
            </a:prstGeom>
            <a:noFill/>
            <a:ln w="9525">
              <a:noFill/>
              <a:miter lim="800000"/>
              <a:headEnd/>
              <a:tailEnd/>
            </a:ln>
          </p:spPr>
        </p:pic>
        <p:sp>
          <p:nvSpPr>
            <p:cNvPr id="2071" name="Rectangle 15"/>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sp>
        <p:nvSpPr>
          <p:cNvPr id="2060" name="Text Box 16"/>
          <p:cNvSpPr txBox="1">
            <a:spLocks noChangeArrowheads="1"/>
          </p:cNvSpPr>
          <p:nvPr/>
        </p:nvSpPr>
        <p:spPr bwMode="auto">
          <a:xfrm>
            <a:off x="833438" y="225425"/>
            <a:ext cx="8281987" cy="579438"/>
          </a:xfrm>
          <a:prstGeom prst="rect">
            <a:avLst/>
          </a:prstGeom>
          <a:noFill/>
          <a:ln w="9525">
            <a:noFill/>
            <a:miter lim="800000"/>
            <a:headEnd/>
            <a:tailEnd/>
          </a:ln>
        </p:spPr>
        <p:txBody>
          <a:bodyPr>
            <a:spAutoFit/>
          </a:bodyPr>
          <a:lstStyle/>
          <a:p>
            <a:pPr marL="457200" indent="-457200" algn="l"/>
            <a:r>
              <a:rPr lang="zh-CN" altLang="en-US" sz="3200" b="0">
                <a:latin typeface="华文琥珀" pitchFamily="2" charset="-122"/>
                <a:ea typeface="华文琥珀" pitchFamily="2" charset="-122"/>
              </a:rPr>
              <a:t>冯</a:t>
            </a:r>
            <a:r>
              <a:rPr lang="en-US" altLang="zh-CN" sz="3200" b="0">
                <a:latin typeface="华文琥珀" pitchFamily="2" charset="-122"/>
                <a:ea typeface="华文琥珀" pitchFamily="2" charset="-122"/>
              </a:rPr>
              <a:t>.</a:t>
            </a:r>
            <a:r>
              <a:rPr lang="zh-CN" altLang="en-US" sz="3200" b="0">
                <a:latin typeface="华文琥珀" pitchFamily="2" charset="-122"/>
                <a:ea typeface="华文琥珀" pitchFamily="2" charset="-122"/>
              </a:rPr>
              <a:t>诺依曼计算机的基本结构（硬件系统）</a:t>
            </a:r>
          </a:p>
        </p:txBody>
      </p:sp>
      <p:sp>
        <p:nvSpPr>
          <p:cNvPr id="876561" name="AutoShape 17"/>
          <p:cNvSpPr>
            <a:spLocks noChangeArrowheads="1"/>
          </p:cNvSpPr>
          <p:nvPr/>
        </p:nvSpPr>
        <p:spPr bwMode="auto">
          <a:xfrm>
            <a:off x="11582400" y="6781800"/>
            <a:ext cx="1524000" cy="914400"/>
          </a:xfrm>
          <a:prstGeom prst="wedgeRoundRectCallout">
            <a:avLst>
              <a:gd name="adj1" fmla="val -171250"/>
              <a:gd name="adj2" fmla="val -95833"/>
              <a:gd name="adj3" fmla="val 16667"/>
            </a:avLst>
          </a:prstGeom>
          <a:solidFill>
            <a:srgbClr val="FFFF99"/>
          </a:solidFill>
          <a:ln w="9525">
            <a:solidFill>
              <a:schemeClr val="tx1"/>
            </a:solidFill>
            <a:miter lim="800000"/>
            <a:headEnd/>
            <a:tailEnd/>
          </a:ln>
        </p:spPr>
        <p:txBody>
          <a:bodyPr/>
          <a:lstStyle/>
          <a:p>
            <a:pPr eaLnBrk="1" hangingPunct="1"/>
            <a:r>
              <a:rPr lang="zh-CN" altLang="en-US" sz="4000">
                <a:solidFill>
                  <a:srgbClr val="FF0000"/>
                </a:solidFill>
                <a:ea typeface="宋体" pitchFamily="2" charset="-122"/>
              </a:rPr>
              <a:t>主机</a:t>
            </a:r>
          </a:p>
        </p:txBody>
      </p:sp>
      <p:sp>
        <p:nvSpPr>
          <p:cNvPr id="2062" name="Rectangle 1024"/>
          <p:cNvSpPr>
            <a:spLocks noChangeArrowheads="1"/>
          </p:cNvSpPr>
          <p:nvPr/>
        </p:nvSpPr>
        <p:spPr bwMode="auto">
          <a:xfrm>
            <a:off x="5443538" y="1233488"/>
            <a:ext cx="3024187" cy="433387"/>
          </a:xfrm>
          <a:prstGeom prst="rect">
            <a:avLst/>
          </a:prstGeom>
          <a:solidFill>
            <a:srgbClr val="FFFFFF"/>
          </a:solidFill>
          <a:ln w="9525">
            <a:noFill/>
            <a:miter lim="800000"/>
            <a:headEnd/>
            <a:tailEnd/>
          </a:ln>
        </p:spPr>
        <p:txBody>
          <a:bodyPr wrap="none" lIns="0" rIns="0" anchor="ctr"/>
          <a:lstStyle/>
          <a:p>
            <a:r>
              <a:rPr lang="zh-CN" altLang="en-US" sz="3200"/>
              <a:t>外存储器</a:t>
            </a:r>
          </a:p>
        </p:txBody>
      </p:sp>
      <p:sp>
        <p:nvSpPr>
          <p:cNvPr id="2063" name="Rectangle 1025"/>
          <p:cNvSpPr>
            <a:spLocks noChangeArrowheads="1"/>
          </p:cNvSpPr>
          <p:nvPr/>
        </p:nvSpPr>
        <p:spPr bwMode="auto">
          <a:xfrm>
            <a:off x="5443538" y="2890838"/>
            <a:ext cx="3024187" cy="433387"/>
          </a:xfrm>
          <a:prstGeom prst="rect">
            <a:avLst/>
          </a:prstGeom>
          <a:solidFill>
            <a:srgbClr val="FFFFFF"/>
          </a:solidFill>
          <a:ln w="9525">
            <a:noFill/>
            <a:miter lim="800000"/>
            <a:headEnd/>
            <a:tailEnd/>
          </a:ln>
        </p:spPr>
        <p:txBody>
          <a:bodyPr wrap="none" lIns="0" rIns="0" anchor="ctr"/>
          <a:lstStyle/>
          <a:p>
            <a:r>
              <a:rPr lang="zh-CN" altLang="en-US" sz="3200"/>
              <a:t>内存储器</a:t>
            </a:r>
          </a:p>
        </p:txBody>
      </p:sp>
      <p:sp>
        <p:nvSpPr>
          <p:cNvPr id="2064" name="Rectangle 1026"/>
          <p:cNvSpPr>
            <a:spLocks noChangeArrowheads="1"/>
          </p:cNvSpPr>
          <p:nvPr/>
        </p:nvSpPr>
        <p:spPr bwMode="auto">
          <a:xfrm>
            <a:off x="1411288" y="2025650"/>
            <a:ext cx="647700" cy="2592388"/>
          </a:xfrm>
          <a:prstGeom prst="rect">
            <a:avLst/>
          </a:prstGeom>
          <a:solidFill>
            <a:schemeClr val="bg1"/>
          </a:solidFill>
          <a:ln w="9525">
            <a:noFill/>
            <a:miter lim="800000"/>
            <a:headEnd/>
            <a:tailEnd/>
          </a:ln>
        </p:spPr>
        <p:txBody>
          <a:bodyPr wrap="none" anchor="ctr"/>
          <a:lstStyle/>
          <a:p>
            <a:r>
              <a:rPr lang="zh-CN" altLang="en-US" sz="4000"/>
              <a:t>输</a:t>
            </a:r>
          </a:p>
          <a:p>
            <a:r>
              <a:rPr lang="zh-CN" altLang="en-US" sz="4000"/>
              <a:t>入</a:t>
            </a:r>
          </a:p>
          <a:p>
            <a:r>
              <a:rPr lang="zh-CN" altLang="en-US" sz="4000"/>
              <a:t>设</a:t>
            </a:r>
          </a:p>
          <a:p>
            <a:r>
              <a:rPr lang="zh-CN" altLang="en-US" sz="4000"/>
              <a:t>备</a:t>
            </a:r>
          </a:p>
        </p:txBody>
      </p:sp>
      <p:sp>
        <p:nvSpPr>
          <p:cNvPr id="2065" name="Rectangle 1027"/>
          <p:cNvSpPr>
            <a:spLocks noChangeArrowheads="1"/>
          </p:cNvSpPr>
          <p:nvPr/>
        </p:nvSpPr>
        <p:spPr bwMode="auto">
          <a:xfrm>
            <a:off x="11563350" y="1954213"/>
            <a:ext cx="647700" cy="2592387"/>
          </a:xfrm>
          <a:prstGeom prst="rect">
            <a:avLst/>
          </a:prstGeom>
          <a:solidFill>
            <a:schemeClr val="bg1"/>
          </a:solidFill>
          <a:ln w="9525">
            <a:noFill/>
            <a:miter lim="800000"/>
            <a:headEnd/>
            <a:tailEnd/>
          </a:ln>
        </p:spPr>
        <p:txBody>
          <a:bodyPr wrap="none" anchor="ctr"/>
          <a:lstStyle/>
          <a:p>
            <a:r>
              <a:rPr lang="zh-CN" altLang="en-US" sz="4000"/>
              <a:t>输</a:t>
            </a:r>
          </a:p>
          <a:p>
            <a:r>
              <a:rPr lang="zh-CN" altLang="en-US" sz="4000"/>
              <a:t>出</a:t>
            </a:r>
          </a:p>
          <a:p>
            <a:r>
              <a:rPr lang="zh-CN" altLang="en-US" sz="4000"/>
              <a:t>设</a:t>
            </a:r>
          </a:p>
          <a:p>
            <a:r>
              <a:rPr lang="zh-CN" altLang="en-US" sz="4000"/>
              <a:t>备</a:t>
            </a:r>
          </a:p>
        </p:txBody>
      </p:sp>
      <p:sp>
        <p:nvSpPr>
          <p:cNvPr id="2066" name="Rectangle 1028"/>
          <p:cNvSpPr>
            <a:spLocks noChangeArrowheads="1"/>
          </p:cNvSpPr>
          <p:nvPr/>
        </p:nvSpPr>
        <p:spPr bwMode="auto">
          <a:xfrm>
            <a:off x="7820025" y="6491288"/>
            <a:ext cx="936625" cy="431800"/>
          </a:xfrm>
          <a:prstGeom prst="rect">
            <a:avLst/>
          </a:prstGeom>
          <a:solidFill>
            <a:schemeClr val="bg1"/>
          </a:solidFill>
          <a:ln w="9525">
            <a:noFill/>
            <a:miter lim="800000"/>
            <a:headEnd/>
            <a:tailEnd/>
          </a:ln>
        </p:spPr>
        <p:txBody>
          <a:bodyPr wrap="none" anchor="ctr"/>
          <a:lstStyle/>
          <a:p>
            <a:r>
              <a:rPr lang="en-US" altLang="zh-CN"/>
              <a:t>CPU</a:t>
            </a:r>
          </a:p>
        </p:txBody>
      </p:sp>
      <p:sp>
        <p:nvSpPr>
          <p:cNvPr id="2067" name="Rectangle 1029"/>
          <p:cNvSpPr>
            <a:spLocks noChangeArrowheads="1"/>
          </p:cNvSpPr>
          <p:nvPr/>
        </p:nvSpPr>
        <p:spPr bwMode="auto">
          <a:xfrm>
            <a:off x="9188450" y="6707188"/>
            <a:ext cx="936625" cy="503237"/>
          </a:xfrm>
          <a:prstGeom prst="rect">
            <a:avLst/>
          </a:prstGeom>
          <a:solidFill>
            <a:schemeClr val="bg1"/>
          </a:solidFill>
          <a:ln w="9525">
            <a:noFill/>
            <a:miter lim="800000"/>
            <a:headEnd/>
            <a:tailEnd/>
          </a:ln>
        </p:spPr>
        <p:txBody>
          <a:bodyPr wrap="none" anchor="ctr"/>
          <a:lstStyle/>
          <a:p>
            <a:r>
              <a:rPr lang="zh-CN" altLang="en-US">
                <a:ea typeface="华文中宋" pitchFamily="2" charset="-122"/>
              </a:rPr>
              <a:t>主机</a:t>
            </a:r>
          </a:p>
        </p:txBody>
      </p:sp>
      <p:sp>
        <p:nvSpPr>
          <p:cNvPr id="2068" name="Rectangle 1030"/>
          <p:cNvSpPr>
            <a:spLocks noChangeArrowheads="1"/>
          </p:cNvSpPr>
          <p:nvPr/>
        </p:nvSpPr>
        <p:spPr bwMode="auto">
          <a:xfrm>
            <a:off x="2851150" y="7426325"/>
            <a:ext cx="1584325" cy="503238"/>
          </a:xfrm>
          <a:prstGeom prst="rect">
            <a:avLst/>
          </a:prstGeom>
          <a:solidFill>
            <a:schemeClr val="bg1"/>
          </a:solidFill>
          <a:ln w="9525">
            <a:noFill/>
            <a:miter lim="800000"/>
            <a:headEnd/>
            <a:tailEnd/>
          </a:ln>
        </p:spPr>
        <p:txBody>
          <a:bodyPr wrap="none" anchor="ctr"/>
          <a:lstStyle/>
          <a:p>
            <a:r>
              <a:rPr lang="zh-CN" altLang="en-US">
                <a:ea typeface="华文中宋" pitchFamily="2" charset="-122"/>
              </a:rPr>
              <a:t>数据流</a:t>
            </a:r>
          </a:p>
        </p:txBody>
      </p:sp>
      <p:sp>
        <p:nvSpPr>
          <p:cNvPr id="2069" name="Rectangle 1031"/>
          <p:cNvSpPr>
            <a:spLocks noChangeArrowheads="1"/>
          </p:cNvSpPr>
          <p:nvPr/>
        </p:nvSpPr>
        <p:spPr bwMode="auto">
          <a:xfrm>
            <a:off x="6954838" y="7426325"/>
            <a:ext cx="1584325" cy="503238"/>
          </a:xfrm>
          <a:prstGeom prst="rect">
            <a:avLst/>
          </a:prstGeom>
          <a:solidFill>
            <a:schemeClr val="bg1"/>
          </a:solidFill>
          <a:ln w="9525">
            <a:noFill/>
            <a:miter lim="800000"/>
            <a:headEnd/>
            <a:tailEnd/>
          </a:ln>
        </p:spPr>
        <p:txBody>
          <a:bodyPr wrap="none" anchor="ctr"/>
          <a:lstStyle/>
          <a:p>
            <a:r>
              <a:rPr lang="zh-CN" altLang="en-US">
                <a:ea typeface="华文中宋" pitchFamily="2" charset="-122"/>
              </a:rPr>
              <a:t>控制流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6551"/>
                                        </p:tgtEl>
                                        <p:attrNameLst>
                                          <p:attrName>style.visibility</p:attrName>
                                        </p:attrNameLst>
                                      </p:cBhvr>
                                      <p:to>
                                        <p:strVal val="visible"/>
                                      </p:to>
                                    </p:set>
                                    <p:animEffect transition="in" filter="blinds(horizontal)">
                                      <p:cBhvr>
                                        <p:cTn id="7" dur="500"/>
                                        <p:tgtEl>
                                          <p:spTgt spid="8765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76555"/>
                                        </p:tgtEl>
                                        <p:attrNameLst>
                                          <p:attrName>style.visibility</p:attrName>
                                        </p:attrNameLst>
                                      </p:cBhvr>
                                      <p:to>
                                        <p:strVal val="visible"/>
                                      </p:to>
                                    </p:set>
                                    <p:anim calcmode="lin" valueType="num">
                                      <p:cBhvr additive="base">
                                        <p:cTn id="12" dur="500" fill="hold"/>
                                        <p:tgtEl>
                                          <p:spTgt spid="876555"/>
                                        </p:tgtEl>
                                        <p:attrNameLst>
                                          <p:attrName>ppt_x</p:attrName>
                                        </p:attrNameLst>
                                      </p:cBhvr>
                                      <p:tavLst>
                                        <p:tav tm="0">
                                          <p:val>
                                            <p:strVal val="0-#ppt_w/2"/>
                                          </p:val>
                                        </p:tav>
                                        <p:tav tm="100000">
                                          <p:val>
                                            <p:strVal val="#ppt_x"/>
                                          </p:val>
                                        </p:tav>
                                      </p:tavLst>
                                    </p:anim>
                                    <p:anim calcmode="lin" valueType="num">
                                      <p:cBhvr additive="base">
                                        <p:cTn id="13" dur="500" fill="hold"/>
                                        <p:tgtEl>
                                          <p:spTgt spid="8765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fill="hold" grpId="0" nodeType="clickEffect">
                                  <p:stCondLst>
                                    <p:cond delay="0"/>
                                  </p:stCondLst>
                                  <p:childTnLst>
                                    <p:anim calcmode="discrete" valueType="str">
                                      <p:cBhvr>
                                        <p:cTn id="17" dur="1000" fill="hold"/>
                                        <p:tgtEl>
                                          <p:spTgt spid="876552"/>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76561"/>
                                        </p:tgtEl>
                                        <p:attrNameLst>
                                          <p:attrName>style.visibility</p:attrName>
                                        </p:attrNameLst>
                                      </p:cBhvr>
                                      <p:to>
                                        <p:strVal val="visible"/>
                                      </p:to>
                                    </p:set>
                                    <p:anim calcmode="lin" valueType="num">
                                      <p:cBhvr additive="base">
                                        <p:cTn id="22" dur="500" fill="hold"/>
                                        <p:tgtEl>
                                          <p:spTgt spid="876561"/>
                                        </p:tgtEl>
                                        <p:attrNameLst>
                                          <p:attrName>ppt_x</p:attrName>
                                        </p:attrNameLst>
                                      </p:cBhvr>
                                      <p:tavLst>
                                        <p:tav tm="0">
                                          <p:val>
                                            <p:strVal val="1+#ppt_w/2"/>
                                          </p:val>
                                        </p:tav>
                                        <p:tav tm="100000">
                                          <p:val>
                                            <p:strVal val="#ppt_x"/>
                                          </p:val>
                                        </p:tav>
                                      </p:tavLst>
                                    </p:anim>
                                    <p:anim calcmode="lin" valueType="num">
                                      <p:cBhvr additive="base">
                                        <p:cTn id="23" dur="500" fill="hold"/>
                                        <p:tgtEl>
                                          <p:spTgt spid="87656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765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mph" presetSubtype="0" fill="hold" grpId="1" nodeType="clickEffect">
                                  <p:stCondLst>
                                    <p:cond delay="0"/>
                                  </p:stCondLst>
                                  <p:childTnLst>
                                    <p:animClr clrSpc="hsl" dir="cw">
                                      <p:cBhvr override="childStyle">
                                        <p:cTn id="31" dur="500" fill="hold"/>
                                        <p:tgtEl>
                                          <p:spTgt spid="876556"/>
                                        </p:tgtEl>
                                        <p:attrNameLst>
                                          <p:attrName>style.color</p:attrName>
                                        </p:attrNameLst>
                                      </p:cBhvr>
                                      <p:by>
                                        <p:hsl h="7200000" s="0" l="0"/>
                                      </p:by>
                                    </p:animClr>
                                    <p:animClr clrSpc="hsl" dir="cw">
                                      <p:cBhvr>
                                        <p:cTn id="32" dur="500" fill="hold"/>
                                        <p:tgtEl>
                                          <p:spTgt spid="876556"/>
                                        </p:tgtEl>
                                        <p:attrNameLst>
                                          <p:attrName>fillcolor</p:attrName>
                                        </p:attrNameLst>
                                      </p:cBhvr>
                                      <p:by>
                                        <p:hsl h="7200000" s="0" l="0"/>
                                      </p:by>
                                    </p:animClr>
                                    <p:animClr clrSpc="hsl" dir="cw">
                                      <p:cBhvr>
                                        <p:cTn id="33" dur="500" fill="hold"/>
                                        <p:tgtEl>
                                          <p:spTgt spid="876556"/>
                                        </p:tgtEl>
                                        <p:attrNameLst>
                                          <p:attrName>stroke.color</p:attrName>
                                        </p:attrNameLst>
                                      </p:cBhvr>
                                      <p:by>
                                        <p:hsl h="7200000" s="0" l="0"/>
                                      </p:by>
                                    </p:animClr>
                                    <p:set>
                                      <p:cBhvr>
                                        <p:cTn id="34" dur="500" fill="hold"/>
                                        <p:tgtEl>
                                          <p:spTgt spid="87655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51" grpId="0" animBg="1"/>
      <p:bldP spid="876552" grpId="0" animBg="1"/>
      <p:bldP spid="876555" grpId="0" animBg="1" autoUpdateAnimBg="0"/>
      <p:bldP spid="876556" grpId="0" animBg="1"/>
      <p:bldP spid="876556" grpId="1" animBg="1"/>
      <p:bldP spid="87656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Rectangle 1041"/>
          <p:cNvSpPr>
            <a:spLocks noChangeArrowheads="1"/>
          </p:cNvSpPr>
          <p:nvPr/>
        </p:nvSpPr>
        <p:spPr bwMode="auto">
          <a:xfrm>
            <a:off x="1054154" y="941069"/>
            <a:ext cx="4679897" cy="3209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sp>
        <p:nvSpPr>
          <p:cNvPr id="19460" name="Text Box 1047"/>
          <p:cNvSpPr txBox="1">
            <a:spLocks noChangeArrowheads="1"/>
          </p:cNvSpPr>
          <p:nvPr/>
        </p:nvSpPr>
        <p:spPr bwMode="auto">
          <a:xfrm>
            <a:off x="4721125" y="9972"/>
            <a:ext cx="4034607" cy="830997"/>
          </a:xfrm>
          <a:prstGeom prst="rect">
            <a:avLst/>
          </a:prstGeom>
          <a:noFill/>
          <a:ln w="9525">
            <a:noFill/>
            <a:miter lim="800000"/>
            <a:headEnd/>
            <a:tailEnd/>
          </a:ln>
        </p:spPr>
        <p:txBody>
          <a:bodyPr wrap="square">
            <a:spAutoFit/>
          </a:bodyPr>
          <a:lstStyle/>
          <a:p>
            <a:pPr algn="l">
              <a:spcBef>
                <a:spcPct val="50000"/>
              </a:spcBef>
            </a:pPr>
            <a:r>
              <a:rPr lang="zh-CN" altLang="en-US" sz="4800" b="0" dirty="0">
                <a:ea typeface="华文琥珀" pitchFamily="2" charset="-122"/>
              </a:rPr>
              <a:t>各部件功能</a:t>
            </a:r>
          </a:p>
        </p:txBody>
      </p:sp>
      <p:sp>
        <p:nvSpPr>
          <p:cNvPr id="19461" name="Text Box 1048"/>
          <p:cNvSpPr txBox="1">
            <a:spLocks noChangeArrowheads="1"/>
          </p:cNvSpPr>
          <p:nvPr/>
        </p:nvSpPr>
        <p:spPr bwMode="auto">
          <a:xfrm>
            <a:off x="838200" y="1295400"/>
            <a:ext cx="1112520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871449" name="Rectangle 1049"/>
          <p:cNvSpPr>
            <a:spLocks noChangeArrowheads="1"/>
          </p:cNvSpPr>
          <p:nvPr/>
        </p:nvSpPr>
        <p:spPr bwMode="auto">
          <a:xfrm>
            <a:off x="0" y="835729"/>
            <a:ext cx="13335000" cy="8679299"/>
          </a:xfrm>
          <a:prstGeom prst="rect">
            <a:avLst/>
          </a:prstGeom>
          <a:solidFill>
            <a:srgbClr val="CCFFFF"/>
          </a:solidFill>
          <a:ln w="76200">
            <a:solidFill>
              <a:srgbClr val="800000"/>
            </a:solidFill>
            <a:miter lim="800000"/>
            <a:headEnd/>
            <a:tailEnd/>
          </a:ln>
          <a:effectLst>
            <a:outerShdw dist="107763" dir="18900000" algn="ctr" rotWithShape="0">
              <a:srgbClr val="808080">
                <a:alpha val="50000"/>
              </a:srgbClr>
            </a:outerShdw>
          </a:effectLst>
        </p:spPr>
        <p:txBody>
          <a:bodyPr wrap="square">
            <a:spAutoFit/>
          </a:bodyPr>
          <a:lstStyle/>
          <a:p>
            <a:pPr marL="457200" indent="-457200" algn="l">
              <a:spcBef>
                <a:spcPct val="30000"/>
              </a:spcBef>
              <a:buFontTx/>
              <a:buBlip>
                <a:blip r:embed="rId3"/>
              </a:buBlip>
              <a:defRPr/>
            </a:pPr>
            <a:r>
              <a:rPr lang="zh-CN" altLang="en-US" sz="3600" dirty="0">
                <a:solidFill>
                  <a:schemeClr val="tx2"/>
                </a:solidFill>
                <a:latin typeface="华文琥珀" pitchFamily="2" charset="-122"/>
                <a:ea typeface="华文琥珀" pitchFamily="2" charset="-122"/>
              </a:rPr>
              <a:t>运算器</a:t>
            </a:r>
            <a:r>
              <a:rPr lang="zh-CN" altLang="en-US" sz="3600" dirty="0">
                <a:solidFill>
                  <a:schemeClr val="tx2"/>
                </a:solidFill>
                <a:latin typeface="宋体" pitchFamily="2" charset="-122"/>
                <a:ea typeface="宋体" pitchFamily="2" charset="-122"/>
              </a:rPr>
              <a:t>－－－</a:t>
            </a:r>
            <a:r>
              <a:rPr lang="zh-CN" altLang="en-US" sz="3600" dirty="0">
                <a:ea typeface="宋体" pitchFamily="2" charset="-122"/>
              </a:rPr>
              <a:t>负责完成所有算术运算、逻辑运算任务。</a:t>
            </a:r>
          </a:p>
          <a:p>
            <a:pPr marL="457200" indent="-457200" algn="l">
              <a:spcBef>
                <a:spcPct val="30000"/>
              </a:spcBef>
              <a:buFontTx/>
              <a:buBlip>
                <a:blip r:embed="rId3"/>
              </a:buBlip>
              <a:defRPr/>
            </a:pPr>
            <a:r>
              <a:rPr lang="zh-CN" altLang="en-US" sz="3600" dirty="0">
                <a:solidFill>
                  <a:schemeClr val="tx2"/>
                </a:solidFill>
                <a:latin typeface="华文琥珀" pitchFamily="2" charset="-122"/>
                <a:ea typeface="华文琥珀" pitchFamily="2" charset="-122"/>
              </a:rPr>
              <a:t>控制器</a:t>
            </a:r>
            <a:r>
              <a:rPr lang="zh-CN" altLang="en-US" sz="3600" dirty="0">
                <a:solidFill>
                  <a:schemeClr val="tx2"/>
                </a:solidFill>
                <a:latin typeface="宋体" pitchFamily="2" charset="-122"/>
                <a:ea typeface="宋体" pitchFamily="2" charset="-122"/>
              </a:rPr>
              <a:t>－－－</a:t>
            </a:r>
            <a:r>
              <a:rPr lang="zh-CN" altLang="en-US" sz="3600" dirty="0">
                <a:ea typeface="宋体" pitchFamily="2" charset="-122"/>
              </a:rPr>
              <a:t>控制整个计算机所有部件的工作。可以认为控制器控制着计算机硬件系统的全部动作。</a:t>
            </a:r>
            <a:r>
              <a:rPr lang="zh-CN" altLang="en-US" sz="3600" b="0" dirty="0">
                <a:ea typeface="宋体" pitchFamily="2" charset="-122"/>
              </a:rPr>
              <a:t> </a:t>
            </a:r>
            <a:endParaRPr lang="zh-CN" altLang="en-US" sz="3600" dirty="0">
              <a:solidFill>
                <a:schemeClr val="tx2"/>
              </a:solidFill>
              <a:latin typeface="宋体" pitchFamily="2" charset="-122"/>
              <a:ea typeface="宋体" pitchFamily="2" charset="-122"/>
            </a:endParaRPr>
          </a:p>
          <a:p>
            <a:pPr marL="457200" indent="-457200" algn="l">
              <a:spcBef>
                <a:spcPct val="30000"/>
              </a:spcBef>
              <a:buFontTx/>
              <a:buBlip>
                <a:blip r:embed="rId3"/>
              </a:buBlip>
              <a:defRPr/>
            </a:pPr>
            <a:r>
              <a:rPr lang="zh-CN" altLang="en-US" sz="3600" dirty="0">
                <a:solidFill>
                  <a:schemeClr val="tx2"/>
                </a:solidFill>
                <a:latin typeface="华文琥珀" pitchFamily="2" charset="-122"/>
                <a:ea typeface="华文琥珀" pitchFamily="2" charset="-122"/>
              </a:rPr>
              <a:t>存储器</a:t>
            </a:r>
            <a:r>
              <a:rPr lang="zh-CN" altLang="en-US" sz="3600" dirty="0">
                <a:solidFill>
                  <a:schemeClr val="tx2"/>
                </a:solidFill>
                <a:latin typeface="宋体" pitchFamily="2" charset="-122"/>
                <a:ea typeface="宋体" pitchFamily="2" charset="-122"/>
              </a:rPr>
              <a:t>－－－</a:t>
            </a:r>
            <a:r>
              <a:rPr lang="zh-CN" altLang="en-US" sz="3600" dirty="0">
                <a:ea typeface="宋体" pitchFamily="2" charset="-122"/>
              </a:rPr>
              <a:t>是计算机能够实现“存储程序”原理的硬件基础。程序和数据均以二进制形式存储在其中。</a:t>
            </a:r>
          </a:p>
          <a:p>
            <a:pPr marL="457200" indent="-457200" algn="l">
              <a:spcBef>
                <a:spcPct val="30000"/>
              </a:spcBef>
              <a:defRPr/>
            </a:pPr>
            <a:r>
              <a:rPr lang="zh-CN" altLang="en-US" sz="3600" dirty="0">
                <a:solidFill>
                  <a:srgbClr val="002060"/>
                </a:solidFill>
                <a:ea typeface="宋体" pitchFamily="2" charset="-122"/>
              </a:rPr>
              <a:t> </a:t>
            </a:r>
            <a:r>
              <a:rPr lang="zh-CN" altLang="en-US" sz="3600" dirty="0" smtClean="0">
                <a:solidFill>
                  <a:srgbClr val="002060"/>
                </a:solidFill>
                <a:ea typeface="宋体" pitchFamily="2" charset="-122"/>
              </a:rPr>
              <a:t>    </a:t>
            </a:r>
            <a:r>
              <a:rPr lang="en-US" altLang="zh-CN" sz="3600" dirty="0" smtClean="0">
                <a:solidFill>
                  <a:srgbClr val="002060"/>
                </a:solidFill>
                <a:ea typeface="宋体" pitchFamily="2" charset="-122"/>
              </a:rPr>
              <a:t>8</a:t>
            </a:r>
            <a:r>
              <a:rPr lang="zh-CN" altLang="en-US" sz="3600" dirty="0">
                <a:solidFill>
                  <a:srgbClr val="002060"/>
                </a:solidFill>
                <a:ea typeface="宋体" pitchFamily="2" charset="-122"/>
              </a:rPr>
              <a:t>位</a:t>
            </a:r>
            <a:r>
              <a:rPr lang="en-US" altLang="zh-CN" sz="3600" dirty="0">
                <a:solidFill>
                  <a:srgbClr val="002060"/>
                </a:solidFill>
                <a:ea typeface="宋体" pitchFamily="2" charset="-122"/>
              </a:rPr>
              <a:t>(Bit)</a:t>
            </a:r>
            <a:r>
              <a:rPr lang="zh-CN" altLang="en-US" sz="3600" dirty="0">
                <a:solidFill>
                  <a:srgbClr val="002060"/>
                </a:solidFill>
                <a:ea typeface="宋体" pitchFamily="2" charset="-122"/>
              </a:rPr>
              <a:t>称为一个字节</a:t>
            </a:r>
            <a:r>
              <a:rPr lang="en-US" altLang="zh-CN" sz="3600" dirty="0">
                <a:solidFill>
                  <a:srgbClr val="002060"/>
                </a:solidFill>
                <a:ea typeface="宋体" pitchFamily="2" charset="-122"/>
              </a:rPr>
              <a:t>(Byte)</a:t>
            </a:r>
            <a:r>
              <a:rPr lang="zh-CN" altLang="en-US" sz="3600" dirty="0">
                <a:solidFill>
                  <a:srgbClr val="002060"/>
                </a:solidFill>
                <a:ea typeface="宋体" pitchFamily="2" charset="-122"/>
              </a:rPr>
              <a:t>，每个字节都有唯一地址</a:t>
            </a:r>
          </a:p>
          <a:p>
            <a:pPr marL="2286000" lvl="4" indent="-457200" algn="l">
              <a:defRPr/>
            </a:pPr>
            <a:r>
              <a:rPr lang="en-US" altLang="zh-CN" sz="3600" dirty="0" smtClean="0">
                <a:solidFill>
                  <a:srgbClr val="002060"/>
                </a:solidFill>
                <a:ea typeface="宋体" pitchFamily="2" charset="-122"/>
              </a:rPr>
              <a:t>1KB=1024B=2</a:t>
            </a:r>
            <a:r>
              <a:rPr lang="en-US" altLang="zh-CN" sz="3600" baseline="30000" dirty="0" smtClean="0">
                <a:solidFill>
                  <a:srgbClr val="002060"/>
                </a:solidFill>
                <a:ea typeface="宋体" pitchFamily="2" charset="-122"/>
              </a:rPr>
              <a:t>10</a:t>
            </a:r>
            <a:endParaRPr lang="en-US" altLang="zh-CN" sz="3600" baseline="30000" dirty="0">
              <a:solidFill>
                <a:srgbClr val="002060"/>
              </a:solidFill>
              <a:ea typeface="宋体" pitchFamily="2" charset="-122"/>
            </a:endParaRPr>
          </a:p>
          <a:p>
            <a:pPr marL="2286000" lvl="4" indent="-457200" algn="l">
              <a:defRPr/>
            </a:pPr>
            <a:r>
              <a:rPr lang="en-US" altLang="zh-CN" sz="3600" dirty="0" smtClean="0">
                <a:solidFill>
                  <a:srgbClr val="002060"/>
                </a:solidFill>
                <a:ea typeface="宋体" pitchFamily="2" charset="-122"/>
              </a:rPr>
              <a:t>1MB=1024KB=2</a:t>
            </a:r>
            <a:r>
              <a:rPr lang="en-US" altLang="zh-CN" sz="3600" baseline="30000" dirty="0" smtClean="0">
                <a:solidFill>
                  <a:srgbClr val="002060"/>
                </a:solidFill>
                <a:ea typeface="宋体" pitchFamily="2" charset="-122"/>
              </a:rPr>
              <a:t>20</a:t>
            </a:r>
            <a:endParaRPr lang="en-US" altLang="zh-CN" sz="3600" baseline="30000" dirty="0">
              <a:solidFill>
                <a:srgbClr val="002060"/>
              </a:solidFill>
              <a:ea typeface="宋体" pitchFamily="2" charset="-122"/>
            </a:endParaRPr>
          </a:p>
          <a:p>
            <a:pPr marL="2286000" lvl="4" indent="-457200" algn="l">
              <a:defRPr/>
            </a:pPr>
            <a:r>
              <a:rPr lang="en-US" altLang="zh-CN" sz="3600" dirty="0" smtClean="0">
                <a:solidFill>
                  <a:srgbClr val="002060"/>
                </a:solidFill>
                <a:ea typeface="宋体" pitchFamily="2" charset="-122"/>
              </a:rPr>
              <a:t>1GB=1024MB=2</a:t>
            </a:r>
            <a:r>
              <a:rPr lang="en-US" altLang="zh-CN" sz="3600" baseline="30000" dirty="0" smtClean="0">
                <a:solidFill>
                  <a:srgbClr val="002060"/>
                </a:solidFill>
                <a:ea typeface="宋体" pitchFamily="2" charset="-122"/>
              </a:rPr>
              <a:t>30</a:t>
            </a:r>
            <a:r>
              <a:rPr lang="en-US" altLang="zh-CN" sz="3600" dirty="0" smtClean="0">
                <a:solidFill>
                  <a:srgbClr val="002060"/>
                </a:solidFill>
                <a:ea typeface="宋体" pitchFamily="2" charset="-122"/>
              </a:rPr>
              <a:t>      </a:t>
            </a:r>
            <a:endParaRPr lang="en-US" altLang="zh-CN" sz="3600" dirty="0">
              <a:solidFill>
                <a:srgbClr val="002060"/>
              </a:solidFill>
              <a:ea typeface="宋体" pitchFamily="2" charset="-122"/>
            </a:endParaRPr>
          </a:p>
          <a:p>
            <a:pPr marL="2286000" lvl="4" indent="-457200" algn="l">
              <a:defRPr/>
            </a:pPr>
            <a:r>
              <a:rPr lang="en-US" altLang="zh-CN" sz="3600" dirty="0" smtClean="0">
                <a:solidFill>
                  <a:srgbClr val="002060"/>
                </a:solidFill>
                <a:ea typeface="宋体" pitchFamily="2" charset="-122"/>
              </a:rPr>
              <a:t>1TB=1024GB=2</a:t>
            </a:r>
            <a:r>
              <a:rPr lang="en-US" altLang="zh-CN" sz="3600" baseline="30000" dirty="0" smtClean="0">
                <a:solidFill>
                  <a:srgbClr val="002060"/>
                </a:solidFill>
                <a:ea typeface="宋体" pitchFamily="2" charset="-122"/>
              </a:rPr>
              <a:t>40</a:t>
            </a:r>
            <a:endParaRPr lang="en-US" altLang="zh-CN" sz="3600" baseline="30000" dirty="0">
              <a:solidFill>
                <a:srgbClr val="002060"/>
              </a:solidFill>
              <a:ea typeface="宋体" pitchFamily="2" charset="-122"/>
            </a:endParaRPr>
          </a:p>
          <a:p>
            <a:pPr marL="2286000" lvl="4" indent="-457200" algn="l">
              <a:defRPr/>
            </a:pPr>
            <a:r>
              <a:rPr lang="en-US" altLang="zh-CN" sz="3600" dirty="0" smtClean="0">
                <a:solidFill>
                  <a:srgbClr val="002060"/>
                </a:solidFill>
                <a:ea typeface="宋体" pitchFamily="2" charset="-122"/>
              </a:rPr>
              <a:t>1PB=1024TB=2</a:t>
            </a:r>
            <a:r>
              <a:rPr lang="en-US" altLang="zh-CN" sz="3600" baseline="30000" dirty="0" smtClean="0">
                <a:solidFill>
                  <a:srgbClr val="002060"/>
                </a:solidFill>
                <a:ea typeface="宋体" pitchFamily="2" charset="-122"/>
              </a:rPr>
              <a:t>50</a:t>
            </a:r>
            <a:endParaRPr lang="en-US" altLang="zh-CN" sz="3600" baseline="30000" dirty="0">
              <a:solidFill>
                <a:srgbClr val="002060"/>
              </a:solidFill>
              <a:ea typeface="宋体" pitchFamily="2" charset="-122"/>
            </a:endParaRPr>
          </a:p>
          <a:p>
            <a:pPr marL="457200" indent="-457200" algn="l">
              <a:spcBef>
                <a:spcPct val="30000"/>
              </a:spcBef>
              <a:buFontTx/>
              <a:buBlip>
                <a:blip r:embed="rId3"/>
              </a:buBlip>
              <a:defRPr/>
            </a:pPr>
            <a:r>
              <a:rPr lang="zh-CN" altLang="en-US" sz="3600" dirty="0">
                <a:solidFill>
                  <a:schemeClr val="tx2"/>
                </a:solidFill>
                <a:latin typeface="华文琥珀" pitchFamily="2" charset="-122"/>
                <a:ea typeface="华文琥珀" pitchFamily="2" charset="-122"/>
              </a:rPr>
              <a:t>输入设备</a:t>
            </a:r>
            <a:r>
              <a:rPr lang="zh-CN" altLang="en-US" sz="3600" dirty="0">
                <a:solidFill>
                  <a:schemeClr val="tx2"/>
                </a:solidFill>
                <a:latin typeface="宋体" pitchFamily="2" charset="-122"/>
                <a:ea typeface="宋体" pitchFamily="2" charset="-122"/>
              </a:rPr>
              <a:t>－－－</a:t>
            </a:r>
            <a:r>
              <a:rPr lang="zh-CN" altLang="en-US" sz="3600" dirty="0">
                <a:ea typeface="宋体" pitchFamily="2" charset="-122"/>
              </a:rPr>
              <a:t>用来接受用户输入的原始数据和程序。</a:t>
            </a:r>
            <a:r>
              <a:rPr lang="zh-CN" altLang="en-US" sz="3600" dirty="0">
                <a:solidFill>
                  <a:schemeClr val="tx2"/>
                </a:solidFill>
                <a:latin typeface="华文琥珀" pitchFamily="2" charset="-122"/>
                <a:ea typeface="华文琥珀" pitchFamily="2" charset="-122"/>
              </a:rPr>
              <a:t> </a:t>
            </a:r>
            <a:r>
              <a:rPr lang="zh-CN" altLang="en-US" sz="3600" dirty="0">
                <a:solidFill>
                  <a:schemeClr val="tx2"/>
                </a:solidFill>
                <a:ea typeface="华文琥珀" pitchFamily="2" charset="-122"/>
              </a:rPr>
              <a:t> </a:t>
            </a:r>
            <a:endParaRPr lang="zh-CN" altLang="en-US" sz="3600" dirty="0">
              <a:solidFill>
                <a:schemeClr val="tx2"/>
              </a:solidFill>
              <a:ea typeface="宋体" pitchFamily="2" charset="-122"/>
            </a:endParaRPr>
          </a:p>
          <a:p>
            <a:pPr marL="457200" indent="-457200" algn="l">
              <a:spcBef>
                <a:spcPct val="30000"/>
              </a:spcBef>
              <a:buFontTx/>
              <a:buBlip>
                <a:blip r:embed="rId3"/>
              </a:buBlip>
              <a:defRPr/>
            </a:pPr>
            <a:r>
              <a:rPr lang="zh-CN" altLang="en-US" sz="3600" dirty="0">
                <a:solidFill>
                  <a:schemeClr val="tx2"/>
                </a:solidFill>
                <a:latin typeface="华文琥珀" pitchFamily="2" charset="-122"/>
                <a:ea typeface="华文琥珀" pitchFamily="2" charset="-122"/>
              </a:rPr>
              <a:t>输出设备</a:t>
            </a:r>
            <a:r>
              <a:rPr lang="zh-CN" altLang="en-US" sz="3600" dirty="0">
                <a:solidFill>
                  <a:schemeClr val="tx2"/>
                </a:solidFill>
                <a:latin typeface="宋体" pitchFamily="2" charset="-122"/>
                <a:ea typeface="宋体" pitchFamily="2" charset="-122"/>
              </a:rPr>
              <a:t>－－－</a:t>
            </a:r>
            <a:r>
              <a:rPr lang="zh-CN" altLang="en-US" sz="3600" dirty="0">
                <a:ea typeface="宋体" pitchFamily="2" charset="-122"/>
              </a:rPr>
              <a:t>用于将计算机处理得到的运算结果等转变为人们所能接受的形式，输出到相应的介质</a:t>
            </a:r>
            <a:r>
              <a:rPr lang="zh-CN" altLang="en-US" sz="3600" dirty="0" smtClean="0">
                <a:ea typeface="宋体" pitchFamily="2" charset="-122"/>
              </a:rPr>
              <a:t>上。</a:t>
            </a:r>
            <a:endParaRPr lang="zh-CN" altLang="en-US" sz="3200" dirty="0">
              <a:ea typeface="宋体" pitchFamily="2" charset="-122"/>
            </a:endParaRPr>
          </a:p>
        </p:txBody>
      </p:sp>
      <p:sp>
        <p:nvSpPr>
          <p:cNvPr id="19463" name="TextBox 12"/>
          <p:cNvSpPr txBox="1">
            <a:spLocks noChangeArrowheads="1"/>
          </p:cNvSpPr>
          <p:nvPr/>
        </p:nvSpPr>
        <p:spPr bwMode="auto">
          <a:xfrm>
            <a:off x="12954000" y="5334000"/>
            <a:ext cx="184150" cy="477838"/>
          </a:xfrm>
          <a:prstGeom prst="rect">
            <a:avLst/>
          </a:prstGeom>
          <a:noFill/>
          <a:ln w="9525">
            <a:noFill/>
            <a:miter lim="800000"/>
            <a:headEnd/>
            <a:tailEnd/>
          </a:ln>
        </p:spPr>
        <p:txBody>
          <a:bodyPr wrap="none">
            <a:spAutoFit/>
          </a:bodyPr>
          <a:lstStyle/>
          <a:p>
            <a:endParaRPr lang="zh-CN" altLang="en-US"/>
          </a:p>
        </p:txBody>
      </p:sp>
      <p:sp>
        <p:nvSpPr>
          <p:cNvPr id="19464" name="TextBox 13"/>
          <p:cNvSpPr txBox="1">
            <a:spLocks noChangeArrowheads="1"/>
          </p:cNvSpPr>
          <p:nvPr/>
        </p:nvSpPr>
        <p:spPr bwMode="auto">
          <a:xfrm>
            <a:off x="14097000" y="5619750"/>
            <a:ext cx="184150" cy="477838"/>
          </a:xfrm>
          <a:prstGeom prst="rect">
            <a:avLst/>
          </a:prstGeom>
          <a:noFill/>
          <a:ln w="9525">
            <a:noFill/>
            <a:miter lim="800000"/>
            <a:headEnd/>
            <a:tailEn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449">
                                            <p:bg/>
                                          </p:spTgt>
                                        </p:tgtEl>
                                        <p:attrNameLst>
                                          <p:attrName>style.visibility</p:attrName>
                                        </p:attrNameLst>
                                      </p:cBhvr>
                                      <p:to>
                                        <p:strVal val="visible"/>
                                      </p:to>
                                    </p:set>
                                    <p:anim calcmode="lin" valueType="num">
                                      <p:cBhvr additive="base">
                                        <p:cTn id="7" dur="500" fill="hold"/>
                                        <p:tgtEl>
                                          <p:spTgt spid="87144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7144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1449">
                                            <p:txEl>
                                              <p:pRg st="0" end="0"/>
                                            </p:txEl>
                                          </p:spTgt>
                                        </p:tgtEl>
                                        <p:attrNameLst>
                                          <p:attrName>style.visibility</p:attrName>
                                        </p:attrNameLst>
                                      </p:cBhvr>
                                      <p:to>
                                        <p:strVal val="visible"/>
                                      </p:to>
                                    </p:set>
                                    <p:anim calcmode="lin" valueType="num">
                                      <p:cBhvr additive="base">
                                        <p:cTn id="13" dur="500" fill="hold"/>
                                        <p:tgtEl>
                                          <p:spTgt spid="87144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14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1449">
                                            <p:txEl>
                                              <p:pRg st="1" end="1"/>
                                            </p:txEl>
                                          </p:spTgt>
                                        </p:tgtEl>
                                        <p:attrNameLst>
                                          <p:attrName>style.visibility</p:attrName>
                                        </p:attrNameLst>
                                      </p:cBhvr>
                                      <p:to>
                                        <p:strVal val="visible"/>
                                      </p:to>
                                    </p:set>
                                    <p:anim calcmode="lin" valueType="num">
                                      <p:cBhvr additive="base">
                                        <p:cTn id="19" dur="500" fill="hold"/>
                                        <p:tgtEl>
                                          <p:spTgt spid="87144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14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1449">
                                            <p:txEl>
                                              <p:pRg st="2" end="2"/>
                                            </p:txEl>
                                          </p:spTgt>
                                        </p:tgtEl>
                                        <p:attrNameLst>
                                          <p:attrName>style.visibility</p:attrName>
                                        </p:attrNameLst>
                                      </p:cBhvr>
                                      <p:to>
                                        <p:strVal val="visible"/>
                                      </p:to>
                                    </p:set>
                                    <p:anim calcmode="lin" valueType="num">
                                      <p:cBhvr additive="base">
                                        <p:cTn id="25" dur="500" fill="hold"/>
                                        <p:tgtEl>
                                          <p:spTgt spid="87144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14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1449">
                                            <p:txEl>
                                              <p:pRg st="3" end="3"/>
                                            </p:txEl>
                                          </p:spTgt>
                                        </p:tgtEl>
                                        <p:attrNameLst>
                                          <p:attrName>style.visibility</p:attrName>
                                        </p:attrNameLst>
                                      </p:cBhvr>
                                      <p:to>
                                        <p:strVal val="visible"/>
                                      </p:to>
                                    </p:set>
                                    <p:anim calcmode="lin" valueType="num">
                                      <p:cBhvr additive="base">
                                        <p:cTn id="31" dur="500" fill="hold"/>
                                        <p:tgtEl>
                                          <p:spTgt spid="87144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144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71449">
                                            <p:txEl>
                                              <p:pRg st="4" end="4"/>
                                            </p:txEl>
                                          </p:spTgt>
                                        </p:tgtEl>
                                        <p:attrNameLst>
                                          <p:attrName>style.visibility</p:attrName>
                                        </p:attrNameLst>
                                      </p:cBhvr>
                                      <p:to>
                                        <p:strVal val="visible"/>
                                      </p:to>
                                    </p:set>
                                    <p:anim calcmode="lin" valueType="num">
                                      <p:cBhvr additive="base">
                                        <p:cTn id="35" dur="500" fill="hold"/>
                                        <p:tgtEl>
                                          <p:spTgt spid="87144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7144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71449">
                                            <p:txEl>
                                              <p:pRg st="5" end="5"/>
                                            </p:txEl>
                                          </p:spTgt>
                                        </p:tgtEl>
                                        <p:attrNameLst>
                                          <p:attrName>style.visibility</p:attrName>
                                        </p:attrNameLst>
                                      </p:cBhvr>
                                      <p:to>
                                        <p:strVal val="visible"/>
                                      </p:to>
                                    </p:set>
                                    <p:anim calcmode="lin" valueType="num">
                                      <p:cBhvr additive="base">
                                        <p:cTn id="39" dur="500" fill="hold"/>
                                        <p:tgtEl>
                                          <p:spTgt spid="87144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71449">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71449">
                                            <p:txEl>
                                              <p:pRg st="6" end="6"/>
                                            </p:txEl>
                                          </p:spTgt>
                                        </p:tgtEl>
                                        <p:attrNameLst>
                                          <p:attrName>style.visibility</p:attrName>
                                        </p:attrNameLst>
                                      </p:cBhvr>
                                      <p:to>
                                        <p:strVal val="visible"/>
                                      </p:to>
                                    </p:set>
                                    <p:anim calcmode="lin" valueType="num">
                                      <p:cBhvr additive="base">
                                        <p:cTn id="43" dur="500" fill="hold"/>
                                        <p:tgtEl>
                                          <p:spTgt spid="87144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7144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71449">
                                            <p:txEl>
                                              <p:pRg st="7" end="7"/>
                                            </p:txEl>
                                          </p:spTgt>
                                        </p:tgtEl>
                                        <p:attrNameLst>
                                          <p:attrName>style.visibility</p:attrName>
                                        </p:attrNameLst>
                                      </p:cBhvr>
                                      <p:to>
                                        <p:strVal val="visible"/>
                                      </p:to>
                                    </p:set>
                                    <p:anim calcmode="lin" valueType="num">
                                      <p:cBhvr additive="base">
                                        <p:cTn id="47" dur="500" fill="hold"/>
                                        <p:tgtEl>
                                          <p:spTgt spid="87144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7144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71449">
                                            <p:txEl>
                                              <p:pRg st="8" end="8"/>
                                            </p:txEl>
                                          </p:spTgt>
                                        </p:tgtEl>
                                        <p:attrNameLst>
                                          <p:attrName>style.visibility</p:attrName>
                                        </p:attrNameLst>
                                      </p:cBhvr>
                                      <p:to>
                                        <p:strVal val="visible"/>
                                      </p:to>
                                    </p:set>
                                    <p:anim calcmode="lin" valueType="num">
                                      <p:cBhvr additive="base">
                                        <p:cTn id="51" dur="500" fill="hold"/>
                                        <p:tgtEl>
                                          <p:spTgt spid="87144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7144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71449">
                                            <p:txEl>
                                              <p:pRg st="9" end="9"/>
                                            </p:txEl>
                                          </p:spTgt>
                                        </p:tgtEl>
                                        <p:attrNameLst>
                                          <p:attrName>style.visibility</p:attrName>
                                        </p:attrNameLst>
                                      </p:cBhvr>
                                      <p:to>
                                        <p:strVal val="visible"/>
                                      </p:to>
                                    </p:set>
                                    <p:anim calcmode="lin" valueType="num">
                                      <p:cBhvr additive="base">
                                        <p:cTn id="57" dur="500" fill="hold"/>
                                        <p:tgtEl>
                                          <p:spTgt spid="871449">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7144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71449">
                                            <p:txEl>
                                              <p:pRg st="10" end="10"/>
                                            </p:txEl>
                                          </p:spTgt>
                                        </p:tgtEl>
                                        <p:attrNameLst>
                                          <p:attrName>style.visibility</p:attrName>
                                        </p:attrNameLst>
                                      </p:cBhvr>
                                      <p:to>
                                        <p:strVal val="visible"/>
                                      </p:to>
                                    </p:set>
                                    <p:anim calcmode="lin" valueType="num">
                                      <p:cBhvr additive="base">
                                        <p:cTn id="63" dur="500" fill="hold"/>
                                        <p:tgtEl>
                                          <p:spTgt spid="871449">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7144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4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12"/>
          <p:cNvSpPr txBox="1">
            <a:spLocks noChangeArrowheads="1"/>
          </p:cNvSpPr>
          <p:nvPr/>
        </p:nvSpPr>
        <p:spPr bwMode="auto">
          <a:xfrm>
            <a:off x="3571156" y="270742"/>
            <a:ext cx="6408663" cy="830997"/>
          </a:xfrm>
          <a:prstGeom prst="rect">
            <a:avLst/>
          </a:prstGeom>
          <a:noFill/>
          <a:ln w="9525">
            <a:noFill/>
            <a:miter lim="800000"/>
            <a:headEnd/>
            <a:tailEnd/>
          </a:ln>
        </p:spPr>
        <p:txBody>
          <a:bodyPr wrap="square">
            <a:spAutoFit/>
          </a:bodyPr>
          <a:lstStyle/>
          <a:p>
            <a:r>
              <a:rPr lang="zh-CN" altLang="en-US" sz="4800" b="0" dirty="0">
                <a:latin typeface="华文琥珀" pitchFamily="2" charset="-122"/>
                <a:ea typeface="华文琥珀" pitchFamily="2" charset="-122"/>
              </a:rPr>
              <a:t>存储器存储示意图</a:t>
            </a:r>
          </a:p>
        </p:txBody>
      </p:sp>
      <p:sp>
        <p:nvSpPr>
          <p:cNvPr id="2" name="Rectangle 2"/>
          <p:cNvSpPr>
            <a:spLocks noChangeArrowheads="1"/>
          </p:cNvSpPr>
          <p:nvPr/>
        </p:nvSpPr>
        <p:spPr bwMode="auto">
          <a:xfrm>
            <a:off x="3571156" y="4186436"/>
            <a:ext cx="133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8744774"/>
              </p:ext>
            </p:extLst>
          </p:nvPr>
        </p:nvGraphicFramePr>
        <p:xfrm>
          <a:off x="398602" y="1378124"/>
          <a:ext cx="12245562" cy="8002860"/>
        </p:xfrm>
        <a:graphic>
          <a:graphicData uri="http://schemas.openxmlformats.org/presentationml/2006/ole">
            <mc:AlternateContent xmlns:mc="http://schemas.openxmlformats.org/markup-compatibility/2006">
              <mc:Choice xmlns:v="urn:schemas-microsoft-com:vml" Requires="v">
                <p:oleObj spid="_x0000_s10379" name="Visio" r:id="rId3" imgW="4481909" imgH="2934078" progId="Visio.Drawing.11">
                  <p:embed/>
                </p:oleObj>
              </mc:Choice>
              <mc:Fallback>
                <p:oleObj name="Visio" r:id="rId3" imgW="4481909" imgH="29340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02" y="1378124"/>
                        <a:ext cx="12245562" cy="8002860"/>
                      </a:xfrm>
                      <a:prstGeom prst="rect">
                        <a:avLst/>
                      </a:prstGeom>
                      <a:noFill/>
                    </p:spPr>
                  </p:pic>
                </p:oleObj>
              </mc:Fallback>
            </mc:AlternateContent>
          </a:graphicData>
        </a:graphic>
      </p:graphicFrame>
      <p:sp>
        <p:nvSpPr>
          <p:cNvPr id="4" name="椭圆 3"/>
          <p:cNvSpPr/>
          <p:nvPr/>
        </p:nvSpPr>
        <p:spPr>
          <a:xfrm>
            <a:off x="5371356" y="3466356"/>
            <a:ext cx="3528392" cy="72008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9763844" y="2940224"/>
            <a:ext cx="1872208" cy="864096"/>
          </a:xfrm>
          <a:prstGeom prst="wedgeRoundRectCallout">
            <a:avLst>
              <a:gd name="adj1" fmla="val -96129"/>
              <a:gd name="adj2" fmla="val 38249"/>
              <a:gd name="adj3" fmla="val 16667"/>
            </a:avLst>
          </a:prstGeom>
          <a:solidFill>
            <a:srgbClr val="FFFF00"/>
          </a:solidFill>
          <a:ln>
            <a:solidFill>
              <a:srgbClr val="FFFF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solidFill>
                  <a:schemeClr val="tx2"/>
                </a:solidFill>
              </a:rPr>
              <a:t>字节</a:t>
            </a:r>
            <a:endParaRPr lang="zh-CN" altLang="en-US" sz="4400" dirty="0">
              <a:solidFill>
                <a:schemeClr val="tx2"/>
              </a:solidFill>
            </a:endParaRPr>
          </a:p>
        </p:txBody>
      </p:sp>
      <p:sp>
        <p:nvSpPr>
          <p:cNvPr id="6" name="矩形 5"/>
          <p:cNvSpPr/>
          <p:nvPr/>
        </p:nvSpPr>
        <p:spPr>
          <a:xfrm>
            <a:off x="7982694" y="5952728"/>
            <a:ext cx="432048" cy="79208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043764" y="4618484"/>
            <a:ext cx="1584176" cy="10801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74812" y="5410572"/>
            <a:ext cx="4752528" cy="15841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9244" y="7426796"/>
            <a:ext cx="9073008" cy="830997"/>
          </a:xfrm>
          <a:prstGeom prst="rect">
            <a:avLst/>
          </a:prstGeom>
          <a:solidFill>
            <a:schemeClr val="accent1">
              <a:lumMod val="20000"/>
              <a:lumOff val="80000"/>
            </a:schemeClr>
          </a:solidFill>
        </p:spPr>
        <p:txBody>
          <a:bodyPr wrap="square" rtlCol="0">
            <a:spAutoFit/>
          </a:bodyPr>
          <a:lstStyle/>
          <a:p>
            <a:r>
              <a:rPr lang="zh-CN" altLang="en-US" sz="4800" dirty="0" smtClean="0"/>
              <a:t>内存大小（单元数）</a:t>
            </a:r>
            <a:r>
              <a:rPr lang="en-US" altLang="zh-CN" sz="4800" dirty="0" smtClean="0"/>
              <a:t>=2</a:t>
            </a:r>
            <a:r>
              <a:rPr lang="en-US" altLang="zh-CN" sz="4800" baseline="30000" dirty="0" smtClean="0"/>
              <a:t>16</a:t>
            </a:r>
            <a:r>
              <a:rPr lang="en-US" altLang="zh-CN" sz="4800" dirty="0" smtClean="0"/>
              <a:t>B=64KB</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074"/>
          <p:cNvGrpSpPr>
            <a:grpSpLocks/>
          </p:cNvGrpSpPr>
          <p:nvPr/>
        </p:nvGrpSpPr>
        <p:grpSpPr bwMode="auto">
          <a:xfrm>
            <a:off x="1624260" y="946150"/>
            <a:ext cx="10083800" cy="571500"/>
            <a:chOff x="680" y="906"/>
            <a:chExt cx="2788" cy="161"/>
          </a:xfrm>
        </p:grpSpPr>
        <p:sp>
          <p:nvSpPr>
            <p:cNvPr id="21519" name="Rectangle 3075"/>
            <p:cNvSpPr>
              <a:spLocks noChangeArrowheads="1"/>
            </p:cNvSpPr>
            <p:nvPr/>
          </p:nvSpPr>
          <p:spPr bwMode="auto">
            <a:xfrm>
              <a:off x="748" y="1042"/>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21520" name="Picture 3076" descr="a"/>
            <p:cNvPicPr>
              <a:picLocks noChangeAspect="1" noChangeArrowheads="1"/>
            </p:cNvPicPr>
            <p:nvPr/>
          </p:nvPicPr>
          <p:blipFill>
            <a:blip r:embed="rId3" cstate="print"/>
            <a:srcRect/>
            <a:stretch>
              <a:fillRect/>
            </a:stretch>
          </p:blipFill>
          <p:spPr bwMode="auto">
            <a:xfrm>
              <a:off x="680" y="906"/>
              <a:ext cx="161" cy="161"/>
            </a:xfrm>
            <a:prstGeom prst="rect">
              <a:avLst/>
            </a:prstGeom>
            <a:noFill/>
            <a:ln w="9525">
              <a:noFill/>
              <a:miter lim="800000"/>
              <a:headEnd/>
              <a:tailEnd/>
            </a:ln>
          </p:spPr>
        </p:pic>
      </p:grpSp>
      <p:grpSp>
        <p:nvGrpSpPr>
          <p:cNvPr id="21507" name="Group 3077"/>
          <p:cNvGrpSpPr>
            <a:grpSpLocks/>
          </p:cNvGrpSpPr>
          <p:nvPr/>
        </p:nvGrpSpPr>
        <p:grpSpPr bwMode="auto">
          <a:xfrm>
            <a:off x="1696268" y="4693469"/>
            <a:ext cx="10083800" cy="573087"/>
            <a:chOff x="680" y="453"/>
            <a:chExt cx="2788" cy="161"/>
          </a:xfrm>
        </p:grpSpPr>
        <p:sp>
          <p:nvSpPr>
            <p:cNvPr id="21517" name="Rectangle 3078"/>
            <p:cNvSpPr>
              <a:spLocks noChangeArrowheads="1"/>
            </p:cNvSpPr>
            <p:nvPr/>
          </p:nvSpPr>
          <p:spPr bwMode="auto">
            <a:xfrm>
              <a:off x="748" y="589"/>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21518" name="Picture 3079" descr="b"/>
            <p:cNvPicPr>
              <a:picLocks noChangeAspect="1" noChangeArrowheads="1"/>
            </p:cNvPicPr>
            <p:nvPr/>
          </p:nvPicPr>
          <p:blipFill>
            <a:blip r:embed="rId4" cstate="print"/>
            <a:srcRect/>
            <a:stretch>
              <a:fillRect/>
            </a:stretch>
          </p:blipFill>
          <p:spPr bwMode="auto">
            <a:xfrm>
              <a:off x="680" y="453"/>
              <a:ext cx="161" cy="161"/>
            </a:xfrm>
            <a:prstGeom prst="rect">
              <a:avLst/>
            </a:prstGeom>
            <a:noFill/>
            <a:ln w="9525">
              <a:noFill/>
              <a:miter lim="800000"/>
              <a:headEnd/>
              <a:tailEnd/>
            </a:ln>
          </p:spPr>
        </p:pic>
      </p:grpSp>
      <p:sp>
        <p:nvSpPr>
          <p:cNvPr id="21508" name="Text Box 3080"/>
          <p:cNvSpPr txBox="1">
            <a:spLocks noChangeArrowheads="1"/>
          </p:cNvSpPr>
          <p:nvPr/>
        </p:nvSpPr>
        <p:spPr bwMode="auto">
          <a:xfrm>
            <a:off x="2491036" y="801688"/>
            <a:ext cx="5547668" cy="646331"/>
          </a:xfrm>
          <a:prstGeom prst="rect">
            <a:avLst/>
          </a:prstGeom>
          <a:noFill/>
          <a:ln w="9525">
            <a:noFill/>
            <a:miter lim="800000"/>
            <a:headEnd/>
            <a:tailEnd/>
          </a:ln>
        </p:spPr>
        <p:txBody>
          <a:bodyPr wrap="square">
            <a:spAutoFit/>
          </a:bodyPr>
          <a:lstStyle/>
          <a:p>
            <a:pPr algn="l">
              <a:spcBef>
                <a:spcPct val="50000"/>
              </a:spcBef>
            </a:pPr>
            <a:r>
              <a:rPr lang="zh-CN" altLang="en-US" sz="3600" dirty="0">
                <a:ea typeface="楷体_GB2312" pitchFamily="49" charset="-122"/>
              </a:rPr>
              <a:t>计算机的软件系统</a:t>
            </a:r>
          </a:p>
        </p:txBody>
      </p:sp>
      <p:sp>
        <p:nvSpPr>
          <p:cNvPr id="21509" name="Rectangle 3081"/>
          <p:cNvSpPr>
            <a:spLocks noChangeArrowheads="1"/>
          </p:cNvSpPr>
          <p:nvPr/>
        </p:nvSpPr>
        <p:spPr bwMode="auto">
          <a:xfrm>
            <a:off x="2635249" y="4546600"/>
            <a:ext cx="7776667" cy="576263"/>
          </a:xfrm>
          <a:prstGeom prst="rect">
            <a:avLst/>
          </a:prstGeom>
          <a:noFill/>
          <a:ln w="9525">
            <a:noFill/>
            <a:miter lim="800000"/>
            <a:headEnd/>
            <a:tailEnd/>
          </a:ln>
        </p:spPr>
        <p:txBody>
          <a:bodyPr wrap="none" anchor="ctr"/>
          <a:lstStyle/>
          <a:p>
            <a:pPr algn="l"/>
            <a:r>
              <a:rPr lang="zh-CN" altLang="en-US" sz="3200" dirty="0">
                <a:ea typeface="楷体_GB2312" pitchFamily="49" charset="-122"/>
              </a:rPr>
              <a:t>用户与计算机软、硬件之间的层次关系</a:t>
            </a:r>
          </a:p>
        </p:txBody>
      </p:sp>
      <p:sp>
        <p:nvSpPr>
          <p:cNvPr id="878602" name="Text Box 3082"/>
          <p:cNvSpPr txBox="1">
            <a:spLocks noChangeArrowheads="1"/>
          </p:cNvSpPr>
          <p:nvPr/>
        </p:nvSpPr>
        <p:spPr bwMode="auto">
          <a:xfrm>
            <a:off x="1554336" y="1666875"/>
            <a:ext cx="10945812" cy="2343150"/>
          </a:xfrm>
          <a:prstGeom prst="rect">
            <a:avLst/>
          </a:prstGeom>
          <a:solidFill>
            <a:srgbClr val="CCFFFF"/>
          </a:solidFill>
          <a:ln w="57150">
            <a:solidFill>
              <a:srgbClr val="993300"/>
            </a:solidFill>
            <a:miter lim="800000"/>
            <a:headEnd/>
            <a:tailEnd/>
          </a:ln>
          <a:effectLst>
            <a:outerShdw dist="107763" dir="18900000" algn="ctr" rotWithShape="0">
              <a:srgbClr val="808080">
                <a:alpha val="50000"/>
              </a:srgbClr>
            </a:outerShdw>
          </a:effectLst>
        </p:spPr>
        <p:txBody>
          <a:bodyPr>
            <a:spAutoFit/>
          </a:bodyPr>
          <a:lstStyle/>
          <a:p>
            <a:pPr algn="l">
              <a:spcBef>
                <a:spcPct val="50000"/>
              </a:spcBef>
              <a:defRPr/>
            </a:pPr>
            <a:r>
              <a:rPr lang="en-US" altLang="zh-CN" sz="3200" dirty="0">
                <a:solidFill>
                  <a:srgbClr val="009900"/>
                </a:solidFill>
                <a:latin typeface="宋体" pitchFamily="2" charset="-122"/>
                <a:ea typeface="宋体" pitchFamily="2" charset="-122"/>
              </a:rPr>
              <a:t>    </a:t>
            </a:r>
            <a:r>
              <a:rPr lang="zh-CN" altLang="en-US" sz="3200" dirty="0">
                <a:solidFill>
                  <a:srgbClr val="002060"/>
                </a:solidFill>
                <a:latin typeface="宋体" pitchFamily="2" charset="-122"/>
                <a:ea typeface="宋体" pitchFamily="2" charset="-122"/>
              </a:rPr>
              <a:t>软件泛指</a:t>
            </a:r>
            <a:r>
              <a:rPr lang="zh-CN" altLang="en-US" sz="3200" dirty="0">
                <a:solidFill>
                  <a:srgbClr val="FF0000"/>
                </a:solidFill>
                <a:latin typeface="宋体" pitchFamily="2" charset="-122"/>
                <a:ea typeface="宋体" pitchFamily="2" charset="-122"/>
              </a:rPr>
              <a:t>程序</a:t>
            </a:r>
            <a:r>
              <a:rPr lang="zh-CN" altLang="en-US" sz="3200" dirty="0">
                <a:solidFill>
                  <a:srgbClr val="002060"/>
                </a:solidFill>
                <a:latin typeface="宋体" pitchFamily="2" charset="-122"/>
                <a:ea typeface="宋体" pitchFamily="2" charset="-122"/>
              </a:rPr>
              <a:t>，软件系统包括了使计算机运行所需的各种程序及其有关的</a:t>
            </a:r>
            <a:r>
              <a:rPr lang="zh-CN" altLang="en-US" sz="3200" dirty="0">
                <a:solidFill>
                  <a:srgbClr val="FF0000"/>
                </a:solidFill>
                <a:latin typeface="宋体" pitchFamily="2" charset="-122"/>
                <a:ea typeface="宋体" pitchFamily="2" charset="-122"/>
              </a:rPr>
              <a:t>数据</a:t>
            </a:r>
            <a:r>
              <a:rPr lang="zh-CN" altLang="en-US" sz="3200" dirty="0">
                <a:solidFill>
                  <a:srgbClr val="002060"/>
                </a:solidFill>
                <a:latin typeface="宋体" pitchFamily="2" charset="-122"/>
                <a:ea typeface="宋体" pitchFamily="2" charset="-122"/>
              </a:rPr>
              <a:t>和</a:t>
            </a:r>
            <a:r>
              <a:rPr lang="zh-CN" altLang="en-US" sz="3200" dirty="0">
                <a:solidFill>
                  <a:srgbClr val="FF0000"/>
                </a:solidFill>
                <a:latin typeface="宋体" pitchFamily="2" charset="-122"/>
                <a:ea typeface="宋体" pitchFamily="2" charset="-122"/>
              </a:rPr>
              <a:t>文档资料</a:t>
            </a:r>
            <a:r>
              <a:rPr lang="zh-CN" altLang="en-US" sz="3200" dirty="0">
                <a:solidFill>
                  <a:srgbClr val="002060"/>
                </a:solidFill>
                <a:latin typeface="宋体" pitchFamily="2" charset="-122"/>
                <a:ea typeface="宋体" pitchFamily="2" charset="-122"/>
              </a:rPr>
              <a:t>。</a:t>
            </a:r>
          </a:p>
          <a:p>
            <a:pPr algn="l">
              <a:spcBef>
                <a:spcPct val="50000"/>
              </a:spcBef>
              <a:defRPr/>
            </a:pPr>
            <a:r>
              <a:rPr lang="zh-CN" altLang="en-US" sz="3200" dirty="0">
                <a:solidFill>
                  <a:srgbClr val="009900"/>
                </a:solidFill>
                <a:latin typeface="宋体" pitchFamily="2" charset="-122"/>
                <a:ea typeface="宋体" pitchFamily="2" charset="-122"/>
              </a:rPr>
              <a:t>    </a:t>
            </a:r>
            <a:r>
              <a:rPr lang="zh-CN" altLang="en-US" sz="3200" dirty="0">
                <a:solidFill>
                  <a:srgbClr val="002060"/>
                </a:solidFill>
                <a:latin typeface="宋体" pitchFamily="2" charset="-122"/>
                <a:ea typeface="宋体" pitchFamily="2" charset="-122"/>
              </a:rPr>
              <a:t>根据程序的不同用途，通常软件系统被分为</a:t>
            </a:r>
            <a:r>
              <a:rPr lang="zh-CN" altLang="en-US" sz="3200" dirty="0">
                <a:solidFill>
                  <a:srgbClr val="FF0000"/>
                </a:solidFill>
                <a:latin typeface="宋体" pitchFamily="2" charset="-122"/>
                <a:ea typeface="宋体" pitchFamily="2" charset="-122"/>
              </a:rPr>
              <a:t>系统软件</a:t>
            </a:r>
            <a:r>
              <a:rPr lang="zh-CN" altLang="en-US" sz="3200" dirty="0">
                <a:solidFill>
                  <a:srgbClr val="002060"/>
                </a:solidFill>
                <a:latin typeface="宋体" pitchFamily="2" charset="-122"/>
                <a:ea typeface="宋体" pitchFamily="2" charset="-122"/>
              </a:rPr>
              <a:t>和</a:t>
            </a:r>
            <a:r>
              <a:rPr lang="zh-CN" altLang="en-US" sz="3200" dirty="0">
                <a:solidFill>
                  <a:srgbClr val="FF0000"/>
                </a:solidFill>
                <a:latin typeface="宋体" pitchFamily="2" charset="-122"/>
                <a:ea typeface="宋体" pitchFamily="2" charset="-122"/>
              </a:rPr>
              <a:t>应用软件</a:t>
            </a:r>
            <a:r>
              <a:rPr lang="zh-CN" altLang="en-US" sz="3200" dirty="0">
                <a:solidFill>
                  <a:srgbClr val="002060"/>
                </a:solidFill>
                <a:latin typeface="宋体" pitchFamily="2" charset="-122"/>
                <a:ea typeface="宋体" pitchFamily="2" charset="-122"/>
              </a:rPr>
              <a:t>两大部分。</a:t>
            </a:r>
          </a:p>
        </p:txBody>
      </p:sp>
      <p:pic>
        <p:nvPicPr>
          <p:cNvPr id="21511" name="Picture 3083"/>
          <p:cNvPicPr>
            <a:picLocks noChangeAspect="1" noChangeArrowheads="1"/>
          </p:cNvPicPr>
          <p:nvPr/>
        </p:nvPicPr>
        <p:blipFill>
          <a:blip r:embed="rId5" cstate="print"/>
          <a:srcRect/>
          <a:stretch>
            <a:fillRect/>
          </a:stretch>
        </p:blipFill>
        <p:spPr bwMode="auto">
          <a:xfrm>
            <a:off x="3498850" y="5338763"/>
            <a:ext cx="7582390" cy="3471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86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1511"/>
                                        </p:tgtEl>
                                        <p:attrNameLst>
                                          <p:attrName>style.visibility</p:attrName>
                                        </p:attrNameLst>
                                      </p:cBhvr>
                                      <p:to>
                                        <p:strVal val="visible"/>
                                      </p:to>
                                    </p:set>
                                    <p:animEffect transition="in" filter="wipe(down)">
                                      <p:cBhvr>
                                        <p:cTn id="23" dur="20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p:bldP spid="87860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3" name="Rectangle 2183"/>
          <p:cNvSpPr>
            <a:spLocks noChangeArrowheads="1"/>
          </p:cNvSpPr>
          <p:nvPr/>
        </p:nvSpPr>
        <p:spPr bwMode="auto">
          <a:xfrm>
            <a:off x="114772" y="1621543"/>
            <a:ext cx="13105456" cy="620677"/>
          </a:xfrm>
          <a:prstGeom prst="rect">
            <a:avLst/>
          </a:prstGeom>
          <a:solidFill>
            <a:schemeClr val="bg1"/>
          </a:solidFill>
          <a:ln w="12700">
            <a:noFill/>
            <a:miter lim="800000"/>
            <a:headEnd/>
            <a:tailEnd/>
          </a:ln>
        </p:spPr>
        <p:txBody>
          <a:bodyPr wrap="square" lIns="129262" tIns="63497" rIns="129262" bIns="63497">
            <a:spAutoFit/>
          </a:bodyPr>
          <a:lstStyle/>
          <a:p>
            <a:pPr algn="l" defTabSz="1089025">
              <a:spcBef>
                <a:spcPts val="0"/>
              </a:spcBef>
            </a:pPr>
            <a:r>
              <a:rPr lang="en-US" altLang="zh-CN" sz="3200" dirty="0">
                <a:ea typeface="宋体" pitchFamily="2" charset="-122"/>
              </a:rPr>
              <a:t>3</a:t>
            </a:r>
            <a:r>
              <a:rPr lang="en-US" altLang="zh-CN" sz="3200" dirty="0" smtClean="0">
                <a:ea typeface="宋体" pitchFamily="2" charset="-122"/>
              </a:rPr>
              <a:t>. </a:t>
            </a:r>
            <a:r>
              <a:rPr lang="zh-CN" altLang="en-US" sz="3200" dirty="0">
                <a:ea typeface="宋体" pitchFamily="2" charset="-122"/>
              </a:rPr>
              <a:t>程序的执行</a:t>
            </a:r>
            <a:r>
              <a:rPr lang="en-US" altLang="zh-CN" sz="3200" dirty="0">
                <a:ea typeface="宋体" pitchFamily="2" charset="-122"/>
              </a:rPr>
              <a:t>——CPU</a:t>
            </a:r>
            <a:r>
              <a:rPr lang="zh-CN" altLang="en-US" sz="3200" dirty="0">
                <a:ea typeface="宋体" pitchFamily="2" charset="-122"/>
              </a:rPr>
              <a:t>不断地一条一条的取指令</a:t>
            </a:r>
            <a:r>
              <a:rPr lang="zh-CN" altLang="en-US" sz="3200" dirty="0" smtClean="0">
                <a:ea typeface="宋体" pitchFamily="2" charset="-122"/>
              </a:rPr>
              <a:t>、指令译码、执行指令</a:t>
            </a:r>
            <a:endParaRPr lang="zh-CN" altLang="en-US" sz="3200" dirty="0">
              <a:ea typeface="宋体" pitchFamily="2" charset="-122"/>
            </a:endParaRPr>
          </a:p>
        </p:txBody>
      </p:sp>
      <p:sp>
        <p:nvSpPr>
          <p:cNvPr id="22530" name="Rectangle 2052"/>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sp>
        <p:nvSpPr>
          <p:cNvPr id="22540" name="Rectangle 2170"/>
          <p:cNvSpPr>
            <a:spLocks noChangeArrowheads="1"/>
          </p:cNvSpPr>
          <p:nvPr/>
        </p:nvSpPr>
        <p:spPr bwMode="auto">
          <a:xfrm>
            <a:off x="0" y="479868"/>
            <a:ext cx="9043764" cy="682232"/>
          </a:xfrm>
          <a:prstGeom prst="rect">
            <a:avLst/>
          </a:prstGeom>
          <a:solidFill>
            <a:schemeClr val="bg1"/>
          </a:solidFill>
          <a:ln w="12700">
            <a:noFill/>
            <a:miter lim="800000"/>
            <a:headEnd/>
            <a:tailEnd/>
          </a:ln>
        </p:spPr>
        <p:txBody>
          <a:bodyPr wrap="square" lIns="129262" tIns="63497" rIns="129262" bIns="63497">
            <a:spAutoFit/>
          </a:bodyPr>
          <a:lstStyle/>
          <a:p>
            <a:pPr algn="l" defTabSz="1089025"/>
            <a:r>
              <a:rPr lang="en-US" altLang="zh-CN" sz="3600" dirty="0">
                <a:ea typeface="宋体" pitchFamily="2" charset="-122"/>
              </a:rPr>
              <a:t> </a:t>
            </a:r>
            <a:r>
              <a:rPr lang="en-US" altLang="zh-CN" sz="3200" dirty="0" smtClean="0">
                <a:ea typeface="宋体" pitchFamily="2" charset="-122"/>
              </a:rPr>
              <a:t>1</a:t>
            </a:r>
            <a:r>
              <a:rPr lang="en-US" altLang="zh-CN" sz="3200" dirty="0">
                <a:ea typeface="宋体" pitchFamily="2" charset="-122"/>
              </a:rPr>
              <a:t>. </a:t>
            </a:r>
            <a:r>
              <a:rPr lang="zh-CN" altLang="en-US" sz="3200" dirty="0">
                <a:ea typeface="宋体" pitchFamily="2" charset="-122"/>
              </a:rPr>
              <a:t>指令</a:t>
            </a:r>
            <a:r>
              <a:rPr lang="en-US" altLang="zh-CN" sz="3200" dirty="0">
                <a:ea typeface="宋体" pitchFamily="2" charset="-122"/>
              </a:rPr>
              <a:t>—— </a:t>
            </a:r>
            <a:r>
              <a:rPr lang="zh-CN" altLang="en-US" sz="3200" dirty="0">
                <a:ea typeface="宋体" pitchFamily="2" charset="-122"/>
              </a:rPr>
              <a:t>让计算机完成某个操作发出的命令。</a:t>
            </a:r>
          </a:p>
        </p:txBody>
      </p:sp>
      <p:sp>
        <p:nvSpPr>
          <p:cNvPr id="22542" name="Rectangle 2172"/>
          <p:cNvSpPr>
            <a:spLocks noChangeArrowheads="1"/>
          </p:cNvSpPr>
          <p:nvPr/>
        </p:nvSpPr>
        <p:spPr bwMode="auto">
          <a:xfrm>
            <a:off x="114772" y="1117487"/>
            <a:ext cx="5976664" cy="620677"/>
          </a:xfrm>
          <a:prstGeom prst="rect">
            <a:avLst/>
          </a:prstGeom>
          <a:solidFill>
            <a:schemeClr val="bg1"/>
          </a:solidFill>
          <a:ln w="12700">
            <a:noFill/>
            <a:miter lim="800000"/>
            <a:headEnd/>
            <a:tailEnd/>
          </a:ln>
        </p:spPr>
        <p:txBody>
          <a:bodyPr wrap="square" lIns="129262" tIns="63497" rIns="129262" bIns="63497">
            <a:spAutoFit/>
          </a:bodyPr>
          <a:lstStyle/>
          <a:p>
            <a:pPr algn="l" defTabSz="1089025">
              <a:spcBef>
                <a:spcPts val="0"/>
              </a:spcBef>
            </a:pPr>
            <a:r>
              <a:rPr lang="en-US" altLang="zh-CN" sz="3200" dirty="0">
                <a:ea typeface="宋体" pitchFamily="2" charset="-122"/>
              </a:rPr>
              <a:t>2. </a:t>
            </a:r>
            <a:r>
              <a:rPr lang="zh-CN" altLang="en-US" sz="3200" dirty="0">
                <a:ea typeface="宋体" pitchFamily="2" charset="-122"/>
              </a:rPr>
              <a:t>程序</a:t>
            </a:r>
            <a:r>
              <a:rPr lang="en-US" altLang="zh-CN" sz="3200" dirty="0">
                <a:ea typeface="宋体" pitchFamily="2" charset="-122"/>
              </a:rPr>
              <a:t>——</a:t>
            </a:r>
            <a:r>
              <a:rPr lang="zh-CN" altLang="en-US" sz="3200" dirty="0">
                <a:ea typeface="宋体" pitchFamily="2" charset="-122"/>
              </a:rPr>
              <a:t>有序的指令集合。</a:t>
            </a:r>
          </a:p>
        </p:txBody>
      </p:sp>
      <p:sp>
        <p:nvSpPr>
          <p:cNvPr id="2" name="Rectangle 2"/>
          <p:cNvSpPr>
            <a:spLocks noChangeArrowheads="1"/>
          </p:cNvSpPr>
          <p:nvPr/>
        </p:nvSpPr>
        <p:spPr bwMode="auto">
          <a:xfrm>
            <a:off x="4507260" y="5626596"/>
            <a:ext cx="133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5"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497" y="2412736"/>
            <a:ext cx="5399731" cy="70224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133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0" y="2816537"/>
            <a:ext cx="7676480" cy="3170099"/>
          </a:xfrm>
          <a:prstGeom prst="rect">
            <a:avLst/>
          </a:prstGeom>
          <a:solidFill>
            <a:schemeClr val="accent1">
              <a:lumMod val="20000"/>
              <a:lumOff val="80000"/>
            </a:schemeClr>
          </a:solidFill>
          <a:ln w="57150">
            <a:solidFill>
              <a:srgbClr val="0070C0"/>
            </a:solidFill>
          </a:ln>
        </p:spPr>
        <p:txBody>
          <a:bodyPr wrap="square" rtlCol="0">
            <a:spAutoFit/>
          </a:bodyPr>
          <a:lstStyle/>
          <a:p>
            <a:pPr algn="l"/>
            <a:r>
              <a:rPr lang="zh-CN" altLang="en-US" sz="3200" dirty="0" smtClean="0">
                <a:latin typeface="宋体" panose="02010600030101010101" pitchFamily="2" charset="-122"/>
                <a:ea typeface="宋体" panose="02010600030101010101" pitchFamily="2" charset="-122"/>
              </a:rPr>
              <a:t>算法描述：</a:t>
            </a:r>
            <a:endParaRPr lang="zh-CN" altLang="en-US" sz="3200" dirty="0">
              <a:latin typeface="宋体" panose="02010600030101010101" pitchFamily="2" charset="-122"/>
              <a:ea typeface="宋体" panose="02010600030101010101" pitchFamily="2" charset="-122"/>
            </a:endParaRPr>
          </a:p>
          <a:p>
            <a:pPr lvl="1" algn="l"/>
            <a:r>
              <a:rPr lang="zh-CN" altLang="en-US" sz="2800" dirty="0" smtClean="0">
                <a:latin typeface="宋体" panose="02010600030101010101" pitchFamily="2" charset="-122"/>
                <a:ea typeface="宋体" panose="02010600030101010101" pitchFamily="2" charset="-122"/>
              </a:rPr>
              <a:t>① 取</a:t>
            </a:r>
            <a:r>
              <a:rPr lang="zh-CN" altLang="en-US" sz="2800" dirty="0">
                <a:latin typeface="宋体" panose="02010600030101010101" pitchFamily="2" charset="-122"/>
                <a:ea typeface="宋体" panose="02010600030101010101" pitchFamily="2" charset="-122"/>
              </a:rPr>
              <a:t>一个运算数</a:t>
            </a: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赋值</a:t>
            </a:r>
            <a:r>
              <a:rPr lang="zh-CN" altLang="en-US" sz="2800" dirty="0" smtClean="0">
                <a:latin typeface="宋体" panose="02010600030101010101" pitchFamily="2" charset="-122"/>
                <a:ea typeface="宋体" panose="02010600030101010101" pitchFamily="2" charset="-122"/>
              </a:rPr>
              <a:t>给 </a:t>
            </a:r>
            <a:r>
              <a:rPr lang="en-US" altLang="zh-CN" sz="2800" dirty="0" smtClean="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a:t>
            </a:r>
          </a:p>
          <a:p>
            <a:pPr lvl="1" algn="l"/>
            <a:r>
              <a:rPr lang="zh-CN" altLang="en-US" sz="2800" dirty="0" smtClean="0">
                <a:latin typeface="宋体" panose="02010600030101010101" pitchFamily="2" charset="-122"/>
                <a:ea typeface="宋体" panose="02010600030101010101" pitchFamily="2" charset="-122"/>
              </a:rPr>
              <a:t>② 再</a:t>
            </a:r>
            <a:r>
              <a:rPr lang="zh-CN" altLang="en-US" sz="2800" dirty="0">
                <a:latin typeface="宋体" panose="02010600030101010101" pitchFamily="2" charset="-122"/>
                <a:ea typeface="宋体" panose="02010600030101010101" pitchFamily="2" charset="-122"/>
              </a:rPr>
              <a:t>取一个运算数</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赋值</a:t>
            </a:r>
            <a:r>
              <a:rPr lang="zh-CN" altLang="en-US" sz="2800" dirty="0" smtClean="0">
                <a:latin typeface="宋体" panose="02010600030101010101" pitchFamily="2" charset="-122"/>
                <a:ea typeface="宋体" panose="02010600030101010101" pitchFamily="2" charset="-122"/>
              </a:rPr>
              <a:t>给 </a:t>
            </a:r>
            <a:r>
              <a:rPr lang="en-US" altLang="zh-CN" sz="2800" dirty="0" smtClean="0">
                <a:latin typeface="宋体" panose="02010600030101010101" pitchFamily="2" charset="-122"/>
                <a:ea typeface="宋体" panose="02010600030101010101" pitchFamily="2" charset="-122"/>
              </a:rPr>
              <a:t>b</a:t>
            </a:r>
            <a:r>
              <a:rPr lang="zh-CN" altLang="en-US" sz="2800" dirty="0">
                <a:latin typeface="宋体" panose="02010600030101010101" pitchFamily="2" charset="-122"/>
                <a:ea typeface="宋体" panose="02010600030101010101" pitchFamily="2" charset="-122"/>
              </a:rPr>
              <a:t>；</a:t>
            </a:r>
          </a:p>
          <a:p>
            <a:pPr lvl="1" algn="l"/>
            <a:r>
              <a:rPr lang="zh-CN" altLang="en-US" sz="2800" dirty="0" smtClean="0">
                <a:latin typeface="宋体" panose="02010600030101010101" pitchFamily="2" charset="-122"/>
                <a:ea typeface="宋体" panose="02010600030101010101" pitchFamily="2" charset="-122"/>
              </a:rPr>
              <a:t>③ 执行 </a:t>
            </a:r>
            <a:r>
              <a:rPr lang="en-US" altLang="zh-CN" sz="2800" dirty="0" err="1" smtClean="0">
                <a:latin typeface="宋体" panose="02010600030101010101" pitchFamily="2" charset="-122"/>
                <a:ea typeface="宋体" panose="02010600030101010101" pitchFamily="2" charset="-122"/>
              </a:rPr>
              <a:t>a+b</a:t>
            </a:r>
            <a:r>
              <a:rPr lang="en-US" altLang="zh-CN" sz="28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运算</a:t>
            </a:r>
            <a:r>
              <a:rPr lang="zh-CN" altLang="en-US" sz="2800" dirty="0">
                <a:latin typeface="宋体" panose="02010600030101010101" pitchFamily="2" charset="-122"/>
                <a:ea typeface="宋体" panose="02010600030101010101" pitchFamily="2" charset="-122"/>
              </a:rPr>
              <a:t>；</a:t>
            </a:r>
          </a:p>
          <a:p>
            <a:pPr lvl="1" algn="l"/>
            <a:r>
              <a:rPr lang="zh-CN" altLang="en-US" sz="2800" dirty="0">
                <a:latin typeface="宋体" panose="02010600030101010101" pitchFamily="2" charset="-122"/>
                <a:ea typeface="宋体" panose="02010600030101010101" pitchFamily="2" charset="-122"/>
              </a:rPr>
              <a:t>④ </a:t>
            </a:r>
            <a:r>
              <a:rPr lang="zh-CN" altLang="en-US" sz="2800" dirty="0" smtClean="0">
                <a:latin typeface="宋体" panose="02010600030101010101" pitchFamily="2" charset="-122"/>
                <a:ea typeface="宋体" panose="02010600030101010101" pitchFamily="2" charset="-122"/>
              </a:rPr>
              <a:t>结果</a:t>
            </a:r>
            <a:r>
              <a:rPr lang="zh-CN" altLang="en-US" sz="2800" dirty="0">
                <a:latin typeface="宋体" panose="02010600030101010101" pitchFamily="2" charset="-122"/>
                <a:ea typeface="宋体" panose="02010600030101010101" pitchFamily="2" charset="-122"/>
              </a:rPr>
              <a:t>存入</a:t>
            </a:r>
            <a:r>
              <a:rPr lang="zh-CN" altLang="en-US" sz="2800" dirty="0" smtClean="0">
                <a:latin typeface="宋体" panose="02010600030101010101" pitchFamily="2" charset="-122"/>
                <a:ea typeface="宋体" panose="02010600030101010101" pitchFamily="2" charset="-122"/>
              </a:rPr>
              <a:t>存储器单元</a:t>
            </a:r>
            <a:r>
              <a:rPr lang="en-US" altLang="zh-CN" sz="2800" dirty="0">
                <a:latin typeface="宋体" panose="02010600030101010101" pitchFamily="2" charset="-122"/>
                <a:ea typeface="宋体" panose="02010600030101010101" pitchFamily="2" charset="-122"/>
              </a:rPr>
              <a:t> </a:t>
            </a:r>
            <a:r>
              <a:rPr lang="en-US" altLang="zh-CN" sz="2800" dirty="0" smtClean="0">
                <a:latin typeface="宋体" panose="02010600030101010101" pitchFamily="2" charset="-122"/>
                <a:ea typeface="宋体" panose="02010600030101010101" pitchFamily="2" charset="-122"/>
              </a:rPr>
              <a:t>c</a:t>
            </a:r>
            <a:r>
              <a:rPr lang="zh-CN" altLang="en-US" sz="2800" dirty="0" smtClean="0">
                <a:latin typeface="宋体" panose="02010600030101010101" pitchFamily="2" charset="-122"/>
                <a:ea typeface="宋体" panose="02010600030101010101" pitchFamily="2" charset="-122"/>
              </a:rPr>
              <a:t>中</a:t>
            </a:r>
            <a:r>
              <a:rPr lang="zh-CN" altLang="en-US" sz="2800" dirty="0">
                <a:latin typeface="宋体" panose="02010600030101010101" pitchFamily="2" charset="-122"/>
                <a:ea typeface="宋体" panose="02010600030101010101" pitchFamily="2" charset="-122"/>
              </a:rPr>
              <a:t>；</a:t>
            </a:r>
          </a:p>
          <a:p>
            <a:pPr lvl="1" algn="l"/>
            <a:r>
              <a:rPr lang="zh-CN" altLang="en-US" sz="2800" dirty="0" smtClean="0">
                <a:latin typeface="宋体" panose="02010600030101010101" pitchFamily="2" charset="-122"/>
                <a:ea typeface="宋体" panose="02010600030101010101" pitchFamily="2" charset="-122"/>
              </a:rPr>
              <a:t>⑤ 输出存储器 </a:t>
            </a:r>
            <a:r>
              <a:rPr lang="en-US" altLang="zh-CN" sz="2800" dirty="0" smtClean="0">
                <a:latin typeface="宋体" panose="02010600030101010101" pitchFamily="2" charset="-122"/>
                <a:ea typeface="宋体" panose="02010600030101010101" pitchFamily="2" charset="-122"/>
              </a:rPr>
              <a:t>c</a:t>
            </a:r>
            <a:r>
              <a:rPr lang="zh-CN" altLang="en-US" sz="2800" dirty="0" smtClean="0">
                <a:latin typeface="宋体" panose="02010600030101010101" pitchFamily="2" charset="-122"/>
                <a:ea typeface="宋体" panose="02010600030101010101" pitchFamily="2" charset="-122"/>
              </a:rPr>
              <a:t>中</a:t>
            </a:r>
            <a:r>
              <a:rPr lang="zh-CN" altLang="en-US" sz="2800" dirty="0">
                <a:latin typeface="宋体" panose="02010600030101010101" pitchFamily="2" charset="-122"/>
                <a:ea typeface="宋体" panose="02010600030101010101" pitchFamily="2" charset="-122"/>
              </a:rPr>
              <a:t>的运算</a:t>
            </a:r>
            <a:r>
              <a:rPr lang="zh-CN" altLang="en-US" sz="2800" dirty="0" smtClean="0">
                <a:latin typeface="宋体" panose="02010600030101010101" pitchFamily="2" charset="-122"/>
                <a:ea typeface="宋体" panose="02010600030101010101" pitchFamily="2" charset="-122"/>
              </a:rPr>
              <a:t>结果；</a:t>
            </a:r>
            <a:endParaRPr lang="zh-CN" altLang="en-US" sz="2800" dirty="0">
              <a:latin typeface="宋体" panose="02010600030101010101" pitchFamily="2" charset="-122"/>
              <a:ea typeface="宋体" panose="02010600030101010101" pitchFamily="2" charset="-122"/>
            </a:endParaRPr>
          </a:p>
          <a:p>
            <a:pPr lvl="1" algn="l"/>
            <a:r>
              <a:rPr lang="zh-CN" altLang="en-US" sz="2800" dirty="0">
                <a:latin typeface="宋体" panose="02010600030101010101" pitchFamily="2" charset="-122"/>
                <a:ea typeface="宋体" panose="02010600030101010101" pitchFamily="2" charset="-122"/>
              </a:rPr>
              <a:t>⑥ </a:t>
            </a:r>
            <a:r>
              <a:rPr lang="zh-CN" altLang="en-US" sz="2800" dirty="0" smtClean="0">
                <a:latin typeface="宋体" panose="02010600030101010101" pitchFamily="2" charset="-122"/>
                <a:ea typeface="宋体" panose="02010600030101010101" pitchFamily="2" charset="-122"/>
              </a:rPr>
              <a:t>结束。</a:t>
            </a:r>
            <a:endParaRPr lang="en-US" altLang="zh-CN" sz="2800" dirty="0" smtClean="0">
              <a:latin typeface="宋体" panose="02010600030101010101" pitchFamily="2" charset="-122"/>
              <a:ea typeface="宋体" panose="02010600030101010101" pitchFamily="2" charset="-122"/>
            </a:endParaRPr>
          </a:p>
        </p:txBody>
      </p:sp>
      <p:sp>
        <p:nvSpPr>
          <p:cNvPr id="22534" name="Text Box 2065"/>
          <p:cNvSpPr txBox="1">
            <a:spLocks noChangeArrowheads="1"/>
          </p:cNvSpPr>
          <p:nvPr/>
        </p:nvSpPr>
        <p:spPr bwMode="auto">
          <a:xfrm>
            <a:off x="1771873" y="-62036"/>
            <a:ext cx="6263779" cy="646331"/>
          </a:xfrm>
          <a:prstGeom prst="rect">
            <a:avLst/>
          </a:prstGeom>
          <a:solidFill>
            <a:schemeClr val="bg1"/>
          </a:solidFill>
          <a:ln w="9525">
            <a:noFill/>
            <a:miter lim="800000"/>
            <a:headEnd/>
            <a:tailEnd/>
          </a:ln>
        </p:spPr>
        <p:txBody>
          <a:bodyPr wrap="square">
            <a:spAutoFit/>
          </a:bodyPr>
          <a:lstStyle/>
          <a:p>
            <a:pPr marL="457200" indent="-457200" algn="l"/>
            <a:r>
              <a:rPr lang="en-US" altLang="zh-CN" sz="3600" b="0" dirty="0" smtClean="0">
                <a:latin typeface="华文琥珀" pitchFamily="2" charset="-122"/>
                <a:ea typeface="华文琥珀" pitchFamily="2" charset="-122"/>
              </a:rPr>
              <a:t>1.3.2</a:t>
            </a:r>
            <a:r>
              <a:rPr lang="en-US" altLang="zh-CN" sz="2800" b="0" dirty="0" smtClean="0">
                <a:latin typeface="华文琥珀" pitchFamily="2" charset="-122"/>
                <a:ea typeface="华文琥珀" pitchFamily="2" charset="-122"/>
              </a:rPr>
              <a:t> </a:t>
            </a:r>
            <a:r>
              <a:rPr lang="zh-CN" altLang="en-US" sz="3200" b="0" dirty="0">
                <a:ea typeface="华文琥珀" pitchFamily="2" charset="-122"/>
              </a:rPr>
              <a:t>计算机的基本工作原理</a:t>
            </a:r>
            <a:endParaRPr lang="zh-CN" altLang="en-US" sz="3200" b="0" dirty="0">
              <a:latin typeface="华文琥珀" pitchFamily="2" charset="-122"/>
              <a:ea typeface="华文琥珀" pitchFamily="2" charset="-122"/>
            </a:endParaRPr>
          </a:p>
        </p:txBody>
      </p:sp>
      <p:sp>
        <p:nvSpPr>
          <p:cNvPr id="11" name="文本框 3"/>
          <p:cNvSpPr txBox="1"/>
          <p:nvPr/>
        </p:nvSpPr>
        <p:spPr>
          <a:xfrm>
            <a:off x="0" y="5975598"/>
            <a:ext cx="7676480" cy="3539430"/>
          </a:xfrm>
          <a:prstGeom prst="rect">
            <a:avLst/>
          </a:prstGeom>
          <a:solidFill>
            <a:schemeClr val="accent3">
              <a:lumMod val="20000"/>
              <a:lumOff val="80000"/>
            </a:schemeClr>
          </a:solidFill>
          <a:ln w="57150">
            <a:solidFill>
              <a:srgbClr val="0070C0"/>
            </a:solidFill>
          </a:ln>
        </p:spPr>
        <p:txBody>
          <a:bodyPr wrap="square" rtlCol="0">
            <a:spAutoFit/>
          </a:bodyPr>
          <a:lstStyle/>
          <a:p>
            <a:pPr algn="l"/>
            <a:r>
              <a:rPr lang="zh-CN" altLang="en-US" sz="3200" dirty="0" smtClean="0">
                <a:latin typeface="宋体" panose="02010600030101010101" pitchFamily="2" charset="-122"/>
                <a:ea typeface="宋体" panose="02010600030101010101" pitchFamily="2" charset="-122"/>
              </a:rPr>
              <a:t>程序：</a:t>
            </a:r>
            <a:endParaRPr lang="en-US" altLang="zh-CN" sz="3200" dirty="0" smtClean="0">
              <a:latin typeface="宋体" panose="02010600030101010101" pitchFamily="2" charset="-122"/>
              <a:ea typeface="宋体" panose="02010600030101010101" pitchFamily="2" charset="-122"/>
            </a:endParaRPr>
          </a:p>
          <a:p>
            <a:pPr lvl="1" algn="l">
              <a:defRPr/>
            </a:pPr>
            <a:r>
              <a:rPr lang="en-US" altLang="zh-CN" sz="3200" dirty="0">
                <a:solidFill>
                  <a:srgbClr val="000000"/>
                </a:solidFill>
              </a:rPr>
              <a:t>main( )</a:t>
            </a:r>
          </a:p>
          <a:p>
            <a:pPr lvl="1" algn="l">
              <a:defRPr/>
            </a:pPr>
            <a:r>
              <a:rPr lang="en-US" altLang="zh-CN" sz="3200" dirty="0">
                <a:solidFill>
                  <a:srgbClr val="000000"/>
                </a:solidFill>
              </a:rPr>
              <a:t>{ </a:t>
            </a:r>
            <a:r>
              <a:rPr lang="en-US" altLang="zh-CN" sz="3200" dirty="0" err="1">
                <a:solidFill>
                  <a:srgbClr val="000000"/>
                </a:solidFill>
              </a:rPr>
              <a:t>int</a:t>
            </a:r>
            <a:r>
              <a:rPr lang="en-US" altLang="zh-CN" sz="3200" dirty="0">
                <a:solidFill>
                  <a:srgbClr val="000000"/>
                </a:solidFill>
              </a:rPr>
              <a:t> a, b, c;</a:t>
            </a:r>
          </a:p>
          <a:p>
            <a:pPr lvl="1" algn="l">
              <a:defRPr/>
            </a:pPr>
            <a:r>
              <a:rPr lang="en-US" altLang="zh-CN" sz="3200" dirty="0" smtClean="0">
                <a:solidFill>
                  <a:srgbClr val="000000"/>
                </a:solidFill>
              </a:rPr>
              <a:t>   a=3;</a:t>
            </a:r>
          </a:p>
          <a:p>
            <a:pPr lvl="1" algn="l">
              <a:defRPr/>
            </a:pPr>
            <a:r>
              <a:rPr lang="en-US" altLang="zh-CN" sz="3200" dirty="0">
                <a:solidFill>
                  <a:srgbClr val="000000"/>
                </a:solidFill>
              </a:rPr>
              <a:t> </a:t>
            </a:r>
            <a:r>
              <a:rPr lang="en-US" altLang="zh-CN" sz="3200" dirty="0" smtClean="0">
                <a:solidFill>
                  <a:srgbClr val="000000"/>
                </a:solidFill>
              </a:rPr>
              <a:t>  b=5;</a:t>
            </a:r>
            <a:endParaRPr lang="en-US" altLang="zh-CN" sz="3200" dirty="0">
              <a:solidFill>
                <a:srgbClr val="000000"/>
              </a:solidFill>
            </a:endParaRPr>
          </a:p>
          <a:p>
            <a:pPr lvl="1" algn="l">
              <a:defRPr/>
            </a:pPr>
            <a:r>
              <a:rPr lang="en-US" altLang="zh-CN" sz="3200" dirty="0">
                <a:solidFill>
                  <a:srgbClr val="000000"/>
                </a:solidFill>
              </a:rPr>
              <a:t>   c=</a:t>
            </a:r>
            <a:r>
              <a:rPr lang="en-US" altLang="zh-CN" sz="3200" dirty="0" err="1">
                <a:solidFill>
                  <a:srgbClr val="000000"/>
                </a:solidFill>
              </a:rPr>
              <a:t>a+b</a:t>
            </a:r>
            <a:r>
              <a:rPr lang="en-US" altLang="zh-CN" sz="3200" dirty="0">
                <a:solidFill>
                  <a:srgbClr val="000000"/>
                </a:solidFill>
              </a:rPr>
              <a:t>;</a:t>
            </a:r>
          </a:p>
          <a:p>
            <a:pPr lvl="1" algn="l">
              <a:defRPr/>
            </a:pPr>
            <a:r>
              <a:rPr lang="en-US" altLang="zh-CN" sz="3200" dirty="0">
                <a:solidFill>
                  <a:srgbClr val="000000"/>
                </a:solidFill>
              </a:rPr>
              <a:t>   </a:t>
            </a:r>
            <a:r>
              <a:rPr lang="en-US" altLang="zh-CN" sz="3200" dirty="0" err="1">
                <a:solidFill>
                  <a:srgbClr val="000000"/>
                </a:solidFill>
              </a:rPr>
              <a:t>printf</a:t>
            </a:r>
            <a:r>
              <a:rPr lang="en-US" altLang="zh-CN" sz="3200" dirty="0">
                <a:solidFill>
                  <a:srgbClr val="000000"/>
                </a:solidFill>
              </a:rPr>
              <a:t>(“ </a:t>
            </a:r>
            <a:r>
              <a:rPr lang="en-US" altLang="zh-CN" sz="3200" dirty="0" err="1">
                <a:solidFill>
                  <a:srgbClr val="000000"/>
                </a:solidFill>
              </a:rPr>
              <a:t>a+b</a:t>
            </a:r>
            <a:r>
              <a:rPr lang="en-US" altLang="zh-CN" sz="3200" dirty="0">
                <a:solidFill>
                  <a:srgbClr val="000000"/>
                </a:solidFill>
              </a:rPr>
              <a:t>= %d\n”, c</a:t>
            </a:r>
            <a:r>
              <a:rPr lang="en-US" altLang="zh-CN" sz="3200" dirty="0" smtClean="0">
                <a:solidFill>
                  <a:srgbClr val="000000"/>
                </a:solidFill>
              </a:rPr>
              <a:t>);  }</a:t>
            </a:r>
            <a:endParaRPr lang="en-US" altLang="zh-CN" sz="3200" dirty="0">
              <a:solidFill>
                <a:srgbClr val="000000"/>
              </a:solidFill>
            </a:endParaRPr>
          </a:p>
        </p:txBody>
      </p:sp>
      <p:sp>
        <p:nvSpPr>
          <p:cNvPr id="12" name="文本框 3"/>
          <p:cNvSpPr txBox="1"/>
          <p:nvPr/>
        </p:nvSpPr>
        <p:spPr>
          <a:xfrm>
            <a:off x="0" y="2231762"/>
            <a:ext cx="7676480" cy="584775"/>
          </a:xfrm>
          <a:prstGeom prst="rect">
            <a:avLst/>
          </a:prstGeom>
          <a:solidFill>
            <a:schemeClr val="bg1">
              <a:lumMod val="95000"/>
            </a:schemeClr>
          </a:solidFill>
          <a:ln w="57150">
            <a:solidFill>
              <a:srgbClr val="0070C0"/>
            </a:solidFill>
          </a:ln>
        </p:spPr>
        <p:txBody>
          <a:bodyPr wrap="square" rtlCol="0">
            <a:spAutoFit/>
          </a:bodyPr>
          <a:lstStyle/>
          <a:p>
            <a:pPr algn="l"/>
            <a:r>
              <a:rPr lang="zh-CN" altLang="en-US" sz="3200" dirty="0">
                <a:latin typeface="宋体" panose="02010600030101010101" pitchFamily="2" charset="-122"/>
                <a:ea typeface="宋体" panose="02010600030101010101" pitchFamily="2" charset="-122"/>
              </a:rPr>
              <a:t>例如，设</a:t>
            </a:r>
            <a:r>
              <a:rPr lang="en-US" altLang="zh-CN" sz="3200" dirty="0">
                <a:latin typeface="宋体" panose="02010600030101010101" pitchFamily="2" charset="-122"/>
                <a:ea typeface="宋体" panose="02010600030101010101" pitchFamily="2" charset="-122"/>
              </a:rPr>
              <a:t>a=3</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b=5</a:t>
            </a:r>
            <a:r>
              <a:rPr lang="zh-CN" altLang="en-US" sz="3200" dirty="0">
                <a:latin typeface="宋体" panose="02010600030101010101" pitchFamily="2" charset="-122"/>
                <a:ea typeface="宋体" panose="02010600030101010101" pitchFamily="2" charset="-122"/>
              </a:rPr>
              <a:t>，计算</a:t>
            </a:r>
            <a:r>
              <a:rPr lang="en-US" altLang="zh-CN" sz="3200" dirty="0" err="1">
                <a:latin typeface="宋体" panose="02010600030101010101" pitchFamily="2" charset="-122"/>
                <a:ea typeface="宋体" panose="02010600030101010101" pitchFamily="2" charset="-122"/>
              </a:rPr>
              <a:t>a+b</a:t>
            </a:r>
            <a:r>
              <a:rPr lang="zh-CN" altLang="en-US" sz="3200" dirty="0">
                <a:latin typeface="宋体" panose="02010600030101010101" pitchFamily="2" charset="-122"/>
                <a:ea typeface="宋体" panose="02010600030101010101" pitchFamily="2" charset="-122"/>
              </a:rPr>
              <a:t>并显示</a:t>
            </a:r>
            <a:r>
              <a:rPr lang="zh-CN" altLang="en-US" sz="3200" dirty="0" smtClean="0">
                <a:latin typeface="宋体" panose="02010600030101010101" pitchFamily="2" charset="-122"/>
                <a:ea typeface="宋体" panose="02010600030101010101" pitchFamily="2" charset="-122"/>
              </a:rPr>
              <a:t>输出</a:t>
            </a:r>
            <a:endParaRPr lang="en-US" altLang="zh-CN" sz="32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anim calcmode="lin" valueType="num">
                                      <p:cBhvr additive="base">
                                        <p:cTn id="7" dur="500" fill="hold"/>
                                        <p:tgtEl>
                                          <p:spTgt spid="22540"/>
                                        </p:tgtEl>
                                        <p:attrNameLst>
                                          <p:attrName>ppt_x</p:attrName>
                                        </p:attrNameLst>
                                      </p:cBhvr>
                                      <p:tavLst>
                                        <p:tav tm="0">
                                          <p:val>
                                            <p:strVal val="0-#ppt_w/2"/>
                                          </p:val>
                                        </p:tav>
                                        <p:tav tm="100000">
                                          <p:val>
                                            <p:strVal val="#ppt_x"/>
                                          </p:val>
                                        </p:tav>
                                      </p:tavLst>
                                    </p:anim>
                                    <p:anim calcmode="lin" valueType="num">
                                      <p:cBhvr additive="base">
                                        <p:cTn id="8"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42"/>
                                        </p:tgtEl>
                                        <p:attrNameLst>
                                          <p:attrName>style.visibility</p:attrName>
                                        </p:attrNameLst>
                                      </p:cBhvr>
                                      <p:to>
                                        <p:strVal val="visible"/>
                                      </p:to>
                                    </p:set>
                                    <p:anim calcmode="lin" valueType="num">
                                      <p:cBhvr additive="base">
                                        <p:cTn id="13" dur="500" fill="hold"/>
                                        <p:tgtEl>
                                          <p:spTgt spid="22542"/>
                                        </p:tgtEl>
                                        <p:attrNameLst>
                                          <p:attrName>ppt_x</p:attrName>
                                        </p:attrNameLst>
                                      </p:cBhvr>
                                      <p:tavLst>
                                        <p:tav tm="0">
                                          <p:val>
                                            <p:strVal val="0-#ppt_w/2"/>
                                          </p:val>
                                        </p:tav>
                                        <p:tav tm="100000">
                                          <p:val>
                                            <p:strVal val="#ppt_x"/>
                                          </p:val>
                                        </p:tav>
                                      </p:tavLst>
                                    </p:anim>
                                    <p:anim calcmode="lin" valueType="num">
                                      <p:cBhvr additive="base">
                                        <p:cTn id="14"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53"/>
                                        </p:tgtEl>
                                        <p:attrNameLst>
                                          <p:attrName>style.visibility</p:attrName>
                                        </p:attrNameLst>
                                      </p:cBhvr>
                                      <p:to>
                                        <p:strVal val="visible"/>
                                      </p:to>
                                    </p:set>
                                    <p:anim calcmode="lin" valueType="num">
                                      <p:cBhvr additive="base">
                                        <p:cTn id="19" dur="500" fill="hold"/>
                                        <p:tgtEl>
                                          <p:spTgt spid="22553"/>
                                        </p:tgtEl>
                                        <p:attrNameLst>
                                          <p:attrName>ppt_x</p:attrName>
                                        </p:attrNameLst>
                                      </p:cBhvr>
                                      <p:tavLst>
                                        <p:tav tm="0">
                                          <p:val>
                                            <p:strVal val="0-#ppt_w/2"/>
                                          </p:val>
                                        </p:tav>
                                        <p:tav tm="100000">
                                          <p:val>
                                            <p:strVal val="#ppt_x"/>
                                          </p:val>
                                        </p:tav>
                                      </p:tavLst>
                                    </p:anim>
                                    <p:anim calcmode="lin" valueType="num">
                                      <p:cBhvr additive="base">
                                        <p:cTn id="20" dur="500" fill="hold"/>
                                        <p:tgtEl>
                                          <p:spTgt spid="225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11265"/>
                                        </p:tgtEl>
                                        <p:attrNameLst>
                                          <p:attrName>style.visibility</p:attrName>
                                        </p:attrNameLst>
                                      </p:cBhvr>
                                      <p:to>
                                        <p:strVal val="visible"/>
                                      </p:to>
                                    </p:set>
                                    <p:animEffect transition="in" filter="wipe(up)">
                                      <p:cBhvr>
                                        <p:cTn id="36" dur="2000"/>
                                        <p:tgtEl>
                                          <p:spTgt spid="1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3" grpId="0" animBg="1"/>
      <p:bldP spid="22540" grpId="0" animBg="1"/>
      <p:bldP spid="22542" grpId="0" animBg="1"/>
      <p:bldP spid="4"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844" y="81980"/>
            <a:ext cx="12601400" cy="864096"/>
          </a:xfrm>
          <a:solidFill>
            <a:schemeClr val="bg1"/>
          </a:solidFill>
        </p:spPr>
        <p:txBody>
          <a:bodyPr/>
          <a:lstStyle/>
          <a:p>
            <a:r>
              <a:rPr lang="zh-CN" altLang="en-US" sz="4800" b="1" dirty="0">
                <a:ea typeface="楷体_GB2312" pitchFamily="49" charset="-122"/>
              </a:rPr>
              <a:t>计算机的基本工作原理</a:t>
            </a:r>
            <a:r>
              <a:rPr lang="en-US" altLang="zh-CN" sz="4800" b="1" dirty="0" smtClean="0">
                <a:ea typeface="楷体_GB2312" pitchFamily="49" charset="-122"/>
              </a:rPr>
              <a:t>——</a:t>
            </a:r>
            <a:r>
              <a:rPr lang="zh-CN" altLang="en-US" sz="4800" b="1" dirty="0" smtClean="0">
                <a:ea typeface="楷体_GB2312" pitchFamily="49" charset="-122"/>
              </a:rPr>
              <a:t>“存储程序”原理</a:t>
            </a:r>
            <a:endParaRPr lang="zh-CN" altLang="en-US" sz="4800" b="1" dirty="0"/>
          </a:p>
        </p:txBody>
      </p:sp>
      <p:sp>
        <p:nvSpPr>
          <p:cNvPr id="4" name="Text Box 2122"/>
          <p:cNvSpPr txBox="1">
            <a:spLocks noGrp="1" noChangeArrowheads="1"/>
          </p:cNvSpPr>
          <p:nvPr>
            <p:ph idx="1"/>
          </p:nvPr>
        </p:nvSpPr>
        <p:spPr bwMode="auto">
          <a:xfrm>
            <a:off x="906860" y="1228012"/>
            <a:ext cx="12428140" cy="1744452"/>
          </a:xfrm>
          <a:prstGeom prst="rect">
            <a:avLst/>
          </a:prstGeom>
          <a:solidFill>
            <a:srgbClr val="CCFFFF"/>
          </a:solidFill>
          <a:ln w="57150">
            <a:solidFill>
              <a:srgbClr val="993300"/>
            </a:solidFill>
            <a:miter lim="800000"/>
            <a:headEnd/>
            <a:tailEnd/>
          </a:ln>
          <a:effectLst>
            <a:outerShdw dist="107763" dir="18900000" algn="ctr" rotWithShape="0">
              <a:srgbClr val="808080">
                <a:alpha val="50000"/>
              </a:srgbClr>
            </a:outerShdw>
          </a:effectLst>
        </p:spPr>
        <p:txBody>
          <a:bodyPr wrap="square">
            <a:spAutoFit/>
          </a:bodyPr>
          <a:lstStyle/>
          <a:p>
            <a:pPr marL="0" indent="0" algn="l">
              <a:lnSpc>
                <a:spcPct val="150000"/>
              </a:lnSpc>
              <a:spcBef>
                <a:spcPts val="0"/>
              </a:spcBef>
              <a:spcAft>
                <a:spcPts val="50"/>
              </a:spcAft>
              <a:buNone/>
              <a:defRPr/>
            </a:pPr>
            <a:r>
              <a:rPr lang="en-US" altLang="zh-CN" sz="3200" b="1" dirty="0">
                <a:ea typeface="宋体" pitchFamily="2" charset="-122"/>
              </a:rPr>
              <a:t>        </a:t>
            </a:r>
            <a:r>
              <a:rPr lang="zh-CN" altLang="en-US" sz="3200" b="1" dirty="0">
                <a:ea typeface="宋体" pitchFamily="2" charset="-122"/>
              </a:rPr>
              <a:t>计算机能够自动完成运算，是因为在存储器中“存储”了程序</a:t>
            </a:r>
            <a:r>
              <a:rPr lang="zh-CN" altLang="en-US" sz="3200" b="1" dirty="0" smtClean="0">
                <a:ea typeface="宋体" pitchFamily="2" charset="-122"/>
              </a:rPr>
              <a:t>。</a:t>
            </a:r>
            <a:endParaRPr lang="en-US" altLang="zh-CN" sz="3200" b="1" dirty="0" smtClean="0">
              <a:ea typeface="宋体" pitchFamily="2" charset="-122"/>
            </a:endParaRPr>
          </a:p>
          <a:p>
            <a:pPr marL="0" indent="0" algn="l">
              <a:lnSpc>
                <a:spcPct val="150000"/>
              </a:lnSpc>
              <a:spcBef>
                <a:spcPct val="50000"/>
              </a:spcBef>
              <a:buNone/>
              <a:defRPr/>
            </a:pPr>
            <a:r>
              <a:rPr lang="zh-CN" altLang="en-US" sz="3200" b="1" dirty="0" smtClean="0">
                <a:ea typeface="宋体" pitchFamily="2" charset="-122"/>
              </a:rPr>
              <a:t>         程序和数据均以二进制的形式保存在内存中。</a:t>
            </a:r>
            <a:endParaRPr lang="zh-CN" altLang="en-US" sz="3200" b="1" dirty="0">
              <a:ea typeface="宋体" pitchFamily="2" charset="-122"/>
            </a:endParaRPr>
          </a:p>
        </p:txBody>
      </p:sp>
      <p:sp>
        <p:nvSpPr>
          <p:cNvPr id="5" name="文本框 3"/>
          <p:cNvSpPr txBox="1"/>
          <p:nvPr/>
        </p:nvSpPr>
        <p:spPr>
          <a:xfrm>
            <a:off x="1338908" y="5267131"/>
            <a:ext cx="5587380" cy="4031873"/>
          </a:xfrm>
          <a:prstGeom prst="rect">
            <a:avLst/>
          </a:prstGeom>
          <a:solidFill>
            <a:schemeClr val="accent2">
              <a:lumMod val="20000"/>
              <a:lumOff val="80000"/>
            </a:schemeClr>
          </a:solidFill>
          <a:ln w="57150">
            <a:solidFill>
              <a:srgbClr val="0070C0"/>
            </a:solidFill>
          </a:ln>
        </p:spPr>
        <p:txBody>
          <a:bodyPr wrap="square" rtlCol="0">
            <a:spAutoFit/>
          </a:bodyPr>
          <a:lstStyle/>
          <a:p>
            <a:pPr algn="l"/>
            <a:r>
              <a:rPr lang="zh-CN" altLang="en-US" sz="3200" dirty="0" smtClean="0">
                <a:latin typeface="宋体" panose="02010600030101010101" pitchFamily="2" charset="-122"/>
                <a:ea typeface="宋体" panose="02010600030101010101" pitchFamily="2" charset="-122"/>
              </a:rPr>
              <a:t>程序：</a:t>
            </a:r>
            <a:endParaRPr lang="en-US" altLang="zh-CN" sz="3200" dirty="0" smtClean="0">
              <a:latin typeface="宋体" panose="02010600030101010101" pitchFamily="2" charset="-122"/>
              <a:ea typeface="宋体" panose="02010600030101010101" pitchFamily="2" charset="-122"/>
            </a:endParaRPr>
          </a:p>
          <a:p>
            <a:pPr lvl="1" algn="l">
              <a:defRPr/>
            </a:pPr>
            <a:r>
              <a:rPr lang="en-US" altLang="zh-CN" sz="3200" dirty="0">
                <a:solidFill>
                  <a:srgbClr val="000000"/>
                </a:solidFill>
              </a:rPr>
              <a:t>main( )</a:t>
            </a:r>
          </a:p>
          <a:p>
            <a:pPr lvl="1" algn="l">
              <a:defRPr/>
            </a:pPr>
            <a:r>
              <a:rPr lang="en-US" altLang="zh-CN" sz="3200" dirty="0">
                <a:solidFill>
                  <a:srgbClr val="000000"/>
                </a:solidFill>
              </a:rPr>
              <a:t>{ </a:t>
            </a:r>
            <a:r>
              <a:rPr lang="en-US" altLang="zh-CN" sz="3200" dirty="0" err="1">
                <a:solidFill>
                  <a:srgbClr val="000000"/>
                </a:solidFill>
              </a:rPr>
              <a:t>int</a:t>
            </a:r>
            <a:r>
              <a:rPr lang="en-US" altLang="zh-CN" sz="3200" dirty="0">
                <a:solidFill>
                  <a:srgbClr val="000000"/>
                </a:solidFill>
              </a:rPr>
              <a:t> a, b, c;</a:t>
            </a:r>
          </a:p>
          <a:p>
            <a:pPr lvl="1" algn="l">
              <a:defRPr/>
            </a:pPr>
            <a:r>
              <a:rPr lang="en-US" altLang="zh-CN" sz="3200" dirty="0" smtClean="0">
                <a:solidFill>
                  <a:srgbClr val="000000"/>
                </a:solidFill>
              </a:rPr>
              <a:t>   a=3;</a:t>
            </a:r>
          </a:p>
          <a:p>
            <a:pPr lvl="1" algn="l">
              <a:defRPr/>
            </a:pPr>
            <a:r>
              <a:rPr lang="en-US" altLang="zh-CN" sz="3200" dirty="0">
                <a:solidFill>
                  <a:srgbClr val="000000"/>
                </a:solidFill>
              </a:rPr>
              <a:t> </a:t>
            </a:r>
            <a:r>
              <a:rPr lang="en-US" altLang="zh-CN" sz="3200" dirty="0" smtClean="0">
                <a:solidFill>
                  <a:srgbClr val="000000"/>
                </a:solidFill>
              </a:rPr>
              <a:t>  b=5;</a:t>
            </a:r>
            <a:endParaRPr lang="en-US" altLang="zh-CN" sz="3200" dirty="0">
              <a:solidFill>
                <a:srgbClr val="000000"/>
              </a:solidFill>
            </a:endParaRPr>
          </a:p>
          <a:p>
            <a:pPr lvl="1" algn="l">
              <a:defRPr/>
            </a:pPr>
            <a:r>
              <a:rPr lang="en-US" altLang="zh-CN" sz="3200" dirty="0">
                <a:solidFill>
                  <a:srgbClr val="000000"/>
                </a:solidFill>
              </a:rPr>
              <a:t>   c=</a:t>
            </a:r>
            <a:r>
              <a:rPr lang="en-US" altLang="zh-CN" sz="3200" dirty="0" err="1">
                <a:solidFill>
                  <a:srgbClr val="000000"/>
                </a:solidFill>
              </a:rPr>
              <a:t>a+b</a:t>
            </a:r>
            <a:r>
              <a:rPr lang="en-US" altLang="zh-CN" sz="3200" dirty="0">
                <a:solidFill>
                  <a:srgbClr val="000000"/>
                </a:solidFill>
              </a:rPr>
              <a:t>;</a:t>
            </a:r>
          </a:p>
          <a:p>
            <a:pPr lvl="1" algn="l">
              <a:defRPr/>
            </a:pPr>
            <a:r>
              <a:rPr lang="en-US" altLang="zh-CN" sz="3200" dirty="0">
                <a:solidFill>
                  <a:srgbClr val="000000"/>
                </a:solidFill>
              </a:rPr>
              <a:t>   </a:t>
            </a:r>
            <a:r>
              <a:rPr lang="en-US" altLang="zh-CN" sz="3200" dirty="0" err="1">
                <a:solidFill>
                  <a:srgbClr val="000000"/>
                </a:solidFill>
              </a:rPr>
              <a:t>printf</a:t>
            </a:r>
            <a:r>
              <a:rPr lang="en-US" altLang="zh-CN" sz="3200" dirty="0">
                <a:solidFill>
                  <a:srgbClr val="000000"/>
                </a:solidFill>
              </a:rPr>
              <a:t>(“ </a:t>
            </a:r>
            <a:r>
              <a:rPr lang="en-US" altLang="zh-CN" sz="3200" dirty="0" err="1">
                <a:solidFill>
                  <a:srgbClr val="000000"/>
                </a:solidFill>
              </a:rPr>
              <a:t>a+b</a:t>
            </a:r>
            <a:r>
              <a:rPr lang="en-US" altLang="zh-CN" sz="3200" dirty="0">
                <a:solidFill>
                  <a:srgbClr val="000000"/>
                </a:solidFill>
              </a:rPr>
              <a:t>= %d\n”, c);</a:t>
            </a:r>
          </a:p>
          <a:p>
            <a:pPr lvl="1" algn="l">
              <a:defRPr/>
            </a:pPr>
            <a:r>
              <a:rPr lang="en-US" altLang="zh-CN" sz="3200" dirty="0" smtClean="0">
                <a:solidFill>
                  <a:srgbClr val="000000"/>
                </a:solidFill>
              </a:rPr>
              <a:t>}</a:t>
            </a:r>
            <a:endParaRPr lang="en-US" altLang="zh-CN" sz="3200" dirty="0">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615787547"/>
              </p:ext>
            </p:extLst>
          </p:nvPr>
        </p:nvGraphicFramePr>
        <p:xfrm>
          <a:off x="8539708" y="3322340"/>
          <a:ext cx="4464496" cy="6217980"/>
        </p:xfrm>
        <a:graphic>
          <a:graphicData uri="http://schemas.openxmlformats.org/drawingml/2006/table">
            <a:tbl>
              <a:tblPr firstRow="1" bandRow="1">
                <a:tableStyleId>{5C22544A-7EE6-4342-B048-85BDC9FD1C3A}</a:tableStyleId>
              </a:tblPr>
              <a:tblGrid>
                <a:gridCol w="2358602"/>
                <a:gridCol w="2105894"/>
              </a:tblGrid>
              <a:tr h="370864">
                <a:tc>
                  <a:txBody>
                    <a:bodyPr/>
                    <a:lstStyle/>
                    <a:p>
                      <a:pPr algn="ctr"/>
                      <a:r>
                        <a:rPr lang="zh-CN" altLang="en-US" sz="2800" dirty="0" smtClean="0">
                          <a:solidFill>
                            <a:srgbClr val="C00000"/>
                          </a:solidFill>
                          <a:sym typeface="Symbol"/>
                        </a:rPr>
                        <a:t></a:t>
                      </a:r>
                      <a:endParaRPr lang="zh-CN" altLang="en-US" sz="2800" dirty="0">
                        <a:solidFill>
                          <a:srgbClr val="C00000"/>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zh-CN" altLang="en-US" sz="2800" b="1" dirty="0" smtClean="0"/>
                        <a:t>        </a:t>
                      </a:r>
                      <a:endParaRPr lang="zh-CN" altLang="en-US" sz="2800" b="1"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28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2800" b="1" dirty="0" smtClean="0"/>
                        <a:t>           </a:t>
                      </a:r>
                      <a:r>
                        <a:rPr lang="zh-CN" altLang="en-US" sz="4000" b="1" dirty="0" smtClean="0"/>
                        <a:t>程序</a:t>
                      </a:r>
                      <a:endParaRPr lang="zh-CN" altLang="en-US" sz="40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28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28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r>
                        <a:rPr lang="en-US" altLang="zh-CN" sz="2800" dirty="0" smtClean="0"/>
                        <a:t>…</a:t>
                      </a: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zh-CN" altLang="en-US" sz="3600"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r>
                        <a:rPr lang="en-US" altLang="zh-CN" sz="4000" b="1" dirty="0" smtClean="0"/>
                        <a:t>00000011</a:t>
                      </a:r>
                      <a:endParaRPr lang="zh-CN" altLang="en-US" sz="4000" b="1"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4400" b="1" dirty="0" smtClean="0"/>
                        <a:t>a</a:t>
                      </a:r>
                      <a:endParaRPr lang="zh-CN" altLang="en-US" sz="3600"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r>
                        <a:rPr lang="en-US" altLang="zh-CN" sz="4000" b="1" dirty="0" smtClean="0"/>
                        <a:t>00000101</a:t>
                      </a:r>
                      <a:endParaRPr lang="zh-CN" altLang="en-US" sz="4000" b="1"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4400" b="1" dirty="0" smtClean="0"/>
                        <a:t>b     </a:t>
                      </a:r>
                      <a:r>
                        <a:rPr lang="zh-CN" altLang="en-US" sz="4000" b="1" dirty="0" smtClean="0"/>
                        <a:t>数据</a:t>
                      </a:r>
                      <a:r>
                        <a:rPr lang="en-US" altLang="zh-CN" sz="4000" dirty="0" smtClean="0"/>
                        <a:t> </a:t>
                      </a:r>
                      <a:r>
                        <a:rPr lang="en-US" altLang="zh-CN" sz="4400" b="1" dirty="0" smtClean="0"/>
                        <a:t>   </a:t>
                      </a:r>
                      <a:endParaRPr lang="zh-CN" altLang="en-US" sz="44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4400" b="1" baseline="0" dirty="0" smtClean="0"/>
                        <a:t>c</a:t>
                      </a:r>
                      <a:endParaRPr lang="zh-CN" altLang="en-US" sz="4400" b="1"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64">
                <a:tc>
                  <a:txBody>
                    <a:bodyPr/>
                    <a:lstStyle/>
                    <a:p>
                      <a:pPr algn="ctr"/>
                      <a:r>
                        <a:rPr lang="en-US" altLang="zh-CN" sz="2800" dirty="0" smtClean="0"/>
                        <a:t>…</a:t>
                      </a:r>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zh-CN" altLang="en-US" sz="2800" dirty="0"/>
                    </a:p>
                  </a:txBody>
                  <a:tcPr marT="45723" marB="4572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
        <p:nvSpPr>
          <p:cNvPr id="8" name="右大括号 7"/>
          <p:cNvSpPr/>
          <p:nvPr/>
        </p:nvSpPr>
        <p:spPr>
          <a:xfrm>
            <a:off x="10915972" y="3898404"/>
            <a:ext cx="576064" cy="2015936"/>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p:cNvSpPr/>
          <p:nvPr/>
        </p:nvSpPr>
        <p:spPr>
          <a:xfrm>
            <a:off x="11276012" y="6922740"/>
            <a:ext cx="648072" cy="1944216"/>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箭头 10"/>
          <p:cNvSpPr/>
          <p:nvPr/>
        </p:nvSpPr>
        <p:spPr>
          <a:xfrm>
            <a:off x="5852592" y="3754388"/>
            <a:ext cx="2615108" cy="936104"/>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0" name="Picture 2" descr="http://i9.qhimg.com/t01d6ecfd03d167e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020" y="2971605"/>
            <a:ext cx="25527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99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2"/>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sp>
        <p:nvSpPr>
          <p:cNvPr id="23561" name="Text Box 2071"/>
          <p:cNvSpPr txBox="1">
            <a:spLocks noChangeArrowheads="1"/>
          </p:cNvSpPr>
          <p:nvPr/>
        </p:nvSpPr>
        <p:spPr bwMode="auto">
          <a:xfrm>
            <a:off x="2059484" y="1017588"/>
            <a:ext cx="10151566" cy="769441"/>
          </a:xfrm>
          <a:prstGeom prst="rect">
            <a:avLst/>
          </a:prstGeom>
          <a:noFill/>
          <a:ln w="9525">
            <a:noFill/>
            <a:miter lim="800000"/>
            <a:headEnd/>
            <a:tailEnd/>
          </a:ln>
        </p:spPr>
        <p:txBody>
          <a:bodyPr wrap="square">
            <a:spAutoFit/>
          </a:bodyPr>
          <a:lstStyle/>
          <a:p>
            <a:pPr algn="l"/>
            <a:r>
              <a:rPr lang="en-US" altLang="zh-CN" sz="4400" b="0" dirty="0">
                <a:latin typeface="华文琥珀" pitchFamily="2" charset="-122"/>
                <a:ea typeface="华文琥珀" pitchFamily="2" charset="-122"/>
              </a:rPr>
              <a:t> </a:t>
            </a:r>
            <a:r>
              <a:rPr lang="en-US" altLang="zh-CN" sz="4400" b="0" dirty="0" smtClean="0">
                <a:latin typeface="华文琥珀" pitchFamily="2" charset="-122"/>
                <a:ea typeface="华文琥珀" pitchFamily="2" charset="-122"/>
              </a:rPr>
              <a:t>1.4.1 </a:t>
            </a:r>
            <a:r>
              <a:rPr lang="zh-CN" altLang="en-US" sz="4400" dirty="0">
                <a:solidFill>
                  <a:schemeClr val="tx2"/>
                </a:solidFill>
                <a:ea typeface="宋体" pitchFamily="2" charset="-122"/>
              </a:rPr>
              <a:t>微型计算机的硬件系统</a:t>
            </a:r>
          </a:p>
        </p:txBody>
      </p:sp>
      <p:sp>
        <p:nvSpPr>
          <p:cNvPr id="23562" name="Text Box 2073"/>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23563" name="Rectangle 2097"/>
          <p:cNvSpPr>
            <a:spLocks noChangeArrowheads="1"/>
          </p:cNvSpPr>
          <p:nvPr/>
        </p:nvSpPr>
        <p:spPr bwMode="auto">
          <a:xfrm>
            <a:off x="1266825" y="3322638"/>
            <a:ext cx="1347788" cy="922337"/>
          </a:xfrm>
          <a:prstGeom prst="rect">
            <a:avLst/>
          </a:prstGeom>
          <a:solidFill>
            <a:srgbClr val="FFFF99"/>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微处理器</a:t>
            </a:r>
          </a:p>
          <a:p>
            <a:pPr>
              <a:lnSpc>
                <a:spcPct val="112000"/>
              </a:lnSpc>
            </a:pPr>
            <a:r>
              <a:rPr lang="zh-CN" altLang="en-US" sz="2400">
                <a:solidFill>
                  <a:srgbClr val="000000"/>
                </a:solidFill>
                <a:ea typeface="宋体" pitchFamily="2" charset="-122"/>
              </a:rPr>
              <a:t>（</a:t>
            </a:r>
            <a:r>
              <a:rPr lang="en-US" altLang="zh-CN" sz="2400">
                <a:solidFill>
                  <a:srgbClr val="000000"/>
                </a:solidFill>
                <a:ea typeface="宋体" pitchFamily="2" charset="-122"/>
              </a:rPr>
              <a:t>CPU</a:t>
            </a:r>
            <a:r>
              <a:rPr lang="zh-CN" altLang="en-US" sz="2400" b="0">
                <a:solidFill>
                  <a:srgbClr val="000000"/>
                </a:solidFill>
                <a:ea typeface="宋体" pitchFamily="2" charset="-122"/>
              </a:rPr>
              <a:t>）</a:t>
            </a:r>
          </a:p>
          <a:p>
            <a:pPr algn="just"/>
            <a:endParaRPr lang="zh-CN" altLang="en-US" sz="2400" b="0">
              <a:ea typeface="宋体" pitchFamily="2" charset="-122"/>
            </a:endParaRPr>
          </a:p>
          <a:p>
            <a:endParaRPr lang="en-US" altLang="zh-CN" sz="2400" b="0">
              <a:ea typeface="宋体" pitchFamily="2" charset="-122"/>
            </a:endParaRPr>
          </a:p>
        </p:txBody>
      </p:sp>
      <p:sp>
        <p:nvSpPr>
          <p:cNvPr id="23564" name="Line 2098"/>
          <p:cNvSpPr>
            <a:spLocks noChangeShapeType="1"/>
          </p:cNvSpPr>
          <p:nvPr/>
        </p:nvSpPr>
        <p:spPr bwMode="auto">
          <a:xfrm flipH="1">
            <a:off x="2633663" y="3757613"/>
            <a:ext cx="9123362" cy="1587"/>
          </a:xfrm>
          <a:prstGeom prst="line">
            <a:avLst/>
          </a:prstGeom>
          <a:noFill/>
          <a:ln w="25400">
            <a:solidFill>
              <a:srgbClr val="000000"/>
            </a:solidFill>
            <a:round/>
            <a:headEnd type="triangle" w="sm" len="med"/>
            <a:tailEnd type="triangle" w="sm" len="med"/>
          </a:ln>
        </p:spPr>
        <p:txBody>
          <a:bodyPr/>
          <a:lstStyle/>
          <a:p>
            <a:endParaRPr lang="zh-CN" altLang="en-US"/>
          </a:p>
        </p:txBody>
      </p:sp>
      <p:sp>
        <p:nvSpPr>
          <p:cNvPr id="23565" name="Line 2099"/>
          <p:cNvSpPr>
            <a:spLocks noChangeShapeType="1"/>
          </p:cNvSpPr>
          <p:nvPr/>
        </p:nvSpPr>
        <p:spPr bwMode="auto">
          <a:xfrm>
            <a:off x="3338513" y="3775075"/>
            <a:ext cx="1587" cy="471488"/>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66" name="Rectangle 2100"/>
          <p:cNvSpPr>
            <a:spLocks noChangeArrowheads="1"/>
          </p:cNvSpPr>
          <p:nvPr/>
        </p:nvSpPr>
        <p:spPr bwMode="auto">
          <a:xfrm>
            <a:off x="2825750" y="4283075"/>
            <a:ext cx="941388" cy="819150"/>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spcBef>
                <a:spcPts val="775"/>
              </a:spcBef>
            </a:pPr>
            <a:r>
              <a:rPr lang="zh-CN" altLang="en-US" sz="2400" dirty="0">
                <a:solidFill>
                  <a:srgbClr val="000000"/>
                </a:solidFill>
                <a:ea typeface="宋体" pitchFamily="2" charset="-122"/>
              </a:rPr>
              <a:t>内存</a:t>
            </a:r>
            <a:endParaRPr lang="zh-CN" altLang="en-US" sz="2400" dirty="0">
              <a:ea typeface="宋体" pitchFamily="2" charset="-122"/>
            </a:endParaRPr>
          </a:p>
        </p:txBody>
      </p:sp>
      <p:sp>
        <p:nvSpPr>
          <p:cNvPr id="23567" name="Line 2101"/>
          <p:cNvSpPr>
            <a:spLocks noChangeShapeType="1"/>
          </p:cNvSpPr>
          <p:nvPr/>
        </p:nvSpPr>
        <p:spPr bwMode="auto">
          <a:xfrm>
            <a:off x="4556125" y="3756025"/>
            <a:ext cx="1588" cy="517525"/>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68" name="Rectangle 2102"/>
          <p:cNvSpPr>
            <a:spLocks noChangeArrowheads="1"/>
          </p:cNvSpPr>
          <p:nvPr/>
        </p:nvSpPr>
        <p:spPr bwMode="auto">
          <a:xfrm>
            <a:off x="3979863" y="4322763"/>
            <a:ext cx="1112837" cy="796925"/>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外存</a:t>
            </a:r>
          </a:p>
          <a:p>
            <a:pPr>
              <a:lnSpc>
                <a:spcPct val="112000"/>
              </a:lnSpc>
            </a:pPr>
            <a:r>
              <a:rPr lang="zh-CN" altLang="en-US" sz="2400">
                <a:solidFill>
                  <a:srgbClr val="000000"/>
                </a:solidFill>
                <a:ea typeface="宋体" pitchFamily="2" charset="-122"/>
              </a:rPr>
              <a:t>接口</a:t>
            </a:r>
            <a:endParaRPr lang="zh-CN" altLang="en-US" sz="2400">
              <a:ea typeface="宋体" pitchFamily="2" charset="-122"/>
            </a:endParaRPr>
          </a:p>
        </p:txBody>
      </p:sp>
      <p:sp>
        <p:nvSpPr>
          <p:cNvPr id="23569" name="Rectangle 2103"/>
          <p:cNvSpPr>
            <a:spLocks noChangeArrowheads="1"/>
          </p:cNvSpPr>
          <p:nvPr/>
        </p:nvSpPr>
        <p:spPr bwMode="auto">
          <a:xfrm>
            <a:off x="2881313" y="5691188"/>
            <a:ext cx="1785937" cy="849312"/>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软盘、硬盘光盘驱动器</a:t>
            </a:r>
            <a:endParaRPr lang="zh-CN" altLang="en-US" sz="2400">
              <a:ea typeface="宋体" pitchFamily="2" charset="-122"/>
            </a:endParaRPr>
          </a:p>
        </p:txBody>
      </p:sp>
      <p:sp>
        <p:nvSpPr>
          <p:cNvPr id="23570" name="Line 2104"/>
          <p:cNvSpPr>
            <a:spLocks noChangeShapeType="1"/>
          </p:cNvSpPr>
          <p:nvPr/>
        </p:nvSpPr>
        <p:spPr bwMode="auto">
          <a:xfrm>
            <a:off x="4513263" y="5130800"/>
            <a:ext cx="1587" cy="59055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71" name="Line 2105"/>
          <p:cNvSpPr>
            <a:spLocks noChangeShapeType="1"/>
          </p:cNvSpPr>
          <p:nvPr/>
        </p:nvSpPr>
        <p:spPr bwMode="auto">
          <a:xfrm>
            <a:off x="5965825" y="3775075"/>
            <a:ext cx="1588" cy="471488"/>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72" name="Rectangle 2106"/>
          <p:cNvSpPr>
            <a:spLocks noChangeArrowheads="1"/>
          </p:cNvSpPr>
          <p:nvPr/>
        </p:nvSpPr>
        <p:spPr bwMode="auto">
          <a:xfrm>
            <a:off x="5410200" y="4303713"/>
            <a:ext cx="1257300" cy="792162"/>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输入设备接口</a:t>
            </a:r>
            <a:endParaRPr lang="zh-CN" altLang="en-US" sz="2400">
              <a:ea typeface="宋体" pitchFamily="2" charset="-122"/>
            </a:endParaRPr>
          </a:p>
        </p:txBody>
      </p:sp>
      <p:sp>
        <p:nvSpPr>
          <p:cNvPr id="23573" name="Rectangle 2107"/>
          <p:cNvSpPr>
            <a:spLocks noChangeArrowheads="1"/>
          </p:cNvSpPr>
          <p:nvPr/>
        </p:nvSpPr>
        <p:spPr bwMode="auto">
          <a:xfrm>
            <a:off x="4881563" y="5683250"/>
            <a:ext cx="1727200" cy="809625"/>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键盘等输入设备</a:t>
            </a:r>
            <a:endParaRPr lang="zh-CN" altLang="en-US" sz="2400">
              <a:ea typeface="宋体" pitchFamily="2" charset="-122"/>
            </a:endParaRPr>
          </a:p>
        </p:txBody>
      </p:sp>
      <p:sp>
        <p:nvSpPr>
          <p:cNvPr id="23574" name="Line 2108"/>
          <p:cNvSpPr>
            <a:spLocks noChangeShapeType="1"/>
          </p:cNvSpPr>
          <p:nvPr/>
        </p:nvSpPr>
        <p:spPr bwMode="auto">
          <a:xfrm>
            <a:off x="5902325" y="5130800"/>
            <a:ext cx="1588" cy="59055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75" name="Line 2109"/>
          <p:cNvSpPr>
            <a:spLocks noChangeShapeType="1"/>
          </p:cNvSpPr>
          <p:nvPr/>
        </p:nvSpPr>
        <p:spPr bwMode="auto">
          <a:xfrm>
            <a:off x="7910513" y="3736975"/>
            <a:ext cx="1587" cy="509588"/>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76" name="Rectangle 2110"/>
          <p:cNvSpPr>
            <a:spLocks noChangeArrowheads="1"/>
          </p:cNvSpPr>
          <p:nvPr/>
        </p:nvSpPr>
        <p:spPr bwMode="auto">
          <a:xfrm>
            <a:off x="7312025" y="4302125"/>
            <a:ext cx="1427163" cy="809625"/>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输出设备接口</a:t>
            </a:r>
            <a:endParaRPr lang="zh-CN" altLang="en-US" sz="2400">
              <a:ea typeface="宋体" pitchFamily="2" charset="-122"/>
            </a:endParaRPr>
          </a:p>
        </p:txBody>
      </p:sp>
      <p:sp>
        <p:nvSpPr>
          <p:cNvPr id="23577" name="Rectangle 2111"/>
          <p:cNvSpPr>
            <a:spLocks noChangeArrowheads="1"/>
          </p:cNvSpPr>
          <p:nvPr/>
        </p:nvSpPr>
        <p:spPr bwMode="auto">
          <a:xfrm>
            <a:off x="6810375" y="5654675"/>
            <a:ext cx="2232025" cy="811213"/>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显示器、打印机等输出设备</a:t>
            </a:r>
            <a:endParaRPr lang="zh-CN" altLang="en-US" sz="2400">
              <a:ea typeface="宋体" pitchFamily="2" charset="-122"/>
            </a:endParaRPr>
          </a:p>
        </p:txBody>
      </p:sp>
      <p:sp>
        <p:nvSpPr>
          <p:cNvPr id="23578" name="Line 2112"/>
          <p:cNvSpPr>
            <a:spLocks noChangeShapeType="1"/>
          </p:cNvSpPr>
          <p:nvPr/>
        </p:nvSpPr>
        <p:spPr bwMode="auto">
          <a:xfrm>
            <a:off x="8016875" y="5102225"/>
            <a:ext cx="0" cy="592138"/>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79" name="Line 2113"/>
          <p:cNvSpPr>
            <a:spLocks noChangeShapeType="1"/>
          </p:cNvSpPr>
          <p:nvPr/>
        </p:nvSpPr>
        <p:spPr bwMode="auto">
          <a:xfrm>
            <a:off x="9896475" y="3756025"/>
            <a:ext cx="1588" cy="490538"/>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80" name="Rectangle 2114"/>
          <p:cNvSpPr>
            <a:spLocks noChangeArrowheads="1"/>
          </p:cNvSpPr>
          <p:nvPr/>
        </p:nvSpPr>
        <p:spPr bwMode="auto">
          <a:xfrm>
            <a:off x="9277350" y="4302125"/>
            <a:ext cx="1303338" cy="828675"/>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其它外设       接口</a:t>
            </a:r>
            <a:endParaRPr lang="zh-CN" altLang="en-US" sz="2400">
              <a:ea typeface="宋体" pitchFamily="2" charset="-122"/>
            </a:endParaRPr>
          </a:p>
        </p:txBody>
      </p:sp>
      <p:sp>
        <p:nvSpPr>
          <p:cNvPr id="23581" name="Rectangle 2115"/>
          <p:cNvSpPr>
            <a:spLocks noChangeArrowheads="1"/>
          </p:cNvSpPr>
          <p:nvPr/>
        </p:nvSpPr>
        <p:spPr bwMode="auto">
          <a:xfrm>
            <a:off x="9191625" y="5637213"/>
            <a:ext cx="1411288" cy="809625"/>
          </a:xfrm>
          <a:prstGeom prst="rect">
            <a:avLst/>
          </a:prstGeom>
          <a:solidFill>
            <a:srgbClr val="FFFFFF"/>
          </a:solidFill>
          <a:ln w="9525">
            <a:solidFill>
              <a:srgbClr val="000000"/>
            </a:solidFill>
            <a:miter lim="800000"/>
            <a:headEnd/>
            <a:tailEnd/>
          </a:ln>
        </p:spPr>
        <p:txBody>
          <a:bodyPr lIns="12700" tIns="12700" rIns="12700" bIns="12700"/>
          <a:lstStyle/>
          <a:p>
            <a:pPr>
              <a:lnSpc>
                <a:spcPct val="112000"/>
              </a:lnSpc>
            </a:pPr>
            <a:r>
              <a:rPr lang="zh-CN" altLang="en-US" sz="2400">
                <a:solidFill>
                  <a:srgbClr val="000000"/>
                </a:solidFill>
                <a:ea typeface="宋体" pitchFamily="2" charset="-122"/>
              </a:rPr>
              <a:t>各种其它</a:t>
            </a:r>
            <a:r>
              <a:rPr lang="en-US" altLang="zh-CN" sz="2400">
                <a:solidFill>
                  <a:srgbClr val="000000"/>
                </a:solidFill>
                <a:ea typeface="宋体" pitchFamily="2" charset="-122"/>
              </a:rPr>
              <a:t>I/O</a:t>
            </a:r>
            <a:r>
              <a:rPr lang="zh-CN" altLang="en-US" sz="2400">
                <a:solidFill>
                  <a:srgbClr val="000000"/>
                </a:solidFill>
                <a:ea typeface="宋体" pitchFamily="2" charset="-122"/>
              </a:rPr>
              <a:t>设备</a:t>
            </a:r>
            <a:endParaRPr lang="zh-CN" altLang="en-US" sz="2400">
              <a:ea typeface="宋体" pitchFamily="2" charset="-122"/>
            </a:endParaRPr>
          </a:p>
        </p:txBody>
      </p:sp>
      <p:sp>
        <p:nvSpPr>
          <p:cNvPr id="23582" name="Line 2116"/>
          <p:cNvSpPr>
            <a:spLocks noChangeShapeType="1"/>
          </p:cNvSpPr>
          <p:nvPr/>
        </p:nvSpPr>
        <p:spPr bwMode="auto">
          <a:xfrm>
            <a:off x="9896475" y="5111750"/>
            <a:ext cx="1588" cy="59055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23583" name="Line 2117"/>
          <p:cNvSpPr>
            <a:spLocks noChangeShapeType="1"/>
          </p:cNvSpPr>
          <p:nvPr/>
        </p:nvSpPr>
        <p:spPr bwMode="auto">
          <a:xfrm>
            <a:off x="1266825" y="5483225"/>
            <a:ext cx="10340975" cy="1588"/>
          </a:xfrm>
          <a:prstGeom prst="line">
            <a:avLst/>
          </a:prstGeom>
          <a:noFill/>
          <a:ln w="6350">
            <a:solidFill>
              <a:srgbClr val="000000"/>
            </a:solidFill>
            <a:prstDash val="dash"/>
            <a:round/>
            <a:headEnd type="none" w="sm" len="med"/>
            <a:tailEnd type="none" w="sm" len="med"/>
          </a:ln>
        </p:spPr>
        <p:txBody>
          <a:bodyPr/>
          <a:lstStyle/>
          <a:p>
            <a:endParaRPr lang="zh-CN" altLang="en-US"/>
          </a:p>
        </p:txBody>
      </p:sp>
      <p:sp>
        <p:nvSpPr>
          <p:cNvPr id="23584" name="Text Box 2118"/>
          <p:cNvSpPr txBox="1">
            <a:spLocks noChangeArrowheads="1"/>
          </p:cNvSpPr>
          <p:nvPr/>
        </p:nvSpPr>
        <p:spPr bwMode="auto">
          <a:xfrm>
            <a:off x="4075113" y="3106316"/>
            <a:ext cx="5329237" cy="584775"/>
          </a:xfrm>
          <a:prstGeom prst="rect">
            <a:avLst/>
          </a:prstGeom>
          <a:noFill/>
          <a:ln w="9525">
            <a:noFill/>
            <a:miter lim="800000"/>
            <a:headEnd/>
            <a:tailEnd/>
          </a:ln>
        </p:spPr>
        <p:txBody>
          <a:bodyPr>
            <a:spAutoFit/>
          </a:bodyPr>
          <a:lstStyle/>
          <a:p>
            <a:pPr>
              <a:spcBef>
                <a:spcPct val="50000"/>
              </a:spcBef>
            </a:pPr>
            <a:r>
              <a:rPr lang="zh-CN" altLang="en-US" sz="3200" dirty="0">
                <a:solidFill>
                  <a:srgbClr val="0000FF"/>
                </a:solidFill>
                <a:ea typeface="宋体" pitchFamily="2" charset="-122"/>
              </a:rPr>
              <a:t>系统总线</a:t>
            </a:r>
          </a:p>
        </p:txBody>
      </p:sp>
      <p:sp>
        <p:nvSpPr>
          <p:cNvPr id="23585" name="Text Box 2119"/>
          <p:cNvSpPr txBox="1">
            <a:spLocks noChangeArrowheads="1"/>
          </p:cNvSpPr>
          <p:nvPr/>
        </p:nvSpPr>
        <p:spPr bwMode="auto">
          <a:xfrm>
            <a:off x="11060113" y="4546600"/>
            <a:ext cx="1008062" cy="584775"/>
          </a:xfrm>
          <a:prstGeom prst="rect">
            <a:avLst/>
          </a:prstGeom>
          <a:noFill/>
          <a:ln w="9525">
            <a:noFill/>
            <a:miter lim="800000"/>
            <a:headEnd/>
            <a:tailEnd/>
          </a:ln>
        </p:spPr>
        <p:txBody>
          <a:bodyPr>
            <a:spAutoFit/>
          </a:bodyPr>
          <a:lstStyle/>
          <a:p>
            <a:pPr>
              <a:spcBef>
                <a:spcPct val="50000"/>
              </a:spcBef>
            </a:pPr>
            <a:r>
              <a:rPr lang="zh-CN" altLang="en-US" sz="3200" dirty="0">
                <a:solidFill>
                  <a:srgbClr val="FF0000"/>
                </a:solidFill>
                <a:ea typeface="宋体" pitchFamily="2" charset="-122"/>
              </a:rPr>
              <a:t>主机</a:t>
            </a:r>
          </a:p>
        </p:txBody>
      </p:sp>
      <p:sp>
        <p:nvSpPr>
          <p:cNvPr id="23586" name="Text Box 2120"/>
          <p:cNvSpPr txBox="1">
            <a:spLocks noChangeArrowheads="1"/>
          </p:cNvSpPr>
          <p:nvPr/>
        </p:nvSpPr>
        <p:spPr bwMode="auto">
          <a:xfrm>
            <a:off x="11060113" y="5842000"/>
            <a:ext cx="1150937" cy="584775"/>
          </a:xfrm>
          <a:prstGeom prst="rect">
            <a:avLst/>
          </a:prstGeom>
          <a:noFill/>
          <a:ln w="9525">
            <a:noFill/>
            <a:miter lim="800000"/>
            <a:headEnd/>
            <a:tailEnd/>
          </a:ln>
        </p:spPr>
        <p:txBody>
          <a:bodyPr>
            <a:spAutoFit/>
          </a:bodyPr>
          <a:lstStyle/>
          <a:p>
            <a:pPr>
              <a:spcBef>
                <a:spcPct val="50000"/>
              </a:spcBef>
            </a:pPr>
            <a:r>
              <a:rPr lang="zh-CN" altLang="en-US" sz="3200" dirty="0">
                <a:solidFill>
                  <a:srgbClr val="FF0000"/>
                </a:solidFill>
                <a:ea typeface="宋体" pitchFamily="2" charset="-122"/>
              </a:rPr>
              <a:t>外设</a:t>
            </a:r>
          </a:p>
        </p:txBody>
      </p:sp>
      <p:sp>
        <p:nvSpPr>
          <p:cNvPr id="23587" name="Text Box 2121"/>
          <p:cNvSpPr txBox="1">
            <a:spLocks noChangeArrowheads="1"/>
          </p:cNvSpPr>
          <p:nvPr/>
        </p:nvSpPr>
        <p:spPr bwMode="auto">
          <a:xfrm>
            <a:off x="3714750" y="7354888"/>
            <a:ext cx="6408738" cy="523875"/>
          </a:xfrm>
          <a:prstGeom prst="rect">
            <a:avLst/>
          </a:prstGeom>
          <a:noFill/>
          <a:ln w="9525">
            <a:noFill/>
            <a:miter lim="800000"/>
            <a:headEnd/>
            <a:tailEnd/>
          </a:ln>
        </p:spPr>
        <p:txBody>
          <a:bodyPr>
            <a:spAutoFit/>
          </a:bodyPr>
          <a:lstStyle/>
          <a:p>
            <a:pPr>
              <a:spcBef>
                <a:spcPct val="50000"/>
              </a:spcBef>
            </a:pPr>
            <a:r>
              <a:rPr lang="en-US" altLang="zh-CN" sz="2800">
                <a:ea typeface="宋体" pitchFamily="2" charset="-122"/>
              </a:rPr>
              <a:t> </a:t>
            </a:r>
            <a:r>
              <a:rPr lang="zh-CN" altLang="en-US" sz="2800">
                <a:ea typeface="宋体" pitchFamily="2" charset="-122"/>
              </a:rPr>
              <a:t>微型机的硬件系统结构示意图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585"/>
                                        </p:tgtEl>
                                        <p:attrNameLst>
                                          <p:attrName>style.visibility</p:attrName>
                                        </p:attrNameLst>
                                      </p:cBhvr>
                                      <p:to>
                                        <p:strVal val="visible"/>
                                      </p:to>
                                    </p:set>
                                    <p:anim calcmode="lin" valueType="num">
                                      <p:cBhvr additive="base">
                                        <p:cTn id="11" dur="500" fill="hold"/>
                                        <p:tgtEl>
                                          <p:spTgt spid="23585"/>
                                        </p:tgtEl>
                                        <p:attrNameLst>
                                          <p:attrName>ppt_x</p:attrName>
                                        </p:attrNameLst>
                                      </p:cBhvr>
                                      <p:tavLst>
                                        <p:tav tm="0">
                                          <p:val>
                                            <p:strVal val="1+#ppt_w/2"/>
                                          </p:val>
                                        </p:tav>
                                        <p:tav tm="100000">
                                          <p:val>
                                            <p:strVal val="#ppt_x"/>
                                          </p:val>
                                        </p:tav>
                                      </p:tavLst>
                                    </p:anim>
                                    <p:anim calcmode="lin" valueType="num">
                                      <p:cBhvr additive="base">
                                        <p:cTn id="12" dur="500" fill="hold"/>
                                        <p:tgtEl>
                                          <p:spTgt spid="235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586"/>
                                        </p:tgtEl>
                                        <p:attrNameLst>
                                          <p:attrName>style.visibility</p:attrName>
                                        </p:attrNameLst>
                                      </p:cBhvr>
                                      <p:to>
                                        <p:strVal val="visible"/>
                                      </p:to>
                                    </p:set>
                                    <p:anim calcmode="lin" valueType="num">
                                      <p:cBhvr additive="base">
                                        <p:cTn id="17" dur="500" fill="hold"/>
                                        <p:tgtEl>
                                          <p:spTgt spid="23586"/>
                                        </p:tgtEl>
                                        <p:attrNameLst>
                                          <p:attrName>ppt_x</p:attrName>
                                        </p:attrNameLst>
                                      </p:cBhvr>
                                      <p:tavLst>
                                        <p:tav tm="0">
                                          <p:val>
                                            <p:strVal val="1+#ppt_w/2"/>
                                          </p:val>
                                        </p:tav>
                                        <p:tav tm="100000">
                                          <p:val>
                                            <p:strVal val="#ppt_x"/>
                                          </p:val>
                                        </p:tav>
                                      </p:tavLst>
                                    </p:anim>
                                    <p:anim calcmode="lin" valueType="num">
                                      <p:cBhvr additive="base">
                                        <p:cTn id="18" dur="500" fill="hold"/>
                                        <p:tgtEl>
                                          <p:spTgt spid="235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4" grpId="0"/>
      <p:bldP spid="23585" grpId="0"/>
      <p:bldP spid="2358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083324" y="755256"/>
            <a:ext cx="2937198" cy="751086"/>
          </a:xfrm>
          <a:prstGeom prst="rect">
            <a:avLst/>
          </a:prstGeom>
          <a:noFill/>
          <a:ln w="9525">
            <a:noFill/>
            <a:miter lim="800000"/>
            <a:headEnd/>
            <a:tailEnd/>
          </a:ln>
        </p:spPr>
        <p:txBody>
          <a:bodyPr lIns="130622" tIns="65311" rIns="130622" bIns="65311"/>
          <a:lstStyle/>
          <a:p>
            <a:pPr algn="just" defTabSz="1306513" eaLnBrk="1" hangingPunct="1">
              <a:spcBef>
                <a:spcPct val="20000"/>
              </a:spcBef>
            </a:pPr>
            <a:r>
              <a:rPr lang="zh-CN" altLang="en-US" sz="5400" dirty="0">
                <a:solidFill>
                  <a:srgbClr val="000000"/>
                </a:solidFill>
                <a:ea typeface="宋体" pitchFamily="2" charset="-122"/>
              </a:rPr>
              <a:t>存储器</a:t>
            </a:r>
            <a:endParaRPr lang="zh-CN" altLang="en-US" sz="6000" b="0" dirty="0">
              <a:solidFill>
                <a:srgbClr val="000000"/>
              </a:solidFill>
              <a:ea typeface="宋体" pitchFamily="2" charset="-122"/>
            </a:endParaRPr>
          </a:p>
        </p:txBody>
      </p:sp>
      <p:sp>
        <p:nvSpPr>
          <p:cNvPr id="25603" name="Rectangle 3"/>
          <p:cNvSpPr>
            <a:spLocks noChangeArrowheads="1"/>
          </p:cNvSpPr>
          <p:nvPr/>
        </p:nvSpPr>
        <p:spPr bwMode="auto">
          <a:xfrm>
            <a:off x="1770956" y="2314228"/>
            <a:ext cx="4464496" cy="5431185"/>
          </a:xfrm>
          <a:prstGeom prst="rect">
            <a:avLst/>
          </a:prstGeom>
          <a:solidFill>
            <a:srgbClr val="FFFF00"/>
          </a:solidFill>
          <a:ln w="9525">
            <a:solidFill>
              <a:schemeClr val="tx1"/>
            </a:solidFill>
            <a:miter lim="800000"/>
            <a:headEnd/>
            <a:tailEnd/>
          </a:ln>
        </p:spPr>
        <p:txBody>
          <a:bodyPr wrap="none" lIns="130622" tIns="65311" rIns="130622" bIns="65311" anchor="ctr"/>
          <a:lstStyle/>
          <a:p>
            <a:pPr defTabSz="1306513">
              <a:lnSpc>
                <a:spcPct val="160000"/>
              </a:lnSpc>
            </a:pPr>
            <a:r>
              <a:rPr lang="zh-CN" altLang="en-US" sz="5400" dirty="0">
                <a:solidFill>
                  <a:srgbClr val="C00000"/>
                </a:solidFill>
                <a:latin typeface="宋体" pitchFamily="2" charset="-122"/>
                <a:ea typeface="宋体" pitchFamily="2" charset="-122"/>
              </a:rPr>
              <a:t>内部存储器</a:t>
            </a:r>
          </a:p>
          <a:p>
            <a:pPr marL="571500" indent="-571500" defTabSz="1306513">
              <a:lnSpc>
                <a:spcPct val="160000"/>
              </a:lnSpc>
              <a:buFont typeface="Wingdings" panose="05000000000000000000" pitchFamily="2" charset="2"/>
              <a:buChar char="l"/>
            </a:pPr>
            <a:r>
              <a:rPr lang="zh-CN" altLang="en-US" sz="4400" dirty="0">
                <a:latin typeface="宋体" pitchFamily="2" charset="-122"/>
                <a:ea typeface="宋体" pitchFamily="2" charset="-122"/>
              </a:rPr>
              <a:t>访问速度快</a:t>
            </a:r>
          </a:p>
          <a:p>
            <a:pPr marL="571500" indent="-571500" defTabSz="1306513">
              <a:lnSpc>
                <a:spcPct val="160000"/>
              </a:lnSpc>
              <a:buFont typeface="Wingdings" panose="05000000000000000000" pitchFamily="2" charset="2"/>
              <a:buChar char="l"/>
            </a:pPr>
            <a:r>
              <a:rPr lang="zh-CN" altLang="en-US" sz="4400" dirty="0">
                <a:latin typeface="宋体" pitchFamily="2" charset="-122"/>
                <a:ea typeface="宋体" pitchFamily="2" charset="-122"/>
              </a:rPr>
              <a:t>信息易失性</a:t>
            </a:r>
          </a:p>
          <a:p>
            <a:pPr marL="571500" indent="-571500" defTabSz="1306513">
              <a:lnSpc>
                <a:spcPct val="160000"/>
              </a:lnSpc>
              <a:buFont typeface="Wingdings" panose="05000000000000000000" pitchFamily="2" charset="2"/>
              <a:buChar char="l"/>
            </a:pPr>
            <a:r>
              <a:rPr lang="zh-CN" altLang="en-US" sz="4400" dirty="0">
                <a:latin typeface="宋体" pitchFamily="2" charset="-122"/>
                <a:ea typeface="宋体" pitchFamily="2" charset="-122"/>
              </a:rPr>
              <a:t>相对价格高</a:t>
            </a:r>
          </a:p>
          <a:p>
            <a:pPr defTabSz="1306513" eaLnBrk="1" hangingPunct="1"/>
            <a:endParaRPr lang="en-US" altLang="zh-CN" sz="3600" b="0" dirty="0">
              <a:ea typeface="宋体" pitchFamily="2" charset="-122"/>
            </a:endParaRPr>
          </a:p>
        </p:txBody>
      </p:sp>
      <p:sp>
        <p:nvSpPr>
          <p:cNvPr id="698372" name="Rectangle 4"/>
          <p:cNvSpPr>
            <a:spLocks noChangeArrowheads="1"/>
          </p:cNvSpPr>
          <p:nvPr/>
        </p:nvSpPr>
        <p:spPr bwMode="auto">
          <a:xfrm>
            <a:off x="2667000" y="2857500"/>
            <a:ext cx="268288" cy="939800"/>
          </a:xfrm>
          <a:prstGeom prst="rect">
            <a:avLst/>
          </a:prstGeom>
          <a:noFill/>
          <a:ln w="9525">
            <a:noFill/>
            <a:miter lim="800000"/>
            <a:headEnd/>
            <a:tailEnd/>
          </a:ln>
        </p:spPr>
        <p:txBody>
          <a:bodyPr wrap="none" lIns="131529" tIns="65765" rIns="131529" bIns="65765">
            <a:spAutoFit/>
          </a:bodyPr>
          <a:lstStyle/>
          <a:p>
            <a:pPr algn="l" defTabSz="1306513">
              <a:lnSpc>
                <a:spcPct val="160000"/>
              </a:lnSpc>
            </a:pPr>
            <a:endParaRPr lang="zh-CN" altLang="zh-CN" sz="3400">
              <a:latin typeface="宋体" pitchFamily="2" charset="-122"/>
              <a:ea typeface="宋体" pitchFamily="2" charset="-122"/>
            </a:endParaRPr>
          </a:p>
        </p:txBody>
      </p:sp>
      <p:sp>
        <p:nvSpPr>
          <p:cNvPr id="25605" name="Rectangle 5"/>
          <p:cNvSpPr>
            <a:spLocks noChangeArrowheads="1"/>
          </p:cNvSpPr>
          <p:nvPr/>
        </p:nvSpPr>
        <p:spPr bwMode="auto">
          <a:xfrm>
            <a:off x="6889750" y="2314228"/>
            <a:ext cx="4530278" cy="5435947"/>
          </a:xfrm>
          <a:prstGeom prst="rect">
            <a:avLst/>
          </a:prstGeom>
          <a:solidFill>
            <a:srgbClr val="66FFFF"/>
          </a:solidFill>
          <a:ln w="9525">
            <a:solidFill>
              <a:schemeClr val="tx1"/>
            </a:solidFill>
            <a:miter lim="800000"/>
            <a:headEnd/>
            <a:tailEnd/>
          </a:ln>
        </p:spPr>
        <p:txBody>
          <a:bodyPr wrap="none" lIns="130622" tIns="65311" rIns="130622" bIns="65311" anchor="ctr"/>
          <a:lstStyle/>
          <a:p>
            <a:pPr defTabSz="1306513">
              <a:lnSpc>
                <a:spcPct val="160000"/>
              </a:lnSpc>
            </a:pPr>
            <a:r>
              <a:rPr lang="zh-CN" altLang="en-US" sz="5400" dirty="0">
                <a:solidFill>
                  <a:srgbClr val="C00000"/>
                </a:solidFill>
                <a:latin typeface="宋体" pitchFamily="2" charset="-122"/>
                <a:ea typeface="宋体" pitchFamily="2" charset="-122"/>
              </a:rPr>
              <a:t>外部存储器</a:t>
            </a:r>
          </a:p>
          <a:p>
            <a:pPr marL="571500" indent="-571500" defTabSz="1306513">
              <a:lnSpc>
                <a:spcPct val="160000"/>
              </a:lnSpc>
              <a:buFont typeface="Wingdings" panose="05000000000000000000" pitchFamily="2" charset="2"/>
              <a:buChar char="u"/>
            </a:pPr>
            <a:r>
              <a:rPr lang="zh-CN" altLang="en-US" sz="4400" dirty="0" smtClean="0">
                <a:latin typeface="宋体" pitchFamily="2" charset="-122"/>
                <a:ea typeface="宋体" pitchFamily="2" charset="-122"/>
              </a:rPr>
              <a:t> 访问</a:t>
            </a:r>
            <a:r>
              <a:rPr lang="zh-CN" altLang="en-US" sz="4400" dirty="0">
                <a:latin typeface="宋体" pitchFamily="2" charset="-122"/>
                <a:ea typeface="宋体" pitchFamily="2" charset="-122"/>
              </a:rPr>
              <a:t>速度慢</a:t>
            </a:r>
          </a:p>
          <a:p>
            <a:pPr marL="571500" indent="-571500" defTabSz="1306513">
              <a:lnSpc>
                <a:spcPct val="160000"/>
              </a:lnSpc>
              <a:buFont typeface="Wingdings" panose="05000000000000000000" pitchFamily="2" charset="2"/>
              <a:buChar char="u"/>
            </a:pPr>
            <a:r>
              <a:rPr lang="zh-CN" altLang="en-US" sz="4400" dirty="0" smtClean="0">
                <a:latin typeface="宋体" pitchFamily="2" charset="-122"/>
                <a:ea typeface="宋体" pitchFamily="2" charset="-122"/>
              </a:rPr>
              <a:t> 信息</a:t>
            </a:r>
            <a:r>
              <a:rPr lang="zh-CN" altLang="en-US" sz="4400" dirty="0">
                <a:latin typeface="宋体" pitchFamily="2" charset="-122"/>
                <a:ea typeface="宋体" pitchFamily="2" charset="-122"/>
              </a:rPr>
              <a:t>永久性</a:t>
            </a:r>
          </a:p>
          <a:p>
            <a:pPr marL="571500" indent="-571500" defTabSz="1306513">
              <a:lnSpc>
                <a:spcPct val="160000"/>
              </a:lnSpc>
              <a:buFont typeface="Wingdings" panose="05000000000000000000" pitchFamily="2" charset="2"/>
              <a:buChar char="u"/>
            </a:pPr>
            <a:r>
              <a:rPr lang="zh-CN" altLang="en-US" sz="4400" dirty="0" smtClean="0">
                <a:latin typeface="宋体" pitchFamily="2" charset="-122"/>
                <a:ea typeface="宋体" pitchFamily="2" charset="-122"/>
              </a:rPr>
              <a:t> 相对</a:t>
            </a:r>
            <a:r>
              <a:rPr lang="zh-CN" altLang="en-US" sz="4400" dirty="0">
                <a:latin typeface="宋体" pitchFamily="2" charset="-122"/>
                <a:ea typeface="宋体" pitchFamily="2" charset="-122"/>
              </a:rPr>
              <a:t>价格低</a:t>
            </a:r>
          </a:p>
          <a:p>
            <a:pPr defTabSz="1306513" eaLnBrk="1" hangingPunct="1"/>
            <a:endParaRPr lang="en-US" altLang="zh-CN" sz="3600" b="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698372"/>
                                        </p:tgtEl>
                                        <p:attrNameLst>
                                          <p:attrName>style.visibility</p:attrName>
                                        </p:attrNameLst>
                                      </p:cBhvr>
                                      <p:to>
                                        <p:strVal val="visible"/>
                                      </p:to>
                                    </p:set>
                                    <p:animEffect transition="in" filter="wipe(up)">
                                      <p:cBhvr>
                                        <p:cTn id="7" dur="500"/>
                                        <p:tgtEl>
                                          <p:spTgt spid="698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up)">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wipe(up)">
                                      <p:cBhvr>
                                        <p:cTn id="1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698372" grpId="0" autoUpdateAnimBg="0"/>
      <p:bldP spid="2560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410916" y="730052"/>
            <a:ext cx="11924084" cy="5080000"/>
          </a:xfrm>
          <a:prstGeom prst="rect">
            <a:avLst/>
          </a:prstGeom>
          <a:noFill/>
          <a:ln w="9525">
            <a:noFill/>
            <a:miter lim="800000"/>
            <a:headEnd/>
            <a:tailEnd/>
          </a:ln>
        </p:spPr>
        <p:txBody>
          <a:bodyPr lIns="130622" tIns="65311" rIns="130622" bIns="65311"/>
          <a:lstStyle/>
          <a:p>
            <a:pPr algn="just" defTabSz="1306513" eaLnBrk="1" hangingPunct="1">
              <a:spcBef>
                <a:spcPct val="20000"/>
              </a:spcBef>
            </a:pPr>
            <a:r>
              <a:rPr lang="zh-CN" altLang="en-US" sz="3600" dirty="0">
                <a:solidFill>
                  <a:srgbClr val="000000"/>
                </a:solidFill>
                <a:ea typeface="宋体" pitchFamily="2" charset="-122"/>
              </a:rPr>
              <a:t>（</a:t>
            </a:r>
            <a:r>
              <a:rPr lang="en-US" altLang="zh-CN" sz="3600" dirty="0">
                <a:solidFill>
                  <a:srgbClr val="000000"/>
                </a:solidFill>
                <a:ea typeface="宋体" pitchFamily="2" charset="-122"/>
              </a:rPr>
              <a:t>1</a:t>
            </a:r>
            <a:r>
              <a:rPr lang="zh-CN" altLang="en-US" sz="3600" dirty="0">
                <a:solidFill>
                  <a:srgbClr val="000000"/>
                </a:solidFill>
                <a:ea typeface="宋体" pitchFamily="2" charset="-122"/>
              </a:rPr>
              <a:t>）</a:t>
            </a:r>
            <a:r>
              <a:rPr lang="zh-CN" altLang="en-US" sz="3600" dirty="0" smtClean="0">
                <a:solidFill>
                  <a:srgbClr val="000000"/>
                </a:solidFill>
                <a:ea typeface="宋体" pitchFamily="2" charset="-122"/>
              </a:rPr>
              <a:t>随机存取存储器 </a:t>
            </a:r>
            <a:r>
              <a:rPr lang="en-US" altLang="zh-CN" sz="3600" dirty="0" smtClean="0">
                <a:solidFill>
                  <a:srgbClr val="000000"/>
                </a:solidFill>
                <a:ea typeface="宋体" pitchFamily="2" charset="-122"/>
              </a:rPr>
              <a:t>( </a:t>
            </a:r>
            <a:r>
              <a:rPr lang="en-US" altLang="zh-CN" sz="3600" dirty="0" smtClean="0">
                <a:solidFill>
                  <a:srgbClr val="FF3300"/>
                </a:solidFill>
                <a:ea typeface="宋体" pitchFamily="2" charset="-122"/>
              </a:rPr>
              <a:t>RAM </a:t>
            </a:r>
            <a:r>
              <a:rPr lang="en-US" altLang="zh-CN" sz="3600" dirty="0" smtClean="0">
                <a:solidFill>
                  <a:srgbClr val="000000"/>
                </a:solidFill>
                <a:ea typeface="宋体" pitchFamily="2" charset="-122"/>
              </a:rPr>
              <a:t>)</a:t>
            </a:r>
            <a:endParaRPr lang="en-US" altLang="zh-CN" sz="3600" dirty="0">
              <a:solidFill>
                <a:srgbClr val="000000"/>
              </a:solidFill>
              <a:ea typeface="宋体" pitchFamily="2" charset="-122"/>
            </a:endParaRPr>
          </a:p>
          <a:p>
            <a:pPr algn="just" defTabSz="1306513" eaLnBrk="1" hangingPunct="1">
              <a:spcBef>
                <a:spcPct val="20000"/>
              </a:spcBef>
              <a:spcAft>
                <a:spcPts val="1200"/>
              </a:spcAft>
            </a:pPr>
            <a:r>
              <a:rPr lang="en-US" altLang="zh-CN" sz="3200" dirty="0">
                <a:solidFill>
                  <a:srgbClr val="000000"/>
                </a:solidFill>
                <a:ea typeface="宋体" pitchFamily="2" charset="-122"/>
              </a:rPr>
              <a:t>RAM</a:t>
            </a:r>
            <a:r>
              <a:rPr lang="zh-CN" altLang="en-US" sz="3200" dirty="0">
                <a:solidFill>
                  <a:srgbClr val="000000"/>
                </a:solidFill>
                <a:ea typeface="宋体" pitchFamily="2" charset="-122"/>
              </a:rPr>
              <a:t>通常指计算机主存，使用动态随机存储器，制作成内存条形式出现</a:t>
            </a:r>
            <a:r>
              <a:rPr lang="zh-CN" altLang="en-US" sz="3200" dirty="0" smtClean="0">
                <a:solidFill>
                  <a:srgbClr val="000000"/>
                </a:solidFill>
                <a:ea typeface="宋体" pitchFamily="2" charset="-122"/>
              </a:rPr>
              <a:t>。</a:t>
            </a:r>
            <a:r>
              <a:rPr lang="en-US" altLang="zh-CN" sz="3200" dirty="0" smtClean="0">
                <a:solidFill>
                  <a:srgbClr val="000000"/>
                </a:solidFill>
                <a:ea typeface="宋体" pitchFamily="2" charset="-122"/>
              </a:rPr>
              <a:t>CPU</a:t>
            </a:r>
            <a:r>
              <a:rPr lang="zh-CN" altLang="en-US" sz="3200" dirty="0">
                <a:solidFill>
                  <a:srgbClr val="000000"/>
                </a:solidFill>
                <a:ea typeface="宋体" pitchFamily="2" charset="-122"/>
              </a:rPr>
              <a:t>对它们既可读出又可写入数据。断电后信息丢失。</a:t>
            </a:r>
          </a:p>
          <a:p>
            <a:pPr algn="just" defTabSz="1306513" eaLnBrk="1" hangingPunct="1">
              <a:spcBef>
                <a:spcPct val="20000"/>
              </a:spcBef>
            </a:pPr>
            <a:r>
              <a:rPr lang="zh-CN" altLang="en-US" sz="3600" dirty="0">
                <a:solidFill>
                  <a:srgbClr val="000000"/>
                </a:solidFill>
                <a:ea typeface="宋体" pitchFamily="2" charset="-122"/>
              </a:rPr>
              <a:t>（</a:t>
            </a:r>
            <a:r>
              <a:rPr lang="en-US" altLang="zh-CN" sz="3600" dirty="0">
                <a:solidFill>
                  <a:srgbClr val="000000"/>
                </a:solidFill>
                <a:ea typeface="宋体" pitchFamily="2" charset="-122"/>
              </a:rPr>
              <a:t>2</a:t>
            </a:r>
            <a:r>
              <a:rPr lang="zh-CN" altLang="en-US" sz="3600" dirty="0">
                <a:solidFill>
                  <a:srgbClr val="000000"/>
                </a:solidFill>
                <a:ea typeface="宋体" pitchFamily="2" charset="-122"/>
              </a:rPr>
              <a:t>）</a:t>
            </a:r>
            <a:r>
              <a:rPr lang="zh-CN" altLang="en-US" sz="3600" dirty="0" smtClean="0">
                <a:solidFill>
                  <a:srgbClr val="000000"/>
                </a:solidFill>
                <a:ea typeface="宋体" pitchFamily="2" charset="-122"/>
              </a:rPr>
              <a:t>只读存储器 </a:t>
            </a:r>
            <a:r>
              <a:rPr lang="en-US" altLang="zh-CN" sz="3600" dirty="0" smtClean="0">
                <a:solidFill>
                  <a:srgbClr val="000000"/>
                </a:solidFill>
                <a:ea typeface="宋体" pitchFamily="2" charset="-122"/>
              </a:rPr>
              <a:t>( </a:t>
            </a:r>
            <a:r>
              <a:rPr lang="en-US" altLang="zh-CN" sz="3600" dirty="0" smtClean="0">
                <a:solidFill>
                  <a:srgbClr val="FF3300"/>
                </a:solidFill>
                <a:ea typeface="宋体" pitchFamily="2" charset="-122"/>
              </a:rPr>
              <a:t>ROM </a:t>
            </a:r>
            <a:r>
              <a:rPr lang="en-US" altLang="zh-CN" sz="3600" dirty="0" smtClean="0">
                <a:solidFill>
                  <a:srgbClr val="000000"/>
                </a:solidFill>
                <a:ea typeface="宋体" pitchFamily="2" charset="-122"/>
              </a:rPr>
              <a:t>)</a:t>
            </a:r>
            <a:endParaRPr lang="en-US" altLang="zh-CN" sz="3600" dirty="0">
              <a:solidFill>
                <a:srgbClr val="000000"/>
              </a:solidFill>
              <a:ea typeface="宋体" pitchFamily="2" charset="-122"/>
            </a:endParaRPr>
          </a:p>
          <a:p>
            <a:pPr algn="just" defTabSz="1306513" eaLnBrk="1" hangingPunct="1">
              <a:spcBef>
                <a:spcPct val="20000"/>
              </a:spcBef>
              <a:spcAft>
                <a:spcPts val="1200"/>
              </a:spcAft>
            </a:pPr>
            <a:r>
              <a:rPr lang="en-US" altLang="zh-CN" sz="3200" dirty="0">
                <a:solidFill>
                  <a:srgbClr val="000000"/>
                </a:solidFill>
                <a:ea typeface="宋体" pitchFamily="2" charset="-122"/>
              </a:rPr>
              <a:t>CPU</a:t>
            </a:r>
            <a:r>
              <a:rPr lang="zh-CN" altLang="en-US" sz="3200" dirty="0">
                <a:solidFill>
                  <a:srgbClr val="000000"/>
                </a:solidFill>
                <a:ea typeface="宋体" pitchFamily="2" charset="-122"/>
              </a:rPr>
              <a:t>对它们只能读，其信息用户无法修改。断电时信息不会丢失。</a:t>
            </a:r>
            <a:r>
              <a:rPr lang="en-US" altLang="zh-CN" sz="3200" dirty="0">
                <a:solidFill>
                  <a:srgbClr val="000000"/>
                </a:solidFill>
                <a:ea typeface="宋体" pitchFamily="2" charset="-122"/>
              </a:rPr>
              <a:t>ROM</a:t>
            </a:r>
            <a:r>
              <a:rPr lang="zh-CN" altLang="en-US" sz="3200" dirty="0">
                <a:solidFill>
                  <a:srgbClr val="000000"/>
                </a:solidFill>
                <a:ea typeface="宋体" pitchFamily="2" charset="-122"/>
              </a:rPr>
              <a:t>中一般存放计算机系统初始化程序等。</a:t>
            </a:r>
          </a:p>
          <a:p>
            <a:pPr algn="just" defTabSz="1306513" eaLnBrk="1" hangingPunct="1">
              <a:spcBef>
                <a:spcPct val="20000"/>
              </a:spcBef>
            </a:pPr>
            <a:r>
              <a:rPr lang="zh-CN" altLang="en-US" sz="3600" dirty="0">
                <a:solidFill>
                  <a:srgbClr val="000000"/>
                </a:solidFill>
                <a:ea typeface="宋体" pitchFamily="2" charset="-122"/>
              </a:rPr>
              <a:t>（</a:t>
            </a:r>
            <a:r>
              <a:rPr lang="en-US" altLang="zh-CN" sz="3600" dirty="0">
                <a:solidFill>
                  <a:srgbClr val="000000"/>
                </a:solidFill>
                <a:ea typeface="宋体" pitchFamily="2" charset="-122"/>
              </a:rPr>
              <a:t>3</a:t>
            </a:r>
            <a:r>
              <a:rPr lang="zh-CN" altLang="en-US" sz="3600" dirty="0">
                <a:solidFill>
                  <a:srgbClr val="000000"/>
                </a:solidFill>
                <a:ea typeface="宋体" pitchFamily="2" charset="-122"/>
              </a:rPr>
              <a:t>）</a:t>
            </a:r>
            <a:r>
              <a:rPr lang="zh-CN" altLang="en-US" sz="3600" dirty="0" smtClean="0">
                <a:solidFill>
                  <a:srgbClr val="000000"/>
                </a:solidFill>
                <a:ea typeface="宋体" pitchFamily="2" charset="-122"/>
              </a:rPr>
              <a:t>高速缓冲存储器 </a:t>
            </a:r>
            <a:r>
              <a:rPr lang="en-US" altLang="zh-CN" sz="3600" dirty="0" smtClean="0">
                <a:solidFill>
                  <a:srgbClr val="000000"/>
                </a:solidFill>
                <a:ea typeface="宋体" pitchFamily="2" charset="-122"/>
              </a:rPr>
              <a:t>( </a:t>
            </a:r>
            <a:r>
              <a:rPr lang="en-US" altLang="zh-CN" sz="3600" dirty="0" smtClean="0">
                <a:solidFill>
                  <a:srgbClr val="FF3300"/>
                </a:solidFill>
                <a:ea typeface="宋体" pitchFamily="2" charset="-122"/>
              </a:rPr>
              <a:t>Cache </a:t>
            </a:r>
            <a:r>
              <a:rPr lang="en-US" altLang="zh-CN" sz="3600" dirty="0" smtClean="0">
                <a:ea typeface="宋体" pitchFamily="2" charset="-122"/>
              </a:rPr>
              <a:t>)</a:t>
            </a:r>
            <a:endParaRPr lang="en-US" altLang="zh-CN" sz="3600" dirty="0">
              <a:ea typeface="宋体" pitchFamily="2" charset="-122"/>
            </a:endParaRPr>
          </a:p>
          <a:p>
            <a:pPr algn="just" defTabSz="1306513" eaLnBrk="1" hangingPunct="1">
              <a:spcBef>
                <a:spcPct val="20000"/>
              </a:spcBef>
            </a:pPr>
            <a:r>
              <a:rPr lang="zh-CN" altLang="en-US" sz="3200" dirty="0">
                <a:solidFill>
                  <a:srgbClr val="000000"/>
                </a:solidFill>
                <a:ea typeface="宋体" pitchFamily="2" charset="-122"/>
              </a:rPr>
              <a:t>是介于</a:t>
            </a:r>
            <a:r>
              <a:rPr lang="en-US" altLang="zh-CN" sz="3200" dirty="0">
                <a:solidFill>
                  <a:srgbClr val="000000"/>
                </a:solidFill>
                <a:ea typeface="宋体" pitchFamily="2" charset="-122"/>
              </a:rPr>
              <a:t>CPU</a:t>
            </a:r>
            <a:r>
              <a:rPr lang="zh-CN" altLang="en-US" sz="3200" dirty="0">
                <a:solidFill>
                  <a:srgbClr val="000000"/>
                </a:solidFill>
                <a:ea typeface="宋体" pitchFamily="2" charset="-122"/>
              </a:rPr>
              <a:t>和内存之间的一种可高速存取信息的芯片，用于解决它们之间的速度不匹配问题，</a:t>
            </a:r>
          </a:p>
        </p:txBody>
      </p:sp>
      <p:grpSp>
        <p:nvGrpSpPr>
          <p:cNvPr id="26627" name="Group 3"/>
          <p:cNvGrpSpPr>
            <a:grpSpLocks noChangeAspect="1"/>
          </p:cNvGrpSpPr>
          <p:nvPr/>
        </p:nvGrpSpPr>
        <p:grpSpPr bwMode="auto">
          <a:xfrm>
            <a:off x="865879" y="6602140"/>
            <a:ext cx="11634269" cy="1040680"/>
            <a:chOff x="3600" y="6588"/>
            <a:chExt cx="4980" cy="468"/>
          </a:xfrm>
        </p:grpSpPr>
        <p:sp>
          <p:nvSpPr>
            <p:cNvPr id="699396" name="Text Box 4"/>
            <p:cNvSpPr txBox="1">
              <a:spLocks noChangeAspect="1" noChangeArrowheads="1"/>
            </p:cNvSpPr>
            <p:nvPr/>
          </p:nvSpPr>
          <p:spPr bwMode="auto">
            <a:xfrm>
              <a:off x="3600" y="6588"/>
              <a:ext cx="1020" cy="468"/>
            </a:xfrm>
            <a:prstGeom prst="rect">
              <a:avLst/>
            </a:prstGeom>
            <a:solidFill>
              <a:srgbClr val="002060"/>
            </a:solidFill>
            <a:ln w="9525">
              <a:solidFill>
                <a:srgbClr val="000000"/>
              </a:solidFill>
              <a:miter lim="800000"/>
              <a:headEnd/>
              <a:tailEnd/>
            </a:ln>
          </p:spPr>
          <p:txBody>
            <a:bodyPr lIns="130622" tIns="65311" rIns="130622" bIns="65311"/>
            <a:lstStyle/>
            <a:p>
              <a:pPr defTabSz="1306513">
                <a:defRPr/>
              </a:pPr>
              <a:r>
                <a:rPr lang="en-US" altLang="zh-CN" sz="4400" dirty="0">
                  <a:solidFill>
                    <a:schemeClr val="bg1"/>
                  </a:solidFill>
                  <a:ea typeface="宋体" pitchFamily="2" charset="-122"/>
                </a:rPr>
                <a:t>CPU</a:t>
              </a:r>
              <a:endParaRPr lang="en-US" altLang="zh-CN" sz="4400" dirty="0">
                <a:ea typeface="宋体" pitchFamily="2" charset="-122"/>
              </a:endParaRPr>
            </a:p>
          </p:txBody>
        </p:sp>
        <p:sp>
          <p:nvSpPr>
            <p:cNvPr id="699397" name="Text Box 5"/>
            <p:cNvSpPr txBox="1">
              <a:spLocks noChangeAspect="1" noChangeArrowheads="1"/>
            </p:cNvSpPr>
            <p:nvPr/>
          </p:nvSpPr>
          <p:spPr bwMode="auto">
            <a:xfrm>
              <a:off x="5640" y="6588"/>
              <a:ext cx="1020" cy="468"/>
            </a:xfrm>
            <a:prstGeom prst="rect">
              <a:avLst/>
            </a:prstGeom>
            <a:solidFill>
              <a:srgbClr val="FF0000"/>
            </a:solidFill>
            <a:ln w="9525">
              <a:solidFill>
                <a:srgbClr val="000000"/>
              </a:solidFill>
              <a:miter lim="800000"/>
              <a:headEnd/>
              <a:tailEnd/>
            </a:ln>
          </p:spPr>
          <p:txBody>
            <a:bodyPr lIns="130622" tIns="65311" rIns="130622" bIns="65311"/>
            <a:lstStyle/>
            <a:p>
              <a:pPr defTabSz="1306513">
                <a:defRPr/>
              </a:pPr>
              <a:r>
                <a:rPr lang="en-US" altLang="zh-CN" sz="4400" dirty="0">
                  <a:solidFill>
                    <a:srgbClr val="FFFF00"/>
                  </a:solidFill>
                  <a:ea typeface="宋体" pitchFamily="2" charset="-122"/>
                </a:rPr>
                <a:t>Cache</a:t>
              </a:r>
              <a:endParaRPr lang="en-US" altLang="zh-CN" sz="4400" dirty="0">
                <a:ea typeface="宋体" pitchFamily="2" charset="-122"/>
              </a:endParaRPr>
            </a:p>
          </p:txBody>
        </p:sp>
        <p:sp>
          <p:nvSpPr>
            <p:cNvPr id="699398" name="Text Box 6"/>
            <p:cNvSpPr txBox="1">
              <a:spLocks noChangeAspect="1" noChangeArrowheads="1"/>
            </p:cNvSpPr>
            <p:nvPr/>
          </p:nvSpPr>
          <p:spPr bwMode="auto">
            <a:xfrm>
              <a:off x="7560" y="6588"/>
              <a:ext cx="1020" cy="468"/>
            </a:xfrm>
            <a:prstGeom prst="rect">
              <a:avLst/>
            </a:prstGeom>
            <a:solidFill>
              <a:srgbClr val="FFFF00"/>
            </a:solidFill>
            <a:ln w="9525">
              <a:solidFill>
                <a:srgbClr val="000000"/>
              </a:solidFill>
              <a:miter lim="800000"/>
              <a:headEnd/>
              <a:tailEnd/>
            </a:ln>
          </p:spPr>
          <p:txBody>
            <a:bodyPr lIns="130622" tIns="65311" rIns="130622" bIns="65311"/>
            <a:lstStyle/>
            <a:p>
              <a:pPr defTabSz="1306513">
                <a:defRPr/>
              </a:pPr>
              <a:r>
                <a:rPr lang="en-US" altLang="zh-CN" sz="4400" dirty="0">
                  <a:solidFill>
                    <a:srgbClr val="FF0000"/>
                  </a:solidFill>
                  <a:ea typeface="宋体" pitchFamily="2" charset="-122"/>
                </a:rPr>
                <a:t>RAM</a:t>
              </a:r>
              <a:endParaRPr lang="en-US" altLang="zh-CN" sz="4400" dirty="0">
                <a:ea typeface="宋体" pitchFamily="2" charset="-122"/>
              </a:endParaRPr>
            </a:p>
          </p:txBody>
        </p:sp>
        <p:sp>
          <p:nvSpPr>
            <p:cNvPr id="699399" name="AutoShape 7"/>
            <p:cNvSpPr>
              <a:spLocks noChangeAspect="1" noChangeArrowheads="1"/>
            </p:cNvSpPr>
            <p:nvPr/>
          </p:nvSpPr>
          <p:spPr bwMode="auto">
            <a:xfrm>
              <a:off x="6660" y="6744"/>
              <a:ext cx="900" cy="156"/>
            </a:xfrm>
            <a:prstGeom prst="leftRightArrow">
              <a:avLst>
                <a:gd name="adj1" fmla="val 50000"/>
                <a:gd name="adj2" fmla="val 115385"/>
              </a:avLst>
            </a:prstGeom>
            <a:solidFill>
              <a:schemeClr val="accent2">
                <a:lumMod val="20000"/>
                <a:lumOff val="80000"/>
              </a:schemeClr>
            </a:solidFill>
            <a:ln w="9525">
              <a:solidFill>
                <a:srgbClr val="000000"/>
              </a:solidFill>
              <a:miter lim="800000"/>
              <a:headEnd/>
              <a:tailEnd/>
            </a:ln>
          </p:spPr>
          <p:txBody>
            <a:bodyPr/>
            <a:lstStyle/>
            <a:p>
              <a:pPr>
                <a:defRPr/>
              </a:pPr>
              <a:endParaRPr lang="zh-CN" altLang="en-US" sz="4400"/>
            </a:p>
          </p:txBody>
        </p:sp>
        <p:sp>
          <p:nvSpPr>
            <p:cNvPr id="699400" name="AutoShape 8"/>
            <p:cNvSpPr>
              <a:spLocks noChangeAspect="1" noChangeArrowheads="1"/>
            </p:cNvSpPr>
            <p:nvPr/>
          </p:nvSpPr>
          <p:spPr bwMode="auto">
            <a:xfrm>
              <a:off x="4681" y="6744"/>
              <a:ext cx="899" cy="156"/>
            </a:xfrm>
            <a:prstGeom prst="leftRightArrow">
              <a:avLst>
                <a:gd name="adj1" fmla="val 50000"/>
                <a:gd name="adj2" fmla="val 115385"/>
              </a:avLst>
            </a:prstGeom>
            <a:solidFill>
              <a:schemeClr val="accent2">
                <a:lumMod val="20000"/>
                <a:lumOff val="80000"/>
              </a:schemeClr>
            </a:solidFill>
            <a:ln w="9525">
              <a:solidFill>
                <a:srgbClr val="000000"/>
              </a:solidFill>
              <a:miter lim="800000"/>
              <a:headEnd/>
              <a:tailEnd/>
            </a:ln>
          </p:spPr>
          <p:txBody>
            <a:bodyPr/>
            <a:lstStyle/>
            <a:p>
              <a:pPr>
                <a:defRPr/>
              </a:pPr>
              <a:endParaRPr lang="zh-CN" altLang="en-US" sz="4400"/>
            </a:p>
          </p:txBody>
        </p:sp>
      </p:grpSp>
      <p:sp>
        <p:nvSpPr>
          <p:cNvPr id="701849" name="Text Box 409"/>
          <p:cNvSpPr txBox="1">
            <a:spLocks noChangeArrowheads="1"/>
          </p:cNvSpPr>
          <p:nvPr/>
        </p:nvSpPr>
        <p:spPr bwMode="auto">
          <a:xfrm>
            <a:off x="1721815" y="9972"/>
            <a:ext cx="5329237" cy="707886"/>
          </a:xfrm>
          <a:prstGeom prst="rect">
            <a:avLst/>
          </a:prstGeom>
          <a:noFill/>
          <a:ln w="9525">
            <a:noFill/>
            <a:miter lim="800000"/>
            <a:headEnd/>
            <a:tailEnd/>
          </a:ln>
          <a:effectLst/>
        </p:spPr>
        <p:txBody>
          <a:bodyPr>
            <a:spAutoFit/>
          </a:bodyPr>
          <a:lstStyle/>
          <a:p>
            <a:pPr algn="just" eaLnBrk="1" hangingPunct="1">
              <a:spcBef>
                <a:spcPct val="20000"/>
              </a:spcBef>
              <a:defRPr/>
            </a:pPr>
            <a:r>
              <a:rPr lang="en-US" altLang="zh-CN" sz="4000" dirty="0">
                <a:solidFill>
                  <a:srgbClr val="000000"/>
                </a:solidFill>
                <a:effectLst>
                  <a:outerShdw blurRad="38100" dist="38100" dir="2700000" algn="tl">
                    <a:srgbClr val="C0C0C0"/>
                  </a:outerShdw>
                </a:effectLst>
                <a:ea typeface="宋体" pitchFamily="2" charset="-122"/>
              </a:rPr>
              <a:t>1</a:t>
            </a:r>
            <a:r>
              <a:rPr lang="zh-CN" altLang="en-US" sz="4000" dirty="0">
                <a:solidFill>
                  <a:srgbClr val="000000"/>
                </a:solidFill>
                <a:effectLst>
                  <a:outerShdw blurRad="38100" dist="38100" dir="2700000" algn="tl">
                    <a:srgbClr val="C0C0C0"/>
                  </a:outerShdw>
                </a:effectLst>
                <a:ea typeface="宋体" pitchFamily="2" charset="-122"/>
              </a:rPr>
              <a:t>．内部存储器</a:t>
            </a:r>
            <a:endParaRPr lang="zh-CN" altLang="en-US" sz="3200" dirty="0">
              <a:ea typeface="宋体" pitchFamily="2" charset="-122"/>
            </a:endParaRPr>
          </a:p>
        </p:txBody>
      </p:sp>
      <p:sp>
        <p:nvSpPr>
          <p:cNvPr id="26635" name="AutoShape 418"/>
          <p:cNvSpPr>
            <a:spLocks noChangeArrowheads="1"/>
          </p:cNvSpPr>
          <p:nvPr/>
        </p:nvSpPr>
        <p:spPr bwMode="auto">
          <a:xfrm>
            <a:off x="3754643" y="8290892"/>
            <a:ext cx="7236630" cy="1230660"/>
          </a:xfrm>
          <a:prstGeom prst="wedgeRoundRectCallout">
            <a:avLst>
              <a:gd name="adj1" fmla="val -9801"/>
              <a:gd name="adj2" fmla="val -102154"/>
              <a:gd name="adj3" fmla="val 16667"/>
            </a:avLst>
          </a:prstGeom>
          <a:solidFill>
            <a:schemeClr val="accent2">
              <a:lumMod val="20000"/>
              <a:lumOff val="80000"/>
            </a:schemeClr>
          </a:solidFill>
          <a:ln w="9525">
            <a:solidFill>
              <a:schemeClr val="tx1"/>
            </a:solidFill>
            <a:miter lim="800000"/>
            <a:headEnd/>
            <a:tailEnd/>
          </a:ln>
        </p:spPr>
        <p:txBody>
          <a:bodyPr anchor="ctr"/>
          <a:lstStyle/>
          <a:p>
            <a:r>
              <a:rPr lang="zh-CN" altLang="en-US" sz="3600" dirty="0">
                <a:ea typeface="宋体" pitchFamily="2" charset="-122"/>
              </a:rPr>
              <a:t>增加</a:t>
            </a:r>
            <a:r>
              <a:rPr lang="en-US" altLang="zh-CN" sz="3600" dirty="0">
                <a:ea typeface="宋体" pitchFamily="2" charset="-122"/>
              </a:rPr>
              <a:t>Cache</a:t>
            </a:r>
            <a:r>
              <a:rPr lang="zh-CN" altLang="en-US" sz="3600" dirty="0">
                <a:ea typeface="宋体" pitchFamily="2" charset="-122"/>
              </a:rPr>
              <a:t>，只是提高</a:t>
            </a:r>
            <a:r>
              <a:rPr lang="en-US" altLang="zh-CN" sz="3600" dirty="0">
                <a:ea typeface="宋体" pitchFamily="2" charset="-122"/>
              </a:rPr>
              <a:t>CPU</a:t>
            </a:r>
            <a:r>
              <a:rPr lang="zh-CN" altLang="en-US" sz="3600" dirty="0">
                <a:ea typeface="宋体" pitchFamily="2" charset="-122"/>
              </a:rPr>
              <a:t>的读写速度，而不会改变内存的</a:t>
            </a:r>
            <a:r>
              <a:rPr lang="zh-CN" altLang="en-US" sz="3600" dirty="0" smtClean="0">
                <a:ea typeface="宋体" pitchFamily="2" charset="-122"/>
              </a:rPr>
              <a:t>容量</a:t>
            </a:r>
            <a:endParaRPr lang="zh-CN" altLang="en-US" sz="36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6">
                                            <p:txEl>
                                              <p:pRg st="1" end="1"/>
                                            </p:txEl>
                                          </p:spTgt>
                                        </p:tgtEl>
                                        <p:attrNameLst>
                                          <p:attrName>style.visibility</p:attrName>
                                        </p:attrNameLst>
                                      </p:cBhvr>
                                      <p:to>
                                        <p:strVal val="visible"/>
                                      </p:to>
                                    </p:set>
                                    <p:anim calcmode="lin" valueType="num">
                                      <p:cBhvr additive="base">
                                        <p:cTn id="13" dur="500" fill="hold"/>
                                        <p:tgtEl>
                                          <p:spTgt spid="2662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626">
                                            <p:txEl>
                                              <p:pRg st="2" end="2"/>
                                            </p:txEl>
                                          </p:spTgt>
                                        </p:tgtEl>
                                        <p:attrNameLst>
                                          <p:attrName>style.visibility</p:attrName>
                                        </p:attrNameLst>
                                      </p:cBhvr>
                                      <p:to>
                                        <p:strVal val="visible"/>
                                      </p:to>
                                    </p:set>
                                    <p:anim calcmode="lin" valueType="num">
                                      <p:cBhvr additive="base">
                                        <p:cTn id="19" dur="500" fill="hold"/>
                                        <p:tgtEl>
                                          <p:spTgt spid="2662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6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626">
                                            <p:txEl>
                                              <p:pRg st="3" end="3"/>
                                            </p:txEl>
                                          </p:spTgt>
                                        </p:tgtEl>
                                        <p:attrNameLst>
                                          <p:attrName>style.visibility</p:attrName>
                                        </p:attrNameLst>
                                      </p:cBhvr>
                                      <p:to>
                                        <p:strVal val="visible"/>
                                      </p:to>
                                    </p:set>
                                    <p:anim calcmode="lin" valueType="num">
                                      <p:cBhvr additive="base">
                                        <p:cTn id="25" dur="500" fill="hold"/>
                                        <p:tgtEl>
                                          <p:spTgt spid="2662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66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626">
                                            <p:txEl>
                                              <p:pRg st="4" end="4"/>
                                            </p:txEl>
                                          </p:spTgt>
                                        </p:tgtEl>
                                        <p:attrNameLst>
                                          <p:attrName>style.visibility</p:attrName>
                                        </p:attrNameLst>
                                      </p:cBhvr>
                                      <p:to>
                                        <p:strVal val="visible"/>
                                      </p:to>
                                    </p:set>
                                    <p:anim calcmode="lin" valueType="num">
                                      <p:cBhvr additive="base">
                                        <p:cTn id="31" dur="500" fill="hold"/>
                                        <p:tgtEl>
                                          <p:spTgt spid="2662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66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626">
                                            <p:txEl>
                                              <p:pRg st="5" end="5"/>
                                            </p:txEl>
                                          </p:spTgt>
                                        </p:tgtEl>
                                        <p:attrNameLst>
                                          <p:attrName>style.visibility</p:attrName>
                                        </p:attrNameLst>
                                      </p:cBhvr>
                                      <p:to>
                                        <p:strVal val="visible"/>
                                      </p:to>
                                    </p:set>
                                    <p:anim calcmode="lin" valueType="num">
                                      <p:cBhvr additive="base">
                                        <p:cTn id="37" dur="500" fill="hold"/>
                                        <p:tgtEl>
                                          <p:spTgt spid="2662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66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6627"/>
                                        </p:tgtEl>
                                        <p:attrNameLst>
                                          <p:attrName>style.visibility</p:attrName>
                                        </p:attrNameLst>
                                      </p:cBhvr>
                                      <p:to>
                                        <p:strVal val="visible"/>
                                      </p:to>
                                    </p:set>
                                    <p:animEffect transition="in" filter="wipe(left)">
                                      <p:cBhvr>
                                        <p:cTn id="43" dur="2000"/>
                                        <p:tgtEl>
                                          <p:spTgt spid="2662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6635"/>
                                        </p:tgtEl>
                                        <p:attrNameLst>
                                          <p:attrName>style.visibility</p:attrName>
                                        </p:attrNameLst>
                                      </p:cBhvr>
                                      <p:to>
                                        <p:strVal val="visible"/>
                                      </p:to>
                                    </p:set>
                                    <p:anim calcmode="lin" valueType="num">
                                      <p:cBhvr additive="base">
                                        <p:cTn id="48" dur="500" fill="hold"/>
                                        <p:tgtEl>
                                          <p:spTgt spid="26635"/>
                                        </p:tgtEl>
                                        <p:attrNameLst>
                                          <p:attrName>ppt_x</p:attrName>
                                        </p:attrNameLst>
                                      </p:cBhvr>
                                      <p:tavLst>
                                        <p:tav tm="0">
                                          <p:val>
                                            <p:strVal val="#ppt_x"/>
                                          </p:val>
                                        </p:tav>
                                        <p:tav tm="100000">
                                          <p:val>
                                            <p:strVal val="#ppt_x"/>
                                          </p:val>
                                        </p:tav>
                                      </p:tavLst>
                                    </p:anim>
                                    <p:anim calcmode="lin" valueType="num">
                                      <p:cBhvr additive="base">
                                        <p:cTn id="49" dur="500" fill="hold"/>
                                        <p:tgtEl>
                                          <p:spTgt spid="26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266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p:cNvSpPr txBox="1">
            <a:spLocks noChangeArrowheads="1"/>
          </p:cNvSpPr>
          <p:nvPr/>
        </p:nvSpPr>
        <p:spPr bwMode="auto">
          <a:xfrm>
            <a:off x="3585136" y="370012"/>
            <a:ext cx="6351031" cy="809006"/>
          </a:xfrm>
          <a:prstGeom prst="rect">
            <a:avLst/>
          </a:prstGeom>
          <a:noFill/>
          <a:ln w="9525">
            <a:noFill/>
            <a:miter lim="800000"/>
            <a:headEnd/>
            <a:tailEnd/>
          </a:ln>
        </p:spPr>
        <p:txBody>
          <a:bodyPr wrap="square" lIns="130622" tIns="65311" rIns="130622" bIns="65311">
            <a:spAutoFit/>
          </a:bodyPr>
          <a:lstStyle/>
          <a:p>
            <a:pPr marL="457200" indent="-457200" defTabSz="1306513" eaLnBrk="1" hangingPunct="1">
              <a:spcBef>
                <a:spcPct val="50000"/>
              </a:spcBef>
            </a:pPr>
            <a:r>
              <a:rPr lang="zh-CN" altLang="en-US" sz="4400" dirty="0" smtClean="0">
                <a:ea typeface="宋体" pitchFamily="2" charset="-122"/>
              </a:rPr>
              <a:t>微型机</a:t>
            </a:r>
            <a:r>
              <a:rPr lang="zh-CN" altLang="en-US" sz="4400" dirty="0">
                <a:ea typeface="宋体" pitchFamily="2" charset="-122"/>
              </a:rPr>
              <a:t>的存储层次</a:t>
            </a:r>
            <a:r>
              <a:rPr lang="zh-CN" altLang="en-US" sz="3600" b="0" dirty="0">
                <a:ea typeface="宋体" pitchFamily="2" charset="-122"/>
              </a:rPr>
              <a:t>          </a:t>
            </a:r>
            <a:endParaRPr lang="zh-CN" altLang="en-US" sz="4000" b="0" dirty="0">
              <a:solidFill>
                <a:srgbClr val="000000"/>
              </a:solidFill>
              <a:ea typeface="宋体" pitchFamily="2" charset="-122"/>
            </a:endParaRPr>
          </a:p>
        </p:txBody>
      </p:sp>
      <p:grpSp>
        <p:nvGrpSpPr>
          <p:cNvPr id="28676" name="Group 51"/>
          <p:cNvGrpSpPr>
            <a:grpSpLocks/>
          </p:cNvGrpSpPr>
          <p:nvPr/>
        </p:nvGrpSpPr>
        <p:grpSpPr bwMode="auto">
          <a:xfrm>
            <a:off x="2203003" y="1666156"/>
            <a:ext cx="10368409" cy="6768752"/>
            <a:chOff x="3057" y="9816"/>
            <a:chExt cx="5400" cy="2703"/>
          </a:xfrm>
        </p:grpSpPr>
        <p:sp>
          <p:nvSpPr>
            <p:cNvPr id="28677" name="Text Box 52"/>
            <p:cNvSpPr txBox="1">
              <a:spLocks noChangeArrowheads="1"/>
            </p:cNvSpPr>
            <p:nvPr/>
          </p:nvSpPr>
          <p:spPr bwMode="auto">
            <a:xfrm>
              <a:off x="5577" y="9816"/>
              <a:ext cx="720" cy="346"/>
            </a:xfrm>
            <a:prstGeom prst="rect">
              <a:avLst/>
            </a:prstGeom>
            <a:solidFill>
              <a:srgbClr val="FFFFFF"/>
            </a:solidFill>
            <a:ln w="9525">
              <a:solidFill>
                <a:srgbClr val="0D0D0D"/>
              </a:solidFill>
              <a:miter lim="800000"/>
              <a:headEnd/>
              <a:tailEnd/>
            </a:ln>
          </p:spPr>
          <p:txBody>
            <a:bodyPr lIns="36000" tIns="0" rIns="36000" bIns="18000" anchor="ctr" anchorCtr="0"/>
            <a:lstStyle/>
            <a:p>
              <a:r>
                <a:rPr lang="en-US" altLang="zh-CN" sz="3200">
                  <a:solidFill>
                    <a:srgbClr val="000000"/>
                  </a:solidFill>
                  <a:ea typeface="宋体" pitchFamily="2" charset="-122"/>
                </a:rPr>
                <a:t>CPU</a:t>
              </a:r>
              <a:endParaRPr lang="en-US" altLang="zh-CN" sz="3200">
                <a:ea typeface="宋体" pitchFamily="2" charset="-122"/>
              </a:endParaRPr>
            </a:p>
          </p:txBody>
        </p:sp>
        <p:sp>
          <p:nvSpPr>
            <p:cNvPr id="28678" name="Line 53"/>
            <p:cNvSpPr>
              <a:spLocks noChangeShapeType="1"/>
            </p:cNvSpPr>
            <p:nvPr/>
          </p:nvSpPr>
          <p:spPr bwMode="auto">
            <a:xfrm>
              <a:off x="5937" y="10170"/>
              <a:ext cx="0" cy="312"/>
            </a:xfrm>
            <a:prstGeom prst="line">
              <a:avLst/>
            </a:prstGeom>
            <a:noFill/>
            <a:ln w="9525">
              <a:solidFill>
                <a:srgbClr val="0D0D0D"/>
              </a:solidFill>
              <a:round/>
              <a:headEnd/>
              <a:tailEnd type="triangle" w="sm" len="med"/>
            </a:ln>
          </p:spPr>
          <p:txBody>
            <a:bodyPr lIns="36000" rIns="36000"/>
            <a:lstStyle/>
            <a:p>
              <a:endParaRPr lang="zh-CN" altLang="en-US"/>
            </a:p>
          </p:txBody>
        </p:sp>
        <p:sp>
          <p:nvSpPr>
            <p:cNvPr id="28679" name="Text Box 54"/>
            <p:cNvSpPr txBox="1">
              <a:spLocks noChangeArrowheads="1"/>
            </p:cNvSpPr>
            <p:nvPr/>
          </p:nvSpPr>
          <p:spPr bwMode="auto">
            <a:xfrm>
              <a:off x="5397" y="10479"/>
              <a:ext cx="1080" cy="468"/>
            </a:xfrm>
            <a:prstGeom prst="rect">
              <a:avLst/>
            </a:prstGeom>
            <a:solidFill>
              <a:schemeClr val="accent2">
                <a:lumMod val="20000"/>
                <a:lumOff val="80000"/>
              </a:schemeClr>
            </a:solidFill>
            <a:ln w="9525">
              <a:solidFill>
                <a:srgbClr val="0D0D0D"/>
              </a:solidFill>
              <a:miter lim="800000"/>
              <a:headEnd/>
              <a:tailEnd/>
            </a:ln>
          </p:spPr>
          <p:txBody>
            <a:bodyPr lIns="36000" rIns="36000" anchor="ctr" anchorCtr="0"/>
            <a:lstStyle/>
            <a:p>
              <a:r>
                <a:rPr lang="zh-CN" altLang="en-US" sz="3200" dirty="0">
                  <a:ea typeface="宋体" pitchFamily="2" charset="-122"/>
                </a:rPr>
                <a:t>高速缓存</a:t>
              </a:r>
            </a:p>
          </p:txBody>
        </p:sp>
        <p:sp>
          <p:nvSpPr>
            <p:cNvPr id="28680" name="Line 55"/>
            <p:cNvSpPr>
              <a:spLocks noChangeShapeType="1"/>
            </p:cNvSpPr>
            <p:nvPr/>
          </p:nvSpPr>
          <p:spPr bwMode="auto">
            <a:xfrm>
              <a:off x="5937" y="10947"/>
              <a:ext cx="0" cy="312"/>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81" name="Text Box 56"/>
            <p:cNvSpPr txBox="1">
              <a:spLocks noChangeArrowheads="1"/>
            </p:cNvSpPr>
            <p:nvPr/>
          </p:nvSpPr>
          <p:spPr bwMode="auto">
            <a:xfrm>
              <a:off x="4970" y="11214"/>
              <a:ext cx="1965" cy="357"/>
            </a:xfrm>
            <a:prstGeom prst="rect">
              <a:avLst/>
            </a:prstGeom>
            <a:solidFill>
              <a:schemeClr val="accent2">
                <a:lumMod val="40000"/>
                <a:lumOff val="60000"/>
              </a:schemeClr>
            </a:solidFill>
            <a:ln w="9525">
              <a:solidFill>
                <a:srgbClr val="0D0D0D"/>
              </a:solidFill>
              <a:miter lim="800000"/>
              <a:headEnd/>
              <a:tailEnd/>
            </a:ln>
          </p:spPr>
          <p:txBody>
            <a:bodyPr lIns="36000" tIns="0" rIns="36000" bIns="18000" anchor="ctr" anchorCtr="0"/>
            <a:lstStyle/>
            <a:p>
              <a:pPr>
                <a:spcBef>
                  <a:spcPts val="3600"/>
                </a:spcBef>
              </a:pPr>
              <a:r>
                <a:rPr lang="zh-CN" altLang="en-US" sz="4000" dirty="0" smtClean="0">
                  <a:solidFill>
                    <a:srgbClr val="000000"/>
                  </a:solidFill>
                  <a:ea typeface="宋体" pitchFamily="2" charset="-122"/>
                </a:rPr>
                <a:t>主  存</a:t>
              </a:r>
              <a:endParaRPr lang="zh-CN" altLang="en-US" sz="4000" dirty="0">
                <a:ea typeface="宋体" pitchFamily="2" charset="-122"/>
              </a:endParaRPr>
            </a:p>
          </p:txBody>
        </p:sp>
        <p:sp>
          <p:nvSpPr>
            <p:cNvPr id="28682" name="Line 57"/>
            <p:cNvSpPr>
              <a:spLocks noChangeShapeType="1"/>
            </p:cNvSpPr>
            <p:nvPr/>
          </p:nvSpPr>
          <p:spPr bwMode="auto">
            <a:xfrm>
              <a:off x="5937" y="11571"/>
              <a:ext cx="0" cy="312"/>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83" name="Text Box 58"/>
            <p:cNvSpPr txBox="1">
              <a:spLocks noChangeArrowheads="1"/>
            </p:cNvSpPr>
            <p:nvPr/>
          </p:nvSpPr>
          <p:spPr bwMode="auto">
            <a:xfrm>
              <a:off x="4567" y="11883"/>
              <a:ext cx="2738" cy="393"/>
            </a:xfrm>
            <a:prstGeom prst="rect">
              <a:avLst/>
            </a:prstGeom>
            <a:solidFill>
              <a:schemeClr val="accent2">
                <a:lumMod val="60000"/>
                <a:lumOff val="40000"/>
              </a:schemeClr>
            </a:solidFill>
            <a:ln w="9525">
              <a:solidFill>
                <a:srgbClr val="0D0D0D"/>
              </a:solidFill>
              <a:miter lim="800000"/>
              <a:headEnd/>
              <a:tailEnd/>
            </a:ln>
          </p:spPr>
          <p:txBody>
            <a:bodyPr lIns="36000" tIns="18000" rIns="36000" bIns="18000" anchor="ctr" anchorCtr="0"/>
            <a:lstStyle/>
            <a:p>
              <a:r>
                <a:rPr lang="zh-CN" altLang="en-US" sz="3200" dirty="0">
                  <a:solidFill>
                    <a:srgbClr val="000000"/>
                  </a:solidFill>
                  <a:ea typeface="宋体" pitchFamily="2" charset="-122"/>
                </a:rPr>
                <a:t>辅存（磁盘、光盘、闪存）</a:t>
              </a:r>
              <a:endParaRPr lang="zh-CN" altLang="en-US" sz="3200" dirty="0">
                <a:ea typeface="宋体" pitchFamily="2" charset="-122"/>
              </a:endParaRPr>
            </a:p>
          </p:txBody>
        </p:sp>
        <p:sp>
          <p:nvSpPr>
            <p:cNvPr id="28684" name="Line 59"/>
            <p:cNvSpPr>
              <a:spLocks noChangeShapeType="1"/>
            </p:cNvSpPr>
            <p:nvPr/>
          </p:nvSpPr>
          <p:spPr bwMode="auto">
            <a:xfrm flipV="1">
              <a:off x="3057" y="10278"/>
              <a:ext cx="5040" cy="0"/>
            </a:xfrm>
            <a:prstGeom prst="line">
              <a:avLst/>
            </a:prstGeom>
            <a:noFill/>
            <a:ln w="9525">
              <a:solidFill>
                <a:srgbClr val="0D0D0D"/>
              </a:solidFill>
              <a:prstDash val="dash"/>
              <a:round/>
              <a:headEnd/>
              <a:tailEnd/>
            </a:ln>
          </p:spPr>
          <p:txBody>
            <a:bodyPr lIns="36000" tIns="18000" rIns="36000" bIns="18000"/>
            <a:lstStyle/>
            <a:p>
              <a:endParaRPr lang="zh-CN" altLang="en-US"/>
            </a:p>
          </p:txBody>
        </p:sp>
        <p:sp>
          <p:nvSpPr>
            <p:cNvPr id="28685" name="Line 60"/>
            <p:cNvSpPr>
              <a:spLocks noChangeShapeType="1"/>
            </p:cNvSpPr>
            <p:nvPr/>
          </p:nvSpPr>
          <p:spPr bwMode="auto">
            <a:xfrm flipV="1">
              <a:off x="3057" y="12507"/>
              <a:ext cx="5040" cy="0"/>
            </a:xfrm>
            <a:prstGeom prst="line">
              <a:avLst/>
            </a:prstGeom>
            <a:noFill/>
            <a:ln w="9525">
              <a:solidFill>
                <a:srgbClr val="0D0D0D"/>
              </a:solidFill>
              <a:prstDash val="dash"/>
              <a:round/>
              <a:headEnd/>
              <a:tailEnd/>
            </a:ln>
          </p:spPr>
          <p:txBody>
            <a:bodyPr lIns="36000" tIns="18000" rIns="36000" bIns="18000"/>
            <a:lstStyle/>
            <a:p>
              <a:endParaRPr lang="zh-CN" altLang="en-US"/>
            </a:p>
          </p:txBody>
        </p:sp>
        <p:sp>
          <p:nvSpPr>
            <p:cNvPr id="28686" name="Line 61"/>
            <p:cNvSpPr>
              <a:spLocks noChangeShapeType="1"/>
            </p:cNvSpPr>
            <p:nvPr/>
          </p:nvSpPr>
          <p:spPr bwMode="auto">
            <a:xfrm>
              <a:off x="4647" y="11682"/>
              <a:ext cx="3420" cy="0"/>
            </a:xfrm>
            <a:prstGeom prst="line">
              <a:avLst/>
            </a:prstGeom>
            <a:noFill/>
            <a:ln w="9525">
              <a:solidFill>
                <a:srgbClr val="0D0D0D"/>
              </a:solidFill>
              <a:prstDash val="dash"/>
              <a:round/>
              <a:headEnd/>
              <a:tailEnd/>
            </a:ln>
          </p:spPr>
          <p:txBody>
            <a:bodyPr lIns="36000" tIns="18000" rIns="36000" bIns="18000"/>
            <a:lstStyle/>
            <a:p>
              <a:endParaRPr lang="zh-CN" altLang="en-US"/>
            </a:p>
          </p:txBody>
        </p:sp>
        <p:sp>
          <p:nvSpPr>
            <p:cNvPr id="28687" name="Text Box 62"/>
            <p:cNvSpPr txBox="1">
              <a:spLocks noChangeArrowheads="1"/>
            </p:cNvSpPr>
            <p:nvPr/>
          </p:nvSpPr>
          <p:spPr bwMode="auto">
            <a:xfrm>
              <a:off x="7557" y="10794"/>
              <a:ext cx="900" cy="312"/>
            </a:xfrm>
            <a:prstGeom prst="rect">
              <a:avLst/>
            </a:prstGeom>
            <a:noFill/>
            <a:ln w="9525">
              <a:noFill/>
              <a:miter lim="800000"/>
              <a:headEnd/>
              <a:tailEnd/>
            </a:ln>
          </p:spPr>
          <p:txBody>
            <a:bodyPr lIns="36000" tIns="18000" rIns="36000" bIns="18000"/>
            <a:lstStyle/>
            <a:p>
              <a:pPr algn="just"/>
              <a:r>
                <a:rPr lang="zh-CN" altLang="en-US" sz="3200">
                  <a:ea typeface="宋体" pitchFamily="2" charset="-122"/>
                </a:rPr>
                <a:t>内存</a:t>
              </a:r>
            </a:p>
          </p:txBody>
        </p:sp>
        <p:sp>
          <p:nvSpPr>
            <p:cNvPr id="28688" name="Text Box 63"/>
            <p:cNvSpPr txBox="1">
              <a:spLocks noChangeArrowheads="1"/>
            </p:cNvSpPr>
            <p:nvPr/>
          </p:nvSpPr>
          <p:spPr bwMode="auto">
            <a:xfrm>
              <a:off x="7497" y="11964"/>
              <a:ext cx="900" cy="312"/>
            </a:xfrm>
            <a:prstGeom prst="rect">
              <a:avLst/>
            </a:prstGeom>
            <a:noFill/>
            <a:ln w="9525">
              <a:noFill/>
              <a:miter lim="800000"/>
              <a:headEnd/>
              <a:tailEnd/>
            </a:ln>
          </p:spPr>
          <p:txBody>
            <a:bodyPr lIns="36000" tIns="18000" rIns="36000" bIns="18000"/>
            <a:lstStyle/>
            <a:p>
              <a:pPr algn="just"/>
              <a:r>
                <a:rPr lang="zh-CN" altLang="en-US" sz="3200">
                  <a:solidFill>
                    <a:srgbClr val="000000"/>
                  </a:solidFill>
                  <a:ea typeface="宋体" pitchFamily="2" charset="-122"/>
                </a:rPr>
                <a:t>外存</a:t>
              </a:r>
              <a:endParaRPr lang="zh-CN" altLang="en-US" sz="3200">
                <a:ea typeface="宋体" pitchFamily="2" charset="-122"/>
              </a:endParaRPr>
            </a:p>
          </p:txBody>
        </p:sp>
        <p:sp>
          <p:nvSpPr>
            <p:cNvPr id="28689" name="Line 64"/>
            <p:cNvSpPr>
              <a:spLocks noChangeShapeType="1"/>
            </p:cNvSpPr>
            <p:nvPr/>
          </p:nvSpPr>
          <p:spPr bwMode="auto">
            <a:xfrm flipV="1">
              <a:off x="7737" y="10323"/>
              <a:ext cx="0" cy="468"/>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0" name="Line 65"/>
            <p:cNvSpPr>
              <a:spLocks noChangeShapeType="1"/>
            </p:cNvSpPr>
            <p:nvPr/>
          </p:nvSpPr>
          <p:spPr bwMode="auto">
            <a:xfrm>
              <a:off x="7737" y="11052"/>
              <a:ext cx="0" cy="624"/>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1" name="Line 66"/>
            <p:cNvSpPr>
              <a:spLocks noChangeShapeType="1"/>
            </p:cNvSpPr>
            <p:nvPr/>
          </p:nvSpPr>
          <p:spPr bwMode="auto">
            <a:xfrm flipV="1">
              <a:off x="7737" y="11727"/>
              <a:ext cx="0" cy="312"/>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2" name="Line 67"/>
            <p:cNvSpPr>
              <a:spLocks noChangeShapeType="1"/>
            </p:cNvSpPr>
            <p:nvPr/>
          </p:nvSpPr>
          <p:spPr bwMode="auto">
            <a:xfrm>
              <a:off x="7737" y="12195"/>
              <a:ext cx="0" cy="312"/>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3" name="Line 68"/>
            <p:cNvSpPr>
              <a:spLocks noChangeShapeType="1"/>
            </p:cNvSpPr>
            <p:nvPr/>
          </p:nvSpPr>
          <p:spPr bwMode="auto">
            <a:xfrm>
              <a:off x="4317" y="10335"/>
              <a:ext cx="0" cy="2184"/>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4" name="Line 69"/>
            <p:cNvSpPr>
              <a:spLocks noChangeShapeType="1"/>
            </p:cNvSpPr>
            <p:nvPr/>
          </p:nvSpPr>
          <p:spPr bwMode="auto">
            <a:xfrm>
              <a:off x="3762" y="10335"/>
              <a:ext cx="0" cy="2184"/>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5" name="Line 70"/>
            <p:cNvSpPr>
              <a:spLocks noChangeShapeType="1"/>
            </p:cNvSpPr>
            <p:nvPr/>
          </p:nvSpPr>
          <p:spPr bwMode="auto">
            <a:xfrm>
              <a:off x="3237" y="10323"/>
              <a:ext cx="0" cy="2184"/>
            </a:xfrm>
            <a:prstGeom prst="line">
              <a:avLst/>
            </a:prstGeom>
            <a:noFill/>
            <a:ln w="9525">
              <a:solidFill>
                <a:srgbClr val="0D0D0D"/>
              </a:solidFill>
              <a:round/>
              <a:headEnd/>
              <a:tailEnd type="triangle" w="sm" len="med"/>
            </a:ln>
          </p:spPr>
          <p:txBody>
            <a:bodyPr lIns="36000" tIns="18000" rIns="36000" bIns="18000"/>
            <a:lstStyle/>
            <a:p>
              <a:endParaRPr lang="zh-CN" altLang="en-US"/>
            </a:p>
          </p:txBody>
        </p:sp>
        <p:sp>
          <p:nvSpPr>
            <p:cNvPr id="28696" name="Text Box 71"/>
            <p:cNvSpPr txBox="1">
              <a:spLocks noChangeArrowheads="1"/>
            </p:cNvSpPr>
            <p:nvPr/>
          </p:nvSpPr>
          <p:spPr bwMode="auto">
            <a:xfrm>
              <a:off x="3237" y="10770"/>
              <a:ext cx="360" cy="1404"/>
            </a:xfrm>
            <a:prstGeom prst="rect">
              <a:avLst/>
            </a:prstGeom>
            <a:noFill/>
            <a:ln w="9525">
              <a:noFill/>
              <a:miter lim="800000"/>
              <a:headEnd/>
              <a:tailEnd/>
            </a:ln>
          </p:spPr>
          <p:txBody>
            <a:bodyPr vert="eaVert" lIns="0" tIns="18000" rIns="36000" bIns="18000"/>
            <a:lstStyle/>
            <a:p>
              <a:pPr algn="just"/>
              <a:r>
                <a:rPr lang="zh-CN" altLang="en-US" sz="3200">
                  <a:ea typeface="宋体" pitchFamily="2" charset="-122"/>
                </a:rPr>
                <a:t>存取速度越慢</a:t>
              </a:r>
            </a:p>
          </p:txBody>
        </p:sp>
        <p:sp>
          <p:nvSpPr>
            <p:cNvPr id="28697" name="Text Box 72"/>
            <p:cNvSpPr txBox="1">
              <a:spLocks noChangeArrowheads="1"/>
            </p:cNvSpPr>
            <p:nvPr/>
          </p:nvSpPr>
          <p:spPr bwMode="auto">
            <a:xfrm>
              <a:off x="3777" y="10770"/>
              <a:ext cx="360" cy="1404"/>
            </a:xfrm>
            <a:prstGeom prst="rect">
              <a:avLst/>
            </a:prstGeom>
            <a:noFill/>
            <a:ln w="9525">
              <a:noFill/>
              <a:miter lim="800000"/>
              <a:headEnd/>
              <a:tailEnd/>
            </a:ln>
          </p:spPr>
          <p:txBody>
            <a:bodyPr vert="eaVert" lIns="0" tIns="18000" rIns="36000" bIns="18000"/>
            <a:lstStyle/>
            <a:p>
              <a:pPr algn="just"/>
              <a:r>
                <a:rPr lang="zh-CN" altLang="en-US" sz="3200">
                  <a:ea typeface="宋体" pitchFamily="2" charset="-122"/>
                </a:rPr>
                <a:t>单位价格越低</a:t>
              </a:r>
            </a:p>
          </p:txBody>
        </p:sp>
        <p:sp>
          <p:nvSpPr>
            <p:cNvPr id="28698" name="Text Box 73"/>
            <p:cNvSpPr txBox="1">
              <a:spLocks noChangeArrowheads="1"/>
            </p:cNvSpPr>
            <p:nvPr/>
          </p:nvSpPr>
          <p:spPr bwMode="auto">
            <a:xfrm>
              <a:off x="4314" y="10770"/>
              <a:ext cx="360" cy="1404"/>
            </a:xfrm>
            <a:prstGeom prst="rect">
              <a:avLst/>
            </a:prstGeom>
            <a:noFill/>
            <a:ln w="9525">
              <a:noFill/>
              <a:miter lim="800000"/>
              <a:headEnd/>
              <a:tailEnd/>
            </a:ln>
          </p:spPr>
          <p:txBody>
            <a:bodyPr vert="eaVert" lIns="0" tIns="18000" rIns="36000" bIns="18000"/>
            <a:lstStyle/>
            <a:p>
              <a:pPr algn="just"/>
              <a:r>
                <a:rPr lang="zh-CN" altLang="en-US" sz="3200" dirty="0">
                  <a:ea typeface="宋体" pitchFamily="2" charset="-122"/>
                </a:rPr>
                <a:t>存取容量越大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up)">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51037" y="1850950"/>
            <a:ext cx="11325175" cy="7160022"/>
          </a:xfrm>
        </p:spPr>
        <p:txBody>
          <a:bodyPr>
            <a:normAutofit fontScale="92500"/>
          </a:bodyPr>
          <a:lstStyle/>
          <a:p>
            <a:pPr marL="0" indent="0">
              <a:buNone/>
            </a:pPr>
            <a:r>
              <a:rPr lang="zh-CN" altLang="en-US" sz="6000" b="1" dirty="0" smtClean="0">
                <a:solidFill>
                  <a:schemeClr val="tx1"/>
                </a:solidFill>
              </a:rPr>
              <a:t>教学形式</a:t>
            </a:r>
            <a:endParaRPr lang="en-US" altLang="zh-CN" sz="6000" b="1" dirty="0" smtClean="0">
              <a:solidFill>
                <a:schemeClr val="tx1"/>
              </a:solidFill>
            </a:endParaRPr>
          </a:p>
          <a:p>
            <a:pPr lvl="1">
              <a:buFont typeface="Wingdings" pitchFamily="2" charset="2"/>
              <a:buChar char="l"/>
            </a:pPr>
            <a:r>
              <a:rPr lang="zh-CN" altLang="en-US" sz="4800" dirty="0" smtClean="0"/>
              <a:t> </a:t>
            </a:r>
            <a:r>
              <a:rPr lang="zh-CN" altLang="en-US" sz="4800" b="1" dirty="0" smtClean="0"/>
              <a:t>上课：</a:t>
            </a:r>
            <a:r>
              <a:rPr lang="en-US" altLang="zh-CN" sz="4800" b="1" dirty="0" smtClean="0"/>
              <a:t>22</a:t>
            </a:r>
            <a:r>
              <a:rPr lang="zh-CN" altLang="en-US" sz="4800" b="1" dirty="0" smtClean="0"/>
              <a:t>学时</a:t>
            </a:r>
            <a:endParaRPr lang="en-US" altLang="zh-CN" sz="4800" b="1" dirty="0" smtClean="0"/>
          </a:p>
          <a:p>
            <a:pPr lvl="1">
              <a:buFont typeface="Wingdings" pitchFamily="2" charset="2"/>
              <a:buChar char="l"/>
            </a:pPr>
            <a:r>
              <a:rPr lang="zh-CN" altLang="en-US" sz="4800" b="1" dirty="0" smtClean="0"/>
              <a:t> 上机（带实验教材、耳机）：</a:t>
            </a:r>
            <a:r>
              <a:rPr lang="en-US" altLang="zh-CN" sz="4800" b="1" dirty="0" smtClean="0"/>
              <a:t>18</a:t>
            </a:r>
            <a:r>
              <a:rPr lang="zh-CN" altLang="en-US" sz="4800" b="1" dirty="0" smtClean="0"/>
              <a:t>学时</a:t>
            </a:r>
            <a:endParaRPr lang="en-US" altLang="zh-CN" sz="4800" b="1" dirty="0" smtClean="0"/>
          </a:p>
          <a:p>
            <a:pPr marL="0" indent="0">
              <a:buNone/>
            </a:pPr>
            <a:endParaRPr lang="en-US" altLang="zh-CN" sz="5400" dirty="0">
              <a:solidFill>
                <a:schemeClr val="tx1"/>
              </a:solidFill>
            </a:endParaRPr>
          </a:p>
          <a:p>
            <a:pPr marL="0" indent="0">
              <a:buNone/>
            </a:pPr>
            <a:r>
              <a:rPr lang="zh-CN" altLang="en-US" sz="6000" b="1" dirty="0" smtClean="0">
                <a:solidFill>
                  <a:schemeClr val="tx1"/>
                </a:solidFill>
              </a:rPr>
              <a:t>考试成绩</a:t>
            </a:r>
            <a:endParaRPr lang="en-US" altLang="zh-CN" sz="6000" b="1" dirty="0" smtClean="0">
              <a:solidFill>
                <a:schemeClr val="tx1"/>
              </a:solidFill>
            </a:endParaRPr>
          </a:p>
          <a:p>
            <a:pPr lvl="1">
              <a:buFont typeface="Wingdings" pitchFamily="2" charset="2"/>
              <a:buChar char="l"/>
            </a:pPr>
            <a:r>
              <a:rPr lang="zh-CN" altLang="en-US" sz="4800" b="1" dirty="0" smtClean="0">
                <a:solidFill>
                  <a:schemeClr val="tx1"/>
                </a:solidFill>
              </a:rPr>
              <a:t> 平时：</a:t>
            </a:r>
            <a:r>
              <a:rPr lang="en-US" altLang="zh-CN" sz="4800" b="1" dirty="0" smtClean="0">
                <a:solidFill>
                  <a:schemeClr val="tx1"/>
                </a:solidFill>
              </a:rPr>
              <a:t>30%</a:t>
            </a:r>
          </a:p>
          <a:p>
            <a:pPr lvl="1">
              <a:buFont typeface="Wingdings" pitchFamily="2" charset="2"/>
              <a:buChar char="l"/>
            </a:pPr>
            <a:r>
              <a:rPr lang="zh-CN" altLang="en-US" sz="4800" b="1" dirty="0" smtClean="0">
                <a:solidFill>
                  <a:schemeClr val="tx1"/>
                </a:solidFill>
              </a:rPr>
              <a:t> 期末</a:t>
            </a:r>
            <a:r>
              <a:rPr lang="zh-CN" altLang="en-US" sz="4800" b="1" dirty="0">
                <a:solidFill>
                  <a:schemeClr val="tx1"/>
                </a:solidFill>
              </a:rPr>
              <a:t>机考</a:t>
            </a:r>
            <a:r>
              <a:rPr lang="zh-CN" altLang="en-US" sz="4800" b="1" dirty="0" smtClean="0">
                <a:solidFill>
                  <a:schemeClr val="tx1"/>
                </a:solidFill>
              </a:rPr>
              <a:t>：</a:t>
            </a:r>
            <a:r>
              <a:rPr lang="en-US" altLang="zh-CN" sz="4800" b="1" dirty="0" smtClean="0">
                <a:solidFill>
                  <a:schemeClr val="tx1"/>
                </a:solidFill>
              </a:rPr>
              <a:t>70%</a:t>
            </a:r>
            <a:r>
              <a:rPr lang="zh-CN" altLang="en-US" sz="4800" b="1" dirty="0" smtClean="0">
                <a:solidFill>
                  <a:schemeClr val="tx1"/>
                </a:solidFill>
              </a:rPr>
              <a:t>（第</a:t>
            </a:r>
            <a:r>
              <a:rPr lang="en-US" altLang="zh-CN" sz="4800" b="1" dirty="0" smtClean="0">
                <a:solidFill>
                  <a:schemeClr val="tx1"/>
                </a:solidFill>
              </a:rPr>
              <a:t>15</a:t>
            </a:r>
            <a:r>
              <a:rPr lang="zh-CN" altLang="en-US" sz="4800" b="1" dirty="0" smtClean="0">
                <a:solidFill>
                  <a:schemeClr val="tx1"/>
                </a:solidFill>
              </a:rPr>
              <a:t>周）</a:t>
            </a:r>
            <a:endParaRPr lang="en-US" altLang="zh-CN" sz="4800" b="1" dirty="0" smtClean="0">
              <a:solidFill>
                <a:schemeClr val="tx1"/>
              </a:solidFill>
            </a:endParaRPr>
          </a:p>
          <a:p>
            <a:pPr marL="654050" lvl="1" indent="0">
              <a:buNone/>
            </a:pPr>
            <a:endParaRPr lang="en-US" altLang="zh-CN" sz="4200" b="1" dirty="0"/>
          </a:p>
          <a:p>
            <a:pPr marL="0" indent="0">
              <a:buNone/>
            </a:pP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523184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Text Box 2"/>
          <p:cNvSpPr txBox="1">
            <a:spLocks noChangeArrowheads="1"/>
          </p:cNvSpPr>
          <p:nvPr/>
        </p:nvSpPr>
        <p:spPr bwMode="auto">
          <a:xfrm>
            <a:off x="1765548" y="225996"/>
            <a:ext cx="5334000" cy="747451"/>
          </a:xfrm>
          <a:prstGeom prst="rect">
            <a:avLst/>
          </a:prstGeom>
          <a:noFill/>
          <a:ln w="9525">
            <a:noFill/>
            <a:miter lim="800000"/>
            <a:headEnd/>
            <a:tailEnd/>
          </a:ln>
        </p:spPr>
        <p:txBody>
          <a:bodyPr lIns="130622" tIns="65311" rIns="130622" bIns="65311">
            <a:spAutoFit/>
          </a:bodyPr>
          <a:lstStyle/>
          <a:p>
            <a:pPr algn="l" defTabSz="1306513" eaLnBrk="1" hangingPunct="1">
              <a:spcBef>
                <a:spcPct val="50000"/>
              </a:spcBef>
              <a:defRPr/>
            </a:pPr>
            <a:r>
              <a:rPr lang="en-US" altLang="zh-CN" sz="4000" dirty="0">
                <a:solidFill>
                  <a:srgbClr val="000000"/>
                </a:solidFill>
                <a:effectLst>
                  <a:outerShdw blurRad="38100" dist="38100" dir="2700000" algn="tl">
                    <a:srgbClr val="C0C0C0"/>
                  </a:outerShdw>
                </a:effectLst>
                <a:ea typeface="宋体" pitchFamily="2" charset="-122"/>
              </a:rPr>
              <a:t> </a:t>
            </a:r>
            <a:r>
              <a:rPr lang="en-US" altLang="zh-CN" sz="4000" dirty="0" smtClean="0">
                <a:solidFill>
                  <a:srgbClr val="000000"/>
                </a:solidFill>
                <a:effectLst>
                  <a:outerShdw blurRad="38100" dist="38100" dir="2700000" algn="tl">
                    <a:srgbClr val="C0C0C0"/>
                  </a:outerShdw>
                </a:effectLst>
                <a:ea typeface="宋体" pitchFamily="2" charset="-122"/>
              </a:rPr>
              <a:t> </a:t>
            </a:r>
            <a:r>
              <a:rPr lang="zh-CN" altLang="en-US" sz="4000" dirty="0" smtClean="0">
                <a:solidFill>
                  <a:srgbClr val="000000"/>
                </a:solidFill>
                <a:effectLst>
                  <a:outerShdw blurRad="38100" dist="38100" dir="2700000" algn="tl">
                    <a:srgbClr val="C0C0C0"/>
                  </a:outerShdw>
                </a:effectLst>
                <a:ea typeface="宋体" pitchFamily="2" charset="-122"/>
              </a:rPr>
              <a:t>输入 </a:t>
            </a:r>
            <a:r>
              <a:rPr lang="en-US" altLang="zh-CN" sz="4000" dirty="0" smtClean="0">
                <a:solidFill>
                  <a:srgbClr val="000000"/>
                </a:solidFill>
                <a:effectLst>
                  <a:outerShdw blurRad="38100" dist="38100" dir="2700000" algn="tl">
                    <a:srgbClr val="C0C0C0"/>
                  </a:outerShdw>
                </a:effectLst>
                <a:ea typeface="宋体" pitchFamily="2" charset="-122"/>
              </a:rPr>
              <a:t>/ </a:t>
            </a:r>
            <a:r>
              <a:rPr lang="zh-CN" altLang="en-US" sz="4000" dirty="0" smtClean="0">
                <a:solidFill>
                  <a:srgbClr val="000000"/>
                </a:solidFill>
                <a:effectLst>
                  <a:outerShdw blurRad="38100" dist="38100" dir="2700000" algn="tl">
                    <a:srgbClr val="C0C0C0"/>
                  </a:outerShdw>
                </a:effectLst>
                <a:ea typeface="宋体" pitchFamily="2" charset="-122"/>
              </a:rPr>
              <a:t>输出设备</a:t>
            </a:r>
            <a:endParaRPr lang="zh-CN" altLang="en-US" sz="4000" b="0" dirty="0">
              <a:solidFill>
                <a:srgbClr val="000000"/>
              </a:solidFill>
              <a:latin typeface="仿宋_GB2312" pitchFamily="49" charset="-122"/>
              <a:ea typeface="仿宋_GB2312" pitchFamily="49" charset="-122"/>
            </a:endParaRPr>
          </a:p>
        </p:txBody>
      </p:sp>
      <p:sp>
        <p:nvSpPr>
          <p:cNvPr id="7172" name="Text Box 3"/>
          <p:cNvSpPr txBox="1">
            <a:spLocks noChangeArrowheads="1"/>
          </p:cNvSpPr>
          <p:nvPr/>
        </p:nvSpPr>
        <p:spPr bwMode="auto">
          <a:xfrm>
            <a:off x="1122884" y="1522140"/>
            <a:ext cx="2232248" cy="685895"/>
          </a:xfrm>
          <a:prstGeom prst="rect">
            <a:avLst/>
          </a:prstGeom>
          <a:noFill/>
          <a:ln w="9525">
            <a:noFill/>
            <a:miter lim="800000"/>
            <a:headEnd/>
            <a:tailEnd/>
          </a:ln>
        </p:spPr>
        <p:txBody>
          <a:bodyPr wrap="square" lIns="130622" tIns="65311" rIns="130622" bIns="65311">
            <a:spAutoFit/>
          </a:bodyPr>
          <a:lstStyle/>
          <a:p>
            <a:pPr algn="r" defTabSz="1306513"/>
            <a:r>
              <a:rPr lang="zh-CN" altLang="en-US" sz="3600" dirty="0">
                <a:solidFill>
                  <a:srgbClr val="000000"/>
                </a:solidFill>
                <a:latin typeface="仿宋_GB2312" pitchFamily="49" charset="-122"/>
                <a:ea typeface="仿宋_GB2312" pitchFamily="49" charset="-122"/>
              </a:rPr>
              <a:t>输入设备</a:t>
            </a:r>
            <a:endParaRPr lang="zh-CN" altLang="en-US" sz="4000" dirty="0">
              <a:solidFill>
                <a:srgbClr val="000000"/>
              </a:solidFill>
              <a:latin typeface="仿宋_GB2312" pitchFamily="49" charset="-122"/>
              <a:ea typeface="仿宋_GB2312" pitchFamily="49" charset="-122"/>
            </a:endParaRPr>
          </a:p>
        </p:txBody>
      </p:sp>
      <p:sp>
        <p:nvSpPr>
          <p:cNvPr id="7173" name="Text Box 4"/>
          <p:cNvSpPr txBox="1">
            <a:spLocks noChangeArrowheads="1"/>
          </p:cNvSpPr>
          <p:nvPr/>
        </p:nvSpPr>
        <p:spPr bwMode="auto">
          <a:xfrm>
            <a:off x="1122884" y="4978524"/>
            <a:ext cx="2333625" cy="685895"/>
          </a:xfrm>
          <a:prstGeom prst="rect">
            <a:avLst/>
          </a:prstGeom>
          <a:noFill/>
          <a:ln w="9525">
            <a:noFill/>
            <a:miter lim="800000"/>
            <a:headEnd/>
            <a:tailEnd/>
          </a:ln>
        </p:spPr>
        <p:txBody>
          <a:bodyPr lIns="130622" tIns="65311" rIns="130622" bIns="65311">
            <a:spAutoFit/>
          </a:bodyPr>
          <a:lstStyle/>
          <a:p>
            <a:pPr algn="just" defTabSz="1306513"/>
            <a:r>
              <a:rPr lang="zh-CN" altLang="en-US" sz="3600" dirty="0">
                <a:solidFill>
                  <a:srgbClr val="000000"/>
                </a:solidFill>
                <a:latin typeface="仿宋_GB2312" pitchFamily="49" charset="-122"/>
                <a:ea typeface="仿宋_GB2312" pitchFamily="49" charset="-122"/>
              </a:rPr>
              <a:t>输出设备</a:t>
            </a:r>
            <a:endParaRPr lang="zh-CN" altLang="en-US" sz="3200" dirty="0">
              <a:solidFill>
                <a:srgbClr val="000000"/>
              </a:solidFill>
              <a:latin typeface="仿宋_GB2312" pitchFamily="49" charset="-122"/>
              <a:ea typeface="仿宋_GB2312" pitchFamily="49" charset="-122"/>
            </a:endParaRPr>
          </a:p>
        </p:txBody>
      </p:sp>
      <p:sp>
        <p:nvSpPr>
          <p:cNvPr id="7175" name="Text Box 6"/>
          <p:cNvSpPr txBox="1">
            <a:spLocks noChangeArrowheads="1"/>
          </p:cNvSpPr>
          <p:nvPr/>
        </p:nvSpPr>
        <p:spPr bwMode="auto">
          <a:xfrm>
            <a:off x="2130996" y="6633548"/>
            <a:ext cx="2537843" cy="747451"/>
          </a:xfrm>
          <a:prstGeom prst="rect">
            <a:avLst/>
          </a:prstGeom>
          <a:noFill/>
          <a:ln w="9525">
            <a:solidFill>
              <a:schemeClr val="tx1"/>
            </a:solidFill>
            <a:miter lim="800000"/>
            <a:headEnd/>
            <a:tailEnd/>
          </a:ln>
        </p:spPr>
        <p:txBody>
          <a:bodyPr wrap="square" lIns="130622" tIns="65311" rIns="130622" bIns="65311">
            <a:spAutoFit/>
          </a:bodyPr>
          <a:lstStyle/>
          <a:p>
            <a:pPr algn="just" defTabSz="1306513"/>
            <a:r>
              <a:rPr lang="zh-CN" altLang="en-US" sz="4000" dirty="0">
                <a:solidFill>
                  <a:srgbClr val="000000"/>
                </a:solidFill>
                <a:latin typeface="仿宋_GB2312" pitchFamily="49" charset="-122"/>
                <a:ea typeface="仿宋_GB2312" pitchFamily="49" charset="-122"/>
              </a:rPr>
              <a:t>处理结果</a:t>
            </a:r>
            <a:endParaRPr lang="zh-CN" altLang="en-US" sz="4400" dirty="0">
              <a:solidFill>
                <a:srgbClr val="000000"/>
              </a:solidFill>
              <a:latin typeface="仿宋_GB2312" pitchFamily="49" charset="-122"/>
              <a:ea typeface="仿宋_GB2312" pitchFamily="49" charset="-122"/>
            </a:endParaRPr>
          </a:p>
        </p:txBody>
      </p:sp>
      <p:sp>
        <p:nvSpPr>
          <p:cNvPr id="7176" name="AutoShape 8"/>
          <p:cNvSpPr>
            <a:spLocks noChangeArrowheads="1"/>
          </p:cNvSpPr>
          <p:nvPr/>
        </p:nvSpPr>
        <p:spPr bwMode="auto">
          <a:xfrm>
            <a:off x="2491037" y="3261227"/>
            <a:ext cx="2504826" cy="668158"/>
          </a:xfrm>
          <a:prstGeom prst="chevron">
            <a:avLst>
              <a:gd name="adj" fmla="val 118421"/>
            </a:avLst>
          </a:prstGeom>
          <a:noFill/>
          <a:ln w="9525">
            <a:solidFill>
              <a:schemeClr val="tx1"/>
            </a:solidFill>
            <a:miter lim="800000"/>
            <a:headEnd/>
            <a:tailEnd/>
          </a:ln>
        </p:spPr>
        <p:txBody>
          <a:bodyPr wrap="none" lIns="130622" tIns="65311" rIns="130622" bIns="65311" anchor="ctr"/>
          <a:lstStyle/>
          <a:p>
            <a:pPr defTabSz="1306513" eaLnBrk="1" hangingPunct="1"/>
            <a:r>
              <a:rPr lang="zh-CN" altLang="en-US" sz="3600" dirty="0">
                <a:ea typeface="宋体" pitchFamily="2" charset="-122"/>
              </a:rPr>
              <a:t>数据</a:t>
            </a:r>
          </a:p>
        </p:txBody>
      </p:sp>
      <p:graphicFrame>
        <p:nvGraphicFramePr>
          <p:cNvPr id="7170" name="Object 1024"/>
          <p:cNvGraphicFramePr>
            <a:graphicFrameLocks noChangeAspect="1"/>
          </p:cNvGraphicFramePr>
          <p:nvPr>
            <p:extLst>
              <p:ext uri="{D42A27DB-BD31-4B8C-83A1-F6EECF244321}">
                <p14:modId xmlns:p14="http://schemas.microsoft.com/office/powerpoint/2010/main" val="3729460814"/>
              </p:ext>
            </p:extLst>
          </p:nvPr>
        </p:nvGraphicFramePr>
        <p:xfrm>
          <a:off x="5218113" y="2914972"/>
          <a:ext cx="1081087" cy="1487488"/>
        </p:xfrm>
        <a:graphic>
          <a:graphicData uri="http://schemas.openxmlformats.org/presentationml/2006/ole">
            <mc:AlternateContent xmlns:mc="http://schemas.openxmlformats.org/markup-compatibility/2006">
              <mc:Choice xmlns:v="urn:schemas-microsoft-com:vml" Requires="v">
                <p:oleObj spid="_x0000_s7340" name="文档" r:id="rId4" imgW="667440" imgH="963720" progId="Word.Document.8">
                  <p:embed/>
                </p:oleObj>
              </mc:Choice>
              <mc:Fallback>
                <p:oleObj name="文档" r:id="rId4" imgW="667440" imgH="963720" progId="Word.Document.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113" y="2914972"/>
                        <a:ext cx="1081087" cy="14874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7" name="AutoShape 10"/>
          <p:cNvSpPr>
            <a:spLocks noChangeArrowheads="1"/>
          </p:cNvSpPr>
          <p:nvPr/>
        </p:nvSpPr>
        <p:spPr bwMode="auto">
          <a:xfrm>
            <a:off x="6440488" y="3276601"/>
            <a:ext cx="1778000" cy="590872"/>
          </a:xfrm>
          <a:prstGeom prst="homePlate">
            <a:avLst>
              <a:gd name="adj" fmla="val 84084"/>
            </a:avLst>
          </a:prstGeom>
          <a:noFill/>
          <a:ln w="9525">
            <a:solidFill>
              <a:schemeClr val="tx1"/>
            </a:solidFill>
            <a:miter lim="800000"/>
            <a:headEnd/>
            <a:tailEnd/>
          </a:ln>
        </p:spPr>
        <p:txBody>
          <a:bodyPr wrap="none" lIns="130622" tIns="65311" rIns="130622" bIns="65311" anchor="ctr"/>
          <a:lstStyle/>
          <a:p>
            <a:pPr defTabSz="1306513" eaLnBrk="1" hangingPunct="1"/>
            <a:r>
              <a:rPr lang="zh-CN" altLang="en-US" sz="3200" dirty="0">
                <a:ea typeface="宋体" pitchFamily="2" charset="-122"/>
              </a:rPr>
              <a:t>二进制</a:t>
            </a:r>
          </a:p>
        </p:txBody>
      </p:sp>
      <p:sp>
        <p:nvSpPr>
          <p:cNvPr id="7178" name="Text Box 11"/>
          <p:cNvSpPr txBox="1">
            <a:spLocks noChangeArrowheads="1"/>
          </p:cNvSpPr>
          <p:nvPr/>
        </p:nvSpPr>
        <p:spPr bwMode="auto">
          <a:xfrm>
            <a:off x="8467725" y="3348360"/>
            <a:ext cx="1666875" cy="685895"/>
          </a:xfrm>
          <a:prstGeom prst="rect">
            <a:avLst/>
          </a:prstGeom>
          <a:solidFill>
            <a:schemeClr val="accent1">
              <a:lumMod val="20000"/>
              <a:lumOff val="80000"/>
            </a:schemeClr>
          </a:solidFill>
          <a:ln w="9525">
            <a:solidFill>
              <a:schemeClr val="tx1"/>
            </a:solidFill>
            <a:miter lim="800000"/>
            <a:headEnd/>
            <a:tailEnd/>
          </a:ln>
        </p:spPr>
        <p:txBody>
          <a:bodyPr lIns="130622" tIns="65311" rIns="130622" bIns="65311">
            <a:spAutoFit/>
          </a:bodyPr>
          <a:lstStyle/>
          <a:p>
            <a:pPr defTabSz="1306513" eaLnBrk="1" hangingPunct="1">
              <a:spcBef>
                <a:spcPct val="50000"/>
              </a:spcBef>
            </a:pPr>
            <a:r>
              <a:rPr lang="zh-CN" altLang="en-US" sz="3600" dirty="0">
                <a:ea typeface="宋体" pitchFamily="2" charset="-122"/>
              </a:rPr>
              <a:t>内存</a:t>
            </a:r>
            <a:endParaRPr lang="zh-CN" altLang="en-US" sz="4000" dirty="0">
              <a:ea typeface="宋体" pitchFamily="2" charset="-122"/>
            </a:endParaRPr>
          </a:p>
        </p:txBody>
      </p:sp>
      <p:sp>
        <p:nvSpPr>
          <p:cNvPr id="7179" name="Text Box 12"/>
          <p:cNvSpPr txBox="1">
            <a:spLocks noChangeArrowheads="1"/>
          </p:cNvSpPr>
          <p:nvPr/>
        </p:nvSpPr>
        <p:spPr bwMode="auto">
          <a:xfrm>
            <a:off x="7891463" y="6418684"/>
            <a:ext cx="2952501" cy="1239893"/>
          </a:xfrm>
          <a:prstGeom prst="rect">
            <a:avLst/>
          </a:prstGeom>
          <a:solidFill>
            <a:schemeClr val="accent2">
              <a:lumMod val="20000"/>
              <a:lumOff val="80000"/>
            </a:schemeClr>
          </a:solidFill>
          <a:ln w="9525">
            <a:solidFill>
              <a:schemeClr val="tx1"/>
            </a:solidFill>
            <a:miter lim="800000"/>
            <a:headEnd/>
            <a:tailEnd/>
          </a:ln>
        </p:spPr>
        <p:txBody>
          <a:bodyPr wrap="square" lIns="130622" tIns="65311" rIns="130622" bIns="65311">
            <a:spAutoFit/>
          </a:bodyPr>
          <a:lstStyle/>
          <a:p>
            <a:pPr algn="l" defTabSz="1306513" eaLnBrk="1" hangingPunct="1">
              <a:spcBef>
                <a:spcPct val="50000"/>
              </a:spcBef>
            </a:pPr>
            <a:r>
              <a:rPr lang="zh-CN" altLang="en-US" sz="3600" dirty="0">
                <a:solidFill>
                  <a:srgbClr val="000000"/>
                </a:solidFill>
                <a:latin typeface="仿宋_GB2312" pitchFamily="49" charset="-122"/>
                <a:ea typeface="仿宋_GB2312" pitchFamily="49" charset="-122"/>
              </a:rPr>
              <a:t>数字、字符、图像、声音</a:t>
            </a:r>
            <a:endParaRPr lang="zh-CN" altLang="en-US" sz="4000" dirty="0">
              <a:solidFill>
                <a:srgbClr val="000000"/>
              </a:solidFill>
              <a:latin typeface="仿宋_GB2312" pitchFamily="49" charset="-122"/>
              <a:ea typeface="仿宋_GB2312" pitchFamily="49" charset="-122"/>
            </a:endParaRPr>
          </a:p>
        </p:txBody>
      </p:sp>
      <p:sp>
        <p:nvSpPr>
          <p:cNvPr id="7181" name="AutoShape 22"/>
          <p:cNvSpPr>
            <a:spLocks noChangeArrowheads="1"/>
          </p:cNvSpPr>
          <p:nvPr/>
        </p:nvSpPr>
        <p:spPr bwMode="auto">
          <a:xfrm>
            <a:off x="5029200" y="6794427"/>
            <a:ext cx="2438400" cy="586572"/>
          </a:xfrm>
          <a:prstGeom prst="notchedRightArrow">
            <a:avLst>
              <a:gd name="adj1" fmla="val 50000"/>
              <a:gd name="adj2" fmla="val 160000"/>
            </a:avLst>
          </a:prstGeom>
          <a:gradFill rotWithShape="0">
            <a:gsLst>
              <a:gs pos="0">
                <a:srgbClr val="E6D7B6"/>
              </a:gs>
              <a:gs pos="100000">
                <a:srgbClr val="6A6354"/>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zh-CN" altLang="en-US"/>
          </a:p>
        </p:txBody>
      </p:sp>
      <p:sp>
        <p:nvSpPr>
          <p:cNvPr id="705545" name="Text Box 9"/>
          <p:cNvSpPr txBox="1">
            <a:spLocks noChangeArrowheads="1"/>
          </p:cNvSpPr>
          <p:nvPr/>
        </p:nvSpPr>
        <p:spPr bwMode="auto">
          <a:xfrm>
            <a:off x="3427908" y="1384300"/>
            <a:ext cx="9907092" cy="1200329"/>
          </a:xfrm>
          <a:prstGeom prst="rect">
            <a:avLst/>
          </a:prstGeom>
          <a:solidFill>
            <a:srgbClr val="CCFFFF"/>
          </a:solidFill>
          <a:ln w="9525">
            <a:noFill/>
            <a:miter lim="800000"/>
            <a:headEnd/>
            <a:tailEnd/>
          </a:ln>
        </p:spPr>
        <p:txBody>
          <a:bodyPr wrap="square">
            <a:spAutoFit/>
          </a:bodyPr>
          <a:lstStyle/>
          <a:p>
            <a:pPr algn="l">
              <a:spcBef>
                <a:spcPct val="50000"/>
              </a:spcBef>
            </a:pPr>
            <a:r>
              <a:rPr lang="zh-CN" altLang="en-US" sz="3600" dirty="0">
                <a:ea typeface="宋体" pitchFamily="2" charset="-122"/>
              </a:rPr>
              <a:t>常用输入设备：键盘、鼠标器、  语音输入设备（麦克） 、扫描仪、录像机、数码相机等</a:t>
            </a:r>
            <a:r>
              <a:rPr lang="zh-CN" altLang="en-US" sz="3600" dirty="0" smtClean="0">
                <a:ea typeface="宋体" pitchFamily="2" charset="-122"/>
              </a:rPr>
              <a:t>设备</a:t>
            </a:r>
            <a:endParaRPr lang="zh-CN" altLang="en-US" sz="3600" dirty="0">
              <a:ea typeface="宋体" pitchFamily="2" charset="-122"/>
            </a:endParaRPr>
          </a:p>
        </p:txBody>
      </p:sp>
      <p:sp>
        <p:nvSpPr>
          <p:cNvPr id="705547" name="Text Box 11"/>
          <p:cNvSpPr txBox="1">
            <a:spLocks noChangeArrowheads="1"/>
          </p:cNvSpPr>
          <p:nvPr/>
        </p:nvSpPr>
        <p:spPr bwMode="auto">
          <a:xfrm>
            <a:off x="3211116" y="5079057"/>
            <a:ext cx="10123884" cy="584775"/>
          </a:xfrm>
          <a:prstGeom prst="rect">
            <a:avLst/>
          </a:prstGeom>
          <a:solidFill>
            <a:srgbClr val="FFFF00"/>
          </a:solidFill>
          <a:ln w="9525">
            <a:noFill/>
            <a:miter lim="800000"/>
            <a:headEnd/>
            <a:tailEnd/>
          </a:ln>
        </p:spPr>
        <p:txBody>
          <a:bodyPr wrap="square">
            <a:spAutoFit/>
          </a:bodyPr>
          <a:lstStyle/>
          <a:p>
            <a:pPr algn="l">
              <a:spcBef>
                <a:spcPct val="50000"/>
              </a:spcBef>
            </a:pPr>
            <a:r>
              <a:rPr lang="zh-CN" altLang="en-US" sz="3200" dirty="0">
                <a:ea typeface="宋体" pitchFamily="2" charset="-122"/>
              </a:rPr>
              <a:t>常用输出设备：显示器、打印机、音箱、绘图仪等</a:t>
            </a:r>
            <a:r>
              <a:rPr lang="zh-CN" altLang="en-US" sz="3200" dirty="0" smtClean="0">
                <a:ea typeface="宋体" pitchFamily="2" charset="-122"/>
              </a:rPr>
              <a:t>设备</a:t>
            </a:r>
            <a:endParaRPr lang="zh-CN" altLang="en-US" sz="32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0-#ppt_w/2"/>
                                          </p:val>
                                        </p:tav>
                                        <p:tav tm="100000">
                                          <p:val>
                                            <p:strVal val="#ppt_x"/>
                                          </p:val>
                                        </p:tav>
                                      </p:tavLst>
                                    </p:anim>
                                    <p:anim calcmode="lin" valueType="num">
                                      <p:cBhvr additive="base">
                                        <p:cTn id="8" dur="500" fill="hold"/>
                                        <p:tgtEl>
                                          <p:spTgt spid="717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05545"/>
                                        </p:tgtEl>
                                        <p:attrNameLst>
                                          <p:attrName>style.visibility</p:attrName>
                                        </p:attrNameLst>
                                      </p:cBhvr>
                                      <p:to>
                                        <p:strVal val="visible"/>
                                      </p:to>
                                    </p:set>
                                    <p:anim calcmode="lin" valueType="num">
                                      <p:cBhvr additive="base">
                                        <p:cTn id="12" dur="500" fill="hold"/>
                                        <p:tgtEl>
                                          <p:spTgt spid="705545"/>
                                        </p:tgtEl>
                                        <p:attrNameLst>
                                          <p:attrName>ppt_x</p:attrName>
                                        </p:attrNameLst>
                                      </p:cBhvr>
                                      <p:tavLst>
                                        <p:tav tm="0">
                                          <p:val>
                                            <p:strVal val="1+#ppt_w/2"/>
                                          </p:val>
                                        </p:tav>
                                        <p:tav tm="100000">
                                          <p:val>
                                            <p:strVal val="#ppt_x"/>
                                          </p:val>
                                        </p:tav>
                                      </p:tavLst>
                                    </p:anim>
                                    <p:anim calcmode="lin" valueType="num">
                                      <p:cBhvr additive="base">
                                        <p:cTn id="13" dur="500" fill="hold"/>
                                        <p:tgtEl>
                                          <p:spTgt spid="7055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176"/>
                                        </p:tgtEl>
                                        <p:attrNameLst>
                                          <p:attrName>style.visibility</p:attrName>
                                        </p:attrNameLst>
                                      </p:cBhvr>
                                      <p:to>
                                        <p:strVal val="visible"/>
                                      </p:to>
                                    </p:set>
                                    <p:animEffect transition="in" filter="wipe(left)">
                                      <p:cBhvr>
                                        <p:cTn id="18" dur="500"/>
                                        <p:tgtEl>
                                          <p:spTgt spid="7176"/>
                                        </p:tgtEl>
                                      </p:cBhvr>
                                    </p:animEffect>
                                  </p:childTnLst>
                                </p:cTn>
                              </p:par>
                              <p:par>
                                <p:cTn id="19" presetID="22" presetClass="entr" presetSubtype="8" fill="hold" nodeType="withEffect">
                                  <p:stCondLst>
                                    <p:cond delay="0"/>
                                  </p:stCondLst>
                                  <p:childTnLst>
                                    <p:set>
                                      <p:cBhvr>
                                        <p:cTn id="20" dur="1" fill="hold">
                                          <p:stCondLst>
                                            <p:cond delay="0"/>
                                          </p:stCondLst>
                                        </p:cTn>
                                        <p:tgtEl>
                                          <p:spTgt spid="7170"/>
                                        </p:tgtEl>
                                        <p:attrNameLst>
                                          <p:attrName>style.visibility</p:attrName>
                                        </p:attrNameLst>
                                      </p:cBhvr>
                                      <p:to>
                                        <p:strVal val="visible"/>
                                      </p:to>
                                    </p:set>
                                    <p:animEffect transition="in" filter="wipe(left)">
                                      <p:cBhvr>
                                        <p:cTn id="21" dur="500"/>
                                        <p:tgtEl>
                                          <p:spTgt spid="717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177"/>
                                        </p:tgtEl>
                                        <p:attrNameLst>
                                          <p:attrName>style.visibility</p:attrName>
                                        </p:attrNameLst>
                                      </p:cBhvr>
                                      <p:to>
                                        <p:strVal val="visible"/>
                                      </p:to>
                                    </p:set>
                                    <p:animEffect transition="in" filter="wipe(left)">
                                      <p:cBhvr>
                                        <p:cTn id="24" dur="500"/>
                                        <p:tgtEl>
                                          <p:spTgt spid="717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178"/>
                                        </p:tgtEl>
                                        <p:attrNameLst>
                                          <p:attrName>style.visibility</p:attrName>
                                        </p:attrNameLst>
                                      </p:cBhvr>
                                      <p:to>
                                        <p:strVal val="visible"/>
                                      </p:to>
                                    </p:set>
                                    <p:animEffect transition="in" filter="wipe(left)">
                                      <p:cBhvr>
                                        <p:cTn id="27" dur="500"/>
                                        <p:tgtEl>
                                          <p:spTgt spid="717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173"/>
                                        </p:tgtEl>
                                        <p:attrNameLst>
                                          <p:attrName>style.visibility</p:attrName>
                                        </p:attrNameLst>
                                      </p:cBhvr>
                                      <p:to>
                                        <p:strVal val="visible"/>
                                      </p:to>
                                    </p:set>
                                    <p:anim calcmode="lin" valueType="num">
                                      <p:cBhvr additive="base">
                                        <p:cTn id="32" dur="500" fill="hold"/>
                                        <p:tgtEl>
                                          <p:spTgt spid="7173"/>
                                        </p:tgtEl>
                                        <p:attrNameLst>
                                          <p:attrName>ppt_x</p:attrName>
                                        </p:attrNameLst>
                                      </p:cBhvr>
                                      <p:tavLst>
                                        <p:tav tm="0">
                                          <p:val>
                                            <p:strVal val="0-#ppt_w/2"/>
                                          </p:val>
                                        </p:tav>
                                        <p:tav tm="100000">
                                          <p:val>
                                            <p:strVal val="#ppt_x"/>
                                          </p:val>
                                        </p:tav>
                                      </p:tavLst>
                                    </p:anim>
                                    <p:anim calcmode="lin" valueType="num">
                                      <p:cBhvr additive="base">
                                        <p:cTn id="33" dur="500" fill="hold"/>
                                        <p:tgtEl>
                                          <p:spTgt spid="7173"/>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705547"/>
                                        </p:tgtEl>
                                        <p:attrNameLst>
                                          <p:attrName>style.visibility</p:attrName>
                                        </p:attrNameLst>
                                      </p:cBhvr>
                                      <p:to>
                                        <p:strVal val="visible"/>
                                      </p:to>
                                    </p:set>
                                    <p:anim calcmode="lin" valueType="num">
                                      <p:cBhvr additive="base">
                                        <p:cTn id="37" dur="500" fill="hold"/>
                                        <p:tgtEl>
                                          <p:spTgt spid="705547"/>
                                        </p:tgtEl>
                                        <p:attrNameLst>
                                          <p:attrName>ppt_x</p:attrName>
                                        </p:attrNameLst>
                                      </p:cBhvr>
                                      <p:tavLst>
                                        <p:tav tm="0">
                                          <p:val>
                                            <p:strVal val="1+#ppt_w/2"/>
                                          </p:val>
                                        </p:tav>
                                        <p:tav tm="100000">
                                          <p:val>
                                            <p:strVal val="#ppt_x"/>
                                          </p:val>
                                        </p:tav>
                                      </p:tavLst>
                                    </p:anim>
                                    <p:anim calcmode="lin" valueType="num">
                                      <p:cBhvr additive="base">
                                        <p:cTn id="38" dur="500" fill="hold"/>
                                        <p:tgtEl>
                                          <p:spTgt spid="70554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175"/>
                                        </p:tgtEl>
                                        <p:attrNameLst>
                                          <p:attrName>style.visibility</p:attrName>
                                        </p:attrNameLst>
                                      </p:cBhvr>
                                      <p:to>
                                        <p:strVal val="visible"/>
                                      </p:to>
                                    </p:set>
                                    <p:animEffect transition="in" filter="wipe(left)">
                                      <p:cBhvr>
                                        <p:cTn id="43" dur="500"/>
                                        <p:tgtEl>
                                          <p:spTgt spid="717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181"/>
                                        </p:tgtEl>
                                        <p:attrNameLst>
                                          <p:attrName>style.visibility</p:attrName>
                                        </p:attrNameLst>
                                      </p:cBhvr>
                                      <p:to>
                                        <p:strVal val="visible"/>
                                      </p:to>
                                    </p:set>
                                    <p:animEffect transition="in" filter="wipe(left)">
                                      <p:cBhvr>
                                        <p:cTn id="46" dur="500"/>
                                        <p:tgtEl>
                                          <p:spTgt spid="718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179"/>
                                        </p:tgtEl>
                                        <p:attrNameLst>
                                          <p:attrName>style.visibility</p:attrName>
                                        </p:attrNameLst>
                                      </p:cBhvr>
                                      <p:to>
                                        <p:strVal val="visible"/>
                                      </p:to>
                                    </p:set>
                                    <p:animEffect transition="in" filter="wipe(left)">
                                      <p:cBhvr>
                                        <p:cTn id="49"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P spid="7175" grpId="0" animBg="1"/>
      <p:bldP spid="7176" grpId="0" animBg="1"/>
      <p:bldP spid="7177" grpId="0" animBg="1"/>
      <p:bldP spid="7178" grpId="0" animBg="1"/>
      <p:bldP spid="7179" grpId="0" animBg="1"/>
      <p:bldP spid="7181" grpId="0" animBg="1"/>
      <p:bldP spid="705545" grpId="0" animBg="1"/>
      <p:bldP spid="7055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2"/>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sp>
        <p:nvSpPr>
          <p:cNvPr id="33797" name="Text Box 26"/>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33798" name="Rectangle 28"/>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pic>
        <p:nvPicPr>
          <p:cNvPr id="33799" name="Picture 29" descr="边框"/>
          <p:cNvPicPr>
            <a:picLocks noChangeAspect="1" noChangeArrowheads="1"/>
          </p:cNvPicPr>
          <p:nvPr/>
        </p:nvPicPr>
        <p:blipFill>
          <a:blip r:embed="rId2" cstate="print"/>
          <a:srcRect/>
          <a:stretch>
            <a:fillRect/>
          </a:stretch>
        </p:blipFill>
        <p:spPr bwMode="auto">
          <a:xfrm>
            <a:off x="220663" y="-134044"/>
            <a:ext cx="4656137" cy="2730500"/>
          </a:xfrm>
          <a:prstGeom prst="rect">
            <a:avLst/>
          </a:prstGeom>
          <a:noFill/>
          <a:ln w="9525">
            <a:noFill/>
            <a:miter lim="800000"/>
            <a:headEnd/>
            <a:tailEnd/>
          </a:ln>
        </p:spPr>
      </p:pic>
      <p:sp>
        <p:nvSpPr>
          <p:cNvPr id="33800" name="Text Box 30"/>
          <p:cNvSpPr txBox="1">
            <a:spLocks noChangeArrowheads="1"/>
          </p:cNvSpPr>
          <p:nvPr/>
        </p:nvSpPr>
        <p:spPr bwMode="auto">
          <a:xfrm>
            <a:off x="1338263" y="370012"/>
            <a:ext cx="3384550" cy="984885"/>
          </a:xfrm>
          <a:prstGeom prst="rect">
            <a:avLst/>
          </a:prstGeom>
          <a:noFill/>
          <a:ln w="9525">
            <a:noFill/>
            <a:miter lim="800000"/>
            <a:headEnd/>
            <a:tailEnd/>
          </a:ln>
        </p:spPr>
        <p:txBody>
          <a:bodyPr lIns="0" tIns="0" rIns="0" bIns="0">
            <a:spAutoFit/>
          </a:bodyPr>
          <a:lstStyle/>
          <a:p>
            <a:pPr defTabSz="2068513" eaLnBrk="1" hangingPunct="1">
              <a:spcBef>
                <a:spcPct val="20000"/>
              </a:spcBef>
            </a:pPr>
            <a:r>
              <a:rPr lang="en-US" altLang="zh-CN" sz="3200" b="0" dirty="0" smtClean="0">
                <a:solidFill>
                  <a:srgbClr val="339933"/>
                </a:solidFill>
                <a:latin typeface="华文琥珀" pitchFamily="2" charset="-122"/>
                <a:ea typeface="华文琥珀" pitchFamily="2" charset="-122"/>
              </a:rPr>
              <a:t>1.4 </a:t>
            </a:r>
            <a:r>
              <a:rPr lang="zh-CN" altLang="en-US" sz="3200" b="0" dirty="0">
                <a:solidFill>
                  <a:srgbClr val="339933"/>
                </a:solidFill>
                <a:latin typeface="华文琥珀" pitchFamily="2" charset="-122"/>
                <a:ea typeface="华文琥珀" pitchFamily="2" charset="-122"/>
              </a:rPr>
              <a:t>微型计算机的硬件与软件系统</a:t>
            </a:r>
          </a:p>
        </p:txBody>
      </p:sp>
      <p:grpSp>
        <p:nvGrpSpPr>
          <p:cNvPr id="33801" name="Group 31"/>
          <p:cNvGrpSpPr>
            <a:grpSpLocks/>
          </p:cNvGrpSpPr>
          <p:nvPr/>
        </p:nvGrpSpPr>
        <p:grpSpPr bwMode="auto">
          <a:xfrm>
            <a:off x="5227638" y="658044"/>
            <a:ext cx="5200650" cy="560387"/>
            <a:chOff x="3400" y="226"/>
            <a:chExt cx="2267" cy="227"/>
          </a:xfrm>
        </p:grpSpPr>
        <p:pic>
          <p:nvPicPr>
            <p:cNvPr id="33805" name="Picture 32" descr="@"/>
            <p:cNvPicPr>
              <a:picLocks noChangeAspect="1" noChangeArrowheads="1"/>
            </p:cNvPicPr>
            <p:nvPr/>
          </p:nvPicPr>
          <p:blipFill>
            <a:blip r:embed="rId3" cstate="print"/>
            <a:srcRect/>
            <a:stretch>
              <a:fillRect/>
            </a:stretch>
          </p:blipFill>
          <p:spPr bwMode="auto">
            <a:xfrm>
              <a:off x="3400" y="226"/>
              <a:ext cx="223" cy="227"/>
            </a:xfrm>
            <a:prstGeom prst="rect">
              <a:avLst/>
            </a:prstGeom>
            <a:noFill/>
            <a:ln w="9525">
              <a:noFill/>
              <a:miter lim="800000"/>
              <a:headEnd/>
              <a:tailEnd/>
            </a:ln>
          </p:spPr>
        </p:pic>
        <p:sp>
          <p:nvSpPr>
            <p:cNvPr id="33806" name="Rectangle 33"/>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pic>
        <p:nvPicPr>
          <p:cNvPr id="33802" name="Picture 34" descr="1"/>
          <p:cNvPicPr>
            <a:picLocks noChangeAspect="1" noChangeArrowheads="1"/>
          </p:cNvPicPr>
          <p:nvPr/>
        </p:nvPicPr>
        <p:blipFill>
          <a:blip r:embed="rId4" cstate="print"/>
          <a:srcRect/>
          <a:stretch>
            <a:fillRect/>
          </a:stretch>
        </p:blipFill>
        <p:spPr bwMode="auto">
          <a:xfrm>
            <a:off x="546820" y="442020"/>
            <a:ext cx="695325" cy="681037"/>
          </a:xfrm>
          <a:prstGeom prst="rect">
            <a:avLst/>
          </a:prstGeom>
          <a:noFill/>
          <a:ln w="9525">
            <a:noFill/>
            <a:miter lim="800000"/>
            <a:headEnd/>
            <a:tailEnd/>
          </a:ln>
        </p:spPr>
      </p:pic>
      <p:sp>
        <p:nvSpPr>
          <p:cNvPr id="33803" name="Text Box 35"/>
          <p:cNvSpPr txBox="1">
            <a:spLocks noChangeArrowheads="1"/>
          </p:cNvSpPr>
          <p:nvPr/>
        </p:nvSpPr>
        <p:spPr bwMode="auto">
          <a:xfrm>
            <a:off x="5803900" y="442020"/>
            <a:ext cx="6692900" cy="707886"/>
          </a:xfrm>
          <a:prstGeom prst="rect">
            <a:avLst/>
          </a:prstGeom>
          <a:noFill/>
          <a:ln w="9525">
            <a:noFill/>
            <a:miter lim="800000"/>
            <a:headEnd/>
            <a:tailEnd/>
          </a:ln>
        </p:spPr>
        <p:txBody>
          <a:bodyPr wrap="square">
            <a:spAutoFit/>
          </a:bodyPr>
          <a:lstStyle/>
          <a:p>
            <a:pPr algn="l"/>
            <a:r>
              <a:rPr lang="en-US" altLang="zh-CN" sz="3600" b="0" dirty="0">
                <a:solidFill>
                  <a:schemeClr val="tx2"/>
                </a:solidFill>
                <a:latin typeface="华文琥珀" pitchFamily="2" charset="-122"/>
                <a:ea typeface="华文琥珀" pitchFamily="2" charset="-122"/>
              </a:rPr>
              <a:t> </a:t>
            </a:r>
            <a:r>
              <a:rPr lang="en-US" altLang="zh-CN" sz="4000" dirty="0" smtClean="0">
                <a:solidFill>
                  <a:schemeClr val="tx2"/>
                </a:solidFill>
                <a:ea typeface="宋体" pitchFamily="2" charset="-122"/>
              </a:rPr>
              <a:t>1.4.2  </a:t>
            </a:r>
            <a:r>
              <a:rPr lang="en-US" altLang="zh-CN" sz="4000" dirty="0">
                <a:solidFill>
                  <a:schemeClr val="tx2"/>
                </a:solidFill>
                <a:ea typeface="宋体" pitchFamily="2" charset="-122"/>
              </a:rPr>
              <a:t>PC</a:t>
            </a:r>
            <a:r>
              <a:rPr lang="zh-CN" altLang="en-US" sz="4000" dirty="0">
                <a:solidFill>
                  <a:schemeClr val="tx2"/>
                </a:solidFill>
                <a:ea typeface="宋体" pitchFamily="2" charset="-122"/>
              </a:rPr>
              <a:t>机的主要性能指标</a:t>
            </a:r>
          </a:p>
        </p:txBody>
      </p:sp>
      <p:sp>
        <p:nvSpPr>
          <p:cNvPr id="33804" name="Text Box 36"/>
          <p:cNvSpPr txBox="1">
            <a:spLocks noChangeArrowheads="1"/>
          </p:cNvSpPr>
          <p:nvPr/>
        </p:nvSpPr>
        <p:spPr bwMode="auto">
          <a:xfrm>
            <a:off x="0" y="1383571"/>
            <a:ext cx="13335000" cy="8156079"/>
          </a:xfrm>
          <a:prstGeom prst="rect">
            <a:avLst/>
          </a:prstGeom>
          <a:solidFill>
            <a:schemeClr val="bg1"/>
          </a:solidFill>
          <a:ln w="9525">
            <a:noFill/>
            <a:miter lim="800000"/>
            <a:headEnd/>
            <a:tailEnd/>
          </a:ln>
        </p:spPr>
        <p:txBody>
          <a:bodyPr wrap="square">
            <a:spAutoFit/>
          </a:bodyPr>
          <a:lstStyle/>
          <a:p>
            <a:pPr algn="l">
              <a:spcBef>
                <a:spcPct val="40000"/>
              </a:spcBef>
              <a:buFontTx/>
              <a:buBlip>
                <a:blip r:embed="rId5"/>
              </a:buBlip>
            </a:pPr>
            <a:r>
              <a:rPr lang="en-US" altLang="zh-CN" sz="4400" dirty="0">
                <a:ea typeface="宋体" pitchFamily="2" charset="-122"/>
              </a:rPr>
              <a:t>  </a:t>
            </a:r>
            <a:r>
              <a:rPr lang="zh-CN" altLang="zh-CN" sz="4000" dirty="0">
                <a:solidFill>
                  <a:srgbClr val="FF0000"/>
                </a:solidFill>
                <a:ea typeface="幼圆" pitchFamily="49" charset="-122"/>
              </a:rPr>
              <a:t>主频</a:t>
            </a:r>
            <a:r>
              <a:rPr lang="en-US" altLang="zh-CN" sz="4000" dirty="0">
                <a:ea typeface="宋体" pitchFamily="2" charset="-122"/>
              </a:rPr>
              <a:t>——</a:t>
            </a:r>
            <a:r>
              <a:rPr lang="zh-CN" altLang="en-US" sz="4000" dirty="0">
                <a:ea typeface="宋体" pitchFamily="2" charset="-122"/>
              </a:rPr>
              <a:t>主频越高表示 </a:t>
            </a:r>
            <a:r>
              <a:rPr lang="en-US" altLang="zh-CN" sz="4000" dirty="0">
                <a:ea typeface="宋体" pitchFamily="2" charset="-122"/>
              </a:rPr>
              <a:t>CPU</a:t>
            </a:r>
            <a:r>
              <a:rPr lang="zh-CN" altLang="en-US" sz="4000" dirty="0">
                <a:ea typeface="宋体" pitchFamily="2" charset="-122"/>
              </a:rPr>
              <a:t>处理数据的速度越快。主频的单位</a:t>
            </a:r>
            <a:r>
              <a:rPr lang="zh-CN" altLang="en-US" sz="4000" dirty="0" smtClean="0">
                <a:ea typeface="宋体" pitchFamily="2" charset="-122"/>
              </a:rPr>
              <a:t>是</a:t>
            </a:r>
            <a:r>
              <a:rPr lang="en-US" altLang="zh-CN" sz="4000" dirty="0" smtClean="0">
                <a:ea typeface="宋体" pitchFamily="2" charset="-122"/>
              </a:rPr>
              <a:t>GHz </a:t>
            </a:r>
            <a:r>
              <a:rPr lang="zh-CN" altLang="en-US" sz="4000" dirty="0">
                <a:ea typeface="宋体" pitchFamily="2" charset="-122"/>
              </a:rPr>
              <a:t>。</a:t>
            </a:r>
          </a:p>
          <a:p>
            <a:pPr algn="l">
              <a:spcBef>
                <a:spcPct val="40000"/>
              </a:spcBef>
              <a:buFontTx/>
              <a:buBlip>
                <a:blip r:embed="rId5"/>
              </a:buBlip>
            </a:pPr>
            <a:r>
              <a:rPr lang="zh-CN" altLang="en-US" sz="4000" dirty="0">
                <a:ea typeface="宋体" pitchFamily="2" charset="-122"/>
              </a:rPr>
              <a:t>  </a:t>
            </a:r>
            <a:r>
              <a:rPr lang="zh-CN" altLang="en-US" sz="4000" dirty="0">
                <a:solidFill>
                  <a:srgbClr val="FF0000"/>
                </a:solidFill>
                <a:ea typeface="幼圆" pitchFamily="49" charset="-122"/>
              </a:rPr>
              <a:t>字长</a:t>
            </a:r>
            <a:r>
              <a:rPr lang="en-US" altLang="zh-CN" sz="4000" dirty="0">
                <a:ea typeface="宋体" pitchFamily="2" charset="-122"/>
              </a:rPr>
              <a:t>——</a:t>
            </a:r>
            <a:r>
              <a:rPr lang="zh-CN" altLang="en-US" sz="4000" dirty="0">
                <a:ea typeface="宋体" pitchFamily="2" charset="-122"/>
              </a:rPr>
              <a:t>在主频相同的情况下字长越长信息处理速度越快、</a:t>
            </a:r>
            <a:r>
              <a:rPr lang="zh-CN" altLang="zh-CN" sz="4000" dirty="0">
                <a:ea typeface="宋体" pitchFamily="2" charset="-122"/>
              </a:rPr>
              <a:t>计算精度越高</a:t>
            </a:r>
            <a:r>
              <a:rPr lang="zh-CN" altLang="en-US" sz="4000" dirty="0">
                <a:ea typeface="宋体" pitchFamily="2" charset="-122"/>
              </a:rPr>
              <a:t>。如字长为</a:t>
            </a:r>
            <a:r>
              <a:rPr lang="en-US" altLang="zh-CN" sz="4000" dirty="0">
                <a:ea typeface="宋体" pitchFamily="2" charset="-122"/>
              </a:rPr>
              <a:t>16</a:t>
            </a:r>
            <a:r>
              <a:rPr lang="zh-CN" altLang="en-US" sz="4000" dirty="0">
                <a:ea typeface="宋体" pitchFamily="2" charset="-122"/>
              </a:rPr>
              <a:t>位、</a:t>
            </a:r>
            <a:r>
              <a:rPr lang="en-US" altLang="zh-CN" sz="4000" dirty="0">
                <a:ea typeface="宋体" pitchFamily="2" charset="-122"/>
              </a:rPr>
              <a:t>32</a:t>
            </a:r>
            <a:r>
              <a:rPr lang="zh-CN" altLang="en-US" sz="4000" dirty="0">
                <a:ea typeface="宋体" pitchFamily="2" charset="-122"/>
              </a:rPr>
              <a:t>位、</a:t>
            </a:r>
            <a:r>
              <a:rPr lang="en-US" altLang="zh-CN" sz="4000" dirty="0">
                <a:ea typeface="宋体" pitchFamily="2" charset="-122"/>
              </a:rPr>
              <a:t>64</a:t>
            </a:r>
            <a:r>
              <a:rPr lang="zh-CN" altLang="en-US" sz="4000" dirty="0">
                <a:ea typeface="宋体" pitchFamily="2" charset="-122"/>
              </a:rPr>
              <a:t>位。</a:t>
            </a:r>
          </a:p>
          <a:p>
            <a:pPr algn="l">
              <a:spcBef>
                <a:spcPct val="40000"/>
              </a:spcBef>
              <a:buFontTx/>
              <a:buBlip>
                <a:blip r:embed="rId5"/>
              </a:buBlip>
            </a:pPr>
            <a:r>
              <a:rPr lang="zh-CN" altLang="en-US" sz="4000" dirty="0">
                <a:ea typeface="宋体" pitchFamily="2" charset="-122"/>
              </a:rPr>
              <a:t>  </a:t>
            </a:r>
            <a:r>
              <a:rPr lang="zh-CN" altLang="en-US" sz="4000" dirty="0">
                <a:solidFill>
                  <a:srgbClr val="FF0000"/>
                </a:solidFill>
                <a:ea typeface="幼圆" pitchFamily="49" charset="-122"/>
              </a:rPr>
              <a:t>运算速度</a:t>
            </a:r>
            <a:r>
              <a:rPr lang="en-US" altLang="zh-CN" sz="4000" dirty="0">
                <a:ea typeface="宋体" pitchFamily="2" charset="-122"/>
              </a:rPr>
              <a:t>——</a:t>
            </a:r>
            <a:r>
              <a:rPr lang="zh-CN" altLang="en-US" sz="4000" dirty="0">
                <a:ea typeface="宋体" pitchFamily="2" charset="-122"/>
              </a:rPr>
              <a:t>它取决于指令的执行时间。描述运算速度的单位为</a:t>
            </a:r>
            <a:r>
              <a:rPr lang="en-US" altLang="zh-CN" sz="4000" dirty="0">
                <a:ea typeface="宋体" pitchFamily="2" charset="-122"/>
              </a:rPr>
              <a:t>MIPS</a:t>
            </a:r>
            <a:r>
              <a:rPr lang="zh-CN" altLang="en-US" sz="4000" dirty="0">
                <a:ea typeface="宋体" pitchFamily="2" charset="-122"/>
              </a:rPr>
              <a:t>（表示每秒钟百万条指令）。</a:t>
            </a:r>
          </a:p>
          <a:p>
            <a:pPr algn="l">
              <a:spcBef>
                <a:spcPct val="40000"/>
              </a:spcBef>
              <a:buFontTx/>
              <a:buBlip>
                <a:blip r:embed="rId5"/>
              </a:buBlip>
            </a:pPr>
            <a:r>
              <a:rPr lang="zh-CN" altLang="en-US" sz="4000" dirty="0">
                <a:ea typeface="宋体" pitchFamily="2" charset="-122"/>
              </a:rPr>
              <a:t>  </a:t>
            </a:r>
            <a:r>
              <a:rPr lang="zh-CN" altLang="en-US" sz="4000" dirty="0">
                <a:solidFill>
                  <a:srgbClr val="FF0000"/>
                </a:solidFill>
                <a:ea typeface="幼圆" pitchFamily="49" charset="-122"/>
              </a:rPr>
              <a:t>内存容量</a:t>
            </a:r>
            <a:r>
              <a:rPr lang="en-US" altLang="zh-CN" sz="4000" dirty="0">
                <a:ea typeface="宋体" pitchFamily="2" charset="-122"/>
              </a:rPr>
              <a:t>——</a:t>
            </a:r>
            <a:r>
              <a:rPr lang="zh-CN" altLang="en-US" sz="4000" dirty="0">
                <a:ea typeface="宋体" pitchFamily="2" charset="-122"/>
              </a:rPr>
              <a:t>表示计算机存储信息的多少。取决于</a:t>
            </a:r>
            <a:r>
              <a:rPr lang="en-US" altLang="zh-CN" sz="4000" dirty="0">
                <a:ea typeface="宋体" pitchFamily="2" charset="-122"/>
              </a:rPr>
              <a:t>CPU</a:t>
            </a:r>
            <a:r>
              <a:rPr lang="zh-CN" altLang="en-US" sz="4000" dirty="0">
                <a:ea typeface="宋体" pitchFamily="2" charset="-122"/>
              </a:rPr>
              <a:t>的寻址能力。</a:t>
            </a:r>
          </a:p>
          <a:p>
            <a:pPr algn="l">
              <a:spcBef>
                <a:spcPct val="40000"/>
              </a:spcBef>
              <a:buFontTx/>
              <a:buBlip>
                <a:blip r:embed="rId5"/>
              </a:buBlip>
            </a:pPr>
            <a:r>
              <a:rPr lang="zh-CN" altLang="en-US" sz="4000" dirty="0">
                <a:ea typeface="宋体" pitchFamily="2" charset="-122"/>
              </a:rPr>
              <a:t>  </a:t>
            </a:r>
            <a:r>
              <a:rPr lang="zh-CN" altLang="en-US" sz="4000" dirty="0">
                <a:solidFill>
                  <a:srgbClr val="FF0000"/>
                </a:solidFill>
                <a:ea typeface="幼圆" pitchFamily="49" charset="-122"/>
              </a:rPr>
              <a:t>外存与外设的配置</a:t>
            </a:r>
            <a:r>
              <a:rPr lang="en-US" altLang="zh-CN" sz="4000" dirty="0">
                <a:ea typeface="宋体" pitchFamily="2" charset="-122"/>
              </a:rPr>
              <a:t>——</a:t>
            </a:r>
            <a:r>
              <a:rPr lang="zh-CN" altLang="en-US" sz="4000" dirty="0">
                <a:ea typeface="宋体" pitchFamily="2" charset="-122"/>
              </a:rPr>
              <a:t>输入</a:t>
            </a:r>
            <a:r>
              <a:rPr lang="en-US" altLang="zh-CN" sz="4000" dirty="0">
                <a:ea typeface="宋体" pitchFamily="2" charset="-122"/>
              </a:rPr>
              <a:t>/</a:t>
            </a:r>
            <a:r>
              <a:rPr lang="zh-CN" altLang="en-US" sz="4000" dirty="0">
                <a:ea typeface="宋体" pitchFamily="2" charset="-122"/>
              </a:rPr>
              <a:t>输出设备的最大配置数量。</a:t>
            </a:r>
          </a:p>
          <a:p>
            <a:pPr algn="l">
              <a:spcBef>
                <a:spcPct val="40000"/>
              </a:spcBef>
              <a:buFontTx/>
              <a:buBlip>
                <a:blip r:embed="rId5"/>
              </a:buBlip>
            </a:pPr>
            <a:r>
              <a:rPr lang="zh-CN" altLang="en-US" sz="4000" dirty="0">
                <a:ea typeface="宋体" pitchFamily="2" charset="-122"/>
              </a:rPr>
              <a:t>  </a:t>
            </a:r>
            <a:r>
              <a:rPr lang="zh-CN" altLang="en-US" sz="4000" dirty="0">
                <a:solidFill>
                  <a:srgbClr val="FF0000"/>
                </a:solidFill>
                <a:ea typeface="幼圆" pitchFamily="49" charset="-122"/>
              </a:rPr>
              <a:t>数据</a:t>
            </a:r>
            <a:r>
              <a:rPr lang="zh-CN" altLang="en-US" sz="4000" dirty="0" smtClean="0">
                <a:solidFill>
                  <a:srgbClr val="FF0000"/>
                </a:solidFill>
                <a:ea typeface="幼圆" pitchFamily="49" charset="-122"/>
              </a:rPr>
              <a:t>带宽</a:t>
            </a:r>
            <a:r>
              <a:rPr lang="en-US" altLang="zh-CN" sz="4000" dirty="0" smtClean="0">
                <a:ea typeface="宋体" pitchFamily="2" charset="-122"/>
              </a:rPr>
              <a:t>——</a:t>
            </a:r>
            <a:r>
              <a:rPr lang="zh-CN" altLang="en-US" sz="4000" dirty="0">
                <a:ea typeface="宋体" pitchFamily="2" charset="-122"/>
              </a:rPr>
              <a:t>数据带宽是指每秒最大数据传输量，带宽的单位为</a:t>
            </a:r>
            <a:r>
              <a:rPr lang="en-US" altLang="zh-CN" sz="4000" dirty="0">
                <a:ea typeface="宋体" pitchFamily="2" charset="-122"/>
              </a:rPr>
              <a:t>Mb/s</a:t>
            </a:r>
            <a:r>
              <a:rPr lang="zh-CN" altLang="en-US" sz="4000" dirty="0">
                <a:ea typeface="宋体" pitchFamily="2" charset="-122"/>
              </a:rPr>
              <a:t>或</a:t>
            </a:r>
            <a:r>
              <a:rPr lang="en-US" altLang="zh-CN" sz="4000" dirty="0" err="1">
                <a:ea typeface="宋体" pitchFamily="2" charset="-122"/>
              </a:rPr>
              <a:t>Gb</a:t>
            </a:r>
            <a:r>
              <a:rPr lang="en-US" altLang="zh-CN" sz="4000" dirty="0">
                <a:ea typeface="宋体" pitchFamily="2" charset="-122"/>
              </a:rPr>
              <a:t>/s</a:t>
            </a:r>
            <a:r>
              <a:rPr lang="zh-CN" altLang="en-US" sz="4000" dirty="0">
                <a:ea typeface="宋体" pitchFamily="2" charset="-122"/>
              </a:rPr>
              <a:t>。带宽越大，数据传输速度越快</a:t>
            </a:r>
            <a:r>
              <a:rPr lang="zh-CN" altLang="en-US" sz="4000" dirty="0" smtClean="0">
                <a:ea typeface="宋体" pitchFamily="2" charset="-122"/>
              </a:rPr>
              <a:t>。</a:t>
            </a:r>
            <a:endParaRPr lang="en-US" altLang="zh-CN" sz="400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4">
                                            <p:bg/>
                                          </p:spTgt>
                                        </p:tgtEl>
                                        <p:attrNameLst>
                                          <p:attrName>style.visibility</p:attrName>
                                        </p:attrNameLst>
                                      </p:cBhvr>
                                      <p:to>
                                        <p:strVal val="visible"/>
                                      </p:to>
                                    </p:set>
                                    <p:anim calcmode="lin" valueType="num">
                                      <p:cBhvr additive="base">
                                        <p:cTn id="7" dur="500" fill="hold"/>
                                        <p:tgtEl>
                                          <p:spTgt spid="3380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380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804">
                                            <p:txEl>
                                              <p:pRg st="0" end="0"/>
                                            </p:txEl>
                                          </p:spTgt>
                                        </p:tgtEl>
                                        <p:attrNameLst>
                                          <p:attrName>style.visibility</p:attrName>
                                        </p:attrNameLst>
                                      </p:cBhvr>
                                      <p:to>
                                        <p:strVal val="visible"/>
                                      </p:to>
                                    </p:set>
                                    <p:anim calcmode="lin" valueType="num">
                                      <p:cBhvr additive="base">
                                        <p:cTn id="13" dur="500" fill="hold"/>
                                        <p:tgtEl>
                                          <p:spTgt spid="3380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8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804">
                                            <p:txEl>
                                              <p:pRg st="1" end="1"/>
                                            </p:txEl>
                                          </p:spTgt>
                                        </p:tgtEl>
                                        <p:attrNameLst>
                                          <p:attrName>style.visibility</p:attrName>
                                        </p:attrNameLst>
                                      </p:cBhvr>
                                      <p:to>
                                        <p:strVal val="visible"/>
                                      </p:to>
                                    </p:set>
                                    <p:anim calcmode="lin" valueType="num">
                                      <p:cBhvr additive="base">
                                        <p:cTn id="19" dur="500" fill="hold"/>
                                        <p:tgtEl>
                                          <p:spTgt spid="3380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8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804">
                                            <p:txEl>
                                              <p:pRg st="2" end="2"/>
                                            </p:txEl>
                                          </p:spTgt>
                                        </p:tgtEl>
                                        <p:attrNameLst>
                                          <p:attrName>style.visibility</p:attrName>
                                        </p:attrNameLst>
                                      </p:cBhvr>
                                      <p:to>
                                        <p:strVal val="visible"/>
                                      </p:to>
                                    </p:set>
                                    <p:anim calcmode="lin" valueType="num">
                                      <p:cBhvr additive="base">
                                        <p:cTn id="25" dur="500" fill="hold"/>
                                        <p:tgtEl>
                                          <p:spTgt spid="3380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8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804">
                                            <p:txEl>
                                              <p:pRg st="3" end="3"/>
                                            </p:txEl>
                                          </p:spTgt>
                                        </p:tgtEl>
                                        <p:attrNameLst>
                                          <p:attrName>style.visibility</p:attrName>
                                        </p:attrNameLst>
                                      </p:cBhvr>
                                      <p:to>
                                        <p:strVal val="visible"/>
                                      </p:to>
                                    </p:set>
                                    <p:anim calcmode="lin" valueType="num">
                                      <p:cBhvr additive="base">
                                        <p:cTn id="31" dur="500" fill="hold"/>
                                        <p:tgtEl>
                                          <p:spTgt spid="3380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8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804">
                                            <p:txEl>
                                              <p:pRg st="4" end="4"/>
                                            </p:txEl>
                                          </p:spTgt>
                                        </p:tgtEl>
                                        <p:attrNameLst>
                                          <p:attrName>style.visibility</p:attrName>
                                        </p:attrNameLst>
                                      </p:cBhvr>
                                      <p:to>
                                        <p:strVal val="visible"/>
                                      </p:to>
                                    </p:set>
                                    <p:anim calcmode="lin" valueType="num">
                                      <p:cBhvr additive="base">
                                        <p:cTn id="37" dur="500" fill="hold"/>
                                        <p:tgtEl>
                                          <p:spTgt spid="3380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804">
                                            <p:txEl>
                                              <p:pRg st="5" end="5"/>
                                            </p:txEl>
                                          </p:spTgt>
                                        </p:tgtEl>
                                        <p:attrNameLst>
                                          <p:attrName>style.visibility</p:attrName>
                                        </p:attrNameLst>
                                      </p:cBhvr>
                                      <p:to>
                                        <p:strVal val="visible"/>
                                      </p:to>
                                    </p:set>
                                    <p:anim calcmode="lin" valueType="num">
                                      <p:cBhvr additive="base">
                                        <p:cTn id="43" dur="500" fill="hold"/>
                                        <p:tgtEl>
                                          <p:spTgt spid="3380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0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grpSp>
        <p:nvGrpSpPr>
          <p:cNvPr id="29700" name="Group 16"/>
          <p:cNvGrpSpPr>
            <a:grpSpLocks/>
          </p:cNvGrpSpPr>
          <p:nvPr/>
        </p:nvGrpSpPr>
        <p:grpSpPr bwMode="auto">
          <a:xfrm>
            <a:off x="979488" y="3178175"/>
            <a:ext cx="10083800" cy="571500"/>
            <a:chOff x="680" y="906"/>
            <a:chExt cx="2788" cy="161"/>
          </a:xfrm>
        </p:grpSpPr>
        <p:sp>
          <p:nvSpPr>
            <p:cNvPr id="29718" name="Rectangle 17"/>
            <p:cNvSpPr>
              <a:spLocks noChangeArrowheads="1"/>
            </p:cNvSpPr>
            <p:nvPr/>
          </p:nvSpPr>
          <p:spPr bwMode="auto">
            <a:xfrm>
              <a:off x="748" y="1042"/>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29719" name="Picture 18" descr="a"/>
            <p:cNvPicPr>
              <a:picLocks noChangeAspect="1" noChangeArrowheads="1"/>
            </p:cNvPicPr>
            <p:nvPr/>
          </p:nvPicPr>
          <p:blipFill>
            <a:blip r:embed="rId2" cstate="print"/>
            <a:srcRect/>
            <a:stretch>
              <a:fillRect/>
            </a:stretch>
          </p:blipFill>
          <p:spPr bwMode="auto">
            <a:xfrm>
              <a:off x="680" y="906"/>
              <a:ext cx="161" cy="161"/>
            </a:xfrm>
            <a:prstGeom prst="rect">
              <a:avLst/>
            </a:prstGeom>
            <a:noFill/>
            <a:ln w="9525">
              <a:noFill/>
              <a:miter lim="800000"/>
              <a:headEnd/>
              <a:tailEnd/>
            </a:ln>
          </p:spPr>
        </p:pic>
      </p:grpSp>
      <p:grpSp>
        <p:nvGrpSpPr>
          <p:cNvPr id="29701" name="Group 19"/>
          <p:cNvGrpSpPr>
            <a:grpSpLocks/>
          </p:cNvGrpSpPr>
          <p:nvPr/>
        </p:nvGrpSpPr>
        <p:grpSpPr bwMode="auto">
          <a:xfrm>
            <a:off x="1050925" y="4114800"/>
            <a:ext cx="10083800" cy="573088"/>
            <a:chOff x="680" y="453"/>
            <a:chExt cx="2788" cy="161"/>
          </a:xfrm>
        </p:grpSpPr>
        <p:sp>
          <p:nvSpPr>
            <p:cNvPr id="29716" name="Rectangle 20"/>
            <p:cNvSpPr>
              <a:spLocks noChangeArrowheads="1"/>
            </p:cNvSpPr>
            <p:nvPr/>
          </p:nvSpPr>
          <p:spPr bwMode="auto">
            <a:xfrm>
              <a:off x="748" y="589"/>
              <a:ext cx="2720" cy="9"/>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pic>
          <p:nvPicPr>
            <p:cNvPr id="29717" name="Picture 21" descr="b"/>
            <p:cNvPicPr>
              <a:picLocks noChangeAspect="1" noChangeArrowheads="1"/>
            </p:cNvPicPr>
            <p:nvPr/>
          </p:nvPicPr>
          <p:blipFill>
            <a:blip r:embed="rId3" cstate="print"/>
            <a:srcRect/>
            <a:stretch>
              <a:fillRect/>
            </a:stretch>
          </p:blipFill>
          <p:spPr bwMode="auto">
            <a:xfrm>
              <a:off x="680" y="453"/>
              <a:ext cx="161" cy="161"/>
            </a:xfrm>
            <a:prstGeom prst="rect">
              <a:avLst/>
            </a:prstGeom>
            <a:noFill/>
            <a:ln w="9525">
              <a:noFill/>
              <a:miter lim="800000"/>
              <a:headEnd/>
              <a:tailEnd/>
            </a:ln>
          </p:spPr>
        </p:pic>
      </p:grpSp>
      <p:sp>
        <p:nvSpPr>
          <p:cNvPr id="29703" name="Text Box 24"/>
          <p:cNvSpPr txBox="1">
            <a:spLocks noChangeArrowheads="1"/>
          </p:cNvSpPr>
          <p:nvPr/>
        </p:nvSpPr>
        <p:spPr bwMode="auto">
          <a:xfrm>
            <a:off x="1627188" y="3033713"/>
            <a:ext cx="4464050" cy="579437"/>
          </a:xfrm>
          <a:prstGeom prst="rect">
            <a:avLst/>
          </a:prstGeom>
          <a:noFill/>
          <a:ln w="9525">
            <a:noFill/>
            <a:miter lim="800000"/>
            <a:headEnd/>
            <a:tailEnd/>
          </a:ln>
        </p:spPr>
        <p:txBody>
          <a:bodyPr>
            <a:spAutoFit/>
          </a:bodyPr>
          <a:lstStyle/>
          <a:p>
            <a:pPr algn="l">
              <a:spcBef>
                <a:spcPct val="50000"/>
              </a:spcBef>
            </a:pPr>
            <a:r>
              <a:rPr lang="zh-CN" altLang="en-US" sz="3200" dirty="0">
                <a:ea typeface="楷体_GB2312" pitchFamily="49" charset="-122"/>
              </a:rPr>
              <a:t>微型计算机软件的分类</a:t>
            </a:r>
          </a:p>
        </p:txBody>
      </p:sp>
      <p:sp>
        <p:nvSpPr>
          <p:cNvPr id="29704" name="Text Box 25"/>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29705" name="Rectangle 26"/>
          <p:cNvSpPr>
            <a:spLocks noChangeArrowheads="1"/>
          </p:cNvSpPr>
          <p:nvPr/>
        </p:nvSpPr>
        <p:spPr bwMode="auto">
          <a:xfrm>
            <a:off x="1698625" y="4041775"/>
            <a:ext cx="3744913" cy="576263"/>
          </a:xfrm>
          <a:prstGeom prst="rect">
            <a:avLst/>
          </a:prstGeom>
          <a:noFill/>
          <a:ln w="9525">
            <a:noFill/>
            <a:miter lim="800000"/>
            <a:headEnd/>
            <a:tailEnd/>
          </a:ln>
        </p:spPr>
        <p:txBody>
          <a:bodyPr wrap="none" anchor="ctr"/>
          <a:lstStyle/>
          <a:p>
            <a:pPr algn="l"/>
            <a:r>
              <a:rPr lang="zh-CN" altLang="en-US" sz="3200" dirty="0">
                <a:ea typeface="楷体_GB2312" pitchFamily="49" charset="-122"/>
              </a:rPr>
              <a:t>计算机语言的发展</a:t>
            </a:r>
          </a:p>
        </p:txBody>
      </p:sp>
      <p:sp>
        <p:nvSpPr>
          <p:cNvPr id="29706" name="Text Box 28"/>
          <p:cNvSpPr txBox="1">
            <a:spLocks noChangeArrowheads="1"/>
          </p:cNvSpPr>
          <p:nvPr/>
        </p:nvSpPr>
        <p:spPr bwMode="auto">
          <a:xfrm>
            <a:off x="1" y="4958767"/>
            <a:ext cx="13335000" cy="3692165"/>
          </a:xfrm>
          <a:prstGeom prst="rect">
            <a:avLst/>
          </a:prstGeom>
          <a:solidFill>
            <a:schemeClr val="bg1"/>
          </a:solidFill>
          <a:ln w="57150">
            <a:noFill/>
            <a:miter lim="800000"/>
            <a:headEnd/>
            <a:tailEnd/>
          </a:ln>
        </p:spPr>
        <p:txBody>
          <a:bodyPr wrap="square">
            <a:spAutoFit/>
          </a:bodyPr>
          <a:lstStyle/>
          <a:p>
            <a:pPr algn="l">
              <a:lnSpc>
                <a:spcPct val="150000"/>
              </a:lnSpc>
              <a:buFontTx/>
              <a:buBlip>
                <a:blip r:embed="rId4"/>
              </a:buBlip>
            </a:pPr>
            <a:r>
              <a:rPr lang="en-US" altLang="zh-CN" sz="3200" dirty="0">
                <a:ea typeface="宋体" pitchFamily="2" charset="-122"/>
              </a:rPr>
              <a:t>  </a:t>
            </a:r>
            <a:r>
              <a:rPr lang="zh-CN" altLang="en-US" sz="3200" dirty="0">
                <a:ea typeface="宋体" pitchFamily="2" charset="-122"/>
              </a:rPr>
              <a:t>第一代计算机语言</a:t>
            </a:r>
            <a:r>
              <a:rPr lang="en-US" altLang="zh-CN" sz="3200" dirty="0">
                <a:ea typeface="宋体" pitchFamily="2" charset="-122"/>
              </a:rPr>
              <a:t>——</a:t>
            </a:r>
            <a:r>
              <a:rPr lang="zh-CN" altLang="en-US" sz="3200" dirty="0">
                <a:ea typeface="宋体" pitchFamily="2" charset="-122"/>
              </a:rPr>
              <a:t>机器语言，计算机能直接识别并执行的语言。 </a:t>
            </a:r>
          </a:p>
          <a:p>
            <a:pPr algn="l">
              <a:lnSpc>
                <a:spcPct val="150000"/>
              </a:lnSpc>
              <a:buFontTx/>
              <a:buBlip>
                <a:blip r:embed="rId4"/>
              </a:buBlip>
            </a:pPr>
            <a:r>
              <a:rPr lang="zh-CN" altLang="en-US" sz="3200" dirty="0">
                <a:ea typeface="宋体" pitchFamily="2" charset="-122"/>
              </a:rPr>
              <a:t>  第二代计算机语言</a:t>
            </a:r>
            <a:r>
              <a:rPr lang="en-US" altLang="zh-CN" sz="3200" dirty="0">
                <a:ea typeface="宋体" pitchFamily="2" charset="-122"/>
              </a:rPr>
              <a:t>——</a:t>
            </a:r>
            <a:r>
              <a:rPr lang="zh-CN" altLang="en-US" sz="3200" dirty="0">
                <a:ea typeface="宋体" pitchFamily="2" charset="-122"/>
              </a:rPr>
              <a:t>汇编语言，是面向机器的符号语言。 </a:t>
            </a:r>
          </a:p>
          <a:p>
            <a:pPr algn="l">
              <a:lnSpc>
                <a:spcPct val="150000"/>
              </a:lnSpc>
              <a:buFontTx/>
              <a:buBlip>
                <a:blip r:embed="rId4"/>
              </a:buBlip>
            </a:pPr>
            <a:r>
              <a:rPr lang="zh-CN" altLang="en-US" sz="3200" dirty="0">
                <a:ea typeface="宋体" pitchFamily="2" charset="-122"/>
              </a:rPr>
              <a:t>  第三代计算机语言</a:t>
            </a:r>
            <a:r>
              <a:rPr lang="en-US" altLang="zh-CN" sz="3200" dirty="0">
                <a:ea typeface="宋体" pitchFamily="2" charset="-122"/>
              </a:rPr>
              <a:t>——</a:t>
            </a:r>
            <a:r>
              <a:rPr lang="zh-CN" altLang="en-US" sz="3200" dirty="0">
                <a:ea typeface="宋体" pitchFamily="2" charset="-122"/>
              </a:rPr>
              <a:t>高级语言，也叫算法语言或过程化语言。</a:t>
            </a:r>
            <a:r>
              <a:rPr lang="zh-CN" altLang="en-US" sz="2800" dirty="0">
                <a:ea typeface="宋体" pitchFamily="2" charset="-122"/>
              </a:rPr>
              <a:t> </a:t>
            </a:r>
            <a:r>
              <a:rPr lang="zh-CN" altLang="en-US" sz="3200" dirty="0">
                <a:ea typeface="宋体" pitchFamily="2" charset="-122"/>
              </a:rPr>
              <a:t> </a:t>
            </a:r>
          </a:p>
          <a:p>
            <a:pPr algn="l">
              <a:lnSpc>
                <a:spcPct val="150000"/>
              </a:lnSpc>
              <a:buFontTx/>
              <a:buBlip>
                <a:blip r:embed="rId4"/>
              </a:buBlip>
            </a:pPr>
            <a:r>
              <a:rPr lang="zh-CN" altLang="en-US" sz="3200" dirty="0">
                <a:ea typeface="宋体" pitchFamily="2" charset="-122"/>
              </a:rPr>
              <a:t>  第四代计算机语言</a:t>
            </a:r>
            <a:r>
              <a:rPr lang="en-US" altLang="zh-CN" sz="3200" dirty="0">
                <a:ea typeface="宋体" pitchFamily="2" charset="-122"/>
              </a:rPr>
              <a:t>——</a:t>
            </a:r>
            <a:r>
              <a:rPr lang="zh-CN" altLang="en-US" sz="3200" dirty="0">
                <a:ea typeface="宋体" pitchFamily="2" charset="-122"/>
              </a:rPr>
              <a:t>非过程化的语言，是面向问题的非过程化</a:t>
            </a:r>
            <a:r>
              <a:rPr lang="zh-CN" altLang="en-US" sz="3200" dirty="0" smtClean="0">
                <a:ea typeface="宋体" pitchFamily="2" charset="-122"/>
              </a:rPr>
              <a:t>语言</a:t>
            </a:r>
            <a:endParaRPr lang="zh-CN" altLang="en-US" sz="3200" dirty="0">
              <a:ea typeface="宋体" pitchFamily="2" charset="-122"/>
            </a:endParaRPr>
          </a:p>
          <a:p>
            <a:pPr algn="l">
              <a:lnSpc>
                <a:spcPct val="150000"/>
              </a:lnSpc>
              <a:buFontTx/>
              <a:buBlip>
                <a:blip r:embed="rId4"/>
              </a:buBlip>
            </a:pPr>
            <a:r>
              <a:rPr lang="zh-CN" altLang="en-US" sz="3200" dirty="0">
                <a:ea typeface="宋体" pitchFamily="2" charset="-122"/>
              </a:rPr>
              <a:t>  第五代计算机语言</a:t>
            </a:r>
            <a:r>
              <a:rPr lang="en-US" altLang="zh-CN" sz="3200" dirty="0">
                <a:ea typeface="宋体" pitchFamily="2" charset="-122"/>
              </a:rPr>
              <a:t>——</a:t>
            </a:r>
            <a:r>
              <a:rPr lang="zh-CN" altLang="en-US" sz="3200" dirty="0">
                <a:ea typeface="宋体" pitchFamily="2" charset="-122"/>
              </a:rPr>
              <a:t>智能化语言，同第四代语言且具有一定的</a:t>
            </a:r>
            <a:r>
              <a:rPr lang="zh-CN" altLang="en-US" sz="3200" dirty="0" smtClean="0">
                <a:ea typeface="宋体" pitchFamily="2" charset="-122"/>
              </a:rPr>
              <a:t>智能</a:t>
            </a:r>
            <a:endParaRPr lang="zh-CN" altLang="en-US" sz="3600" dirty="0">
              <a:solidFill>
                <a:srgbClr val="009900"/>
              </a:solidFill>
              <a:latin typeface="宋体" pitchFamily="2" charset="-122"/>
              <a:ea typeface="宋体" pitchFamily="2" charset="-122"/>
            </a:endParaRPr>
          </a:p>
        </p:txBody>
      </p:sp>
      <p:sp>
        <p:nvSpPr>
          <p:cNvPr id="29707" name="Rectangle 34"/>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pic>
        <p:nvPicPr>
          <p:cNvPr id="29708" name="Picture 35" descr="边框"/>
          <p:cNvPicPr>
            <a:picLocks noChangeAspect="1" noChangeArrowheads="1"/>
          </p:cNvPicPr>
          <p:nvPr/>
        </p:nvPicPr>
        <p:blipFill>
          <a:blip r:embed="rId5" cstate="print"/>
          <a:srcRect/>
          <a:stretch>
            <a:fillRect/>
          </a:stretch>
        </p:blipFill>
        <p:spPr bwMode="auto">
          <a:xfrm>
            <a:off x="220663" y="171450"/>
            <a:ext cx="4656137" cy="2730500"/>
          </a:xfrm>
          <a:prstGeom prst="rect">
            <a:avLst/>
          </a:prstGeom>
          <a:noFill/>
          <a:ln w="9525">
            <a:noFill/>
            <a:miter lim="800000"/>
            <a:headEnd/>
            <a:tailEnd/>
          </a:ln>
        </p:spPr>
      </p:pic>
      <p:sp>
        <p:nvSpPr>
          <p:cNvPr id="29709" name="Text Box 36"/>
          <p:cNvSpPr txBox="1">
            <a:spLocks noChangeArrowheads="1"/>
          </p:cNvSpPr>
          <p:nvPr/>
        </p:nvSpPr>
        <p:spPr bwMode="auto">
          <a:xfrm>
            <a:off x="1338263" y="828675"/>
            <a:ext cx="3384550" cy="984885"/>
          </a:xfrm>
          <a:prstGeom prst="rect">
            <a:avLst/>
          </a:prstGeom>
          <a:noFill/>
          <a:ln w="9525">
            <a:noFill/>
            <a:miter lim="800000"/>
            <a:headEnd/>
            <a:tailEnd/>
          </a:ln>
        </p:spPr>
        <p:txBody>
          <a:bodyPr lIns="0" tIns="0" rIns="0" bIns="0">
            <a:spAutoFit/>
          </a:bodyPr>
          <a:lstStyle/>
          <a:p>
            <a:pPr defTabSz="2068513" eaLnBrk="1" hangingPunct="1">
              <a:spcBef>
                <a:spcPct val="20000"/>
              </a:spcBef>
            </a:pPr>
            <a:r>
              <a:rPr lang="en-US" altLang="zh-CN" sz="3200" b="0" dirty="0" smtClean="0">
                <a:solidFill>
                  <a:srgbClr val="339933"/>
                </a:solidFill>
                <a:latin typeface="华文琥珀" pitchFamily="2" charset="-122"/>
                <a:ea typeface="华文琥珀" pitchFamily="2" charset="-122"/>
              </a:rPr>
              <a:t>1.4 </a:t>
            </a:r>
            <a:r>
              <a:rPr lang="zh-CN" altLang="en-US" sz="3200" b="0" dirty="0">
                <a:solidFill>
                  <a:srgbClr val="339933"/>
                </a:solidFill>
                <a:latin typeface="华文琥珀" pitchFamily="2" charset="-122"/>
                <a:ea typeface="华文琥珀" pitchFamily="2" charset="-122"/>
              </a:rPr>
              <a:t>微型计算机的硬件与软件系统</a:t>
            </a:r>
          </a:p>
        </p:txBody>
      </p:sp>
      <p:grpSp>
        <p:nvGrpSpPr>
          <p:cNvPr id="29710" name="Group 37"/>
          <p:cNvGrpSpPr>
            <a:grpSpLocks/>
          </p:cNvGrpSpPr>
          <p:nvPr/>
        </p:nvGrpSpPr>
        <p:grpSpPr bwMode="auto">
          <a:xfrm>
            <a:off x="5227638" y="1090613"/>
            <a:ext cx="5200650" cy="560387"/>
            <a:chOff x="3400" y="226"/>
            <a:chExt cx="2267" cy="227"/>
          </a:xfrm>
        </p:grpSpPr>
        <p:pic>
          <p:nvPicPr>
            <p:cNvPr id="29714" name="Picture 38" descr="@"/>
            <p:cNvPicPr>
              <a:picLocks noChangeAspect="1" noChangeArrowheads="1"/>
            </p:cNvPicPr>
            <p:nvPr/>
          </p:nvPicPr>
          <p:blipFill>
            <a:blip r:embed="rId6" cstate="print"/>
            <a:srcRect/>
            <a:stretch>
              <a:fillRect/>
            </a:stretch>
          </p:blipFill>
          <p:spPr bwMode="auto">
            <a:xfrm>
              <a:off x="3400" y="226"/>
              <a:ext cx="223" cy="227"/>
            </a:xfrm>
            <a:prstGeom prst="rect">
              <a:avLst/>
            </a:prstGeom>
            <a:noFill/>
            <a:ln w="9525">
              <a:noFill/>
              <a:miter lim="800000"/>
              <a:headEnd/>
              <a:tailEnd/>
            </a:ln>
          </p:spPr>
        </p:pic>
        <p:sp>
          <p:nvSpPr>
            <p:cNvPr id="29715" name="Rectangle 39"/>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pic>
        <p:nvPicPr>
          <p:cNvPr id="29711" name="Picture 40" descr="1"/>
          <p:cNvPicPr>
            <a:picLocks noChangeAspect="1" noChangeArrowheads="1"/>
          </p:cNvPicPr>
          <p:nvPr/>
        </p:nvPicPr>
        <p:blipFill>
          <a:blip r:embed="rId7" cstate="print"/>
          <a:srcRect/>
          <a:stretch>
            <a:fillRect/>
          </a:stretch>
        </p:blipFill>
        <p:spPr bwMode="auto">
          <a:xfrm>
            <a:off x="677863" y="1023938"/>
            <a:ext cx="695325" cy="681037"/>
          </a:xfrm>
          <a:prstGeom prst="rect">
            <a:avLst/>
          </a:prstGeom>
          <a:noFill/>
          <a:ln w="9525">
            <a:noFill/>
            <a:miter lim="800000"/>
            <a:headEnd/>
            <a:tailEnd/>
          </a:ln>
        </p:spPr>
      </p:pic>
      <p:sp>
        <p:nvSpPr>
          <p:cNvPr id="29712" name="Text Box 41"/>
          <p:cNvSpPr txBox="1">
            <a:spLocks noChangeArrowheads="1"/>
          </p:cNvSpPr>
          <p:nvPr/>
        </p:nvSpPr>
        <p:spPr bwMode="auto">
          <a:xfrm>
            <a:off x="5803900" y="1017588"/>
            <a:ext cx="7127875" cy="707886"/>
          </a:xfrm>
          <a:prstGeom prst="rect">
            <a:avLst/>
          </a:prstGeom>
          <a:noFill/>
          <a:ln w="9525">
            <a:noFill/>
            <a:miter lim="800000"/>
            <a:headEnd/>
            <a:tailEnd/>
          </a:ln>
        </p:spPr>
        <p:txBody>
          <a:bodyPr wrap="square">
            <a:spAutoFit/>
          </a:bodyPr>
          <a:lstStyle/>
          <a:p>
            <a:pPr algn="l"/>
            <a:r>
              <a:rPr lang="en-US" altLang="zh-CN" sz="4000" b="0" dirty="0">
                <a:latin typeface="华文琥珀" pitchFamily="2" charset="-122"/>
                <a:ea typeface="华文琥珀" pitchFamily="2" charset="-122"/>
              </a:rPr>
              <a:t> </a:t>
            </a:r>
            <a:r>
              <a:rPr lang="en-US" altLang="zh-CN" sz="4000" b="0" dirty="0" smtClean="0">
                <a:latin typeface="华文琥珀" pitchFamily="2" charset="-122"/>
                <a:ea typeface="华文琥珀" pitchFamily="2" charset="-122"/>
              </a:rPr>
              <a:t>1.4.3 </a:t>
            </a:r>
            <a:r>
              <a:rPr lang="zh-CN" altLang="en-US" sz="4000" dirty="0" smtClean="0">
                <a:solidFill>
                  <a:srgbClr val="339933"/>
                </a:solidFill>
                <a:ea typeface="宋体" pitchFamily="2" charset="-122"/>
              </a:rPr>
              <a:t>微型计算机</a:t>
            </a:r>
            <a:r>
              <a:rPr lang="zh-CN" altLang="en-US" sz="4000" dirty="0">
                <a:solidFill>
                  <a:srgbClr val="339933"/>
                </a:solidFill>
                <a:ea typeface="宋体" pitchFamily="2" charset="-122"/>
              </a:rPr>
              <a:t>的软件系统</a:t>
            </a:r>
          </a:p>
        </p:txBody>
      </p:sp>
      <p:sp>
        <p:nvSpPr>
          <p:cNvPr id="29713" name="Text Box 42"/>
          <p:cNvSpPr txBox="1">
            <a:spLocks noChangeArrowheads="1"/>
          </p:cNvSpPr>
          <p:nvPr/>
        </p:nvSpPr>
        <p:spPr bwMode="auto">
          <a:xfrm>
            <a:off x="6091238" y="2890838"/>
            <a:ext cx="3455987" cy="1066800"/>
          </a:xfrm>
          <a:prstGeom prst="rect">
            <a:avLst/>
          </a:prstGeom>
          <a:solidFill>
            <a:schemeClr val="bg1"/>
          </a:solidFill>
          <a:ln w="9525">
            <a:noFill/>
            <a:miter lim="800000"/>
            <a:headEnd/>
            <a:tailEnd/>
          </a:ln>
        </p:spPr>
        <p:txBody>
          <a:bodyPr>
            <a:spAutoFit/>
          </a:bodyPr>
          <a:lstStyle/>
          <a:p>
            <a:pPr algn="l">
              <a:buFontTx/>
              <a:buBlip>
                <a:blip r:embed="rId4"/>
              </a:buBlip>
            </a:pPr>
            <a:r>
              <a:rPr lang="en-US" altLang="zh-CN" sz="3200" dirty="0">
                <a:ea typeface="宋体" pitchFamily="2" charset="-122"/>
              </a:rPr>
              <a:t>  </a:t>
            </a:r>
            <a:r>
              <a:rPr lang="zh-CN" altLang="en-US" sz="3200" dirty="0">
                <a:ea typeface="宋体" pitchFamily="2" charset="-122"/>
              </a:rPr>
              <a:t>系统软件</a:t>
            </a:r>
          </a:p>
          <a:p>
            <a:pPr algn="l">
              <a:buFontTx/>
              <a:buBlip>
                <a:blip r:embed="rId4"/>
              </a:buBlip>
            </a:pPr>
            <a:r>
              <a:rPr lang="zh-CN" altLang="en-US" sz="3200" dirty="0">
                <a:ea typeface="宋体" pitchFamily="2" charset="-122"/>
              </a:rPr>
              <a:t>  应用软件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6"/>
                                        </p:tgtEl>
                                        <p:attrNameLst>
                                          <p:attrName>style.visibility</p:attrName>
                                        </p:attrNameLst>
                                      </p:cBhvr>
                                      <p:to>
                                        <p:strVal val="visible"/>
                                      </p:to>
                                    </p:set>
                                    <p:anim calcmode="lin" valueType="num">
                                      <p:cBhvr additive="base">
                                        <p:cTn id="19" dur="500" fill="hold"/>
                                        <p:tgtEl>
                                          <p:spTgt spid="29706"/>
                                        </p:tgtEl>
                                        <p:attrNameLst>
                                          <p:attrName>ppt_x</p:attrName>
                                        </p:attrNameLst>
                                      </p:cBhvr>
                                      <p:tavLst>
                                        <p:tav tm="0">
                                          <p:val>
                                            <p:strVal val="#ppt_x"/>
                                          </p:val>
                                        </p:tav>
                                        <p:tav tm="100000">
                                          <p:val>
                                            <p:strVal val="#ppt_x"/>
                                          </p:val>
                                        </p:tav>
                                      </p:tavLst>
                                    </p:anim>
                                    <p:anim calcmode="lin" valueType="num">
                                      <p:cBhvr additive="base">
                                        <p:cTn id="20"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3" grpId="1"/>
      <p:bldP spid="29705" grpId="0"/>
      <p:bldP spid="29706" grpId="0" animBg="1"/>
      <p:bldP spid="297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1009006" y="9972"/>
            <a:ext cx="4975498" cy="3421509"/>
          </a:xfrm>
          <a:prstGeom prst="rect">
            <a:avLst/>
          </a:prstGeom>
          <a:solidFill>
            <a:schemeClr val="bg1"/>
          </a:solidFill>
          <a:ln w="28575">
            <a:solidFill>
              <a:schemeClr val="tx1"/>
            </a:solidFill>
          </a:ln>
        </p:spPr>
        <p:txBody>
          <a:bodyPr/>
          <a:lstStyle>
            <a:lvl1pPr marL="492125" indent="-492125" algn="l" defTabSz="1306513" rtl="0" eaLnBrk="0" fontAlgn="base" hangingPunct="0">
              <a:spcBef>
                <a:spcPct val="20000"/>
              </a:spcBef>
              <a:spcAft>
                <a:spcPct val="0"/>
              </a:spcAft>
              <a:buChar char="•"/>
              <a:defRPr kumimoji="1" sz="3600" b="1">
                <a:solidFill>
                  <a:schemeClr val="accent2"/>
                </a:solidFill>
                <a:latin typeface="+mn-lt"/>
                <a:ea typeface="+mn-ea"/>
                <a:cs typeface="+mn-cs"/>
              </a:defRPr>
            </a:lvl1pPr>
            <a:lvl2pPr marL="1058863" indent="-404813" algn="l" defTabSz="1306513" rtl="0" eaLnBrk="0" fontAlgn="base" hangingPunct="0">
              <a:spcBef>
                <a:spcPct val="20000"/>
              </a:spcBef>
              <a:spcAft>
                <a:spcPct val="0"/>
              </a:spcAft>
              <a:buChar char="–"/>
              <a:defRPr kumimoji="1" sz="3000">
                <a:solidFill>
                  <a:schemeClr val="tx1"/>
                </a:solidFill>
                <a:latin typeface="+mn-lt"/>
                <a:ea typeface="+mn-ea"/>
              </a:defRPr>
            </a:lvl2pPr>
            <a:lvl3pPr marL="1631950" indent="-325438" algn="l" defTabSz="1306513" rtl="0" eaLnBrk="0" fontAlgn="base" hangingPunct="0">
              <a:spcBef>
                <a:spcPct val="20000"/>
              </a:spcBef>
              <a:spcAft>
                <a:spcPct val="0"/>
              </a:spcAft>
              <a:buChar char="•"/>
              <a:defRPr kumimoji="1" sz="3500">
                <a:solidFill>
                  <a:schemeClr val="tx1"/>
                </a:solidFill>
                <a:latin typeface="+mn-lt"/>
                <a:ea typeface="+mn-ea"/>
              </a:defRPr>
            </a:lvl3pPr>
            <a:lvl4pPr marL="2286000" indent="-325438" algn="l" defTabSz="1306513" rtl="0" eaLnBrk="0" fontAlgn="base" hangingPunct="0">
              <a:spcBef>
                <a:spcPct val="20000"/>
              </a:spcBef>
              <a:spcAft>
                <a:spcPct val="0"/>
              </a:spcAft>
              <a:buChar char="–"/>
              <a:defRPr kumimoji="1" sz="2900">
                <a:solidFill>
                  <a:schemeClr val="tx1"/>
                </a:solidFill>
                <a:latin typeface="+mn-lt"/>
                <a:ea typeface="+mn-ea"/>
              </a:defRPr>
            </a:lvl4pPr>
            <a:lvl5pPr marL="2940050" indent="-327025" algn="l" defTabSz="1306513" rtl="0" eaLnBrk="0" fontAlgn="base" hangingPunct="0">
              <a:spcBef>
                <a:spcPct val="20000"/>
              </a:spcBef>
              <a:spcAft>
                <a:spcPct val="0"/>
              </a:spcAft>
              <a:buChar char="»"/>
              <a:defRPr kumimoji="1" sz="2900">
                <a:solidFill>
                  <a:schemeClr val="tx1"/>
                </a:solidFill>
                <a:latin typeface="+mn-lt"/>
                <a:ea typeface="+mn-ea"/>
              </a:defRPr>
            </a:lvl5pPr>
            <a:lvl6pPr marL="3397250" indent="-327025" algn="l" defTabSz="1306513" rtl="0" fontAlgn="base">
              <a:spcBef>
                <a:spcPct val="20000"/>
              </a:spcBef>
              <a:spcAft>
                <a:spcPct val="0"/>
              </a:spcAft>
              <a:buChar char="»"/>
              <a:defRPr kumimoji="1" sz="2900">
                <a:solidFill>
                  <a:schemeClr val="tx1"/>
                </a:solidFill>
                <a:latin typeface="+mn-lt"/>
                <a:ea typeface="+mn-ea"/>
              </a:defRPr>
            </a:lvl6pPr>
            <a:lvl7pPr marL="3854450" indent="-327025" algn="l" defTabSz="1306513" rtl="0" fontAlgn="base">
              <a:spcBef>
                <a:spcPct val="20000"/>
              </a:spcBef>
              <a:spcAft>
                <a:spcPct val="0"/>
              </a:spcAft>
              <a:buChar char="»"/>
              <a:defRPr kumimoji="1" sz="2900">
                <a:solidFill>
                  <a:schemeClr val="tx1"/>
                </a:solidFill>
                <a:latin typeface="+mn-lt"/>
                <a:ea typeface="+mn-ea"/>
              </a:defRPr>
            </a:lvl7pPr>
            <a:lvl8pPr marL="4311650" indent="-327025" algn="l" defTabSz="1306513" rtl="0" fontAlgn="base">
              <a:spcBef>
                <a:spcPct val="20000"/>
              </a:spcBef>
              <a:spcAft>
                <a:spcPct val="0"/>
              </a:spcAft>
              <a:buChar char="»"/>
              <a:defRPr kumimoji="1" sz="2900">
                <a:solidFill>
                  <a:schemeClr val="tx1"/>
                </a:solidFill>
                <a:latin typeface="+mn-lt"/>
                <a:ea typeface="+mn-ea"/>
              </a:defRPr>
            </a:lvl8pPr>
            <a:lvl9pPr marL="4768850" indent="-327025" algn="l" defTabSz="1306513" rtl="0" fontAlgn="base">
              <a:spcBef>
                <a:spcPct val="20000"/>
              </a:spcBef>
              <a:spcAft>
                <a:spcPct val="0"/>
              </a:spcAft>
              <a:buChar char="»"/>
              <a:defRPr kumimoji="1" sz="2900">
                <a:solidFill>
                  <a:schemeClr val="tx1"/>
                </a:solidFill>
                <a:latin typeface="+mn-lt"/>
                <a:ea typeface="+mn-ea"/>
              </a:defRPr>
            </a:lvl9pPr>
          </a:lstStyle>
          <a:p>
            <a:pPr eaLnBrk="1" hangingPunct="1">
              <a:buFont typeface="Wingdings" pitchFamily="2" charset="2"/>
              <a:buNone/>
              <a:tabLst>
                <a:tab pos="631825" algn="l"/>
              </a:tabLst>
              <a:defRPr/>
            </a:pPr>
            <a:r>
              <a:rPr lang="zh-CN" altLang="en-US" dirty="0" smtClean="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机器语言程序</a:t>
            </a:r>
          </a:p>
          <a:p>
            <a:pPr eaLnBrk="1" hangingPunct="1">
              <a:buFont typeface="Wingdings" pitchFamily="2" charset="2"/>
              <a:buNone/>
              <a:tabLst>
                <a:tab pos="631825" algn="l"/>
              </a:tabLst>
              <a:defRPr/>
            </a:pPr>
            <a:r>
              <a:rPr lang="zh-CN" altLang="en-US" dirty="0" smtClean="0">
                <a:solidFill>
                  <a:schemeClr val="tx1"/>
                </a:solidFill>
                <a:latin typeface="Times New Roman" panose="02020603050405020304" pitchFamily="18" charset="0"/>
                <a:cs typeface="Times New Roman" panose="02020603050405020304" pitchFamily="18" charset="0"/>
              </a:rPr>
              <a:t>		0 0 1 0 0 0 1 1</a:t>
            </a:r>
          </a:p>
          <a:p>
            <a:pPr eaLnBrk="1" hangingPunct="1">
              <a:buFont typeface="Wingdings" pitchFamily="2" charset="2"/>
              <a:buNone/>
              <a:tabLst>
                <a:tab pos="631825" algn="l"/>
              </a:tabLst>
              <a:defRPr/>
            </a:pPr>
            <a:r>
              <a:rPr lang="zh-CN" altLang="en-US" dirty="0" smtClean="0">
                <a:solidFill>
                  <a:schemeClr val="tx1"/>
                </a:solidFill>
                <a:latin typeface="Times New Roman" panose="02020603050405020304" pitchFamily="18" charset="0"/>
                <a:cs typeface="Times New Roman" panose="02020603050405020304" pitchFamily="18" charset="0"/>
              </a:rPr>
              <a:t>		1 1 1 0 1 1 0 1</a:t>
            </a:r>
          </a:p>
          <a:p>
            <a:pPr eaLnBrk="1" hangingPunct="1">
              <a:buFont typeface="Wingdings" pitchFamily="2" charset="2"/>
              <a:buNone/>
              <a:tabLst>
                <a:tab pos="631825" algn="l"/>
              </a:tabLst>
              <a:defRPr/>
            </a:pPr>
            <a:r>
              <a:rPr lang="zh-CN" altLang="en-US" dirty="0" smtClean="0">
                <a:solidFill>
                  <a:schemeClr val="tx1"/>
                </a:solidFill>
                <a:latin typeface="Times New Roman" panose="02020603050405020304" pitchFamily="18" charset="0"/>
                <a:cs typeface="Times New Roman" panose="02020603050405020304" pitchFamily="18" charset="0"/>
              </a:rPr>
              <a:t>		0 1 1 0 0 0 0 1</a:t>
            </a:r>
          </a:p>
          <a:p>
            <a:pPr eaLnBrk="1" hangingPunct="1">
              <a:buFont typeface="Wingdings" pitchFamily="2" charset="2"/>
              <a:buNone/>
              <a:tabLst>
                <a:tab pos="631825" algn="l"/>
              </a:tabLst>
              <a:defRPr/>
            </a:pPr>
            <a:r>
              <a:rPr lang="zh-CN" altLang="en-US" dirty="0" smtClean="0">
                <a:solidFill>
                  <a:schemeClr val="tx1"/>
                </a:solidFill>
                <a:latin typeface="Times New Roman" panose="02020603050405020304" pitchFamily="18" charset="0"/>
                <a:cs typeface="Times New Roman" panose="02020603050405020304" pitchFamily="18" charset="0"/>
              </a:rPr>
              <a:t>		0 1 1 1 0 1 1 0</a:t>
            </a:r>
          </a:p>
        </p:txBody>
      </p:sp>
      <p:sp>
        <p:nvSpPr>
          <p:cNvPr id="4" name="Rectangle 5"/>
          <p:cNvSpPr txBox="1">
            <a:spLocks noChangeArrowheads="1"/>
          </p:cNvSpPr>
          <p:nvPr/>
        </p:nvSpPr>
        <p:spPr>
          <a:xfrm>
            <a:off x="7531596" y="9972"/>
            <a:ext cx="4824536" cy="3384376"/>
          </a:xfrm>
          <a:prstGeom prst="rect">
            <a:avLst/>
          </a:prstGeom>
          <a:solidFill>
            <a:schemeClr val="accent1">
              <a:lumMod val="20000"/>
              <a:lumOff val="80000"/>
            </a:schemeClr>
          </a:solidFill>
          <a:ln w="57150">
            <a:solidFill>
              <a:srgbClr val="00B050"/>
            </a:solidFill>
          </a:ln>
        </p:spPr>
        <p:txBody>
          <a:bodyPr/>
          <a:lstStyle>
            <a:lvl1pPr marL="492125" indent="-492125" algn="l" defTabSz="1306513" rtl="0" eaLnBrk="0" fontAlgn="base" hangingPunct="0">
              <a:spcBef>
                <a:spcPct val="20000"/>
              </a:spcBef>
              <a:spcAft>
                <a:spcPct val="0"/>
              </a:spcAft>
              <a:buChar char="•"/>
              <a:defRPr kumimoji="1" sz="3600" b="1">
                <a:solidFill>
                  <a:schemeClr val="accent2"/>
                </a:solidFill>
                <a:latin typeface="+mn-lt"/>
                <a:ea typeface="+mn-ea"/>
                <a:cs typeface="+mn-cs"/>
              </a:defRPr>
            </a:lvl1pPr>
            <a:lvl2pPr marL="1058863" indent="-404813" algn="l" defTabSz="1306513" rtl="0" eaLnBrk="0" fontAlgn="base" hangingPunct="0">
              <a:spcBef>
                <a:spcPct val="20000"/>
              </a:spcBef>
              <a:spcAft>
                <a:spcPct val="0"/>
              </a:spcAft>
              <a:buChar char="–"/>
              <a:defRPr kumimoji="1" sz="3000">
                <a:solidFill>
                  <a:schemeClr val="tx1"/>
                </a:solidFill>
                <a:latin typeface="+mn-lt"/>
                <a:ea typeface="+mn-ea"/>
              </a:defRPr>
            </a:lvl2pPr>
            <a:lvl3pPr marL="1631950" indent="-325438" algn="l" defTabSz="1306513" rtl="0" eaLnBrk="0" fontAlgn="base" hangingPunct="0">
              <a:spcBef>
                <a:spcPct val="20000"/>
              </a:spcBef>
              <a:spcAft>
                <a:spcPct val="0"/>
              </a:spcAft>
              <a:buChar char="•"/>
              <a:defRPr kumimoji="1" sz="3500">
                <a:solidFill>
                  <a:schemeClr val="tx1"/>
                </a:solidFill>
                <a:latin typeface="+mn-lt"/>
                <a:ea typeface="+mn-ea"/>
              </a:defRPr>
            </a:lvl3pPr>
            <a:lvl4pPr marL="2286000" indent="-325438" algn="l" defTabSz="1306513" rtl="0" eaLnBrk="0" fontAlgn="base" hangingPunct="0">
              <a:spcBef>
                <a:spcPct val="20000"/>
              </a:spcBef>
              <a:spcAft>
                <a:spcPct val="0"/>
              </a:spcAft>
              <a:buChar char="–"/>
              <a:defRPr kumimoji="1" sz="2900">
                <a:solidFill>
                  <a:schemeClr val="tx1"/>
                </a:solidFill>
                <a:latin typeface="+mn-lt"/>
                <a:ea typeface="+mn-ea"/>
              </a:defRPr>
            </a:lvl4pPr>
            <a:lvl5pPr marL="2940050" indent="-327025" algn="l" defTabSz="1306513" rtl="0" eaLnBrk="0" fontAlgn="base" hangingPunct="0">
              <a:spcBef>
                <a:spcPct val="20000"/>
              </a:spcBef>
              <a:spcAft>
                <a:spcPct val="0"/>
              </a:spcAft>
              <a:buChar char="»"/>
              <a:defRPr kumimoji="1" sz="2900">
                <a:solidFill>
                  <a:schemeClr val="tx1"/>
                </a:solidFill>
                <a:latin typeface="+mn-lt"/>
                <a:ea typeface="+mn-ea"/>
              </a:defRPr>
            </a:lvl5pPr>
            <a:lvl6pPr marL="3397250" indent="-327025" algn="l" defTabSz="1306513" rtl="0" fontAlgn="base">
              <a:spcBef>
                <a:spcPct val="20000"/>
              </a:spcBef>
              <a:spcAft>
                <a:spcPct val="0"/>
              </a:spcAft>
              <a:buChar char="»"/>
              <a:defRPr kumimoji="1" sz="2900">
                <a:solidFill>
                  <a:schemeClr val="tx1"/>
                </a:solidFill>
                <a:latin typeface="+mn-lt"/>
                <a:ea typeface="+mn-ea"/>
              </a:defRPr>
            </a:lvl6pPr>
            <a:lvl7pPr marL="3854450" indent="-327025" algn="l" defTabSz="1306513" rtl="0" fontAlgn="base">
              <a:spcBef>
                <a:spcPct val="20000"/>
              </a:spcBef>
              <a:spcAft>
                <a:spcPct val="0"/>
              </a:spcAft>
              <a:buChar char="»"/>
              <a:defRPr kumimoji="1" sz="2900">
                <a:solidFill>
                  <a:schemeClr val="tx1"/>
                </a:solidFill>
                <a:latin typeface="+mn-lt"/>
                <a:ea typeface="+mn-ea"/>
              </a:defRPr>
            </a:lvl7pPr>
            <a:lvl8pPr marL="4311650" indent="-327025" algn="l" defTabSz="1306513" rtl="0" fontAlgn="base">
              <a:spcBef>
                <a:spcPct val="20000"/>
              </a:spcBef>
              <a:spcAft>
                <a:spcPct val="0"/>
              </a:spcAft>
              <a:buChar char="»"/>
              <a:defRPr kumimoji="1" sz="2900">
                <a:solidFill>
                  <a:schemeClr val="tx1"/>
                </a:solidFill>
                <a:latin typeface="+mn-lt"/>
                <a:ea typeface="+mn-ea"/>
              </a:defRPr>
            </a:lvl8pPr>
            <a:lvl9pPr marL="4768850" indent="-327025" algn="l" defTabSz="1306513" rtl="0" fontAlgn="base">
              <a:spcBef>
                <a:spcPct val="20000"/>
              </a:spcBef>
              <a:spcAft>
                <a:spcPct val="0"/>
              </a:spcAft>
              <a:buChar char="»"/>
              <a:defRPr kumimoji="1" sz="2900">
                <a:solidFill>
                  <a:schemeClr val="tx1"/>
                </a:solidFill>
                <a:latin typeface="+mn-lt"/>
                <a:ea typeface="+mn-ea"/>
              </a:defRPr>
            </a:lvl9pPr>
          </a:lstStyle>
          <a:p>
            <a:pPr eaLnBrk="1" hangingPunct="1">
              <a:buFont typeface="Wingdings" pitchFamily="2" charset="2"/>
              <a:buNone/>
              <a:defRPr/>
            </a:pPr>
            <a:r>
              <a:rPr lang="zh-CN" altLang="en-US"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汇编语言源程序</a:t>
            </a:r>
          </a:p>
          <a:p>
            <a:pPr eaLnBrk="1" hangingPunct="1">
              <a:buFont typeface="Wingdings" pitchFamily="2" charset="2"/>
              <a:buNone/>
              <a:defRPr/>
            </a:pPr>
            <a:r>
              <a:rPr lang="en-US" altLang="zh-CN"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MOV   AX, 30H</a:t>
            </a:r>
          </a:p>
          <a:p>
            <a:pPr eaLnBrk="1" hangingPunct="1">
              <a:buFont typeface="Wingdings" pitchFamily="2" charset="2"/>
              <a:buNone/>
              <a:defRPr/>
            </a:pPr>
            <a:r>
              <a:rPr lang="en-US" altLang="zh-CN"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ADD   AX,  50H</a:t>
            </a:r>
          </a:p>
          <a:p>
            <a:pPr eaLnBrk="1" hangingPunct="1">
              <a:buFont typeface="Wingdings" pitchFamily="2" charset="2"/>
              <a:buNone/>
              <a:defRPr/>
            </a:pPr>
            <a:r>
              <a:rPr lang="en-US" altLang="zh-CN"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MOV  [2100H], BX </a:t>
            </a:r>
          </a:p>
          <a:p>
            <a:pPr eaLnBrk="1" hangingPunct="1">
              <a:buFont typeface="Wingdings" pitchFamily="2" charset="2"/>
              <a:buNone/>
              <a:defRPr/>
            </a:pPr>
            <a:r>
              <a:rPr lang="en-US" altLang="zh-CN"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HLT</a:t>
            </a:r>
          </a:p>
          <a:p>
            <a:pPr eaLnBrk="1" hangingPunct="1">
              <a:buFont typeface="Wingdings" pitchFamily="2" charset="2"/>
              <a:buNone/>
              <a:defRPr/>
            </a:pPr>
            <a:endParaRPr lang="zh-CN" altLang="en-US"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gray">
          <a:xfrm>
            <a:off x="3462549" y="3178324"/>
            <a:ext cx="6506839" cy="4401205"/>
          </a:xfrm>
          <a:prstGeom prst="rect">
            <a:avLst/>
          </a:prstGeom>
          <a:solidFill>
            <a:srgbClr val="FFFF00"/>
          </a:solidFill>
          <a:ln w="38100">
            <a:solidFill>
              <a:schemeClr val="accent3">
                <a:lumMod val="75000"/>
              </a:schemeClr>
            </a:solidFill>
            <a:miter lim="800000"/>
            <a:headEnd/>
            <a:tailEnd/>
          </a:ln>
          <a:effectLst/>
        </p:spPr>
        <p:txBody>
          <a:bodyPr wrap="square">
            <a:spAutoFit/>
          </a:bodyPr>
          <a:lstStyle/>
          <a:p>
            <a:pPr algn="l">
              <a:defRPr/>
            </a:pPr>
            <a:r>
              <a:rPr kumimoji="1" lang="zh-CN" altLang="en-US" sz="4000" dirty="0">
                <a:solidFill>
                  <a:schemeClr val="tx1"/>
                </a:solidFill>
                <a:effectLst>
                  <a:outerShdw blurRad="38100" dist="38100" dir="2700000" algn="tl">
                    <a:srgbClr val="FFFFFF"/>
                  </a:outerShdw>
                </a:effectLst>
                <a:ea typeface="宋体" pitchFamily="2" charset="-122"/>
              </a:rPr>
              <a:t>高级语言源程序(</a:t>
            </a:r>
            <a:r>
              <a:rPr kumimoji="1" lang="en-US" altLang="zh-CN" sz="4000" dirty="0">
                <a:solidFill>
                  <a:schemeClr val="tx1"/>
                </a:solidFill>
                <a:effectLst>
                  <a:outerShdw blurRad="38100" dist="38100" dir="2700000" algn="tl">
                    <a:srgbClr val="FFFFFF"/>
                  </a:outerShdw>
                </a:effectLst>
                <a:ea typeface="宋体" pitchFamily="2" charset="-122"/>
              </a:rPr>
              <a:t>C</a:t>
            </a:r>
            <a:r>
              <a:rPr kumimoji="1" lang="zh-CN" altLang="en-US" sz="4000" dirty="0">
                <a:solidFill>
                  <a:schemeClr val="tx1"/>
                </a:solidFill>
                <a:effectLst>
                  <a:outerShdw blurRad="38100" dist="38100" dir="2700000" algn="tl">
                    <a:srgbClr val="FFFFFF"/>
                  </a:outerShdw>
                </a:effectLst>
                <a:ea typeface="宋体" pitchFamily="2" charset="-122"/>
              </a:rPr>
              <a:t>)</a:t>
            </a:r>
          </a:p>
          <a:p>
            <a:pPr algn="l">
              <a:defRPr/>
            </a:pPr>
            <a:r>
              <a:rPr kumimoji="1" lang="en-US" altLang="zh-CN" sz="4000" dirty="0">
                <a:solidFill>
                  <a:srgbClr val="000000"/>
                </a:solidFill>
              </a:rPr>
              <a:t>main( )</a:t>
            </a:r>
          </a:p>
          <a:p>
            <a:pPr algn="l">
              <a:defRPr/>
            </a:pPr>
            <a:r>
              <a:rPr kumimoji="1" lang="en-US" altLang="zh-CN" sz="4000" dirty="0">
                <a:solidFill>
                  <a:srgbClr val="000000"/>
                </a:solidFill>
              </a:rPr>
              <a:t>{ </a:t>
            </a:r>
            <a:r>
              <a:rPr kumimoji="1" lang="en-US" altLang="zh-CN" sz="4000" dirty="0" err="1">
                <a:solidFill>
                  <a:srgbClr val="000000"/>
                </a:solidFill>
              </a:rPr>
              <a:t>int</a:t>
            </a:r>
            <a:r>
              <a:rPr kumimoji="1" lang="en-US" altLang="zh-CN" sz="4000" dirty="0">
                <a:solidFill>
                  <a:srgbClr val="000000"/>
                </a:solidFill>
              </a:rPr>
              <a:t> a, b, c;</a:t>
            </a:r>
          </a:p>
          <a:p>
            <a:pPr algn="l">
              <a:defRPr/>
            </a:pPr>
            <a:r>
              <a:rPr kumimoji="1" lang="en-US" altLang="zh-CN" sz="4000" dirty="0">
                <a:solidFill>
                  <a:srgbClr val="000000"/>
                </a:solidFill>
              </a:rPr>
              <a:t>   a=300;  b=18;</a:t>
            </a:r>
          </a:p>
          <a:p>
            <a:pPr algn="l">
              <a:defRPr/>
            </a:pPr>
            <a:r>
              <a:rPr kumimoji="1" lang="en-US" altLang="zh-CN" sz="4000" dirty="0">
                <a:solidFill>
                  <a:srgbClr val="000000"/>
                </a:solidFill>
              </a:rPr>
              <a:t>   c=</a:t>
            </a:r>
            <a:r>
              <a:rPr kumimoji="1" lang="en-US" altLang="zh-CN" sz="4000" dirty="0" err="1">
                <a:solidFill>
                  <a:srgbClr val="000000"/>
                </a:solidFill>
              </a:rPr>
              <a:t>a+b</a:t>
            </a:r>
            <a:r>
              <a:rPr kumimoji="1" lang="en-US" altLang="zh-CN" sz="4000" dirty="0">
                <a:solidFill>
                  <a:srgbClr val="000000"/>
                </a:solidFill>
              </a:rPr>
              <a:t>;</a:t>
            </a:r>
          </a:p>
          <a:p>
            <a:pPr algn="l">
              <a:defRPr/>
            </a:pPr>
            <a:r>
              <a:rPr kumimoji="1" lang="en-US" altLang="zh-CN" sz="4000" dirty="0">
                <a:solidFill>
                  <a:srgbClr val="000000"/>
                </a:solidFill>
              </a:rPr>
              <a:t>   </a:t>
            </a:r>
            <a:r>
              <a:rPr kumimoji="1" lang="en-US" altLang="zh-CN" sz="4000" dirty="0" err="1">
                <a:solidFill>
                  <a:srgbClr val="000000"/>
                </a:solidFill>
              </a:rPr>
              <a:t>printf</a:t>
            </a:r>
            <a:r>
              <a:rPr kumimoji="1" lang="en-US" altLang="zh-CN" sz="4000" dirty="0">
                <a:solidFill>
                  <a:srgbClr val="000000"/>
                </a:solidFill>
              </a:rPr>
              <a:t>(“ </a:t>
            </a:r>
            <a:r>
              <a:rPr kumimoji="1" lang="en-US" altLang="zh-CN" sz="4000" dirty="0" err="1">
                <a:solidFill>
                  <a:srgbClr val="000000"/>
                </a:solidFill>
              </a:rPr>
              <a:t>a+b</a:t>
            </a:r>
            <a:r>
              <a:rPr kumimoji="1" lang="en-US" altLang="zh-CN" sz="4000" dirty="0">
                <a:solidFill>
                  <a:srgbClr val="000000"/>
                </a:solidFill>
              </a:rPr>
              <a:t>= %d\n”, c);</a:t>
            </a:r>
          </a:p>
          <a:p>
            <a:pPr algn="l">
              <a:defRPr/>
            </a:pPr>
            <a:r>
              <a:rPr kumimoji="1" lang="en-US" altLang="zh-CN" sz="4000" dirty="0">
                <a:solidFill>
                  <a:srgbClr val="000000"/>
                </a:solidFill>
              </a:rPr>
              <a:t>}</a:t>
            </a:r>
          </a:p>
        </p:txBody>
      </p:sp>
      <p:sp>
        <p:nvSpPr>
          <p:cNvPr id="2" name="文本框 1"/>
          <p:cNvSpPr txBox="1"/>
          <p:nvPr/>
        </p:nvSpPr>
        <p:spPr>
          <a:xfrm>
            <a:off x="2410110" y="7282780"/>
            <a:ext cx="8611716" cy="2246769"/>
          </a:xfrm>
          <a:prstGeom prst="rect">
            <a:avLst/>
          </a:prstGeom>
          <a:solidFill>
            <a:schemeClr val="bg1">
              <a:lumMod val="95000"/>
            </a:schemeClr>
          </a:solidFill>
        </p:spPr>
        <p:txBody>
          <a:bodyPr wrap="square" rtlCol="0">
            <a:spAutoFit/>
          </a:bodyPr>
          <a:lstStyle/>
          <a:p>
            <a:pPr algn="l"/>
            <a:r>
              <a:rPr lang="en-US" altLang="zh-CN" sz="3200" dirty="0">
                <a:latin typeface="宋体" panose="02010600030101010101" pitchFamily="2" charset="-122"/>
                <a:ea typeface="宋体" panose="02010600030101010101" pitchFamily="2" charset="-122"/>
              </a:rPr>
              <a:t>SQL</a:t>
            </a:r>
            <a:r>
              <a:rPr lang="zh-CN" altLang="en-US" sz="3200" dirty="0" smtClean="0">
                <a:latin typeface="宋体" panose="02010600030101010101" pitchFamily="2" charset="-122"/>
                <a:ea typeface="宋体" panose="02010600030101010101" pitchFamily="2" charset="-122"/>
              </a:rPr>
              <a:t>语句</a:t>
            </a:r>
            <a:endParaRPr lang="zh-CN" altLang="en-US" sz="32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SELECT </a:t>
            </a:r>
            <a:r>
              <a:rPr lang="zh-CN" altLang="en-US" sz="3600" dirty="0">
                <a:latin typeface="宋体" panose="02010600030101010101" pitchFamily="2" charset="-122"/>
                <a:ea typeface="宋体" panose="02010600030101010101" pitchFamily="2" charset="-122"/>
              </a:rPr>
              <a:t>学号</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姓名</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性别</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出生日期  </a:t>
            </a:r>
            <a:endParaRPr lang="en-US" altLang="zh-CN" sz="3600" dirty="0" smtClean="0">
              <a:latin typeface="宋体" panose="02010600030101010101" pitchFamily="2" charset="-122"/>
              <a:ea typeface="宋体" panose="02010600030101010101" pitchFamily="2" charset="-122"/>
            </a:endParaRPr>
          </a:p>
          <a:p>
            <a:pPr algn="l"/>
            <a:r>
              <a:rPr lang="en-US" altLang="zh-CN" sz="3600" dirty="0" smtClean="0">
                <a:latin typeface="宋体" panose="02010600030101010101" pitchFamily="2" charset="-122"/>
                <a:ea typeface="宋体" panose="02010600030101010101" pitchFamily="2" charset="-122"/>
              </a:rPr>
              <a:t>FROM   </a:t>
            </a:r>
            <a:r>
              <a:rPr lang="zh-CN" altLang="en-US" sz="3600" dirty="0" smtClean="0">
                <a:latin typeface="宋体" panose="02010600030101010101" pitchFamily="2" charset="-122"/>
                <a:ea typeface="宋体" panose="02010600030101010101" pitchFamily="2" charset="-122"/>
              </a:rPr>
              <a:t>学生</a:t>
            </a:r>
            <a:r>
              <a:rPr lang="zh-CN" altLang="en-US" sz="3600" dirty="0">
                <a:latin typeface="宋体" panose="02010600030101010101" pitchFamily="2" charset="-122"/>
                <a:ea typeface="宋体" panose="02010600030101010101" pitchFamily="2" charset="-122"/>
              </a:rPr>
              <a:t>表  </a:t>
            </a:r>
            <a:endParaRPr lang="en-US" altLang="zh-CN" sz="3600" dirty="0" smtClean="0">
              <a:latin typeface="宋体" panose="02010600030101010101" pitchFamily="2" charset="-122"/>
              <a:ea typeface="宋体" panose="02010600030101010101" pitchFamily="2" charset="-122"/>
            </a:endParaRPr>
          </a:p>
          <a:p>
            <a:pPr algn="l"/>
            <a:r>
              <a:rPr lang="en-US" altLang="zh-CN" sz="3600" dirty="0" smtClean="0">
                <a:latin typeface="宋体" panose="02010600030101010101" pitchFamily="2" charset="-122"/>
                <a:ea typeface="宋体" panose="02010600030101010101" pitchFamily="2" charset="-122"/>
              </a:rPr>
              <a:t>WHERE  </a:t>
            </a:r>
            <a:r>
              <a:rPr lang="zh-CN" altLang="en-US" sz="3600" dirty="0" smtClean="0">
                <a:latin typeface="宋体" panose="02010600030101010101" pitchFamily="2" charset="-122"/>
                <a:ea typeface="宋体" panose="02010600030101010101" pitchFamily="2" charset="-122"/>
              </a:rPr>
              <a:t>性别</a:t>
            </a:r>
            <a:r>
              <a:rPr lang="en-US" altLang="zh-CN" sz="3600" dirty="0" smtClean="0">
                <a:latin typeface="宋体" panose="02010600030101010101" pitchFamily="2" charset="-122"/>
                <a:ea typeface="宋体" panose="02010600030101010101" pitchFamily="2" charset="-122"/>
              </a:rPr>
              <a:t>=“</a:t>
            </a:r>
            <a:r>
              <a:rPr lang="zh-CN" altLang="en-US" sz="3600" dirty="0" smtClean="0">
                <a:latin typeface="宋体" panose="02010600030101010101" pitchFamily="2" charset="-122"/>
                <a:ea typeface="宋体" panose="02010600030101010101" pitchFamily="2" charset="-122"/>
              </a:rPr>
              <a:t>女</a:t>
            </a:r>
            <a:r>
              <a:rPr lang="en-US" altLang="zh-CN" sz="3600" dirty="0" smtClean="0">
                <a:latin typeface="宋体" panose="02010600030101010101" pitchFamily="2" charset="-122"/>
                <a:ea typeface="宋体" panose="02010600030101010101" pitchFamily="2" charset="-122"/>
              </a:rPr>
              <a:t>”</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166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additive="base">
                                        <p:cTn id="13" dur="500" fill="hold"/>
                                        <p:tgtEl>
                                          <p:spTgt spid="4">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bg/>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allAtOnce" animBg="1"/>
      <p:bldP spid="5"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4"/>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sp>
        <p:nvSpPr>
          <p:cNvPr id="30725" name="Text Box 47"/>
          <p:cNvSpPr txBox="1">
            <a:spLocks noChangeArrowheads="1"/>
          </p:cNvSpPr>
          <p:nvPr/>
        </p:nvSpPr>
        <p:spPr bwMode="auto">
          <a:xfrm>
            <a:off x="1627907" y="1162100"/>
            <a:ext cx="3527425" cy="646331"/>
          </a:xfrm>
          <a:prstGeom prst="rect">
            <a:avLst/>
          </a:prstGeom>
          <a:noFill/>
          <a:ln w="9525">
            <a:noFill/>
            <a:miter lim="800000"/>
            <a:headEnd/>
            <a:tailEnd/>
          </a:ln>
        </p:spPr>
        <p:txBody>
          <a:bodyPr>
            <a:spAutoFit/>
          </a:bodyPr>
          <a:lstStyle/>
          <a:p>
            <a:pPr algn="l">
              <a:spcBef>
                <a:spcPct val="50000"/>
              </a:spcBef>
              <a:buFontTx/>
              <a:buBlip>
                <a:blip r:embed="rId2"/>
              </a:buBlip>
            </a:pPr>
            <a:r>
              <a:rPr lang="en-US" altLang="zh-CN" sz="3600" dirty="0">
                <a:ea typeface="楷体_GB2312" pitchFamily="49" charset="-122"/>
              </a:rPr>
              <a:t> </a:t>
            </a:r>
            <a:r>
              <a:rPr lang="zh-CN" altLang="en-US" sz="3600" dirty="0">
                <a:ea typeface="楷体_GB2312" pitchFamily="49" charset="-122"/>
              </a:rPr>
              <a:t>系统软件介绍</a:t>
            </a:r>
          </a:p>
        </p:txBody>
      </p:sp>
      <p:sp>
        <p:nvSpPr>
          <p:cNvPr id="30726" name="Text Box 48"/>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30727" name="Rectangle 51"/>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grpSp>
        <p:nvGrpSpPr>
          <p:cNvPr id="30728" name="Group 54"/>
          <p:cNvGrpSpPr>
            <a:grpSpLocks/>
          </p:cNvGrpSpPr>
          <p:nvPr/>
        </p:nvGrpSpPr>
        <p:grpSpPr bwMode="auto">
          <a:xfrm>
            <a:off x="690563" y="225425"/>
            <a:ext cx="6697662" cy="1008063"/>
            <a:chOff x="3400" y="226"/>
            <a:chExt cx="2267" cy="227"/>
          </a:xfrm>
        </p:grpSpPr>
        <p:pic>
          <p:nvPicPr>
            <p:cNvPr id="30746" name="Picture 55" descr="@"/>
            <p:cNvPicPr>
              <a:picLocks noChangeAspect="1" noChangeArrowheads="1"/>
            </p:cNvPicPr>
            <p:nvPr/>
          </p:nvPicPr>
          <p:blipFill>
            <a:blip r:embed="rId3" cstate="print"/>
            <a:srcRect/>
            <a:stretch>
              <a:fillRect/>
            </a:stretch>
          </p:blipFill>
          <p:spPr bwMode="auto">
            <a:xfrm>
              <a:off x="3400" y="226"/>
              <a:ext cx="223" cy="227"/>
            </a:xfrm>
            <a:prstGeom prst="rect">
              <a:avLst/>
            </a:prstGeom>
            <a:noFill/>
            <a:ln w="9525">
              <a:noFill/>
              <a:miter lim="800000"/>
              <a:headEnd/>
              <a:tailEnd/>
            </a:ln>
          </p:spPr>
        </p:pic>
        <p:sp>
          <p:nvSpPr>
            <p:cNvPr id="30747" name="Rectangle 56"/>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sp>
        <p:nvSpPr>
          <p:cNvPr id="30729" name="Text Box 58"/>
          <p:cNvSpPr txBox="1">
            <a:spLocks noChangeArrowheads="1"/>
          </p:cNvSpPr>
          <p:nvPr/>
        </p:nvSpPr>
        <p:spPr bwMode="auto">
          <a:xfrm>
            <a:off x="1630164" y="361876"/>
            <a:ext cx="5613400" cy="584200"/>
          </a:xfrm>
          <a:prstGeom prst="rect">
            <a:avLst/>
          </a:prstGeom>
          <a:noFill/>
          <a:ln w="9525">
            <a:noFill/>
            <a:miter lim="800000"/>
            <a:headEnd/>
            <a:tailEnd/>
          </a:ln>
        </p:spPr>
        <p:txBody>
          <a:bodyPr>
            <a:spAutoFit/>
          </a:bodyPr>
          <a:lstStyle/>
          <a:p>
            <a:pPr algn="l"/>
            <a:r>
              <a:rPr lang="zh-CN" altLang="en-US" sz="3200" dirty="0">
                <a:solidFill>
                  <a:srgbClr val="339933"/>
                </a:solidFill>
                <a:ea typeface="宋体" pitchFamily="2" charset="-122"/>
              </a:rPr>
              <a:t>微型计算机软件系统介绍</a:t>
            </a:r>
          </a:p>
        </p:txBody>
      </p:sp>
      <p:sp>
        <p:nvSpPr>
          <p:cNvPr id="30730" name="Text Box 60"/>
          <p:cNvSpPr txBox="1">
            <a:spLocks noChangeArrowheads="1"/>
          </p:cNvSpPr>
          <p:nvPr/>
        </p:nvSpPr>
        <p:spPr bwMode="auto">
          <a:xfrm>
            <a:off x="1123057" y="2077293"/>
            <a:ext cx="11953155" cy="3693319"/>
          </a:xfrm>
          <a:prstGeom prst="rect">
            <a:avLst/>
          </a:prstGeom>
          <a:noFill/>
          <a:ln w="9525">
            <a:noFill/>
            <a:miter lim="800000"/>
            <a:headEnd/>
            <a:tailEnd/>
          </a:ln>
        </p:spPr>
        <p:txBody>
          <a:bodyPr wrap="square">
            <a:spAutoFit/>
          </a:bodyPr>
          <a:lstStyle/>
          <a:p>
            <a:pPr algn="l">
              <a:spcBef>
                <a:spcPct val="50000"/>
              </a:spcBef>
            </a:pPr>
            <a:r>
              <a:rPr lang="zh-CN" altLang="en-US" sz="3600" dirty="0">
                <a:solidFill>
                  <a:srgbClr val="FF0000"/>
                </a:solidFill>
                <a:ea typeface="宋体" pitchFamily="2" charset="-122"/>
              </a:rPr>
              <a:t>（</a:t>
            </a:r>
            <a:r>
              <a:rPr lang="en-US" altLang="zh-CN" sz="3600" dirty="0">
                <a:solidFill>
                  <a:srgbClr val="FF0000"/>
                </a:solidFill>
                <a:ea typeface="宋体" pitchFamily="2" charset="-122"/>
              </a:rPr>
              <a:t>1</a:t>
            </a:r>
            <a:r>
              <a:rPr lang="zh-CN" altLang="en-US" sz="3600" dirty="0">
                <a:solidFill>
                  <a:srgbClr val="FF0000"/>
                </a:solidFill>
                <a:ea typeface="宋体" pitchFamily="2" charset="-122"/>
              </a:rPr>
              <a:t>）操作系统</a:t>
            </a:r>
          </a:p>
          <a:p>
            <a:pPr algn="l">
              <a:spcBef>
                <a:spcPct val="50000"/>
              </a:spcBef>
            </a:pPr>
            <a:r>
              <a:rPr lang="zh-CN" altLang="en-US" sz="3600" dirty="0">
                <a:ea typeface="宋体" pitchFamily="2" charset="-122"/>
              </a:rPr>
              <a:t>       是系统软件中最核心的软件。为了使计算机系统的所有软、硬件资源协调一致，有条不紊地工作，就必须有一个软件来进行统一的管理和调度</a:t>
            </a:r>
            <a:r>
              <a:rPr lang="en-US" altLang="zh-CN" sz="3600" dirty="0">
                <a:ea typeface="宋体" pitchFamily="2" charset="-122"/>
              </a:rPr>
              <a:t>——</a:t>
            </a:r>
            <a:r>
              <a:rPr lang="zh-CN" altLang="en-US" sz="3600" dirty="0">
                <a:ea typeface="宋体" pitchFamily="2" charset="-122"/>
              </a:rPr>
              <a:t>这种软件就是操作系统。操作系统的主要功能是控制和管理计算机系统的所有资源（包括硬件资源和软件资源）。</a:t>
            </a:r>
          </a:p>
        </p:txBody>
      </p:sp>
      <p:sp>
        <p:nvSpPr>
          <p:cNvPr id="30731" name="Text Box 92"/>
          <p:cNvSpPr txBox="1">
            <a:spLocks noChangeArrowheads="1"/>
          </p:cNvSpPr>
          <p:nvPr/>
        </p:nvSpPr>
        <p:spPr bwMode="auto">
          <a:xfrm>
            <a:off x="979488" y="6593459"/>
            <a:ext cx="3889375" cy="646331"/>
          </a:xfrm>
          <a:prstGeom prst="rect">
            <a:avLst/>
          </a:prstGeom>
          <a:noFill/>
          <a:ln w="9525">
            <a:noFill/>
            <a:miter lim="800000"/>
            <a:headEnd/>
            <a:tailEnd/>
          </a:ln>
        </p:spPr>
        <p:txBody>
          <a:bodyPr>
            <a:spAutoFit/>
          </a:bodyPr>
          <a:lstStyle/>
          <a:p>
            <a:pPr algn="l">
              <a:spcBef>
                <a:spcPct val="50000"/>
              </a:spcBef>
            </a:pPr>
            <a:r>
              <a:rPr lang="en-US" altLang="zh-CN" sz="3600" dirty="0">
                <a:solidFill>
                  <a:srgbClr val="FF0000"/>
                </a:solidFill>
                <a:ea typeface="宋体" pitchFamily="2" charset="-122"/>
              </a:rPr>
              <a:t>(2) </a:t>
            </a:r>
            <a:r>
              <a:rPr lang="zh-CN" altLang="en-US" sz="3600" dirty="0">
                <a:solidFill>
                  <a:srgbClr val="FF0000"/>
                </a:solidFill>
                <a:ea typeface="宋体" pitchFamily="2" charset="-122"/>
              </a:rPr>
              <a:t>服务性程序</a:t>
            </a:r>
          </a:p>
        </p:txBody>
      </p:sp>
      <p:sp>
        <p:nvSpPr>
          <p:cNvPr id="30732" name="AutoShape 93"/>
          <p:cNvSpPr>
            <a:spLocks/>
          </p:cNvSpPr>
          <p:nvPr/>
        </p:nvSpPr>
        <p:spPr bwMode="auto">
          <a:xfrm>
            <a:off x="4324714" y="6454661"/>
            <a:ext cx="287338" cy="923925"/>
          </a:xfrm>
          <a:prstGeom prst="leftBrace">
            <a:avLst>
              <a:gd name="adj1" fmla="val 26796"/>
              <a:gd name="adj2" fmla="val 50000"/>
            </a:avLst>
          </a:prstGeom>
          <a:noFill/>
          <a:ln w="57150">
            <a:solidFill>
              <a:schemeClr val="tx1"/>
            </a:solidFill>
            <a:round/>
            <a:headEnd/>
            <a:tailEnd/>
          </a:ln>
        </p:spPr>
        <p:txBody>
          <a:bodyPr wrap="none" anchor="ctr"/>
          <a:lstStyle/>
          <a:p>
            <a:endParaRPr lang="zh-CN" altLang="en-US"/>
          </a:p>
        </p:txBody>
      </p:sp>
      <p:sp>
        <p:nvSpPr>
          <p:cNvPr id="30733" name="Text Box 94"/>
          <p:cNvSpPr txBox="1">
            <a:spLocks noChangeArrowheads="1"/>
          </p:cNvSpPr>
          <p:nvPr/>
        </p:nvSpPr>
        <p:spPr bwMode="auto">
          <a:xfrm>
            <a:off x="4868863" y="6223433"/>
            <a:ext cx="5953100" cy="693190"/>
          </a:xfrm>
          <a:prstGeom prst="rect">
            <a:avLst/>
          </a:prstGeom>
          <a:noFill/>
          <a:ln w="12700">
            <a:noFill/>
            <a:miter lim="800000"/>
            <a:headEnd/>
            <a:tailEnd/>
          </a:ln>
        </p:spPr>
        <p:txBody>
          <a:bodyPr wrap="square" lIns="137846" tIns="68923" rIns="137846" bIns="68923">
            <a:spAutoFit/>
          </a:bodyPr>
          <a:lstStyle/>
          <a:p>
            <a:pPr algn="l" defTabSz="1377950"/>
            <a:r>
              <a:rPr lang="zh-CN" altLang="en-US" sz="3600" dirty="0">
                <a:ea typeface="宋体" pitchFamily="2" charset="-122"/>
              </a:rPr>
              <a:t>操作系统自己带一些</a:t>
            </a:r>
          </a:p>
        </p:txBody>
      </p:sp>
      <p:sp>
        <p:nvSpPr>
          <p:cNvPr id="30734" name="Text Box 95"/>
          <p:cNvSpPr txBox="1">
            <a:spLocks noChangeArrowheads="1"/>
          </p:cNvSpPr>
          <p:nvPr/>
        </p:nvSpPr>
        <p:spPr bwMode="auto">
          <a:xfrm>
            <a:off x="4943202" y="6877622"/>
            <a:ext cx="4172570" cy="693190"/>
          </a:xfrm>
          <a:prstGeom prst="rect">
            <a:avLst/>
          </a:prstGeom>
          <a:noFill/>
          <a:ln w="12700">
            <a:noFill/>
            <a:miter lim="800000"/>
            <a:headEnd/>
            <a:tailEnd/>
          </a:ln>
        </p:spPr>
        <p:txBody>
          <a:bodyPr wrap="square" lIns="137846" tIns="68923" rIns="137846" bIns="68923">
            <a:spAutoFit/>
          </a:bodyPr>
          <a:lstStyle/>
          <a:p>
            <a:pPr algn="l" defTabSz="1377950"/>
            <a:r>
              <a:rPr lang="zh-CN" altLang="en-US" sz="3600" dirty="0">
                <a:ea typeface="宋体" pitchFamily="2" charset="-122"/>
              </a:rPr>
              <a:t>第三方开发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P spid="30731" grpId="0"/>
      <p:bldP spid="30732" grpId="0" animBg="1"/>
      <p:bldP spid="30733" grpId="0"/>
      <p:bldP spid="307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2684463" y="5926138"/>
            <a:ext cx="2298700" cy="606425"/>
          </a:xfrm>
          <a:prstGeom prst="rect">
            <a:avLst/>
          </a:prstGeom>
          <a:noFill/>
          <a:ln w="12700">
            <a:solidFill>
              <a:schemeClr val="tx1"/>
            </a:solidFill>
            <a:miter lim="800000"/>
            <a:headEnd/>
            <a:tailEnd/>
          </a:ln>
        </p:spPr>
        <p:txBody>
          <a:bodyPr lIns="137846" tIns="68923" rIns="137846" bIns="68923">
            <a:spAutoFit/>
          </a:bodyPr>
          <a:lstStyle/>
          <a:p>
            <a:pPr defTabSz="1377950"/>
            <a:r>
              <a:rPr lang="zh-CN" altLang="en-US" sz="3000">
                <a:ea typeface="宋体" pitchFamily="2" charset="-122"/>
              </a:rPr>
              <a:t>源程序</a:t>
            </a:r>
          </a:p>
        </p:txBody>
      </p:sp>
      <p:sp>
        <p:nvSpPr>
          <p:cNvPr id="31747" name="Text Box 4"/>
          <p:cNvSpPr txBox="1">
            <a:spLocks noChangeArrowheads="1"/>
          </p:cNvSpPr>
          <p:nvPr/>
        </p:nvSpPr>
        <p:spPr bwMode="auto">
          <a:xfrm>
            <a:off x="10156825" y="5926138"/>
            <a:ext cx="2301875" cy="606425"/>
          </a:xfrm>
          <a:prstGeom prst="rect">
            <a:avLst/>
          </a:prstGeom>
          <a:noFill/>
          <a:ln w="12700">
            <a:solidFill>
              <a:schemeClr val="tx1"/>
            </a:solidFill>
            <a:miter lim="800000"/>
            <a:headEnd/>
            <a:tailEnd/>
          </a:ln>
        </p:spPr>
        <p:txBody>
          <a:bodyPr lIns="137846" tIns="68923" rIns="137846" bIns="68923">
            <a:spAutoFit/>
          </a:bodyPr>
          <a:lstStyle/>
          <a:p>
            <a:pPr defTabSz="1377950"/>
            <a:r>
              <a:rPr lang="zh-CN" altLang="en-US" sz="3000">
                <a:ea typeface="宋体" pitchFamily="2" charset="-122"/>
              </a:rPr>
              <a:t>可执行程序</a:t>
            </a:r>
          </a:p>
        </p:txBody>
      </p:sp>
      <p:sp>
        <p:nvSpPr>
          <p:cNvPr id="31748" name="Text Box 5"/>
          <p:cNvSpPr txBox="1">
            <a:spLocks noChangeArrowheads="1"/>
          </p:cNvSpPr>
          <p:nvPr/>
        </p:nvSpPr>
        <p:spPr bwMode="auto">
          <a:xfrm>
            <a:off x="6446838" y="5926138"/>
            <a:ext cx="2216150" cy="606425"/>
          </a:xfrm>
          <a:prstGeom prst="rect">
            <a:avLst/>
          </a:prstGeom>
          <a:noFill/>
          <a:ln w="12700">
            <a:solidFill>
              <a:schemeClr val="tx1"/>
            </a:solidFill>
            <a:miter lim="800000"/>
            <a:headEnd/>
            <a:tailEnd/>
          </a:ln>
        </p:spPr>
        <p:txBody>
          <a:bodyPr lIns="137846" tIns="68923" rIns="137846" bIns="68923">
            <a:spAutoFit/>
          </a:bodyPr>
          <a:lstStyle/>
          <a:p>
            <a:pPr defTabSz="1377950"/>
            <a:r>
              <a:rPr lang="zh-CN" altLang="en-US" sz="3000">
                <a:ea typeface="宋体" pitchFamily="2" charset="-122"/>
              </a:rPr>
              <a:t>目标程序</a:t>
            </a:r>
          </a:p>
        </p:txBody>
      </p:sp>
      <p:sp>
        <p:nvSpPr>
          <p:cNvPr id="31749" name="Line 6"/>
          <p:cNvSpPr>
            <a:spLocks noChangeShapeType="1"/>
          </p:cNvSpPr>
          <p:nvPr/>
        </p:nvSpPr>
        <p:spPr bwMode="auto">
          <a:xfrm>
            <a:off x="4983163" y="6270625"/>
            <a:ext cx="1495425"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1750" name="Line 7"/>
          <p:cNvSpPr>
            <a:spLocks noChangeShapeType="1"/>
          </p:cNvSpPr>
          <p:nvPr/>
        </p:nvSpPr>
        <p:spPr bwMode="auto">
          <a:xfrm>
            <a:off x="8662988" y="6270625"/>
            <a:ext cx="1493837"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1751" name="Line 8"/>
          <p:cNvSpPr>
            <a:spLocks noChangeShapeType="1"/>
          </p:cNvSpPr>
          <p:nvPr/>
        </p:nvSpPr>
        <p:spPr bwMode="auto">
          <a:xfrm>
            <a:off x="1190625" y="6270625"/>
            <a:ext cx="1493838" cy="0"/>
          </a:xfrm>
          <a:prstGeom prst="line">
            <a:avLst/>
          </a:prstGeom>
          <a:noFill/>
          <a:ln w="3175">
            <a:solidFill>
              <a:schemeClr val="tx1"/>
            </a:solidFill>
            <a:round/>
            <a:headEnd/>
            <a:tailEnd type="triangle" w="med" len="med"/>
          </a:ln>
        </p:spPr>
        <p:txBody>
          <a:bodyPr wrap="none" anchor="ctr"/>
          <a:lstStyle/>
          <a:p>
            <a:endParaRPr lang="zh-CN" altLang="en-US"/>
          </a:p>
        </p:txBody>
      </p:sp>
      <p:sp>
        <p:nvSpPr>
          <p:cNvPr id="31752" name="Line 9"/>
          <p:cNvSpPr>
            <a:spLocks noChangeShapeType="1"/>
          </p:cNvSpPr>
          <p:nvPr/>
        </p:nvSpPr>
        <p:spPr bwMode="auto">
          <a:xfrm flipV="1">
            <a:off x="1879600" y="6270625"/>
            <a:ext cx="0" cy="6889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1753" name="Text Box 10"/>
          <p:cNvSpPr txBox="1">
            <a:spLocks noChangeArrowheads="1"/>
          </p:cNvSpPr>
          <p:nvPr/>
        </p:nvSpPr>
        <p:spPr bwMode="auto">
          <a:xfrm>
            <a:off x="851967" y="6922740"/>
            <a:ext cx="2143125" cy="593725"/>
          </a:xfrm>
          <a:prstGeom prst="rect">
            <a:avLst/>
          </a:prstGeom>
          <a:noFill/>
          <a:ln w="12700">
            <a:noFill/>
            <a:miter lim="800000"/>
            <a:headEnd/>
            <a:tailEnd/>
          </a:ln>
        </p:spPr>
        <p:txBody>
          <a:bodyPr lIns="137846" tIns="68923" rIns="137846" bIns="68923">
            <a:spAutoFit/>
          </a:bodyPr>
          <a:lstStyle/>
          <a:p>
            <a:pPr defTabSz="1377950"/>
            <a:r>
              <a:rPr lang="zh-CN" altLang="en-US" sz="3000" dirty="0">
                <a:ea typeface="宋体" pitchFamily="2" charset="-122"/>
              </a:rPr>
              <a:t>编辑程序</a:t>
            </a:r>
          </a:p>
        </p:txBody>
      </p:sp>
      <p:sp>
        <p:nvSpPr>
          <p:cNvPr id="31754" name="Text Box 11"/>
          <p:cNvSpPr txBox="1">
            <a:spLocks noChangeArrowheads="1"/>
          </p:cNvSpPr>
          <p:nvPr/>
        </p:nvSpPr>
        <p:spPr bwMode="auto">
          <a:xfrm>
            <a:off x="4795292" y="6969955"/>
            <a:ext cx="1823679" cy="600857"/>
          </a:xfrm>
          <a:prstGeom prst="rect">
            <a:avLst/>
          </a:prstGeom>
          <a:noFill/>
          <a:ln w="12700">
            <a:noFill/>
            <a:miter lim="800000"/>
            <a:headEnd/>
            <a:tailEnd/>
          </a:ln>
        </p:spPr>
        <p:txBody>
          <a:bodyPr wrap="none" lIns="137846" tIns="68923" rIns="137846" bIns="68923">
            <a:spAutoFit/>
          </a:bodyPr>
          <a:lstStyle/>
          <a:p>
            <a:pPr defTabSz="1377950"/>
            <a:r>
              <a:rPr lang="zh-CN" altLang="en-US" sz="3000" dirty="0" smtClean="0">
                <a:ea typeface="宋体" pitchFamily="2" charset="-122"/>
              </a:rPr>
              <a:t>编译程序</a:t>
            </a:r>
            <a:endParaRPr lang="zh-CN" altLang="en-US" sz="3000" dirty="0">
              <a:ea typeface="宋体" pitchFamily="2" charset="-122"/>
            </a:endParaRPr>
          </a:p>
        </p:txBody>
      </p:sp>
      <p:sp>
        <p:nvSpPr>
          <p:cNvPr id="31755" name="Line 12"/>
          <p:cNvSpPr>
            <a:spLocks noChangeShapeType="1"/>
          </p:cNvSpPr>
          <p:nvPr/>
        </p:nvSpPr>
        <p:spPr bwMode="auto">
          <a:xfrm flipV="1">
            <a:off x="5673725" y="6270625"/>
            <a:ext cx="0" cy="6889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1756" name="Line 13"/>
          <p:cNvSpPr>
            <a:spLocks noChangeShapeType="1"/>
          </p:cNvSpPr>
          <p:nvPr/>
        </p:nvSpPr>
        <p:spPr bwMode="auto">
          <a:xfrm flipV="1">
            <a:off x="9351963" y="6270625"/>
            <a:ext cx="0" cy="6889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1757" name="Text Box 14"/>
          <p:cNvSpPr txBox="1">
            <a:spLocks noChangeArrowheads="1"/>
          </p:cNvSpPr>
          <p:nvPr/>
        </p:nvSpPr>
        <p:spPr bwMode="auto">
          <a:xfrm>
            <a:off x="8323684" y="6922740"/>
            <a:ext cx="2155825" cy="600857"/>
          </a:xfrm>
          <a:prstGeom prst="rect">
            <a:avLst/>
          </a:prstGeom>
          <a:noFill/>
          <a:ln w="12700">
            <a:noFill/>
            <a:miter lim="800000"/>
            <a:headEnd/>
            <a:tailEnd/>
          </a:ln>
        </p:spPr>
        <p:txBody>
          <a:bodyPr lIns="137846" tIns="68923" rIns="137846" bIns="68923">
            <a:spAutoFit/>
          </a:bodyPr>
          <a:lstStyle/>
          <a:p>
            <a:pPr defTabSz="1377950"/>
            <a:r>
              <a:rPr lang="zh-CN" altLang="en-US" sz="3000" dirty="0">
                <a:ea typeface="宋体" pitchFamily="2" charset="-122"/>
              </a:rPr>
              <a:t>连</a:t>
            </a:r>
            <a:r>
              <a:rPr lang="zh-CN" altLang="en-US" sz="3000" dirty="0" smtClean="0">
                <a:ea typeface="宋体" pitchFamily="2" charset="-122"/>
              </a:rPr>
              <a:t>接程序</a:t>
            </a:r>
            <a:endParaRPr lang="zh-CN" altLang="en-US" sz="3000" dirty="0">
              <a:ea typeface="宋体" pitchFamily="2" charset="-122"/>
            </a:endParaRPr>
          </a:p>
        </p:txBody>
      </p:sp>
      <p:sp>
        <p:nvSpPr>
          <p:cNvPr id="31758" name="Rectangle 15"/>
          <p:cNvSpPr>
            <a:spLocks noChangeArrowheads="1"/>
          </p:cNvSpPr>
          <p:nvPr/>
        </p:nvSpPr>
        <p:spPr bwMode="auto">
          <a:xfrm>
            <a:off x="2563813" y="1514475"/>
            <a:ext cx="2063750" cy="584200"/>
          </a:xfrm>
          <a:prstGeom prst="rect">
            <a:avLst/>
          </a:prstGeom>
          <a:noFill/>
          <a:ln w="12700">
            <a:noFill/>
            <a:miter lim="800000"/>
            <a:headEnd/>
            <a:tailEnd/>
          </a:ln>
        </p:spPr>
        <p:txBody>
          <a:bodyPr lIns="129262" tIns="63497" rIns="129262" bIns="63497">
            <a:spAutoFit/>
          </a:bodyPr>
          <a:lstStyle/>
          <a:p>
            <a:pPr algn="just" defTabSz="1089025" eaLnBrk="1" hangingPunct="1"/>
            <a:r>
              <a:rPr lang="zh-CN" altLang="en-US" sz="3000">
                <a:ea typeface="宋体" pitchFamily="2" charset="-122"/>
              </a:rPr>
              <a:t>机器语言</a:t>
            </a:r>
          </a:p>
        </p:txBody>
      </p:sp>
      <p:sp>
        <p:nvSpPr>
          <p:cNvPr id="31759" name="Rectangle 16"/>
          <p:cNvSpPr>
            <a:spLocks noChangeArrowheads="1"/>
          </p:cNvSpPr>
          <p:nvPr/>
        </p:nvSpPr>
        <p:spPr bwMode="auto">
          <a:xfrm>
            <a:off x="2490788" y="2955925"/>
            <a:ext cx="2293937" cy="584200"/>
          </a:xfrm>
          <a:prstGeom prst="rect">
            <a:avLst/>
          </a:prstGeom>
          <a:noFill/>
          <a:ln w="12700">
            <a:noFill/>
            <a:miter lim="800000"/>
            <a:headEnd/>
            <a:tailEnd/>
          </a:ln>
        </p:spPr>
        <p:txBody>
          <a:bodyPr lIns="129262" tIns="63497" rIns="129262" bIns="63497">
            <a:spAutoFit/>
          </a:bodyPr>
          <a:lstStyle/>
          <a:p>
            <a:pPr algn="just" defTabSz="1089025" eaLnBrk="1" hangingPunct="1"/>
            <a:r>
              <a:rPr lang="zh-CN" altLang="en-US" sz="3000">
                <a:ea typeface="宋体" pitchFamily="2" charset="-122"/>
              </a:rPr>
              <a:t>高级语言</a:t>
            </a:r>
          </a:p>
        </p:txBody>
      </p:sp>
      <p:sp>
        <p:nvSpPr>
          <p:cNvPr id="31760" name="Rectangle 17"/>
          <p:cNvSpPr>
            <a:spLocks noChangeArrowheads="1"/>
          </p:cNvSpPr>
          <p:nvPr/>
        </p:nvSpPr>
        <p:spPr bwMode="auto">
          <a:xfrm>
            <a:off x="2490788" y="2163763"/>
            <a:ext cx="2413000" cy="584200"/>
          </a:xfrm>
          <a:prstGeom prst="rect">
            <a:avLst/>
          </a:prstGeom>
          <a:noFill/>
          <a:ln w="12700">
            <a:noFill/>
            <a:miter lim="800000"/>
            <a:headEnd/>
            <a:tailEnd/>
          </a:ln>
        </p:spPr>
        <p:txBody>
          <a:bodyPr lIns="129262" tIns="63497" rIns="129262" bIns="63497">
            <a:spAutoFit/>
          </a:bodyPr>
          <a:lstStyle/>
          <a:p>
            <a:pPr algn="just" defTabSz="1089025" eaLnBrk="1" hangingPunct="1"/>
            <a:r>
              <a:rPr lang="zh-CN" altLang="en-US" sz="3000">
                <a:ea typeface="宋体" pitchFamily="2" charset="-122"/>
              </a:rPr>
              <a:t>汇编语言</a:t>
            </a:r>
          </a:p>
        </p:txBody>
      </p:sp>
      <p:sp>
        <p:nvSpPr>
          <p:cNvPr id="31761" name="Line 18"/>
          <p:cNvSpPr>
            <a:spLocks noChangeShapeType="1"/>
          </p:cNvSpPr>
          <p:nvPr/>
        </p:nvSpPr>
        <p:spPr bwMode="auto">
          <a:xfrm>
            <a:off x="1265238" y="1797050"/>
            <a:ext cx="1266825" cy="0"/>
          </a:xfrm>
          <a:prstGeom prst="line">
            <a:avLst/>
          </a:prstGeom>
          <a:noFill/>
          <a:ln w="12700">
            <a:solidFill>
              <a:schemeClr val="tx1"/>
            </a:solidFill>
            <a:round/>
            <a:headEnd/>
            <a:tailEnd/>
          </a:ln>
        </p:spPr>
        <p:txBody>
          <a:bodyPr wrap="none" anchor="ctr"/>
          <a:lstStyle/>
          <a:p>
            <a:endParaRPr lang="zh-CN" altLang="en-US"/>
          </a:p>
        </p:txBody>
      </p:sp>
      <p:sp>
        <p:nvSpPr>
          <p:cNvPr id="31762" name="Line 19"/>
          <p:cNvSpPr>
            <a:spLocks noChangeShapeType="1"/>
          </p:cNvSpPr>
          <p:nvPr/>
        </p:nvSpPr>
        <p:spPr bwMode="auto">
          <a:xfrm>
            <a:off x="1265238" y="1773238"/>
            <a:ext cx="1587" cy="3349625"/>
          </a:xfrm>
          <a:prstGeom prst="line">
            <a:avLst/>
          </a:prstGeom>
          <a:noFill/>
          <a:ln w="12700">
            <a:solidFill>
              <a:schemeClr val="tx1"/>
            </a:solidFill>
            <a:round/>
            <a:headEnd/>
            <a:tailEnd/>
          </a:ln>
        </p:spPr>
        <p:txBody>
          <a:bodyPr wrap="none" anchor="ctr"/>
          <a:lstStyle/>
          <a:p>
            <a:endParaRPr lang="zh-CN" altLang="en-US"/>
          </a:p>
        </p:txBody>
      </p:sp>
      <p:sp>
        <p:nvSpPr>
          <p:cNvPr id="31763" name="Line 20"/>
          <p:cNvSpPr>
            <a:spLocks noChangeShapeType="1"/>
          </p:cNvSpPr>
          <p:nvPr/>
        </p:nvSpPr>
        <p:spPr bwMode="auto">
          <a:xfrm>
            <a:off x="1266825" y="2451100"/>
            <a:ext cx="1266825" cy="0"/>
          </a:xfrm>
          <a:prstGeom prst="line">
            <a:avLst/>
          </a:prstGeom>
          <a:noFill/>
          <a:ln w="12700">
            <a:solidFill>
              <a:schemeClr val="tx1"/>
            </a:solidFill>
            <a:round/>
            <a:headEnd/>
            <a:tailEnd/>
          </a:ln>
        </p:spPr>
        <p:txBody>
          <a:bodyPr wrap="none" anchor="ctr"/>
          <a:lstStyle/>
          <a:p>
            <a:endParaRPr lang="zh-CN" altLang="en-US"/>
          </a:p>
        </p:txBody>
      </p:sp>
      <p:sp>
        <p:nvSpPr>
          <p:cNvPr id="31764" name="Line 21"/>
          <p:cNvSpPr>
            <a:spLocks noChangeShapeType="1"/>
          </p:cNvSpPr>
          <p:nvPr/>
        </p:nvSpPr>
        <p:spPr bwMode="auto">
          <a:xfrm>
            <a:off x="1266825" y="3171825"/>
            <a:ext cx="1266825" cy="0"/>
          </a:xfrm>
          <a:prstGeom prst="line">
            <a:avLst/>
          </a:prstGeom>
          <a:noFill/>
          <a:ln w="12700">
            <a:solidFill>
              <a:schemeClr val="tx1"/>
            </a:solidFill>
            <a:round/>
            <a:headEnd/>
            <a:tailEnd/>
          </a:ln>
        </p:spPr>
        <p:txBody>
          <a:bodyPr wrap="none" anchor="ctr"/>
          <a:lstStyle/>
          <a:p>
            <a:endParaRPr lang="zh-CN" altLang="en-US"/>
          </a:p>
        </p:txBody>
      </p:sp>
      <p:sp>
        <p:nvSpPr>
          <p:cNvPr id="31765" name="Line 22"/>
          <p:cNvSpPr>
            <a:spLocks noChangeShapeType="1"/>
          </p:cNvSpPr>
          <p:nvPr/>
        </p:nvSpPr>
        <p:spPr bwMode="auto">
          <a:xfrm>
            <a:off x="4135438" y="3267075"/>
            <a:ext cx="804862" cy="0"/>
          </a:xfrm>
          <a:prstGeom prst="line">
            <a:avLst/>
          </a:prstGeom>
          <a:noFill/>
          <a:ln w="12700">
            <a:solidFill>
              <a:schemeClr val="tx1"/>
            </a:solidFill>
            <a:round/>
            <a:headEnd/>
            <a:tailEnd/>
          </a:ln>
        </p:spPr>
        <p:txBody>
          <a:bodyPr wrap="none" anchor="ctr"/>
          <a:lstStyle/>
          <a:p>
            <a:endParaRPr lang="zh-CN" altLang="en-US"/>
          </a:p>
        </p:txBody>
      </p:sp>
      <p:sp>
        <p:nvSpPr>
          <p:cNvPr id="31766" name="Line 23"/>
          <p:cNvSpPr>
            <a:spLocks noChangeShapeType="1"/>
          </p:cNvSpPr>
          <p:nvPr/>
        </p:nvSpPr>
        <p:spPr bwMode="auto">
          <a:xfrm flipH="1">
            <a:off x="4938713" y="2778125"/>
            <a:ext cx="1587" cy="1095375"/>
          </a:xfrm>
          <a:prstGeom prst="line">
            <a:avLst/>
          </a:prstGeom>
          <a:noFill/>
          <a:ln w="12700">
            <a:solidFill>
              <a:schemeClr val="tx1"/>
            </a:solidFill>
            <a:round/>
            <a:headEnd/>
            <a:tailEnd/>
          </a:ln>
        </p:spPr>
        <p:txBody>
          <a:bodyPr wrap="none" anchor="ctr"/>
          <a:lstStyle/>
          <a:p>
            <a:endParaRPr lang="zh-CN" altLang="en-US"/>
          </a:p>
        </p:txBody>
      </p:sp>
      <p:sp>
        <p:nvSpPr>
          <p:cNvPr id="31767" name="Line 24"/>
          <p:cNvSpPr>
            <a:spLocks noChangeShapeType="1"/>
          </p:cNvSpPr>
          <p:nvPr/>
        </p:nvSpPr>
        <p:spPr bwMode="auto">
          <a:xfrm>
            <a:off x="4940300" y="2778125"/>
            <a:ext cx="1265238" cy="0"/>
          </a:xfrm>
          <a:prstGeom prst="line">
            <a:avLst/>
          </a:prstGeom>
          <a:noFill/>
          <a:ln w="12700">
            <a:solidFill>
              <a:schemeClr val="tx1"/>
            </a:solidFill>
            <a:round/>
            <a:headEnd/>
            <a:tailEnd/>
          </a:ln>
        </p:spPr>
        <p:txBody>
          <a:bodyPr wrap="none" anchor="ctr"/>
          <a:lstStyle/>
          <a:p>
            <a:endParaRPr lang="zh-CN" altLang="en-US"/>
          </a:p>
        </p:txBody>
      </p:sp>
      <p:sp>
        <p:nvSpPr>
          <p:cNvPr id="31768" name="Line 25"/>
          <p:cNvSpPr>
            <a:spLocks noChangeShapeType="1"/>
          </p:cNvSpPr>
          <p:nvPr/>
        </p:nvSpPr>
        <p:spPr bwMode="auto">
          <a:xfrm>
            <a:off x="4938713" y="3873500"/>
            <a:ext cx="1265237" cy="0"/>
          </a:xfrm>
          <a:prstGeom prst="line">
            <a:avLst/>
          </a:prstGeom>
          <a:noFill/>
          <a:ln w="12700">
            <a:solidFill>
              <a:schemeClr val="tx1"/>
            </a:solidFill>
            <a:round/>
            <a:headEnd/>
            <a:tailEnd/>
          </a:ln>
        </p:spPr>
        <p:txBody>
          <a:bodyPr wrap="none" anchor="ctr"/>
          <a:lstStyle/>
          <a:p>
            <a:endParaRPr lang="zh-CN" altLang="en-US"/>
          </a:p>
        </p:txBody>
      </p:sp>
      <p:sp>
        <p:nvSpPr>
          <p:cNvPr id="31769" name="Text Box 26"/>
          <p:cNvSpPr txBox="1">
            <a:spLocks noChangeArrowheads="1"/>
          </p:cNvSpPr>
          <p:nvPr/>
        </p:nvSpPr>
        <p:spPr bwMode="auto">
          <a:xfrm>
            <a:off x="6205538" y="2433638"/>
            <a:ext cx="5287962" cy="1050925"/>
          </a:xfrm>
          <a:prstGeom prst="rect">
            <a:avLst/>
          </a:prstGeom>
          <a:noFill/>
          <a:ln w="12700">
            <a:noFill/>
            <a:miter lim="800000"/>
            <a:headEnd/>
            <a:tailEnd/>
          </a:ln>
        </p:spPr>
        <p:txBody>
          <a:bodyPr lIns="137846" tIns="68923" rIns="137846" bIns="68923">
            <a:spAutoFit/>
          </a:bodyPr>
          <a:lstStyle/>
          <a:p>
            <a:pPr algn="l" defTabSz="1377950"/>
            <a:r>
              <a:rPr lang="zh-CN" altLang="en-US" sz="3000">
                <a:ea typeface="宋体" pitchFamily="2" charset="-122"/>
              </a:rPr>
              <a:t>面向过程：</a:t>
            </a:r>
            <a:r>
              <a:rPr lang="en-US" altLang="zh-CN" sz="3000">
                <a:ea typeface="宋体" pitchFamily="2" charset="-122"/>
              </a:rPr>
              <a:t>BASIC</a:t>
            </a:r>
            <a:r>
              <a:rPr lang="zh-CN" altLang="en-US" sz="3000">
                <a:ea typeface="宋体" pitchFamily="2" charset="-122"/>
              </a:rPr>
              <a:t>、</a:t>
            </a:r>
            <a:r>
              <a:rPr lang="en-US" altLang="zh-CN" sz="3000">
                <a:ea typeface="宋体" pitchFamily="2" charset="-122"/>
              </a:rPr>
              <a:t>Pascal</a:t>
            </a:r>
            <a:r>
              <a:rPr lang="zh-CN" altLang="en-US" sz="3000">
                <a:ea typeface="宋体" pitchFamily="2" charset="-122"/>
              </a:rPr>
              <a:t>、</a:t>
            </a:r>
          </a:p>
          <a:p>
            <a:pPr defTabSz="1377950"/>
            <a:r>
              <a:rPr lang="zh-CN" altLang="en-US" sz="3000">
                <a:ea typeface="宋体" pitchFamily="2" charset="-122"/>
              </a:rPr>
              <a:t>                 </a:t>
            </a:r>
            <a:r>
              <a:rPr lang="en-US" altLang="zh-CN" sz="3000">
                <a:ea typeface="宋体" pitchFamily="2" charset="-122"/>
              </a:rPr>
              <a:t>FORTRAN</a:t>
            </a:r>
            <a:r>
              <a:rPr lang="zh-CN" altLang="en-US" sz="3000">
                <a:ea typeface="宋体" pitchFamily="2" charset="-122"/>
              </a:rPr>
              <a:t>、</a:t>
            </a:r>
            <a:r>
              <a:rPr lang="en-US" altLang="zh-CN" sz="3000">
                <a:ea typeface="宋体" pitchFamily="2" charset="-122"/>
              </a:rPr>
              <a:t>C</a:t>
            </a:r>
            <a:r>
              <a:rPr lang="zh-CN" altLang="en-US" sz="3000">
                <a:ea typeface="宋体" pitchFamily="2" charset="-122"/>
              </a:rPr>
              <a:t>等</a:t>
            </a:r>
          </a:p>
        </p:txBody>
      </p:sp>
      <p:sp>
        <p:nvSpPr>
          <p:cNvPr id="31770" name="Text Box 27"/>
          <p:cNvSpPr txBox="1">
            <a:spLocks noChangeArrowheads="1"/>
          </p:cNvSpPr>
          <p:nvPr/>
        </p:nvSpPr>
        <p:spPr bwMode="auto">
          <a:xfrm>
            <a:off x="6162675" y="3586163"/>
            <a:ext cx="7172325" cy="593725"/>
          </a:xfrm>
          <a:prstGeom prst="rect">
            <a:avLst/>
          </a:prstGeom>
          <a:noFill/>
          <a:ln w="12700">
            <a:noFill/>
            <a:miter lim="800000"/>
            <a:headEnd/>
            <a:tailEnd/>
          </a:ln>
        </p:spPr>
        <p:txBody>
          <a:bodyPr lIns="137846" tIns="68923" rIns="137846" bIns="68923">
            <a:spAutoFit/>
          </a:bodyPr>
          <a:lstStyle/>
          <a:p>
            <a:pPr algn="l" defTabSz="1377950"/>
            <a:r>
              <a:rPr lang="zh-CN" altLang="en-US" sz="3000">
                <a:ea typeface="宋体" pitchFamily="2" charset="-122"/>
              </a:rPr>
              <a:t>面向对象：</a:t>
            </a:r>
            <a:r>
              <a:rPr lang="en-US" altLang="zh-CN" sz="3000">
                <a:ea typeface="宋体" pitchFamily="2" charset="-122"/>
              </a:rPr>
              <a:t>C</a:t>
            </a:r>
            <a:r>
              <a:rPr lang="en-US" altLang="zh-CN" sz="3000" baseline="30000">
                <a:ea typeface="宋体" pitchFamily="2" charset="-122"/>
              </a:rPr>
              <a:t>++ </a:t>
            </a:r>
            <a:r>
              <a:rPr lang="zh-CN" altLang="en-US" sz="3000">
                <a:ea typeface="宋体" pitchFamily="2" charset="-122"/>
              </a:rPr>
              <a:t>、</a:t>
            </a:r>
            <a:r>
              <a:rPr lang="zh-CN" altLang="en-US" sz="3000" baseline="30000">
                <a:ea typeface="宋体" pitchFamily="2" charset="-122"/>
              </a:rPr>
              <a:t> </a:t>
            </a:r>
            <a:r>
              <a:rPr lang="en-US" altLang="zh-CN" sz="3000">
                <a:ea typeface="宋体" pitchFamily="2" charset="-122"/>
              </a:rPr>
              <a:t>Java</a:t>
            </a:r>
            <a:r>
              <a:rPr lang="zh-CN" altLang="en-US" sz="3000">
                <a:ea typeface="宋体" pitchFamily="2" charset="-122"/>
              </a:rPr>
              <a:t>、</a:t>
            </a:r>
            <a:r>
              <a:rPr lang="en-US" altLang="zh-CN" sz="3000">
                <a:ea typeface="宋体" pitchFamily="2" charset="-122"/>
              </a:rPr>
              <a:t>Visual Basic</a:t>
            </a:r>
            <a:r>
              <a:rPr lang="zh-CN" altLang="en-US" sz="3000">
                <a:ea typeface="宋体" pitchFamily="2" charset="-122"/>
              </a:rPr>
              <a:t>等</a:t>
            </a:r>
          </a:p>
        </p:txBody>
      </p:sp>
      <p:sp>
        <p:nvSpPr>
          <p:cNvPr id="31771" name="Line 28"/>
          <p:cNvSpPr>
            <a:spLocks noChangeShapeType="1"/>
          </p:cNvSpPr>
          <p:nvPr/>
        </p:nvSpPr>
        <p:spPr bwMode="auto">
          <a:xfrm>
            <a:off x="1266825" y="4106863"/>
            <a:ext cx="1263650" cy="0"/>
          </a:xfrm>
          <a:prstGeom prst="line">
            <a:avLst/>
          </a:prstGeom>
          <a:noFill/>
          <a:ln w="12700">
            <a:solidFill>
              <a:schemeClr val="tx1"/>
            </a:solidFill>
            <a:round/>
            <a:headEnd/>
            <a:tailEnd/>
          </a:ln>
        </p:spPr>
        <p:txBody>
          <a:bodyPr/>
          <a:lstStyle/>
          <a:p>
            <a:endParaRPr lang="zh-CN" altLang="en-US"/>
          </a:p>
        </p:txBody>
      </p:sp>
      <p:sp>
        <p:nvSpPr>
          <p:cNvPr id="31772" name="Rectangle 29"/>
          <p:cNvSpPr>
            <a:spLocks noChangeArrowheads="1"/>
          </p:cNvSpPr>
          <p:nvPr/>
        </p:nvSpPr>
        <p:spPr bwMode="auto">
          <a:xfrm>
            <a:off x="2490788" y="3819525"/>
            <a:ext cx="5545137" cy="1041400"/>
          </a:xfrm>
          <a:prstGeom prst="rect">
            <a:avLst/>
          </a:prstGeom>
          <a:noFill/>
          <a:ln w="12700">
            <a:noFill/>
            <a:miter lim="800000"/>
            <a:headEnd/>
            <a:tailEnd/>
          </a:ln>
        </p:spPr>
        <p:txBody>
          <a:bodyPr lIns="129262" tIns="63497" rIns="129262" bIns="63497">
            <a:spAutoFit/>
          </a:bodyPr>
          <a:lstStyle/>
          <a:p>
            <a:pPr algn="just" defTabSz="1089025" eaLnBrk="1" hangingPunct="1"/>
            <a:r>
              <a:rPr lang="zh-CN" altLang="en-US" sz="3000">
                <a:latin typeface="宋体" pitchFamily="2" charset="-122"/>
                <a:ea typeface="宋体" pitchFamily="2" charset="-122"/>
              </a:rPr>
              <a:t>非过程化语言   </a:t>
            </a:r>
          </a:p>
          <a:p>
            <a:pPr algn="just" defTabSz="1089025" eaLnBrk="1" hangingPunct="1"/>
            <a:r>
              <a:rPr lang="en-US" altLang="zh-CN" sz="3000">
                <a:latin typeface="宋体" pitchFamily="2" charset="-122"/>
                <a:ea typeface="宋体" pitchFamily="2" charset="-122"/>
              </a:rPr>
              <a:t>(</a:t>
            </a:r>
            <a:r>
              <a:rPr lang="zh-CN" altLang="en-US" sz="3000">
                <a:latin typeface="宋体" pitchFamily="2" charset="-122"/>
                <a:ea typeface="宋体" pitchFamily="2" charset="-122"/>
              </a:rPr>
              <a:t>面向问题的语言如</a:t>
            </a:r>
            <a:r>
              <a:rPr lang="en-US" altLang="zh-CN" sz="3000">
                <a:latin typeface="宋体" pitchFamily="2" charset="-122"/>
                <a:ea typeface="宋体" pitchFamily="2" charset="-122"/>
              </a:rPr>
              <a:t>SQL)</a:t>
            </a:r>
            <a:endParaRPr lang="en-US" altLang="zh-CN" sz="3000">
              <a:ea typeface="宋体" pitchFamily="2" charset="-122"/>
            </a:endParaRPr>
          </a:p>
        </p:txBody>
      </p:sp>
      <p:sp>
        <p:nvSpPr>
          <p:cNvPr id="31773" name="Text Box 30"/>
          <p:cNvSpPr txBox="1">
            <a:spLocks noChangeArrowheads="1"/>
          </p:cNvSpPr>
          <p:nvPr/>
        </p:nvSpPr>
        <p:spPr bwMode="auto">
          <a:xfrm>
            <a:off x="1340247" y="874068"/>
            <a:ext cx="4175125" cy="646331"/>
          </a:xfrm>
          <a:prstGeom prst="rect">
            <a:avLst/>
          </a:prstGeom>
          <a:noFill/>
          <a:ln w="9525">
            <a:noFill/>
            <a:miter lim="800000"/>
            <a:headEnd/>
            <a:tailEnd/>
          </a:ln>
        </p:spPr>
        <p:txBody>
          <a:bodyPr>
            <a:spAutoFit/>
          </a:bodyPr>
          <a:lstStyle/>
          <a:p>
            <a:pPr algn="l">
              <a:spcBef>
                <a:spcPct val="50000"/>
              </a:spcBef>
            </a:pPr>
            <a:r>
              <a:rPr lang="zh-CN" altLang="en-US" sz="3600" dirty="0">
                <a:solidFill>
                  <a:schemeClr val="tx2"/>
                </a:solidFill>
                <a:ea typeface="宋体" pitchFamily="2" charset="-122"/>
              </a:rPr>
              <a:t>（</a:t>
            </a:r>
            <a:r>
              <a:rPr lang="en-US" altLang="zh-CN" sz="3600" dirty="0">
                <a:solidFill>
                  <a:schemeClr val="tx2"/>
                </a:solidFill>
                <a:ea typeface="宋体" pitchFamily="2" charset="-122"/>
              </a:rPr>
              <a:t>3</a:t>
            </a:r>
            <a:r>
              <a:rPr lang="zh-CN" altLang="en-US" sz="3600" dirty="0">
                <a:solidFill>
                  <a:schemeClr val="tx2"/>
                </a:solidFill>
                <a:ea typeface="宋体" pitchFamily="2" charset="-122"/>
              </a:rPr>
              <a:t>）语言处理程序</a:t>
            </a:r>
            <a:r>
              <a:rPr lang="zh-CN" altLang="en-US" sz="3200" dirty="0">
                <a:solidFill>
                  <a:schemeClr val="tx2"/>
                </a:solidFill>
                <a:ea typeface="宋体" pitchFamily="2" charset="-122"/>
              </a:rPr>
              <a:t>       </a:t>
            </a:r>
          </a:p>
        </p:txBody>
      </p:sp>
      <p:sp>
        <p:nvSpPr>
          <p:cNvPr id="31774" name="Rectangle 31"/>
          <p:cNvSpPr>
            <a:spLocks noChangeArrowheads="1"/>
          </p:cNvSpPr>
          <p:nvPr/>
        </p:nvSpPr>
        <p:spPr bwMode="auto">
          <a:xfrm>
            <a:off x="2563813" y="4906963"/>
            <a:ext cx="3908425" cy="584200"/>
          </a:xfrm>
          <a:prstGeom prst="rect">
            <a:avLst/>
          </a:prstGeom>
          <a:noFill/>
          <a:ln w="12700">
            <a:noFill/>
            <a:miter lim="800000"/>
            <a:headEnd/>
            <a:tailEnd/>
          </a:ln>
        </p:spPr>
        <p:txBody>
          <a:bodyPr lIns="129262" tIns="63497" rIns="129262" bIns="63497">
            <a:spAutoFit/>
          </a:bodyPr>
          <a:lstStyle/>
          <a:p>
            <a:pPr algn="just" defTabSz="1089025" eaLnBrk="1" hangingPunct="1"/>
            <a:r>
              <a:rPr lang="zh-CN" altLang="en-US" sz="3000">
                <a:latin typeface="宋体" pitchFamily="2" charset="-122"/>
                <a:ea typeface="宋体" pitchFamily="2" charset="-122"/>
              </a:rPr>
              <a:t>智能化语言</a:t>
            </a:r>
            <a:endParaRPr lang="zh-CN" altLang="en-US" sz="3000">
              <a:ea typeface="宋体" pitchFamily="2" charset="-122"/>
            </a:endParaRPr>
          </a:p>
        </p:txBody>
      </p:sp>
      <p:sp>
        <p:nvSpPr>
          <p:cNvPr id="31775" name="Line 32"/>
          <p:cNvSpPr>
            <a:spLocks noChangeShapeType="1"/>
          </p:cNvSpPr>
          <p:nvPr/>
        </p:nvSpPr>
        <p:spPr bwMode="auto">
          <a:xfrm>
            <a:off x="1266825" y="5194300"/>
            <a:ext cx="1263650" cy="0"/>
          </a:xfrm>
          <a:prstGeom prst="line">
            <a:avLst/>
          </a:prstGeom>
          <a:noFill/>
          <a:ln w="12700">
            <a:solidFill>
              <a:schemeClr val="tx1"/>
            </a:solidFill>
            <a:round/>
            <a:headEnd/>
            <a:tailEnd/>
          </a:ln>
        </p:spPr>
        <p:txBody>
          <a:bodyPr/>
          <a:lstStyle/>
          <a:p>
            <a:endParaRPr lang="zh-CN" altLang="en-US"/>
          </a:p>
        </p:txBody>
      </p:sp>
      <p:sp>
        <p:nvSpPr>
          <p:cNvPr id="31776" name="Text Box 33"/>
          <p:cNvSpPr txBox="1">
            <a:spLocks noChangeArrowheads="1"/>
          </p:cNvSpPr>
          <p:nvPr/>
        </p:nvSpPr>
        <p:spPr bwMode="auto">
          <a:xfrm>
            <a:off x="546349" y="5770563"/>
            <a:ext cx="1944687" cy="473075"/>
          </a:xfrm>
          <a:prstGeom prst="rect">
            <a:avLst/>
          </a:prstGeom>
          <a:noFill/>
          <a:ln w="9525">
            <a:noFill/>
            <a:miter lim="800000"/>
            <a:headEnd/>
            <a:tailEnd/>
          </a:ln>
        </p:spPr>
        <p:txBody>
          <a:bodyPr>
            <a:spAutoFit/>
          </a:bodyPr>
          <a:lstStyle/>
          <a:p>
            <a:pPr>
              <a:spcBef>
                <a:spcPct val="50000"/>
              </a:spcBef>
            </a:pPr>
            <a:r>
              <a:rPr lang="zh-CN" altLang="en-US" dirty="0">
                <a:ea typeface="宋体" pitchFamily="2" charset="-122"/>
              </a:rPr>
              <a:t>程序、数据</a:t>
            </a:r>
          </a:p>
        </p:txBody>
      </p:sp>
      <p:sp>
        <p:nvSpPr>
          <p:cNvPr id="31777" name="Text Box 34"/>
          <p:cNvSpPr txBox="1">
            <a:spLocks noChangeArrowheads="1"/>
          </p:cNvSpPr>
          <p:nvPr/>
        </p:nvSpPr>
        <p:spPr bwMode="auto">
          <a:xfrm>
            <a:off x="1627907" y="225996"/>
            <a:ext cx="3527425" cy="646331"/>
          </a:xfrm>
          <a:prstGeom prst="rect">
            <a:avLst/>
          </a:prstGeom>
          <a:noFill/>
          <a:ln w="9525">
            <a:noFill/>
            <a:miter lim="800000"/>
            <a:headEnd/>
            <a:tailEnd/>
          </a:ln>
        </p:spPr>
        <p:txBody>
          <a:bodyPr>
            <a:spAutoFit/>
          </a:bodyPr>
          <a:lstStyle/>
          <a:p>
            <a:pPr algn="l">
              <a:spcBef>
                <a:spcPct val="50000"/>
              </a:spcBef>
              <a:buFontTx/>
              <a:buBlip>
                <a:blip r:embed="rId2"/>
              </a:buBlip>
            </a:pPr>
            <a:r>
              <a:rPr lang="en-US" altLang="zh-CN" sz="3600" dirty="0">
                <a:ea typeface="楷体_GB2312" pitchFamily="49" charset="-122"/>
              </a:rPr>
              <a:t> </a:t>
            </a:r>
            <a:r>
              <a:rPr lang="zh-CN" altLang="en-US" sz="3600" dirty="0">
                <a:ea typeface="楷体_GB2312" pitchFamily="49" charset="-122"/>
              </a:rPr>
              <a:t>系统软件介绍</a:t>
            </a:r>
          </a:p>
        </p:txBody>
      </p:sp>
      <p:sp>
        <p:nvSpPr>
          <p:cNvPr id="893987" name="Oval 35"/>
          <p:cNvSpPr>
            <a:spLocks noChangeArrowheads="1"/>
          </p:cNvSpPr>
          <p:nvPr/>
        </p:nvSpPr>
        <p:spPr bwMode="auto">
          <a:xfrm>
            <a:off x="4003204" y="6634311"/>
            <a:ext cx="3527425" cy="1152525"/>
          </a:xfrm>
          <a:prstGeom prst="ellipse">
            <a:avLst/>
          </a:prstGeom>
          <a:noFill/>
          <a:ln w="53975">
            <a:solidFill>
              <a:srgbClr val="FF0000"/>
            </a:solidFill>
            <a:round/>
            <a:headEnd/>
            <a:tailEnd/>
          </a:ln>
        </p:spPr>
        <p:txBody>
          <a:bodyPr wrap="none" anchor="ctr"/>
          <a:lstStyle/>
          <a:p>
            <a:endParaRPr lang="zh-CN" altLang="en-US"/>
          </a:p>
        </p:txBody>
      </p:sp>
      <p:sp>
        <p:nvSpPr>
          <p:cNvPr id="893988" name="AutoShape 36"/>
          <p:cNvSpPr>
            <a:spLocks noChangeArrowheads="1"/>
          </p:cNvSpPr>
          <p:nvPr/>
        </p:nvSpPr>
        <p:spPr bwMode="auto">
          <a:xfrm>
            <a:off x="3838799" y="8494092"/>
            <a:ext cx="3835176" cy="790575"/>
          </a:xfrm>
          <a:prstGeom prst="wedgeRoundRectCallout">
            <a:avLst>
              <a:gd name="adj1" fmla="val 21"/>
              <a:gd name="adj2" fmla="val -145984"/>
              <a:gd name="adj3" fmla="val 16667"/>
            </a:avLst>
          </a:prstGeom>
          <a:solidFill>
            <a:schemeClr val="accent2">
              <a:lumMod val="20000"/>
              <a:lumOff val="80000"/>
            </a:schemeClr>
          </a:solidFill>
          <a:ln w="9525">
            <a:solidFill>
              <a:schemeClr val="tx1"/>
            </a:solidFill>
            <a:miter lim="800000"/>
            <a:headEnd/>
            <a:tailEnd/>
          </a:ln>
        </p:spPr>
        <p:txBody>
          <a:bodyPr anchor="ctr"/>
          <a:lstStyle/>
          <a:p>
            <a:r>
              <a:rPr lang="zh-CN" altLang="en-US" sz="4400" dirty="0">
                <a:ea typeface="宋体" pitchFamily="2" charset="-122"/>
              </a:rPr>
              <a:t>语言处理程序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3987"/>
                                        </p:tgtEl>
                                        <p:attrNameLst>
                                          <p:attrName>style.visibility</p:attrName>
                                        </p:attrNameLst>
                                      </p:cBhvr>
                                      <p:to>
                                        <p:strVal val="visible"/>
                                      </p:to>
                                    </p:set>
                                    <p:animEffect transition="in" filter="blinds(horizontal)">
                                      <p:cBhvr>
                                        <p:cTn id="7" dur="500"/>
                                        <p:tgtEl>
                                          <p:spTgt spid="89398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746"/>
                                        </p:tgtEl>
                                        <p:attrNameLst>
                                          <p:attrName>style.visibility</p:attrName>
                                        </p:attrNameLst>
                                      </p:cBhvr>
                                      <p:to>
                                        <p:strVal val="visible"/>
                                      </p:to>
                                    </p:set>
                                    <p:animEffect transition="in" filter="wipe(left)">
                                      <p:cBhvr>
                                        <p:cTn id="10" dur="500"/>
                                        <p:tgtEl>
                                          <p:spTgt spid="3174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wipe(left)">
                                      <p:cBhvr>
                                        <p:cTn id="13" dur="500"/>
                                        <p:tgtEl>
                                          <p:spTgt spid="317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wipe(left)">
                                      <p:cBhvr>
                                        <p:cTn id="16" dur="500"/>
                                        <p:tgtEl>
                                          <p:spTgt spid="3174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749"/>
                                        </p:tgtEl>
                                        <p:attrNameLst>
                                          <p:attrName>style.visibility</p:attrName>
                                        </p:attrNameLst>
                                      </p:cBhvr>
                                      <p:to>
                                        <p:strVal val="visible"/>
                                      </p:to>
                                    </p:set>
                                    <p:animEffect transition="in" filter="wipe(left)">
                                      <p:cBhvr>
                                        <p:cTn id="19" dur="500"/>
                                        <p:tgtEl>
                                          <p:spTgt spid="3174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wipe(left)">
                                      <p:cBhvr>
                                        <p:cTn id="22" dur="500"/>
                                        <p:tgtEl>
                                          <p:spTgt spid="3175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751"/>
                                        </p:tgtEl>
                                        <p:attrNameLst>
                                          <p:attrName>style.visibility</p:attrName>
                                        </p:attrNameLst>
                                      </p:cBhvr>
                                      <p:to>
                                        <p:strVal val="visible"/>
                                      </p:to>
                                    </p:set>
                                    <p:animEffect transition="in" filter="wipe(left)">
                                      <p:cBhvr>
                                        <p:cTn id="25" dur="500"/>
                                        <p:tgtEl>
                                          <p:spTgt spid="3175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1752"/>
                                        </p:tgtEl>
                                        <p:attrNameLst>
                                          <p:attrName>style.visibility</p:attrName>
                                        </p:attrNameLst>
                                      </p:cBhvr>
                                      <p:to>
                                        <p:strVal val="visible"/>
                                      </p:to>
                                    </p:set>
                                    <p:animEffect transition="in" filter="wipe(left)">
                                      <p:cBhvr>
                                        <p:cTn id="28" dur="500"/>
                                        <p:tgtEl>
                                          <p:spTgt spid="3175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1753"/>
                                        </p:tgtEl>
                                        <p:attrNameLst>
                                          <p:attrName>style.visibility</p:attrName>
                                        </p:attrNameLst>
                                      </p:cBhvr>
                                      <p:to>
                                        <p:strVal val="visible"/>
                                      </p:to>
                                    </p:set>
                                    <p:animEffect transition="in" filter="wipe(left)">
                                      <p:cBhvr>
                                        <p:cTn id="31" dur="500"/>
                                        <p:tgtEl>
                                          <p:spTgt spid="3175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754"/>
                                        </p:tgtEl>
                                        <p:attrNameLst>
                                          <p:attrName>style.visibility</p:attrName>
                                        </p:attrNameLst>
                                      </p:cBhvr>
                                      <p:to>
                                        <p:strVal val="visible"/>
                                      </p:to>
                                    </p:set>
                                    <p:animEffect transition="in" filter="wipe(left)">
                                      <p:cBhvr>
                                        <p:cTn id="34" dur="500"/>
                                        <p:tgtEl>
                                          <p:spTgt spid="3175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1755"/>
                                        </p:tgtEl>
                                        <p:attrNameLst>
                                          <p:attrName>style.visibility</p:attrName>
                                        </p:attrNameLst>
                                      </p:cBhvr>
                                      <p:to>
                                        <p:strVal val="visible"/>
                                      </p:to>
                                    </p:set>
                                    <p:animEffect transition="in" filter="wipe(left)">
                                      <p:cBhvr>
                                        <p:cTn id="37" dur="500"/>
                                        <p:tgtEl>
                                          <p:spTgt spid="3175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1756"/>
                                        </p:tgtEl>
                                        <p:attrNameLst>
                                          <p:attrName>style.visibility</p:attrName>
                                        </p:attrNameLst>
                                      </p:cBhvr>
                                      <p:to>
                                        <p:strVal val="visible"/>
                                      </p:to>
                                    </p:set>
                                    <p:animEffect transition="in" filter="wipe(left)">
                                      <p:cBhvr>
                                        <p:cTn id="40" dur="500"/>
                                        <p:tgtEl>
                                          <p:spTgt spid="3175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757"/>
                                        </p:tgtEl>
                                        <p:attrNameLst>
                                          <p:attrName>style.visibility</p:attrName>
                                        </p:attrNameLst>
                                      </p:cBhvr>
                                      <p:to>
                                        <p:strVal val="visible"/>
                                      </p:to>
                                    </p:set>
                                    <p:animEffect transition="in" filter="wipe(left)">
                                      <p:cBhvr>
                                        <p:cTn id="43" dur="500"/>
                                        <p:tgtEl>
                                          <p:spTgt spid="3175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1776"/>
                                        </p:tgtEl>
                                        <p:attrNameLst>
                                          <p:attrName>style.visibility</p:attrName>
                                        </p:attrNameLst>
                                      </p:cBhvr>
                                      <p:to>
                                        <p:strVal val="visible"/>
                                      </p:to>
                                    </p:set>
                                    <p:animEffect transition="in" filter="wipe(left)">
                                      <p:cBhvr>
                                        <p:cTn id="46" dur="500"/>
                                        <p:tgtEl>
                                          <p:spTgt spid="3177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1" nodeType="clickEffect">
                                  <p:stCondLst>
                                    <p:cond delay="0"/>
                                  </p:stCondLst>
                                  <p:childTnLst>
                                    <p:set>
                                      <p:cBhvr>
                                        <p:cTn id="50" dur="1" fill="hold">
                                          <p:stCondLst>
                                            <p:cond delay="0"/>
                                          </p:stCondLst>
                                        </p:cTn>
                                        <p:tgtEl>
                                          <p:spTgt spid="893987"/>
                                        </p:tgtEl>
                                        <p:attrNameLst>
                                          <p:attrName>style.visibility</p:attrName>
                                        </p:attrNameLst>
                                      </p:cBhvr>
                                      <p:to>
                                        <p:strVal val="visible"/>
                                      </p:to>
                                    </p:set>
                                    <p:animEffect transition="in" filter="wipe(left)">
                                      <p:cBhvr>
                                        <p:cTn id="51" dur="500"/>
                                        <p:tgtEl>
                                          <p:spTgt spid="893987"/>
                                        </p:tgtEl>
                                      </p:cBhvr>
                                    </p:animEffect>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893988"/>
                                        </p:tgtEl>
                                        <p:attrNameLst>
                                          <p:attrName>style.visibility</p:attrName>
                                        </p:attrNameLst>
                                      </p:cBhvr>
                                      <p:to>
                                        <p:strVal val="visible"/>
                                      </p:to>
                                    </p:set>
                                    <p:anim calcmode="lin" valueType="num">
                                      <p:cBhvr additive="base">
                                        <p:cTn id="55" dur="500" fill="hold"/>
                                        <p:tgtEl>
                                          <p:spTgt spid="893988"/>
                                        </p:tgtEl>
                                        <p:attrNameLst>
                                          <p:attrName>ppt_x</p:attrName>
                                        </p:attrNameLst>
                                      </p:cBhvr>
                                      <p:tavLst>
                                        <p:tav tm="0">
                                          <p:val>
                                            <p:strVal val="0-#ppt_w/2"/>
                                          </p:val>
                                        </p:tav>
                                        <p:tav tm="100000">
                                          <p:val>
                                            <p:strVal val="#ppt_x"/>
                                          </p:val>
                                        </p:tav>
                                      </p:tavLst>
                                    </p:anim>
                                    <p:anim calcmode="lin" valueType="num">
                                      <p:cBhvr additive="base">
                                        <p:cTn id="56" dur="500" fill="hold"/>
                                        <p:tgtEl>
                                          <p:spTgt spid="893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animBg="1"/>
      <p:bldP spid="31751" grpId="0" animBg="1"/>
      <p:bldP spid="31752" grpId="0" animBg="1"/>
      <p:bldP spid="31753" grpId="0"/>
      <p:bldP spid="31754" grpId="0"/>
      <p:bldP spid="31755" grpId="0" animBg="1"/>
      <p:bldP spid="31756" grpId="0" animBg="1"/>
      <p:bldP spid="31757" grpId="0"/>
      <p:bldP spid="31776" grpId="0"/>
      <p:bldP spid="893987" grpId="0" animBg="1"/>
      <p:bldP spid="893987" grpId="1" animBg="1"/>
      <p:bldP spid="8939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sp>
        <p:nvSpPr>
          <p:cNvPr id="32773" name="Text Box 24"/>
          <p:cNvSpPr txBox="1">
            <a:spLocks noChangeArrowheads="1"/>
          </p:cNvSpPr>
          <p:nvPr/>
        </p:nvSpPr>
        <p:spPr bwMode="auto">
          <a:xfrm>
            <a:off x="1411883" y="1523881"/>
            <a:ext cx="4103489" cy="646331"/>
          </a:xfrm>
          <a:prstGeom prst="rect">
            <a:avLst/>
          </a:prstGeom>
          <a:noFill/>
          <a:ln w="9525">
            <a:noFill/>
            <a:miter lim="800000"/>
            <a:headEnd/>
            <a:tailEnd/>
          </a:ln>
        </p:spPr>
        <p:txBody>
          <a:bodyPr wrap="square">
            <a:spAutoFit/>
          </a:bodyPr>
          <a:lstStyle/>
          <a:p>
            <a:pPr algn="l">
              <a:spcBef>
                <a:spcPct val="50000"/>
              </a:spcBef>
              <a:buFontTx/>
              <a:buBlip>
                <a:blip r:embed="rId2"/>
              </a:buBlip>
            </a:pPr>
            <a:r>
              <a:rPr lang="en-US" altLang="zh-CN" sz="3600" dirty="0">
                <a:ea typeface="楷体_GB2312" pitchFamily="49" charset="-122"/>
              </a:rPr>
              <a:t> </a:t>
            </a:r>
            <a:r>
              <a:rPr lang="zh-CN" altLang="en-US" sz="3600" dirty="0">
                <a:ea typeface="楷体_GB2312" pitchFamily="49" charset="-122"/>
              </a:rPr>
              <a:t>应用软件介绍</a:t>
            </a:r>
          </a:p>
        </p:txBody>
      </p:sp>
      <p:sp>
        <p:nvSpPr>
          <p:cNvPr id="32774" name="Text Box 25"/>
          <p:cNvSpPr txBox="1">
            <a:spLocks noChangeArrowheads="1"/>
          </p:cNvSpPr>
          <p:nvPr/>
        </p:nvSpPr>
        <p:spPr bwMode="auto">
          <a:xfrm>
            <a:off x="9404350" y="3178175"/>
            <a:ext cx="2089150" cy="473075"/>
          </a:xfrm>
          <a:prstGeom prst="rect">
            <a:avLst/>
          </a:prstGeom>
          <a:noFill/>
          <a:ln w="9525">
            <a:noFill/>
            <a:miter lim="800000"/>
            <a:headEnd/>
            <a:tailEnd/>
          </a:ln>
        </p:spPr>
        <p:txBody>
          <a:bodyPr>
            <a:spAutoFit/>
          </a:bodyPr>
          <a:lstStyle/>
          <a:p>
            <a:pPr>
              <a:spcBef>
                <a:spcPct val="50000"/>
              </a:spcBef>
            </a:pPr>
            <a:endParaRPr lang="zh-CN" altLang="zh-CN" b="0">
              <a:ea typeface="宋体" pitchFamily="2" charset="-122"/>
            </a:endParaRPr>
          </a:p>
        </p:txBody>
      </p:sp>
      <p:sp>
        <p:nvSpPr>
          <p:cNvPr id="32775" name="Rectangle 26"/>
          <p:cNvSpPr>
            <a:spLocks noChangeArrowheads="1"/>
          </p:cNvSpPr>
          <p:nvPr/>
        </p:nvSpPr>
        <p:spPr bwMode="auto">
          <a:xfrm>
            <a:off x="9525000" y="381000"/>
            <a:ext cx="2971800" cy="228600"/>
          </a:xfrm>
          <a:prstGeom prst="rect">
            <a:avLst/>
          </a:prstGeom>
          <a:noFill/>
          <a:ln w="9525">
            <a:noFill/>
            <a:miter lim="800000"/>
            <a:headEnd/>
            <a:tailEnd/>
          </a:ln>
        </p:spPr>
        <p:txBody>
          <a:bodyPr lIns="130618" tIns="65309" rIns="130618" bIns="65309" anchor="ctr"/>
          <a:lstStyle/>
          <a:p>
            <a:pPr eaLnBrk="1" hangingPunct="1"/>
            <a:r>
              <a:rPr lang="zh-CN" altLang="en-US" sz="800">
                <a:solidFill>
                  <a:schemeClr val="bg1"/>
                </a:solidFill>
              </a:rPr>
              <a:t>本章目录</a:t>
            </a:r>
            <a:endParaRPr lang="zh-CN" altLang="en-US" sz="100" b="0">
              <a:solidFill>
                <a:schemeClr val="bg1"/>
              </a:solidFill>
            </a:endParaRPr>
          </a:p>
        </p:txBody>
      </p:sp>
      <p:grpSp>
        <p:nvGrpSpPr>
          <p:cNvPr id="32776" name="Group 27"/>
          <p:cNvGrpSpPr>
            <a:grpSpLocks/>
          </p:cNvGrpSpPr>
          <p:nvPr/>
        </p:nvGrpSpPr>
        <p:grpSpPr bwMode="auto">
          <a:xfrm>
            <a:off x="330124" y="225425"/>
            <a:ext cx="7058101" cy="1008063"/>
            <a:chOff x="3278" y="226"/>
            <a:chExt cx="2389" cy="227"/>
          </a:xfrm>
        </p:grpSpPr>
        <p:pic>
          <p:nvPicPr>
            <p:cNvPr id="32779" name="Picture 28" descr="@"/>
            <p:cNvPicPr>
              <a:picLocks noChangeAspect="1" noChangeArrowheads="1"/>
            </p:cNvPicPr>
            <p:nvPr/>
          </p:nvPicPr>
          <p:blipFill>
            <a:blip r:embed="rId3" cstate="print"/>
            <a:srcRect/>
            <a:stretch>
              <a:fillRect/>
            </a:stretch>
          </p:blipFill>
          <p:spPr bwMode="auto">
            <a:xfrm>
              <a:off x="3278" y="226"/>
              <a:ext cx="345" cy="227"/>
            </a:xfrm>
            <a:prstGeom prst="rect">
              <a:avLst/>
            </a:prstGeom>
            <a:noFill/>
            <a:ln w="9525">
              <a:noFill/>
              <a:miter lim="800000"/>
              <a:headEnd/>
              <a:tailEnd/>
            </a:ln>
          </p:spPr>
        </p:pic>
        <p:sp>
          <p:nvSpPr>
            <p:cNvPr id="32780" name="Rectangle 29"/>
            <p:cNvSpPr>
              <a:spLocks noChangeArrowheads="1"/>
            </p:cNvSpPr>
            <p:nvPr/>
          </p:nvSpPr>
          <p:spPr bwMode="auto">
            <a:xfrm>
              <a:off x="3627" y="422"/>
              <a:ext cx="2040" cy="13"/>
            </a:xfrm>
            <a:prstGeom prst="rect">
              <a:avLst/>
            </a:prstGeom>
            <a:gradFill rotWithShape="0">
              <a:gsLst>
                <a:gs pos="0">
                  <a:srgbClr val="0099FF"/>
                </a:gs>
                <a:gs pos="100000">
                  <a:schemeClr val="bg1"/>
                </a:gs>
              </a:gsLst>
              <a:lin ang="0" scaled="1"/>
            </a:gradFill>
            <a:ln w="9525">
              <a:noFill/>
              <a:miter lim="800000"/>
              <a:headEnd/>
              <a:tailEnd/>
            </a:ln>
          </p:spPr>
          <p:txBody>
            <a:bodyPr wrap="none" anchor="ctr"/>
            <a:lstStyle/>
            <a:p>
              <a:endParaRPr lang="zh-CN" altLang="en-US"/>
            </a:p>
          </p:txBody>
        </p:sp>
      </p:grpSp>
      <p:sp>
        <p:nvSpPr>
          <p:cNvPr id="32777" name="Text Box 30"/>
          <p:cNvSpPr txBox="1">
            <a:spLocks noChangeArrowheads="1"/>
          </p:cNvSpPr>
          <p:nvPr/>
        </p:nvSpPr>
        <p:spPr bwMode="auto">
          <a:xfrm>
            <a:off x="1702743" y="441325"/>
            <a:ext cx="6548933" cy="707886"/>
          </a:xfrm>
          <a:prstGeom prst="rect">
            <a:avLst/>
          </a:prstGeom>
          <a:noFill/>
          <a:ln w="9525">
            <a:noFill/>
            <a:miter lim="800000"/>
            <a:headEnd/>
            <a:tailEnd/>
          </a:ln>
        </p:spPr>
        <p:txBody>
          <a:bodyPr wrap="square">
            <a:spAutoFit/>
          </a:bodyPr>
          <a:lstStyle/>
          <a:p>
            <a:pPr algn="l"/>
            <a:r>
              <a:rPr lang="zh-CN" altLang="en-US" sz="4000" dirty="0">
                <a:solidFill>
                  <a:schemeClr val="tx2"/>
                </a:solidFill>
                <a:ea typeface="宋体" pitchFamily="2" charset="-122"/>
              </a:rPr>
              <a:t>微型计算机软件系统介绍</a:t>
            </a:r>
          </a:p>
        </p:txBody>
      </p:sp>
      <p:sp>
        <p:nvSpPr>
          <p:cNvPr id="32778" name="Text Box 47"/>
          <p:cNvSpPr txBox="1">
            <a:spLocks noChangeArrowheads="1"/>
          </p:cNvSpPr>
          <p:nvPr/>
        </p:nvSpPr>
        <p:spPr bwMode="auto">
          <a:xfrm>
            <a:off x="1338263" y="2478484"/>
            <a:ext cx="7273453" cy="5740400"/>
          </a:xfrm>
          <a:prstGeom prst="rect">
            <a:avLst/>
          </a:prstGeom>
          <a:solidFill>
            <a:schemeClr val="accent2">
              <a:lumMod val="20000"/>
              <a:lumOff val="80000"/>
            </a:schemeClr>
          </a:solidFill>
          <a:ln w="9525">
            <a:noFill/>
            <a:miter lim="800000"/>
            <a:headEnd/>
            <a:tailEnd/>
          </a:ln>
        </p:spPr>
        <p:txBody>
          <a:bodyPr wrap="square" lIns="130622" tIns="65311" rIns="130622" bIns="65311">
            <a:spAutoFit/>
          </a:bodyPr>
          <a:lstStyle/>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1</a:t>
            </a:r>
            <a:r>
              <a:rPr lang="zh-CN" altLang="en-US" sz="3200" dirty="0">
                <a:solidFill>
                  <a:srgbClr val="000000"/>
                </a:solidFill>
                <a:latin typeface="楷体_GB2312" pitchFamily="49" charset="-122"/>
                <a:ea typeface="楷体_GB2312" pitchFamily="49" charset="-122"/>
              </a:rPr>
              <a:t>）办公自动化软件包</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2</a:t>
            </a:r>
            <a:r>
              <a:rPr lang="zh-CN" altLang="en-US" sz="3200" dirty="0">
                <a:solidFill>
                  <a:srgbClr val="000000"/>
                </a:solidFill>
                <a:latin typeface="楷体_GB2312" pitchFamily="49" charset="-122"/>
                <a:ea typeface="楷体_GB2312" pitchFamily="49" charset="-122"/>
              </a:rPr>
              <a:t>）数据库系统</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3</a:t>
            </a:r>
            <a:r>
              <a:rPr lang="zh-CN" altLang="en-US" sz="3200" dirty="0">
                <a:solidFill>
                  <a:srgbClr val="000000"/>
                </a:solidFill>
                <a:latin typeface="楷体_GB2312" pitchFamily="49" charset="-122"/>
                <a:ea typeface="楷体_GB2312" pitchFamily="49" charset="-122"/>
              </a:rPr>
              <a:t>）浏览器</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4</a:t>
            </a:r>
            <a:r>
              <a:rPr lang="zh-CN" altLang="en-US" sz="3200" dirty="0">
                <a:solidFill>
                  <a:srgbClr val="000000"/>
                </a:solidFill>
                <a:latin typeface="楷体_GB2312" pitchFamily="49" charset="-122"/>
                <a:ea typeface="楷体_GB2312" pitchFamily="49" charset="-122"/>
              </a:rPr>
              <a:t>）实时控制软件</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5</a:t>
            </a:r>
            <a:r>
              <a:rPr lang="zh-CN" altLang="en-US" sz="3200" dirty="0">
                <a:solidFill>
                  <a:srgbClr val="000000"/>
                </a:solidFill>
                <a:latin typeface="楷体_GB2312" pitchFamily="49" charset="-122"/>
                <a:ea typeface="楷体_GB2312" pitchFamily="49" charset="-122"/>
              </a:rPr>
              <a:t>）图形图像处理软件 </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6</a:t>
            </a:r>
            <a:r>
              <a:rPr lang="zh-CN" altLang="en-US" sz="3200" dirty="0">
                <a:solidFill>
                  <a:srgbClr val="000000"/>
                </a:solidFill>
                <a:latin typeface="楷体_GB2312" pitchFamily="49" charset="-122"/>
                <a:ea typeface="楷体_GB2312" pitchFamily="49" charset="-122"/>
              </a:rPr>
              <a:t>）工程设计软件 </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7</a:t>
            </a:r>
            <a:r>
              <a:rPr lang="zh-CN" altLang="en-US" sz="3200" dirty="0">
                <a:solidFill>
                  <a:srgbClr val="000000"/>
                </a:solidFill>
                <a:latin typeface="楷体_GB2312" pitchFamily="49" charset="-122"/>
                <a:ea typeface="楷体_GB2312" pitchFamily="49" charset="-122"/>
              </a:rPr>
              <a:t>）多媒体创作工具软件</a:t>
            </a:r>
          </a:p>
          <a:p>
            <a:pPr algn="l" defTabSz="1306513" eaLnBrk="1" hangingPunct="1">
              <a:spcBef>
                <a:spcPct val="50000"/>
              </a:spcBef>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8</a:t>
            </a:r>
            <a:r>
              <a:rPr lang="zh-CN" altLang="en-US" sz="3200" dirty="0">
                <a:solidFill>
                  <a:srgbClr val="000000"/>
                </a:solidFill>
                <a:latin typeface="楷体_GB2312" pitchFamily="49" charset="-122"/>
                <a:ea typeface="楷体_GB2312" pitchFamily="49" charset="-122"/>
              </a:rPr>
              <a:t>）网站制作软件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47020" y="0"/>
            <a:ext cx="10297144" cy="4978523"/>
          </a:xfrm>
        </p:spPr>
        <p:txBody>
          <a:bodyPr>
            <a:noAutofit/>
          </a:bodyPr>
          <a:lstStyle/>
          <a:p>
            <a:pPr marL="0" indent="0">
              <a:lnSpc>
                <a:spcPct val="150000"/>
              </a:lnSpc>
              <a:spcBef>
                <a:spcPts val="0"/>
              </a:spcBef>
              <a:spcAft>
                <a:spcPts val="0"/>
              </a:spcAft>
              <a:buNone/>
            </a:pPr>
            <a:r>
              <a:rPr lang="zh-CN" altLang="en-US" sz="4800" b="1" dirty="0" smtClean="0">
                <a:solidFill>
                  <a:schemeClr val="tx1"/>
                </a:solidFill>
                <a:latin typeface="Times New Roman" panose="02020603050405020304" pitchFamily="18" charset="0"/>
                <a:cs typeface="Times New Roman" panose="02020603050405020304" pitchFamily="18" charset="0"/>
              </a:rPr>
              <a:t>上机时间：</a:t>
            </a:r>
            <a:endParaRPr lang="en-US" altLang="zh-CN" sz="4800" b="1"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sz="4800" b="1" dirty="0">
                <a:latin typeface="Times New Roman" panose="02020603050405020304" pitchFamily="18" charset="0"/>
                <a:cs typeface="Times New Roman" panose="02020603050405020304" pitchFamily="18" charset="0"/>
              </a:rPr>
              <a:t> </a:t>
            </a:r>
            <a:r>
              <a:rPr lang="en-US" altLang="zh-CN" sz="4800" b="1" dirty="0" smtClean="0">
                <a:latin typeface="Times New Roman" panose="02020603050405020304" pitchFamily="18" charset="0"/>
                <a:cs typeface="Times New Roman" panose="02020603050405020304" pitchFamily="18" charset="0"/>
              </a:rPr>
              <a:t>      </a:t>
            </a:r>
            <a:r>
              <a:rPr lang="zh-CN" altLang="en-US" sz="4800" b="1" dirty="0" smtClean="0">
                <a:latin typeface="Times New Roman" panose="02020603050405020304" pitchFamily="18" charset="0"/>
                <a:cs typeface="Times New Roman" panose="02020603050405020304" pitchFamily="18" charset="0"/>
              </a:rPr>
              <a:t>第</a:t>
            </a:r>
            <a:r>
              <a:rPr lang="en-US" altLang="zh-CN" sz="4800" b="1" dirty="0" smtClean="0">
                <a:latin typeface="Times New Roman" panose="02020603050405020304" pitchFamily="18" charset="0"/>
                <a:cs typeface="Times New Roman" panose="02020603050405020304" pitchFamily="18" charset="0"/>
              </a:rPr>
              <a:t>6</a:t>
            </a:r>
            <a:r>
              <a:rPr lang="zh-CN" altLang="en-US" sz="4800" b="1" dirty="0" smtClean="0">
                <a:latin typeface="Times New Roman" panose="02020603050405020304" pitchFamily="18" charset="0"/>
                <a:cs typeface="Times New Roman" panose="02020603050405020304" pitchFamily="18" charset="0"/>
              </a:rPr>
              <a:t>周开始（</a:t>
            </a:r>
            <a:r>
              <a:rPr lang="en-US" altLang="zh-CN" sz="4800" b="1" dirty="0" smtClean="0">
                <a:latin typeface="Times New Roman" panose="02020603050405020304" pitchFamily="18" charset="0"/>
                <a:cs typeface="Times New Roman" panose="02020603050405020304" pitchFamily="18" charset="0"/>
              </a:rPr>
              <a:t>10</a:t>
            </a:r>
            <a:r>
              <a:rPr lang="zh-CN" altLang="en-US" sz="4800" b="1" dirty="0">
                <a:latin typeface="Times New Roman" panose="02020603050405020304" pitchFamily="18" charset="0"/>
                <a:cs typeface="Times New Roman" panose="02020603050405020304" pitchFamily="18" charset="0"/>
              </a:rPr>
              <a:t>月</a:t>
            </a:r>
            <a:r>
              <a:rPr lang="en-US" altLang="zh-CN" sz="4800" b="1" dirty="0" smtClean="0">
                <a:latin typeface="Times New Roman" panose="02020603050405020304" pitchFamily="18" charset="0"/>
                <a:cs typeface="Times New Roman" panose="02020603050405020304" pitchFamily="18" charset="0"/>
              </a:rPr>
              <a:t>12</a:t>
            </a:r>
            <a:r>
              <a:rPr lang="zh-CN" altLang="en-US" sz="4800" b="1" dirty="0" smtClean="0">
                <a:latin typeface="Times New Roman" panose="02020603050405020304" pitchFamily="18" charset="0"/>
                <a:cs typeface="Times New Roman" panose="02020603050405020304" pitchFamily="18" charset="0"/>
              </a:rPr>
              <a:t>日</a:t>
            </a:r>
            <a:r>
              <a:rPr lang="zh-CN" altLang="en-US" sz="4800" b="1" dirty="0">
                <a:latin typeface="Times New Roman" panose="02020603050405020304" pitchFamily="18" charset="0"/>
                <a:cs typeface="Times New Roman" panose="02020603050405020304" pitchFamily="18" charset="0"/>
              </a:rPr>
              <a:t>）</a:t>
            </a:r>
            <a:endParaRPr lang="en-US" altLang="zh-CN" sz="4800" b="1"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sz="4800" b="1" dirty="0" smtClean="0">
                <a:solidFill>
                  <a:schemeClr val="tx1"/>
                </a:solidFill>
                <a:latin typeface="Times New Roman" panose="02020603050405020304" pitchFamily="18" charset="0"/>
                <a:cs typeface="Times New Roman" panose="02020603050405020304" pitchFamily="18" charset="0"/>
              </a:rPr>
              <a:t>上机</a:t>
            </a:r>
            <a:r>
              <a:rPr lang="zh-CN" altLang="en-US" sz="4800" b="1" dirty="0">
                <a:solidFill>
                  <a:schemeClr val="tx1"/>
                </a:solidFill>
                <a:latin typeface="Times New Roman" panose="02020603050405020304" pitchFamily="18" charset="0"/>
                <a:cs typeface="Times New Roman" panose="02020603050405020304" pitchFamily="18" charset="0"/>
              </a:rPr>
              <a:t>实验</a:t>
            </a:r>
            <a:r>
              <a:rPr lang="zh-CN" altLang="en-US" sz="4800" b="1" dirty="0" smtClean="0">
                <a:solidFill>
                  <a:schemeClr val="tx1"/>
                </a:solidFill>
                <a:latin typeface="Times New Roman" panose="02020603050405020304" pitchFamily="18" charset="0"/>
                <a:cs typeface="Times New Roman" panose="02020603050405020304" pitchFamily="18" charset="0"/>
              </a:rPr>
              <a:t>地点：</a:t>
            </a:r>
            <a:r>
              <a:rPr lang="zh-CN" altLang="en-US" sz="4800" b="1" dirty="0">
                <a:latin typeface="Times New Roman" panose="02020603050405020304" pitchFamily="18" charset="0"/>
                <a:cs typeface="Times New Roman" panose="02020603050405020304" pitchFamily="18" charset="0"/>
              </a:rPr>
              <a:t>教</a:t>
            </a:r>
            <a:r>
              <a:rPr lang="en-US" altLang="zh-CN" sz="4800" b="1" dirty="0">
                <a:latin typeface="Times New Roman" panose="02020603050405020304" pitchFamily="18" charset="0"/>
                <a:cs typeface="Times New Roman" panose="02020603050405020304" pitchFamily="18" charset="0"/>
              </a:rPr>
              <a:t>4</a:t>
            </a:r>
            <a:r>
              <a:rPr lang="zh-CN" altLang="en-US" sz="4800" b="1" dirty="0">
                <a:latin typeface="Times New Roman" panose="02020603050405020304" pitchFamily="18" charset="0"/>
                <a:cs typeface="Times New Roman" panose="02020603050405020304" pitchFamily="18" charset="0"/>
              </a:rPr>
              <a:t>楼</a:t>
            </a:r>
            <a:r>
              <a:rPr lang="en-US" altLang="zh-CN" sz="4800" b="1" dirty="0">
                <a:latin typeface="Times New Roman" panose="02020603050405020304" pitchFamily="18" charset="0"/>
                <a:cs typeface="Times New Roman" panose="02020603050405020304" pitchFamily="18" charset="0"/>
              </a:rPr>
              <a:t>10</a:t>
            </a:r>
            <a:r>
              <a:rPr lang="zh-CN" altLang="en-US" sz="4800" b="1" dirty="0">
                <a:latin typeface="Times New Roman" panose="02020603050405020304" pitchFamily="18" charset="0"/>
                <a:cs typeface="Times New Roman" panose="02020603050405020304" pitchFamily="18" charset="0"/>
              </a:rPr>
              <a:t>号</a:t>
            </a:r>
            <a:r>
              <a:rPr lang="zh-CN" altLang="en-US" sz="4800" b="1" dirty="0" smtClean="0">
                <a:latin typeface="Times New Roman" panose="02020603050405020304" pitchFamily="18" charset="0"/>
                <a:cs typeface="Times New Roman" panose="02020603050405020304" pitchFamily="18" charset="0"/>
              </a:rPr>
              <a:t>机房</a:t>
            </a:r>
            <a:endParaRPr lang="en-US" altLang="zh-CN" sz="4800" b="1"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809534045"/>
              </p:ext>
            </p:extLst>
          </p:nvPr>
        </p:nvGraphicFramePr>
        <p:xfrm>
          <a:off x="2563044" y="4978524"/>
          <a:ext cx="8962007" cy="3960000"/>
        </p:xfrm>
        <a:graphic>
          <a:graphicData uri="http://schemas.openxmlformats.org/drawingml/2006/table">
            <a:tbl>
              <a:tblPr firstRow="1" bandRow="1">
                <a:tableStyleId>{5940675A-B579-460E-94D1-54222C63F5DA}</a:tableStyleId>
              </a:tblPr>
              <a:tblGrid>
                <a:gridCol w="3035341"/>
                <a:gridCol w="2797307"/>
                <a:gridCol w="3129359"/>
              </a:tblGrid>
              <a:tr h="792000">
                <a:tc>
                  <a:txBody>
                    <a:bodyPr/>
                    <a:lstStyle/>
                    <a:p>
                      <a:pPr algn="ctr"/>
                      <a:r>
                        <a:rPr lang="zh-CN" altLang="en-US" sz="3600" b="1" dirty="0" smtClean="0">
                          <a:latin typeface="华文宋体" panose="02010600040101010101" pitchFamily="2" charset="-122"/>
                          <a:ea typeface="华文宋体" panose="02010600040101010101" pitchFamily="2" charset="-122"/>
                        </a:rPr>
                        <a:t>班级</a:t>
                      </a:r>
                      <a:endParaRPr lang="zh-CN" altLang="en-US" sz="3600" b="1" dirty="0">
                        <a:latin typeface="华文宋体" panose="02010600040101010101" pitchFamily="2" charset="-122"/>
                        <a:ea typeface="华文宋体" panose="02010600040101010101" pitchFamily="2" charset="-122"/>
                      </a:endParaRPr>
                    </a:p>
                  </a:txBody>
                  <a:tcPr/>
                </a:tc>
                <a:tc>
                  <a:txBody>
                    <a:bodyPr/>
                    <a:lstStyle/>
                    <a:p>
                      <a:pPr algn="ctr"/>
                      <a:r>
                        <a:rPr lang="zh-CN" altLang="en-US" sz="3600" b="1" dirty="0" smtClean="0">
                          <a:latin typeface="华文宋体" panose="02010600040101010101" pitchFamily="2" charset="-122"/>
                          <a:ea typeface="华文宋体" panose="02010600040101010101" pitchFamily="2" charset="-122"/>
                        </a:rPr>
                        <a:t>区域</a:t>
                      </a:r>
                      <a:endParaRPr lang="zh-CN" altLang="en-US" sz="3600" b="1" dirty="0">
                        <a:latin typeface="华文宋体" panose="02010600040101010101" pitchFamily="2" charset="-122"/>
                        <a:ea typeface="华文宋体" panose="02010600040101010101" pitchFamily="2" charset="-122"/>
                      </a:endParaRPr>
                    </a:p>
                  </a:txBody>
                  <a:tcPr/>
                </a:tc>
                <a:tc>
                  <a:txBody>
                    <a:bodyPr/>
                    <a:lstStyle/>
                    <a:p>
                      <a:pPr algn="ctr"/>
                      <a:r>
                        <a:rPr lang="zh-CN" altLang="en-US" sz="3600" b="1" dirty="0" smtClean="0">
                          <a:latin typeface="华文宋体" panose="02010600040101010101" pitchFamily="2" charset="-122"/>
                          <a:ea typeface="华文宋体" panose="02010600040101010101" pitchFamily="2" charset="-122"/>
                        </a:rPr>
                        <a:t>排号</a:t>
                      </a:r>
                      <a:endParaRPr lang="zh-CN" altLang="en-US" sz="3600" b="1" dirty="0">
                        <a:latin typeface="华文宋体" panose="02010600040101010101" pitchFamily="2" charset="-122"/>
                        <a:ea typeface="华文宋体" panose="02010600040101010101" pitchFamily="2" charset="-122"/>
                      </a:endParaRPr>
                    </a:p>
                  </a:txBody>
                  <a:tcPr/>
                </a:tc>
              </a:tr>
              <a:tr h="792000">
                <a:tc>
                  <a:txBody>
                    <a:bodyPr/>
                    <a:lstStyle/>
                    <a:p>
                      <a:pPr algn="ctr"/>
                      <a:r>
                        <a:rPr lang="zh-CN" altLang="en-US" sz="3600" b="1" dirty="0" smtClean="0">
                          <a:latin typeface="华文宋体" panose="02010600040101010101" pitchFamily="2" charset="-122"/>
                          <a:ea typeface="华文宋体" panose="02010600040101010101" pitchFamily="2" charset="-122"/>
                          <a:cs typeface="Times New Roman" panose="02020603050405020304" pitchFamily="18" charset="0"/>
                        </a:rPr>
                        <a:t>电网</a:t>
                      </a:r>
                      <a:r>
                        <a:rPr lang="en-US" altLang="zh-CN" sz="3600" b="1" dirty="0" smtClean="0">
                          <a:solidFill>
                            <a:schemeClr val="tx1"/>
                          </a:solidFill>
                          <a:latin typeface="华文宋体" panose="02010600040101010101" pitchFamily="2" charset="-122"/>
                          <a:ea typeface="华文宋体" panose="02010600040101010101" pitchFamily="2" charset="-122"/>
                          <a:cs typeface="Times New Roman" panose="02020603050405020304" pitchFamily="18" charset="0"/>
                        </a:rPr>
                        <a:t>1601</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C</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1~4</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r>
              <a:tr h="792000">
                <a:tc>
                  <a:txBody>
                    <a:bodyPr/>
                    <a:lstStyle/>
                    <a:p>
                      <a:pPr algn="ctr"/>
                      <a:r>
                        <a:rPr lang="zh-CN" altLang="en-US" sz="3600" b="1" dirty="0" smtClean="0">
                          <a:latin typeface="华文宋体" panose="02010600040101010101" pitchFamily="2" charset="-122"/>
                          <a:ea typeface="华文宋体" panose="02010600040101010101" pitchFamily="2" charset="-122"/>
                          <a:cs typeface="Times New Roman" panose="02020603050405020304" pitchFamily="18" charset="0"/>
                        </a:rPr>
                        <a:t>电网</a:t>
                      </a:r>
                      <a:r>
                        <a:rPr lang="en-US" altLang="zh-CN" sz="3600" b="1" dirty="0" smtClean="0">
                          <a:solidFill>
                            <a:schemeClr val="tx1"/>
                          </a:solidFill>
                          <a:latin typeface="华文宋体" panose="02010600040101010101" pitchFamily="2" charset="-122"/>
                          <a:ea typeface="华文宋体" panose="02010600040101010101" pitchFamily="2" charset="-122"/>
                          <a:cs typeface="Times New Roman" panose="02020603050405020304" pitchFamily="18" charset="0"/>
                        </a:rPr>
                        <a:t>1602</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C</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5~8</a:t>
                      </a:r>
                      <a:endParaRPr lang="zh-CN" altLang="en-US" sz="3600" b="1" dirty="0">
                        <a:latin typeface="华文宋体" panose="02010600040101010101" pitchFamily="2" charset="-122"/>
                        <a:ea typeface="华文宋体" panose="02010600040101010101" pitchFamily="2" charset="-122"/>
                      </a:endParaRPr>
                    </a:p>
                  </a:txBody>
                  <a:tcPr>
                    <a:solidFill>
                      <a:schemeClr val="accent1">
                        <a:lumMod val="20000"/>
                        <a:lumOff val="80000"/>
                      </a:schemeClr>
                    </a:solidFill>
                  </a:tcPr>
                </a:tc>
              </a:tr>
              <a:tr h="792000">
                <a:tc>
                  <a:txBody>
                    <a:bodyPr/>
                    <a:lstStyle/>
                    <a:p>
                      <a:pPr algn="ctr"/>
                      <a:r>
                        <a:rPr lang="zh-CN" altLang="en-US" sz="3600" b="1" dirty="0" smtClean="0">
                          <a:latin typeface="华文宋体" panose="02010600040101010101" pitchFamily="2" charset="-122"/>
                          <a:ea typeface="华文宋体" panose="02010600040101010101" pitchFamily="2" charset="-122"/>
                          <a:cs typeface="Times New Roman" panose="02020603050405020304" pitchFamily="18" charset="0"/>
                        </a:rPr>
                        <a:t>电网</a:t>
                      </a:r>
                      <a:r>
                        <a:rPr lang="en-US" altLang="zh-CN" sz="3600" b="1" dirty="0" smtClean="0">
                          <a:solidFill>
                            <a:schemeClr val="tx1"/>
                          </a:solidFill>
                          <a:latin typeface="华文宋体" panose="02010600040101010101" pitchFamily="2" charset="-122"/>
                          <a:ea typeface="华文宋体" panose="02010600040101010101" pitchFamily="2" charset="-122"/>
                          <a:cs typeface="Times New Roman" panose="02020603050405020304" pitchFamily="18" charset="0"/>
                        </a:rPr>
                        <a:t>1603</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D</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1~4</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r>
              <a:tr h="792000">
                <a:tc>
                  <a:txBody>
                    <a:bodyPr/>
                    <a:lstStyle/>
                    <a:p>
                      <a:pPr algn="ctr"/>
                      <a:r>
                        <a:rPr lang="zh-CN" altLang="en-US" sz="3600" b="1" dirty="0" smtClean="0">
                          <a:latin typeface="华文宋体" panose="02010600040101010101" pitchFamily="2" charset="-122"/>
                          <a:ea typeface="华文宋体" panose="02010600040101010101" pitchFamily="2" charset="-122"/>
                        </a:rPr>
                        <a:t>电子</a:t>
                      </a:r>
                      <a:r>
                        <a:rPr lang="en-US" altLang="zh-CN" sz="3600" b="1" dirty="0" smtClean="0">
                          <a:latin typeface="华文宋体" panose="02010600040101010101" pitchFamily="2" charset="-122"/>
                          <a:ea typeface="华文宋体" panose="02010600040101010101" pitchFamily="2" charset="-122"/>
                        </a:rPr>
                        <a:t>1601</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D</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c>
                  <a:txBody>
                    <a:bodyPr/>
                    <a:lstStyle/>
                    <a:p>
                      <a:pPr algn="ctr"/>
                      <a:r>
                        <a:rPr lang="en-US" altLang="zh-CN" sz="3600" b="1" dirty="0" smtClean="0">
                          <a:latin typeface="华文宋体" panose="02010600040101010101" pitchFamily="2" charset="-122"/>
                          <a:ea typeface="华文宋体" panose="02010600040101010101" pitchFamily="2" charset="-122"/>
                        </a:rPr>
                        <a:t>5~8</a:t>
                      </a:r>
                      <a:endParaRPr lang="zh-CN" altLang="en-US" sz="3600" b="1" dirty="0">
                        <a:latin typeface="华文宋体" panose="02010600040101010101" pitchFamily="2" charset="-122"/>
                        <a:ea typeface="华文宋体" panose="02010600040101010101" pitchFamily="2" charset="-122"/>
                      </a:endParaRPr>
                    </a:p>
                  </a:txBody>
                  <a:tcPr>
                    <a:solidFill>
                      <a:schemeClr val="accent2">
                        <a:lumMod val="20000"/>
                        <a:lumOff val="80000"/>
                      </a:schemeClr>
                    </a:solidFill>
                  </a:tcPr>
                </a:tc>
              </a:tr>
            </a:tbl>
          </a:graphicData>
        </a:graphic>
      </p:graphicFrame>
    </p:spTree>
    <p:extLst>
      <p:ext uri="{BB962C8B-B14F-4D97-AF65-F5344CB8AC3E}">
        <p14:creationId xmlns:p14="http://schemas.microsoft.com/office/powerpoint/2010/main" val="2643504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14221495"/>
              </p:ext>
            </p:extLst>
          </p:nvPr>
        </p:nvGraphicFramePr>
        <p:xfrm>
          <a:off x="1152128" y="81980"/>
          <a:ext cx="12140108" cy="9646417"/>
        </p:xfrm>
        <a:graphic>
          <a:graphicData uri="http://schemas.openxmlformats.org/drawingml/2006/table">
            <a:tbl>
              <a:tblPr firstRow="1" firstCol="1" bandRow="1">
                <a:tableStyleId>{5940675A-B579-460E-94D1-54222C63F5DA}</a:tableStyleId>
              </a:tblPr>
              <a:tblGrid>
                <a:gridCol w="3499148"/>
                <a:gridCol w="8640960"/>
              </a:tblGrid>
              <a:tr h="655135">
                <a:tc>
                  <a:txBody>
                    <a:bodyPr/>
                    <a:lstStyle/>
                    <a:p>
                      <a:pPr indent="266700" algn="ctr">
                        <a:lnSpc>
                          <a:spcPct val="172000"/>
                        </a:lnSpc>
                        <a:spcBef>
                          <a:spcPts val="500"/>
                        </a:spcBef>
                        <a:spcAft>
                          <a:spcPts val="0"/>
                        </a:spcAft>
                      </a:pPr>
                      <a:r>
                        <a:rPr lang="zh-CN" sz="4400" b="1" kern="100" dirty="0">
                          <a:effectLst/>
                          <a:latin typeface="Times New Roman" panose="02020603050405020304" pitchFamily="18" charset="0"/>
                          <a:cs typeface="Times New Roman" panose="02020603050405020304" pitchFamily="18" charset="0"/>
                        </a:rPr>
                        <a:t>实验序号</a:t>
                      </a:r>
                      <a:endParaRPr lang="zh-CN" sz="44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ctr">
                        <a:lnSpc>
                          <a:spcPct val="172000"/>
                        </a:lnSpc>
                        <a:spcBef>
                          <a:spcPts val="500"/>
                        </a:spcBef>
                        <a:spcAft>
                          <a:spcPts val="0"/>
                        </a:spcAft>
                      </a:pPr>
                      <a:r>
                        <a:rPr lang="zh-CN" sz="4400" b="1" kern="100" dirty="0">
                          <a:effectLst/>
                          <a:latin typeface="Times New Roman" panose="02020603050405020304" pitchFamily="18" charset="0"/>
                          <a:cs typeface="Times New Roman" panose="02020603050405020304" pitchFamily="18" charset="0"/>
                        </a:rPr>
                        <a:t>内容</a:t>
                      </a:r>
                      <a:endParaRPr lang="zh-CN" sz="44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1</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WORD</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3</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2</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WORD</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4~</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6</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3</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WORD</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7~</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10</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4</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EXCEL</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5</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5</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EXCEL</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6~</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10</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6</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PPT</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6</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7</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a:effectLst/>
                          <a:latin typeface="Times New Roman" panose="02020603050405020304" pitchFamily="18" charset="0"/>
                          <a:cs typeface="Times New Roman" panose="02020603050405020304" pitchFamily="18" charset="0"/>
                        </a:rPr>
                        <a:t>PPT</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7~</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11</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83529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8</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en-US" sz="3600" b="1" kern="100" dirty="0" smtClean="0">
                          <a:effectLst/>
                          <a:latin typeface="Times New Roman" panose="02020603050405020304" pitchFamily="18" charset="0"/>
                          <a:cs typeface="Times New Roman" panose="02020603050405020304" pitchFamily="18" charset="0"/>
                        </a:rPr>
                        <a:t>VISIO</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1~</a:t>
                      </a:r>
                      <a:r>
                        <a:rPr lang="zh-CN" sz="3600" b="1" kern="100" dirty="0">
                          <a:effectLst/>
                          <a:latin typeface="Times New Roman" panose="02020603050405020304" pitchFamily="18" charset="0"/>
                          <a:cs typeface="Times New Roman" panose="02020603050405020304" pitchFamily="18" charset="0"/>
                        </a:rPr>
                        <a:t>实验</a:t>
                      </a:r>
                      <a:r>
                        <a:rPr lang="en-US" sz="3600" b="1" kern="100" dirty="0">
                          <a:effectLst/>
                          <a:latin typeface="Times New Roman" panose="02020603050405020304" pitchFamily="18" charset="0"/>
                          <a:cs typeface="Times New Roman" panose="02020603050405020304" pitchFamily="18" charset="0"/>
                        </a:rPr>
                        <a:t>6</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r h="40253">
                <a:tc>
                  <a:txBody>
                    <a:bodyPr/>
                    <a:lstStyle/>
                    <a:p>
                      <a:pPr indent="266700" algn="ctr">
                        <a:lnSpc>
                          <a:spcPct val="172000"/>
                        </a:lnSpc>
                        <a:spcBef>
                          <a:spcPts val="500"/>
                        </a:spcBef>
                        <a:spcAft>
                          <a:spcPts val="0"/>
                        </a:spcAft>
                      </a:pPr>
                      <a:r>
                        <a:rPr lang="zh-CN" sz="3600" b="1" kern="100" dirty="0">
                          <a:effectLst/>
                          <a:latin typeface="Times New Roman" panose="02020603050405020304" pitchFamily="18" charset="0"/>
                          <a:cs typeface="Times New Roman" panose="02020603050405020304" pitchFamily="18" charset="0"/>
                        </a:rPr>
                        <a:t>第</a:t>
                      </a:r>
                      <a:r>
                        <a:rPr lang="en-US" sz="3600" b="1" kern="100" dirty="0">
                          <a:effectLst/>
                          <a:latin typeface="Times New Roman" panose="02020603050405020304" pitchFamily="18" charset="0"/>
                          <a:cs typeface="Times New Roman" panose="02020603050405020304" pitchFamily="18" charset="0"/>
                        </a:rPr>
                        <a:t>9</a:t>
                      </a:r>
                      <a:r>
                        <a:rPr lang="zh-CN" sz="3600" b="1" kern="100" dirty="0">
                          <a:effectLst/>
                          <a:latin typeface="Times New Roman" panose="02020603050405020304" pitchFamily="18" charset="0"/>
                          <a:cs typeface="Times New Roman" panose="02020603050405020304" pitchFamily="18" charset="0"/>
                        </a:rPr>
                        <a:t>次实验</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c>
                  <a:txBody>
                    <a:bodyPr/>
                    <a:lstStyle/>
                    <a:p>
                      <a:pPr indent="266700" algn="just">
                        <a:lnSpc>
                          <a:spcPct val="172000"/>
                        </a:lnSpc>
                        <a:spcBef>
                          <a:spcPts val="500"/>
                        </a:spcBef>
                        <a:spcAft>
                          <a:spcPts val="0"/>
                        </a:spcAft>
                      </a:pPr>
                      <a:r>
                        <a:rPr lang="zh-CN" sz="3600" b="1" kern="100" dirty="0" smtClean="0">
                          <a:effectLst/>
                          <a:latin typeface="Times New Roman" panose="02020603050405020304" pitchFamily="18" charset="0"/>
                          <a:cs typeface="Times New Roman" panose="02020603050405020304" pitchFamily="18" charset="0"/>
                        </a:rPr>
                        <a:t>模拟考试</a:t>
                      </a:r>
                      <a:r>
                        <a:rPr lang="zh-CN" altLang="en-US" sz="3600" b="1" kern="100" dirty="0" smtClean="0">
                          <a:effectLst/>
                          <a:latin typeface="Times New Roman" panose="02020603050405020304" pitchFamily="18" charset="0"/>
                          <a:cs typeface="Times New Roman" panose="02020603050405020304" pitchFamily="18" charset="0"/>
                        </a:rPr>
                        <a:t>（第</a:t>
                      </a:r>
                      <a:r>
                        <a:rPr lang="en-US" altLang="zh-CN" sz="3600" b="1" kern="100" dirty="0" smtClean="0">
                          <a:effectLst/>
                          <a:latin typeface="Times New Roman" panose="02020603050405020304" pitchFamily="18" charset="0"/>
                          <a:cs typeface="Times New Roman" panose="02020603050405020304" pitchFamily="18" charset="0"/>
                        </a:rPr>
                        <a:t>14</a:t>
                      </a:r>
                      <a:r>
                        <a:rPr lang="zh-CN" altLang="en-US" sz="3600" b="1" kern="100" dirty="0" smtClean="0">
                          <a:effectLst/>
                          <a:latin typeface="Times New Roman" panose="02020603050405020304" pitchFamily="18" charset="0"/>
                          <a:cs typeface="Times New Roman" panose="02020603050405020304" pitchFamily="18" charset="0"/>
                        </a:rPr>
                        <a:t>周）</a:t>
                      </a:r>
                      <a:endParaRPr lang="zh-CN" sz="3600" b="1" kern="100" dirty="0">
                        <a:effectLst/>
                        <a:latin typeface="Times New Roman" panose="02020603050405020304" pitchFamily="18" charset="0"/>
                        <a:ea typeface="宋体"/>
                        <a:cs typeface="Times New Roman" panose="02020603050405020304" pitchFamily="18" charset="0"/>
                      </a:endParaRPr>
                    </a:p>
                  </a:txBody>
                  <a:tcPr marL="68580" marR="68580" marT="0" marB="0" anchor="ctr">
                    <a:solidFill>
                      <a:schemeClr val="bg1"/>
                    </a:solidFill>
                  </a:tcPr>
                </a:tc>
              </a:tr>
            </a:tbl>
          </a:graphicData>
        </a:graphic>
      </p:graphicFrame>
      <p:sp>
        <p:nvSpPr>
          <p:cNvPr id="3" name="TextBox 2"/>
          <p:cNvSpPr txBox="1"/>
          <p:nvPr/>
        </p:nvSpPr>
        <p:spPr>
          <a:xfrm>
            <a:off x="14888" y="1594148"/>
            <a:ext cx="1107996" cy="5904656"/>
          </a:xfrm>
          <a:prstGeom prst="rect">
            <a:avLst/>
          </a:prstGeom>
          <a:solidFill>
            <a:schemeClr val="accent1">
              <a:lumMod val="20000"/>
              <a:lumOff val="80000"/>
            </a:schemeClr>
          </a:solidFill>
        </p:spPr>
        <p:txBody>
          <a:bodyPr vert="eaVert" wrap="square" rtlCol="0">
            <a:spAutoFit/>
          </a:bodyPr>
          <a:lstStyle/>
          <a:p>
            <a:r>
              <a:rPr lang="zh-CN" altLang="en-US" sz="6000" dirty="0"/>
              <a:t>上机内容</a:t>
            </a:r>
          </a:p>
        </p:txBody>
      </p:sp>
      <p:sp>
        <p:nvSpPr>
          <p:cNvPr id="2" name="TextBox 1"/>
          <p:cNvSpPr txBox="1"/>
          <p:nvPr/>
        </p:nvSpPr>
        <p:spPr>
          <a:xfrm>
            <a:off x="12430462" y="1954188"/>
            <a:ext cx="861774" cy="5976664"/>
          </a:xfrm>
          <a:prstGeom prst="rect">
            <a:avLst/>
          </a:prstGeom>
          <a:solidFill>
            <a:schemeClr val="accent1">
              <a:lumMod val="20000"/>
              <a:lumOff val="80000"/>
            </a:schemeClr>
          </a:solidFill>
        </p:spPr>
        <p:txBody>
          <a:bodyPr vert="eaVert" wrap="square" rtlCol="0" anchor="ctr" anchorCtr="1">
            <a:spAutoFit/>
          </a:bodyPr>
          <a:lstStyle/>
          <a:p>
            <a:r>
              <a:rPr lang="zh-CN" altLang="zh-CN" sz="4400" dirty="0"/>
              <a:t>信息技术基础实验</a:t>
            </a:r>
            <a:r>
              <a:rPr lang="zh-CN" altLang="zh-CN" sz="4400" dirty="0" smtClean="0"/>
              <a:t>视频</a:t>
            </a:r>
            <a:endParaRPr lang="en-US" altLang="zh-CN" sz="4400" dirty="0" smtClean="0"/>
          </a:p>
        </p:txBody>
      </p:sp>
    </p:spTree>
    <p:extLst>
      <p:ext uri="{BB962C8B-B14F-4D97-AF65-F5344CB8AC3E}">
        <p14:creationId xmlns:p14="http://schemas.microsoft.com/office/powerpoint/2010/main" val="17913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47864" y="2959100"/>
            <a:ext cx="12987136" cy="2041525"/>
          </a:xfrm>
        </p:spPr>
        <p:txBody>
          <a:bodyPr>
            <a:normAutofit fontScale="90000"/>
          </a:bodyPr>
          <a:lstStyle/>
          <a:p>
            <a:pPr eaLnBrk="1" hangingPunct="1">
              <a:lnSpc>
                <a:spcPct val="150000"/>
              </a:lnSpc>
            </a:pPr>
            <a:r>
              <a:rPr lang="zh-CN" altLang="en-US" b="0" dirty="0">
                <a:latin typeface="华文琥珀" pitchFamily="2" charset="-122"/>
                <a:ea typeface="华文琥珀" pitchFamily="2" charset="-122"/>
              </a:rPr>
              <a:t>第</a:t>
            </a:r>
            <a:r>
              <a:rPr lang="en-US" altLang="zh-CN" b="0" dirty="0">
                <a:latin typeface="华文琥珀" pitchFamily="2" charset="-122"/>
                <a:ea typeface="华文琥珀" pitchFamily="2" charset="-122"/>
              </a:rPr>
              <a:t>1</a:t>
            </a:r>
            <a:r>
              <a:rPr lang="zh-CN" altLang="en-US" b="0" dirty="0" smtClean="0">
                <a:latin typeface="华文琥珀" pitchFamily="2" charset="-122"/>
                <a:ea typeface="华文琥珀" pitchFamily="2" charset="-122"/>
              </a:rPr>
              <a:t>章</a:t>
            </a:r>
            <a:r>
              <a:rPr lang="en-US" altLang="zh-CN" b="0" dirty="0" smtClean="0">
                <a:latin typeface="华文琥珀" pitchFamily="2" charset="-122"/>
                <a:ea typeface="华文琥珀" pitchFamily="2" charset="-122"/>
              </a:rPr>
              <a:t/>
            </a:r>
            <a:br>
              <a:rPr lang="en-US" altLang="zh-CN" b="0" dirty="0" smtClean="0">
                <a:latin typeface="华文琥珀" pitchFamily="2" charset="-122"/>
                <a:ea typeface="华文琥珀" pitchFamily="2" charset="-122"/>
              </a:rPr>
            </a:br>
            <a:r>
              <a:rPr lang="zh-CN" altLang="en-US" b="0" dirty="0" smtClean="0">
                <a:latin typeface="华文琥珀" pitchFamily="2" charset="-122"/>
                <a:ea typeface="华文琥珀" pitchFamily="2" charset="-122"/>
              </a:rPr>
              <a:t>计算</a:t>
            </a:r>
            <a:r>
              <a:rPr lang="zh-CN" altLang="en-US" b="0" dirty="0">
                <a:latin typeface="华文琥珀" pitchFamily="2" charset="-122"/>
                <a:ea typeface="华文琥珀" pitchFamily="2" charset="-122"/>
              </a:rPr>
              <a:t>思维与计算机基础知识</a:t>
            </a:r>
            <a:br>
              <a:rPr lang="zh-CN" altLang="en-US" b="0" dirty="0">
                <a:latin typeface="华文琥珀" pitchFamily="2" charset="-122"/>
                <a:ea typeface="华文琥珀" pitchFamily="2" charset="-122"/>
              </a:rPr>
            </a:br>
            <a:endParaRPr lang="zh-CN" altLang="en-US" sz="100" b="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278" y="-62036"/>
            <a:ext cx="11235973" cy="1175171"/>
          </a:xfrm>
        </p:spPr>
        <p:txBody>
          <a:bodyPr>
            <a:normAutofit fontScale="90000"/>
          </a:bodyPr>
          <a:lstStyle/>
          <a:p>
            <a:r>
              <a:rPr lang="zh-CN" altLang="zh-CN" sz="7200" b="1" dirty="0">
                <a:solidFill>
                  <a:schemeClr val="tx1"/>
                </a:solidFill>
              </a:rPr>
              <a:t>计算与计算思维</a:t>
            </a:r>
            <a:endParaRPr lang="zh-CN" altLang="en-US" sz="7200" b="1" dirty="0">
              <a:solidFill>
                <a:schemeClr val="tx1"/>
              </a:solidFill>
            </a:endParaRPr>
          </a:p>
        </p:txBody>
      </p:sp>
      <p:sp>
        <p:nvSpPr>
          <p:cNvPr id="3" name="内容占位符 2"/>
          <p:cNvSpPr>
            <a:spLocks noGrp="1"/>
          </p:cNvSpPr>
          <p:nvPr>
            <p:ph idx="1"/>
          </p:nvPr>
        </p:nvSpPr>
        <p:spPr>
          <a:xfrm>
            <a:off x="1410916" y="874068"/>
            <a:ext cx="11924084" cy="8280920"/>
          </a:xfrm>
        </p:spPr>
        <p:txBody>
          <a:bodyPr>
            <a:noAutofit/>
          </a:bodyPr>
          <a:lstStyle/>
          <a:p>
            <a:pPr marL="0" indent="0">
              <a:buNone/>
            </a:pPr>
            <a:r>
              <a:rPr lang="en-US" altLang="zh-CN" sz="4000" dirty="0" smtClean="0">
                <a:solidFill>
                  <a:schemeClr val="tx1"/>
                </a:solidFill>
              </a:rPr>
              <a:t>          </a:t>
            </a:r>
            <a:r>
              <a:rPr lang="zh-CN" altLang="zh-CN" sz="4000" dirty="0" smtClean="0">
                <a:solidFill>
                  <a:schemeClr val="tx1"/>
                </a:solidFill>
              </a:rPr>
              <a:t>计算</a:t>
            </a:r>
            <a:r>
              <a:rPr lang="zh-CN" altLang="zh-CN" sz="4000" dirty="0">
                <a:solidFill>
                  <a:schemeClr val="tx1"/>
                </a:solidFill>
              </a:rPr>
              <a:t>思维是人类固有的一种思维模式，通过对问题和解题途径加以形式化抽象，使之能有效通过信息处理系统来实现</a:t>
            </a:r>
            <a:r>
              <a:rPr lang="zh-CN" altLang="zh-CN" sz="4000" dirty="0" smtClean="0">
                <a:solidFill>
                  <a:schemeClr val="tx1"/>
                </a:solidFill>
              </a:rPr>
              <a:t>。</a:t>
            </a:r>
            <a:endParaRPr lang="en-US" altLang="zh-CN" sz="4000" dirty="0" smtClean="0">
              <a:solidFill>
                <a:schemeClr val="tx1"/>
              </a:solidFill>
            </a:endParaRPr>
          </a:p>
          <a:p>
            <a:pPr marL="0" indent="0">
              <a:buNone/>
            </a:pPr>
            <a:r>
              <a:rPr lang="zh-CN" altLang="zh-CN" sz="4800" b="1" dirty="0" smtClean="0"/>
              <a:t>计算</a:t>
            </a:r>
            <a:r>
              <a:rPr lang="zh-CN" altLang="zh-CN" sz="4800" b="1" dirty="0"/>
              <a:t>思维的定义</a:t>
            </a:r>
          </a:p>
          <a:p>
            <a:pPr marL="0" indent="0">
              <a:buNone/>
            </a:pPr>
            <a:r>
              <a:rPr lang="en-US" altLang="zh-CN" sz="4000" dirty="0">
                <a:solidFill>
                  <a:schemeClr val="tx1"/>
                </a:solidFill>
              </a:rPr>
              <a:t>2006</a:t>
            </a:r>
            <a:r>
              <a:rPr lang="zh-CN" altLang="zh-CN" sz="4000" dirty="0">
                <a:solidFill>
                  <a:schemeClr val="tx1"/>
                </a:solidFill>
              </a:rPr>
              <a:t>年</a:t>
            </a:r>
            <a:r>
              <a:rPr lang="en-US" altLang="zh-CN" sz="4000" dirty="0">
                <a:solidFill>
                  <a:schemeClr val="tx1"/>
                </a:solidFill>
              </a:rPr>
              <a:t>3</a:t>
            </a:r>
            <a:r>
              <a:rPr lang="zh-CN" altLang="zh-CN" sz="4000" dirty="0">
                <a:solidFill>
                  <a:schemeClr val="tx1"/>
                </a:solidFill>
              </a:rPr>
              <a:t>月，美国卡内基·梅隆</a:t>
            </a:r>
            <a:r>
              <a:rPr lang="zh-CN" altLang="zh-CN" sz="4000" dirty="0" smtClean="0">
                <a:solidFill>
                  <a:schemeClr val="tx1"/>
                </a:solidFill>
              </a:rPr>
              <a:t>大学</a:t>
            </a:r>
            <a:r>
              <a:rPr lang="en-US" altLang="zh-CN" sz="4000" dirty="0" smtClean="0"/>
              <a:t>(CMU)</a:t>
            </a:r>
            <a:r>
              <a:rPr lang="zh-CN" altLang="zh-CN" sz="4000" dirty="0" smtClean="0">
                <a:solidFill>
                  <a:schemeClr val="tx1"/>
                </a:solidFill>
              </a:rPr>
              <a:t>周以真</a:t>
            </a:r>
            <a:r>
              <a:rPr lang="zh-CN" altLang="zh-CN" sz="4000" dirty="0">
                <a:solidFill>
                  <a:schemeClr val="tx1"/>
                </a:solidFill>
              </a:rPr>
              <a:t>教授首次提出了计算思维的</a:t>
            </a:r>
            <a:r>
              <a:rPr lang="zh-CN" altLang="zh-CN" sz="4000" dirty="0" smtClean="0">
                <a:solidFill>
                  <a:schemeClr val="tx1"/>
                </a:solidFill>
              </a:rPr>
              <a:t>概念</a:t>
            </a:r>
            <a:endParaRPr lang="en-US" altLang="zh-CN" sz="4000" dirty="0" smtClean="0">
              <a:solidFill>
                <a:schemeClr val="tx1"/>
              </a:solidFill>
            </a:endParaRPr>
          </a:p>
          <a:p>
            <a:r>
              <a:rPr lang="zh-CN" altLang="zh-CN" sz="4000" b="1" dirty="0" smtClean="0">
                <a:solidFill>
                  <a:schemeClr val="tx1"/>
                </a:solidFill>
              </a:rPr>
              <a:t>计算</a:t>
            </a:r>
            <a:r>
              <a:rPr lang="zh-CN" altLang="zh-CN" sz="4000" b="1" dirty="0">
                <a:solidFill>
                  <a:schemeClr val="tx1"/>
                </a:solidFill>
              </a:rPr>
              <a:t>思维是运用计算机科学的基本概念进行问题求解、系统设计以及人类行为理解等涵盖计算机科学之广度的一系列</a:t>
            </a:r>
            <a:r>
              <a:rPr lang="zh-CN" altLang="zh-CN" sz="4000" b="1" dirty="0" smtClean="0">
                <a:solidFill>
                  <a:schemeClr val="tx1"/>
                </a:solidFill>
              </a:rPr>
              <a:t>活动</a:t>
            </a:r>
            <a:r>
              <a:rPr lang="zh-CN" altLang="en-US" sz="4000" b="1" dirty="0"/>
              <a:t>。</a:t>
            </a:r>
            <a:endParaRPr lang="en-US" altLang="zh-CN" sz="4000" b="1" dirty="0" smtClean="0">
              <a:solidFill>
                <a:schemeClr val="tx1"/>
              </a:solidFill>
            </a:endParaRPr>
          </a:p>
          <a:p>
            <a:r>
              <a:rPr lang="zh-CN" altLang="zh-CN" sz="4000" b="1" dirty="0" smtClean="0">
                <a:solidFill>
                  <a:schemeClr val="tx1"/>
                </a:solidFill>
              </a:rPr>
              <a:t>在</a:t>
            </a:r>
            <a:r>
              <a:rPr lang="zh-CN" altLang="zh-CN" sz="4000" b="1" dirty="0">
                <a:solidFill>
                  <a:schemeClr val="tx1"/>
                </a:solidFill>
              </a:rPr>
              <a:t>信息社会中计算思维是人们思考与解决问题的基本技能之一，是</a:t>
            </a:r>
            <a:r>
              <a:rPr lang="zh-CN" altLang="zh-CN" sz="4000" b="1" dirty="0">
                <a:solidFill>
                  <a:srgbClr val="C00000"/>
                </a:solidFill>
              </a:rPr>
              <a:t>每个人应具有的思维能力</a:t>
            </a:r>
            <a:r>
              <a:rPr lang="zh-CN" altLang="zh-CN" sz="4000" b="1" dirty="0" smtClean="0">
                <a:solidFill>
                  <a:schemeClr val="tx1"/>
                </a:solidFill>
              </a:rPr>
              <a:t>。</a:t>
            </a:r>
            <a:endParaRPr lang="zh-CN" altLang="zh-CN" sz="4000" b="1" dirty="0">
              <a:solidFill>
                <a:schemeClr val="tx1"/>
              </a:solidFill>
            </a:endParaRPr>
          </a:p>
        </p:txBody>
      </p:sp>
    </p:spTree>
    <p:extLst>
      <p:ext uri="{BB962C8B-B14F-4D97-AF65-F5344CB8AC3E}">
        <p14:creationId xmlns:p14="http://schemas.microsoft.com/office/powerpoint/2010/main" val="22436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278" y="153988"/>
            <a:ext cx="11235973" cy="1247179"/>
          </a:xfrm>
        </p:spPr>
        <p:txBody>
          <a:bodyPr/>
          <a:lstStyle/>
          <a:p>
            <a:r>
              <a:rPr lang="zh-CN" altLang="zh-CN" sz="6000" b="1" dirty="0">
                <a:solidFill>
                  <a:schemeClr val="tx1"/>
                </a:solidFill>
              </a:rPr>
              <a:t>计算思维的特征</a:t>
            </a:r>
            <a:endParaRPr lang="zh-CN" altLang="en-US" sz="6000" b="1" dirty="0">
              <a:solidFill>
                <a:schemeClr val="tx1"/>
              </a:solidFill>
            </a:endParaRPr>
          </a:p>
        </p:txBody>
      </p:sp>
      <p:sp>
        <p:nvSpPr>
          <p:cNvPr id="3" name="内容占位符 2"/>
          <p:cNvSpPr>
            <a:spLocks noGrp="1"/>
          </p:cNvSpPr>
          <p:nvPr>
            <p:ph idx="1"/>
          </p:nvPr>
        </p:nvSpPr>
        <p:spPr>
          <a:xfrm>
            <a:off x="834852" y="1882180"/>
            <a:ext cx="12140108" cy="6984776"/>
          </a:xfrm>
        </p:spPr>
        <p:txBody>
          <a:bodyPr>
            <a:noAutofit/>
          </a:bodyPr>
          <a:lstStyle/>
          <a:p>
            <a:pPr marL="0" indent="0">
              <a:lnSpc>
                <a:spcPct val="150000"/>
              </a:lnSpc>
              <a:buNone/>
            </a:pPr>
            <a:r>
              <a:rPr lang="zh-CN" altLang="zh-CN" sz="4000" b="1" dirty="0"/>
              <a:t>（</a:t>
            </a:r>
            <a:r>
              <a:rPr lang="en-US" altLang="zh-CN" sz="4000" b="1" dirty="0"/>
              <a:t>1</a:t>
            </a:r>
            <a:r>
              <a:rPr lang="zh-CN" altLang="zh-CN" sz="4000" b="1" dirty="0"/>
              <a:t>）计算思维是概念化的抽象思维，不只是</a:t>
            </a:r>
            <a:r>
              <a:rPr lang="zh-CN" altLang="zh-CN" sz="4000" b="1" dirty="0" smtClean="0"/>
              <a:t>程序设计</a:t>
            </a:r>
            <a:endParaRPr lang="en-US" altLang="zh-CN" sz="4000" b="1" dirty="0" smtClean="0"/>
          </a:p>
          <a:p>
            <a:pPr marL="0" indent="0">
              <a:lnSpc>
                <a:spcPct val="150000"/>
              </a:lnSpc>
              <a:buNone/>
            </a:pPr>
            <a:r>
              <a:rPr lang="zh-CN" altLang="zh-CN" sz="4000" b="1" dirty="0"/>
              <a:t>（</a:t>
            </a:r>
            <a:r>
              <a:rPr lang="en-US" altLang="zh-CN" sz="4000" b="1" dirty="0"/>
              <a:t>2</a:t>
            </a:r>
            <a:r>
              <a:rPr lang="zh-CN" altLang="zh-CN" sz="4000" b="1" dirty="0"/>
              <a:t>）计算思维是基本的，而不是机械的技能</a:t>
            </a:r>
          </a:p>
          <a:p>
            <a:pPr marL="0" indent="0">
              <a:lnSpc>
                <a:spcPct val="150000"/>
              </a:lnSpc>
              <a:buNone/>
            </a:pPr>
            <a:r>
              <a:rPr lang="zh-CN" altLang="zh-CN" sz="4000" b="1" dirty="0"/>
              <a:t>（</a:t>
            </a:r>
            <a:r>
              <a:rPr lang="en-US" altLang="zh-CN" sz="4000" b="1" dirty="0"/>
              <a:t>3</a:t>
            </a:r>
            <a:r>
              <a:rPr lang="zh-CN" altLang="zh-CN" sz="4000" b="1" dirty="0"/>
              <a:t>）计算思维是人的，而不是计算机的</a:t>
            </a:r>
            <a:r>
              <a:rPr lang="zh-CN" altLang="zh-CN" sz="4000" b="1" dirty="0" smtClean="0"/>
              <a:t>思维</a:t>
            </a:r>
            <a:endParaRPr lang="en-US" altLang="zh-CN" sz="4000" b="1" dirty="0" smtClean="0"/>
          </a:p>
          <a:p>
            <a:pPr marL="0" indent="0">
              <a:lnSpc>
                <a:spcPct val="150000"/>
              </a:lnSpc>
              <a:buNone/>
            </a:pPr>
            <a:r>
              <a:rPr lang="zh-CN" altLang="zh-CN" sz="4000" b="1" dirty="0"/>
              <a:t>（</a:t>
            </a:r>
            <a:r>
              <a:rPr lang="en-US" altLang="zh-CN" sz="4000" b="1" dirty="0"/>
              <a:t>4</a:t>
            </a:r>
            <a:r>
              <a:rPr lang="zh-CN" altLang="zh-CN" sz="4000" b="1" dirty="0"/>
              <a:t>）计算思维是数学思维和工程思维的互补和</a:t>
            </a:r>
            <a:r>
              <a:rPr lang="zh-CN" altLang="zh-CN" sz="4000" b="1" dirty="0" smtClean="0"/>
              <a:t>融合</a:t>
            </a:r>
            <a:endParaRPr lang="en-US" altLang="zh-CN" sz="4000" b="1" dirty="0" smtClean="0"/>
          </a:p>
          <a:p>
            <a:pPr marL="0" indent="0">
              <a:lnSpc>
                <a:spcPct val="150000"/>
              </a:lnSpc>
              <a:buNone/>
            </a:pPr>
            <a:r>
              <a:rPr lang="zh-CN" altLang="zh-CN" sz="4000" b="1" dirty="0"/>
              <a:t>（</a:t>
            </a:r>
            <a:r>
              <a:rPr lang="en-US" altLang="zh-CN" sz="4000" b="1" dirty="0"/>
              <a:t>5</a:t>
            </a:r>
            <a:r>
              <a:rPr lang="zh-CN" altLang="zh-CN" sz="4000" b="1" dirty="0"/>
              <a:t>）计算思维是思想，而不是人造物</a:t>
            </a:r>
          </a:p>
          <a:p>
            <a:pPr marL="0" indent="0">
              <a:lnSpc>
                <a:spcPct val="150000"/>
              </a:lnSpc>
              <a:buNone/>
            </a:pPr>
            <a:r>
              <a:rPr lang="zh-CN" altLang="zh-CN" sz="4000" b="1" dirty="0"/>
              <a:t>（</a:t>
            </a:r>
            <a:r>
              <a:rPr lang="en-US" altLang="zh-CN" sz="4000" b="1" dirty="0"/>
              <a:t>6</a:t>
            </a:r>
            <a:r>
              <a:rPr lang="zh-CN" altLang="zh-CN" sz="4000" b="1" dirty="0"/>
              <a:t>）计算思维面向所有的人，所有地方</a:t>
            </a:r>
          </a:p>
          <a:p>
            <a:pPr marL="0" indent="0">
              <a:lnSpc>
                <a:spcPct val="150000"/>
              </a:lnSpc>
              <a:buNone/>
            </a:pPr>
            <a:endParaRPr lang="zh-CN" altLang="en-US" sz="4000" b="1" dirty="0"/>
          </a:p>
        </p:txBody>
      </p:sp>
    </p:spTree>
    <p:extLst>
      <p:ext uri="{BB962C8B-B14F-4D97-AF65-F5344CB8AC3E}">
        <p14:creationId xmlns:p14="http://schemas.microsoft.com/office/powerpoint/2010/main" val="392287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8948" y="1"/>
            <a:ext cx="11235973" cy="1018084"/>
          </a:xfrm>
        </p:spPr>
        <p:txBody>
          <a:bodyPr>
            <a:noAutofit/>
          </a:bodyPr>
          <a:lstStyle/>
          <a:p>
            <a:r>
              <a:rPr lang="zh-CN" altLang="zh-CN" sz="6000" b="1" dirty="0"/>
              <a:t>计算思维的应用示例</a:t>
            </a:r>
            <a:endParaRPr lang="zh-CN" altLang="en-US" sz="6000" b="1" dirty="0"/>
          </a:p>
        </p:txBody>
      </p:sp>
      <p:sp>
        <p:nvSpPr>
          <p:cNvPr id="3" name="内容占位符 2"/>
          <p:cNvSpPr>
            <a:spLocks noGrp="1"/>
          </p:cNvSpPr>
          <p:nvPr>
            <p:ph idx="1"/>
          </p:nvPr>
        </p:nvSpPr>
        <p:spPr>
          <a:xfrm>
            <a:off x="1432278" y="1594148"/>
            <a:ext cx="11902722" cy="6162866"/>
          </a:xfrm>
        </p:spPr>
        <p:txBody>
          <a:bodyPr>
            <a:noAutofit/>
          </a:bodyPr>
          <a:lstStyle/>
          <a:p>
            <a:pPr marL="158751" indent="0">
              <a:lnSpc>
                <a:spcPct val="150000"/>
              </a:lnSpc>
              <a:buNone/>
            </a:pPr>
            <a:r>
              <a:rPr lang="en-US" altLang="zh-CN" sz="4800" b="1" dirty="0" smtClean="0">
                <a:latin typeface="Times New Roman" panose="02020603050405020304" pitchFamily="18" charset="0"/>
                <a:cs typeface="Times New Roman" panose="02020603050405020304" pitchFamily="18" charset="0"/>
              </a:rPr>
              <a:t>1</a:t>
            </a:r>
            <a:r>
              <a:rPr lang="zh-CN" altLang="en-US" sz="4800" b="1" dirty="0" smtClean="0">
                <a:latin typeface="Times New Roman" panose="02020603050405020304" pitchFamily="18" charset="0"/>
                <a:cs typeface="Times New Roman" panose="02020603050405020304" pitchFamily="18" charset="0"/>
              </a:rPr>
              <a:t>、</a:t>
            </a:r>
            <a:r>
              <a:rPr lang="zh-CN" altLang="zh-CN" sz="4800" b="1" dirty="0" smtClean="0">
                <a:latin typeface="Times New Roman" panose="02020603050405020304" pitchFamily="18" charset="0"/>
                <a:cs typeface="Times New Roman" panose="02020603050405020304" pitchFamily="18" charset="0"/>
              </a:rPr>
              <a:t>囚徒</a:t>
            </a:r>
            <a:r>
              <a:rPr lang="zh-CN" altLang="zh-CN" sz="4800" b="1" dirty="0">
                <a:latin typeface="Times New Roman" panose="02020603050405020304" pitchFamily="18" charset="0"/>
                <a:cs typeface="Times New Roman" panose="02020603050405020304" pitchFamily="18" charset="0"/>
              </a:rPr>
              <a:t>困境问题</a:t>
            </a:r>
          </a:p>
          <a:p>
            <a:pPr marL="0" indent="0">
              <a:buNone/>
            </a:pPr>
            <a:r>
              <a:rPr lang="zh-CN" altLang="zh-CN" sz="4400" dirty="0">
                <a:latin typeface="Times New Roman" panose="02020603050405020304" pitchFamily="18" charset="0"/>
                <a:cs typeface="Times New Roman" panose="02020603050405020304" pitchFamily="18" charset="0"/>
              </a:rPr>
              <a:t>警方逮捕甲、乙两名嫌疑犯，但没有足够证据指控二人有罪。于是警方分开囚禁嫌疑犯，分别和二人见面，并向双方提供以下相同的选择：</a:t>
            </a:r>
          </a:p>
          <a:p>
            <a:pPr marL="0" indent="0">
              <a:lnSpc>
                <a:spcPct val="150000"/>
              </a:lnSpc>
              <a:buNone/>
            </a:pPr>
            <a:r>
              <a:rPr lang="en-US" altLang="zh-CN" sz="4400" b="1" dirty="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①</a:t>
            </a:r>
            <a:r>
              <a:rPr lang="en-US" altLang="zh-CN" sz="4400" b="1" dirty="0" smtClean="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若</a:t>
            </a:r>
            <a:r>
              <a:rPr lang="zh-CN" altLang="zh-CN" sz="4400" b="1" dirty="0">
                <a:latin typeface="Times New Roman" panose="02020603050405020304" pitchFamily="18" charset="0"/>
                <a:cs typeface="Times New Roman" panose="02020603050405020304" pitchFamily="18" charset="0"/>
              </a:rPr>
              <a:t>一人认罪并作证检控对方</a:t>
            </a:r>
            <a:r>
              <a:rPr lang="zh-CN" altLang="zh-CN" sz="4400" b="1" dirty="0" smtClean="0">
                <a:latin typeface="Times New Roman" panose="02020603050405020304" pitchFamily="18" charset="0"/>
                <a:cs typeface="Times New Roman" panose="02020603050405020304" pitchFamily="18" charset="0"/>
              </a:rPr>
              <a:t>，而</a:t>
            </a:r>
            <a:r>
              <a:rPr lang="zh-CN" altLang="zh-CN" sz="4400" b="1" dirty="0">
                <a:latin typeface="Times New Roman" panose="02020603050405020304" pitchFamily="18" charset="0"/>
                <a:cs typeface="Times New Roman" panose="02020603050405020304" pitchFamily="18" charset="0"/>
              </a:rPr>
              <a:t>对方保持沉默，此人将即时获释，沉默者将判监</a:t>
            </a:r>
            <a:r>
              <a:rPr lang="en-US" altLang="zh-CN" sz="4400" b="1" dirty="0">
                <a:latin typeface="Times New Roman" panose="02020603050405020304" pitchFamily="18" charset="0"/>
                <a:cs typeface="Times New Roman" panose="02020603050405020304" pitchFamily="18" charset="0"/>
              </a:rPr>
              <a:t>10</a:t>
            </a:r>
            <a:r>
              <a:rPr lang="zh-CN" altLang="zh-CN" sz="4400" b="1" dirty="0">
                <a:latin typeface="Times New Roman" panose="02020603050405020304" pitchFamily="18" charset="0"/>
                <a:cs typeface="Times New Roman" panose="02020603050405020304" pitchFamily="18" charset="0"/>
              </a:rPr>
              <a:t>年。</a:t>
            </a:r>
          </a:p>
          <a:p>
            <a:pPr marL="0" indent="0">
              <a:lnSpc>
                <a:spcPct val="150000"/>
              </a:lnSpc>
              <a:buNone/>
            </a:pPr>
            <a:r>
              <a:rPr lang="en-US" altLang="zh-CN" sz="4400" b="1" dirty="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②</a:t>
            </a:r>
            <a:r>
              <a:rPr lang="en-US" altLang="zh-CN" sz="4400" b="1" dirty="0" smtClean="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若</a:t>
            </a:r>
            <a:r>
              <a:rPr lang="zh-CN" altLang="zh-CN" sz="4400" b="1" dirty="0">
                <a:latin typeface="Times New Roman" panose="02020603050405020304" pitchFamily="18" charset="0"/>
                <a:cs typeface="Times New Roman" panose="02020603050405020304" pitchFamily="18" charset="0"/>
              </a:rPr>
              <a:t>二人都保持沉默</a:t>
            </a:r>
            <a:r>
              <a:rPr lang="zh-CN" altLang="zh-CN" sz="4400" b="1" dirty="0" smtClean="0">
                <a:latin typeface="Times New Roman" panose="02020603050405020304" pitchFamily="18" charset="0"/>
                <a:cs typeface="Times New Roman" panose="02020603050405020304" pitchFamily="18" charset="0"/>
              </a:rPr>
              <a:t>，则</a:t>
            </a:r>
            <a:r>
              <a:rPr lang="zh-CN" altLang="zh-CN" sz="4400" b="1" dirty="0">
                <a:latin typeface="Times New Roman" panose="02020603050405020304" pitchFamily="18" charset="0"/>
                <a:cs typeface="Times New Roman" panose="02020603050405020304" pitchFamily="18" charset="0"/>
              </a:rPr>
              <a:t>二人同样判监半年。</a:t>
            </a:r>
          </a:p>
          <a:p>
            <a:pPr marL="0" indent="0">
              <a:lnSpc>
                <a:spcPct val="150000"/>
              </a:lnSpc>
              <a:buNone/>
            </a:pPr>
            <a:r>
              <a:rPr lang="en-US" altLang="zh-CN" sz="4400" b="1" dirty="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③</a:t>
            </a:r>
            <a:r>
              <a:rPr lang="en-US" altLang="zh-CN" sz="4400" b="1" dirty="0" smtClean="0">
                <a:latin typeface="Times New Roman" panose="02020603050405020304" pitchFamily="18" charset="0"/>
                <a:cs typeface="Times New Roman" panose="02020603050405020304" pitchFamily="18" charset="0"/>
              </a:rPr>
              <a:t> </a:t>
            </a:r>
            <a:r>
              <a:rPr lang="zh-CN" altLang="zh-CN" sz="4400" b="1" dirty="0" smtClean="0">
                <a:latin typeface="Times New Roman" panose="02020603050405020304" pitchFamily="18" charset="0"/>
                <a:cs typeface="Times New Roman" panose="02020603050405020304" pitchFamily="18" charset="0"/>
              </a:rPr>
              <a:t>若</a:t>
            </a:r>
            <a:r>
              <a:rPr lang="zh-CN" altLang="zh-CN" sz="4400" b="1" dirty="0">
                <a:latin typeface="Times New Roman" panose="02020603050405020304" pitchFamily="18" charset="0"/>
                <a:cs typeface="Times New Roman" panose="02020603050405020304" pitchFamily="18" charset="0"/>
              </a:rPr>
              <a:t>二人都互相检举</a:t>
            </a:r>
            <a:r>
              <a:rPr lang="zh-CN" altLang="zh-CN" sz="4400" b="1" dirty="0" smtClean="0">
                <a:latin typeface="Times New Roman" panose="02020603050405020304" pitchFamily="18" charset="0"/>
                <a:cs typeface="Times New Roman" panose="02020603050405020304" pitchFamily="18" charset="0"/>
              </a:rPr>
              <a:t>，则</a:t>
            </a:r>
            <a:r>
              <a:rPr lang="zh-CN" altLang="zh-CN" sz="4400" b="1" dirty="0">
                <a:latin typeface="Times New Roman" panose="02020603050405020304" pitchFamily="18" charset="0"/>
                <a:cs typeface="Times New Roman" panose="02020603050405020304" pitchFamily="18" charset="0"/>
              </a:rPr>
              <a:t>二人同样判监</a:t>
            </a:r>
            <a:r>
              <a:rPr lang="en-US" altLang="zh-CN" sz="4400" b="1" dirty="0">
                <a:latin typeface="Times New Roman" panose="02020603050405020304" pitchFamily="18" charset="0"/>
                <a:cs typeface="Times New Roman" panose="02020603050405020304" pitchFamily="18" charset="0"/>
              </a:rPr>
              <a:t>2</a:t>
            </a:r>
            <a:r>
              <a:rPr lang="zh-CN" altLang="zh-CN" sz="4400" b="1" dirty="0">
                <a:latin typeface="Times New Roman" panose="02020603050405020304" pitchFamily="18" charset="0"/>
                <a:cs typeface="Times New Roman" panose="02020603050405020304" pitchFamily="18" charset="0"/>
              </a:rPr>
              <a:t>年。</a:t>
            </a:r>
          </a:p>
        </p:txBody>
      </p:sp>
    </p:spTree>
    <p:extLst>
      <p:ext uri="{BB962C8B-B14F-4D97-AF65-F5344CB8AC3E}">
        <p14:creationId xmlns:p14="http://schemas.microsoft.com/office/powerpoint/2010/main" val="113248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TM03457496[[fn=视差]]</Template>
  <TotalTime>17947</TotalTime>
  <Pages>242</Pages>
  <Words>3246</Words>
  <Application>Microsoft Office PowerPoint</Application>
  <PresentationFormat>自定义</PresentationFormat>
  <Paragraphs>428</Paragraphs>
  <Slides>36</Slides>
  <Notes>4</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36</vt:i4>
      </vt:variant>
    </vt:vector>
  </HeadingPairs>
  <TitlesOfParts>
    <vt:vector size="41" baseType="lpstr">
      <vt:lpstr>视差</vt:lpstr>
      <vt:lpstr>Office 主题</vt:lpstr>
      <vt:lpstr>Visio</vt:lpstr>
      <vt:lpstr>位图图像</vt:lpstr>
      <vt:lpstr>文档</vt:lpstr>
      <vt:lpstr> 主讲教师:苏林萍 控制与计算机工程学院 计算机公共基础教研室     </vt:lpstr>
      <vt:lpstr>PowerPoint 演示文稿</vt:lpstr>
      <vt:lpstr>PowerPoint 演示文稿</vt:lpstr>
      <vt:lpstr>PowerPoint 演示文稿</vt:lpstr>
      <vt:lpstr>PowerPoint 演示文稿</vt:lpstr>
      <vt:lpstr>第1章 计算思维与计算机基础知识 </vt:lpstr>
      <vt:lpstr>计算与计算思维</vt:lpstr>
      <vt:lpstr>计算思维的特征</vt:lpstr>
      <vt:lpstr>计算思维的应用示例</vt:lpstr>
      <vt:lpstr>1、囚徒困境问题</vt:lpstr>
      <vt:lpstr>难题的解决____计算机模拟</vt:lpstr>
      <vt:lpstr>数字猜测</vt:lpstr>
      <vt:lpstr>猜测数字</vt:lpstr>
      <vt:lpstr>柯尼斯堡七桥问题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计算机的基本工作原理——“存储程序”原理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计算机文化基础</dc:title>
  <dc:creator>Microsoft Corporation</dc:creator>
  <cp:lastModifiedBy>Su1</cp:lastModifiedBy>
  <cp:revision>473</cp:revision>
  <cp:lastPrinted>1999-01-27T10:46:04Z</cp:lastPrinted>
  <dcterms:created xsi:type="dcterms:W3CDTF">1996-12-01T19:28:20Z</dcterms:created>
  <dcterms:modified xsi:type="dcterms:W3CDTF">2016-09-20T00:52:30Z</dcterms:modified>
</cp:coreProperties>
</file>